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notesSlides/notesSlide9.xml" ContentType="application/vnd.openxmlformats-officedocument.presentationml.notesSlide+xml"/>
  <Override PartName="/ppt/tags/tag25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tags/tag2.xml" ContentType="application/vnd.openxmlformats-officedocument.presentationml.tags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4" r:id="rId1"/>
    <p:sldMasterId id="2147483680" r:id="rId2"/>
    <p:sldMasterId id="2147483709" r:id="rId3"/>
  </p:sldMasterIdLst>
  <p:notesMasterIdLst>
    <p:notesMasterId r:id="rId20"/>
  </p:notesMasterIdLst>
  <p:handoutMasterIdLst>
    <p:handoutMasterId r:id="rId21"/>
  </p:handoutMasterIdLst>
  <p:sldIdLst>
    <p:sldId id="1121" r:id="rId4"/>
    <p:sldId id="1099" r:id="rId5"/>
    <p:sldId id="1219" r:id="rId6"/>
    <p:sldId id="1101" r:id="rId7"/>
    <p:sldId id="1109" r:id="rId8"/>
    <p:sldId id="1117" r:id="rId9"/>
    <p:sldId id="1110" r:id="rId10"/>
    <p:sldId id="1220" r:id="rId11"/>
    <p:sldId id="1175" r:id="rId12"/>
    <p:sldId id="1221" r:id="rId13"/>
    <p:sldId id="1176" r:id="rId14"/>
    <p:sldId id="1198" r:id="rId15"/>
    <p:sldId id="1222" r:id="rId16"/>
    <p:sldId id="1126" r:id="rId17"/>
    <p:sldId id="1120" r:id="rId18"/>
    <p:sldId id="1104" r:id="rId19"/>
  </p:sldIdLst>
  <p:sldSz cx="9144000" cy="6858000" type="screen4x3"/>
  <p:notesSz cx="7315200" cy="96012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sz="2400"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CCFF66"/>
    <a:srgbClr val="FF99CC"/>
    <a:srgbClr val="FFFF66"/>
    <a:srgbClr val="808080"/>
    <a:srgbClr val="969696"/>
    <a:srgbClr val="B2B2B2"/>
    <a:srgbClr val="C0C0C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86" autoAdjust="0"/>
    <p:restoredTop sz="89863" autoAdjust="0"/>
  </p:normalViewPr>
  <p:slideViewPr>
    <p:cSldViewPr>
      <p:cViewPr>
        <p:scale>
          <a:sx n="80" d="100"/>
          <a:sy n="80" d="100"/>
        </p:scale>
        <p:origin x="-103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lnSpc>
                <a:spcPct val="80000"/>
              </a:lnSpc>
              <a:spcBef>
                <a:spcPct val="5000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lnSpc>
                <a:spcPct val="80000"/>
              </a:lnSpc>
              <a:spcBef>
                <a:spcPct val="5000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lnSpc>
                <a:spcPct val="80000"/>
              </a:lnSpc>
              <a:spcBef>
                <a:spcPct val="5000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lnSpc>
                <a:spcPct val="80000"/>
              </a:lnSpc>
              <a:spcBef>
                <a:spcPct val="5000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fld id="{8AC3400E-6C92-459E-AC8C-41313E3344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t" anchorCtr="0" compatLnSpc="1">
            <a:prstTxWarp prst="textNoShape">
              <a:avLst/>
            </a:prstTxWarp>
          </a:bodyPr>
          <a:lstStyle>
            <a:lvl1pPr defTabSz="966788" eaLnBrk="0" hangingPunct="0">
              <a:lnSpc>
                <a:spcPct val="100000"/>
              </a:lnSpc>
              <a:spcBef>
                <a:spcPct val="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t" anchorCtr="0" compatLnSpc="1">
            <a:prstTxWarp prst="textNoShape">
              <a:avLst/>
            </a:prstTxWarp>
          </a:bodyPr>
          <a:lstStyle>
            <a:lvl1pPr algn="r" defTabSz="966788" eaLnBrk="0" hangingPunct="0">
              <a:lnSpc>
                <a:spcPct val="100000"/>
              </a:lnSpc>
              <a:spcBef>
                <a:spcPct val="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b" anchorCtr="0" compatLnSpc="1">
            <a:prstTxWarp prst="textNoShape">
              <a:avLst/>
            </a:prstTxWarp>
          </a:bodyPr>
          <a:lstStyle>
            <a:lvl1pPr defTabSz="966788" eaLnBrk="0" hangingPunct="0">
              <a:lnSpc>
                <a:spcPct val="100000"/>
              </a:lnSpc>
              <a:spcBef>
                <a:spcPct val="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0138" tIns="0" rIns="20138" bIns="0" numCol="1" anchor="b" anchorCtr="0" compatLnSpc="1">
            <a:prstTxWarp prst="textNoShape">
              <a:avLst/>
            </a:prstTxWarp>
          </a:bodyPr>
          <a:lstStyle>
            <a:lvl1pPr algn="r" defTabSz="966788" eaLnBrk="0" hangingPunct="0">
              <a:lnSpc>
                <a:spcPct val="100000"/>
              </a:lnSpc>
              <a:spcBef>
                <a:spcPct val="0"/>
              </a:spcBef>
              <a:defRPr sz="1100" b="0" i="1">
                <a:effectLst/>
                <a:latin typeface="Times New Roman" pitchFamily="18" charset="0"/>
              </a:defRPr>
            </a:lvl1pPr>
          </a:lstStyle>
          <a:p>
            <a:pPr>
              <a:defRPr/>
            </a:pPr>
            <a:fld id="{2BBFDF68-6992-4E4D-BBBC-2BDF3084EC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7332" tIns="48667" rIns="97332" bIns="4866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9159" name="Rectangle 7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66825" y="727075"/>
            <a:ext cx="4781550" cy="358616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F2A8627-8987-406D-A21E-ABBD08ABA479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2838" y="4643438"/>
            <a:ext cx="5964237" cy="4564062"/>
          </a:xfrm>
          <a:solidFill>
            <a:srgbClr val="FFFFFF"/>
          </a:solidFill>
          <a:ln>
            <a:solidFill>
              <a:srgbClr val="000000"/>
            </a:solidFill>
          </a:ln>
        </p:spPr>
        <p:txBody>
          <a:bodyPr lIns="94854" tIns="47427" rIns="94854" bIns="47427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E59A99-3A52-4676-85D3-B772B0223FD2}" type="slidenum">
              <a:rPr lang="en-US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CF76D9-8C4F-404E-B421-838159FF4993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38D2CF-2E20-4C47-B5BF-A491D81D3EFB}" type="slidenum">
              <a:rPr lang="en-US" smtClean="0">
                <a:solidFill>
                  <a:prstClr val="black"/>
                </a:solidFill>
              </a:rPr>
              <a:pPr/>
              <a:t>2</a:t>
            </a:fld>
            <a:endParaRPr lang="en-US" smtClean="0">
              <a:solidFill>
                <a:prstClr val="black"/>
              </a:solidFill>
            </a:endParaRPr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E59A99-3A52-4676-85D3-B772B0223FD2}" type="slidenum">
              <a:rPr lang="en-US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E59A99-3A52-4676-85D3-B772B0223FD2}" type="slidenum">
              <a:rPr lang="en-US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598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1520" y="4560570"/>
            <a:ext cx="5852160" cy="432054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E59A99-3A52-4676-85D3-B772B0223FD2}" type="slidenum">
              <a:rPr lang="en-US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E59A99-3A52-4676-85D3-B772B0223FD2}" type="slidenum">
              <a:rPr lang="en-US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Writing semaphore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init’d</a:t>
            </a:r>
            <a:r>
              <a:rPr lang="en-US" baseline="0" dirty="0" smtClean="0"/>
              <a:t> to mailbox length. Reading semaphore count </a:t>
            </a:r>
            <a:r>
              <a:rPr lang="en-US" baseline="0" dirty="0" err="1" smtClean="0"/>
              <a:t>init’d</a:t>
            </a:r>
            <a:r>
              <a:rPr lang="en-US" baseline="0" dirty="0" smtClean="0"/>
              <a:t> to zero.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E59A99-3A52-4676-85D3-B772B0223FD2}" type="slidenum">
              <a:rPr lang="en-US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Writing semaphore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init’d</a:t>
            </a:r>
            <a:r>
              <a:rPr lang="en-US" baseline="0" dirty="0" smtClean="0"/>
              <a:t> to mailbox length. Reading semaphore count </a:t>
            </a:r>
            <a:r>
              <a:rPr lang="en-US" baseline="0" dirty="0" err="1" smtClean="0"/>
              <a:t>init’d</a:t>
            </a:r>
            <a:r>
              <a:rPr lang="en-US" baseline="0" dirty="0" smtClean="0"/>
              <a:t> to zero.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5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E59A99-3A52-4676-85D3-B772B0223FD2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Writing semaphore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init’d</a:t>
            </a:r>
            <a:r>
              <a:rPr lang="en-US" baseline="0" dirty="0" smtClean="0"/>
              <a:t> to mailbox length. Reading semaphore count </a:t>
            </a:r>
            <a:r>
              <a:rPr lang="en-US" baseline="0" dirty="0" err="1" smtClean="0"/>
              <a:t>init’d</a:t>
            </a:r>
            <a:r>
              <a:rPr lang="en-US" baseline="0" dirty="0" smtClean="0"/>
              <a:t> to zero.</a:t>
            </a: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1/11/2012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800"/>
            <a:ext cx="9144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914400"/>
            <a:ext cx="7772400" cy="2166938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800"/>
            <a:ext cx="9144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914400"/>
            <a:ext cx="3810000" cy="21669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914400"/>
            <a:ext cx="3810000" cy="2166938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914400"/>
            <a:ext cx="3810000" cy="216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914400"/>
            <a:ext cx="3810000" cy="21669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0800"/>
            <a:ext cx="2286000" cy="30305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50800"/>
            <a:ext cx="6705600" cy="30305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med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0800"/>
            <a:ext cx="9144000" cy="6096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914400"/>
            <a:ext cx="7772400" cy="2166938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17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30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8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3.xml"/><Relationship Id="rId7" Type="http://schemas.openxmlformats.org/officeDocument/2006/relationships/slideLayout" Target="../slideLayouts/slideLayout37.xml"/><Relationship Id="rId12" Type="http://schemas.openxmlformats.org/officeDocument/2006/relationships/slideLayout" Target="../slideLayouts/slideLayout42.xml"/><Relationship Id="rId2" Type="http://schemas.openxmlformats.org/officeDocument/2006/relationships/slideLayout" Target="../slideLayouts/slideLayout32.xml"/><Relationship Id="rId1" Type="http://schemas.openxmlformats.org/officeDocument/2006/relationships/slideLayout" Target="../slideLayouts/slideLayout31.xml"/><Relationship Id="rId6" Type="http://schemas.openxmlformats.org/officeDocument/2006/relationships/slideLayout" Target="../slideLayouts/slideLayout36.xml"/><Relationship Id="rId11" Type="http://schemas.openxmlformats.org/officeDocument/2006/relationships/slideLayout" Target="../slideLayouts/slideLayout41.xml"/><Relationship Id="rId5" Type="http://schemas.openxmlformats.org/officeDocument/2006/relationships/slideLayout" Target="../slideLayouts/slideLayout35.xml"/><Relationship Id="rId10" Type="http://schemas.openxmlformats.org/officeDocument/2006/relationships/slideLayout" Target="../slideLayouts/slideLayout40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7429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9600" cy="556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F89BD6-E300-4C67-B175-76E5828D27B4}" type="datetimeFigureOut">
              <a:rPr lang="en-US" smtClean="0"/>
              <a:pPr/>
              <a:t>1/11/2012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582210-5FCA-4178-AB04-4337EADA3D81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TI Logo Color One Line" descr="tilogo_color_oneline.png" hidden="1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147730" y="6101890"/>
            <a:ext cx="1840840" cy="237724"/>
          </a:xfrm>
          <a:prstGeom prst="rect">
            <a:avLst/>
          </a:prstGeom>
        </p:spPr>
      </p:pic>
      <p:pic>
        <p:nvPicPr>
          <p:cNvPr id="8" name="TI Logo White One Line" descr="tilogo_bw_oneline.png" hidden="1"/>
          <p:cNvPicPr>
            <a:picLocks noChangeAspect="1"/>
          </p:cNvPicPr>
          <p:nvPr/>
        </p:nvPicPr>
        <p:blipFill>
          <a:blip r:embed="rId17" cstate="print"/>
          <a:stretch>
            <a:fillRect/>
          </a:stretch>
        </p:blipFill>
        <p:spPr>
          <a:xfrm>
            <a:off x="136939" y="5288938"/>
            <a:ext cx="1822553" cy="237724"/>
          </a:xfrm>
          <a:prstGeom prst="rect">
            <a:avLst/>
          </a:prstGeom>
        </p:spPr>
      </p:pic>
      <p:pic>
        <p:nvPicPr>
          <p:cNvPr id="9" name="TI Logo White Stack" descr="tilogo_bw_twoline.png" hidden="1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21847" y="5656160"/>
            <a:ext cx="1456824" cy="353539"/>
          </a:xfrm>
          <a:prstGeom prst="rect">
            <a:avLst/>
          </a:prstGeom>
        </p:spPr>
      </p:pic>
      <p:pic>
        <p:nvPicPr>
          <p:cNvPr id="10" name="TI Logo Color Stack" descr="tilogo_color_twoline.png" hidden="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27241" y="6399926"/>
            <a:ext cx="1438537" cy="3474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</p:sldLayoutIdLst>
  <p:transition spd="med">
    <p:fade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6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0" y="1"/>
            <a:ext cx="9144000" cy="74295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762000"/>
            <a:ext cx="8229600" cy="556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fld id="{AEF89BD6-E300-4C67-B175-76E5828D27B4}" type="datetimeFigureOut">
              <a:rPr lang="en-US" smtClean="0">
                <a:solidFill>
                  <a:srgbClr val="000000">
                    <a:tint val="75000"/>
                  </a:srgbClr>
                </a:solidFill>
                <a:latin typeface="Arial" charset="0"/>
              </a:rPr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t>1/11/2012</a:t>
            </a:fld>
            <a:endParaRPr lang="en-US">
              <a:solidFill>
                <a:srgbClr val="000000">
                  <a:tint val="75000"/>
                </a:srgbClr>
              </a:solidFill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>
              <a:solidFill>
                <a:srgbClr val="000000">
                  <a:tint val="75000"/>
                </a:srgbClr>
              </a:solidFill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fld id="{4E582210-5FCA-4178-AB04-4337EADA3D81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Arial" charset="0"/>
              </a:rPr>
              <a:pPr eaLnBrk="0" hangingPunct="0">
                <a:lnSpc>
                  <a:spcPct val="80000"/>
                </a:lnSpc>
                <a:spcBef>
                  <a:spcPct val="50000"/>
                </a:spcBef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Arial" charset="0"/>
            </a:endParaRPr>
          </a:p>
        </p:txBody>
      </p:sp>
      <p:pic>
        <p:nvPicPr>
          <p:cNvPr id="7" name="TI Logo Color One Line" descr="tilogo_color_oneline.png" hidden="1"/>
          <p:cNvPicPr>
            <a:picLocks noChangeAspect="1"/>
          </p:cNvPicPr>
          <p:nvPr/>
        </p:nvPicPr>
        <p:blipFill>
          <a:blip r:embed="rId18" cstate="print"/>
          <a:stretch>
            <a:fillRect/>
          </a:stretch>
        </p:blipFill>
        <p:spPr>
          <a:xfrm>
            <a:off x="147730" y="6101890"/>
            <a:ext cx="1840840" cy="237724"/>
          </a:xfrm>
          <a:prstGeom prst="rect">
            <a:avLst/>
          </a:prstGeom>
        </p:spPr>
      </p:pic>
      <p:pic>
        <p:nvPicPr>
          <p:cNvPr id="8" name="TI Logo White One Line" descr="tilogo_bw_oneline.png" hidden="1"/>
          <p:cNvPicPr>
            <a:picLocks noChangeAspect="1"/>
          </p:cNvPicPr>
          <p:nvPr/>
        </p:nvPicPr>
        <p:blipFill>
          <a:blip r:embed="rId19" cstate="print"/>
          <a:stretch>
            <a:fillRect/>
          </a:stretch>
        </p:blipFill>
        <p:spPr>
          <a:xfrm>
            <a:off x="136939" y="5288938"/>
            <a:ext cx="1822553" cy="237724"/>
          </a:xfrm>
          <a:prstGeom prst="rect">
            <a:avLst/>
          </a:prstGeom>
        </p:spPr>
      </p:pic>
      <p:pic>
        <p:nvPicPr>
          <p:cNvPr id="9" name="TI Logo White Stack" descr="tilogo_bw_twoline.png" hidden="1"/>
          <p:cNvPicPr>
            <a:picLocks noChangeAspect="1"/>
          </p:cNvPicPr>
          <p:nvPr/>
        </p:nvPicPr>
        <p:blipFill>
          <a:blip r:embed="rId20" cstate="print"/>
          <a:stretch>
            <a:fillRect/>
          </a:stretch>
        </p:blipFill>
        <p:spPr>
          <a:xfrm>
            <a:off x="121847" y="5656160"/>
            <a:ext cx="1456824" cy="353539"/>
          </a:xfrm>
          <a:prstGeom prst="rect">
            <a:avLst/>
          </a:prstGeom>
        </p:spPr>
      </p:pic>
      <p:pic>
        <p:nvPicPr>
          <p:cNvPr id="10" name="TI Logo Color Stack" descr="tilogo_color_twoline.png" hidden="1"/>
          <p:cNvPicPr>
            <a:picLocks noChangeAspect="1"/>
          </p:cNvPicPr>
          <p:nvPr/>
        </p:nvPicPr>
        <p:blipFill>
          <a:blip r:embed="rId21" cstate="print"/>
          <a:stretch>
            <a:fillRect/>
          </a:stretch>
        </p:blipFill>
        <p:spPr>
          <a:xfrm>
            <a:off x="127241" y="6399926"/>
            <a:ext cx="1438537" cy="347443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  <p:sldLayoutId id="2147483695" r:id="rId15"/>
    <p:sldLayoutId id="214748369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3600" b="1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3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800" b="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400" b="1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SzPct val="75000"/>
        <a:buFont typeface="Wingdings" pitchFamily="2" charset="2"/>
        <a:buChar char=""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50800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46038" tIns="46038" rIns="46038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914400"/>
            <a:ext cx="7772400" cy="216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1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1" r:id="rId12"/>
  </p:sldLayoutIdLst>
  <p:transition spd="med">
    <p:fade/>
  </p:transition>
  <p:txStyles>
    <p:titleStyle>
      <a:lvl1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2pPr>
      <a:lvl3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3pPr>
      <a:lvl4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4pPr>
      <a:lvl5pPr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5pPr>
      <a:lvl6pPr marL="4572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6pPr>
      <a:lvl7pPr marL="9144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7pPr>
      <a:lvl8pPr marL="13716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8pPr>
      <a:lvl9pPr marL="1828800" algn="ctr" rtl="0" eaLnBrk="0" fontAlgn="base" hangingPunct="0">
        <a:lnSpc>
          <a:spcPct val="75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charset="0"/>
        </a:defRPr>
      </a:lvl9pPr>
    </p:titleStyle>
    <p:bodyStyle>
      <a:lvl1pPr marL="552450" indent="-55245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u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9715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800" b="1">
          <a:solidFill>
            <a:schemeClr val="tx1"/>
          </a:solidFill>
          <a:latin typeface="+mn-lt"/>
        </a:defRPr>
      </a:lvl2pPr>
      <a:lvl3pPr marL="1371600" indent="-28575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400" b="1">
          <a:solidFill>
            <a:schemeClr val="tx1"/>
          </a:solidFill>
          <a:latin typeface="+mn-lt"/>
        </a:defRPr>
      </a:lvl3pPr>
      <a:lvl4pPr marL="1771650" indent="-28575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4pPr>
      <a:lvl5pPr marL="21907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5pPr>
      <a:lvl6pPr marL="26479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6pPr>
      <a:lvl7pPr marL="31051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7pPr>
      <a:lvl8pPr marL="35623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8pPr>
      <a:lvl9pPr marL="4019550" indent="-304800" algn="l" rtl="0" eaLnBrk="0" fontAlgn="base" hangingPunct="0">
        <a:lnSpc>
          <a:spcPct val="80000"/>
        </a:lnSpc>
        <a:spcBef>
          <a:spcPct val="4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w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14.xml"/><Relationship Id="rId7" Type="http://schemas.openxmlformats.org/officeDocument/2006/relationships/image" Target="../media/image6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20.xml"/><Relationship Id="rId11" Type="http://schemas.openxmlformats.org/officeDocument/2006/relationships/slide" Target="slide13.xml"/><Relationship Id="rId5" Type="http://schemas.openxmlformats.org/officeDocument/2006/relationships/tags" Target="../tags/tag16.xml"/><Relationship Id="rId10" Type="http://schemas.openxmlformats.org/officeDocument/2006/relationships/slide" Target="slide10.xml"/><Relationship Id="rId4" Type="http://schemas.openxmlformats.org/officeDocument/2006/relationships/tags" Target="../tags/tag15.xml"/><Relationship Id="rId9" Type="http://schemas.openxmlformats.org/officeDocument/2006/relationships/slide" Target="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19.xml"/><Relationship Id="rId7" Type="http://schemas.openxmlformats.org/officeDocument/2006/relationships/image" Target="../media/image6.png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20.xml"/><Relationship Id="rId11" Type="http://schemas.openxmlformats.org/officeDocument/2006/relationships/slide" Target="slide13.xml"/><Relationship Id="rId5" Type="http://schemas.openxmlformats.org/officeDocument/2006/relationships/tags" Target="../tags/tag21.xml"/><Relationship Id="rId10" Type="http://schemas.openxmlformats.org/officeDocument/2006/relationships/slide" Target="slide10.xml"/><Relationship Id="rId4" Type="http://schemas.openxmlformats.org/officeDocument/2006/relationships/tags" Target="../tags/tag20.xml"/><Relationship Id="rId9" Type="http://schemas.openxmlformats.org/officeDocument/2006/relationships/slide" Target="sl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image" Target="../media/image6.png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20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4.xml"/><Relationship Id="rId7" Type="http://schemas.openxmlformats.org/officeDocument/2006/relationships/image" Target="../media/image6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20.xml"/><Relationship Id="rId11" Type="http://schemas.openxmlformats.org/officeDocument/2006/relationships/slide" Target="slide13.xml"/><Relationship Id="rId5" Type="http://schemas.openxmlformats.org/officeDocument/2006/relationships/tags" Target="../tags/tag6.xml"/><Relationship Id="rId10" Type="http://schemas.openxmlformats.org/officeDocument/2006/relationships/slide" Target="slide10.xml"/><Relationship Id="rId4" Type="http://schemas.openxmlformats.org/officeDocument/2006/relationships/tags" Target="../tags/tag5.xml"/><Relationship Id="rId9" Type="http://schemas.openxmlformats.org/officeDocument/2006/relationships/slide" Target="slide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4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tags" Target="../tags/tag9.xml"/><Relationship Id="rId7" Type="http://schemas.openxmlformats.org/officeDocument/2006/relationships/image" Target="../media/image6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20.xml"/><Relationship Id="rId11" Type="http://schemas.openxmlformats.org/officeDocument/2006/relationships/slide" Target="slide13.xml"/><Relationship Id="rId5" Type="http://schemas.openxmlformats.org/officeDocument/2006/relationships/tags" Target="../tags/tag11.xml"/><Relationship Id="rId10" Type="http://schemas.openxmlformats.org/officeDocument/2006/relationships/slide" Target="slide10.xml"/><Relationship Id="rId4" Type="http://schemas.openxmlformats.org/officeDocument/2006/relationships/tags" Target="../tags/tag10.xml"/><Relationship Id="rId9" Type="http://schemas.openxmlformats.org/officeDocument/2006/relationships/slide" Target="slide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sz="4000" dirty="0" smtClean="0"/>
              <a:t>Workshop Outline</a:t>
            </a:r>
          </a:p>
        </p:txBody>
      </p:sp>
      <p:sp>
        <p:nvSpPr>
          <p:cNvPr id="8" name="Text Box 18"/>
          <p:cNvSpPr txBox="1">
            <a:spLocks noChangeArrowheads="1"/>
          </p:cNvSpPr>
          <p:nvPr/>
        </p:nvSpPr>
        <p:spPr bwMode="auto">
          <a:xfrm>
            <a:off x="304800" y="838200"/>
            <a:ext cx="8534400" cy="548640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 lIns="0" tIns="0" rIns="0" bIns="0" anchor="ctr" anchorCtr="0">
            <a:noAutofit/>
          </a:bodyPr>
          <a:lstStyle/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FFFFFF">
                    <a:lumMod val="75000"/>
                  </a:srgbClr>
                </a:solidFill>
              </a:rPr>
              <a:t>Welcome</a:t>
            </a:r>
            <a:endParaRPr lang="en-US" sz="3600" dirty="0">
              <a:solidFill>
                <a:srgbClr val="FFFFFF">
                  <a:lumMod val="75000"/>
                </a:srgbClr>
              </a:solidFill>
            </a:endParaRP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FFFFFF">
                    <a:lumMod val="75000"/>
                  </a:srgbClr>
                </a:solidFill>
              </a:rPr>
              <a:t>Intro to CCS &amp; SYS/BIOS</a:t>
            </a: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FFFFFF">
                    <a:lumMod val="75000"/>
                  </a:srgbClr>
                </a:solidFill>
              </a:rPr>
              <a:t>Threads &amp; Scheduling</a:t>
            </a: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FFFFFF">
                    <a:lumMod val="75000"/>
                  </a:srgbClr>
                </a:solidFill>
              </a:rPr>
              <a:t>Devices + Demo </a:t>
            </a:r>
            <a:r>
              <a:rPr lang="en-US" sz="3200" b="0" i="1" dirty="0" smtClean="0">
                <a:solidFill>
                  <a:srgbClr val="FFFFFF">
                    <a:lumMod val="75000"/>
                  </a:srgbClr>
                </a:solidFill>
              </a:rPr>
              <a:t>(custom)</a:t>
            </a:r>
            <a:endParaRPr lang="en-US" sz="3600" b="0" i="1" dirty="0" smtClean="0">
              <a:solidFill>
                <a:srgbClr val="FFFFFF">
                  <a:lumMod val="75000"/>
                </a:srgbClr>
              </a:solidFill>
            </a:endParaRP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FFFFFF">
                    <a:lumMod val="75000"/>
                  </a:srgbClr>
                </a:solidFill>
              </a:rPr>
              <a:t>Clock </a:t>
            </a:r>
            <a:r>
              <a:rPr lang="en-US" sz="3600" dirty="0" err="1" smtClean="0">
                <a:solidFill>
                  <a:srgbClr val="FFFFFF">
                    <a:lumMod val="75000"/>
                  </a:srgbClr>
                </a:solidFill>
              </a:rPr>
              <a:t>Fxns</a:t>
            </a:r>
            <a:r>
              <a:rPr lang="en-US" sz="3600" dirty="0" smtClean="0">
                <a:solidFill>
                  <a:srgbClr val="FFFFFF">
                    <a:lumMod val="75000"/>
                  </a:srgbClr>
                </a:solidFill>
              </a:rPr>
              <a:t> &amp; RTA Tools</a:t>
            </a: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chemeClr val="bg1">
                    <a:lumMod val="75000"/>
                  </a:schemeClr>
                </a:solidFill>
              </a:rPr>
              <a:t>Dynamic Memory</a:t>
            </a:r>
          </a:p>
          <a:p>
            <a:pPr marL="2913063" lvl="5" indent="-627063">
              <a:spcBef>
                <a:spcPts val="1800"/>
              </a:spcBef>
              <a:buFontTx/>
              <a:buAutoNum type="arabicPeriod"/>
            </a:pPr>
            <a:r>
              <a:rPr lang="en-US" sz="3600" dirty="0" smtClean="0">
                <a:solidFill>
                  <a:srgbClr val="000000"/>
                </a:solidFill>
              </a:rPr>
              <a:t>Advanced Topics + Q&amp;A</a:t>
            </a:r>
            <a:endParaRPr lang="en-US" sz="3600" dirty="0">
              <a:solidFill>
                <a:srgbClr val="000000"/>
              </a:solidFill>
            </a:endParaRPr>
          </a:p>
        </p:txBody>
      </p:sp>
      <p:cxnSp>
        <p:nvCxnSpPr>
          <p:cNvPr id="13" name="Straight Connector 12"/>
          <p:cNvCxnSpPr/>
          <p:nvPr/>
        </p:nvCxnSpPr>
        <p:spPr bwMode="auto">
          <a:xfrm rot="5400000">
            <a:off x="-481080" y="3581400"/>
            <a:ext cx="5486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16" name="Straight Connector 15"/>
          <p:cNvCxnSpPr/>
          <p:nvPr/>
        </p:nvCxnSpPr>
        <p:spPr bwMode="auto">
          <a:xfrm rot="10800000" flipH="1">
            <a:off x="304800" y="3956705"/>
            <a:ext cx="85344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sp>
        <p:nvSpPr>
          <p:cNvPr id="18" name="TextBox 17"/>
          <p:cNvSpPr txBox="1"/>
          <p:nvPr/>
        </p:nvSpPr>
        <p:spPr>
          <a:xfrm>
            <a:off x="549613" y="1989892"/>
            <a:ext cx="1406795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dirty="0" smtClean="0">
                <a:solidFill>
                  <a:srgbClr val="0066FF"/>
                </a:solidFill>
                <a:latin typeface="Calibri" pitchFamily="34" charset="0"/>
              </a:rPr>
              <a:t>DAY 1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63261" y="4760495"/>
            <a:ext cx="1406795" cy="707886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4000" dirty="0" smtClean="0">
                <a:solidFill>
                  <a:srgbClr val="0066FF"/>
                </a:solidFill>
                <a:latin typeface="Calibri" pitchFamily="34" charset="0"/>
              </a:rPr>
              <a:t>DAY 2</a:t>
            </a:r>
          </a:p>
        </p:txBody>
      </p:sp>
      <p:sp>
        <p:nvSpPr>
          <p:cNvPr id="10" name="Rounded Rectangle 9"/>
          <p:cNvSpPr/>
          <p:nvPr/>
        </p:nvSpPr>
        <p:spPr bwMode="auto">
          <a:xfrm>
            <a:off x="2381536" y="5603544"/>
            <a:ext cx="6318912" cy="644856"/>
          </a:xfrm>
          <a:prstGeom prst="roundRect">
            <a:avLst/>
          </a:prstGeom>
          <a:noFill/>
          <a:ln w="38100" cap="flat" cmpd="sng" algn="ctr">
            <a:solidFill>
              <a:schemeClr val="tx2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endParaRPr lang="en-US" sz="2800" dirty="0" smtClean="0">
              <a:solidFill>
                <a:srgbClr val="000000"/>
              </a:solidFill>
              <a:latin typeface="Arial Narrow" pitchFamily="34" charset="0"/>
            </a:endParaRPr>
          </a:p>
        </p:txBody>
      </p:sp>
      <p:pic>
        <p:nvPicPr>
          <p:cNvPr id="11" name="Animated Logo" descr="tilogo_color_two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  <p:sp>
        <p:nvSpPr>
          <p:cNvPr id="14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752600"/>
            <a:ext cx="5562600" cy="26670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8" action="ppaction://hlinksldjump"/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1576" y="185658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BIOS Optimizations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Text Box 4">
            <a:hlinkClick r:id="rId9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2431385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Using Mailboxes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Text Box 3">
            <a:hlinkClick r:id="rId10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3006187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Using Events</a:t>
            </a:r>
            <a:endParaRPr lang="en-US" sz="2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Text Box 4">
            <a:hlinkClick r:id="rId11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1576" y="361273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Dialogue – Q&amp;A Session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Events (New in SYS/BIOS)</a:t>
            </a:r>
          </a:p>
        </p:txBody>
      </p:sp>
      <p:pic>
        <p:nvPicPr>
          <p:cNvPr id="9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3200400" y="778825"/>
          <a:ext cx="9144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</a:tblGrid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EV0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EV5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57200" y="3226475"/>
            <a:ext cx="8077200" cy="2031325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Bef>
                <a:spcPts val="12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err="1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Semaphore_pend</a:t>
            </a:r>
            <a:r>
              <a:rPr lang="en-US" b="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() </a:t>
            </a:r>
            <a: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only waits on </a:t>
            </a:r>
            <a:r>
              <a:rPr lang="en-US" b="0" u="sng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one</a:t>
            </a:r>
            <a: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 flag – a semaphore. </a:t>
            </a:r>
          </a:p>
          <a:p>
            <a:pPr marL="342900" indent="-342900">
              <a:spcBef>
                <a:spcPts val="12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latin typeface="Arial Narrow" pitchFamily="34" charset="0"/>
              </a:rPr>
              <a:t>What if you want to “unblock” based on multiple events?</a:t>
            </a:r>
          </a:p>
          <a:p>
            <a:pPr marL="342900" indent="-342900">
              <a:spcBef>
                <a:spcPts val="12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Use </a:t>
            </a:r>
            <a:r>
              <a:rPr lang="en-US" b="0" u="sng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Events</a:t>
            </a:r>
            <a: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.  Can OR </a:t>
            </a:r>
            <a:r>
              <a:rPr lang="en-US" b="0" dirty="0" err="1" smtClean="0">
                <a:solidFill>
                  <a:schemeClr val="dk1"/>
                </a:solidFill>
                <a:effectLst/>
                <a:latin typeface="Arial Narrow" pitchFamily="34" charset="0"/>
              </a:rPr>
              <a:t>or</a:t>
            </a:r>
            <a: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 AND event IDs with bit masks</a:t>
            </a:r>
          </a:p>
          <a:p>
            <a:pPr marL="342900" indent="-342900">
              <a:spcBef>
                <a:spcPts val="12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The key APIs are: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1143000" y="5335369"/>
            <a:ext cx="7162800" cy="836831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 anchorCtr="1">
            <a:noAutofit/>
          </a:bodyPr>
          <a:lstStyle/>
          <a:p>
            <a:pPr>
              <a:spcBef>
                <a:spcPts val="600"/>
              </a:spcBef>
            </a:pPr>
            <a:r>
              <a:rPr lang="en-US" sz="2000" dirty="0" err="1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Event_post</a:t>
            </a:r>
            <a:r>
              <a:rPr lang="en-US" sz="20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(&amp;</a:t>
            </a:r>
            <a:r>
              <a:rPr lang="en-US" sz="200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Evt</a:t>
            </a:r>
            <a:r>
              <a:rPr lang="en-US" sz="20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Event_Id_xx</a:t>
            </a:r>
            <a:r>
              <a:rPr lang="en-US" sz="20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)</a:t>
            </a:r>
            <a:r>
              <a:rPr lang="en-US" sz="200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;</a:t>
            </a:r>
          </a:p>
          <a:p>
            <a:pPr>
              <a:spcBef>
                <a:spcPts val="600"/>
              </a:spcBef>
            </a:pPr>
            <a:r>
              <a:rPr lang="en-US" sz="200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Event_pend</a:t>
            </a:r>
            <a:r>
              <a:rPr lang="en-US" sz="20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(&amp;</a:t>
            </a:r>
            <a:r>
              <a:rPr lang="en-US" sz="200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Evt</a:t>
            </a:r>
            <a:r>
              <a:rPr lang="en-US" sz="20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andMask</a:t>
            </a:r>
            <a:r>
              <a:rPr lang="en-US" sz="20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sz="200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orMask</a:t>
            </a:r>
            <a:r>
              <a:rPr lang="en-US" sz="200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, timeout);</a:t>
            </a:r>
            <a:endParaRPr lang="en-US" sz="2000" dirty="0" smtClean="0">
              <a:solidFill>
                <a:schemeClr val="dk1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Pentagon 17"/>
          <p:cNvSpPr/>
          <p:nvPr/>
        </p:nvSpPr>
        <p:spPr bwMode="auto">
          <a:xfrm>
            <a:off x="457200" y="809500"/>
            <a:ext cx="914400" cy="381000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</a:rPr>
              <a:t>Task 1</a:t>
            </a:r>
          </a:p>
        </p:txBody>
      </p:sp>
      <p:sp>
        <p:nvSpPr>
          <p:cNvPr id="28" name="Pentagon 27"/>
          <p:cNvSpPr/>
          <p:nvPr/>
        </p:nvSpPr>
        <p:spPr bwMode="auto">
          <a:xfrm>
            <a:off x="457200" y="1524000"/>
            <a:ext cx="914400" cy="381000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</a:rPr>
              <a:t>Task 2</a:t>
            </a:r>
          </a:p>
        </p:txBody>
      </p:sp>
      <p:sp>
        <p:nvSpPr>
          <p:cNvPr id="29" name="Pentagon 28"/>
          <p:cNvSpPr/>
          <p:nvPr/>
        </p:nvSpPr>
        <p:spPr bwMode="auto">
          <a:xfrm>
            <a:off x="457200" y="2590800"/>
            <a:ext cx="914400" cy="381000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</a:rPr>
              <a:t>Task 3</a:t>
            </a:r>
          </a:p>
        </p:txBody>
      </p:sp>
      <p:cxnSp>
        <p:nvCxnSpPr>
          <p:cNvPr id="37" name="Straight Connector 36"/>
          <p:cNvCxnSpPr/>
          <p:nvPr/>
        </p:nvCxnSpPr>
        <p:spPr bwMode="auto">
          <a:xfrm>
            <a:off x="1371600" y="1712025"/>
            <a:ext cx="18288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8" name="Straight Connector 37"/>
          <p:cNvCxnSpPr/>
          <p:nvPr/>
        </p:nvCxnSpPr>
        <p:spPr bwMode="auto">
          <a:xfrm>
            <a:off x="1371600" y="1002475"/>
            <a:ext cx="18288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9" name="Straight Connector 38"/>
          <p:cNvCxnSpPr/>
          <p:nvPr/>
        </p:nvCxnSpPr>
        <p:spPr bwMode="auto">
          <a:xfrm>
            <a:off x="1371600" y="2783775"/>
            <a:ext cx="18288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1726076" y="690543"/>
            <a:ext cx="976549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Post EV0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726076" y="1400300"/>
            <a:ext cx="976549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Post EV2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1726076" y="2438400"/>
            <a:ext cx="976549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Post EV5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255194" y="1065074"/>
            <a:ext cx="3355406" cy="17543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mask = EV0 + EV2 + EV5;</a:t>
            </a:r>
          </a:p>
          <a:p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while(1)</a:t>
            </a:r>
          </a:p>
          <a:p>
            <a:r>
              <a:rPr lang="en-US" sz="1800" b="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800" dirty="0" err="1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Event_pend</a:t>
            </a:r>
            <a:r>
              <a:rPr lang="en-US" sz="18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(mask);</a:t>
            </a:r>
          </a:p>
          <a:p>
            <a:r>
              <a:rPr lang="en-US" sz="1800" b="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// do work</a:t>
            </a:r>
          </a:p>
          <a:p>
            <a:r>
              <a:rPr lang="en-US" sz="1800" b="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81600" y="688415"/>
            <a:ext cx="1121013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dirty="0" err="1" smtClean="0">
                <a:solidFill>
                  <a:schemeClr val="tx2"/>
                </a:solidFill>
                <a:effectLst/>
              </a:rPr>
              <a:t>myTask</a:t>
            </a:r>
            <a:endParaRPr lang="en-US" sz="2000" dirty="0" smtClean="0">
              <a:solidFill>
                <a:schemeClr val="tx2"/>
              </a:solidFill>
              <a:effectLst/>
            </a:endParaRPr>
          </a:p>
        </p:txBody>
      </p:sp>
      <p:cxnSp>
        <p:nvCxnSpPr>
          <p:cNvPr id="49" name="Straight Arrow Connector 48"/>
          <p:cNvCxnSpPr/>
          <p:nvPr/>
        </p:nvCxnSpPr>
        <p:spPr bwMode="auto">
          <a:xfrm>
            <a:off x="4114800" y="985650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0" name="Straight Arrow Connector 49"/>
          <p:cNvCxnSpPr/>
          <p:nvPr/>
        </p:nvCxnSpPr>
        <p:spPr bwMode="auto">
          <a:xfrm>
            <a:off x="4114800" y="1705100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1" name="Straight Arrow Connector 50"/>
          <p:cNvCxnSpPr/>
          <p:nvPr/>
        </p:nvCxnSpPr>
        <p:spPr bwMode="auto">
          <a:xfrm>
            <a:off x="4114800" y="2778825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3" name="Straight Connector 52"/>
          <p:cNvCxnSpPr/>
          <p:nvPr/>
        </p:nvCxnSpPr>
        <p:spPr bwMode="auto">
          <a:xfrm rot="5400000">
            <a:off x="3505200" y="1905000"/>
            <a:ext cx="18288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57" name="Straight Arrow Connector 56"/>
          <p:cNvCxnSpPr/>
          <p:nvPr/>
        </p:nvCxnSpPr>
        <p:spPr bwMode="auto">
          <a:xfrm>
            <a:off x="4419600" y="2064325"/>
            <a:ext cx="8382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24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13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Implicit “Event Post”</a:t>
            </a:r>
          </a:p>
        </p:txBody>
      </p:sp>
      <p:pic>
        <p:nvPicPr>
          <p:cNvPr id="9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3200400" y="778825"/>
          <a:ext cx="914400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"/>
              </a:tblGrid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tx1"/>
                          </a:solidFill>
                        </a:rPr>
                        <a:t>EV0</a:t>
                      </a:r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EV1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EV2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EV3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EV4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>
                          <a:solidFill>
                            <a:schemeClr val="tx1"/>
                          </a:solidFill>
                        </a:rPr>
                        <a:t>EV5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57200" y="3181064"/>
            <a:ext cx="8077200" cy="7571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latin typeface="Arial Narrow" pitchFamily="34" charset="0"/>
              </a:rPr>
              <a:t>Other APIs, as shown above, can also post events – implicitly – the </a:t>
            </a:r>
            <a:r>
              <a:rPr lang="en-US" b="0" dirty="0" err="1" smtClean="0">
                <a:solidFill>
                  <a:schemeClr val="dk1"/>
                </a:solidFill>
                <a:latin typeface="Arial Narrow" pitchFamily="34" charset="0"/>
              </a:rPr>
              <a:t>eventId</a:t>
            </a:r>
            <a:r>
              <a:rPr lang="en-US" b="0" dirty="0" smtClean="0">
                <a:solidFill>
                  <a:schemeClr val="dk1"/>
                </a:solidFill>
                <a:latin typeface="Arial Narrow" pitchFamily="34" charset="0"/>
              </a:rPr>
              <a:t> is part of the </a:t>
            </a:r>
            <a:r>
              <a:rPr lang="en-US" b="0" dirty="0" err="1" smtClean="0">
                <a:solidFill>
                  <a:schemeClr val="dk1"/>
                </a:solidFill>
                <a:latin typeface="Arial Narrow" pitchFamily="34" charset="0"/>
              </a:rPr>
              <a:t>params</a:t>
            </a:r>
            <a:r>
              <a:rPr lang="en-US" b="0" dirty="0" smtClean="0">
                <a:solidFill>
                  <a:schemeClr val="dk1"/>
                </a:solidFill>
                <a:latin typeface="Arial Narrow" pitchFamily="34" charset="0"/>
              </a:rPr>
              <a:t> structure:</a:t>
            </a:r>
          </a:p>
        </p:txBody>
      </p:sp>
      <p:sp>
        <p:nvSpPr>
          <p:cNvPr id="18" name="Pentagon 17"/>
          <p:cNvSpPr/>
          <p:nvPr/>
        </p:nvSpPr>
        <p:spPr bwMode="auto">
          <a:xfrm>
            <a:off x="457200" y="809500"/>
            <a:ext cx="1447800" cy="381000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latin typeface="Arial Narrow" pitchFamily="34" charset="0"/>
              </a:rPr>
              <a:t>Semaphore</a:t>
            </a:r>
          </a:p>
        </p:txBody>
      </p:sp>
      <p:sp>
        <p:nvSpPr>
          <p:cNvPr id="28" name="Pentagon 27"/>
          <p:cNvSpPr/>
          <p:nvPr/>
        </p:nvSpPr>
        <p:spPr bwMode="auto">
          <a:xfrm>
            <a:off x="457200" y="1524000"/>
            <a:ext cx="1066800" cy="381000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latin typeface="Arial Narrow" pitchFamily="34" charset="0"/>
              </a:rPr>
              <a:t>Mailbox</a:t>
            </a:r>
          </a:p>
        </p:txBody>
      </p:sp>
      <p:sp>
        <p:nvSpPr>
          <p:cNvPr id="29" name="Pentagon 28"/>
          <p:cNvSpPr/>
          <p:nvPr/>
        </p:nvSpPr>
        <p:spPr bwMode="auto">
          <a:xfrm>
            <a:off x="457200" y="2590800"/>
            <a:ext cx="1295400" cy="381000"/>
          </a:xfrm>
          <a:prstGeom prst="homePlat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000" b="0" i="0" u="none" strike="noStrike" cap="none" normalizeH="0" baseline="0" dirty="0" err="1" smtClean="0">
                <a:ln>
                  <a:noFill/>
                </a:ln>
                <a:solidFill>
                  <a:schemeClr val="dk1"/>
                </a:solidFill>
                <a:latin typeface="Arial Narrow" pitchFamily="34" charset="0"/>
              </a:rPr>
              <a:t>MessageQ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latin typeface="Arial Narrow" pitchFamily="34" charset="0"/>
            </a:endParaRPr>
          </a:p>
        </p:txBody>
      </p:sp>
      <p:cxnSp>
        <p:nvCxnSpPr>
          <p:cNvPr id="37" name="Straight Connector 36"/>
          <p:cNvCxnSpPr>
            <a:stCxn id="28" idx="3"/>
          </p:cNvCxnSpPr>
          <p:nvPr/>
        </p:nvCxnSpPr>
        <p:spPr bwMode="auto">
          <a:xfrm flipV="1">
            <a:off x="1524000" y="1712025"/>
            <a:ext cx="1676400" cy="247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8" name="Straight Connector 37"/>
          <p:cNvCxnSpPr>
            <a:stCxn id="18" idx="3"/>
          </p:cNvCxnSpPr>
          <p:nvPr/>
        </p:nvCxnSpPr>
        <p:spPr bwMode="auto">
          <a:xfrm>
            <a:off x="1905000" y="1000000"/>
            <a:ext cx="1295400" cy="247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39" name="Straight Connector 38"/>
          <p:cNvCxnSpPr>
            <a:stCxn id="29" idx="3"/>
          </p:cNvCxnSpPr>
          <p:nvPr/>
        </p:nvCxnSpPr>
        <p:spPr bwMode="auto">
          <a:xfrm>
            <a:off x="1752600" y="2781300"/>
            <a:ext cx="1447800" cy="2475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40" name="TextBox 39"/>
          <p:cNvSpPr txBox="1"/>
          <p:nvPr/>
        </p:nvSpPr>
        <p:spPr>
          <a:xfrm>
            <a:off x="2006798" y="690543"/>
            <a:ext cx="976549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</a:rPr>
              <a:t>Post EV7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2006798" y="1400300"/>
            <a:ext cx="976549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</a:rPr>
              <a:t>Post EV9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006798" y="2438400"/>
            <a:ext cx="1068498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</a:rPr>
              <a:t>Post EV11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5255194" y="1065074"/>
            <a:ext cx="3355406" cy="17543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mask = EV0 + EV2 + EV5;</a:t>
            </a:r>
          </a:p>
          <a:p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while(1)</a:t>
            </a:r>
          </a:p>
          <a:p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{</a:t>
            </a:r>
          </a:p>
          <a:p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sz="1800" dirty="0" err="1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Event_pend</a:t>
            </a:r>
            <a:r>
              <a:rPr lang="en-US" sz="1800" dirty="0" smtClean="0">
                <a:solidFill>
                  <a:schemeClr val="tx2"/>
                </a:solidFill>
                <a:latin typeface="Courier New" pitchFamily="49" charset="0"/>
                <a:cs typeface="Courier New" pitchFamily="49" charset="0"/>
              </a:rPr>
              <a:t> (mask);</a:t>
            </a:r>
          </a:p>
          <a:p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  // do work</a:t>
            </a:r>
          </a:p>
          <a:p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</p:txBody>
      </p:sp>
      <p:sp>
        <p:nvSpPr>
          <p:cNvPr id="47" name="TextBox 46"/>
          <p:cNvSpPr txBox="1"/>
          <p:nvPr/>
        </p:nvSpPr>
        <p:spPr>
          <a:xfrm>
            <a:off x="5181600" y="688415"/>
            <a:ext cx="1121013" cy="4001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2000" dirty="0" err="1" smtClean="0">
                <a:solidFill>
                  <a:schemeClr val="tx2"/>
                </a:solidFill>
              </a:rPr>
              <a:t>myTask</a:t>
            </a:r>
            <a:endParaRPr lang="en-US" sz="2000" dirty="0" smtClean="0">
              <a:solidFill>
                <a:schemeClr val="tx2"/>
              </a:solidFill>
            </a:endParaRPr>
          </a:p>
        </p:txBody>
      </p:sp>
      <p:cxnSp>
        <p:nvCxnSpPr>
          <p:cNvPr id="49" name="Straight Arrow Connector 48"/>
          <p:cNvCxnSpPr/>
          <p:nvPr/>
        </p:nvCxnSpPr>
        <p:spPr bwMode="auto">
          <a:xfrm>
            <a:off x="4114800" y="985650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0" name="Straight Arrow Connector 49"/>
          <p:cNvCxnSpPr/>
          <p:nvPr/>
        </p:nvCxnSpPr>
        <p:spPr bwMode="auto">
          <a:xfrm>
            <a:off x="4114800" y="1705100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1" name="Straight Arrow Connector 50"/>
          <p:cNvCxnSpPr/>
          <p:nvPr/>
        </p:nvCxnSpPr>
        <p:spPr bwMode="auto">
          <a:xfrm>
            <a:off x="4114800" y="2778825"/>
            <a:ext cx="3048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cxnSp>
        <p:nvCxnSpPr>
          <p:cNvPr id="53" name="Straight Connector 52"/>
          <p:cNvCxnSpPr/>
          <p:nvPr/>
        </p:nvCxnSpPr>
        <p:spPr bwMode="auto">
          <a:xfrm rot="5400000">
            <a:off x="3505200" y="1905000"/>
            <a:ext cx="1828800" cy="0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</p:cxnSp>
      <p:cxnSp>
        <p:nvCxnSpPr>
          <p:cNvPr id="57" name="Straight Arrow Connector 56"/>
          <p:cNvCxnSpPr/>
          <p:nvPr/>
        </p:nvCxnSpPr>
        <p:spPr bwMode="auto">
          <a:xfrm>
            <a:off x="4419600" y="2064325"/>
            <a:ext cx="838200" cy="1588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0200" y="3962400"/>
            <a:ext cx="6019801" cy="180847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" name="TextBox 30"/>
          <p:cNvSpPr txBox="1"/>
          <p:nvPr/>
        </p:nvSpPr>
        <p:spPr>
          <a:xfrm>
            <a:off x="457200" y="5943600"/>
            <a:ext cx="8382000" cy="424732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b="0" dirty="0" smtClean="0">
                <a:solidFill>
                  <a:schemeClr val="dk1"/>
                </a:solidFill>
                <a:latin typeface="Arial Narrow" pitchFamily="34" charset="0"/>
              </a:rPr>
              <a:t>So, even a standard </a:t>
            </a:r>
            <a:r>
              <a:rPr lang="en-US" sz="2000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Semaphore_post</a:t>
            </a:r>
            <a:r>
              <a:rPr lang="en-US" sz="20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sz="2000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Sem</a:t>
            </a:r>
            <a:r>
              <a:rPr lang="en-US" sz="20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b="0" dirty="0" smtClean="0">
                <a:solidFill>
                  <a:schemeClr val="dk1"/>
                </a:solidFill>
                <a:latin typeface="Arial Narrow" pitchFamily="34" charset="0"/>
              </a:rPr>
              <a:t>can post an event !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239000" y="4626592"/>
            <a:ext cx="1564852" cy="707886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270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pPr algn="ctr"/>
            <a:r>
              <a:rPr lang="en-US" sz="2000" dirty="0" smtClean="0">
                <a:solidFill>
                  <a:schemeClr val="dk1"/>
                </a:solidFill>
                <a:latin typeface="Arial Narrow" pitchFamily="34" charset="0"/>
              </a:rPr>
              <a:t>Specify Event</a:t>
            </a:r>
            <a:br>
              <a:rPr lang="en-US" sz="200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dirty="0" smtClean="0">
                <a:solidFill>
                  <a:schemeClr val="dk1"/>
                </a:solidFill>
                <a:latin typeface="Arial Narrow" pitchFamily="34" charset="0"/>
              </a:rPr>
              <a:t>Id here…</a:t>
            </a:r>
          </a:p>
        </p:txBody>
      </p:sp>
      <p:cxnSp>
        <p:nvCxnSpPr>
          <p:cNvPr id="34" name="Straight Arrow Connector 33"/>
          <p:cNvCxnSpPr/>
          <p:nvPr/>
        </p:nvCxnSpPr>
        <p:spPr bwMode="auto">
          <a:xfrm rot="10800000" flipV="1">
            <a:off x="6477000" y="5132696"/>
            <a:ext cx="914400" cy="3048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2286000" y="6475020"/>
            <a:ext cx="4821961" cy="369332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Note: see “Event” example under SYS/BIOS Templates</a:t>
            </a:r>
          </a:p>
        </p:txBody>
      </p:sp>
      <p:sp>
        <p:nvSpPr>
          <p:cNvPr id="30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14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752600"/>
            <a:ext cx="5562600" cy="26670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8" action="ppaction://hlinksldjump"/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1576" y="185658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BIOS Optimizations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Text Box 4">
            <a:hlinkClick r:id="rId9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2431385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Using Mailboxes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Text Box 4">
            <a:hlinkClick r:id="rId10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3006187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Using Events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Text Box 3">
            <a:hlinkClick r:id="rId11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4800" y="3580989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Dialogue – Q&amp;A Session</a:t>
            </a:r>
            <a:endParaRPr lang="en-US" sz="2800">
              <a:solidFill>
                <a:srgbClr val="000000"/>
              </a:solidFill>
              <a:latin typeface="Arial" charset="0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 and (maybe) Answers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22531" y="1294924"/>
            <a:ext cx="7659469" cy="3200876"/>
          </a:xfrm>
          <a:prstGeom prst="rect">
            <a:avLst/>
          </a:prstGeom>
          <a:solidFill>
            <a:srgbClr val="CCFF66"/>
          </a:solidFill>
        </p:spPr>
        <p:txBody>
          <a:bodyPr wrap="none" rtlCol="0" anchor="ctr" anchorCtr="0">
            <a:spAutoFit/>
          </a:bodyPr>
          <a:lstStyle/>
          <a:p>
            <a:pPr marL="342900" indent="-342900">
              <a:spcBef>
                <a:spcPts val="12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3200" b="0" i="1" dirty="0" smtClean="0">
                <a:solidFill>
                  <a:schemeClr val="dk1"/>
                </a:solidFill>
                <a:effectLst/>
              </a:rPr>
              <a:t>If time allows</a:t>
            </a:r>
            <a:r>
              <a:rPr lang="en-US" sz="3200" b="0" dirty="0" smtClean="0">
                <a:solidFill>
                  <a:schemeClr val="dk1"/>
                </a:solidFill>
                <a:effectLst/>
              </a:rPr>
              <a:t>, this section is dedicated</a:t>
            </a:r>
            <a:br>
              <a:rPr lang="en-US" sz="3200" b="0" dirty="0" smtClean="0">
                <a:solidFill>
                  <a:schemeClr val="dk1"/>
                </a:solidFill>
                <a:effectLst/>
              </a:rPr>
            </a:br>
            <a:r>
              <a:rPr lang="en-US" sz="3200" b="0" dirty="0" smtClean="0">
                <a:solidFill>
                  <a:schemeClr val="dk1"/>
                </a:solidFill>
                <a:effectLst/>
              </a:rPr>
              <a:t>to addressing specific system concerns</a:t>
            </a:r>
            <a:br>
              <a:rPr lang="en-US" sz="3200" b="0" dirty="0" smtClean="0">
                <a:solidFill>
                  <a:schemeClr val="dk1"/>
                </a:solidFill>
                <a:effectLst/>
              </a:rPr>
            </a:br>
            <a:r>
              <a:rPr lang="en-US" sz="3200" b="0" dirty="0" smtClean="0">
                <a:solidFill>
                  <a:schemeClr val="dk1"/>
                </a:solidFill>
                <a:effectLst/>
              </a:rPr>
              <a:t>by YOU – our customers</a:t>
            </a:r>
          </a:p>
          <a:p>
            <a:pPr marL="342900" indent="-342900">
              <a:spcBef>
                <a:spcPts val="12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3200" b="0" dirty="0" smtClean="0">
                <a:solidFill>
                  <a:schemeClr val="dk1"/>
                </a:solidFill>
              </a:rPr>
              <a:t>If the instructor is not able to answer</a:t>
            </a:r>
            <a:br>
              <a:rPr lang="en-US" sz="3200" b="0" dirty="0" smtClean="0">
                <a:solidFill>
                  <a:schemeClr val="dk1"/>
                </a:solidFill>
              </a:rPr>
            </a:br>
            <a:r>
              <a:rPr lang="en-US" sz="3200" b="0" dirty="0" smtClean="0">
                <a:solidFill>
                  <a:schemeClr val="dk1"/>
                </a:solidFill>
              </a:rPr>
              <a:t>a question, we will write it down for</a:t>
            </a:r>
            <a:br>
              <a:rPr lang="en-US" sz="3200" b="0" dirty="0" smtClean="0">
                <a:solidFill>
                  <a:schemeClr val="dk1"/>
                </a:solidFill>
              </a:rPr>
            </a:br>
            <a:r>
              <a:rPr lang="en-US" sz="3200" b="0" dirty="0" smtClean="0">
                <a:solidFill>
                  <a:schemeClr val="dk1"/>
                </a:solidFill>
              </a:rPr>
              <a:t>follow-up later…</a:t>
            </a:r>
            <a:endParaRPr lang="en-US" sz="3200" b="0" dirty="0" smtClean="0">
              <a:solidFill>
                <a:schemeClr val="dk1"/>
              </a:solidFill>
              <a:effectLst/>
            </a:endParaRPr>
          </a:p>
        </p:txBody>
      </p:sp>
      <p:pic>
        <p:nvPicPr>
          <p:cNvPr id="6" name="Animated Logo" descr="tilogo_color_twolin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  <p:sp>
        <p:nvSpPr>
          <p:cNvPr id="7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16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>
              <a:alpha val="50000"/>
            </a:srgb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48867" name="Text Box 3"/>
          <p:cNvSpPr txBox="1">
            <a:spLocks noChangeArrowheads="1"/>
          </p:cNvSpPr>
          <p:nvPr/>
        </p:nvSpPr>
        <p:spPr bwMode="auto">
          <a:xfrm>
            <a:off x="609600" y="1126643"/>
            <a:ext cx="8686800" cy="21891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>
            <a:outerShdw dist="35921" dir="2700000" algn="ctr" rotWithShape="0">
              <a:srgbClr val="333333">
                <a:alpha val="50000"/>
              </a:srgbClr>
            </a:outerShdw>
          </a:effectLst>
        </p:spPr>
        <p:txBody>
          <a:bodyPr anchor="ctr" anchorCtr="1">
            <a:spAutoFit/>
          </a:bodyPr>
          <a:lstStyle/>
          <a:p>
            <a:pPr algn="ctr">
              <a:defRPr/>
            </a:pPr>
            <a:r>
              <a:rPr lang="en-US" sz="17200" b="0" dirty="0" err="1">
                <a:solidFill>
                  <a:srgbClr val="FF0000"/>
                </a:solidFill>
                <a:latin typeface="TILogo" pitchFamily="2" charset="0"/>
              </a:rPr>
              <a:t>ti</a:t>
            </a:r>
            <a:endParaRPr lang="en-US" sz="17200" b="0" dirty="0">
              <a:solidFill>
                <a:srgbClr val="FF0000"/>
              </a:solidFill>
              <a:latin typeface="TILogo" pitchFamily="2" charset="0"/>
            </a:endParaRPr>
          </a:p>
        </p:txBody>
      </p:sp>
      <p:sp>
        <p:nvSpPr>
          <p:cNvPr id="5" name="Slide number"/>
          <p:cNvSpPr txBox="1"/>
          <p:nvPr/>
        </p:nvSpPr>
        <p:spPr>
          <a:xfrm>
            <a:off x="8636000" y="6642100"/>
            <a:ext cx="635000" cy="246221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latin typeface="Arial"/>
              </a:rPr>
              <a:t>17</a:t>
            </a:r>
            <a:endParaRPr lang="en-US" sz="1000" b="0">
              <a:solidFill>
                <a:schemeClr val="tx2"/>
              </a:solidFill>
              <a:latin typeface="Arial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4886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88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752600"/>
            <a:ext cx="5562600" cy="26670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41988" name="Text Box 3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4800" y="1829596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>
                <a:solidFill>
                  <a:srgbClr val="000000"/>
                </a:solidFill>
                <a:latin typeface="Arial" charset="0"/>
              </a:rPr>
              <a:t>MainHighlight</a:t>
            </a:r>
          </a:p>
        </p:txBody>
      </p:sp>
      <p:sp>
        <p:nvSpPr>
          <p:cNvPr id="41989" name="Text Box 4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2351884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dirty="0" err="1">
                <a:solidFill>
                  <a:srgbClr val="000000"/>
                </a:solidFill>
                <a:latin typeface="Arial" charset="0"/>
              </a:rPr>
              <a:t>MainNormal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990" name="Text Box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74000" y="2797971"/>
            <a:ext cx="4864800" cy="439738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dirty="0" err="1">
                <a:solidFill>
                  <a:srgbClr val="000000"/>
                </a:solidFill>
                <a:latin typeface="Arial" charset="0"/>
              </a:rPr>
              <a:t>SubHighlight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1991" name="Text Box 6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9877" y="3231359"/>
            <a:ext cx="4868924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 tIns="18288" bIns="18288"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dirty="0" err="1">
                <a:solidFill>
                  <a:srgbClr val="000000"/>
                </a:solidFill>
                <a:latin typeface="Arial" charset="0"/>
              </a:rPr>
              <a:t>SubNormal</a:t>
            </a:r>
            <a:endParaRPr lang="en-US" dirty="0">
              <a:solidFill>
                <a:srgbClr val="000000"/>
              </a:solidFill>
              <a:latin typeface="Arial" charset="0"/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3266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FFFF66"/>
                </a:solidFill>
              </a:rPr>
              <a:t>Objectives</a:t>
            </a:r>
          </a:p>
        </p:txBody>
      </p:sp>
      <p:pic>
        <p:nvPicPr>
          <p:cNvPr id="4100" name="Picture 4" descr="dglxasset[3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762000"/>
            <a:ext cx="8458200" cy="5894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1" name="Text Box 5"/>
          <p:cNvSpPr txBox="1">
            <a:spLocks noChangeArrowheads="1"/>
          </p:cNvSpPr>
          <p:nvPr/>
        </p:nvSpPr>
        <p:spPr bwMode="auto">
          <a:xfrm>
            <a:off x="1532068" y="1949525"/>
            <a:ext cx="6156172" cy="313932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marL="287338" indent="-287338" eaLnBrk="0" hangingPunct="0">
              <a:spcBef>
                <a:spcPts val="600"/>
              </a:spcBef>
              <a:spcAft>
                <a:spcPts val="600"/>
              </a:spcAft>
              <a:buClr>
                <a:srgbClr val="D60093"/>
              </a:buClr>
              <a:buSzPct val="120000"/>
              <a:buFont typeface="Wingdings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Describe the </a:t>
            </a:r>
            <a:r>
              <a:rPr lang="en-US" i="1" u="sng" dirty="0" smtClean="0">
                <a:solidFill>
                  <a:srgbClr val="000000"/>
                </a:solidFill>
                <a:latin typeface="Arial Narrow" pitchFamily="34" charset="0"/>
              </a:rPr>
              <a:t>use cases </a:t>
            </a: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for the various BIOS</a:t>
            </a:r>
            <a:b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libraries (instrumented, non-instrumented, etc.)</a:t>
            </a:r>
          </a:p>
          <a:p>
            <a:pPr marL="287338" indent="-287338" eaLnBrk="0" hangingPunct="0">
              <a:spcBef>
                <a:spcPts val="600"/>
              </a:spcBef>
              <a:spcAft>
                <a:spcPts val="600"/>
              </a:spcAft>
              <a:buClr>
                <a:srgbClr val="D60093"/>
              </a:buClr>
              <a:buSzPct val="120000"/>
              <a:buFont typeface="Wingdings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Discuss how BIOS </a:t>
            </a:r>
            <a:r>
              <a:rPr lang="en-US" i="1" u="sng" dirty="0" smtClean="0">
                <a:solidFill>
                  <a:srgbClr val="000000"/>
                </a:solidFill>
                <a:latin typeface="Arial Narrow" pitchFamily="34" charset="0"/>
              </a:rPr>
              <a:t>build profiles </a:t>
            </a: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and build</a:t>
            </a:r>
            <a:b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configurations interact with BIOS libraries</a:t>
            </a:r>
          </a:p>
          <a:p>
            <a:pPr marL="287338" indent="-287338" eaLnBrk="0" hangingPunct="0">
              <a:spcBef>
                <a:spcPts val="600"/>
              </a:spcBef>
              <a:spcAft>
                <a:spcPts val="600"/>
              </a:spcAft>
              <a:buClr>
                <a:srgbClr val="D60093"/>
              </a:buClr>
              <a:buSzPct val="120000"/>
              <a:buFont typeface="Wingdings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Introduce </a:t>
            </a:r>
            <a:r>
              <a:rPr lang="en-US" i="1" u="sng" dirty="0" smtClean="0">
                <a:solidFill>
                  <a:srgbClr val="000000"/>
                </a:solidFill>
                <a:latin typeface="Arial Narrow" pitchFamily="34" charset="0"/>
              </a:rPr>
              <a:t>other SYS/BIOS APIs </a:t>
            </a: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that may be</a:t>
            </a:r>
            <a:b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helpful in your application</a:t>
            </a:r>
          </a:p>
          <a:p>
            <a:pPr marL="287338" indent="-287338" eaLnBrk="0" hangingPunct="0">
              <a:spcBef>
                <a:spcPts val="600"/>
              </a:spcBef>
              <a:spcAft>
                <a:spcPts val="600"/>
              </a:spcAft>
              <a:buClr>
                <a:srgbClr val="D60093"/>
              </a:buClr>
              <a:buSzPct val="120000"/>
              <a:buFont typeface="Wingdings" pitchFamily="2" charset="2"/>
              <a:buChar char="§"/>
            </a:pPr>
            <a:r>
              <a:rPr lang="en-US" dirty="0" smtClean="0">
                <a:solidFill>
                  <a:srgbClr val="000000"/>
                </a:solidFill>
                <a:latin typeface="Arial Narrow" pitchFamily="34" charset="0"/>
              </a:rPr>
              <a:t>Q &amp; A Session (time permitting)</a:t>
            </a:r>
          </a:p>
        </p:txBody>
      </p:sp>
      <p:sp>
        <p:nvSpPr>
          <p:cNvPr id="8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2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752600"/>
            <a:ext cx="5562600" cy="26670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3">
            <a:hlinkClick r:id="rId8" action="ppaction://hlinksldjump"/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4800" y="1856583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BIOS Optimizations</a:t>
            </a:r>
            <a:endParaRPr lang="en-US" sz="2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Text Box 4">
            <a:hlinkClick r:id="rId9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1576" y="2463135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Using Mailboxes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Text Box 4">
            <a:hlinkClick r:id="rId10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3037937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Using Events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Text Box 4">
            <a:hlinkClick r:id="rId11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1576" y="361273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Dialogue – Q&amp;A Session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BIOS Library Types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4664" y="776339"/>
            <a:ext cx="2657421" cy="250026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3810000"/>
            <a:ext cx="7467600" cy="2709359"/>
          </a:xfrm>
          <a:prstGeom prst="rect">
            <a:avLst/>
          </a:prstGeom>
          <a:noFill/>
          <a:ln w="19050" algn="ctr">
            <a:solidFill>
              <a:schemeClr val="tx1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3" descr="C:\Documents and Settings\a0159877\Desktop\SYSBIOS Snaps\Lab6-DYN\runtime_ta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904" y="1595203"/>
            <a:ext cx="1371600" cy="374073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Picture 4" descr="C:\Documents and Settings\a0159877\Desktop\SYSBIOS Snaps\Lab6-DYN\BIOS_module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5417" y="797947"/>
            <a:ext cx="1299578" cy="641350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outerShdw blurRad="50800" dist="635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188489" y="674005"/>
            <a:ext cx="5043368" cy="3016210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  <a:effectLst/>
                <a:latin typeface="Arial Narrow" pitchFamily="34" charset="0"/>
              </a:rPr>
              <a:t>Instrumented</a:t>
            </a: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 – all logs and assert checking</a:t>
            </a:r>
            <a:b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enabled. Use: </a:t>
            </a:r>
            <a:r>
              <a:rPr lang="en-US" sz="2000" b="0" dirty="0" err="1" smtClean="0">
                <a:solidFill>
                  <a:schemeClr val="dk1"/>
                </a:solidFill>
                <a:effectLst/>
                <a:latin typeface="Arial Narrow" pitchFamily="34" charset="0"/>
              </a:rPr>
              <a:t>dev’t</a:t>
            </a: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, debug, OK to deploy.</a:t>
            </a:r>
          </a:p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</a:rPr>
              <a:t>Non-Instrumented</a:t>
            </a: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 – NO logs or assert checking.</a:t>
            </a:r>
            <a:b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Use: if not meeting real-time with instrumented </a:t>
            </a:r>
            <a:r>
              <a:rPr lang="en-US" sz="2000" b="0" dirty="0" err="1" smtClean="0">
                <a:solidFill>
                  <a:schemeClr val="dk1"/>
                </a:solidFill>
                <a:latin typeface="Arial Narrow" pitchFamily="34" charset="0"/>
              </a:rPr>
              <a:t>ver</a:t>
            </a:r>
            <a:endParaRPr lang="en-US" sz="2000" b="0" dirty="0" smtClean="0">
              <a:solidFill>
                <a:schemeClr val="dk1"/>
              </a:solidFill>
              <a:latin typeface="Arial Narrow" pitchFamily="34" charset="0"/>
            </a:endParaRPr>
          </a:p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</a:rPr>
              <a:t>Custom</a:t>
            </a: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 – uses the app’s .</a:t>
            </a:r>
            <a:r>
              <a:rPr lang="en-US" sz="2000" b="0" dirty="0" err="1" smtClean="0">
                <a:solidFill>
                  <a:schemeClr val="dk1"/>
                </a:solidFill>
                <a:latin typeface="Arial Narrow" pitchFamily="34" charset="0"/>
              </a:rPr>
              <a:t>cfg</a:t>
            </a: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 to rebuild BIOS</a:t>
            </a:r>
            <a:b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according to those settings</a:t>
            </a:r>
          </a:p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tx2"/>
                </a:solidFill>
                <a:latin typeface="Arial Narrow" pitchFamily="34" charset="0"/>
              </a:rPr>
              <a:t>Debug</a:t>
            </a: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 – Use: stepping into and debugging BIOS</a:t>
            </a:r>
            <a:b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itself – not generally useful for customers</a:t>
            </a:r>
            <a:endParaRPr lang="en-US" sz="2000" b="0" dirty="0" smtClean="0"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pic>
        <p:nvPicPr>
          <p:cNvPr id="11" name="Animated Logo" descr="tilogo_color_twoline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  <p:sp>
        <p:nvSpPr>
          <p:cNvPr id="12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4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“Custom”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522" y="838200"/>
            <a:ext cx="4581878" cy="4915657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129372" y="2009269"/>
            <a:ext cx="4708340" cy="3016210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>
            <a:solidFill>
              <a:schemeClr val="tx1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Compiles </a:t>
            </a:r>
            <a:r>
              <a:rPr lang="en-US" sz="2000" b="0" i="1" u="sng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BIOS C Source Code</a:t>
            </a: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 along with</a:t>
            </a:r>
            <a:b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your project. </a:t>
            </a: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Can customize compiler options</a:t>
            </a:r>
            <a:b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and perform source-level debug of BIOS</a:t>
            </a:r>
            <a:endParaRPr lang="en-US" sz="2000" b="0" dirty="0" smtClean="0">
              <a:solidFill>
                <a:schemeClr val="dk1"/>
              </a:solidFill>
              <a:effectLst/>
              <a:latin typeface="Arial Narrow" pitchFamily="34" charset="0"/>
            </a:endParaRPr>
          </a:p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Uncheck Enable boxes to remove Assert/Log</a:t>
            </a:r>
          </a:p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Required if you want to enable </a:t>
            </a:r>
            <a:r>
              <a:rPr lang="en-US" sz="2000" b="0" dirty="0" err="1" smtClean="0">
                <a:solidFill>
                  <a:schemeClr val="dk1"/>
                </a:solidFill>
                <a:latin typeface="Arial Narrow" pitchFamily="34" charset="0"/>
              </a:rPr>
              <a:t>Hwi</a:t>
            </a: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/</a:t>
            </a:r>
            <a:r>
              <a:rPr lang="en-US" sz="2000" b="0" dirty="0" err="1" smtClean="0">
                <a:solidFill>
                  <a:schemeClr val="dk1"/>
                </a:solidFill>
                <a:latin typeface="Arial Narrow" pitchFamily="34" charset="0"/>
              </a:rPr>
              <a:t>Swi</a:t>
            </a: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 Load</a:t>
            </a:r>
            <a:b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monitoring + other advanced BIOS </a:t>
            </a:r>
            <a:r>
              <a:rPr lang="en-US" sz="2000" b="0" dirty="0" err="1" smtClean="0">
                <a:solidFill>
                  <a:schemeClr val="dk1"/>
                </a:solidFill>
                <a:latin typeface="Arial Narrow" pitchFamily="34" charset="0"/>
              </a:rPr>
              <a:t>configs</a:t>
            </a:r>
            <a:endParaRPr lang="en-US" sz="2000" b="0" dirty="0" smtClean="0">
              <a:solidFill>
                <a:schemeClr val="dk1"/>
              </a:solidFill>
              <a:latin typeface="Arial Narrow" pitchFamily="34" charset="0"/>
            </a:endParaRPr>
          </a:p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Build error generated if you try to use a feature</a:t>
            </a:r>
            <a:b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not supported by </a:t>
            </a: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non/instrumented options</a:t>
            </a:r>
          </a:p>
        </p:txBody>
      </p:sp>
      <p:pic>
        <p:nvPicPr>
          <p:cNvPr id="9" name="Animated Logo" descr="tilogo_color_two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  <p:sp>
        <p:nvSpPr>
          <p:cNvPr id="10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5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C3F16-52AA-4C3C-B427-838F951ADBAC}" type="slidenum">
              <a:rPr lang="en-US"/>
              <a:pPr/>
              <a:t>6</a:t>
            </a:fld>
            <a:endParaRPr lang="en-US"/>
          </a:p>
        </p:txBody>
      </p:sp>
      <p:sp>
        <p:nvSpPr>
          <p:cNvPr id="1058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Build-profile Options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762000"/>
            <a:ext cx="5323018" cy="4800600"/>
          </a:xfrm>
          <a:prstGeom prst="rect">
            <a:avLst/>
          </a:prstGeom>
          <a:noFill/>
          <a:ln w="28575">
            <a:solidFill>
              <a:schemeClr val="tx1"/>
            </a:solidFill>
            <a:miter lim="800000"/>
            <a:headEnd/>
            <a:tailEnd/>
          </a:ln>
          <a:effectLst>
            <a:outerShdw blurRad="50800" dist="889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61562" y="1630501"/>
            <a:ext cx="4653838" cy="3170099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>
            <a:solidFill>
              <a:schemeClr val="tx1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For pure SYS/BIOS apps, release and debug</a:t>
            </a:r>
            <a:b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profiles are the same – both provide same set</a:t>
            </a:r>
            <a:b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of libraries for linking your app</a:t>
            </a:r>
          </a:p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If the user installs other packages (e.g. Codec</a:t>
            </a:r>
            <a:b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Engine) and they contain debug and release</a:t>
            </a:r>
            <a:b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versions, this selection can be used to choose</a:t>
            </a:r>
            <a:b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between those libraries.</a:t>
            </a:r>
          </a:p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“release” profile is the default – recommended</a:t>
            </a:r>
            <a:b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for SYS/BIOS apps</a:t>
            </a:r>
          </a:p>
        </p:txBody>
      </p:sp>
      <p:sp>
        <p:nvSpPr>
          <p:cNvPr id="9" name="Right Arrow 8"/>
          <p:cNvSpPr/>
          <p:nvPr/>
        </p:nvSpPr>
        <p:spPr bwMode="auto">
          <a:xfrm flipH="1">
            <a:off x="2378120" y="5091752"/>
            <a:ext cx="685800" cy="533400"/>
          </a:xfrm>
          <a:prstGeom prst="rightArrow">
            <a:avLst/>
          </a:prstGeom>
          <a:solidFill>
            <a:srgbClr val="CCFF66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62000" y="5763904"/>
            <a:ext cx="78486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0" dirty="0" smtClean="0">
                <a:latin typeface="Arial Narrow" pitchFamily="34" charset="0"/>
              </a:rPr>
              <a:t>Reference: BIOS User’s Guide Appendix E (Minimizing the Application Footprint)</a:t>
            </a:r>
            <a:endParaRPr lang="en-US" sz="2000" b="0" dirty="0">
              <a:latin typeface="Arial Narrow" pitchFamily="34" charset="0"/>
            </a:endParaRPr>
          </a:p>
        </p:txBody>
      </p:sp>
      <p:pic>
        <p:nvPicPr>
          <p:cNvPr id="11" name="Animated Logo" descr="tilogo_color_twolin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  <p:sp>
        <p:nvSpPr>
          <p:cNvPr id="12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6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 Configurations (C Compiler)</a:t>
            </a:r>
          </a:p>
        </p:txBody>
      </p:sp>
      <p:pic>
        <p:nvPicPr>
          <p:cNvPr id="5" name="Picture 37" descr="compiler_option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09800"/>
            <a:ext cx="4592368" cy="3200400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6" name="Picture 38" descr="default_build_config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914400"/>
            <a:ext cx="5715000" cy="1012031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8" name="TextBox 7"/>
          <p:cNvSpPr txBox="1"/>
          <p:nvPr/>
        </p:nvSpPr>
        <p:spPr>
          <a:xfrm>
            <a:off x="3294092" y="2936319"/>
            <a:ext cx="5545108" cy="2092881"/>
          </a:xfrm>
          <a:prstGeom prst="rect">
            <a:avLst/>
          </a:prstGeom>
          <a:solidFill>
            <a:schemeClr val="accent1">
              <a:lumMod val="90000"/>
            </a:schemeClr>
          </a:solidFill>
          <a:ln w="19050">
            <a:solidFill>
              <a:schemeClr val="tx1"/>
            </a:solidFill>
          </a:ln>
          <a:effectLst>
            <a:outerShdw blurRad="50800" dist="1016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“Debug” and “Release” profiles specified here</a:t>
            </a:r>
            <a:b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have NO impact on the BIOS library selection</a:t>
            </a:r>
            <a:b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</a:br>
            <a:r>
              <a:rPr lang="en-US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or BIOS performance</a:t>
            </a:r>
          </a:p>
          <a:p>
            <a:pPr marL="177800" indent="-177800">
              <a:spcBef>
                <a:spcPts val="1200"/>
              </a:spcBef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dk1"/>
                </a:solidFill>
                <a:latin typeface="Arial Narrow" pitchFamily="34" charset="0"/>
              </a:rPr>
              <a:t>These settings are ONLY used for the</a:t>
            </a:r>
            <a:br>
              <a:rPr lang="en-US" b="0" dirty="0" smtClean="0">
                <a:solidFill>
                  <a:schemeClr val="dk1"/>
                </a:solidFill>
                <a:latin typeface="Arial Narrow" pitchFamily="34" charset="0"/>
              </a:rPr>
            </a:br>
            <a:r>
              <a:rPr lang="en-US" b="0" dirty="0" smtClean="0">
                <a:solidFill>
                  <a:schemeClr val="dk1"/>
                </a:solidFill>
                <a:latin typeface="Arial Narrow" pitchFamily="34" charset="0"/>
              </a:rPr>
              <a:t>application .c files and libraries built with CCS.</a:t>
            </a:r>
            <a:endParaRPr lang="en-US" b="0" dirty="0" smtClean="0"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pic>
        <p:nvPicPr>
          <p:cNvPr id="9" name="Animated Logo" descr="tilogo_color_twolin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800" y="6477000"/>
            <a:ext cx="1438537" cy="347443"/>
          </a:xfrm>
          <a:prstGeom prst="rect">
            <a:avLst/>
          </a:prstGeom>
        </p:spPr>
      </p:pic>
      <p:sp>
        <p:nvSpPr>
          <p:cNvPr id="10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7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704" name="Rectangle 8"/>
          <p:cNvSpPr>
            <a:spLocks noChangeArrowheads="1"/>
          </p:cNvSpPr>
          <p:nvPr/>
        </p:nvSpPr>
        <p:spPr bwMode="auto">
          <a:xfrm>
            <a:off x="304800" y="1752600"/>
            <a:ext cx="5562600" cy="2667000"/>
          </a:xfrm>
          <a:prstGeom prst="rect">
            <a:avLst/>
          </a:prstGeom>
          <a:solidFill>
            <a:srgbClr val="92D050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outerShdw blurRad="50800" dist="1270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  <a:defRPr/>
            </a:pPr>
            <a:endParaRPr lang="en-US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pic>
        <p:nvPicPr>
          <p:cNvPr id="72706" name="Picture 2" descr="C:\Documents and Settings\a0159877\Desktop\250px-Operating_system_placement.svg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60824" y="1153041"/>
            <a:ext cx="2819400" cy="4172713"/>
          </a:xfrm>
          <a:prstGeom prst="rect">
            <a:avLst/>
          </a:prstGeom>
          <a:noFill/>
        </p:spPr>
      </p:pic>
      <p:sp>
        <p:nvSpPr>
          <p:cNvPr id="419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Outline</a:t>
            </a:r>
          </a:p>
        </p:txBody>
      </p:sp>
      <p:sp>
        <p:nvSpPr>
          <p:cNvPr id="9" name="Text Box 4">
            <a:hlinkClick r:id="rId8" action="ppaction://hlinksldjump"/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1576" y="1856583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BIOS Optimizations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" name="Text Box 3">
            <a:hlinkClick r:id="rId9" action="ppaction://hlinksldjump"/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4800" y="2431385"/>
            <a:ext cx="5562600" cy="49530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Using Mailboxes</a:t>
            </a:r>
            <a:endParaRPr lang="en-US" sz="280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1" name="Text Box 4">
            <a:hlinkClick r:id="rId10" action="ppaction://hlinksldjump"/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1576" y="3037937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Using Events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2" name="Text Box 4">
            <a:hlinkClick r:id="rId11" action="ppaction://hlinksldjump"/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1576" y="3612739"/>
            <a:ext cx="5543550" cy="4762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marL="342900" indent="-342900" eaLnBrk="0" hangingPunct="0">
              <a:lnSpc>
                <a:spcPct val="90000"/>
              </a:lnSpc>
              <a:buClr>
                <a:srgbClr val="0066FF"/>
              </a:buClr>
              <a:buSzPct val="75000"/>
              <a:buFont typeface="Wingdings" pitchFamily="2" charset="2"/>
              <a:buChar char=""/>
            </a:pPr>
            <a:r>
              <a:rPr lang="en-US" sz="2800" smtClean="0">
                <a:solidFill>
                  <a:srgbClr val="000000"/>
                </a:solidFill>
                <a:latin typeface="Arial" charset="0"/>
              </a:rPr>
              <a:t>Dialogue – Q&amp;A Session</a:t>
            </a:r>
            <a:endParaRPr lang="en-US" sz="2800" dirty="0">
              <a:solidFill>
                <a:srgbClr val="000000"/>
              </a:solidFill>
              <a:latin typeface="Arial" charset="0"/>
            </a:endParaRPr>
          </a:p>
        </p:txBody>
      </p:sp>
    </p:spTree>
    <p:custDataLst>
      <p:tags r:id="rId1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Mailboxes</a:t>
            </a:r>
          </a:p>
        </p:txBody>
      </p:sp>
      <p:sp>
        <p:nvSpPr>
          <p:cNvPr id="8" name="Oval 7"/>
          <p:cNvSpPr/>
          <p:nvPr/>
        </p:nvSpPr>
        <p:spPr bwMode="auto">
          <a:xfrm>
            <a:off x="1447800" y="685800"/>
            <a:ext cx="1371600" cy="685800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</a:rPr>
              <a:t>Task 1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1447800" y="1600200"/>
            <a:ext cx="1371600" cy="685800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</a:rPr>
              <a:t>Task 2</a:t>
            </a:r>
          </a:p>
        </p:txBody>
      </p:sp>
      <p:sp>
        <p:nvSpPr>
          <p:cNvPr id="12" name="Oval 11"/>
          <p:cNvSpPr/>
          <p:nvPr/>
        </p:nvSpPr>
        <p:spPr bwMode="auto">
          <a:xfrm>
            <a:off x="6172200" y="1143000"/>
            <a:ext cx="1371600" cy="685800"/>
          </a:xfrm>
          <a:prstGeom prst="ellips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dk1"/>
                </a:solidFill>
                <a:effectLst/>
                <a:latin typeface="Arial Narrow" pitchFamily="34" charset="0"/>
              </a:rPr>
              <a:t>Task 3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/>
        </p:nvGraphicFramePr>
        <p:xfrm>
          <a:off x="3581400" y="750125"/>
          <a:ext cx="16764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6400"/>
              </a:tblGrid>
              <a:tr h="2997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2997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5" name="Straight Arrow Connector 14"/>
          <p:cNvCxnSpPr/>
          <p:nvPr/>
        </p:nvCxnSpPr>
        <p:spPr bwMode="auto">
          <a:xfrm flipV="1">
            <a:off x="2590800" y="1295400"/>
            <a:ext cx="1219200" cy="6096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7" name="Straight Arrow Connector 16"/>
          <p:cNvCxnSpPr/>
          <p:nvPr/>
        </p:nvCxnSpPr>
        <p:spPr bwMode="auto">
          <a:xfrm flipV="1">
            <a:off x="2590800" y="914400"/>
            <a:ext cx="1219200" cy="762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sm" len="sm"/>
            <a:tailEnd type="arrow"/>
          </a:ln>
          <a:effectLst/>
        </p:spPr>
      </p:cxnSp>
      <p:cxnSp>
        <p:nvCxnSpPr>
          <p:cNvPr id="19" name="Straight Arrow Connector 18"/>
          <p:cNvCxnSpPr/>
          <p:nvPr/>
        </p:nvCxnSpPr>
        <p:spPr bwMode="auto">
          <a:xfrm>
            <a:off x="5105400" y="1295400"/>
            <a:ext cx="1295400" cy="15240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2"/>
            </a:solidFill>
            <a:prstDash val="solid"/>
            <a:round/>
            <a:headEnd type="none" w="sm" len="sm"/>
            <a:tailEnd type="arrow"/>
          </a:ln>
          <a:effectLst/>
        </p:spPr>
      </p:cxnSp>
      <p:sp>
        <p:nvSpPr>
          <p:cNvPr id="21" name="TextBox 20"/>
          <p:cNvSpPr txBox="1"/>
          <p:nvPr/>
        </p:nvSpPr>
        <p:spPr>
          <a:xfrm>
            <a:off x="457200" y="2314700"/>
            <a:ext cx="8077200" cy="78483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Bef>
                <a:spcPts val="6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A mechanism (object) to pass messages between tasks (on the same processor)</a:t>
            </a:r>
          </a:p>
          <a:p>
            <a:pPr marL="342900" indent="-342900">
              <a:spcBef>
                <a:spcPts val="6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Defined by:</a:t>
            </a:r>
            <a:endParaRPr lang="en-US" sz="2000" b="0" dirty="0" smtClean="0"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873825" y="3033433"/>
            <a:ext cx="3355727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166688" indent="-166688">
              <a:buFont typeface="Arial" pitchFamily="34" charset="0"/>
              <a:buChar char="•"/>
            </a:pPr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Number of </a:t>
            </a:r>
            <a:r>
              <a:rPr lang="en-US" sz="1800" b="0" dirty="0" err="1" smtClean="0">
                <a:solidFill>
                  <a:schemeClr val="dk1"/>
                </a:solidFill>
                <a:effectLst/>
                <a:latin typeface="Arial Narrow" pitchFamily="34" charset="0"/>
              </a:rPr>
              <a:t>Msgs</a:t>
            </a:r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 (len</a:t>
            </a:r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</a:rPr>
              <a:t>gth of mailbox)</a:t>
            </a:r>
          </a:p>
          <a:p>
            <a:pPr marL="166688" indent="-166688">
              <a:buFont typeface="Arial" pitchFamily="34" charset="0"/>
              <a:buChar char="•"/>
            </a:pPr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Message Size (MAUs)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57200" y="3688558"/>
            <a:ext cx="8077200" cy="400110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Bef>
                <a:spcPts val="6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Key APIs: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873825" y="4069558"/>
            <a:ext cx="3924792" cy="646331"/>
          </a:xfrm>
          <a:prstGeom prst="rect">
            <a:avLst/>
          </a:prstGeom>
          <a:noFill/>
        </p:spPr>
        <p:txBody>
          <a:bodyPr wrap="none" rtlCol="0" anchor="ctr" anchorCtr="0">
            <a:spAutoFit/>
          </a:bodyPr>
          <a:lstStyle/>
          <a:p>
            <a:pPr marL="166688" indent="-166688">
              <a:buFont typeface="Arial" pitchFamily="34" charset="0"/>
              <a:buChar char="•"/>
            </a:pPr>
            <a:r>
              <a:rPr lang="en-US" sz="1800" b="0" dirty="0" err="1" smtClean="0">
                <a:solidFill>
                  <a:schemeClr val="dk1"/>
                </a:solidFill>
                <a:effectLst/>
                <a:latin typeface="Arial Narrow" pitchFamily="34" charset="0"/>
              </a:rPr>
              <a:t>Mailbox_post</a:t>
            </a:r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() </a:t>
            </a:r>
            <a:r>
              <a:rPr lang="en-US" sz="1800" i="1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blocks</a:t>
            </a:r>
            <a:r>
              <a:rPr lang="en-US" sz="18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 if mailbox full</a:t>
            </a:r>
          </a:p>
          <a:p>
            <a:pPr marL="166688" indent="-166688">
              <a:buFont typeface="Arial" pitchFamily="34" charset="0"/>
              <a:buChar char="•"/>
            </a:pPr>
            <a:r>
              <a:rPr lang="en-US" sz="1800" b="0" dirty="0" err="1" smtClean="0">
                <a:solidFill>
                  <a:schemeClr val="dk1"/>
                </a:solidFill>
                <a:latin typeface="Arial Narrow" pitchFamily="34" charset="0"/>
              </a:rPr>
              <a:t>Mailbox_pend</a:t>
            </a:r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</a:rPr>
              <a:t>() </a:t>
            </a:r>
            <a:r>
              <a:rPr lang="en-US" sz="1800" i="1" dirty="0" smtClean="0">
                <a:solidFill>
                  <a:schemeClr val="dk1"/>
                </a:solidFill>
                <a:latin typeface="Arial Narrow" pitchFamily="34" charset="0"/>
              </a:rPr>
              <a:t>blocks</a:t>
            </a:r>
            <a:r>
              <a:rPr lang="en-US" sz="1800" b="0" dirty="0" smtClean="0">
                <a:solidFill>
                  <a:schemeClr val="dk1"/>
                </a:solidFill>
                <a:latin typeface="Arial Narrow" pitchFamily="34" charset="0"/>
              </a:rPr>
              <a:t> if mailbox is empty</a:t>
            </a:r>
            <a:endParaRPr lang="en-US" sz="1800" b="0" dirty="0" smtClean="0"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457200" y="5495474"/>
            <a:ext cx="8077200" cy="116955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pPr marL="342900" indent="-342900">
              <a:spcBef>
                <a:spcPts val="6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Copy-based: so, reader and writer EACH have a copy</a:t>
            </a:r>
          </a:p>
          <a:p>
            <a:pPr marL="342900" indent="-342900">
              <a:spcBef>
                <a:spcPts val="6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  <a:effectLst/>
                <a:latin typeface="Arial Narrow" pitchFamily="34" charset="0"/>
              </a:rPr>
              <a:t>Simple and easy to use (pass pointers) – contains built-in semaphore for blocking</a:t>
            </a:r>
          </a:p>
          <a:p>
            <a:pPr marL="342900" indent="-342900">
              <a:spcBef>
                <a:spcPts val="600"/>
              </a:spcBef>
              <a:buClr>
                <a:schemeClr val="tx2"/>
              </a:buClr>
              <a:buSzPct val="75000"/>
              <a:buFont typeface="Wingdings"/>
              <a:buChar char=""/>
            </a:pPr>
            <a:r>
              <a:rPr lang="en-US" sz="2000" b="0" dirty="0" smtClean="0">
                <a:solidFill>
                  <a:schemeClr val="dk1"/>
                </a:solidFill>
                <a:latin typeface="Arial Narrow" pitchFamily="34" charset="0"/>
              </a:rPr>
              <a:t>Queues vs. Mailbox:  Queue’s have no fixed length, no Semaphore, more coding </a:t>
            </a:r>
            <a:endParaRPr lang="en-US" sz="2000" b="0" dirty="0" smtClean="0">
              <a:solidFill>
                <a:schemeClr val="dk1"/>
              </a:solidFill>
              <a:effectLst/>
              <a:latin typeface="Arial Narrow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267779" y="4736275"/>
            <a:ext cx="5285421" cy="646331"/>
          </a:xfrm>
          <a:prstGeom prst="rect">
            <a:avLst/>
          </a:prstGeom>
          <a:solidFill>
            <a:schemeClr val="accent2"/>
          </a:solidFill>
          <a:ln w="19050">
            <a:solidFill>
              <a:schemeClr val="tx1"/>
            </a:solidFill>
          </a:ln>
          <a:effectLst>
            <a:outerShdw blurRad="50800" dist="762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 anchor="ctr" anchorCtr="0">
            <a:spAutoFit/>
          </a:bodyPr>
          <a:lstStyle/>
          <a:p>
            <a:r>
              <a:rPr lang="en-US" sz="1800" b="0" dirty="0" err="1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Mailbox_post</a:t>
            </a:r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(&amp;</a:t>
            </a:r>
            <a:r>
              <a:rPr lang="en-US" sz="1800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Mbx</a:t>
            </a:r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, &amp;</a:t>
            </a:r>
            <a:r>
              <a:rPr lang="en-US" sz="1800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Msg</a:t>
            </a:r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, timeout</a:t>
            </a:r>
            <a:r>
              <a:rPr lang="en-US" sz="1800" b="0" dirty="0" smtClean="0">
                <a:solidFill>
                  <a:schemeClr val="dk1"/>
                </a:solidFill>
                <a:effectLst/>
                <a:latin typeface="Courier New" pitchFamily="49" charset="0"/>
                <a:cs typeface="Courier New" pitchFamily="49" charset="0"/>
              </a:rPr>
              <a:t>);</a:t>
            </a:r>
          </a:p>
          <a:p>
            <a:r>
              <a:rPr lang="en-US" sz="1800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Mailbox_pend</a:t>
            </a:r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 (&amp;</a:t>
            </a:r>
            <a:r>
              <a:rPr lang="en-US" sz="1800" b="0" dirty="0" err="1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Mgx</a:t>
            </a:r>
            <a:r>
              <a:rPr lang="en-US" sz="1800" b="0" dirty="0" smtClean="0">
                <a:solidFill>
                  <a:schemeClr val="dk1"/>
                </a:solidFill>
                <a:latin typeface="Courier New" pitchFamily="49" charset="0"/>
                <a:cs typeface="Courier New" pitchFamily="49" charset="0"/>
              </a:rPr>
              <a:t>, &amp;Mail, timeout);</a:t>
            </a:r>
            <a:endParaRPr lang="en-US" sz="1800" b="0" dirty="0" smtClean="0">
              <a:solidFill>
                <a:schemeClr val="dk1"/>
              </a:solidFill>
              <a:effectLst/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8" name="Slide number"/>
          <p:cNvSpPr txBox="1"/>
          <p:nvPr/>
        </p:nvSpPr>
        <p:spPr>
          <a:xfrm>
            <a:off x="8636000" y="6645990"/>
            <a:ext cx="635000" cy="246221"/>
          </a:xfrm>
          <a:prstGeom prst="rect">
            <a:avLst/>
          </a:prstGeom>
          <a:noFill/>
        </p:spPr>
        <p:txBody>
          <a:bodyPr vert="horz" wrap="square" rtlCol="0" anchor="ctr" anchorCtr="0">
            <a:spAutoFit/>
          </a:bodyPr>
          <a:lstStyle/>
          <a:p>
            <a:pPr algn="ctr"/>
            <a:r>
              <a:rPr lang="en-US" sz="1000" b="0" smtClean="0">
                <a:solidFill>
                  <a:schemeClr val="tx2"/>
                </a:solidFill>
                <a:effectLst/>
                <a:latin typeface="Arial"/>
              </a:rPr>
              <a:t>11</a:t>
            </a:r>
            <a:endParaRPr lang="en-US" sz="1000" b="0" dirty="0" smtClean="0">
              <a:solidFill>
                <a:schemeClr val="tx2"/>
              </a:solidFill>
              <a:effectLst/>
              <a:latin typeface="Arial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LORSCHEMEINDEX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Norma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Hili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2_Norma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STONETEMPLATEMODE" val="Indented_Single"/>
  <p:tag name="MILESTONETEMPLATEVERSION" val="2.3"/>
  <p:tag name="MILESTONESLIDE" val="True"/>
  <p:tag name="MILESTATUS" val="PresentationStyle"/>
  <p:tag name="MILESTONE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LELISTITEM" val="Level_1_Hilite"/>
</p:tagLst>
</file>

<file path=ppt/theme/theme1.xml><?xml version="1.0" encoding="utf-8"?>
<a:theme xmlns:a="http://schemas.openxmlformats.org/drawingml/2006/main" name="ttoTheme">
  <a:themeElements>
    <a:clrScheme name="tto 5">
      <a:dk1>
        <a:srgbClr val="000000"/>
      </a:dk1>
      <a:lt1>
        <a:srgbClr val="FFFFFF"/>
      </a:lt1>
      <a:dk2>
        <a:srgbClr val="0066FF"/>
      </a:dk2>
      <a:lt2>
        <a:srgbClr val="FFFFFF"/>
      </a:lt2>
      <a:accent1>
        <a:srgbClr val="FFFFCC"/>
      </a:accent1>
      <a:accent2>
        <a:srgbClr val="B5E0E3"/>
      </a:accent2>
      <a:accent3>
        <a:srgbClr val="E5D093"/>
      </a:accent3>
      <a:accent4>
        <a:srgbClr val="CCB374"/>
      </a:accent4>
      <a:accent5>
        <a:srgbClr val="C7A2E3"/>
      </a:accent5>
      <a:accent6>
        <a:srgbClr val="5DD3FF"/>
      </a:accent6>
      <a:hlink>
        <a:srgbClr val="E5D093"/>
      </a:hlink>
      <a:folHlink>
        <a:srgbClr val="CCB374"/>
      </a:folHlink>
    </a:clrScheme>
    <a:fontScheme name="t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800" b="1" i="0" u="none" strike="noStrike" cap="none" normalizeH="0" baseline="0" dirty="0" smtClean="0">
            <a:ln>
              <a:noFill/>
            </a:ln>
            <a:solidFill>
              <a:schemeClr val="dk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defRPr>
        </a:defPPr>
      </a:lstStyle>
    </a:lnDef>
    <a:txDef>
      <a:spPr>
        <a:noFill/>
      </a:spPr>
      <a:bodyPr wrap="square" rtlCol="0" anchor="ctr" anchorCtr="0">
        <a:spAutoFit/>
      </a:bodyPr>
      <a:lstStyle>
        <a:defPPr>
          <a:defRPr dirty="0" smtClean="0">
            <a:solidFill>
              <a:schemeClr val="dk1"/>
            </a:solidFill>
            <a:effectLst/>
          </a:defRPr>
        </a:defPPr>
      </a:lstStyle>
    </a:txDef>
  </a:objectDefaults>
  <a:extraClrSchemeLst>
    <a:extraClrScheme>
      <a:clrScheme name="tto 1">
        <a:dk1>
          <a:srgbClr val="000000"/>
        </a:dk1>
        <a:lt1>
          <a:srgbClr val="FEFFFF"/>
        </a:lt1>
        <a:dk2>
          <a:srgbClr val="000000"/>
        </a:dk2>
        <a:lt2>
          <a:srgbClr val="FEFFFF"/>
        </a:lt2>
        <a:accent1>
          <a:srgbClr val="F6F6F6"/>
        </a:accent1>
        <a:accent2>
          <a:srgbClr val="AFAFAF"/>
        </a:accent2>
        <a:accent3>
          <a:srgbClr val="DEDEDE"/>
        </a:accent3>
        <a:accent4>
          <a:srgbClr val="C3C3C3"/>
        </a:accent4>
        <a:accent5>
          <a:srgbClr val="FAFAFA"/>
        </a:accent5>
        <a:accent6>
          <a:srgbClr val="9E9E9E"/>
        </a:accent6>
        <a:hlink>
          <a:srgbClr val="DEDEDE"/>
        </a:hlink>
        <a:folHlink>
          <a:srgbClr val="C3C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2">
        <a:dk1>
          <a:srgbClr val="2181B7"/>
        </a:dk1>
        <a:lt1>
          <a:srgbClr val="FFFFFF"/>
        </a:lt1>
        <a:dk2>
          <a:srgbClr val="2181B7"/>
        </a:dk2>
        <a:lt2>
          <a:srgbClr val="FFFF99"/>
        </a:lt2>
        <a:accent1>
          <a:srgbClr val="003399"/>
        </a:accent1>
        <a:accent2>
          <a:srgbClr val="01B0FF"/>
        </a:accent2>
        <a:accent3>
          <a:srgbClr val="6666FF"/>
        </a:accent3>
        <a:accent4>
          <a:srgbClr val="1C6D9A"/>
        </a:accent4>
        <a:accent5>
          <a:srgbClr val="474B72"/>
        </a:accent5>
        <a:accent6>
          <a:srgbClr val="7030A0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3">
        <a:dk1>
          <a:srgbClr val="042AA4"/>
        </a:dk1>
        <a:lt1>
          <a:srgbClr val="FFFFFF"/>
        </a:lt1>
        <a:dk2>
          <a:srgbClr val="042AA4"/>
        </a:dk2>
        <a:lt2>
          <a:srgbClr val="FE9B03"/>
        </a:lt2>
        <a:accent1>
          <a:srgbClr val="000F40"/>
        </a:accent1>
        <a:accent2>
          <a:srgbClr val="603900"/>
        </a:accent2>
        <a:accent3>
          <a:srgbClr val="005C00"/>
        </a:accent3>
        <a:accent4>
          <a:srgbClr val="0249FC"/>
        </a:accent4>
        <a:accent5>
          <a:srgbClr val="7030A0"/>
        </a:accent5>
        <a:accent6>
          <a:srgbClr val="000000"/>
        </a:accent6>
        <a:hlink>
          <a:srgbClr val="005C00"/>
        </a:hlink>
        <a:folHlink>
          <a:srgbClr val="024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4">
        <a:dk1>
          <a:srgbClr val="000000"/>
        </a:dk1>
        <a:lt1>
          <a:srgbClr val="FFFFFF"/>
        </a:lt1>
        <a:dk2>
          <a:srgbClr val="4282E0"/>
        </a:dk2>
        <a:lt2>
          <a:srgbClr val="FFFFFF"/>
        </a:lt2>
        <a:accent1>
          <a:srgbClr val="C0F6F5"/>
        </a:accent1>
        <a:accent2>
          <a:srgbClr val="FAFEDA"/>
        </a:accent2>
        <a:accent3>
          <a:srgbClr val="FFCCFF"/>
        </a:accent3>
        <a:accent4>
          <a:srgbClr val="B4FCB2"/>
        </a:accent4>
        <a:accent5>
          <a:srgbClr val="FFFF99"/>
        </a:accent5>
        <a:accent6>
          <a:srgbClr val="5DD3FF"/>
        </a:accent6>
        <a:hlink>
          <a:srgbClr val="FFCCFF"/>
        </a:hlink>
        <a:folHlink>
          <a:srgbClr val="B4FC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5">
        <a:dk1>
          <a:srgbClr val="000000"/>
        </a:dk1>
        <a:lt1>
          <a:srgbClr val="FFFFFF"/>
        </a:lt1>
        <a:dk2>
          <a:srgbClr val="0066FF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E5D093"/>
        </a:accent3>
        <a:accent4>
          <a:srgbClr val="CCB374"/>
        </a:accent4>
        <a:accent5>
          <a:srgbClr val="C7A2E3"/>
        </a:accent5>
        <a:accent6>
          <a:srgbClr val="5DD3FF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6">
        <a:dk1>
          <a:srgbClr val="000000"/>
        </a:dk1>
        <a:lt1>
          <a:srgbClr val="FFFFFF"/>
        </a:lt1>
        <a:dk2>
          <a:srgbClr val="FF0000"/>
        </a:dk2>
        <a:lt2>
          <a:srgbClr val="FFFFFF"/>
        </a:lt2>
        <a:accent1>
          <a:srgbClr val="FFFF66"/>
        </a:accent1>
        <a:accent2>
          <a:srgbClr val="99FF66"/>
        </a:accent2>
        <a:accent3>
          <a:srgbClr val="99FFCC"/>
        </a:accent3>
        <a:accent4>
          <a:srgbClr val="FF99FF"/>
        </a:accent4>
        <a:accent5>
          <a:srgbClr val="93E2FF"/>
        </a:accent5>
        <a:accent6>
          <a:srgbClr val="FFE599"/>
        </a:accent6>
        <a:hlink>
          <a:srgbClr val="99FFCC"/>
        </a:hlink>
        <a:folHlink>
          <a:srgbClr val="FF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7">
        <a:dk1>
          <a:srgbClr val="FEFFFF"/>
        </a:dk1>
        <a:lt1>
          <a:srgbClr val="000000"/>
        </a:lt1>
        <a:dk2>
          <a:srgbClr val="FEFFFF"/>
        </a:dk2>
        <a:lt2>
          <a:srgbClr val="000000"/>
        </a:lt2>
        <a:accent1>
          <a:srgbClr val="F6F6F6"/>
        </a:accent1>
        <a:accent2>
          <a:srgbClr val="AFAFAF"/>
        </a:accent2>
        <a:accent3>
          <a:srgbClr val="DEDEDE"/>
        </a:accent3>
        <a:accent4>
          <a:srgbClr val="C3C3C3"/>
        </a:accent4>
        <a:accent5>
          <a:srgbClr val="FAFAFA"/>
        </a:accent5>
        <a:accent6>
          <a:srgbClr val="000000"/>
        </a:accent6>
        <a:hlink>
          <a:srgbClr val="DEDEDE"/>
        </a:hlink>
        <a:folHlink>
          <a:srgbClr val="C3C3C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ttoTheme">
  <a:themeElements>
    <a:clrScheme name="tto 5">
      <a:dk1>
        <a:srgbClr val="000000"/>
      </a:dk1>
      <a:lt1>
        <a:srgbClr val="FFFFFF"/>
      </a:lt1>
      <a:dk2>
        <a:srgbClr val="0066FF"/>
      </a:dk2>
      <a:lt2>
        <a:srgbClr val="FFFFFF"/>
      </a:lt2>
      <a:accent1>
        <a:srgbClr val="FFFFCC"/>
      </a:accent1>
      <a:accent2>
        <a:srgbClr val="B5E0E3"/>
      </a:accent2>
      <a:accent3>
        <a:srgbClr val="E5D093"/>
      </a:accent3>
      <a:accent4>
        <a:srgbClr val="CCB374"/>
      </a:accent4>
      <a:accent5>
        <a:srgbClr val="C7A2E3"/>
      </a:accent5>
      <a:accent6>
        <a:srgbClr val="5DD3FF"/>
      </a:accent6>
      <a:hlink>
        <a:srgbClr val="E5D093"/>
      </a:hlink>
      <a:folHlink>
        <a:srgbClr val="CCB374"/>
      </a:folHlink>
    </a:clrScheme>
    <a:fontScheme name="t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sz="2800" b="1" i="0" u="none" strike="noStrike" cap="none" normalizeH="0" baseline="0" dirty="0" smtClean="0">
            <a:ln>
              <a:noFill/>
            </a:ln>
            <a:solidFill>
              <a:schemeClr val="dk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8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</a:defRPr>
        </a:defPPr>
      </a:lstStyle>
    </a:lnDef>
    <a:txDef>
      <a:spPr>
        <a:noFill/>
      </a:spPr>
      <a:bodyPr wrap="square" rtlCol="0" anchor="ctr" anchorCtr="0">
        <a:spAutoFit/>
      </a:bodyPr>
      <a:lstStyle>
        <a:defPPr>
          <a:defRPr dirty="0" smtClean="0">
            <a:solidFill>
              <a:schemeClr val="dk1"/>
            </a:solidFill>
            <a:effectLst/>
          </a:defRPr>
        </a:defPPr>
      </a:lstStyle>
    </a:txDef>
  </a:objectDefaults>
  <a:extraClrSchemeLst>
    <a:extraClrScheme>
      <a:clrScheme name="tto 1">
        <a:dk1>
          <a:srgbClr val="000000"/>
        </a:dk1>
        <a:lt1>
          <a:srgbClr val="FEFFFF"/>
        </a:lt1>
        <a:dk2>
          <a:srgbClr val="000000"/>
        </a:dk2>
        <a:lt2>
          <a:srgbClr val="FEFFFF"/>
        </a:lt2>
        <a:accent1>
          <a:srgbClr val="F6F6F6"/>
        </a:accent1>
        <a:accent2>
          <a:srgbClr val="AFAFAF"/>
        </a:accent2>
        <a:accent3>
          <a:srgbClr val="DEDEDE"/>
        </a:accent3>
        <a:accent4>
          <a:srgbClr val="C3C3C3"/>
        </a:accent4>
        <a:accent5>
          <a:srgbClr val="FAFAFA"/>
        </a:accent5>
        <a:accent6>
          <a:srgbClr val="9E9E9E"/>
        </a:accent6>
        <a:hlink>
          <a:srgbClr val="DEDEDE"/>
        </a:hlink>
        <a:folHlink>
          <a:srgbClr val="C3C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2">
        <a:dk1>
          <a:srgbClr val="2181B7"/>
        </a:dk1>
        <a:lt1>
          <a:srgbClr val="FFFFFF"/>
        </a:lt1>
        <a:dk2>
          <a:srgbClr val="2181B7"/>
        </a:dk2>
        <a:lt2>
          <a:srgbClr val="FFFF99"/>
        </a:lt2>
        <a:accent1>
          <a:srgbClr val="003399"/>
        </a:accent1>
        <a:accent2>
          <a:srgbClr val="01B0FF"/>
        </a:accent2>
        <a:accent3>
          <a:srgbClr val="6666FF"/>
        </a:accent3>
        <a:accent4>
          <a:srgbClr val="1C6D9A"/>
        </a:accent4>
        <a:accent5>
          <a:srgbClr val="474B72"/>
        </a:accent5>
        <a:accent6>
          <a:srgbClr val="7030A0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3">
        <a:dk1>
          <a:srgbClr val="042AA4"/>
        </a:dk1>
        <a:lt1>
          <a:srgbClr val="FFFFFF"/>
        </a:lt1>
        <a:dk2>
          <a:srgbClr val="042AA4"/>
        </a:dk2>
        <a:lt2>
          <a:srgbClr val="FE9B03"/>
        </a:lt2>
        <a:accent1>
          <a:srgbClr val="000F40"/>
        </a:accent1>
        <a:accent2>
          <a:srgbClr val="603900"/>
        </a:accent2>
        <a:accent3>
          <a:srgbClr val="005C00"/>
        </a:accent3>
        <a:accent4>
          <a:srgbClr val="0249FC"/>
        </a:accent4>
        <a:accent5>
          <a:srgbClr val="7030A0"/>
        </a:accent5>
        <a:accent6>
          <a:srgbClr val="000000"/>
        </a:accent6>
        <a:hlink>
          <a:srgbClr val="005C00"/>
        </a:hlink>
        <a:folHlink>
          <a:srgbClr val="024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4">
        <a:dk1>
          <a:srgbClr val="000000"/>
        </a:dk1>
        <a:lt1>
          <a:srgbClr val="FFFFFF"/>
        </a:lt1>
        <a:dk2>
          <a:srgbClr val="4282E0"/>
        </a:dk2>
        <a:lt2>
          <a:srgbClr val="FFFFFF"/>
        </a:lt2>
        <a:accent1>
          <a:srgbClr val="C0F6F5"/>
        </a:accent1>
        <a:accent2>
          <a:srgbClr val="FAFEDA"/>
        </a:accent2>
        <a:accent3>
          <a:srgbClr val="FFCCFF"/>
        </a:accent3>
        <a:accent4>
          <a:srgbClr val="B4FCB2"/>
        </a:accent4>
        <a:accent5>
          <a:srgbClr val="FFFF99"/>
        </a:accent5>
        <a:accent6>
          <a:srgbClr val="5DD3FF"/>
        </a:accent6>
        <a:hlink>
          <a:srgbClr val="FFCCFF"/>
        </a:hlink>
        <a:folHlink>
          <a:srgbClr val="B4FC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5">
        <a:dk1>
          <a:srgbClr val="000000"/>
        </a:dk1>
        <a:lt1>
          <a:srgbClr val="FFFFFF"/>
        </a:lt1>
        <a:dk2>
          <a:srgbClr val="0066FF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E5D093"/>
        </a:accent3>
        <a:accent4>
          <a:srgbClr val="CCB374"/>
        </a:accent4>
        <a:accent5>
          <a:srgbClr val="C7A2E3"/>
        </a:accent5>
        <a:accent6>
          <a:srgbClr val="5DD3FF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6">
        <a:dk1>
          <a:srgbClr val="000000"/>
        </a:dk1>
        <a:lt1>
          <a:srgbClr val="FFFFFF"/>
        </a:lt1>
        <a:dk2>
          <a:srgbClr val="FF0000"/>
        </a:dk2>
        <a:lt2>
          <a:srgbClr val="FFFFFF"/>
        </a:lt2>
        <a:accent1>
          <a:srgbClr val="FFFF66"/>
        </a:accent1>
        <a:accent2>
          <a:srgbClr val="99FF66"/>
        </a:accent2>
        <a:accent3>
          <a:srgbClr val="99FFCC"/>
        </a:accent3>
        <a:accent4>
          <a:srgbClr val="FF99FF"/>
        </a:accent4>
        <a:accent5>
          <a:srgbClr val="93E2FF"/>
        </a:accent5>
        <a:accent6>
          <a:srgbClr val="FFE599"/>
        </a:accent6>
        <a:hlink>
          <a:srgbClr val="99FFCC"/>
        </a:hlink>
        <a:folHlink>
          <a:srgbClr val="FF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7">
        <a:dk1>
          <a:srgbClr val="FEFFFF"/>
        </a:dk1>
        <a:lt1>
          <a:srgbClr val="000000"/>
        </a:lt1>
        <a:dk2>
          <a:srgbClr val="FEFFFF"/>
        </a:dk2>
        <a:lt2>
          <a:srgbClr val="000000"/>
        </a:lt2>
        <a:accent1>
          <a:srgbClr val="F6F6F6"/>
        </a:accent1>
        <a:accent2>
          <a:srgbClr val="AFAFAF"/>
        </a:accent2>
        <a:accent3>
          <a:srgbClr val="DEDEDE"/>
        </a:accent3>
        <a:accent4>
          <a:srgbClr val="C3C3C3"/>
        </a:accent4>
        <a:accent5>
          <a:srgbClr val="FAFAFA"/>
        </a:accent5>
        <a:accent6>
          <a:srgbClr val="000000"/>
        </a:accent6>
        <a:hlink>
          <a:srgbClr val="DEDEDE"/>
        </a:hlink>
        <a:folHlink>
          <a:srgbClr val="C3C3C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tto">
  <a:themeElements>
    <a:clrScheme name="tto 5">
      <a:dk1>
        <a:srgbClr val="000000"/>
      </a:dk1>
      <a:lt1>
        <a:srgbClr val="FFFFFF"/>
      </a:lt1>
      <a:dk2>
        <a:srgbClr val="0066FF"/>
      </a:dk2>
      <a:lt2>
        <a:srgbClr val="969696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t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8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US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" charset="0"/>
          </a:defRPr>
        </a:defPPr>
      </a:lstStyle>
    </a:lnDef>
  </a:objectDefaults>
  <a:extraClrSchemeLst>
    <a:extraClrScheme>
      <a:clrScheme name="tto 1">
        <a:dk1>
          <a:srgbClr val="000000"/>
        </a:dk1>
        <a:lt1>
          <a:srgbClr val="FEFFFF"/>
        </a:lt1>
        <a:dk2>
          <a:srgbClr val="000000"/>
        </a:dk2>
        <a:lt2>
          <a:srgbClr val="5B5B5B"/>
        </a:lt2>
        <a:accent1>
          <a:srgbClr val="F6F6F6"/>
        </a:accent1>
        <a:accent2>
          <a:srgbClr val="AFAFAF"/>
        </a:accent2>
        <a:accent3>
          <a:srgbClr val="FEFFFF"/>
        </a:accent3>
        <a:accent4>
          <a:srgbClr val="000000"/>
        </a:accent4>
        <a:accent5>
          <a:srgbClr val="FAFAFA"/>
        </a:accent5>
        <a:accent6>
          <a:srgbClr val="9E9E9E"/>
        </a:accent6>
        <a:hlink>
          <a:srgbClr val="DEDEDE"/>
        </a:hlink>
        <a:folHlink>
          <a:srgbClr val="C3C3C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2">
        <a:dk1>
          <a:srgbClr val="001932"/>
        </a:dk1>
        <a:lt1>
          <a:srgbClr val="FFFFFF"/>
        </a:lt1>
        <a:dk2>
          <a:srgbClr val="2181B7"/>
        </a:dk2>
        <a:lt2>
          <a:srgbClr val="FFFF99"/>
        </a:lt2>
        <a:accent1>
          <a:srgbClr val="003399"/>
        </a:accent1>
        <a:accent2>
          <a:srgbClr val="01B0FF"/>
        </a:accent2>
        <a:accent3>
          <a:srgbClr val="ABC1D8"/>
        </a:accent3>
        <a:accent4>
          <a:srgbClr val="DADADA"/>
        </a:accent4>
        <a:accent5>
          <a:srgbClr val="AAADCA"/>
        </a:accent5>
        <a:accent6>
          <a:srgbClr val="019FE7"/>
        </a:accent6>
        <a:hlink>
          <a:srgbClr val="6666FF"/>
        </a:hlink>
        <a:folHlink>
          <a:srgbClr val="1C6D9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3">
        <a:dk1>
          <a:srgbClr val="000000"/>
        </a:dk1>
        <a:lt1>
          <a:srgbClr val="FFFFFF"/>
        </a:lt1>
        <a:dk2>
          <a:srgbClr val="042AA4"/>
        </a:dk2>
        <a:lt2>
          <a:srgbClr val="FE9B03"/>
        </a:lt2>
        <a:accent1>
          <a:srgbClr val="000F40"/>
        </a:accent1>
        <a:accent2>
          <a:srgbClr val="603900"/>
        </a:accent2>
        <a:accent3>
          <a:srgbClr val="AAACCF"/>
        </a:accent3>
        <a:accent4>
          <a:srgbClr val="DADADA"/>
        </a:accent4>
        <a:accent5>
          <a:srgbClr val="AAAAAF"/>
        </a:accent5>
        <a:accent6>
          <a:srgbClr val="563300"/>
        </a:accent6>
        <a:hlink>
          <a:srgbClr val="005C00"/>
        </a:hlink>
        <a:folHlink>
          <a:srgbClr val="0249F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to 4">
        <a:dk1>
          <a:srgbClr val="000000"/>
        </a:dk1>
        <a:lt1>
          <a:srgbClr val="FFFFFF"/>
        </a:lt1>
        <a:dk2>
          <a:srgbClr val="4282E0"/>
        </a:dk2>
        <a:lt2>
          <a:srgbClr val="969696"/>
        </a:lt2>
        <a:accent1>
          <a:srgbClr val="C0F6F5"/>
        </a:accent1>
        <a:accent2>
          <a:srgbClr val="FAFEDA"/>
        </a:accent2>
        <a:accent3>
          <a:srgbClr val="FFFFFF"/>
        </a:accent3>
        <a:accent4>
          <a:srgbClr val="000000"/>
        </a:accent4>
        <a:accent5>
          <a:srgbClr val="DCFAF9"/>
        </a:accent5>
        <a:accent6>
          <a:srgbClr val="E3E6C5"/>
        </a:accent6>
        <a:hlink>
          <a:srgbClr val="FFCCFF"/>
        </a:hlink>
        <a:folHlink>
          <a:srgbClr val="B4FC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to 5">
        <a:dk1>
          <a:srgbClr val="000000"/>
        </a:dk1>
        <a:lt1>
          <a:srgbClr val="FFFFFF"/>
        </a:lt1>
        <a:dk2>
          <a:srgbClr val="0066FF"/>
        </a:dk2>
        <a:lt2>
          <a:srgbClr val="969696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19191"/>
      </a:lt2>
      <a:accent1>
        <a:srgbClr val="618FFD"/>
      </a:accent1>
      <a:accent2>
        <a:srgbClr val="00AE00"/>
      </a:accent2>
      <a:accent3>
        <a:srgbClr val="FFFFFF"/>
      </a:accent3>
      <a:accent4>
        <a:srgbClr val="000000"/>
      </a:accent4>
      <a:accent5>
        <a:srgbClr val="B7C6FE"/>
      </a:accent5>
      <a:accent6>
        <a:srgbClr val="009D00"/>
      </a:accent6>
      <a:hlink>
        <a:srgbClr val="FC0128"/>
      </a:hlink>
      <a:folHlink>
        <a:srgbClr val="CECECE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ttoTheme</Template>
  <TotalTime>14237</TotalTime>
  <Pages>3</Pages>
  <Words>538</Words>
  <Application>Microsoft Office PowerPoint</Application>
  <PresentationFormat>On-screen Show (4:3)</PresentationFormat>
  <Paragraphs>153</Paragraphs>
  <Slides>16</Slides>
  <Notes>11</Notes>
  <HiddenSlides>1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16</vt:i4>
      </vt:variant>
    </vt:vector>
  </HeadingPairs>
  <TitlesOfParts>
    <vt:vector size="19" baseType="lpstr">
      <vt:lpstr>ttoTheme</vt:lpstr>
      <vt:lpstr>1_ttoTheme</vt:lpstr>
      <vt:lpstr>tto</vt:lpstr>
      <vt:lpstr>Workshop Outline</vt:lpstr>
      <vt:lpstr>Objectives</vt:lpstr>
      <vt:lpstr>Outline</vt:lpstr>
      <vt:lpstr>BIOS Library Types</vt:lpstr>
      <vt:lpstr>Using “Custom”</vt:lpstr>
      <vt:lpstr>Build-profile Options</vt:lpstr>
      <vt:lpstr>Build Configurations (C Compiler)</vt:lpstr>
      <vt:lpstr>Outline</vt:lpstr>
      <vt:lpstr>Using Mailboxes</vt:lpstr>
      <vt:lpstr>Outline</vt:lpstr>
      <vt:lpstr>Using Events (New in SYS/BIOS)</vt:lpstr>
      <vt:lpstr>Implicit “Event Post”</vt:lpstr>
      <vt:lpstr>Outline</vt:lpstr>
      <vt:lpstr>Questions and (maybe) Answers</vt:lpstr>
      <vt:lpstr>Slide 15</vt:lpstr>
      <vt:lpstr>Outline</vt:lpstr>
    </vt:vector>
  </TitlesOfParts>
  <Company>SC Sales &amp; Marketing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Integration Workshop</dc:title>
  <dc:subject/>
  <dc:creator>Scott Specker</dc:creator>
  <cp:keywords/>
  <dc:description/>
  <cp:lastModifiedBy>Eric Wilbur</cp:lastModifiedBy>
  <cp:revision>482</cp:revision>
  <cp:lastPrinted>1601-01-01T00:00:00Z</cp:lastPrinted>
  <dcterms:created xsi:type="dcterms:W3CDTF">2001-09-20T20:19:44Z</dcterms:created>
  <dcterms:modified xsi:type="dcterms:W3CDTF">2012-01-11T17:29:44Z</dcterms:modified>
</cp:coreProperties>
</file>