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57.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tags/tag104.xml" ContentType="application/vnd.openxmlformats-officedocument.presentationml.tags+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60.xml" ContentType="application/vnd.openxmlformats-officedocument.presentationml.slideLayout+xml"/>
  <Override PartName="/ppt/slideLayouts/slideLayout71.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heme/themeOverride1.xml" ContentType="application/vnd.openxmlformats-officedocument.themeOverr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tags/tag57.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slideMasters/slideMaster5.xml" ContentType="application/vnd.openxmlformats-officedocument.presentationml.slideMaster+xml"/>
  <Override PartName="/ppt/handoutMasters/handoutMaster1.xml" ContentType="application/vnd.openxmlformats-officedocument.presentationml.handoutMaster+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tags/tag20.xml" ContentType="application/vnd.openxmlformats-officedocument.presentationml.tags+xml"/>
  <Override PartName="/ppt/tags/tag106.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55.xml" ContentType="application/vnd.openxmlformats-officedocument.presentationml.slideLayout+xml"/>
  <Override PartName="/ppt/slideLayouts/slideLayout8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slideLayouts/slideLayout62.xml" ContentType="application/vnd.openxmlformats-officedocument.presentationml.slideLayout+xml"/>
  <Override PartName="/ppt/slideLayouts/slideLayout73.xml" ContentType="application/vnd.openxmlformats-officedocument.presentationml.slideLayout+xml"/>
  <Override PartName="/ppt/tags/tag2.xml" ContentType="application/vnd.openxmlformats-officedocument.presentationml.tags+xml"/>
  <Default Extension="wmf" ContentType="image/x-wmf"/>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Layouts/slideLayout80.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slideMasters/slideMaster6.xml" ContentType="application/vnd.openxmlformats-officedocument.presentationml.slideMaster+xml"/>
  <Override PartName="/ppt/theme/theme8.xml" ContentType="application/vnd.openxmlformats-officedocument.theme+xml"/>
  <Override PartName="/ppt/tags/tag32.xml" ContentType="application/vnd.openxmlformats-officedocument.presentationml.tags+xml"/>
  <Override PartName="/ppt/notesSlides/notesSlide10.xml" ContentType="application/vnd.openxmlformats-officedocument.presentationml.notesSlide+xml"/>
  <Override PartName="/ppt/tags/tag50.xml" ContentType="application/vnd.openxmlformats-officedocument.presentationml.tags+xml"/>
  <Override PartName="/ppt/tags/tag107.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45.xml" ContentType="application/vnd.openxmlformats-officedocument.presentationml.slideLayout+xml"/>
  <Override PartName="/ppt/slideLayouts/slideLayout56.xml" ContentType="application/vnd.openxmlformats-officedocument.presentationml.slideLayout+xml"/>
  <Override PartName="/ppt/slideLayouts/slideLayout74.xml" ContentType="application/vnd.openxmlformats-officedocument.presentationml.slideLayout+xml"/>
  <Override PartName="/ppt/notesSlides/notesSlide19.xml" ContentType="application/vnd.openxmlformats-officedocument.presentationml.notesSlide+xml"/>
  <Override PartName="/ppt/tags/tag99.xml" ContentType="application/vnd.openxmlformats-officedocument.presentationml.tags+xml"/>
  <Override PartName="/ppt/tags/tag110.xml" ContentType="application/vnd.openxmlformats-officedocument.presentationml.tags+xml"/>
  <Override PartName="/ppt/slides/slide24.xml" ContentType="application/vnd.openxmlformats-officedocument.presentationml.slide+xml"/>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Layouts/slideLayout63.xml" ContentType="application/vnd.openxmlformats-officedocument.presentationml.slideLayout+xml"/>
  <Override PartName="/ppt/slideLayouts/slideLayout81.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70.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notesSlides/notesSlide15.xml" ContentType="application/vnd.openxmlformats-officedocument.presentationml.notesSlide+xml"/>
  <Override PartName="/ppt/tags/tag84.xml" ContentType="application/vnd.openxmlformats-officedocument.presentationml.tags+xml"/>
  <Override PartName="/ppt/tags/tag95.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ags/tag1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heme/theme1.xml" ContentType="application/vnd.openxmlformats-officedocument.theme+xml"/>
  <Override PartName="/ppt/slideLayouts/slideLayout53.xml" ContentType="application/vnd.openxmlformats-officedocument.presentationml.slideLayout+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slideLayouts/slideLayout42.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tags/tag34.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tags/tag9.xml" ContentType="application/vnd.openxmlformats-officedocument.presentationml.tags+xml"/>
  <Override PartName="/ppt/tags/tag105.xml" ContentType="application/vnd.openxmlformats-officedocument.presentationml.tags+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slideLayouts/slideLayout50.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notesSlides/notesSlide2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4" r:id="rId1"/>
    <p:sldMasterId id="2147483721" r:id="rId2"/>
    <p:sldMasterId id="2147483748" r:id="rId3"/>
    <p:sldMasterId id="2147483776" r:id="rId4"/>
    <p:sldMasterId id="2147483789" r:id="rId5"/>
    <p:sldMasterId id="2147483804" r:id="rId6"/>
  </p:sldMasterIdLst>
  <p:notesMasterIdLst>
    <p:notesMasterId r:id="rId41"/>
  </p:notesMasterIdLst>
  <p:handoutMasterIdLst>
    <p:handoutMasterId r:id="rId42"/>
  </p:handoutMasterIdLst>
  <p:sldIdLst>
    <p:sldId id="913" r:id="rId7"/>
    <p:sldId id="767" r:id="rId8"/>
    <p:sldId id="902" r:id="rId9"/>
    <p:sldId id="626" r:id="rId10"/>
    <p:sldId id="652" r:id="rId11"/>
    <p:sldId id="903" r:id="rId12"/>
    <p:sldId id="904" r:id="rId13"/>
    <p:sldId id="627" r:id="rId14"/>
    <p:sldId id="628" r:id="rId15"/>
    <p:sldId id="629" r:id="rId16"/>
    <p:sldId id="631" r:id="rId17"/>
    <p:sldId id="634" r:id="rId18"/>
    <p:sldId id="905" r:id="rId19"/>
    <p:sldId id="771" r:id="rId20"/>
    <p:sldId id="906" r:id="rId21"/>
    <p:sldId id="660" r:id="rId22"/>
    <p:sldId id="907" r:id="rId23"/>
    <p:sldId id="656" r:id="rId24"/>
    <p:sldId id="908" r:id="rId25"/>
    <p:sldId id="769" r:id="rId26"/>
    <p:sldId id="879" r:id="rId27"/>
    <p:sldId id="878" r:id="rId28"/>
    <p:sldId id="909" r:id="rId29"/>
    <p:sldId id="772" r:id="rId30"/>
    <p:sldId id="910" r:id="rId31"/>
    <p:sldId id="653" r:id="rId32"/>
    <p:sldId id="911" r:id="rId33"/>
    <p:sldId id="640" r:id="rId34"/>
    <p:sldId id="641" r:id="rId35"/>
    <p:sldId id="915" r:id="rId36"/>
    <p:sldId id="912" r:id="rId37"/>
    <p:sldId id="774" r:id="rId38"/>
    <p:sldId id="914" r:id="rId39"/>
    <p:sldId id="620" r:id="rId40"/>
  </p:sldIdLst>
  <p:sldSz cx="9144000" cy="6858000" type="screen4x3"/>
  <p:notesSz cx="7315200" cy="9601200"/>
  <p:defaultTextStyle>
    <a:defPPr>
      <a:defRPr lang="en-US"/>
    </a:defPPr>
    <a:lvl1pPr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1pPr>
    <a:lvl2pPr marL="4572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2pPr>
    <a:lvl3pPr marL="9144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3pPr>
    <a:lvl4pPr marL="13716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4pPr>
    <a:lvl5pPr marL="18288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C0C0C0"/>
    <a:srgbClr val="CCFF66"/>
    <a:srgbClr val="FF99FF"/>
    <a:srgbClr val="808080"/>
    <a:srgbClr val="969696"/>
    <a:srgbClr val="B2B2B2"/>
    <a:srgbClr val="33CCCC"/>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586" autoAdjust="0"/>
    <p:restoredTop sz="89894" autoAdjust="0"/>
  </p:normalViewPr>
  <p:slideViewPr>
    <p:cSldViewPr>
      <p:cViewPr>
        <p:scale>
          <a:sx n="70" d="100"/>
          <a:sy n="70" d="100"/>
        </p:scale>
        <p:origin x="-1158" y="-1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3" Type="http://schemas.openxmlformats.org/officeDocument/2006/relationships/slideMaster" Target="slideMasters/slideMaster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handoutMaster" Target="handoutMasters/handoutMaster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theme" Target="theme/theme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a:defRPr sz="1100" b="0" i="1">
                <a:effectLst/>
                <a:latin typeface="Times New Roman" pitchFamily="18" charset="0"/>
              </a:defRPr>
            </a:lvl1pPr>
          </a:lstStyle>
          <a:p>
            <a:pPr>
              <a:defRPr/>
            </a:pPr>
            <a:endParaRPr lang="en-US"/>
          </a:p>
        </p:txBody>
      </p:sp>
      <p:sp>
        <p:nvSpPr>
          <p:cNvPr id="3075"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defRPr sz="1100" b="0" i="1">
                <a:effectLst/>
                <a:latin typeface="Times New Roman" pitchFamily="18" charset="0"/>
              </a:defRPr>
            </a:lvl1pPr>
          </a:lstStyle>
          <a:p>
            <a:pPr>
              <a:defRPr/>
            </a:pPr>
            <a:endParaRPr lang="en-US"/>
          </a:p>
        </p:txBody>
      </p:sp>
      <p:sp>
        <p:nvSpPr>
          <p:cNvPr id="3076"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a:defRPr sz="1100" b="0" i="1">
                <a:effectLst/>
                <a:latin typeface="Times New Roman" pitchFamily="18" charset="0"/>
              </a:defRPr>
            </a:lvl1pPr>
          </a:lstStyle>
          <a:p>
            <a:pPr>
              <a:defRPr/>
            </a:pPr>
            <a:endParaRPr lang="en-US"/>
          </a:p>
        </p:txBody>
      </p:sp>
      <p:sp>
        <p:nvSpPr>
          <p:cNvPr id="3077"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defRPr sz="1100" b="0" i="1">
                <a:effectLst/>
                <a:latin typeface="Times New Roman" pitchFamily="18" charset="0"/>
              </a:defRPr>
            </a:lvl1pPr>
          </a:lstStyle>
          <a:p>
            <a:pPr>
              <a:defRPr/>
            </a:pPr>
            <a:fld id="{4DEB5558-5646-4AD0-AB75-65028B08A80A}"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a:lnSpc>
                <a:spcPct val="100000"/>
              </a:lnSpc>
              <a:spcBef>
                <a:spcPct val="0"/>
              </a:spcBef>
              <a:defRPr sz="1100" b="0" i="1">
                <a:effectLst/>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lnSpc>
                <a:spcPct val="100000"/>
              </a:lnSpc>
              <a:spcBef>
                <a:spcPct val="0"/>
              </a:spcBef>
              <a:defRPr sz="1100" b="0" i="1">
                <a:effectLst/>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a:lnSpc>
                <a:spcPct val="100000"/>
              </a:lnSpc>
              <a:spcBef>
                <a:spcPct val="0"/>
              </a:spcBef>
              <a:defRPr sz="1100" b="0" i="1">
                <a:effectLst/>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lnSpc>
                <a:spcPct val="100000"/>
              </a:lnSpc>
              <a:spcBef>
                <a:spcPct val="0"/>
              </a:spcBef>
              <a:defRPr sz="1100" b="0" i="1">
                <a:effectLst/>
                <a:latin typeface="Times New Roman" pitchFamily="18" charset="0"/>
              </a:defRPr>
            </a:lvl1pPr>
          </a:lstStyle>
          <a:p>
            <a:pPr>
              <a:defRPr/>
            </a:pPr>
            <a:fld id="{39146D69-7662-4846-8666-C3A29DC3CBC9}" type="slidenum">
              <a:rPr lang="en-US"/>
              <a:pPr>
                <a:defRPr/>
              </a:pPr>
              <a:t>‹#›</a:t>
            </a:fld>
            <a:endParaRPr lang="en-US"/>
          </a:p>
        </p:txBody>
      </p:sp>
      <p:sp>
        <p:nvSpPr>
          <p:cNvPr id="2054" name="Rectangle 6"/>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7332" tIns="48667" rIns="97332" bIns="4866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2775" name="Rectangle 7"/>
          <p:cNvSpPr>
            <a:spLocks noGrp="1" noRot="1" noChangeAspect="1" noChangeArrowheads="1" noTextEdit="1"/>
          </p:cNvSpPr>
          <p:nvPr>
            <p:ph type="sldImg" idx="2"/>
          </p:nvPr>
        </p:nvSpPr>
        <p:spPr bwMode="auto">
          <a:xfrm>
            <a:off x="1266825" y="727075"/>
            <a:ext cx="4781550" cy="35861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sldNum" sz="quarter" idx="5"/>
          </p:nvPr>
        </p:nvSpPr>
        <p:spPr>
          <a:noFill/>
        </p:spPr>
        <p:txBody>
          <a:bodyPr/>
          <a:lstStyle/>
          <a:p>
            <a:fld id="{BF2A8627-8987-406D-A21E-ABBD08ABA479}" type="slidenum">
              <a:rPr lang="en-US" smtClean="0">
                <a:solidFill>
                  <a:prstClr val="black"/>
                </a:solidFill>
              </a:rPr>
              <a:pPr/>
              <a:t>1</a:t>
            </a:fld>
            <a:endParaRPr lang="en-US" smtClean="0">
              <a:solidFill>
                <a:prstClr val="black"/>
              </a:solidFill>
            </a:endParaRPr>
          </a:p>
        </p:txBody>
      </p:sp>
      <p:sp>
        <p:nvSpPr>
          <p:cNvPr id="45059" name="Rectangle 2"/>
          <p:cNvSpPr>
            <a:spLocks noGrp="1" noRot="1" noChangeAspect="1" noChangeArrowheads="1" noTextEdit="1"/>
          </p:cNvSpPr>
          <p:nvPr>
            <p:ph type="sldImg"/>
          </p:nvPr>
        </p:nvSpPr>
        <p:spPr>
          <a:solidFill>
            <a:srgbClr val="FFFFFF"/>
          </a:solidFill>
          <a:ln/>
        </p:spPr>
      </p:sp>
      <p:sp>
        <p:nvSpPr>
          <p:cNvPr id="45060" name="Rectangle 3"/>
          <p:cNvSpPr>
            <a:spLocks noGrp="1" noChangeArrowheads="1"/>
          </p:cNvSpPr>
          <p:nvPr>
            <p:ph type="body" idx="1"/>
          </p:nvPr>
        </p:nvSpPr>
        <p:spPr>
          <a:xfrm>
            <a:off x="1112838" y="4643438"/>
            <a:ext cx="5964237" cy="4564062"/>
          </a:xfrm>
          <a:solidFill>
            <a:srgbClr val="FFFFFF"/>
          </a:solidFill>
          <a:ln>
            <a:solidFill>
              <a:srgbClr val="000000"/>
            </a:solidFill>
          </a:ln>
        </p:spPr>
        <p:txBody>
          <a:bodyPr lIns="94854" tIns="47427" rIns="94854" bIns="47427"/>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sldNum" sz="quarter" idx="5"/>
          </p:nvPr>
        </p:nvSpPr>
        <p:spPr>
          <a:noFill/>
        </p:spPr>
        <p:txBody>
          <a:bodyPr/>
          <a:lstStyle/>
          <a:p>
            <a:fld id="{D74ABBE3-B555-436B-9234-3BEC7B80872A}" type="slidenum">
              <a:rPr lang="en-US" smtClean="0"/>
              <a:pPr/>
              <a:t>16</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sldNum" sz="quarter" idx="5"/>
          </p:nvPr>
        </p:nvSpPr>
        <p:spPr>
          <a:noFill/>
        </p:spPr>
        <p:txBody>
          <a:bodyPr/>
          <a:lstStyle/>
          <a:p>
            <a:fld id="{D74ABBE3-B555-436B-9234-3BEC7B80872A}" type="slidenum">
              <a:rPr lang="en-US" smtClean="0"/>
              <a:pPr/>
              <a:t>18</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sldNum" sz="quarter" idx="5"/>
          </p:nvPr>
        </p:nvSpPr>
        <p:spPr>
          <a:noFill/>
        </p:spPr>
        <p:txBody>
          <a:bodyPr/>
          <a:lstStyle/>
          <a:p>
            <a:fld id="{D74ABBE3-B555-436B-9234-3BEC7B80872A}" type="slidenum">
              <a:rPr lang="en-US" smtClean="0"/>
              <a:pPr/>
              <a:t>20</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p:spPr>
        <p:txBody>
          <a:bodyPr/>
          <a:lstStyle/>
          <a:p>
            <a:fld id="{23BFC4C4-ED02-4228-A90A-0D05A1D4C032}" type="slidenum">
              <a:rPr lang="en-US">
                <a:solidFill>
                  <a:prstClr val="black"/>
                </a:solidFill>
              </a:rPr>
              <a:pPr/>
              <a:t>21</a:t>
            </a:fld>
            <a:endParaRPr lang="en-US">
              <a:solidFill>
                <a:prstClr val="black"/>
              </a:solidFill>
            </a:endParaRPr>
          </a:p>
        </p:txBody>
      </p:sp>
      <p:sp>
        <p:nvSpPr>
          <p:cNvPr id="59395" name="Rectangle 2"/>
          <p:cNvSpPr>
            <a:spLocks noGrp="1" noRot="1" noChangeAspect="1" noChangeArrowheads="1" noTextEdit="1"/>
          </p:cNvSpPr>
          <p:nvPr>
            <p:ph type="sldImg"/>
          </p:nvPr>
        </p:nvSpPr>
        <p:spPr>
          <a:xfrm>
            <a:off x="1268413" y="727075"/>
            <a:ext cx="4783137" cy="3587750"/>
          </a:xfrm>
          <a:ln/>
        </p:spPr>
      </p:sp>
      <p:sp>
        <p:nvSpPr>
          <p:cNvPr id="59396" name="Rectangle 3"/>
          <p:cNvSpPr>
            <a:spLocks noGrp="1" noChangeArrowheads="1"/>
          </p:cNvSpPr>
          <p:nvPr>
            <p:ph type="body" idx="1"/>
          </p:nvPr>
        </p:nvSpPr>
        <p:spPr>
          <a:xfrm>
            <a:off x="731838" y="4559300"/>
            <a:ext cx="6013450" cy="4402138"/>
          </a:xfrm>
          <a:noFill/>
          <a:ln/>
        </p:spPr>
        <p:txBody>
          <a:bodyPr lIns="96649" tIns="48324" rIns="96649" bIns="48324"/>
          <a:lstStyle/>
          <a:p>
            <a:r>
              <a:rPr lang="en-US" dirty="0" smtClean="0"/>
              <a:t>Warning – </a:t>
            </a:r>
            <a:r>
              <a:rPr lang="en-US" dirty="0" err="1" smtClean="0"/>
              <a:t>blocksize</a:t>
            </a:r>
            <a:r>
              <a:rPr lang="en-US" dirty="0" smtClean="0"/>
              <a:t> must be a multiple of the worst-case structure</a:t>
            </a:r>
            <a:r>
              <a:rPr lang="en-US" baseline="0" dirty="0" smtClean="0"/>
              <a:t> alignment size. Not sure what happens if this is NOT done.</a:t>
            </a:r>
          </a:p>
          <a:p>
            <a:endParaRPr lang="en-US" baseline="0" dirty="0" smtClean="0"/>
          </a:p>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p:spPr>
        <p:txBody>
          <a:bodyPr/>
          <a:lstStyle/>
          <a:p>
            <a:fld id="{23BFC4C4-ED02-4228-A90A-0D05A1D4C032}" type="slidenum">
              <a:rPr lang="en-US">
                <a:solidFill>
                  <a:prstClr val="black"/>
                </a:solidFill>
              </a:rPr>
              <a:pPr/>
              <a:t>22</a:t>
            </a:fld>
            <a:endParaRPr lang="en-US">
              <a:solidFill>
                <a:prstClr val="black"/>
              </a:solidFill>
            </a:endParaRPr>
          </a:p>
        </p:txBody>
      </p:sp>
      <p:sp>
        <p:nvSpPr>
          <p:cNvPr id="59395" name="Rectangle 2"/>
          <p:cNvSpPr>
            <a:spLocks noGrp="1" noRot="1" noChangeAspect="1" noChangeArrowheads="1" noTextEdit="1"/>
          </p:cNvSpPr>
          <p:nvPr>
            <p:ph type="sldImg"/>
          </p:nvPr>
        </p:nvSpPr>
        <p:spPr>
          <a:xfrm>
            <a:off x="1268413" y="727075"/>
            <a:ext cx="4783137" cy="3587750"/>
          </a:xfrm>
          <a:ln/>
        </p:spPr>
      </p:sp>
      <p:sp>
        <p:nvSpPr>
          <p:cNvPr id="59396" name="Rectangle 3"/>
          <p:cNvSpPr>
            <a:spLocks noGrp="1" noChangeArrowheads="1"/>
          </p:cNvSpPr>
          <p:nvPr>
            <p:ph type="body" idx="1"/>
          </p:nvPr>
        </p:nvSpPr>
        <p:spPr>
          <a:xfrm>
            <a:off x="731838" y="4559300"/>
            <a:ext cx="6013450" cy="4402138"/>
          </a:xfrm>
          <a:noFill/>
          <a:ln/>
        </p:spPr>
        <p:txBody>
          <a:bodyPr lIns="96649" tIns="48324" rIns="96649" bIns="48324"/>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sldNum" sz="quarter" idx="5"/>
          </p:nvPr>
        </p:nvSpPr>
        <p:spPr>
          <a:noFill/>
        </p:spPr>
        <p:txBody>
          <a:bodyPr/>
          <a:lstStyle/>
          <a:p>
            <a:fld id="{D74ABBE3-B555-436B-9234-3BEC7B80872A}" type="slidenum">
              <a:rPr lang="en-US" smtClean="0"/>
              <a:pPr/>
              <a:t>24</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r>
              <a:rPr lang="en-US" dirty="0" smtClean="0"/>
              <a:t>Can</a:t>
            </a:r>
            <a:r>
              <a:rPr lang="en-US" baseline="0" dirty="0" smtClean="0"/>
              <a:t> be configured to “block borrow” from the “next size up”.</a:t>
            </a:r>
            <a:endParaRPr lang="en-US"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sldNum" sz="quarter" idx="5"/>
          </p:nvPr>
        </p:nvSpPr>
        <p:spPr>
          <a:noFill/>
        </p:spPr>
        <p:txBody>
          <a:bodyPr/>
          <a:lstStyle/>
          <a:p>
            <a:fld id="{D74ABBE3-B555-436B-9234-3BEC7B80872A}" type="slidenum">
              <a:rPr lang="en-US" smtClean="0"/>
              <a:pPr/>
              <a:t>26</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NULL is the </a:t>
            </a:r>
            <a:r>
              <a:rPr lang="en-US" dirty="0" err="1" smtClean="0"/>
              <a:t>Attrs</a:t>
            </a:r>
            <a:r>
              <a:rPr lang="en-US" dirty="0" smtClean="0"/>
              <a:t> structure</a:t>
            </a:r>
            <a:r>
              <a:rPr lang="en-US" baseline="0" dirty="0" smtClean="0"/>
              <a:t> for this creation. </a:t>
            </a:r>
            <a:endParaRPr lang="en-US" dirty="0"/>
          </a:p>
        </p:txBody>
      </p:sp>
      <p:sp>
        <p:nvSpPr>
          <p:cNvPr id="4" name="Slide Number Placeholder 3"/>
          <p:cNvSpPr>
            <a:spLocks noGrp="1"/>
          </p:cNvSpPr>
          <p:nvPr>
            <p:ph type="sldNum" sz="quarter" idx="10"/>
          </p:nvPr>
        </p:nvSpPr>
        <p:spPr/>
        <p:txBody>
          <a:bodyPr/>
          <a:lstStyle/>
          <a:p>
            <a:pPr>
              <a:defRPr/>
            </a:pPr>
            <a:fld id="{39146D69-7662-4846-8666-C3A29DC3CBC9}" type="slidenum">
              <a:rPr lang="en-US" smtClean="0"/>
              <a:pPr>
                <a:defRPr/>
              </a:pPr>
              <a:t>28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C4C940DF-BB0C-439D-9911-E816CEEB4148}" type="slidenum">
              <a:rPr lang="en-US">
                <a:solidFill>
                  <a:prstClr val="black"/>
                </a:solidFill>
              </a:rPr>
              <a:pPr/>
              <a:t>29</a:t>
            </a:fld>
            <a:endParaRPr lang="en-US">
              <a:solidFill>
                <a:prstClr val="black"/>
              </a:solidFill>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r>
              <a:rPr lang="en-US" dirty="0" smtClean="0"/>
              <a:t>Why </a:t>
            </a:r>
            <a:r>
              <a:rPr lang="en-US" dirty="0" err="1" smtClean="0"/>
              <a:t>taskParams</a:t>
            </a:r>
            <a:r>
              <a:rPr lang="en-US" dirty="0" smtClean="0"/>
              <a:t>? It sets the defaults if you don’t. Plus, you can change those defaults (like priority above). Also, it opens up the ability for adding new features (</a:t>
            </a:r>
            <a:r>
              <a:rPr lang="en-US" dirty="0" err="1" smtClean="0"/>
              <a:t>params</a:t>
            </a:r>
            <a:r>
              <a:rPr lang="en-US" dirty="0" smtClean="0"/>
              <a:t>) in the future with the same C code.</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sldNum" sz="quarter" idx="5"/>
          </p:nvPr>
        </p:nvSpPr>
        <p:spPr>
          <a:noFill/>
        </p:spPr>
        <p:txBody>
          <a:bodyPr/>
          <a:lstStyle/>
          <a:p>
            <a:fld id="{F5E59A99-3A52-4676-85D3-B772B0223FD2}" type="slidenum">
              <a:rPr lang="en-US">
                <a:solidFill>
                  <a:prstClr val="black"/>
                </a:solidFill>
              </a:rPr>
              <a:pPr/>
              <a:t>30</a:t>
            </a:fld>
            <a:endParaRPr lang="en-US">
              <a:solidFill>
                <a:prstClr val="black"/>
              </a:solidFill>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D838D2CF-2E20-4C47-B5BF-A491D81D3EFB}" type="slidenum">
              <a:rPr lang="en-US" smtClean="0">
                <a:solidFill>
                  <a:prstClr val="black"/>
                </a:solidFill>
              </a:rPr>
              <a:pPr/>
              <a:t>2</a:t>
            </a:fld>
            <a:endParaRPr lang="en-US" smtClean="0">
              <a:solidFill>
                <a:prstClr val="black"/>
              </a:solidFill>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sldNum" sz="quarter" idx="5"/>
          </p:nvPr>
        </p:nvSpPr>
        <p:spPr>
          <a:noFill/>
        </p:spPr>
        <p:txBody>
          <a:bodyPr/>
          <a:lstStyle/>
          <a:p>
            <a:fld id="{A6CF76D9-8C4F-404E-B421-838159FF4993}" type="slidenum">
              <a:rPr lang="en-US" smtClean="0">
                <a:solidFill>
                  <a:prstClr val="black"/>
                </a:solidFill>
              </a:rPr>
              <a:pPr/>
              <a:t>33</a:t>
            </a:fld>
            <a:endParaRPr lang="en-US" smtClean="0">
              <a:solidFill>
                <a:prstClr val="black"/>
              </a:solidFill>
            </a:endParaRPr>
          </a:p>
        </p:txBody>
      </p:sp>
      <p:sp>
        <p:nvSpPr>
          <p:cNvPr id="40963" name="Rectangle 2"/>
          <p:cNvSpPr>
            <a:spLocks noGrp="1" noRot="1" noChangeAspect="1" noChangeArrowheads="1" noTextEdit="1"/>
          </p:cNvSpPr>
          <p:nvPr>
            <p:ph type="sldImg"/>
          </p:nvPr>
        </p:nvSpPr>
        <p:spPr>
          <a:ln cap="flat"/>
        </p:spPr>
      </p:sp>
      <p:sp>
        <p:nvSpPr>
          <p:cNvPr id="409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sldNum" sz="quarter" idx="5"/>
          </p:nvPr>
        </p:nvSpPr>
        <p:spPr>
          <a:noFill/>
        </p:spPr>
        <p:txBody>
          <a:bodyPr/>
          <a:lstStyle/>
          <a:p>
            <a:fld id="{F5E59A99-3A52-4676-85D3-B772B0223FD2}" type="slidenum">
              <a:rPr lang="en-US">
                <a:solidFill>
                  <a:prstClr val="black"/>
                </a:solidFill>
              </a:rPr>
              <a:pPr/>
              <a:t>4</a:t>
            </a:fld>
            <a:endParaRPr lang="en-US">
              <a:solidFill>
                <a:prstClr val="black"/>
              </a:solidFill>
            </a:endParaRPr>
          </a:p>
        </p:txBody>
      </p:sp>
      <p:sp>
        <p:nvSpPr>
          <p:cNvPr id="44035" name="Rectangle 2"/>
          <p:cNvSpPr>
            <a:spLocks noGrp="1" noRot="1" noChangeAspect="1" noChangeArrowheads="1" noTextEdit="1"/>
          </p:cNvSpPr>
          <p:nvPr>
            <p:ph type="sldImg"/>
          </p:nvPr>
        </p:nvSpPr>
        <p:spPr>
          <a:ln/>
        </p:spPr>
      </p:sp>
      <p:sp>
        <p:nvSpPr>
          <p:cNvPr id="44036" name="Rectangle 3"/>
          <p:cNvSpPr>
            <a:spLocks noGrp="1" noChangeArrowheads="1"/>
          </p:cNvSpPr>
          <p:nvPr>
            <p:ph type="body" idx="1"/>
          </p:nvPr>
        </p:nvSpPr>
        <p:spPr>
          <a:noFill/>
          <a:ln/>
        </p:spPr>
        <p:txBody>
          <a:bodyPr/>
          <a:lstStyle/>
          <a:p>
            <a:r>
              <a:rPr lang="en-US" smtClean="0"/>
              <a:t>Smaller RAM budget is the result of </a:t>
            </a:r>
            <a:r>
              <a:rPr lang="en-US" i="1" smtClean="0"/>
              <a:t>sharing </a:t>
            </a:r>
            <a:r>
              <a:rPr lang="en-US" smtClean="0"/>
              <a:t>memory between two threads that run at different times. If the first allocates memory, runs, then frees this memory, a subsequent one can do the same – with the same memory. In complex systems with multiple threads, it is common that given threads only are in use some of the time. Dynamic allocation allows the system architect to take advantage of this fact and specify a RAM capacity </a:t>
            </a:r>
            <a:r>
              <a:rPr lang="en-US" i="1" smtClean="0"/>
              <a:t>smaller</a:t>
            </a:r>
            <a:r>
              <a:rPr lang="en-US" smtClean="0"/>
              <a:t> than the sum of the total RAM requirements, based on their ability to thus </a:t>
            </a:r>
            <a:r>
              <a:rPr lang="en-US" i="1" smtClean="0"/>
              <a:t>share</a:t>
            </a:r>
            <a:r>
              <a:rPr lang="en-US" smtClean="0"/>
              <a:t> the RAM. </a:t>
            </a:r>
          </a:p>
          <a:p>
            <a:endParaRPr lang="en-US" smtClean="0"/>
          </a:p>
          <a:p>
            <a:r>
              <a:rPr lang="en-US" smtClean="0"/>
              <a:t>Re-use of on-chip RAM is the same point as above, and is often a high value concern for DSP system designers. </a:t>
            </a:r>
          </a:p>
          <a:p>
            <a:endParaRPr lang="en-US" smtClean="0"/>
          </a:p>
          <a:p>
            <a:r>
              <a:rPr lang="en-US" smtClean="0"/>
              <a:t>Another technique common to RAM reuse in DSP systems is that of ‘overlays’. While this method also allows for memory reuse, it requires that the system integrator and the application authors all plan in advance how to make the overlay usage work correctly. Since this is not often possible, this is why the techniques shown here offer additional value – they allow threads to be written without knowing about other threads in the system and the benefits to still be had – reliably.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5"/>
          <p:cNvSpPr>
            <a:spLocks noGrp="1" noChangeArrowheads="1"/>
          </p:cNvSpPr>
          <p:nvPr>
            <p:ph type="sldNum" sz="quarter" idx="5"/>
          </p:nvPr>
        </p:nvSpPr>
        <p:spPr>
          <a:noFill/>
        </p:spPr>
        <p:txBody>
          <a:bodyPr/>
          <a:lstStyle/>
          <a:p>
            <a:fld id="{D74ABBE3-B555-436B-9234-3BEC7B80872A}" type="slidenum">
              <a:rPr lang="en-US" smtClean="0"/>
              <a:pPr/>
              <a:t>5</a:t>
            </a:fld>
            <a:endParaRPr lang="en-US" smtClean="0"/>
          </a:p>
        </p:txBody>
      </p:sp>
      <p:sp>
        <p:nvSpPr>
          <p:cNvPr id="33795" name="Rectangle 2"/>
          <p:cNvSpPr>
            <a:spLocks noGrp="1" noRot="1" noChangeAspect="1" noChangeArrowheads="1" noTextEdit="1"/>
          </p:cNvSpPr>
          <p:nvPr>
            <p:ph type="sldImg"/>
          </p:nvPr>
        </p:nvSpPr>
        <p:spPr>
          <a:ln/>
        </p:spPr>
      </p:sp>
      <p:sp>
        <p:nvSpPr>
          <p:cNvPr id="33796" name="Rectangle 3"/>
          <p:cNvSpPr>
            <a:spLocks noGrp="1" noChangeArrowheads="1"/>
          </p:cNvSpPr>
          <p:nvPr>
            <p:ph type="body" idx="1"/>
          </p:nvPr>
        </p:nvSpPr>
        <p:spPr>
          <a:noFill/>
          <a:ln/>
        </p:spPr>
        <p:txBody>
          <a:bodyPr/>
          <a:lstStyle/>
          <a:p>
            <a:r>
              <a:rPr lang="en-US" dirty="0" smtClean="0"/>
              <a:t>Static builds the smallest</a:t>
            </a:r>
            <a:r>
              <a:rPr lang="en-US" baseline="0" dirty="0" smtClean="0"/>
              <a:t> library – but not by much. If you are trying to squeeze the last ounce of memory space and you absolutely don’t need ANY dynamic creation/deletion, well, then static might be an option. This option is probably used more on MSP430 devices – but even then, it doesn’t save that much. One way to test the savings is to build with each policy and check the memory sizes produced.</a:t>
            </a:r>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sldNum" sz="quarter" idx="5"/>
          </p:nvPr>
        </p:nvSpPr>
        <p:spPr>
          <a:noFill/>
        </p:spPr>
        <p:txBody>
          <a:bodyPr/>
          <a:lstStyle/>
          <a:p>
            <a:fld id="{CBA2106D-3587-43B3-903B-95EF1BB192A8}" type="slidenum">
              <a:rPr lang="en-US">
                <a:solidFill>
                  <a:prstClr val="black"/>
                </a:solidFill>
              </a:rPr>
              <a:pPr/>
              <a:t>8</a:t>
            </a:fld>
            <a:endParaRPr lang="en-US">
              <a:solidFill>
                <a:prstClr val="black"/>
              </a:solidFill>
            </a:endParaRPr>
          </a:p>
        </p:txBody>
      </p:sp>
      <p:sp>
        <p:nvSpPr>
          <p:cNvPr id="45059" name="Rectangle 2"/>
          <p:cNvSpPr>
            <a:spLocks noGrp="1" noRot="1" noChangeAspect="1" noChangeArrowheads="1" noTextEdit="1"/>
          </p:cNvSpPr>
          <p:nvPr>
            <p:ph type="sldImg"/>
          </p:nvPr>
        </p:nvSpPr>
        <p:spPr>
          <a:xfrm>
            <a:off x="1271588" y="733425"/>
            <a:ext cx="4773612" cy="3579813"/>
          </a:xfrm>
          <a:ln/>
        </p:spPr>
      </p:sp>
      <p:sp>
        <p:nvSpPr>
          <p:cNvPr id="45060" name="Rectangle 3"/>
          <p:cNvSpPr>
            <a:spLocks noGrp="1" noChangeArrowheads="1"/>
          </p:cNvSpPr>
          <p:nvPr>
            <p:ph type="body" idx="1"/>
          </p:nvPr>
        </p:nvSpPr>
        <p:spPr>
          <a:xfrm>
            <a:off x="976313" y="4559300"/>
            <a:ext cx="5362575" cy="4319588"/>
          </a:xfrm>
          <a:noFill/>
          <a:ln/>
        </p:spPr>
        <p:txBody>
          <a:bodyPr lIns="96638" tIns="48318" rIns="96638" bIns="48318"/>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ChangeArrowheads="1"/>
          </p:cNvSpPr>
          <p:nvPr>
            <p:ph type="sldNum" sz="quarter" idx="5"/>
          </p:nvPr>
        </p:nvSpPr>
        <p:spPr>
          <a:noFill/>
        </p:spPr>
        <p:txBody>
          <a:bodyPr/>
          <a:lstStyle/>
          <a:p>
            <a:fld id="{EA803A51-7AEB-49C5-B823-A3F8B1D00EF2}" type="slidenum">
              <a:rPr lang="en-US">
                <a:solidFill>
                  <a:prstClr val="black"/>
                </a:solidFill>
              </a:rPr>
              <a:pPr/>
              <a:t>9</a:t>
            </a:fld>
            <a:endParaRPr lang="en-US">
              <a:solidFill>
                <a:prstClr val="black"/>
              </a:solidFill>
            </a:endParaRPr>
          </a:p>
        </p:txBody>
      </p:sp>
      <p:sp>
        <p:nvSpPr>
          <p:cNvPr id="46083" name="Rectangle 2"/>
          <p:cNvSpPr>
            <a:spLocks noGrp="1" noRot="1" noChangeAspect="1" noChangeArrowheads="1" noTextEdit="1"/>
          </p:cNvSpPr>
          <p:nvPr>
            <p:ph type="sldImg"/>
          </p:nvPr>
        </p:nvSpPr>
        <p:spPr>
          <a:xfrm>
            <a:off x="1260475" y="720725"/>
            <a:ext cx="4802188" cy="3602038"/>
          </a:xfrm>
          <a:ln/>
        </p:spPr>
      </p:sp>
      <p:sp>
        <p:nvSpPr>
          <p:cNvPr id="46084" name="Rectangle 3"/>
          <p:cNvSpPr>
            <a:spLocks noGrp="1" noChangeArrowheads="1"/>
          </p:cNvSpPr>
          <p:nvPr>
            <p:ph type="body" idx="1"/>
          </p:nvPr>
        </p:nvSpPr>
        <p:spPr>
          <a:noFill/>
          <a:ln/>
        </p:spPr>
        <p:txBody>
          <a:bodyPr lIns="95289" tIns="47645" rIns="95289" bIns="47645"/>
          <a:lstStyle/>
          <a:p>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0D90876F-07D7-4432-94F7-C649F1F4D088}" type="slidenum">
              <a:rPr lang="en-US">
                <a:solidFill>
                  <a:prstClr val="black"/>
                </a:solidFill>
              </a:rPr>
              <a:pPr/>
              <a:t>10</a:t>
            </a:fld>
            <a:endParaRPr lang="en-US">
              <a:solidFill>
                <a:prstClr val="black"/>
              </a:solidFill>
            </a:endParaRPr>
          </a:p>
        </p:txBody>
      </p:sp>
      <p:sp>
        <p:nvSpPr>
          <p:cNvPr id="47107" name="Rectangle 2"/>
          <p:cNvSpPr>
            <a:spLocks noGrp="1" noRot="1" noChangeAspect="1" noChangeArrowheads="1" noTextEdit="1"/>
          </p:cNvSpPr>
          <p:nvPr>
            <p:ph type="sldImg"/>
          </p:nvPr>
        </p:nvSpPr>
        <p:spPr>
          <a:xfrm>
            <a:off x="1271588" y="733425"/>
            <a:ext cx="4773612" cy="3579813"/>
          </a:xfrm>
          <a:ln/>
        </p:spPr>
      </p:sp>
      <p:sp>
        <p:nvSpPr>
          <p:cNvPr id="47108" name="Rectangle 3"/>
          <p:cNvSpPr>
            <a:spLocks noGrp="1" noChangeArrowheads="1"/>
          </p:cNvSpPr>
          <p:nvPr>
            <p:ph type="body" idx="1"/>
          </p:nvPr>
        </p:nvSpPr>
        <p:spPr>
          <a:xfrm>
            <a:off x="976313" y="4559300"/>
            <a:ext cx="5362575" cy="4319588"/>
          </a:xfrm>
          <a:noFill/>
          <a:ln/>
        </p:spPr>
        <p:txBody>
          <a:bodyPr lIns="96638" tIns="48318" rIns="96638" bIns="48318"/>
          <a:lstStyle/>
          <a:p>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sldNum" sz="quarter" idx="5"/>
          </p:nvPr>
        </p:nvSpPr>
        <p:spPr>
          <a:noFill/>
        </p:spPr>
        <p:txBody>
          <a:bodyPr/>
          <a:lstStyle/>
          <a:p>
            <a:fld id="{C825F94D-7FD4-4B78-A405-C57FA5840D9F}" type="slidenum">
              <a:rPr lang="en-US">
                <a:solidFill>
                  <a:prstClr val="black"/>
                </a:solidFill>
              </a:rPr>
              <a:pPr/>
              <a:t>11</a:t>
            </a:fld>
            <a:endParaRPr lang="en-US">
              <a:solidFill>
                <a:prstClr val="black"/>
              </a:solidFill>
            </a:endParaRPr>
          </a:p>
        </p:txBody>
      </p:sp>
      <p:sp>
        <p:nvSpPr>
          <p:cNvPr id="49155" name="Rectangle 2"/>
          <p:cNvSpPr>
            <a:spLocks noGrp="1" noRot="1" noChangeAspect="1" noChangeArrowheads="1" noTextEdit="1"/>
          </p:cNvSpPr>
          <p:nvPr>
            <p:ph type="sldImg"/>
          </p:nvPr>
        </p:nvSpPr>
        <p:spPr>
          <a:xfrm>
            <a:off x="1271588" y="733425"/>
            <a:ext cx="4773612" cy="3579813"/>
          </a:xfrm>
          <a:ln/>
        </p:spPr>
      </p:sp>
      <p:sp>
        <p:nvSpPr>
          <p:cNvPr id="49156" name="Rectangle 3"/>
          <p:cNvSpPr>
            <a:spLocks noGrp="1" noChangeArrowheads="1"/>
          </p:cNvSpPr>
          <p:nvPr>
            <p:ph type="body" idx="1"/>
          </p:nvPr>
        </p:nvSpPr>
        <p:spPr>
          <a:xfrm>
            <a:off x="976313" y="4559300"/>
            <a:ext cx="5362575" cy="4319588"/>
          </a:xfrm>
          <a:noFill/>
          <a:ln/>
        </p:spPr>
        <p:txBody>
          <a:bodyPr lIns="96638" tIns="48318" rIns="96638" bIns="48318"/>
          <a:lstStyle/>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p:spPr>
        <p:txBody>
          <a:bodyPr/>
          <a:lstStyle/>
          <a:p>
            <a:fld id="{23BFC4C4-ED02-4228-A90A-0D05A1D4C032}" type="slidenum">
              <a:rPr lang="en-US">
                <a:solidFill>
                  <a:prstClr val="black"/>
                </a:solidFill>
              </a:rPr>
              <a:pPr/>
              <a:t>14</a:t>
            </a:fld>
            <a:endParaRPr lang="en-US">
              <a:solidFill>
                <a:prstClr val="black"/>
              </a:solidFill>
            </a:endParaRPr>
          </a:p>
        </p:txBody>
      </p:sp>
      <p:sp>
        <p:nvSpPr>
          <p:cNvPr id="59395" name="Rectangle 2"/>
          <p:cNvSpPr>
            <a:spLocks noGrp="1" noRot="1" noChangeAspect="1" noChangeArrowheads="1" noTextEdit="1"/>
          </p:cNvSpPr>
          <p:nvPr>
            <p:ph type="sldImg"/>
          </p:nvPr>
        </p:nvSpPr>
        <p:spPr>
          <a:xfrm>
            <a:off x="1268413" y="727075"/>
            <a:ext cx="4783137" cy="3587750"/>
          </a:xfrm>
          <a:ln/>
        </p:spPr>
      </p:sp>
      <p:sp>
        <p:nvSpPr>
          <p:cNvPr id="59396" name="Rectangle 3"/>
          <p:cNvSpPr>
            <a:spLocks noGrp="1" noChangeArrowheads="1"/>
          </p:cNvSpPr>
          <p:nvPr>
            <p:ph type="body" idx="1"/>
          </p:nvPr>
        </p:nvSpPr>
        <p:spPr>
          <a:xfrm>
            <a:off x="731838" y="4559300"/>
            <a:ext cx="6013450" cy="4402138"/>
          </a:xfrm>
          <a:noFill/>
          <a:ln/>
        </p:spPr>
        <p:txBody>
          <a:bodyPr lIns="96649" tIns="48324" rIns="96649" bIns="48324"/>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914400"/>
            <a:ext cx="3810000" cy="2166938"/>
          </a:xfrm>
        </p:spPr>
        <p:txBody>
          <a:bodyPr/>
          <a:lstStyle/>
          <a:p>
            <a:pPr lvl="0"/>
            <a:endParaRPr lang="en-US" noProof="0" smtClean="0"/>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pPr/>
              <a:t>1/11/2012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pPr/>
              <a:t>1/11/2012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0800"/>
            <a:ext cx="2286000" cy="3030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50800"/>
            <a:ext cx="6705600" cy="3030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pPr/>
              <a:t>1/11/2012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0800"/>
            <a:ext cx="2286000" cy="3030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50800"/>
            <a:ext cx="6705600" cy="3030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pPr/>
              <a:t>1/11/2012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pPr/>
              <a:t>1/11/2012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1/11/2012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914400"/>
            <a:ext cx="3810000" cy="2166938"/>
          </a:xfrm>
        </p:spPr>
        <p:txBody>
          <a:bodyPr/>
          <a:lstStyle/>
          <a:p>
            <a:pPr lvl="0"/>
            <a:endParaRPr lang="en-US" noProof="0" smtClean="0"/>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1/11/2012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18" Type="http://schemas.openxmlformats.org/officeDocument/2006/relationships/image" Target="../media/image3.png"/><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image" Target="../media/image2.png"/><Relationship Id="rId2" Type="http://schemas.openxmlformats.org/officeDocument/2006/relationships/slideLayout" Target="../slideLayouts/slideLayout18.xml"/><Relationship Id="rId16" Type="http://schemas.openxmlformats.org/officeDocument/2006/relationships/image" Target="../media/image1.png"/><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theme" Target="../theme/theme2.xml"/><Relationship Id="rId10" Type="http://schemas.openxmlformats.org/officeDocument/2006/relationships/slideLayout" Target="../slideLayouts/slideLayout26.xml"/><Relationship Id="rId19" Type="http://schemas.openxmlformats.org/officeDocument/2006/relationships/image" Target="../media/image4.png"/><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3.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2" Type="http://schemas.openxmlformats.org/officeDocument/2006/relationships/slideLayout" Target="../slideLayouts/slideLayout3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theme" Target="../theme/theme4.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2.xml"/><Relationship Id="rId13" Type="http://schemas.openxmlformats.org/officeDocument/2006/relationships/slideLayout" Target="../slideLayouts/slideLayout67.xml"/><Relationship Id="rId18" Type="http://schemas.openxmlformats.org/officeDocument/2006/relationships/image" Target="../media/image3.png"/><Relationship Id="rId3" Type="http://schemas.openxmlformats.org/officeDocument/2006/relationships/slideLayout" Target="../slideLayouts/slideLayout57.xml"/><Relationship Id="rId7" Type="http://schemas.openxmlformats.org/officeDocument/2006/relationships/slideLayout" Target="../slideLayouts/slideLayout61.xml"/><Relationship Id="rId12" Type="http://schemas.openxmlformats.org/officeDocument/2006/relationships/slideLayout" Target="../slideLayouts/slideLayout66.xml"/><Relationship Id="rId17" Type="http://schemas.openxmlformats.org/officeDocument/2006/relationships/image" Target="../media/image2.png"/><Relationship Id="rId2" Type="http://schemas.openxmlformats.org/officeDocument/2006/relationships/slideLayout" Target="../slideLayouts/slideLayout56.xml"/><Relationship Id="rId16" Type="http://schemas.openxmlformats.org/officeDocument/2006/relationships/image" Target="../media/image1.png"/><Relationship Id="rId1" Type="http://schemas.openxmlformats.org/officeDocument/2006/relationships/slideLayout" Target="../slideLayouts/slideLayout55.xml"/><Relationship Id="rId6" Type="http://schemas.openxmlformats.org/officeDocument/2006/relationships/slideLayout" Target="../slideLayouts/slideLayout60.xml"/><Relationship Id="rId11" Type="http://schemas.openxmlformats.org/officeDocument/2006/relationships/slideLayout" Target="../slideLayouts/slideLayout65.xml"/><Relationship Id="rId5" Type="http://schemas.openxmlformats.org/officeDocument/2006/relationships/slideLayout" Target="../slideLayouts/slideLayout59.xml"/><Relationship Id="rId15" Type="http://schemas.openxmlformats.org/officeDocument/2006/relationships/theme" Target="../theme/theme5.xml"/><Relationship Id="rId10" Type="http://schemas.openxmlformats.org/officeDocument/2006/relationships/slideLayout" Target="../slideLayouts/slideLayout64.xml"/><Relationship Id="rId19" Type="http://schemas.openxmlformats.org/officeDocument/2006/relationships/image" Target="../media/image4.png"/><Relationship Id="rId4" Type="http://schemas.openxmlformats.org/officeDocument/2006/relationships/slideLayout" Target="../slideLayouts/slideLayout58.xml"/><Relationship Id="rId9" Type="http://schemas.openxmlformats.org/officeDocument/2006/relationships/slideLayout" Target="../slideLayouts/slideLayout63.xml"/><Relationship Id="rId14"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6.xml"/><Relationship Id="rId13" Type="http://schemas.openxmlformats.org/officeDocument/2006/relationships/slideLayout" Target="../slideLayouts/slideLayout81.xml"/><Relationship Id="rId18" Type="http://schemas.openxmlformats.org/officeDocument/2006/relationships/image" Target="../media/image1.png"/><Relationship Id="rId3" Type="http://schemas.openxmlformats.org/officeDocument/2006/relationships/slideLayout" Target="../slideLayouts/slideLayout71.xml"/><Relationship Id="rId21" Type="http://schemas.openxmlformats.org/officeDocument/2006/relationships/image" Target="../media/image4.png"/><Relationship Id="rId7" Type="http://schemas.openxmlformats.org/officeDocument/2006/relationships/slideLayout" Target="../slideLayouts/slideLayout75.xml"/><Relationship Id="rId12" Type="http://schemas.openxmlformats.org/officeDocument/2006/relationships/slideLayout" Target="../slideLayouts/slideLayout80.xml"/><Relationship Id="rId17" Type="http://schemas.openxmlformats.org/officeDocument/2006/relationships/theme" Target="../theme/theme6.xml"/><Relationship Id="rId2" Type="http://schemas.openxmlformats.org/officeDocument/2006/relationships/slideLayout" Target="../slideLayouts/slideLayout70.xml"/><Relationship Id="rId16" Type="http://schemas.openxmlformats.org/officeDocument/2006/relationships/slideLayout" Target="../slideLayouts/slideLayout84.xml"/><Relationship Id="rId20" Type="http://schemas.openxmlformats.org/officeDocument/2006/relationships/image" Target="../media/image3.png"/><Relationship Id="rId1" Type="http://schemas.openxmlformats.org/officeDocument/2006/relationships/slideLayout" Target="../slideLayouts/slideLayout69.xml"/><Relationship Id="rId6" Type="http://schemas.openxmlformats.org/officeDocument/2006/relationships/slideLayout" Target="../slideLayouts/slideLayout74.xml"/><Relationship Id="rId11" Type="http://schemas.openxmlformats.org/officeDocument/2006/relationships/slideLayout" Target="../slideLayouts/slideLayout79.xml"/><Relationship Id="rId5" Type="http://schemas.openxmlformats.org/officeDocument/2006/relationships/slideLayout" Target="../slideLayouts/slideLayout73.xml"/><Relationship Id="rId15" Type="http://schemas.openxmlformats.org/officeDocument/2006/relationships/slideLayout" Target="../slideLayouts/slideLayout83.xml"/><Relationship Id="rId10" Type="http://schemas.openxmlformats.org/officeDocument/2006/relationships/slideLayout" Target="../slideLayouts/slideLayout78.xml"/><Relationship Id="rId19" Type="http://schemas.openxmlformats.org/officeDocument/2006/relationships/image" Target="../media/image2.png"/><Relationship Id="rId4" Type="http://schemas.openxmlformats.org/officeDocument/2006/relationships/slideLayout" Target="../slideLayouts/slideLayout72.xml"/><Relationship Id="rId9" Type="http://schemas.openxmlformats.org/officeDocument/2006/relationships/slideLayout" Target="../slideLayouts/slideLayout77.xml"/><Relationship Id="rId14" Type="http://schemas.openxmlformats.org/officeDocument/2006/relationships/slideLayout" Target="../slideLayouts/slideLayout8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pPr/>
              <a:t>1/11/2012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pPr/>
              <a:t>‹#›</a:t>
            </a:fld>
            <a:endParaRPr lang="en-US"/>
          </a:p>
        </p:txBody>
      </p:sp>
      <p:pic>
        <p:nvPicPr>
          <p:cNvPr id="7" name="TI Logo Color One Line" descr="tilogo_color_oneline.png" hidden="1"/>
          <p:cNvPicPr>
            <a:picLocks noChangeAspect="1"/>
          </p:cNvPicPr>
          <p:nvPr/>
        </p:nvPicPr>
        <p:blipFill>
          <a:blip r:embed="rId18"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9"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20"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21"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 id="2147483716" r:id="rId12"/>
    <p:sldLayoutId id="2147483717" r:id="rId13"/>
    <p:sldLayoutId id="2147483718" r:id="rId14"/>
    <p:sldLayoutId id="2147483719" r:id="rId15"/>
    <p:sldLayoutId id="2147483720" r:id="rId16"/>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7" name="TI Logo Color One Line" descr="tilogo_color_oneline.png" hidden="1"/>
          <p:cNvPicPr>
            <a:picLocks noChangeAspect="1"/>
          </p:cNvPicPr>
          <p:nvPr/>
        </p:nvPicPr>
        <p:blipFill>
          <a:blip r:embed="rId16"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7"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8"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19"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22" r:id="rId1"/>
    <p:sldLayoutId id="2147483723" r:id="rId2"/>
    <p:sldLayoutId id="2147483724" r:id="rId3"/>
    <p:sldLayoutId id="2147483725" r:id="rId4"/>
    <p:sldLayoutId id="2147483726" r:id="rId5"/>
    <p:sldLayoutId id="2147483727" r:id="rId6"/>
    <p:sldLayoutId id="2147483728" r:id="rId7"/>
    <p:sldLayoutId id="2147483729" r:id="rId8"/>
    <p:sldLayoutId id="2147483730" r:id="rId9"/>
    <p:sldLayoutId id="2147483731" r:id="rId10"/>
    <p:sldLayoutId id="2147483732" r:id="rId11"/>
    <p:sldLayoutId id="2147483733" r:id="rId12"/>
    <p:sldLayoutId id="2147483734" r:id="rId13"/>
    <p:sldLayoutId id="2147483735" r:id="rId14"/>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50800"/>
            <a:ext cx="9144000" cy="609600"/>
          </a:xfrm>
          <a:prstGeom prst="rect">
            <a:avLst/>
          </a:prstGeom>
          <a:noFill/>
          <a:ln w="9525">
            <a:noFill/>
            <a:miter lim="800000"/>
            <a:headEnd/>
            <a:tailEnd/>
          </a:ln>
        </p:spPr>
        <p:txBody>
          <a:bodyPr vert="horz" wrap="square" lIns="46038" tIns="46038" rIns="46038" bIns="46038" numCol="1" anchor="t"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685800" y="914400"/>
            <a:ext cx="7772400" cy="2166938"/>
          </a:xfrm>
          <a:prstGeom prst="rect">
            <a:avLst/>
          </a:prstGeom>
          <a:noFill/>
          <a:ln w="9525">
            <a:noFill/>
            <a:miter lim="800000"/>
            <a:headEnd/>
            <a:tailEnd/>
          </a:ln>
        </p:spPr>
        <p:txBody>
          <a:bodyPr vert="horz" wrap="square" lIns="92075" tIns="46038" rIns="92075" bIns="46038" numCol="1" anchor="t" anchorCtr="1"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49" r:id="rId1"/>
    <p:sldLayoutId id="2147483750" r:id="rId2"/>
    <p:sldLayoutId id="2147483751" r:id="rId3"/>
    <p:sldLayoutId id="2147483752" r:id="rId4"/>
    <p:sldLayoutId id="2147483753" r:id="rId5"/>
    <p:sldLayoutId id="2147483754" r:id="rId6"/>
    <p:sldLayoutId id="2147483755" r:id="rId7"/>
    <p:sldLayoutId id="2147483756" r:id="rId8"/>
    <p:sldLayoutId id="2147483757" r:id="rId9"/>
    <p:sldLayoutId id="2147483758" r:id="rId10"/>
    <p:sldLayoutId id="2147483759" r:id="rId11"/>
    <p:sldLayoutId id="2147483760" r:id="rId12"/>
  </p:sldLayoutIdLst>
  <p:transition spd="med">
    <p:fade/>
  </p:transition>
  <p:txStyles>
    <p:titleStyle>
      <a:lvl1pPr algn="ctr" rtl="0" eaLnBrk="0" fontAlgn="base" hangingPunct="0">
        <a:lnSpc>
          <a:spcPct val="75000"/>
        </a:lnSpc>
        <a:spcBef>
          <a:spcPct val="0"/>
        </a:spcBef>
        <a:spcAft>
          <a:spcPct val="0"/>
        </a:spcAft>
        <a:defRPr sz="3600" b="1">
          <a:solidFill>
            <a:schemeClr val="tx2"/>
          </a:solidFill>
          <a:latin typeface="+mj-lt"/>
          <a:ea typeface="+mj-ea"/>
          <a:cs typeface="+mj-cs"/>
        </a:defRPr>
      </a:lvl1pPr>
      <a:lvl2pPr algn="ctr" rtl="0" eaLnBrk="0" fontAlgn="base" hangingPunct="0">
        <a:lnSpc>
          <a:spcPct val="75000"/>
        </a:lnSpc>
        <a:spcBef>
          <a:spcPct val="0"/>
        </a:spcBef>
        <a:spcAft>
          <a:spcPct val="0"/>
        </a:spcAft>
        <a:defRPr sz="3600" b="1">
          <a:solidFill>
            <a:schemeClr val="tx2"/>
          </a:solidFill>
          <a:latin typeface="Arial" charset="0"/>
        </a:defRPr>
      </a:lvl2pPr>
      <a:lvl3pPr algn="ctr" rtl="0" eaLnBrk="0" fontAlgn="base" hangingPunct="0">
        <a:lnSpc>
          <a:spcPct val="75000"/>
        </a:lnSpc>
        <a:spcBef>
          <a:spcPct val="0"/>
        </a:spcBef>
        <a:spcAft>
          <a:spcPct val="0"/>
        </a:spcAft>
        <a:defRPr sz="3600" b="1">
          <a:solidFill>
            <a:schemeClr val="tx2"/>
          </a:solidFill>
          <a:latin typeface="Arial" charset="0"/>
        </a:defRPr>
      </a:lvl3pPr>
      <a:lvl4pPr algn="ctr" rtl="0" eaLnBrk="0" fontAlgn="base" hangingPunct="0">
        <a:lnSpc>
          <a:spcPct val="75000"/>
        </a:lnSpc>
        <a:spcBef>
          <a:spcPct val="0"/>
        </a:spcBef>
        <a:spcAft>
          <a:spcPct val="0"/>
        </a:spcAft>
        <a:defRPr sz="3600" b="1">
          <a:solidFill>
            <a:schemeClr val="tx2"/>
          </a:solidFill>
          <a:latin typeface="Arial" charset="0"/>
        </a:defRPr>
      </a:lvl4pPr>
      <a:lvl5pPr algn="ctr" rtl="0" eaLnBrk="0" fontAlgn="base" hangingPunct="0">
        <a:lnSpc>
          <a:spcPct val="75000"/>
        </a:lnSpc>
        <a:spcBef>
          <a:spcPct val="0"/>
        </a:spcBef>
        <a:spcAft>
          <a:spcPct val="0"/>
        </a:spcAft>
        <a:defRPr sz="3600" b="1">
          <a:solidFill>
            <a:schemeClr val="tx2"/>
          </a:solidFill>
          <a:latin typeface="Arial" charset="0"/>
        </a:defRPr>
      </a:lvl5pPr>
      <a:lvl6pPr marL="457200" algn="ctr" rtl="0" eaLnBrk="0" fontAlgn="base" hangingPunct="0">
        <a:lnSpc>
          <a:spcPct val="75000"/>
        </a:lnSpc>
        <a:spcBef>
          <a:spcPct val="0"/>
        </a:spcBef>
        <a:spcAft>
          <a:spcPct val="0"/>
        </a:spcAft>
        <a:defRPr sz="3600" b="1">
          <a:solidFill>
            <a:schemeClr val="tx2"/>
          </a:solidFill>
          <a:latin typeface="Arial" charset="0"/>
        </a:defRPr>
      </a:lvl6pPr>
      <a:lvl7pPr marL="914400" algn="ctr" rtl="0" eaLnBrk="0" fontAlgn="base" hangingPunct="0">
        <a:lnSpc>
          <a:spcPct val="75000"/>
        </a:lnSpc>
        <a:spcBef>
          <a:spcPct val="0"/>
        </a:spcBef>
        <a:spcAft>
          <a:spcPct val="0"/>
        </a:spcAft>
        <a:defRPr sz="3600" b="1">
          <a:solidFill>
            <a:schemeClr val="tx2"/>
          </a:solidFill>
          <a:latin typeface="Arial" charset="0"/>
        </a:defRPr>
      </a:lvl7pPr>
      <a:lvl8pPr marL="1371600" algn="ctr" rtl="0" eaLnBrk="0" fontAlgn="base" hangingPunct="0">
        <a:lnSpc>
          <a:spcPct val="75000"/>
        </a:lnSpc>
        <a:spcBef>
          <a:spcPct val="0"/>
        </a:spcBef>
        <a:spcAft>
          <a:spcPct val="0"/>
        </a:spcAft>
        <a:defRPr sz="3600" b="1">
          <a:solidFill>
            <a:schemeClr val="tx2"/>
          </a:solidFill>
          <a:latin typeface="Arial" charset="0"/>
        </a:defRPr>
      </a:lvl8pPr>
      <a:lvl9pPr marL="1828800" algn="ctr" rtl="0" eaLnBrk="0" fontAlgn="base" hangingPunct="0">
        <a:lnSpc>
          <a:spcPct val="75000"/>
        </a:lnSpc>
        <a:spcBef>
          <a:spcPct val="0"/>
        </a:spcBef>
        <a:spcAft>
          <a:spcPct val="0"/>
        </a:spcAft>
        <a:defRPr sz="3600" b="1">
          <a:solidFill>
            <a:schemeClr val="tx2"/>
          </a:solidFill>
          <a:latin typeface="Arial" charset="0"/>
        </a:defRPr>
      </a:lvl9pPr>
    </p:titleStyle>
    <p:bodyStyle>
      <a:lvl1pPr marL="552450" indent="-552450" algn="l" rtl="0" eaLnBrk="0" fontAlgn="base" hangingPunct="0">
        <a:lnSpc>
          <a:spcPct val="80000"/>
        </a:lnSpc>
        <a:spcBef>
          <a:spcPct val="40000"/>
        </a:spcBef>
        <a:spcAft>
          <a:spcPct val="0"/>
        </a:spcAft>
        <a:buClr>
          <a:schemeClr val="tx2"/>
        </a:buClr>
        <a:buSzPct val="75000"/>
        <a:buFont typeface="Wingdings" pitchFamily="2" charset="2"/>
        <a:buChar char="u"/>
        <a:defRPr sz="3200" b="1">
          <a:solidFill>
            <a:schemeClr val="tx1"/>
          </a:solidFill>
          <a:latin typeface="+mn-lt"/>
          <a:ea typeface="+mn-ea"/>
          <a:cs typeface="+mn-cs"/>
        </a:defRPr>
      </a:lvl1pPr>
      <a:lvl2pPr marL="971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800" b="1">
          <a:solidFill>
            <a:schemeClr val="tx1"/>
          </a:solidFill>
          <a:latin typeface="+mn-lt"/>
        </a:defRPr>
      </a:lvl2pPr>
      <a:lvl3pPr marL="1371600" indent="-285750" algn="l" rtl="0" eaLnBrk="0" fontAlgn="base" hangingPunct="0">
        <a:lnSpc>
          <a:spcPct val="80000"/>
        </a:lnSpc>
        <a:spcBef>
          <a:spcPct val="40000"/>
        </a:spcBef>
        <a:spcAft>
          <a:spcPct val="0"/>
        </a:spcAft>
        <a:buClr>
          <a:schemeClr val="tx2"/>
        </a:buClr>
        <a:buSzPct val="75000"/>
        <a:buFont typeface="Wingdings" pitchFamily="2" charset="2"/>
        <a:buChar char="w"/>
        <a:defRPr sz="2400" b="1">
          <a:solidFill>
            <a:schemeClr val="tx1"/>
          </a:solidFill>
          <a:latin typeface="+mn-lt"/>
        </a:defRPr>
      </a:lvl3pPr>
      <a:lvl4pPr marL="1771650" indent="-28575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4pPr>
      <a:lvl5pPr marL="21907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5pPr>
      <a:lvl6pPr marL="26479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6pPr>
      <a:lvl7pPr marL="31051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7pPr>
      <a:lvl8pPr marL="35623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8pPr>
      <a:lvl9pPr marL="4019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50800"/>
            <a:ext cx="9144000" cy="609600"/>
          </a:xfrm>
          <a:prstGeom prst="rect">
            <a:avLst/>
          </a:prstGeom>
          <a:noFill/>
          <a:ln w="9525">
            <a:noFill/>
            <a:miter lim="800000"/>
            <a:headEnd/>
            <a:tailEnd/>
          </a:ln>
        </p:spPr>
        <p:txBody>
          <a:bodyPr vert="horz" wrap="square" lIns="46038" tIns="46038" rIns="46038" bIns="46038" numCol="1" anchor="t"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685800" y="914400"/>
            <a:ext cx="7772400" cy="2166938"/>
          </a:xfrm>
          <a:prstGeom prst="rect">
            <a:avLst/>
          </a:prstGeom>
          <a:noFill/>
          <a:ln w="9525">
            <a:noFill/>
            <a:miter lim="800000"/>
            <a:headEnd/>
            <a:tailEnd/>
          </a:ln>
        </p:spPr>
        <p:txBody>
          <a:bodyPr vert="horz" wrap="square" lIns="92075" tIns="46038" rIns="92075" bIns="46038" numCol="1" anchor="t" anchorCtr="1"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77" r:id="rId1"/>
    <p:sldLayoutId id="2147483778" r:id="rId2"/>
    <p:sldLayoutId id="2147483779" r:id="rId3"/>
    <p:sldLayoutId id="2147483780" r:id="rId4"/>
    <p:sldLayoutId id="2147483781" r:id="rId5"/>
    <p:sldLayoutId id="2147483782" r:id="rId6"/>
    <p:sldLayoutId id="2147483783" r:id="rId7"/>
    <p:sldLayoutId id="2147483784" r:id="rId8"/>
    <p:sldLayoutId id="2147483785" r:id="rId9"/>
    <p:sldLayoutId id="2147483786" r:id="rId10"/>
    <p:sldLayoutId id="2147483787" r:id="rId11"/>
    <p:sldLayoutId id="2147483788" r:id="rId12"/>
  </p:sldLayoutIdLst>
  <p:transition spd="med">
    <p:fade/>
  </p:transition>
  <p:txStyles>
    <p:titleStyle>
      <a:lvl1pPr algn="ctr" rtl="0" eaLnBrk="0" fontAlgn="base" hangingPunct="0">
        <a:lnSpc>
          <a:spcPct val="75000"/>
        </a:lnSpc>
        <a:spcBef>
          <a:spcPct val="0"/>
        </a:spcBef>
        <a:spcAft>
          <a:spcPct val="0"/>
        </a:spcAft>
        <a:defRPr sz="3600" b="1">
          <a:solidFill>
            <a:schemeClr val="tx2"/>
          </a:solidFill>
          <a:latin typeface="+mj-lt"/>
          <a:ea typeface="+mj-ea"/>
          <a:cs typeface="+mj-cs"/>
        </a:defRPr>
      </a:lvl1pPr>
      <a:lvl2pPr algn="ctr" rtl="0" eaLnBrk="0" fontAlgn="base" hangingPunct="0">
        <a:lnSpc>
          <a:spcPct val="75000"/>
        </a:lnSpc>
        <a:spcBef>
          <a:spcPct val="0"/>
        </a:spcBef>
        <a:spcAft>
          <a:spcPct val="0"/>
        </a:spcAft>
        <a:defRPr sz="3600" b="1">
          <a:solidFill>
            <a:schemeClr val="tx2"/>
          </a:solidFill>
          <a:latin typeface="Arial" charset="0"/>
        </a:defRPr>
      </a:lvl2pPr>
      <a:lvl3pPr algn="ctr" rtl="0" eaLnBrk="0" fontAlgn="base" hangingPunct="0">
        <a:lnSpc>
          <a:spcPct val="75000"/>
        </a:lnSpc>
        <a:spcBef>
          <a:spcPct val="0"/>
        </a:spcBef>
        <a:spcAft>
          <a:spcPct val="0"/>
        </a:spcAft>
        <a:defRPr sz="3600" b="1">
          <a:solidFill>
            <a:schemeClr val="tx2"/>
          </a:solidFill>
          <a:latin typeface="Arial" charset="0"/>
        </a:defRPr>
      </a:lvl3pPr>
      <a:lvl4pPr algn="ctr" rtl="0" eaLnBrk="0" fontAlgn="base" hangingPunct="0">
        <a:lnSpc>
          <a:spcPct val="75000"/>
        </a:lnSpc>
        <a:spcBef>
          <a:spcPct val="0"/>
        </a:spcBef>
        <a:spcAft>
          <a:spcPct val="0"/>
        </a:spcAft>
        <a:defRPr sz="3600" b="1">
          <a:solidFill>
            <a:schemeClr val="tx2"/>
          </a:solidFill>
          <a:latin typeface="Arial" charset="0"/>
        </a:defRPr>
      </a:lvl4pPr>
      <a:lvl5pPr algn="ctr" rtl="0" eaLnBrk="0" fontAlgn="base" hangingPunct="0">
        <a:lnSpc>
          <a:spcPct val="75000"/>
        </a:lnSpc>
        <a:spcBef>
          <a:spcPct val="0"/>
        </a:spcBef>
        <a:spcAft>
          <a:spcPct val="0"/>
        </a:spcAft>
        <a:defRPr sz="3600" b="1">
          <a:solidFill>
            <a:schemeClr val="tx2"/>
          </a:solidFill>
          <a:latin typeface="Arial" charset="0"/>
        </a:defRPr>
      </a:lvl5pPr>
      <a:lvl6pPr marL="457200" algn="ctr" rtl="0" eaLnBrk="0" fontAlgn="base" hangingPunct="0">
        <a:lnSpc>
          <a:spcPct val="75000"/>
        </a:lnSpc>
        <a:spcBef>
          <a:spcPct val="0"/>
        </a:spcBef>
        <a:spcAft>
          <a:spcPct val="0"/>
        </a:spcAft>
        <a:defRPr sz="3600" b="1">
          <a:solidFill>
            <a:schemeClr val="tx2"/>
          </a:solidFill>
          <a:latin typeface="Arial" charset="0"/>
        </a:defRPr>
      </a:lvl6pPr>
      <a:lvl7pPr marL="914400" algn="ctr" rtl="0" eaLnBrk="0" fontAlgn="base" hangingPunct="0">
        <a:lnSpc>
          <a:spcPct val="75000"/>
        </a:lnSpc>
        <a:spcBef>
          <a:spcPct val="0"/>
        </a:spcBef>
        <a:spcAft>
          <a:spcPct val="0"/>
        </a:spcAft>
        <a:defRPr sz="3600" b="1">
          <a:solidFill>
            <a:schemeClr val="tx2"/>
          </a:solidFill>
          <a:latin typeface="Arial" charset="0"/>
        </a:defRPr>
      </a:lvl7pPr>
      <a:lvl8pPr marL="1371600" algn="ctr" rtl="0" eaLnBrk="0" fontAlgn="base" hangingPunct="0">
        <a:lnSpc>
          <a:spcPct val="75000"/>
        </a:lnSpc>
        <a:spcBef>
          <a:spcPct val="0"/>
        </a:spcBef>
        <a:spcAft>
          <a:spcPct val="0"/>
        </a:spcAft>
        <a:defRPr sz="3600" b="1">
          <a:solidFill>
            <a:schemeClr val="tx2"/>
          </a:solidFill>
          <a:latin typeface="Arial" charset="0"/>
        </a:defRPr>
      </a:lvl8pPr>
      <a:lvl9pPr marL="1828800" algn="ctr" rtl="0" eaLnBrk="0" fontAlgn="base" hangingPunct="0">
        <a:lnSpc>
          <a:spcPct val="75000"/>
        </a:lnSpc>
        <a:spcBef>
          <a:spcPct val="0"/>
        </a:spcBef>
        <a:spcAft>
          <a:spcPct val="0"/>
        </a:spcAft>
        <a:defRPr sz="3600" b="1">
          <a:solidFill>
            <a:schemeClr val="tx2"/>
          </a:solidFill>
          <a:latin typeface="Arial" charset="0"/>
        </a:defRPr>
      </a:lvl9pPr>
    </p:titleStyle>
    <p:bodyStyle>
      <a:lvl1pPr marL="552450" indent="-552450" algn="l" rtl="0" eaLnBrk="0" fontAlgn="base" hangingPunct="0">
        <a:lnSpc>
          <a:spcPct val="80000"/>
        </a:lnSpc>
        <a:spcBef>
          <a:spcPct val="40000"/>
        </a:spcBef>
        <a:spcAft>
          <a:spcPct val="0"/>
        </a:spcAft>
        <a:buClr>
          <a:schemeClr val="tx2"/>
        </a:buClr>
        <a:buSzPct val="75000"/>
        <a:buFont typeface="Wingdings" pitchFamily="2" charset="2"/>
        <a:buChar char="u"/>
        <a:defRPr sz="3200" b="1">
          <a:solidFill>
            <a:schemeClr val="tx1"/>
          </a:solidFill>
          <a:latin typeface="+mn-lt"/>
          <a:ea typeface="+mn-ea"/>
          <a:cs typeface="+mn-cs"/>
        </a:defRPr>
      </a:lvl1pPr>
      <a:lvl2pPr marL="971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800" b="1">
          <a:solidFill>
            <a:schemeClr val="tx1"/>
          </a:solidFill>
          <a:latin typeface="+mn-lt"/>
        </a:defRPr>
      </a:lvl2pPr>
      <a:lvl3pPr marL="1371600" indent="-285750" algn="l" rtl="0" eaLnBrk="0" fontAlgn="base" hangingPunct="0">
        <a:lnSpc>
          <a:spcPct val="80000"/>
        </a:lnSpc>
        <a:spcBef>
          <a:spcPct val="40000"/>
        </a:spcBef>
        <a:spcAft>
          <a:spcPct val="0"/>
        </a:spcAft>
        <a:buClr>
          <a:schemeClr val="tx2"/>
        </a:buClr>
        <a:buSzPct val="75000"/>
        <a:buFont typeface="Wingdings" pitchFamily="2" charset="2"/>
        <a:buChar char="w"/>
        <a:defRPr sz="2400" b="1">
          <a:solidFill>
            <a:schemeClr val="tx1"/>
          </a:solidFill>
          <a:latin typeface="+mn-lt"/>
        </a:defRPr>
      </a:lvl3pPr>
      <a:lvl4pPr marL="1771650" indent="-28575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4pPr>
      <a:lvl5pPr marL="21907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5pPr>
      <a:lvl6pPr marL="26479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6pPr>
      <a:lvl7pPr marL="31051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7pPr>
      <a:lvl8pPr marL="35623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8pPr>
      <a:lvl9pPr marL="4019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hangingPunct="1">
              <a:lnSpc>
                <a:spcPct val="100000"/>
              </a:lnSpc>
              <a:spcBef>
                <a:spcPct val="0"/>
              </a:spcBef>
            </a:pPr>
            <a:fld id="{AEF89BD6-E300-4C67-B175-76E5828D27B4}" type="datetimeFigureOut">
              <a:rPr lang="en-US" smtClean="0">
                <a:solidFill>
                  <a:srgbClr val="000000">
                    <a:tint val="75000"/>
                  </a:srgbClr>
                </a:solidFill>
                <a:latin typeface="Arial" pitchFamily="34" charset="0"/>
              </a:rPr>
              <a:pPr eaLnBrk="1" hangingPunct="1">
                <a:lnSpc>
                  <a:spcPct val="100000"/>
                </a:lnSpc>
                <a:spcBef>
                  <a:spcPct val="0"/>
                </a:spcBef>
              </a:pPr>
              <a:t>1/11/2012</a:t>
            </a:fld>
            <a:endParaRPr lang="en-US">
              <a:solidFill>
                <a:srgbClr val="000000">
                  <a:tint val="75000"/>
                </a:srgbClr>
              </a:solidFill>
              <a:latin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hangingPunct="1">
              <a:lnSpc>
                <a:spcPct val="100000"/>
              </a:lnSpc>
              <a:spcBef>
                <a:spcPct val="0"/>
              </a:spcBef>
            </a:pPr>
            <a:endParaRPr lang="en-US">
              <a:solidFill>
                <a:srgbClr val="000000">
                  <a:tint val="75000"/>
                </a:srgbClr>
              </a:solidFill>
              <a:latin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hangingPunct="1">
              <a:lnSpc>
                <a:spcPct val="100000"/>
              </a:lnSpc>
              <a:spcBef>
                <a:spcPct val="0"/>
              </a:spcBef>
            </a:pPr>
            <a:fld id="{4E582210-5FCA-4178-AB04-4337EADA3D81}" type="slidenum">
              <a:rPr lang="en-US" smtClean="0">
                <a:solidFill>
                  <a:srgbClr val="000000">
                    <a:tint val="75000"/>
                  </a:srgbClr>
                </a:solidFill>
                <a:latin typeface="Arial" pitchFamily="34" charset="0"/>
              </a:rPr>
              <a:pPr eaLnBrk="1" hangingPunct="1">
                <a:lnSpc>
                  <a:spcPct val="100000"/>
                </a:lnSpc>
                <a:spcBef>
                  <a:spcPct val="0"/>
                </a:spcBef>
              </a:pPr>
              <a:t>‹#›</a:t>
            </a:fld>
            <a:endParaRPr lang="en-US">
              <a:solidFill>
                <a:srgbClr val="000000">
                  <a:tint val="75000"/>
                </a:srgbClr>
              </a:solidFill>
              <a:latin typeface="Arial" pitchFamily="34" charset="0"/>
            </a:endParaRPr>
          </a:p>
        </p:txBody>
      </p:sp>
      <p:pic>
        <p:nvPicPr>
          <p:cNvPr id="7" name="TI Logo Color One Line" descr="tilogo_color_oneline.png" hidden="1"/>
          <p:cNvPicPr>
            <a:picLocks noChangeAspect="1"/>
          </p:cNvPicPr>
          <p:nvPr/>
        </p:nvPicPr>
        <p:blipFill>
          <a:blip r:embed="rId16"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7"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8"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19"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90" r:id="rId1"/>
    <p:sldLayoutId id="2147483791" r:id="rId2"/>
    <p:sldLayoutId id="2147483792" r:id="rId3"/>
    <p:sldLayoutId id="2147483793" r:id="rId4"/>
    <p:sldLayoutId id="2147483794" r:id="rId5"/>
    <p:sldLayoutId id="2147483795" r:id="rId6"/>
    <p:sldLayoutId id="2147483796" r:id="rId7"/>
    <p:sldLayoutId id="2147483797" r:id="rId8"/>
    <p:sldLayoutId id="2147483798" r:id="rId9"/>
    <p:sldLayoutId id="2147483799" r:id="rId10"/>
    <p:sldLayoutId id="2147483800" r:id="rId11"/>
    <p:sldLayoutId id="2147483801" r:id="rId12"/>
    <p:sldLayoutId id="2147483802" r:id="rId13"/>
    <p:sldLayoutId id="2147483803" r:id="rId14"/>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solidFill>
                  <a:srgbClr val="000000">
                    <a:tint val="75000"/>
                  </a:srgbClr>
                </a:solidFill>
              </a:rPr>
              <a:pPr/>
              <a:t>1/11/2012</a:t>
            </a:fld>
            <a:endParaRPr lang="en-US">
              <a:solidFill>
                <a:srgbClr val="000000">
                  <a:tint val="75000"/>
                </a:srgb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7" name="TI Logo Color One Line" descr="tilogo_color_oneline.png" hidden="1"/>
          <p:cNvPicPr>
            <a:picLocks noChangeAspect="1"/>
          </p:cNvPicPr>
          <p:nvPr/>
        </p:nvPicPr>
        <p:blipFill>
          <a:blip r:embed="rId18"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9"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20"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21"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 id="2147483819" r:id="rId15"/>
    <p:sldLayoutId id="2147483820" r:id="rId16"/>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0.xml"/><Relationship Id="rId1" Type="http://schemas.openxmlformats.org/officeDocument/2006/relationships/tags" Target="../tags/tag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slide" Target="slide7.xml"/><Relationship Id="rId18" Type="http://schemas.openxmlformats.org/officeDocument/2006/relationships/image" Target="../media/image4.png"/><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slide" Target="slide6.xml"/><Relationship Id="rId17" Type="http://schemas.openxmlformats.org/officeDocument/2006/relationships/slide" Target="slide31.xml"/><Relationship Id="rId2" Type="http://schemas.openxmlformats.org/officeDocument/2006/relationships/tags" Target="../tags/tag28.xml"/><Relationship Id="rId16" Type="http://schemas.openxmlformats.org/officeDocument/2006/relationships/slide" Target="slide27.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slide" Target="slide3.xml"/><Relationship Id="rId5" Type="http://schemas.openxmlformats.org/officeDocument/2006/relationships/tags" Target="../tags/tag31.xml"/><Relationship Id="rId15" Type="http://schemas.openxmlformats.org/officeDocument/2006/relationships/slide" Target="slide15.xml"/><Relationship Id="rId10" Type="http://schemas.openxmlformats.org/officeDocument/2006/relationships/image" Target="../media/image6.png"/><Relationship Id="rId4" Type="http://schemas.openxmlformats.org/officeDocument/2006/relationships/tags" Target="../tags/tag30.xml"/><Relationship Id="rId9" Type="http://schemas.openxmlformats.org/officeDocument/2006/relationships/slideLayout" Target="../slideLayouts/slideLayout6.xml"/><Relationship Id="rId1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6.xml"/><Relationship Id="rId1" Type="http://schemas.openxmlformats.org/officeDocument/2006/relationships/tags" Target="../tags/tag35.xml"/><Relationship Id="rId6" Type="http://schemas.openxmlformats.org/officeDocument/2006/relationships/image" Target="../media/image4.png"/><Relationship Id="rId5" Type="http://schemas.openxmlformats.org/officeDocument/2006/relationships/image" Target="../media/image12.png"/><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slide" Target="slide3.xml"/><Relationship Id="rId18" Type="http://schemas.openxmlformats.org/officeDocument/2006/relationships/slide" Target="slide23.xml"/><Relationship Id="rId3" Type="http://schemas.openxmlformats.org/officeDocument/2006/relationships/tags" Target="../tags/tag38.xml"/><Relationship Id="rId21" Type="http://schemas.openxmlformats.org/officeDocument/2006/relationships/slide" Target="slide31.xml"/><Relationship Id="rId7" Type="http://schemas.openxmlformats.org/officeDocument/2006/relationships/tags" Target="../tags/tag42.xml"/><Relationship Id="rId12" Type="http://schemas.openxmlformats.org/officeDocument/2006/relationships/image" Target="../media/image6.png"/><Relationship Id="rId17" Type="http://schemas.openxmlformats.org/officeDocument/2006/relationships/slide" Target="slide19.xml"/><Relationship Id="rId2" Type="http://schemas.openxmlformats.org/officeDocument/2006/relationships/tags" Target="../tags/tag37.xml"/><Relationship Id="rId16" Type="http://schemas.openxmlformats.org/officeDocument/2006/relationships/slide" Target="slide17.xml"/><Relationship Id="rId20" Type="http://schemas.openxmlformats.org/officeDocument/2006/relationships/slide" Target="slide2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slideLayout" Target="../slideLayouts/slideLayout6.xml"/><Relationship Id="rId5" Type="http://schemas.openxmlformats.org/officeDocument/2006/relationships/tags" Target="../tags/tag40.xml"/><Relationship Id="rId15" Type="http://schemas.openxmlformats.org/officeDocument/2006/relationships/slide" Target="slide15.xml"/><Relationship Id="rId10" Type="http://schemas.openxmlformats.org/officeDocument/2006/relationships/tags" Target="../tags/tag45.xml"/><Relationship Id="rId19" Type="http://schemas.openxmlformats.org/officeDocument/2006/relationships/slide" Target="slide2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slide" Target="slide6.xml"/><Relationship Id="rId22"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46.xml"/><Relationship Id="rId5" Type="http://schemas.openxmlformats.org/officeDocument/2006/relationships/image" Target="../media/image4.pn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8" Type="http://schemas.openxmlformats.org/officeDocument/2006/relationships/tags" Target="../tags/tag54.xml"/><Relationship Id="rId13" Type="http://schemas.openxmlformats.org/officeDocument/2006/relationships/slide" Target="slide3.xml"/><Relationship Id="rId18" Type="http://schemas.openxmlformats.org/officeDocument/2006/relationships/slide" Target="slide23.xml"/><Relationship Id="rId3" Type="http://schemas.openxmlformats.org/officeDocument/2006/relationships/tags" Target="../tags/tag49.xml"/><Relationship Id="rId21" Type="http://schemas.openxmlformats.org/officeDocument/2006/relationships/slide" Target="slide31.xml"/><Relationship Id="rId7" Type="http://schemas.openxmlformats.org/officeDocument/2006/relationships/tags" Target="../tags/tag53.xml"/><Relationship Id="rId12" Type="http://schemas.openxmlformats.org/officeDocument/2006/relationships/image" Target="../media/image6.png"/><Relationship Id="rId17" Type="http://schemas.openxmlformats.org/officeDocument/2006/relationships/slide" Target="slide19.xml"/><Relationship Id="rId2" Type="http://schemas.openxmlformats.org/officeDocument/2006/relationships/tags" Target="../tags/tag48.xml"/><Relationship Id="rId16" Type="http://schemas.openxmlformats.org/officeDocument/2006/relationships/slide" Target="slide17.xml"/><Relationship Id="rId20" Type="http://schemas.openxmlformats.org/officeDocument/2006/relationships/slide" Target="slide27.xml"/><Relationship Id="rId1" Type="http://schemas.openxmlformats.org/officeDocument/2006/relationships/tags" Target="../tags/tag47.xml"/><Relationship Id="rId6" Type="http://schemas.openxmlformats.org/officeDocument/2006/relationships/tags" Target="../tags/tag52.xml"/><Relationship Id="rId11" Type="http://schemas.openxmlformats.org/officeDocument/2006/relationships/slideLayout" Target="../slideLayouts/slideLayout6.xml"/><Relationship Id="rId5" Type="http://schemas.openxmlformats.org/officeDocument/2006/relationships/tags" Target="../tags/tag51.xml"/><Relationship Id="rId15" Type="http://schemas.openxmlformats.org/officeDocument/2006/relationships/slide" Target="slide15.xml"/><Relationship Id="rId10" Type="http://schemas.openxmlformats.org/officeDocument/2006/relationships/tags" Target="../tags/tag56.xml"/><Relationship Id="rId19" Type="http://schemas.openxmlformats.org/officeDocument/2006/relationships/slide" Target="slide25.xml"/><Relationship Id="rId4" Type="http://schemas.openxmlformats.org/officeDocument/2006/relationships/tags" Target="../tags/tag50.xml"/><Relationship Id="rId9" Type="http://schemas.openxmlformats.org/officeDocument/2006/relationships/tags" Target="../tags/tag55.xml"/><Relationship Id="rId14" Type="http://schemas.openxmlformats.org/officeDocument/2006/relationships/slide" Target="slide6.xml"/><Relationship Id="rId22"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57.xml"/><Relationship Id="rId5" Type="http://schemas.openxmlformats.org/officeDocument/2006/relationships/image" Target="../media/image4.png"/><Relationship Id="rId4" Type="http://schemas.openxmlformats.org/officeDocument/2006/relationships/image" Target="../media/image14.wmf"/></Relationships>
</file>

<file path=ppt/slides/_rels/slide19.xml.rels><?xml version="1.0" encoding="UTF-8" standalone="yes"?>
<Relationships xmlns="http://schemas.openxmlformats.org/package/2006/relationships"><Relationship Id="rId8" Type="http://schemas.openxmlformats.org/officeDocument/2006/relationships/tags" Target="../tags/tag65.xml"/><Relationship Id="rId13" Type="http://schemas.openxmlformats.org/officeDocument/2006/relationships/slide" Target="slide3.xml"/><Relationship Id="rId18" Type="http://schemas.openxmlformats.org/officeDocument/2006/relationships/slide" Target="slide23.xml"/><Relationship Id="rId3" Type="http://schemas.openxmlformats.org/officeDocument/2006/relationships/tags" Target="../tags/tag60.xml"/><Relationship Id="rId21" Type="http://schemas.openxmlformats.org/officeDocument/2006/relationships/slide" Target="slide31.xml"/><Relationship Id="rId7" Type="http://schemas.openxmlformats.org/officeDocument/2006/relationships/tags" Target="../tags/tag64.xml"/><Relationship Id="rId12" Type="http://schemas.openxmlformats.org/officeDocument/2006/relationships/image" Target="../media/image6.png"/><Relationship Id="rId17" Type="http://schemas.openxmlformats.org/officeDocument/2006/relationships/slide" Target="slide19.xml"/><Relationship Id="rId2" Type="http://schemas.openxmlformats.org/officeDocument/2006/relationships/tags" Target="../tags/tag59.xml"/><Relationship Id="rId16" Type="http://schemas.openxmlformats.org/officeDocument/2006/relationships/slide" Target="slide17.xml"/><Relationship Id="rId20" Type="http://schemas.openxmlformats.org/officeDocument/2006/relationships/slide" Target="slide27.xml"/><Relationship Id="rId1" Type="http://schemas.openxmlformats.org/officeDocument/2006/relationships/tags" Target="../tags/tag58.xml"/><Relationship Id="rId6" Type="http://schemas.openxmlformats.org/officeDocument/2006/relationships/tags" Target="../tags/tag63.xml"/><Relationship Id="rId11" Type="http://schemas.openxmlformats.org/officeDocument/2006/relationships/slideLayout" Target="../slideLayouts/slideLayout6.xml"/><Relationship Id="rId5" Type="http://schemas.openxmlformats.org/officeDocument/2006/relationships/tags" Target="../tags/tag62.xml"/><Relationship Id="rId15" Type="http://schemas.openxmlformats.org/officeDocument/2006/relationships/slide" Target="slide15.xml"/><Relationship Id="rId10" Type="http://schemas.openxmlformats.org/officeDocument/2006/relationships/tags" Target="../tags/tag67.xml"/><Relationship Id="rId19" Type="http://schemas.openxmlformats.org/officeDocument/2006/relationships/slide" Target="slide25.xml"/><Relationship Id="rId4" Type="http://schemas.openxmlformats.org/officeDocument/2006/relationships/tags" Target="../tags/tag61.xml"/><Relationship Id="rId9" Type="http://schemas.openxmlformats.org/officeDocument/2006/relationships/tags" Target="../tags/tag66.xml"/><Relationship Id="rId14" Type="http://schemas.openxmlformats.org/officeDocument/2006/relationships/slide" Target="slide6.xml"/><Relationship Id="rId22"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2.xml"/><Relationship Id="rId1" Type="http://schemas.openxmlformats.org/officeDocument/2006/relationships/tags" Target="../tags/tag2.xml"/><Relationship Id="rId4" Type="http://schemas.openxmlformats.org/officeDocument/2006/relationships/image" Target="../media/image5.w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tags" Target="../tags/tag68.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6.xml"/><Relationship Id="rId1" Type="http://schemas.openxmlformats.org/officeDocument/2006/relationships/tags" Target="../tags/tag69.xml"/><Relationship Id="rId6" Type="http://schemas.openxmlformats.org/officeDocument/2006/relationships/image" Target="../media/image4.png"/><Relationship Id="rId5" Type="http://schemas.openxmlformats.org/officeDocument/2006/relationships/image" Target="../media/image16.png"/><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6.xml"/><Relationship Id="rId1" Type="http://schemas.openxmlformats.org/officeDocument/2006/relationships/tags" Target="../tags/tag70.xml"/></Relationships>
</file>

<file path=ppt/slides/_rels/slide23.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slide" Target="slide3.xml"/><Relationship Id="rId18" Type="http://schemas.openxmlformats.org/officeDocument/2006/relationships/slide" Target="slide23.xml"/><Relationship Id="rId3" Type="http://schemas.openxmlformats.org/officeDocument/2006/relationships/tags" Target="../tags/tag73.xml"/><Relationship Id="rId21" Type="http://schemas.openxmlformats.org/officeDocument/2006/relationships/slide" Target="slide31.xml"/><Relationship Id="rId7" Type="http://schemas.openxmlformats.org/officeDocument/2006/relationships/tags" Target="../tags/tag77.xml"/><Relationship Id="rId12" Type="http://schemas.openxmlformats.org/officeDocument/2006/relationships/image" Target="../media/image6.png"/><Relationship Id="rId17" Type="http://schemas.openxmlformats.org/officeDocument/2006/relationships/slide" Target="slide19.xml"/><Relationship Id="rId2" Type="http://schemas.openxmlformats.org/officeDocument/2006/relationships/tags" Target="../tags/tag72.xml"/><Relationship Id="rId16" Type="http://schemas.openxmlformats.org/officeDocument/2006/relationships/slide" Target="slide17.xml"/><Relationship Id="rId20" Type="http://schemas.openxmlformats.org/officeDocument/2006/relationships/slide" Target="slide27.xml"/><Relationship Id="rId1" Type="http://schemas.openxmlformats.org/officeDocument/2006/relationships/tags" Target="../tags/tag71.xml"/><Relationship Id="rId6" Type="http://schemas.openxmlformats.org/officeDocument/2006/relationships/tags" Target="../tags/tag76.xml"/><Relationship Id="rId11" Type="http://schemas.openxmlformats.org/officeDocument/2006/relationships/slideLayout" Target="../slideLayouts/slideLayout6.xml"/><Relationship Id="rId5" Type="http://schemas.openxmlformats.org/officeDocument/2006/relationships/tags" Target="../tags/tag75.xml"/><Relationship Id="rId15" Type="http://schemas.openxmlformats.org/officeDocument/2006/relationships/slide" Target="slide15.xml"/><Relationship Id="rId10" Type="http://schemas.openxmlformats.org/officeDocument/2006/relationships/tags" Target="../tags/tag80.xml"/><Relationship Id="rId19" Type="http://schemas.openxmlformats.org/officeDocument/2006/relationships/slide" Target="slide25.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slide" Target="slide6.xml"/><Relationship Id="rId22"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81.xml"/><Relationship Id="rId4" Type="http://schemas.openxmlformats.org/officeDocument/2006/relationships/image" Target="../media/image4.png"/></Relationships>
</file>

<file path=ppt/slides/_rels/slide25.xml.rels><?xml version="1.0" encoding="UTF-8" standalone="yes"?>
<Relationships xmlns="http://schemas.openxmlformats.org/package/2006/relationships"><Relationship Id="rId8" Type="http://schemas.openxmlformats.org/officeDocument/2006/relationships/tags" Target="../tags/tag89.xml"/><Relationship Id="rId13" Type="http://schemas.openxmlformats.org/officeDocument/2006/relationships/slide" Target="slide3.xml"/><Relationship Id="rId18" Type="http://schemas.openxmlformats.org/officeDocument/2006/relationships/slide" Target="slide23.xml"/><Relationship Id="rId3" Type="http://schemas.openxmlformats.org/officeDocument/2006/relationships/tags" Target="../tags/tag84.xml"/><Relationship Id="rId21" Type="http://schemas.openxmlformats.org/officeDocument/2006/relationships/slide" Target="slide31.xml"/><Relationship Id="rId7" Type="http://schemas.openxmlformats.org/officeDocument/2006/relationships/tags" Target="../tags/tag88.xml"/><Relationship Id="rId12" Type="http://schemas.openxmlformats.org/officeDocument/2006/relationships/image" Target="../media/image6.png"/><Relationship Id="rId17" Type="http://schemas.openxmlformats.org/officeDocument/2006/relationships/slide" Target="slide19.xml"/><Relationship Id="rId2" Type="http://schemas.openxmlformats.org/officeDocument/2006/relationships/tags" Target="../tags/tag83.xml"/><Relationship Id="rId16" Type="http://schemas.openxmlformats.org/officeDocument/2006/relationships/slide" Target="slide17.xml"/><Relationship Id="rId20" Type="http://schemas.openxmlformats.org/officeDocument/2006/relationships/slide" Target="slide27.xml"/><Relationship Id="rId1" Type="http://schemas.openxmlformats.org/officeDocument/2006/relationships/tags" Target="../tags/tag82.xml"/><Relationship Id="rId6" Type="http://schemas.openxmlformats.org/officeDocument/2006/relationships/tags" Target="../tags/tag87.xml"/><Relationship Id="rId11" Type="http://schemas.openxmlformats.org/officeDocument/2006/relationships/slideLayout" Target="../slideLayouts/slideLayout6.xml"/><Relationship Id="rId5" Type="http://schemas.openxmlformats.org/officeDocument/2006/relationships/tags" Target="../tags/tag86.xml"/><Relationship Id="rId15" Type="http://schemas.openxmlformats.org/officeDocument/2006/relationships/slide" Target="slide15.xml"/><Relationship Id="rId10" Type="http://schemas.openxmlformats.org/officeDocument/2006/relationships/tags" Target="../tags/tag91.xml"/><Relationship Id="rId19" Type="http://schemas.openxmlformats.org/officeDocument/2006/relationships/slide" Target="slide25.xml"/><Relationship Id="rId4" Type="http://schemas.openxmlformats.org/officeDocument/2006/relationships/tags" Target="../tags/tag85.xml"/><Relationship Id="rId9" Type="http://schemas.openxmlformats.org/officeDocument/2006/relationships/tags" Target="../tags/tag90.xml"/><Relationship Id="rId14" Type="http://schemas.openxmlformats.org/officeDocument/2006/relationships/slide" Target="slide6.xml"/><Relationship Id="rId22"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4.png"/><Relationship Id="rId2" Type="http://schemas.openxmlformats.org/officeDocument/2006/relationships/slideLayout" Target="../slideLayouts/slideLayout15.xml"/><Relationship Id="rId1" Type="http://schemas.openxmlformats.org/officeDocument/2006/relationships/tags" Target="../tags/tag9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17.png"/></Relationships>
</file>

<file path=ppt/slides/_rels/slide27.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31.xml"/><Relationship Id="rId3" Type="http://schemas.openxmlformats.org/officeDocument/2006/relationships/tags" Target="../tags/tag95.xml"/><Relationship Id="rId7" Type="http://schemas.openxmlformats.org/officeDocument/2006/relationships/slideLayout" Target="../slideLayouts/slideLayout6.xml"/><Relationship Id="rId12" Type="http://schemas.openxmlformats.org/officeDocument/2006/relationships/slide" Target="slide27.xml"/><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tags" Target="../tags/tag98.xml"/><Relationship Id="rId11" Type="http://schemas.openxmlformats.org/officeDocument/2006/relationships/slide" Target="slide15.xml"/><Relationship Id="rId5" Type="http://schemas.openxmlformats.org/officeDocument/2006/relationships/tags" Target="../tags/tag97.xml"/><Relationship Id="rId10" Type="http://schemas.openxmlformats.org/officeDocument/2006/relationships/slide" Target="slide6.xml"/><Relationship Id="rId4" Type="http://schemas.openxmlformats.org/officeDocument/2006/relationships/tags" Target="../tags/tag96.xml"/><Relationship Id="rId9" Type="http://schemas.openxmlformats.org/officeDocument/2006/relationships/slide" Target="slide3.xml"/><Relationship Id="rId1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31.xml"/><Relationship Id="rId3" Type="http://schemas.openxmlformats.org/officeDocument/2006/relationships/tags" Target="../tags/tag5.xml"/><Relationship Id="rId7" Type="http://schemas.openxmlformats.org/officeDocument/2006/relationships/slideLayout" Target="../slideLayouts/slideLayout6.xml"/><Relationship Id="rId12" Type="http://schemas.openxmlformats.org/officeDocument/2006/relationships/slide" Target="slide27.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slide" Target="slide15.xml"/><Relationship Id="rId5" Type="http://schemas.openxmlformats.org/officeDocument/2006/relationships/tags" Target="../tags/tag7.xml"/><Relationship Id="rId10" Type="http://schemas.openxmlformats.org/officeDocument/2006/relationships/slide" Target="slide6.xml"/><Relationship Id="rId4" Type="http://schemas.openxmlformats.org/officeDocument/2006/relationships/tags" Target="../tags/tag6.xml"/><Relationship Id="rId9" Type="http://schemas.openxmlformats.org/officeDocument/2006/relationships/slide" Target="slide3.xml"/><Relationship Id="rId1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4.xml"/></Relationships>
</file>

<file path=ppt/slides/_rels/slide3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31.xml"/><Relationship Id="rId3" Type="http://schemas.openxmlformats.org/officeDocument/2006/relationships/tags" Target="../tags/tag101.xml"/><Relationship Id="rId7" Type="http://schemas.openxmlformats.org/officeDocument/2006/relationships/slideLayout" Target="../slideLayouts/slideLayout6.xml"/><Relationship Id="rId12" Type="http://schemas.openxmlformats.org/officeDocument/2006/relationships/slide" Target="slide27.xml"/><Relationship Id="rId2" Type="http://schemas.openxmlformats.org/officeDocument/2006/relationships/tags" Target="../tags/tag100.xml"/><Relationship Id="rId1" Type="http://schemas.openxmlformats.org/officeDocument/2006/relationships/tags" Target="../tags/tag99.xml"/><Relationship Id="rId6" Type="http://schemas.openxmlformats.org/officeDocument/2006/relationships/tags" Target="../tags/tag104.xml"/><Relationship Id="rId11" Type="http://schemas.openxmlformats.org/officeDocument/2006/relationships/slide" Target="slide15.xml"/><Relationship Id="rId5" Type="http://schemas.openxmlformats.org/officeDocument/2006/relationships/tags" Target="../tags/tag103.xml"/><Relationship Id="rId10" Type="http://schemas.openxmlformats.org/officeDocument/2006/relationships/slide" Target="slide6.xml"/><Relationship Id="rId4" Type="http://schemas.openxmlformats.org/officeDocument/2006/relationships/tags" Target="../tags/tag102.xml"/><Relationship Id="rId9" Type="http://schemas.openxmlformats.org/officeDocument/2006/relationships/slide" Target="slide3.xml"/><Relationship Id="rId1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48.xml"/><Relationship Id="rId7" Type="http://schemas.openxmlformats.org/officeDocument/2006/relationships/image" Target="../media/image4.png"/><Relationship Id="rId2" Type="http://schemas.openxmlformats.org/officeDocument/2006/relationships/tags" Target="../tags/tag105.xml"/><Relationship Id="rId1" Type="http://schemas.openxmlformats.org/officeDocument/2006/relationships/themeOverride" Target="../theme/themeOverride1.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wmf"/></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49.xml"/></Relationships>
</file>

<file path=ppt/slides/_rels/slide34.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08.xml"/><Relationship Id="rId7" Type="http://schemas.openxmlformats.org/officeDocument/2006/relationships/image" Target="../media/image6.png"/><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slideLayout" Target="../slideLayouts/slideLayout6.xml"/><Relationship Id="rId5" Type="http://schemas.openxmlformats.org/officeDocument/2006/relationships/tags" Target="../tags/tag110.xml"/><Relationship Id="rId4" Type="http://schemas.openxmlformats.org/officeDocument/2006/relationships/tags" Target="../tags/tag109.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4.xml"/><Relationship Id="rId7" Type="http://schemas.openxmlformats.org/officeDocument/2006/relationships/image" Target="../media/image10.png"/><Relationship Id="rId2" Type="http://schemas.openxmlformats.org/officeDocument/2006/relationships/slideLayout" Target="../slideLayouts/slideLayout15.xml"/><Relationship Id="rId1" Type="http://schemas.openxmlformats.org/officeDocument/2006/relationships/tags" Target="../tags/tag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wmf"/></Relationships>
</file>

<file path=ppt/slides/_rels/slide6.xml.rels><?xml version="1.0" encoding="UTF-8" standalone="yes"?>
<Relationships xmlns="http://schemas.openxmlformats.org/package/2006/relationships"><Relationship Id="rId8" Type="http://schemas.openxmlformats.org/officeDocument/2006/relationships/tags" Target="../tags/tag17.xml"/><Relationship Id="rId13" Type="http://schemas.openxmlformats.org/officeDocument/2006/relationships/slide" Target="slide7.xml"/><Relationship Id="rId18" Type="http://schemas.openxmlformats.org/officeDocument/2006/relationships/image" Target="../media/image4.png"/><Relationship Id="rId3" Type="http://schemas.openxmlformats.org/officeDocument/2006/relationships/tags" Target="../tags/tag12.xml"/><Relationship Id="rId7" Type="http://schemas.openxmlformats.org/officeDocument/2006/relationships/tags" Target="../tags/tag16.xml"/><Relationship Id="rId12" Type="http://schemas.openxmlformats.org/officeDocument/2006/relationships/slide" Target="slide6.xml"/><Relationship Id="rId17" Type="http://schemas.openxmlformats.org/officeDocument/2006/relationships/slide" Target="slide31.xml"/><Relationship Id="rId2" Type="http://schemas.openxmlformats.org/officeDocument/2006/relationships/tags" Target="../tags/tag11.xml"/><Relationship Id="rId16" Type="http://schemas.openxmlformats.org/officeDocument/2006/relationships/slide" Target="slide27.xml"/><Relationship Id="rId1" Type="http://schemas.openxmlformats.org/officeDocument/2006/relationships/tags" Target="../tags/tag10.xml"/><Relationship Id="rId6" Type="http://schemas.openxmlformats.org/officeDocument/2006/relationships/tags" Target="../tags/tag15.xml"/><Relationship Id="rId11" Type="http://schemas.openxmlformats.org/officeDocument/2006/relationships/slide" Target="slide3.xml"/><Relationship Id="rId5" Type="http://schemas.openxmlformats.org/officeDocument/2006/relationships/tags" Target="../tags/tag14.xml"/><Relationship Id="rId15" Type="http://schemas.openxmlformats.org/officeDocument/2006/relationships/slide" Target="slide15.xml"/><Relationship Id="rId10" Type="http://schemas.openxmlformats.org/officeDocument/2006/relationships/image" Target="../media/image6.png"/><Relationship Id="rId4" Type="http://schemas.openxmlformats.org/officeDocument/2006/relationships/tags" Target="../tags/tag13.xml"/><Relationship Id="rId9" Type="http://schemas.openxmlformats.org/officeDocument/2006/relationships/slideLayout" Target="../slideLayouts/slideLayout6.xml"/><Relationship Id="rId14" Type="http://schemas.openxmlformats.org/officeDocument/2006/relationships/slide" Target="slide13.xml"/></Relationships>
</file>

<file path=ppt/slides/_rels/slide7.xml.rels><?xml version="1.0" encoding="UTF-8" standalone="yes"?>
<Relationships xmlns="http://schemas.openxmlformats.org/package/2006/relationships"><Relationship Id="rId8" Type="http://schemas.openxmlformats.org/officeDocument/2006/relationships/tags" Target="../tags/tag25.xml"/><Relationship Id="rId13" Type="http://schemas.openxmlformats.org/officeDocument/2006/relationships/slide" Target="slide7.xml"/><Relationship Id="rId18" Type="http://schemas.openxmlformats.org/officeDocument/2006/relationships/image" Target="../media/image4.png"/><Relationship Id="rId3" Type="http://schemas.openxmlformats.org/officeDocument/2006/relationships/tags" Target="../tags/tag20.xml"/><Relationship Id="rId7" Type="http://schemas.openxmlformats.org/officeDocument/2006/relationships/tags" Target="../tags/tag24.xml"/><Relationship Id="rId12" Type="http://schemas.openxmlformats.org/officeDocument/2006/relationships/slide" Target="slide6.xml"/><Relationship Id="rId17" Type="http://schemas.openxmlformats.org/officeDocument/2006/relationships/slide" Target="slide31.xml"/><Relationship Id="rId2" Type="http://schemas.openxmlformats.org/officeDocument/2006/relationships/tags" Target="../tags/tag19.xml"/><Relationship Id="rId16" Type="http://schemas.openxmlformats.org/officeDocument/2006/relationships/slide" Target="slide27.xml"/><Relationship Id="rId1" Type="http://schemas.openxmlformats.org/officeDocument/2006/relationships/tags" Target="../tags/tag18.xml"/><Relationship Id="rId6" Type="http://schemas.openxmlformats.org/officeDocument/2006/relationships/tags" Target="../tags/tag23.xml"/><Relationship Id="rId11" Type="http://schemas.openxmlformats.org/officeDocument/2006/relationships/slide" Target="slide3.xml"/><Relationship Id="rId5" Type="http://schemas.openxmlformats.org/officeDocument/2006/relationships/tags" Target="../tags/tag22.xml"/><Relationship Id="rId15" Type="http://schemas.openxmlformats.org/officeDocument/2006/relationships/slide" Target="slide15.xml"/><Relationship Id="rId10" Type="http://schemas.openxmlformats.org/officeDocument/2006/relationships/image" Target="../media/image6.png"/><Relationship Id="rId4" Type="http://schemas.openxmlformats.org/officeDocument/2006/relationships/tags" Target="../tags/tag21.xml"/><Relationship Id="rId9" Type="http://schemas.openxmlformats.org/officeDocument/2006/relationships/slideLayout" Target="../slideLayouts/slideLayout6.xml"/><Relationship Id="rId14" Type="http://schemas.openxmlformats.org/officeDocument/2006/relationships/slide" Target="slide1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type="title"/>
          </p:nvPr>
        </p:nvSpPr>
        <p:spPr>
          <a:noFill/>
        </p:spPr>
        <p:txBody>
          <a:bodyPr>
            <a:normAutofit/>
          </a:bodyPr>
          <a:lstStyle/>
          <a:p>
            <a:r>
              <a:rPr lang="en-US" sz="4000" dirty="0" smtClean="0"/>
              <a:t>Workshop Outline</a:t>
            </a:r>
          </a:p>
        </p:txBody>
      </p:sp>
      <p:sp>
        <p:nvSpPr>
          <p:cNvPr id="8" name="Text Box 18"/>
          <p:cNvSpPr txBox="1">
            <a:spLocks noChangeArrowheads="1"/>
          </p:cNvSpPr>
          <p:nvPr/>
        </p:nvSpPr>
        <p:spPr bwMode="auto">
          <a:xfrm>
            <a:off x="304800" y="838200"/>
            <a:ext cx="8534400" cy="5486400"/>
          </a:xfrm>
          <a:prstGeom prst="rect">
            <a:avLst/>
          </a:prstGeom>
          <a:solidFill>
            <a:schemeClr val="accent1">
              <a:lumMod val="90000"/>
            </a:schemeClr>
          </a:solidFill>
          <a:ln w="28575">
            <a:solidFill>
              <a:schemeClr val="tx1"/>
            </a:solidFill>
            <a:miter lim="800000"/>
            <a:headEnd type="none" w="sm" len="sm"/>
            <a:tailEnd type="none" w="sm" len="sm"/>
          </a:ln>
        </p:spPr>
        <p:txBody>
          <a:bodyPr wrap="square" lIns="0" tIns="0" rIns="0" bIns="0" anchor="ctr" anchorCtr="0">
            <a:noAutofit/>
          </a:bodyPr>
          <a:lstStyle/>
          <a:p>
            <a:pPr marL="2913063" lvl="5" indent="-627063">
              <a:spcBef>
                <a:spcPts val="1800"/>
              </a:spcBef>
              <a:buFontTx/>
              <a:buAutoNum type="arabicPeriod"/>
            </a:pPr>
            <a:r>
              <a:rPr lang="en-US" sz="3600" dirty="0" smtClean="0">
                <a:solidFill>
                  <a:srgbClr val="FFFFFF">
                    <a:lumMod val="75000"/>
                  </a:srgbClr>
                </a:solidFill>
                <a:latin typeface="Arial" pitchFamily="34" charset="0"/>
              </a:rPr>
              <a:t>Welcome</a:t>
            </a:r>
            <a:endParaRPr lang="en-US" sz="3600" dirty="0">
              <a:solidFill>
                <a:srgbClr val="FFFFFF">
                  <a:lumMod val="75000"/>
                </a:srgbClr>
              </a:solidFill>
              <a:latin typeface="Arial" pitchFamily="34" charset="0"/>
            </a:endParaRPr>
          </a:p>
          <a:p>
            <a:pPr marL="2913063" lvl="5" indent="-627063">
              <a:spcBef>
                <a:spcPts val="1800"/>
              </a:spcBef>
              <a:buFontTx/>
              <a:buAutoNum type="arabicPeriod"/>
            </a:pPr>
            <a:r>
              <a:rPr lang="en-US" sz="3600" dirty="0" smtClean="0">
                <a:solidFill>
                  <a:srgbClr val="FFFFFF">
                    <a:lumMod val="75000"/>
                  </a:srgbClr>
                </a:solidFill>
                <a:latin typeface="Arial" pitchFamily="34" charset="0"/>
              </a:rPr>
              <a:t>Intro to CCS &amp; SYS/BIOS</a:t>
            </a:r>
          </a:p>
          <a:p>
            <a:pPr marL="2913063" lvl="5" indent="-627063">
              <a:spcBef>
                <a:spcPts val="1800"/>
              </a:spcBef>
              <a:buFontTx/>
              <a:buAutoNum type="arabicPeriod"/>
            </a:pPr>
            <a:r>
              <a:rPr lang="en-US" sz="3600" dirty="0" smtClean="0">
                <a:solidFill>
                  <a:srgbClr val="FFFFFF">
                    <a:lumMod val="75000"/>
                  </a:srgbClr>
                </a:solidFill>
                <a:latin typeface="Arial" pitchFamily="34" charset="0"/>
              </a:rPr>
              <a:t>Threads &amp; Scheduling</a:t>
            </a:r>
          </a:p>
          <a:p>
            <a:pPr marL="2913063" lvl="5" indent="-627063">
              <a:spcBef>
                <a:spcPts val="1800"/>
              </a:spcBef>
              <a:buFontTx/>
              <a:buAutoNum type="arabicPeriod"/>
            </a:pPr>
            <a:r>
              <a:rPr lang="en-US" sz="3600" dirty="0" smtClean="0">
                <a:solidFill>
                  <a:srgbClr val="FFFFFF">
                    <a:lumMod val="75000"/>
                  </a:srgbClr>
                </a:solidFill>
                <a:latin typeface="Arial" pitchFamily="34" charset="0"/>
              </a:rPr>
              <a:t>Devices + Demo </a:t>
            </a:r>
            <a:r>
              <a:rPr lang="en-US" sz="3200" b="0" i="1" dirty="0" smtClean="0">
                <a:solidFill>
                  <a:srgbClr val="FFFFFF">
                    <a:lumMod val="75000"/>
                  </a:srgbClr>
                </a:solidFill>
                <a:latin typeface="Arial" pitchFamily="34" charset="0"/>
              </a:rPr>
              <a:t>(custom)</a:t>
            </a:r>
            <a:endParaRPr lang="en-US" sz="3600" b="0" i="1" dirty="0" smtClean="0">
              <a:solidFill>
                <a:srgbClr val="FFFFFF">
                  <a:lumMod val="75000"/>
                </a:srgbClr>
              </a:solidFill>
              <a:latin typeface="Arial" pitchFamily="34" charset="0"/>
            </a:endParaRPr>
          </a:p>
          <a:p>
            <a:pPr marL="2913063" lvl="5" indent="-627063">
              <a:spcBef>
                <a:spcPts val="1800"/>
              </a:spcBef>
              <a:buFontTx/>
              <a:buAutoNum type="arabicPeriod"/>
            </a:pPr>
            <a:r>
              <a:rPr lang="en-US" sz="3600" dirty="0" smtClean="0">
                <a:solidFill>
                  <a:schemeClr val="bg1">
                    <a:lumMod val="75000"/>
                  </a:schemeClr>
                </a:solidFill>
                <a:latin typeface="Arial" pitchFamily="34" charset="0"/>
              </a:rPr>
              <a:t>Clock </a:t>
            </a:r>
            <a:r>
              <a:rPr lang="en-US" sz="3600" dirty="0" err="1" smtClean="0">
                <a:solidFill>
                  <a:schemeClr val="bg1">
                    <a:lumMod val="75000"/>
                  </a:schemeClr>
                </a:solidFill>
                <a:latin typeface="Arial" pitchFamily="34" charset="0"/>
              </a:rPr>
              <a:t>Fxns</a:t>
            </a:r>
            <a:r>
              <a:rPr lang="en-US" sz="3600" dirty="0" smtClean="0">
                <a:solidFill>
                  <a:schemeClr val="bg1">
                    <a:lumMod val="75000"/>
                  </a:schemeClr>
                </a:solidFill>
                <a:latin typeface="Arial" pitchFamily="34" charset="0"/>
              </a:rPr>
              <a:t> &amp; RTA Tools</a:t>
            </a:r>
          </a:p>
          <a:p>
            <a:pPr marL="2913063" lvl="5" indent="-627063">
              <a:spcBef>
                <a:spcPts val="1800"/>
              </a:spcBef>
              <a:buFontTx/>
              <a:buAutoNum type="arabicPeriod"/>
            </a:pPr>
            <a:r>
              <a:rPr lang="en-US" sz="3600" dirty="0" smtClean="0">
                <a:solidFill>
                  <a:srgbClr val="000000"/>
                </a:solidFill>
                <a:latin typeface="Arial" pitchFamily="34" charset="0"/>
              </a:rPr>
              <a:t>Dynamic Memory</a:t>
            </a:r>
          </a:p>
          <a:p>
            <a:pPr marL="2913063" lvl="5" indent="-627063">
              <a:spcBef>
                <a:spcPts val="1800"/>
              </a:spcBef>
              <a:buFontTx/>
              <a:buAutoNum type="arabicPeriod"/>
            </a:pPr>
            <a:r>
              <a:rPr lang="en-US" sz="3600" dirty="0" smtClean="0">
                <a:solidFill>
                  <a:srgbClr val="000000"/>
                </a:solidFill>
                <a:latin typeface="Arial" pitchFamily="34" charset="0"/>
              </a:rPr>
              <a:t>Advanced Topics + Q&amp;A</a:t>
            </a:r>
            <a:endParaRPr lang="en-US" sz="3600" dirty="0">
              <a:solidFill>
                <a:srgbClr val="000000"/>
              </a:solidFill>
              <a:latin typeface="Arial" pitchFamily="34" charset="0"/>
            </a:endParaRPr>
          </a:p>
        </p:txBody>
      </p:sp>
      <p:cxnSp>
        <p:nvCxnSpPr>
          <p:cNvPr id="13" name="Straight Connector 12"/>
          <p:cNvCxnSpPr/>
          <p:nvPr/>
        </p:nvCxnSpPr>
        <p:spPr bwMode="auto">
          <a:xfrm rot="5400000">
            <a:off x="-481080" y="3581400"/>
            <a:ext cx="5486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cxnSp>
        <p:nvCxnSpPr>
          <p:cNvPr id="16" name="Straight Connector 15"/>
          <p:cNvCxnSpPr/>
          <p:nvPr/>
        </p:nvCxnSpPr>
        <p:spPr bwMode="auto">
          <a:xfrm rot="10800000" flipH="1">
            <a:off x="304800" y="3956705"/>
            <a:ext cx="8534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sp>
        <p:nvSpPr>
          <p:cNvPr id="18" name="TextBox 17"/>
          <p:cNvSpPr txBox="1"/>
          <p:nvPr/>
        </p:nvSpPr>
        <p:spPr>
          <a:xfrm>
            <a:off x="549613" y="1989892"/>
            <a:ext cx="1406795" cy="707886"/>
          </a:xfrm>
          <a:prstGeom prst="rect">
            <a:avLst/>
          </a:prstGeom>
          <a:noFill/>
        </p:spPr>
        <p:txBody>
          <a:bodyPr wrap="none" rtlCol="0" anchor="ctr" anchorCtr="0">
            <a:spAutoFit/>
          </a:bodyPr>
          <a:lstStyle/>
          <a:p>
            <a:pPr eaLnBrk="1" hangingPunct="1">
              <a:lnSpc>
                <a:spcPct val="100000"/>
              </a:lnSpc>
              <a:spcBef>
                <a:spcPct val="0"/>
              </a:spcBef>
            </a:pPr>
            <a:r>
              <a:rPr lang="en-US" sz="4000" dirty="0" smtClean="0">
                <a:solidFill>
                  <a:srgbClr val="0066FF"/>
                </a:solidFill>
                <a:latin typeface="Calibri" pitchFamily="34" charset="0"/>
              </a:rPr>
              <a:t>DAY 1</a:t>
            </a:r>
          </a:p>
        </p:txBody>
      </p:sp>
      <p:sp>
        <p:nvSpPr>
          <p:cNvPr id="19" name="TextBox 18"/>
          <p:cNvSpPr txBox="1"/>
          <p:nvPr/>
        </p:nvSpPr>
        <p:spPr>
          <a:xfrm>
            <a:off x="563261" y="4760495"/>
            <a:ext cx="1406795" cy="707886"/>
          </a:xfrm>
          <a:prstGeom prst="rect">
            <a:avLst/>
          </a:prstGeom>
          <a:noFill/>
        </p:spPr>
        <p:txBody>
          <a:bodyPr wrap="none" rtlCol="0" anchor="ctr" anchorCtr="0">
            <a:spAutoFit/>
          </a:bodyPr>
          <a:lstStyle/>
          <a:p>
            <a:pPr eaLnBrk="1" hangingPunct="1">
              <a:lnSpc>
                <a:spcPct val="100000"/>
              </a:lnSpc>
              <a:spcBef>
                <a:spcPct val="0"/>
              </a:spcBef>
            </a:pPr>
            <a:r>
              <a:rPr lang="en-US" sz="4000" dirty="0" smtClean="0">
                <a:solidFill>
                  <a:srgbClr val="0066FF"/>
                </a:solidFill>
                <a:latin typeface="Calibri" pitchFamily="34" charset="0"/>
              </a:rPr>
              <a:t>DAY 2</a:t>
            </a:r>
          </a:p>
        </p:txBody>
      </p:sp>
      <p:sp>
        <p:nvSpPr>
          <p:cNvPr id="10" name="Rounded Rectangle 9"/>
          <p:cNvSpPr/>
          <p:nvPr/>
        </p:nvSpPr>
        <p:spPr bwMode="auto">
          <a:xfrm>
            <a:off x="2381536" y="4830911"/>
            <a:ext cx="6318912" cy="644856"/>
          </a:xfrm>
          <a:prstGeom prst="roundRect">
            <a:avLst/>
          </a:prstGeom>
          <a:noFill/>
          <a:ln w="381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endParaRPr lang="en-US" sz="2800" dirty="0" smtClean="0">
              <a:solidFill>
                <a:srgbClr val="000000"/>
              </a:solidFill>
              <a:latin typeface="Arial Narrow" pitchFamily="34" charset="0"/>
            </a:endParaRPr>
          </a:p>
        </p:txBody>
      </p:sp>
      <p:sp>
        <p:nvSpPr>
          <p:cNvPr id="12"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a:t>
            </a:r>
            <a:endParaRPr lang="en-US" sz="1000" b="0" dirty="0" smtClean="0">
              <a:solidFill>
                <a:schemeClr val="tx2"/>
              </a:solidFill>
              <a:effectLst/>
              <a:latin typeface="Arial"/>
            </a:endParaRPr>
          </a:p>
        </p:txBody>
      </p:sp>
      <p:pic>
        <p:nvPicPr>
          <p:cNvPr id="15"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Dynamic Memory (Heap)</a:t>
            </a:r>
          </a:p>
        </p:txBody>
      </p:sp>
      <p:sp>
        <p:nvSpPr>
          <p:cNvPr id="11267" name="Rectangle 3"/>
          <p:cNvSpPr>
            <a:spLocks noChangeArrowheads="1"/>
          </p:cNvSpPr>
          <p:nvPr/>
        </p:nvSpPr>
        <p:spPr bwMode="auto">
          <a:xfrm>
            <a:off x="114300" y="762000"/>
            <a:ext cx="3613150" cy="5410200"/>
          </a:xfrm>
          <a:prstGeom prst="rect">
            <a:avLst/>
          </a:prstGeom>
          <a:solidFill>
            <a:schemeClr val="accent1"/>
          </a:solidFill>
          <a:ln w="28575">
            <a:solidFill>
              <a:schemeClr val="tx1"/>
            </a:solidFill>
            <a:miter lim="800000"/>
            <a:headEnd type="none" w="sm" len="sm"/>
            <a:tailEnd type="none" w="sm" len="sm"/>
          </a:ln>
        </p:spPr>
        <p:txBody>
          <a:bodyPr wrap="none" anchor="ctr" anchorCtr="1"/>
          <a:lstStyle/>
          <a:p>
            <a:endParaRPr lang="en-US">
              <a:solidFill>
                <a:srgbClr val="000000"/>
              </a:solidFill>
              <a:latin typeface="Arial Narrow" pitchFamily="34" charset="0"/>
            </a:endParaRPr>
          </a:p>
        </p:txBody>
      </p:sp>
      <p:sp>
        <p:nvSpPr>
          <p:cNvPr id="11268" name="Rectangle 4"/>
          <p:cNvSpPr>
            <a:spLocks noChangeArrowheads="1"/>
          </p:cNvSpPr>
          <p:nvPr/>
        </p:nvSpPr>
        <p:spPr bwMode="auto">
          <a:xfrm>
            <a:off x="1630363" y="1930400"/>
            <a:ext cx="1282700" cy="3076575"/>
          </a:xfrm>
          <a:prstGeom prst="rect">
            <a:avLst/>
          </a:prstGeom>
          <a:solidFill>
            <a:schemeClr val="accent3"/>
          </a:solidFill>
          <a:ln w="12700">
            <a:noFill/>
            <a:miter lim="800000"/>
            <a:headEnd type="none" w="sm" len="sm"/>
            <a:tailEnd type="none" w="sm" len="sm"/>
          </a:ln>
        </p:spPr>
        <p:txBody>
          <a:bodyPr wrap="none" lIns="0" tIns="91440" rIns="0" bIns="0"/>
          <a:lstStyle/>
          <a:p>
            <a:pPr algn="ctr">
              <a:spcBef>
                <a:spcPct val="0"/>
              </a:spcBef>
            </a:pPr>
            <a:r>
              <a:rPr lang="en-US">
                <a:solidFill>
                  <a:srgbClr val="0066FF"/>
                </a:solidFill>
                <a:latin typeface="Arial Narrow" pitchFamily="34" charset="0"/>
              </a:rPr>
              <a:t>Internal</a:t>
            </a:r>
          </a:p>
          <a:p>
            <a:pPr algn="ctr">
              <a:spcBef>
                <a:spcPct val="0"/>
              </a:spcBef>
            </a:pPr>
            <a:r>
              <a:rPr lang="en-US">
                <a:solidFill>
                  <a:srgbClr val="0066FF"/>
                </a:solidFill>
                <a:latin typeface="Arial Narrow" pitchFamily="34" charset="0"/>
              </a:rPr>
              <a:t>SRAM</a:t>
            </a:r>
            <a:endParaRPr lang="en-US">
              <a:solidFill>
                <a:srgbClr val="000000"/>
              </a:solidFill>
              <a:latin typeface="Arial Narrow" pitchFamily="34" charset="0"/>
            </a:endParaRPr>
          </a:p>
        </p:txBody>
      </p:sp>
      <p:sp>
        <p:nvSpPr>
          <p:cNvPr id="11269" name="Rectangle 5"/>
          <p:cNvSpPr>
            <a:spLocks noChangeArrowheads="1"/>
          </p:cNvSpPr>
          <p:nvPr/>
        </p:nvSpPr>
        <p:spPr bwMode="auto">
          <a:xfrm>
            <a:off x="301625" y="2649538"/>
            <a:ext cx="1162050" cy="1635125"/>
          </a:xfrm>
          <a:prstGeom prst="rect">
            <a:avLst/>
          </a:prstGeom>
          <a:solidFill>
            <a:schemeClr val="accent4"/>
          </a:solidFill>
          <a:ln w="12700">
            <a:noFill/>
            <a:miter lim="800000"/>
            <a:headEnd type="none" w="sm" len="sm"/>
            <a:tailEnd type="none" w="sm" len="sm"/>
          </a:ln>
        </p:spPr>
        <p:txBody>
          <a:bodyPr wrap="none" lIns="0" tIns="0" rIns="0" bIns="0" anchor="ctr" anchorCtr="1"/>
          <a:lstStyle/>
          <a:p>
            <a:pPr algn="ctr">
              <a:lnSpc>
                <a:spcPct val="100000"/>
              </a:lnSpc>
              <a:spcBef>
                <a:spcPct val="0"/>
              </a:spcBef>
            </a:pPr>
            <a:r>
              <a:rPr lang="en-US">
                <a:solidFill>
                  <a:srgbClr val="000000"/>
                </a:solidFill>
              </a:rPr>
              <a:t>CPU</a:t>
            </a:r>
          </a:p>
        </p:txBody>
      </p:sp>
      <p:sp>
        <p:nvSpPr>
          <p:cNvPr id="11270" name="Rectangle 6"/>
          <p:cNvSpPr>
            <a:spLocks noChangeArrowheads="1"/>
          </p:cNvSpPr>
          <p:nvPr/>
        </p:nvSpPr>
        <p:spPr bwMode="auto">
          <a:xfrm>
            <a:off x="355600" y="947738"/>
            <a:ext cx="1055688" cy="1196975"/>
          </a:xfrm>
          <a:prstGeom prst="rect">
            <a:avLst/>
          </a:prstGeom>
          <a:solidFill>
            <a:schemeClr val="accent3">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solidFill>
                  <a:srgbClr val="000000"/>
                </a:solidFill>
                <a:latin typeface="Arial Narrow" pitchFamily="34" charset="0"/>
              </a:rPr>
              <a:t>Program</a:t>
            </a:r>
            <a:br>
              <a:rPr lang="en-US" sz="2200">
                <a:solidFill>
                  <a:srgbClr val="000000"/>
                </a:solidFill>
                <a:latin typeface="Arial Narrow" pitchFamily="34" charset="0"/>
              </a:rPr>
            </a:br>
            <a:r>
              <a:rPr lang="en-US" sz="2200">
                <a:solidFill>
                  <a:srgbClr val="000000"/>
                </a:solidFill>
                <a:latin typeface="Arial Narrow" pitchFamily="34" charset="0"/>
              </a:rPr>
              <a:t>Cache</a:t>
            </a:r>
          </a:p>
        </p:txBody>
      </p:sp>
      <p:sp>
        <p:nvSpPr>
          <p:cNvPr id="11271" name="Rectangle 7"/>
          <p:cNvSpPr>
            <a:spLocks noChangeArrowheads="1"/>
          </p:cNvSpPr>
          <p:nvPr/>
        </p:nvSpPr>
        <p:spPr bwMode="auto">
          <a:xfrm>
            <a:off x="355600" y="4792663"/>
            <a:ext cx="1055688" cy="1193800"/>
          </a:xfrm>
          <a:prstGeom prst="rect">
            <a:avLst/>
          </a:prstGeom>
          <a:solidFill>
            <a:schemeClr val="accent3">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solidFill>
                  <a:srgbClr val="000000"/>
                </a:solidFill>
                <a:latin typeface="Arial Narrow" pitchFamily="34" charset="0"/>
              </a:rPr>
              <a:t>Data</a:t>
            </a:r>
            <a:br>
              <a:rPr lang="en-US" sz="2200">
                <a:solidFill>
                  <a:srgbClr val="000000"/>
                </a:solidFill>
                <a:latin typeface="Arial Narrow" pitchFamily="34" charset="0"/>
              </a:rPr>
            </a:br>
            <a:r>
              <a:rPr lang="en-US" sz="2200">
                <a:solidFill>
                  <a:srgbClr val="000000"/>
                </a:solidFill>
                <a:latin typeface="Arial Narrow" pitchFamily="34" charset="0"/>
              </a:rPr>
              <a:t>Cache</a:t>
            </a:r>
          </a:p>
        </p:txBody>
      </p:sp>
      <p:cxnSp>
        <p:nvCxnSpPr>
          <p:cNvPr id="11272" name="AutoShape 8"/>
          <p:cNvCxnSpPr>
            <a:cxnSpLocks noChangeShapeType="1"/>
            <a:stCxn id="11270" idx="2"/>
            <a:endCxn id="11269" idx="0"/>
          </p:cNvCxnSpPr>
          <p:nvPr/>
        </p:nvCxnSpPr>
        <p:spPr bwMode="auto">
          <a:xfrm flipH="1">
            <a:off x="882650" y="2144713"/>
            <a:ext cx="1588" cy="504825"/>
          </a:xfrm>
          <a:prstGeom prst="straightConnector1">
            <a:avLst/>
          </a:prstGeom>
          <a:noFill/>
          <a:ln w="19050">
            <a:solidFill>
              <a:schemeClr val="tx1"/>
            </a:solidFill>
            <a:round/>
            <a:headEnd/>
            <a:tailEnd type="triangle" w="sm" len="sm"/>
          </a:ln>
        </p:spPr>
      </p:cxnSp>
      <p:cxnSp>
        <p:nvCxnSpPr>
          <p:cNvPr id="11273" name="AutoShape 9"/>
          <p:cNvCxnSpPr>
            <a:cxnSpLocks noChangeShapeType="1"/>
            <a:stCxn id="11271" idx="0"/>
            <a:endCxn id="11269" idx="2"/>
          </p:cNvCxnSpPr>
          <p:nvPr/>
        </p:nvCxnSpPr>
        <p:spPr bwMode="auto">
          <a:xfrm flipH="1" flipV="1">
            <a:off x="882650" y="4284663"/>
            <a:ext cx="1588" cy="508000"/>
          </a:xfrm>
          <a:prstGeom prst="straightConnector1">
            <a:avLst/>
          </a:prstGeom>
          <a:noFill/>
          <a:ln w="19050">
            <a:solidFill>
              <a:schemeClr val="tx1"/>
            </a:solidFill>
            <a:round/>
            <a:headEnd type="triangle" w="sm" len="sm"/>
            <a:tailEnd type="triangle" w="sm" len="sm"/>
          </a:ln>
        </p:spPr>
      </p:cxnSp>
      <p:cxnSp>
        <p:nvCxnSpPr>
          <p:cNvPr id="11274" name="AutoShape 10"/>
          <p:cNvCxnSpPr>
            <a:cxnSpLocks noChangeShapeType="1"/>
            <a:stCxn id="11270" idx="3"/>
            <a:endCxn id="11268" idx="0"/>
          </p:cNvCxnSpPr>
          <p:nvPr/>
        </p:nvCxnSpPr>
        <p:spPr bwMode="auto">
          <a:xfrm>
            <a:off x="1411288" y="1547813"/>
            <a:ext cx="860425" cy="382587"/>
          </a:xfrm>
          <a:prstGeom prst="bentConnector2">
            <a:avLst/>
          </a:prstGeom>
          <a:noFill/>
          <a:ln w="19050">
            <a:solidFill>
              <a:schemeClr val="tx1"/>
            </a:solidFill>
            <a:miter lim="800000"/>
            <a:headEnd type="triangle" w="sm" len="sm"/>
            <a:tailEnd/>
          </a:ln>
        </p:spPr>
      </p:cxnSp>
      <p:cxnSp>
        <p:nvCxnSpPr>
          <p:cNvPr id="11275" name="AutoShape 11"/>
          <p:cNvCxnSpPr>
            <a:cxnSpLocks noChangeShapeType="1"/>
            <a:stCxn id="11271" idx="3"/>
            <a:endCxn id="11268" idx="2"/>
          </p:cNvCxnSpPr>
          <p:nvPr/>
        </p:nvCxnSpPr>
        <p:spPr bwMode="auto">
          <a:xfrm flipV="1">
            <a:off x="1411288" y="5006975"/>
            <a:ext cx="860425" cy="382588"/>
          </a:xfrm>
          <a:prstGeom prst="bentConnector2">
            <a:avLst/>
          </a:prstGeom>
          <a:noFill/>
          <a:ln w="19050">
            <a:solidFill>
              <a:schemeClr val="tx1"/>
            </a:solidFill>
            <a:miter lim="800000"/>
            <a:headEnd type="triangle" w="sm" len="sm"/>
            <a:tailEnd type="triangle" w="sm" len="sm"/>
          </a:ln>
        </p:spPr>
      </p:cxnSp>
      <p:sp>
        <p:nvSpPr>
          <p:cNvPr id="543756" name="Line 12"/>
          <p:cNvSpPr>
            <a:spLocks noChangeShapeType="1"/>
          </p:cNvSpPr>
          <p:nvPr/>
        </p:nvSpPr>
        <p:spPr bwMode="auto">
          <a:xfrm>
            <a:off x="2913063" y="3470275"/>
            <a:ext cx="1227137" cy="0"/>
          </a:xfrm>
          <a:prstGeom prst="line">
            <a:avLst/>
          </a:prstGeom>
          <a:noFill/>
          <a:ln w="28575">
            <a:solidFill>
              <a:schemeClr val="tx2"/>
            </a:solidFill>
            <a:round/>
            <a:headEnd type="triangle" w="med" len="sm"/>
            <a:tailEnd type="triangle" w="med"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11277" name="Rectangle 13"/>
          <p:cNvSpPr>
            <a:spLocks noChangeArrowheads="1"/>
          </p:cNvSpPr>
          <p:nvPr/>
        </p:nvSpPr>
        <p:spPr bwMode="auto">
          <a:xfrm>
            <a:off x="3106738" y="3068638"/>
            <a:ext cx="544512" cy="798512"/>
          </a:xfrm>
          <a:prstGeom prst="rect">
            <a:avLst/>
          </a:prstGeom>
          <a:solidFill>
            <a:schemeClr val="accent2"/>
          </a:solidFill>
          <a:ln w="12700">
            <a:noFill/>
            <a:miter lim="800000"/>
            <a:headEnd type="none" w="sm" len="sm"/>
            <a:tailEnd type="none" w="sm" len="sm"/>
          </a:ln>
        </p:spPr>
        <p:txBody>
          <a:bodyPr wrap="none" lIns="0" tIns="0" rIns="0" bIns="0" anchor="ctr" anchorCtr="1"/>
          <a:lstStyle/>
          <a:p>
            <a:pPr algn="ctr">
              <a:spcBef>
                <a:spcPct val="10000"/>
              </a:spcBef>
            </a:pPr>
            <a:r>
              <a:rPr lang="en-US" sz="2000">
                <a:solidFill>
                  <a:srgbClr val="000000"/>
                </a:solidFill>
                <a:latin typeface="Arial Narrow" pitchFamily="34" charset="0"/>
              </a:rPr>
              <a:t>EMIF</a:t>
            </a:r>
          </a:p>
        </p:txBody>
      </p:sp>
      <p:sp>
        <p:nvSpPr>
          <p:cNvPr id="11278" name="Rectangle 14"/>
          <p:cNvSpPr>
            <a:spLocks noChangeArrowheads="1"/>
          </p:cNvSpPr>
          <p:nvPr/>
        </p:nvSpPr>
        <p:spPr bwMode="auto">
          <a:xfrm>
            <a:off x="3924300" y="1905000"/>
            <a:ext cx="1600200" cy="3200400"/>
          </a:xfrm>
          <a:prstGeom prst="rect">
            <a:avLst/>
          </a:prstGeom>
          <a:solidFill>
            <a:schemeClr val="accent2">
              <a:alpha val="50195"/>
            </a:schemeClr>
          </a:solidFill>
          <a:ln w="12700">
            <a:noFill/>
            <a:miter lim="800000"/>
            <a:headEnd type="none" w="sm" len="sm"/>
            <a:tailEnd type="none" w="sm" len="sm"/>
          </a:ln>
        </p:spPr>
        <p:txBody>
          <a:bodyPr lIns="0" tIns="182880" rIns="0" bIns="0"/>
          <a:lstStyle/>
          <a:p>
            <a:pPr algn="ctr">
              <a:spcBef>
                <a:spcPct val="0"/>
              </a:spcBef>
            </a:pPr>
            <a:r>
              <a:rPr lang="en-US">
                <a:solidFill>
                  <a:srgbClr val="0066FF"/>
                </a:solidFill>
                <a:latin typeface="Arial Narrow" pitchFamily="34" charset="0"/>
              </a:rPr>
              <a:t>External Memory</a:t>
            </a:r>
          </a:p>
        </p:txBody>
      </p:sp>
      <p:sp>
        <p:nvSpPr>
          <p:cNvPr id="11279" name="Rectangle 15"/>
          <p:cNvSpPr>
            <a:spLocks noChangeArrowheads="1"/>
          </p:cNvSpPr>
          <p:nvPr/>
        </p:nvSpPr>
        <p:spPr bwMode="auto">
          <a:xfrm>
            <a:off x="5105400" y="685800"/>
            <a:ext cx="3824288" cy="384175"/>
          </a:xfrm>
          <a:prstGeom prst="rect">
            <a:avLst/>
          </a:prstGeom>
          <a:noFill/>
          <a:ln w="12700">
            <a:noFill/>
            <a:miter lim="800000"/>
            <a:headEnd type="none" w="sm" len="sm"/>
            <a:tailEnd type="none" w="sm" len="sm"/>
          </a:ln>
        </p:spPr>
        <p:txBody>
          <a:bodyPr wrap="none">
            <a:spAutoFit/>
          </a:bodyPr>
          <a:lstStyle/>
          <a:p>
            <a:r>
              <a:rPr lang="en-US">
                <a:solidFill>
                  <a:srgbClr val="000000"/>
                </a:solidFill>
              </a:rPr>
              <a:t>Using Memory Efficiently</a:t>
            </a:r>
          </a:p>
        </p:txBody>
      </p:sp>
      <p:grpSp>
        <p:nvGrpSpPr>
          <p:cNvPr id="2" name="Group 16"/>
          <p:cNvGrpSpPr>
            <a:grpSpLocks/>
          </p:cNvGrpSpPr>
          <p:nvPr/>
        </p:nvGrpSpPr>
        <p:grpSpPr bwMode="auto">
          <a:xfrm>
            <a:off x="1676400" y="2743200"/>
            <a:ext cx="557213" cy="1066800"/>
            <a:chOff x="1212" y="1968"/>
            <a:chExt cx="456" cy="874"/>
          </a:xfrm>
        </p:grpSpPr>
        <p:grpSp>
          <p:nvGrpSpPr>
            <p:cNvPr id="3" name="Group 17"/>
            <p:cNvGrpSpPr>
              <a:grpSpLocks/>
            </p:cNvGrpSpPr>
            <p:nvPr/>
          </p:nvGrpSpPr>
          <p:grpSpPr bwMode="auto">
            <a:xfrm>
              <a:off x="1248" y="2154"/>
              <a:ext cx="384" cy="688"/>
              <a:chOff x="1248" y="2154"/>
              <a:chExt cx="384" cy="688"/>
            </a:xfrm>
          </p:grpSpPr>
          <p:sp>
            <p:nvSpPr>
              <p:cNvPr id="11315" name="Rectangle 18"/>
              <p:cNvSpPr>
                <a:spLocks noChangeArrowheads="1"/>
              </p:cNvSpPr>
              <p:nvPr/>
            </p:nvSpPr>
            <p:spPr bwMode="auto">
              <a:xfrm>
                <a:off x="1248" y="2756"/>
                <a:ext cx="384" cy="86"/>
              </a:xfrm>
              <a:prstGeom prst="rect">
                <a:avLst/>
              </a:prstGeom>
              <a:solidFill>
                <a:schemeClr val="accent4"/>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316" name="Rectangle 19"/>
              <p:cNvSpPr>
                <a:spLocks noChangeArrowheads="1"/>
              </p:cNvSpPr>
              <p:nvPr/>
            </p:nvSpPr>
            <p:spPr bwMode="auto">
              <a:xfrm>
                <a:off x="1248" y="2670"/>
                <a:ext cx="384" cy="86"/>
              </a:xfrm>
              <a:prstGeom prst="rect">
                <a:avLst/>
              </a:prstGeom>
              <a:solidFill>
                <a:schemeClr val="accent4"/>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317" name="Rectangle 20"/>
              <p:cNvSpPr>
                <a:spLocks noChangeArrowheads="1"/>
              </p:cNvSpPr>
              <p:nvPr/>
            </p:nvSpPr>
            <p:spPr bwMode="auto">
              <a:xfrm>
                <a:off x="1248" y="2584"/>
                <a:ext cx="384" cy="86"/>
              </a:xfrm>
              <a:prstGeom prst="rect">
                <a:avLst/>
              </a:prstGeom>
              <a:solidFill>
                <a:schemeClr val="accent4"/>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318" name="Rectangle 21"/>
              <p:cNvSpPr>
                <a:spLocks noChangeArrowheads="1"/>
              </p:cNvSpPr>
              <p:nvPr/>
            </p:nvSpPr>
            <p:spPr bwMode="auto">
              <a:xfrm>
                <a:off x="1248" y="2498"/>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319" name="Rectangle 22"/>
              <p:cNvSpPr>
                <a:spLocks noChangeArrowheads="1"/>
              </p:cNvSpPr>
              <p:nvPr/>
            </p:nvSpPr>
            <p:spPr bwMode="auto">
              <a:xfrm>
                <a:off x="1248" y="2412"/>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320" name="Rectangle 23"/>
              <p:cNvSpPr>
                <a:spLocks noChangeArrowheads="1"/>
              </p:cNvSpPr>
              <p:nvPr/>
            </p:nvSpPr>
            <p:spPr bwMode="auto">
              <a:xfrm>
                <a:off x="1248" y="2326"/>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321" name="Rectangle 24"/>
              <p:cNvSpPr>
                <a:spLocks noChangeArrowheads="1"/>
              </p:cNvSpPr>
              <p:nvPr/>
            </p:nvSpPr>
            <p:spPr bwMode="auto">
              <a:xfrm>
                <a:off x="1248" y="2240"/>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322" name="Rectangle 25"/>
              <p:cNvSpPr>
                <a:spLocks noChangeArrowheads="1"/>
              </p:cNvSpPr>
              <p:nvPr/>
            </p:nvSpPr>
            <p:spPr bwMode="auto">
              <a:xfrm>
                <a:off x="1248" y="2154"/>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543770" name="Line 26"/>
              <p:cNvSpPr>
                <a:spLocks noChangeShapeType="1"/>
              </p:cNvSpPr>
              <p:nvPr/>
            </p:nvSpPr>
            <p:spPr bwMode="auto">
              <a:xfrm>
                <a:off x="1248" y="2154"/>
                <a:ext cx="381"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71" name="Line 27"/>
              <p:cNvSpPr>
                <a:spLocks noChangeShapeType="1"/>
              </p:cNvSpPr>
              <p:nvPr/>
            </p:nvSpPr>
            <p:spPr bwMode="auto">
              <a:xfrm>
                <a:off x="1248" y="2240"/>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72" name="Line 28"/>
              <p:cNvSpPr>
                <a:spLocks noChangeShapeType="1"/>
              </p:cNvSpPr>
              <p:nvPr/>
            </p:nvSpPr>
            <p:spPr bwMode="auto">
              <a:xfrm>
                <a:off x="1248" y="2326"/>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73" name="Line 29"/>
              <p:cNvSpPr>
                <a:spLocks noChangeShapeType="1"/>
              </p:cNvSpPr>
              <p:nvPr/>
            </p:nvSpPr>
            <p:spPr bwMode="auto">
              <a:xfrm>
                <a:off x="1248" y="2412"/>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74" name="Line 30"/>
              <p:cNvSpPr>
                <a:spLocks noChangeShapeType="1"/>
              </p:cNvSpPr>
              <p:nvPr/>
            </p:nvSpPr>
            <p:spPr bwMode="auto">
              <a:xfrm>
                <a:off x="1248" y="2499"/>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75" name="Line 31"/>
              <p:cNvSpPr>
                <a:spLocks noChangeShapeType="1"/>
              </p:cNvSpPr>
              <p:nvPr/>
            </p:nvSpPr>
            <p:spPr bwMode="auto">
              <a:xfrm>
                <a:off x="1248" y="2584"/>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76" name="Line 32"/>
              <p:cNvSpPr>
                <a:spLocks noChangeShapeType="1"/>
              </p:cNvSpPr>
              <p:nvPr/>
            </p:nvSpPr>
            <p:spPr bwMode="auto">
              <a:xfrm>
                <a:off x="1248" y="2670"/>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77" name="Line 33"/>
              <p:cNvSpPr>
                <a:spLocks noChangeShapeType="1"/>
              </p:cNvSpPr>
              <p:nvPr/>
            </p:nvSpPr>
            <p:spPr bwMode="auto">
              <a:xfrm>
                <a:off x="1248" y="2756"/>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78" name="Line 34"/>
              <p:cNvSpPr>
                <a:spLocks noChangeShapeType="1"/>
              </p:cNvSpPr>
              <p:nvPr/>
            </p:nvSpPr>
            <p:spPr bwMode="auto">
              <a:xfrm>
                <a:off x="1248" y="2842"/>
                <a:ext cx="381"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79" name="Line 35"/>
              <p:cNvSpPr>
                <a:spLocks noChangeShapeType="1"/>
              </p:cNvSpPr>
              <p:nvPr/>
            </p:nvSpPr>
            <p:spPr bwMode="auto">
              <a:xfrm>
                <a:off x="1248" y="2154"/>
                <a:ext cx="0" cy="688"/>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80" name="Line 36"/>
              <p:cNvSpPr>
                <a:spLocks noChangeShapeType="1"/>
              </p:cNvSpPr>
              <p:nvPr/>
            </p:nvSpPr>
            <p:spPr bwMode="auto">
              <a:xfrm>
                <a:off x="1632" y="2154"/>
                <a:ext cx="0" cy="688"/>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sp>
          <p:nvSpPr>
            <p:cNvPr id="11314" name="Rectangle 37"/>
            <p:cNvSpPr>
              <a:spLocks noChangeArrowheads="1"/>
            </p:cNvSpPr>
            <p:nvPr/>
          </p:nvSpPr>
          <p:spPr bwMode="auto">
            <a:xfrm>
              <a:off x="1212" y="1968"/>
              <a:ext cx="456" cy="200"/>
            </a:xfrm>
            <a:prstGeom prst="rect">
              <a:avLst/>
            </a:prstGeom>
            <a:noFill/>
            <a:ln w="12700">
              <a:noFill/>
              <a:miter lim="800000"/>
              <a:headEnd type="none" w="sm" len="sm"/>
              <a:tailEnd type="none" w="sm" len="sm"/>
            </a:ln>
          </p:spPr>
          <p:txBody>
            <a:bodyPr wrap="none" lIns="0" tIns="0" rIns="0" bIns="0">
              <a:spAutoFit/>
            </a:bodyPr>
            <a:lstStyle/>
            <a:p>
              <a:pPr algn="ctr">
                <a:spcBef>
                  <a:spcPct val="10000"/>
                </a:spcBef>
              </a:pPr>
              <a:r>
                <a:rPr lang="en-US" sz="2000">
                  <a:solidFill>
                    <a:srgbClr val="000000"/>
                  </a:solidFill>
                  <a:latin typeface="Arial Narrow" pitchFamily="34" charset="0"/>
                </a:rPr>
                <a:t>Stack</a:t>
              </a:r>
            </a:p>
          </p:txBody>
        </p:sp>
      </p:grpSp>
      <p:grpSp>
        <p:nvGrpSpPr>
          <p:cNvPr id="4" name="Group 38"/>
          <p:cNvGrpSpPr>
            <a:grpSpLocks/>
          </p:cNvGrpSpPr>
          <p:nvPr/>
        </p:nvGrpSpPr>
        <p:grpSpPr bwMode="auto">
          <a:xfrm>
            <a:off x="2235200" y="3733800"/>
            <a:ext cx="509588" cy="1066800"/>
            <a:chOff x="1408" y="2352"/>
            <a:chExt cx="321" cy="672"/>
          </a:xfrm>
        </p:grpSpPr>
        <p:grpSp>
          <p:nvGrpSpPr>
            <p:cNvPr id="5" name="Group 39"/>
            <p:cNvGrpSpPr>
              <a:grpSpLocks/>
            </p:cNvGrpSpPr>
            <p:nvPr/>
          </p:nvGrpSpPr>
          <p:grpSpPr bwMode="auto">
            <a:xfrm>
              <a:off x="1420" y="2495"/>
              <a:ext cx="295" cy="529"/>
              <a:chOff x="1420" y="2495"/>
              <a:chExt cx="295" cy="529"/>
            </a:xfrm>
          </p:grpSpPr>
          <p:sp>
            <p:nvSpPr>
              <p:cNvPr id="11294" name="Rectangle 40"/>
              <p:cNvSpPr>
                <a:spLocks noChangeArrowheads="1"/>
              </p:cNvSpPr>
              <p:nvPr/>
            </p:nvSpPr>
            <p:spPr bwMode="auto">
              <a:xfrm>
                <a:off x="1420" y="2958"/>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295" name="Rectangle 41"/>
              <p:cNvSpPr>
                <a:spLocks noChangeArrowheads="1"/>
              </p:cNvSpPr>
              <p:nvPr/>
            </p:nvSpPr>
            <p:spPr bwMode="auto">
              <a:xfrm>
                <a:off x="1420" y="2892"/>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296" name="Rectangle 42"/>
              <p:cNvSpPr>
                <a:spLocks noChangeArrowheads="1"/>
              </p:cNvSpPr>
              <p:nvPr/>
            </p:nvSpPr>
            <p:spPr bwMode="auto">
              <a:xfrm>
                <a:off x="1420" y="2826"/>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297" name="Rectangle 43"/>
              <p:cNvSpPr>
                <a:spLocks noChangeArrowheads="1"/>
              </p:cNvSpPr>
              <p:nvPr/>
            </p:nvSpPr>
            <p:spPr bwMode="auto">
              <a:xfrm>
                <a:off x="1420" y="2760"/>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298" name="Rectangle 44"/>
              <p:cNvSpPr>
                <a:spLocks noChangeArrowheads="1"/>
              </p:cNvSpPr>
              <p:nvPr/>
            </p:nvSpPr>
            <p:spPr bwMode="auto">
              <a:xfrm>
                <a:off x="1420" y="2693"/>
                <a:ext cx="295" cy="67"/>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299" name="Rectangle 45"/>
              <p:cNvSpPr>
                <a:spLocks noChangeArrowheads="1"/>
              </p:cNvSpPr>
              <p:nvPr/>
            </p:nvSpPr>
            <p:spPr bwMode="auto">
              <a:xfrm>
                <a:off x="1420" y="2627"/>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300" name="Rectangle 46"/>
              <p:cNvSpPr>
                <a:spLocks noChangeArrowheads="1"/>
              </p:cNvSpPr>
              <p:nvPr/>
            </p:nvSpPr>
            <p:spPr bwMode="auto">
              <a:xfrm>
                <a:off x="1420" y="2561"/>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1301" name="Rectangle 47"/>
              <p:cNvSpPr>
                <a:spLocks noChangeArrowheads="1"/>
              </p:cNvSpPr>
              <p:nvPr/>
            </p:nvSpPr>
            <p:spPr bwMode="auto">
              <a:xfrm>
                <a:off x="1420" y="2495"/>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543792" name="Line 48"/>
              <p:cNvSpPr>
                <a:spLocks noChangeShapeType="1"/>
              </p:cNvSpPr>
              <p:nvPr/>
            </p:nvSpPr>
            <p:spPr bwMode="auto">
              <a:xfrm>
                <a:off x="1420" y="2495"/>
                <a:ext cx="295"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93" name="Line 49"/>
              <p:cNvSpPr>
                <a:spLocks noChangeShapeType="1"/>
              </p:cNvSpPr>
              <p:nvPr/>
            </p:nvSpPr>
            <p:spPr bwMode="auto">
              <a:xfrm>
                <a:off x="1420" y="2561"/>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94" name="Line 50"/>
              <p:cNvSpPr>
                <a:spLocks noChangeShapeType="1"/>
              </p:cNvSpPr>
              <p:nvPr/>
            </p:nvSpPr>
            <p:spPr bwMode="auto">
              <a:xfrm>
                <a:off x="1420" y="2627"/>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95" name="Line 51"/>
              <p:cNvSpPr>
                <a:spLocks noChangeShapeType="1"/>
              </p:cNvSpPr>
              <p:nvPr/>
            </p:nvSpPr>
            <p:spPr bwMode="auto">
              <a:xfrm>
                <a:off x="1420" y="2693"/>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96" name="Line 52"/>
              <p:cNvSpPr>
                <a:spLocks noChangeShapeType="1"/>
              </p:cNvSpPr>
              <p:nvPr/>
            </p:nvSpPr>
            <p:spPr bwMode="auto">
              <a:xfrm>
                <a:off x="1420" y="2760"/>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97" name="Line 53"/>
              <p:cNvSpPr>
                <a:spLocks noChangeShapeType="1"/>
              </p:cNvSpPr>
              <p:nvPr/>
            </p:nvSpPr>
            <p:spPr bwMode="auto">
              <a:xfrm>
                <a:off x="1420" y="2826"/>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98" name="Line 54"/>
              <p:cNvSpPr>
                <a:spLocks noChangeShapeType="1"/>
              </p:cNvSpPr>
              <p:nvPr/>
            </p:nvSpPr>
            <p:spPr bwMode="auto">
              <a:xfrm>
                <a:off x="1420" y="2892"/>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799" name="Line 55"/>
              <p:cNvSpPr>
                <a:spLocks noChangeShapeType="1"/>
              </p:cNvSpPr>
              <p:nvPr/>
            </p:nvSpPr>
            <p:spPr bwMode="auto">
              <a:xfrm>
                <a:off x="1420" y="2958"/>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800" name="Line 56"/>
              <p:cNvSpPr>
                <a:spLocks noChangeShapeType="1"/>
              </p:cNvSpPr>
              <p:nvPr/>
            </p:nvSpPr>
            <p:spPr bwMode="auto">
              <a:xfrm>
                <a:off x="1420" y="3024"/>
                <a:ext cx="295"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801" name="Line 57"/>
              <p:cNvSpPr>
                <a:spLocks noChangeShapeType="1"/>
              </p:cNvSpPr>
              <p:nvPr/>
            </p:nvSpPr>
            <p:spPr bwMode="auto">
              <a:xfrm>
                <a:off x="1420" y="2495"/>
                <a:ext cx="0" cy="529"/>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3802" name="Line 58"/>
              <p:cNvSpPr>
                <a:spLocks noChangeShapeType="1"/>
              </p:cNvSpPr>
              <p:nvPr/>
            </p:nvSpPr>
            <p:spPr bwMode="auto">
              <a:xfrm>
                <a:off x="1715" y="2495"/>
                <a:ext cx="0" cy="529"/>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sp>
          <p:nvSpPr>
            <p:cNvPr id="11293" name="Rectangle 59"/>
            <p:cNvSpPr>
              <a:spLocks noChangeArrowheads="1"/>
            </p:cNvSpPr>
            <p:nvPr/>
          </p:nvSpPr>
          <p:spPr bwMode="auto">
            <a:xfrm>
              <a:off x="1408" y="2352"/>
              <a:ext cx="321" cy="154"/>
            </a:xfrm>
            <a:prstGeom prst="rect">
              <a:avLst/>
            </a:prstGeom>
            <a:noFill/>
            <a:ln w="12700">
              <a:noFill/>
              <a:miter lim="800000"/>
              <a:headEnd type="none" w="sm" len="sm"/>
              <a:tailEnd type="none" w="sm" len="sm"/>
            </a:ln>
          </p:spPr>
          <p:txBody>
            <a:bodyPr wrap="none" lIns="0" tIns="0" rIns="0" bIns="0">
              <a:spAutoFit/>
            </a:bodyPr>
            <a:lstStyle/>
            <a:p>
              <a:pPr algn="ctr">
                <a:spcBef>
                  <a:spcPct val="10000"/>
                </a:spcBef>
              </a:pPr>
              <a:r>
                <a:rPr lang="en-US" sz="2000">
                  <a:solidFill>
                    <a:srgbClr val="000000"/>
                  </a:solidFill>
                  <a:latin typeface="Arial Narrow" pitchFamily="34" charset="0"/>
                </a:rPr>
                <a:t>Heap</a:t>
              </a:r>
            </a:p>
          </p:txBody>
        </p:sp>
      </p:grpSp>
      <p:sp>
        <p:nvSpPr>
          <p:cNvPr id="543806" name="Rectangle 62"/>
          <p:cNvSpPr>
            <a:spLocks noChangeArrowheads="1"/>
          </p:cNvSpPr>
          <p:nvPr/>
        </p:nvSpPr>
        <p:spPr bwMode="auto">
          <a:xfrm>
            <a:off x="3886200" y="4760913"/>
            <a:ext cx="5053013" cy="1593850"/>
          </a:xfrm>
          <a:prstGeom prst="rect">
            <a:avLst/>
          </a:prstGeom>
          <a:solidFill>
            <a:schemeClr val="accent3"/>
          </a:solidFill>
          <a:ln w="12700">
            <a:noFill/>
            <a:miter lim="800000"/>
            <a:headEnd type="none" w="sm" len="sm"/>
            <a:tailEnd type="none" w="sm" len="sm"/>
          </a:ln>
          <a:effectLst>
            <a:outerShdw dist="107763" dir="2700000" algn="ctr" rotWithShape="0">
              <a:schemeClr val="bg2">
                <a:alpha val="50000"/>
              </a:schemeClr>
            </a:outerShdw>
          </a:effectLst>
        </p:spPr>
        <p:txBody>
          <a:bodyPr wrap="none" lIns="182880" tIns="91440" rIns="182880" bIns="182880">
            <a:spAutoFit/>
          </a:bodyPr>
          <a:lstStyle/>
          <a:p>
            <a:pPr marL="342900" indent="-342900">
              <a:lnSpc>
                <a:spcPct val="100000"/>
              </a:lnSpc>
              <a:spcBef>
                <a:spcPct val="20000"/>
              </a:spcBef>
              <a:buClr>
                <a:srgbClr val="0066FF"/>
              </a:buClr>
              <a:buSzPct val="75000"/>
              <a:buFont typeface="Wingdings" pitchFamily="2" charset="2"/>
              <a:buNone/>
              <a:defRPr/>
            </a:pPr>
            <a:r>
              <a:rPr lang="en-US" sz="2800">
                <a:solidFill>
                  <a:srgbClr val="000000"/>
                </a:solidFill>
                <a:latin typeface="Arial Narrow" pitchFamily="34" charset="0"/>
              </a:rPr>
              <a:t>What if I need two heaps?</a:t>
            </a:r>
          </a:p>
          <a:p>
            <a:pPr marL="342900" indent="-342900">
              <a:lnSpc>
                <a:spcPct val="100000"/>
              </a:lnSpc>
              <a:spcBef>
                <a:spcPct val="20000"/>
              </a:spcBef>
              <a:buClr>
                <a:srgbClr val="0066FF"/>
              </a:buClr>
              <a:buSzPct val="75000"/>
              <a:buFont typeface="Wingdings" pitchFamily="2" charset="2"/>
              <a:buChar char=""/>
              <a:defRPr/>
            </a:pPr>
            <a:r>
              <a:rPr lang="en-US">
                <a:solidFill>
                  <a:srgbClr val="000000"/>
                </a:solidFill>
                <a:latin typeface="Arial Narrow" pitchFamily="34" charset="0"/>
              </a:rPr>
              <a:t>Say, a big image array </a:t>
            </a:r>
            <a:r>
              <a:rPr lang="en-US" u="sng">
                <a:solidFill>
                  <a:srgbClr val="0066FF"/>
                </a:solidFill>
                <a:latin typeface="Arial Narrow" pitchFamily="34" charset="0"/>
              </a:rPr>
              <a:t>off-chip</a:t>
            </a:r>
            <a:r>
              <a:rPr lang="en-US">
                <a:solidFill>
                  <a:srgbClr val="000000"/>
                </a:solidFill>
                <a:latin typeface="Arial Narrow" pitchFamily="34" charset="0"/>
              </a:rPr>
              <a:t>, and</a:t>
            </a:r>
          </a:p>
          <a:p>
            <a:pPr marL="342900" indent="-342900">
              <a:lnSpc>
                <a:spcPct val="100000"/>
              </a:lnSpc>
              <a:spcBef>
                <a:spcPct val="20000"/>
              </a:spcBef>
              <a:buClr>
                <a:srgbClr val="0066FF"/>
              </a:buClr>
              <a:buSzPct val="75000"/>
              <a:buFont typeface="Wingdings" pitchFamily="2" charset="2"/>
              <a:buChar char=""/>
              <a:defRPr/>
            </a:pPr>
            <a:r>
              <a:rPr lang="en-US">
                <a:solidFill>
                  <a:srgbClr val="000000"/>
                </a:solidFill>
                <a:latin typeface="Arial Narrow" pitchFamily="34" charset="0"/>
              </a:rPr>
              <a:t>Fast scratch memory heap </a:t>
            </a:r>
            <a:r>
              <a:rPr lang="en-US" u="sng">
                <a:solidFill>
                  <a:srgbClr val="0066FF"/>
                </a:solidFill>
                <a:latin typeface="Arial Narrow" pitchFamily="34" charset="0"/>
              </a:rPr>
              <a:t>on-chip</a:t>
            </a:r>
            <a:r>
              <a:rPr lang="en-US">
                <a:solidFill>
                  <a:srgbClr val="000000"/>
                </a:solidFill>
                <a:latin typeface="Arial Narrow" pitchFamily="34" charset="0"/>
              </a:rPr>
              <a:t>?</a:t>
            </a:r>
            <a:endParaRPr lang="en-US">
              <a:solidFill>
                <a:srgbClr val="000000"/>
              </a:solidFill>
            </a:endParaRPr>
          </a:p>
        </p:txBody>
      </p:sp>
      <p:sp>
        <p:nvSpPr>
          <p:cNvPr id="11284" name="Text Box 72"/>
          <p:cNvSpPr txBox="1">
            <a:spLocks noChangeArrowheads="1"/>
          </p:cNvSpPr>
          <p:nvPr/>
        </p:nvSpPr>
        <p:spPr bwMode="auto">
          <a:xfrm>
            <a:off x="5715000" y="1143000"/>
            <a:ext cx="3352800" cy="2092325"/>
          </a:xfrm>
          <a:prstGeom prst="rect">
            <a:avLst/>
          </a:prstGeom>
          <a:noFill/>
          <a:ln w="12700">
            <a:noFill/>
            <a:miter lim="800000"/>
            <a:headEnd type="none" w="sm" len="sm"/>
            <a:tailEnd type="none" w="sm" len="sm"/>
          </a:ln>
        </p:spPr>
        <p:txBody>
          <a:bodyPr bIns="137160">
            <a:spAutoFit/>
          </a:bodyPr>
          <a:lstStyle/>
          <a:p>
            <a:pPr marL="342900" indent="-342900">
              <a:lnSpc>
                <a:spcPct val="100000"/>
              </a:lnSpc>
              <a:spcBef>
                <a:spcPct val="20000"/>
              </a:spcBef>
              <a:buClr>
                <a:srgbClr val="0066FF"/>
              </a:buClr>
              <a:buSzPct val="75000"/>
              <a:buFont typeface="Wingdings" pitchFamily="2" charset="2"/>
              <a:buChar char=""/>
            </a:pPr>
            <a:r>
              <a:rPr lang="en-US" sz="2000">
                <a:solidFill>
                  <a:srgbClr val="000000"/>
                </a:solidFill>
                <a:latin typeface="Arial Narrow" pitchFamily="34" charset="0"/>
              </a:rPr>
              <a:t>Common memory reuse within C language</a:t>
            </a:r>
          </a:p>
          <a:p>
            <a:pPr marL="342900" indent="-342900">
              <a:lnSpc>
                <a:spcPct val="100000"/>
              </a:lnSpc>
              <a:spcBef>
                <a:spcPct val="20000"/>
              </a:spcBef>
              <a:buClr>
                <a:srgbClr val="0066FF"/>
              </a:buClr>
              <a:buSzPct val="75000"/>
              <a:buFont typeface="Wingdings" pitchFamily="2" charset="2"/>
              <a:buChar char=""/>
            </a:pPr>
            <a:r>
              <a:rPr lang="en-US" sz="2000">
                <a:solidFill>
                  <a:srgbClr val="000000"/>
                </a:solidFill>
                <a:latin typeface="Arial Narrow" pitchFamily="34" charset="0"/>
              </a:rPr>
              <a:t>A Heap (</a:t>
            </a:r>
            <a:r>
              <a:rPr lang="en-US" sz="1800">
                <a:solidFill>
                  <a:srgbClr val="000000"/>
                </a:solidFill>
                <a:latin typeface="Arial Narrow" pitchFamily="34" charset="0"/>
              </a:rPr>
              <a:t>i.e.</a:t>
            </a:r>
            <a:r>
              <a:rPr lang="en-US" sz="2000">
                <a:solidFill>
                  <a:srgbClr val="000000"/>
                </a:solidFill>
                <a:latin typeface="Arial Narrow" pitchFamily="34" charset="0"/>
              </a:rPr>
              <a:t> system memory) allocates, then frees chunks of memory from a common system block</a:t>
            </a:r>
          </a:p>
        </p:txBody>
      </p:sp>
      <p:sp>
        <p:nvSpPr>
          <p:cNvPr id="65"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10</a:t>
            </a:r>
            <a:endParaRPr lang="en-US" sz="1000" b="0" dirty="0" smtClean="0">
              <a:solidFill>
                <a:schemeClr val="tx2"/>
              </a:solidFill>
              <a:effectLst/>
              <a:latin typeface="Arial"/>
            </a:endParaRPr>
          </a:p>
        </p:txBody>
      </p:sp>
      <p:pic>
        <p:nvPicPr>
          <p:cNvPr id="67"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noFill/>
        </p:spPr>
        <p:txBody>
          <a:bodyPr anchor="ctr"/>
          <a:lstStyle/>
          <a:p>
            <a:r>
              <a:rPr lang="en-US" dirty="0" smtClean="0"/>
              <a:t>Multiple Heaps</a:t>
            </a:r>
          </a:p>
        </p:txBody>
      </p:sp>
      <p:sp>
        <p:nvSpPr>
          <p:cNvPr id="547843" name="Rectangle 3"/>
          <p:cNvSpPr>
            <a:spLocks noChangeArrowheads="1"/>
          </p:cNvSpPr>
          <p:nvPr/>
        </p:nvSpPr>
        <p:spPr bwMode="auto">
          <a:xfrm>
            <a:off x="114300" y="762000"/>
            <a:ext cx="3613150" cy="5410200"/>
          </a:xfrm>
          <a:prstGeom prst="rect">
            <a:avLst/>
          </a:prstGeom>
          <a:solidFill>
            <a:schemeClr val="accent1"/>
          </a:solidFill>
          <a:ln w="28575">
            <a:solidFill>
              <a:schemeClr val="tx1"/>
            </a:solidFill>
            <a:miter lim="800000"/>
            <a:headEnd type="none" w="sm" len="sm"/>
            <a:tailEnd type="none" w="sm" len="sm"/>
          </a:ln>
          <a:effectLst/>
        </p:spPr>
        <p:txBody>
          <a:bodyPr wrap="none" anchor="ctr" anchorCtr="1"/>
          <a:lstStyle/>
          <a:p>
            <a:pPr>
              <a:defRPr/>
            </a:pPr>
            <a:endParaRPr lang="en-US">
              <a:solidFill>
                <a:srgbClr val="000000"/>
              </a:solidFill>
              <a:effectLst>
                <a:outerShdw blurRad="38100" dist="38100" dir="2700000" algn="tl">
                  <a:srgbClr val="FFFFFF"/>
                </a:outerShdw>
              </a:effectLst>
              <a:latin typeface="Arial Narrow" pitchFamily="34" charset="0"/>
            </a:endParaRPr>
          </a:p>
        </p:txBody>
      </p:sp>
      <p:sp>
        <p:nvSpPr>
          <p:cNvPr id="13316" name="Rectangle 4"/>
          <p:cNvSpPr>
            <a:spLocks noChangeArrowheads="1"/>
          </p:cNvSpPr>
          <p:nvPr/>
        </p:nvSpPr>
        <p:spPr bwMode="auto">
          <a:xfrm>
            <a:off x="1630363" y="1930400"/>
            <a:ext cx="1282700" cy="3076575"/>
          </a:xfrm>
          <a:prstGeom prst="rect">
            <a:avLst/>
          </a:prstGeom>
          <a:solidFill>
            <a:schemeClr val="accent3"/>
          </a:solidFill>
          <a:ln w="12700">
            <a:noFill/>
            <a:miter lim="800000"/>
            <a:headEnd type="none" w="sm" len="sm"/>
            <a:tailEnd type="none" w="sm" len="sm"/>
          </a:ln>
        </p:spPr>
        <p:txBody>
          <a:bodyPr wrap="none" lIns="0" tIns="91440" rIns="0" bIns="0"/>
          <a:lstStyle/>
          <a:p>
            <a:pPr algn="ctr">
              <a:spcBef>
                <a:spcPct val="0"/>
              </a:spcBef>
            </a:pPr>
            <a:r>
              <a:rPr lang="en-US">
                <a:solidFill>
                  <a:srgbClr val="0066FF"/>
                </a:solidFill>
                <a:latin typeface="Arial Narrow" pitchFamily="34" charset="0"/>
              </a:rPr>
              <a:t>Internal</a:t>
            </a:r>
          </a:p>
          <a:p>
            <a:pPr algn="ctr">
              <a:spcBef>
                <a:spcPct val="0"/>
              </a:spcBef>
            </a:pPr>
            <a:r>
              <a:rPr lang="en-US">
                <a:solidFill>
                  <a:srgbClr val="0066FF"/>
                </a:solidFill>
                <a:latin typeface="Arial Narrow" pitchFamily="34" charset="0"/>
              </a:rPr>
              <a:t>SRAM</a:t>
            </a:r>
            <a:endParaRPr lang="en-US">
              <a:solidFill>
                <a:srgbClr val="000000"/>
              </a:solidFill>
              <a:latin typeface="Arial Narrow" pitchFamily="34" charset="0"/>
            </a:endParaRPr>
          </a:p>
        </p:txBody>
      </p:sp>
      <p:sp>
        <p:nvSpPr>
          <p:cNvPr id="13317" name="Rectangle 5"/>
          <p:cNvSpPr>
            <a:spLocks noChangeArrowheads="1"/>
          </p:cNvSpPr>
          <p:nvPr/>
        </p:nvSpPr>
        <p:spPr bwMode="auto">
          <a:xfrm>
            <a:off x="301625" y="2649538"/>
            <a:ext cx="1162050" cy="1635125"/>
          </a:xfrm>
          <a:prstGeom prst="rect">
            <a:avLst/>
          </a:prstGeom>
          <a:solidFill>
            <a:schemeClr val="accent4"/>
          </a:solidFill>
          <a:ln w="12700">
            <a:noFill/>
            <a:miter lim="800000"/>
            <a:headEnd type="none" w="sm" len="sm"/>
            <a:tailEnd type="none" w="sm" len="sm"/>
          </a:ln>
        </p:spPr>
        <p:txBody>
          <a:bodyPr wrap="none" lIns="0" tIns="0" rIns="0" bIns="0" anchor="ctr" anchorCtr="1"/>
          <a:lstStyle/>
          <a:p>
            <a:pPr algn="ctr">
              <a:lnSpc>
                <a:spcPct val="100000"/>
              </a:lnSpc>
              <a:spcBef>
                <a:spcPct val="0"/>
              </a:spcBef>
            </a:pPr>
            <a:r>
              <a:rPr lang="en-US">
                <a:solidFill>
                  <a:srgbClr val="000000"/>
                </a:solidFill>
              </a:rPr>
              <a:t>CPU</a:t>
            </a:r>
          </a:p>
        </p:txBody>
      </p:sp>
      <p:sp>
        <p:nvSpPr>
          <p:cNvPr id="13318" name="Rectangle 6"/>
          <p:cNvSpPr>
            <a:spLocks noChangeArrowheads="1"/>
          </p:cNvSpPr>
          <p:nvPr/>
        </p:nvSpPr>
        <p:spPr bwMode="auto">
          <a:xfrm>
            <a:off x="355600" y="947738"/>
            <a:ext cx="1055688" cy="1196975"/>
          </a:xfrm>
          <a:prstGeom prst="rect">
            <a:avLst/>
          </a:prstGeom>
          <a:solidFill>
            <a:schemeClr val="accent3">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solidFill>
                  <a:srgbClr val="000000"/>
                </a:solidFill>
                <a:latin typeface="Arial Narrow" pitchFamily="34" charset="0"/>
              </a:rPr>
              <a:t>Program</a:t>
            </a:r>
            <a:br>
              <a:rPr lang="en-US" sz="2200">
                <a:solidFill>
                  <a:srgbClr val="000000"/>
                </a:solidFill>
                <a:latin typeface="Arial Narrow" pitchFamily="34" charset="0"/>
              </a:rPr>
            </a:br>
            <a:r>
              <a:rPr lang="en-US" sz="2200">
                <a:solidFill>
                  <a:srgbClr val="000000"/>
                </a:solidFill>
                <a:latin typeface="Arial Narrow" pitchFamily="34" charset="0"/>
              </a:rPr>
              <a:t>Cache</a:t>
            </a:r>
          </a:p>
        </p:txBody>
      </p:sp>
      <p:sp>
        <p:nvSpPr>
          <p:cNvPr id="13319" name="Rectangle 7"/>
          <p:cNvSpPr>
            <a:spLocks noChangeArrowheads="1"/>
          </p:cNvSpPr>
          <p:nvPr/>
        </p:nvSpPr>
        <p:spPr bwMode="auto">
          <a:xfrm>
            <a:off x="355600" y="4792663"/>
            <a:ext cx="1055688" cy="1193800"/>
          </a:xfrm>
          <a:prstGeom prst="rect">
            <a:avLst/>
          </a:prstGeom>
          <a:solidFill>
            <a:schemeClr val="accent3">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solidFill>
                  <a:srgbClr val="000000"/>
                </a:solidFill>
                <a:latin typeface="Arial Narrow" pitchFamily="34" charset="0"/>
              </a:rPr>
              <a:t>Data</a:t>
            </a:r>
            <a:br>
              <a:rPr lang="en-US" sz="2200">
                <a:solidFill>
                  <a:srgbClr val="000000"/>
                </a:solidFill>
                <a:latin typeface="Arial Narrow" pitchFamily="34" charset="0"/>
              </a:rPr>
            </a:br>
            <a:r>
              <a:rPr lang="en-US" sz="2200">
                <a:solidFill>
                  <a:srgbClr val="000000"/>
                </a:solidFill>
                <a:latin typeface="Arial Narrow" pitchFamily="34" charset="0"/>
              </a:rPr>
              <a:t>Cache</a:t>
            </a:r>
          </a:p>
        </p:txBody>
      </p:sp>
      <p:cxnSp>
        <p:nvCxnSpPr>
          <p:cNvPr id="13320" name="AutoShape 8"/>
          <p:cNvCxnSpPr>
            <a:cxnSpLocks noChangeShapeType="1"/>
            <a:stCxn id="13318" idx="2"/>
            <a:endCxn id="13317" idx="0"/>
          </p:cNvCxnSpPr>
          <p:nvPr/>
        </p:nvCxnSpPr>
        <p:spPr bwMode="auto">
          <a:xfrm flipH="1">
            <a:off x="882650" y="2144713"/>
            <a:ext cx="1588" cy="504825"/>
          </a:xfrm>
          <a:prstGeom prst="straightConnector1">
            <a:avLst/>
          </a:prstGeom>
          <a:noFill/>
          <a:ln w="19050">
            <a:solidFill>
              <a:schemeClr val="tx1"/>
            </a:solidFill>
            <a:round/>
            <a:headEnd/>
            <a:tailEnd type="triangle" w="sm" len="sm"/>
          </a:ln>
        </p:spPr>
      </p:cxnSp>
      <p:cxnSp>
        <p:nvCxnSpPr>
          <p:cNvPr id="13321" name="AutoShape 9"/>
          <p:cNvCxnSpPr>
            <a:cxnSpLocks noChangeShapeType="1"/>
            <a:stCxn id="13319" idx="0"/>
            <a:endCxn id="13317" idx="2"/>
          </p:cNvCxnSpPr>
          <p:nvPr/>
        </p:nvCxnSpPr>
        <p:spPr bwMode="auto">
          <a:xfrm flipH="1" flipV="1">
            <a:off x="882650" y="4284663"/>
            <a:ext cx="1588" cy="508000"/>
          </a:xfrm>
          <a:prstGeom prst="straightConnector1">
            <a:avLst/>
          </a:prstGeom>
          <a:noFill/>
          <a:ln w="19050">
            <a:solidFill>
              <a:schemeClr val="tx1"/>
            </a:solidFill>
            <a:round/>
            <a:headEnd type="triangle" w="sm" len="sm"/>
            <a:tailEnd type="triangle" w="sm" len="sm"/>
          </a:ln>
        </p:spPr>
      </p:cxnSp>
      <p:cxnSp>
        <p:nvCxnSpPr>
          <p:cNvPr id="13322" name="AutoShape 10"/>
          <p:cNvCxnSpPr>
            <a:cxnSpLocks noChangeShapeType="1"/>
            <a:stCxn id="13318" idx="3"/>
            <a:endCxn id="13316" idx="0"/>
          </p:cNvCxnSpPr>
          <p:nvPr/>
        </p:nvCxnSpPr>
        <p:spPr bwMode="auto">
          <a:xfrm>
            <a:off x="1411288" y="1547813"/>
            <a:ext cx="860425" cy="382587"/>
          </a:xfrm>
          <a:prstGeom prst="bentConnector2">
            <a:avLst/>
          </a:prstGeom>
          <a:noFill/>
          <a:ln w="19050">
            <a:solidFill>
              <a:schemeClr val="tx1"/>
            </a:solidFill>
            <a:miter lim="800000"/>
            <a:headEnd type="triangle" w="sm" len="sm"/>
            <a:tailEnd/>
          </a:ln>
        </p:spPr>
      </p:cxnSp>
      <p:cxnSp>
        <p:nvCxnSpPr>
          <p:cNvPr id="13323" name="AutoShape 11"/>
          <p:cNvCxnSpPr>
            <a:cxnSpLocks noChangeShapeType="1"/>
            <a:stCxn id="13319" idx="3"/>
            <a:endCxn id="13316" idx="2"/>
          </p:cNvCxnSpPr>
          <p:nvPr/>
        </p:nvCxnSpPr>
        <p:spPr bwMode="auto">
          <a:xfrm flipV="1">
            <a:off x="1411288" y="5006975"/>
            <a:ext cx="860425" cy="382588"/>
          </a:xfrm>
          <a:prstGeom prst="bentConnector2">
            <a:avLst/>
          </a:prstGeom>
          <a:noFill/>
          <a:ln w="19050">
            <a:solidFill>
              <a:schemeClr val="tx1"/>
            </a:solidFill>
            <a:miter lim="800000"/>
            <a:headEnd type="triangle" w="sm" len="sm"/>
            <a:tailEnd type="triangle" w="sm" len="sm"/>
          </a:ln>
        </p:spPr>
      </p:cxnSp>
      <p:sp>
        <p:nvSpPr>
          <p:cNvPr id="547852" name="Line 12"/>
          <p:cNvSpPr>
            <a:spLocks noChangeShapeType="1"/>
          </p:cNvSpPr>
          <p:nvPr/>
        </p:nvSpPr>
        <p:spPr bwMode="auto">
          <a:xfrm>
            <a:off x="2913063" y="3470275"/>
            <a:ext cx="1227137" cy="0"/>
          </a:xfrm>
          <a:prstGeom prst="line">
            <a:avLst/>
          </a:prstGeom>
          <a:noFill/>
          <a:ln w="28575">
            <a:solidFill>
              <a:schemeClr val="tx2"/>
            </a:solidFill>
            <a:round/>
            <a:headEnd type="triangle" w="med" len="sm"/>
            <a:tailEnd type="triangle" w="med"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13325" name="Rectangle 13"/>
          <p:cNvSpPr>
            <a:spLocks noChangeArrowheads="1"/>
          </p:cNvSpPr>
          <p:nvPr/>
        </p:nvSpPr>
        <p:spPr bwMode="auto">
          <a:xfrm>
            <a:off x="3106738" y="3068638"/>
            <a:ext cx="544512" cy="798512"/>
          </a:xfrm>
          <a:prstGeom prst="rect">
            <a:avLst/>
          </a:prstGeom>
          <a:solidFill>
            <a:schemeClr val="accent2"/>
          </a:solidFill>
          <a:ln w="12700">
            <a:noFill/>
            <a:miter lim="800000"/>
            <a:headEnd type="none" w="sm" len="sm"/>
            <a:tailEnd type="none" w="sm" len="sm"/>
          </a:ln>
        </p:spPr>
        <p:txBody>
          <a:bodyPr wrap="none" lIns="0" tIns="0" rIns="0" bIns="0" anchor="ctr" anchorCtr="1"/>
          <a:lstStyle/>
          <a:p>
            <a:pPr algn="ctr">
              <a:spcBef>
                <a:spcPct val="10000"/>
              </a:spcBef>
            </a:pPr>
            <a:r>
              <a:rPr lang="en-US" sz="2000">
                <a:solidFill>
                  <a:srgbClr val="000000"/>
                </a:solidFill>
                <a:latin typeface="Arial Narrow" pitchFamily="34" charset="0"/>
              </a:rPr>
              <a:t>EMIF</a:t>
            </a:r>
          </a:p>
        </p:txBody>
      </p:sp>
      <p:sp>
        <p:nvSpPr>
          <p:cNvPr id="13326" name="Rectangle 14"/>
          <p:cNvSpPr>
            <a:spLocks noChangeArrowheads="1"/>
          </p:cNvSpPr>
          <p:nvPr/>
        </p:nvSpPr>
        <p:spPr bwMode="auto">
          <a:xfrm>
            <a:off x="3924300" y="1905000"/>
            <a:ext cx="1600200" cy="3200400"/>
          </a:xfrm>
          <a:prstGeom prst="rect">
            <a:avLst/>
          </a:prstGeom>
          <a:solidFill>
            <a:schemeClr val="accent2">
              <a:alpha val="50195"/>
            </a:schemeClr>
          </a:solidFill>
          <a:ln w="12700">
            <a:noFill/>
            <a:miter lim="800000"/>
            <a:headEnd type="none" w="sm" len="sm"/>
            <a:tailEnd type="none" w="sm" len="sm"/>
          </a:ln>
        </p:spPr>
        <p:txBody>
          <a:bodyPr lIns="0" tIns="182880" rIns="0" bIns="0"/>
          <a:lstStyle/>
          <a:p>
            <a:pPr algn="ctr">
              <a:spcBef>
                <a:spcPct val="0"/>
              </a:spcBef>
            </a:pPr>
            <a:r>
              <a:rPr lang="en-US">
                <a:solidFill>
                  <a:srgbClr val="0066FF"/>
                </a:solidFill>
                <a:latin typeface="Arial Narrow" pitchFamily="34" charset="0"/>
              </a:rPr>
              <a:t>External Memory</a:t>
            </a:r>
          </a:p>
        </p:txBody>
      </p:sp>
      <p:grpSp>
        <p:nvGrpSpPr>
          <p:cNvPr id="2" name="Group 15"/>
          <p:cNvGrpSpPr>
            <a:grpSpLocks/>
          </p:cNvGrpSpPr>
          <p:nvPr/>
        </p:nvGrpSpPr>
        <p:grpSpPr bwMode="auto">
          <a:xfrm>
            <a:off x="1676400" y="2743200"/>
            <a:ext cx="557213" cy="1066800"/>
            <a:chOff x="1212" y="1968"/>
            <a:chExt cx="456" cy="874"/>
          </a:xfrm>
        </p:grpSpPr>
        <p:grpSp>
          <p:nvGrpSpPr>
            <p:cNvPr id="3" name="Group 16"/>
            <p:cNvGrpSpPr>
              <a:grpSpLocks/>
            </p:cNvGrpSpPr>
            <p:nvPr/>
          </p:nvGrpSpPr>
          <p:grpSpPr bwMode="auto">
            <a:xfrm>
              <a:off x="1248" y="2154"/>
              <a:ext cx="384" cy="688"/>
              <a:chOff x="1248" y="2154"/>
              <a:chExt cx="384" cy="688"/>
            </a:xfrm>
          </p:grpSpPr>
          <p:sp>
            <p:nvSpPr>
              <p:cNvPr id="13383" name="Rectangle 17"/>
              <p:cNvSpPr>
                <a:spLocks noChangeArrowheads="1"/>
              </p:cNvSpPr>
              <p:nvPr/>
            </p:nvSpPr>
            <p:spPr bwMode="auto">
              <a:xfrm>
                <a:off x="1248" y="2756"/>
                <a:ext cx="384" cy="86"/>
              </a:xfrm>
              <a:prstGeom prst="rect">
                <a:avLst/>
              </a:prstGeom>
              <a:solidFill>
                <a:schemeClr val="accent4"/>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84" name="Rectangle 18"/>
              <p:cNvSpPr>
                <a:spLocks noChangeArrowheads="1"/>
              </p:cNvSpPr>
              <p:nvPr/>
            </p:nvSpPr>
            <p:spPr bwMode="auto">
              <a:xfrm>
                <a:off x="1248" y="2670"/>
                <a:ext cx="384" cy="86"/>
              </a:xfrm>
              <a:prstGeom prst="rect">
                <a:avLst/>
              </a:prstGeom>
              <a:solidFill>
                <a:schemeClr val="accent4"/>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85" name="Rectangle 19"/>
              <p:cNvSpPr>
                <a:spLocks noChangeArrowheads="1"/>
              </p:cNvSpPr>
              <p:nvPr/>
            </p:nvSpPr>
            <p:spPr bwMode="auto">
              <a:xfrm>
                <a:off x="1248" y="2584"/>
                <a:ext cx="384" cy="86"/>
              </a:xfrm>
              <a:prstGeom prst="rect">
                <a:avLst/>
              </a:prstGeom>
              <a:solidFill>
                <a:schemeClr val="accent4"/>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86" name="Rectangle 20"/>
              <p:cNvSpPr>
                <a:spLocks noChangeArrowheads="1"/>
              </p:cNvSpPr>
              <p:nvPr/>
            </p:nvSpPr>
            <p:spPr bwMode="auto">
              <a:xfrm>
                <a:off x="1248" y="2498"/>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87" name="Rectangle 21"/>
              <p:cNvSpPr>
                <a:spLocks noChangeArrowheads="1"/>
              </p:cNvSpPr>
              <p:nvPr/>
            </p:nvSpPr>
            <p:spPr bwMode="auto">
              <a:xfrm>
                <a:off x="1248" y="2412"/>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88" name="Rectangle 22"/>
              <p:cNvSpPr>
                <a:spLocks noChangeArrowheads="1"/>
              </p:cNvSpPr>
              <p:nvPr/>
            </p:nvSpPr>
            <p:spPr bwMode="auto">
              <a:xfrm>
                <a:off x="1248" y="2326"/>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89" name="Rectangle 23"/>
              <p:cNvSpPr>
                <a:spLocks noChangeArrowheads="1"/>
              </p:cNvSpPr>
              <p:nvPr/>
            </p:nvSpPr>
            <p:spPr bwMode="auto">
              <a:xfrm>
                <a:off x="1248" y="2240"/>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90" name="Rectangle 24"/>
              <p:cNvSpPr>
                <a:spLocks noChangeArrowheads="1"/>
              </p:cNvSpPr>
              <p:nvPr/>
            </p:nvSpPr>
            <p:spPr bwMode="auto">
              <a:xfrm>
                <a:off x="1248" y="2154"/>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547865" name="Line 25"/>
              <p:cNvSpPr>
                <a:spLocks noChangeShapeType="1"/>
              </p:cNvSpPr>
              <p:nvPr/>
            </p:nvSpPr>
            <p:spPr bwMode="auto">
              <a:xfrm>
                <a:off x="1248" y="2154"/>
                <a:ext cx="381"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66" name="Line 26"/>
              <p:cNvSpPr>
                <a:spLocks noChangeShapeType="1"/>
              </p:cNvSpPr>
              <p:nvPr/>
            </p:nvSpPr>
            <p:spPr bwMode="auto">
              <a:xfrm>
                <a:off x="1248" y="2240"/>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67" name="Line 27"/>
              <p:cNvSpPr>
                <a:spLocks noChangeShapeType="1"/>
              </p:cNvSpPr>
              <p:nvPr/>
            </p:nvSpPr>
            <p:spPr bwMode="auto">
              <a:xfrm>
                <a:off x="1248" y="2326"/>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68" name="Line 28"/>
              <p:cNvSpPr>
                <a:spLocks noChangeShapeType="1"/>
              </p:cNvSpPr>
              <p:nvPr/>
            </p:nvSpPr>
            <p:spPr bwMode="auto">
              <a:xfrm>
                <a:off x="1248" y="2412"/>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69" name="Line 29"/>
              <p:cNvSpPr>
                <a:spLocks noChangeShapeType="1"/>
              </p:cNvSpPr>
              <p:nvPr/>
            </p:nvSpPr>
            <p:spPr bwMode="auto">
              <a:xfrm>
                <a:off x="1248" y="2499"/>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70" name="Line 30"/>
              <p:cNvSpPr>
                <a:spLocks noChangeShapeType="1"/>
              </p:cNvSpPr>
              <p:nvPr/>
            </p:nvSpPr>
            <p:spPr bwMode="auto">
              <a:xfrm>
                <a:off x="1248" y="2584"/>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71" name="Line 31"/>
              <p:cNvSpPr>
                <a:spLocks noChangeShapeType="1"/>
              </p:cNvSpPr>
              <p:nvPr/>
            </p:nvSpPr>
            <p:spPr bwMode="auto">
              <a:xfrm>
                <a:off x="1248" y="2670"/>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72" name="Line 32"/>
              <p:cNvSpPr>
                <a:spLocks noChangeShapeType="1"/>
              </p:cNvSpPr>
              <p:nvPr/>
            </p:nvSpPr>
            <p:spPr bwMode="auto">
              <a:xfrm>
                <a:off x="1248" y="2756"/>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73" name="Line 33"/>
              <p:cNvSpPr>
                <a:spLocks noChangeShapeType="1"/>
              </p:cNvSpPr>
              <p:nvPr/>
            </p:nvSpPr>
            <p:spPr bwMode="auto">
              <a:xfrm>
                <a:off x="1248" y="2842"/>
                <a:ext cx="381"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74" name="Line 34"/>
              <p:cNvSpPr>
                <a:spLocks noChangeShapeType="1"/>
              </p:cNvSpPr>
              <p:nvPr/>
            </p:nvSpPr>
            <p:spPr bwMode="auto">
              <a:xfrm>
                <a:off x="1248" y="2154"/>
                <a:ext cx="0" cy="688"/>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75" name="Line 35"/>
              <p:cNvSpPr>
                <a:spLocks noChangeShapeType="1"/>
              </p:cNvSpPr>
              <p:nvPr/>
            </p:nvSpPr>
            <p:spPr bwMode="auto">
              <a:xfrm>
                <a:off x="1632" y="2154"/>
                <a:ext cx="0" cy="688"/>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sp>
          <p:nvSpPr>
            <p:cNvPr id="13382" name="Rectangle 36"/>
            <p:cNvSpPr>
              <a:spLocks noChangeArrowheads="1"/>
            </p:cNvSpPr>
            <p:nvPr/>
          </p:nvSpPr>
          <p:spPr bwMode="auto">
            <a:xfrm>
              <a:off x="1212" y="1968"/>
              <a:ext cx="456" cy="200"/>
            </a:xfrm>
            <a:prstGeom prst="rect">
              <a:avLst/>
            </a:prstGeom>
            <a:noFill/>
            <a:ln w="12700">
              <a:noFill/>
              <a:miter lim="800000"/>
              <a:headEnd type="none" w="sm" len="sm"/>
              <a:tailEnd type="none" w="sm" len="sm"/>
            </a:ln>
          </p:spPr>
          <p:txBody>
            <a:bodyPr wrap="none" lIns="0" tIns="0" rIns="0" bIns="0">
              <a:spAutoFit/>
            </a:bodyPr>
            <a:lstStyle/>
            <a:p>
              <a:pPr algn="ctr">
                <a:spcBef>
                  <a:spcPct val="10000"/>
                </a:spcBef>
              </a:pPr>
              <a:r>
                <a:rPr lang="en-US" sz="2000">
                  <a:solidFill>
                    <a:srgbClr val="000000"/>
                  </a:solidFill>
                  <a:latin typeface="Arial Narrow" pitchFamily="34" charset="0"/>
                </a:rPr>
                <a:t>Stack</a:t>
              </a:r>
            </a:p>
          </p:txBody>
        </p:sp>
      </p:grpSp>
      <p:grpSp>
        <p:nvGrpSpPr>
          <p:cNvPr id="4" name="Group 37"/>
          <p:cNvGrpSpPr>
            <a:grpSpLocks/>
          </p:cNvGrpSpPr>
          <p:nvPr/>
        </p:nvGrpSpPr>
        <p:grpSpPr bwMode="auto">
          <a:xfrm>
            <a:off x="2235200" y="3733800"/>
            <a:ext cx="509588" cy="1066800"/>
            <a:chOff x="1408" y="2352"/>
            <a:chExt cx="321" cy="672"/>
          </a:xfrm>
        </p:grpSpPr>
        <p:grpSp>
          <p:nvGrpSpPr>
            <p:cNvPr id="5" name="Group 38"/>
            <p:cNvGrpSpPr>
              <a:grpSpLocks/>
            </p:cNvGrpSpPr>
            <p:nvPr/>
          </p:nvGrpSpPr>
          <p:grpSpPr bwMode="auto">
            <a:xfrm>
              <a:off x="1420" y="2495"/>
              <a:ext cx="295" cy="529"/>
              <a:chOff x="1420" y="2495"/>
              <a:chExt cx="295" cy="529"/>
            </a:xfrm>
          </p:grpSpPr>
          <p:sp>
            <p:nvSpPr>
              <p:cNvPr id="13362" name="Rectangle 39"/>
              <p:cNvSpPr>
                <a:spLocks noChangeArrowheads="1"/>
              </p:cNvSpPr>
              <p:nvPr/>
            </p:nvSpPr>
            <p:spPr bwMode="auto">
              <a:xfrm>
                <a:off x="1420" y="2958"/>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63" name="Rectangle 40"/>
              <p:cNvSpPr>
                <a:spLocks noChangeArrowheads="1"/>
              </p:cNvSpPr>
              <p:nvPr/>
            </p:nvSpPr>
            <p:spPr bwMode="auto">
              <a:xfrm>
                <a:off x="1420" y="2892"/>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64" name="Rectangle 41"/>
              <p:cNvSpPr>
                <a:spLocks noChangeArrowheads="1"/>
              </p:cNvSpPr>
              <p:nvPr/>
            </p:nvSpPr>
            <p:spPr bwMode="auto">
              <a:xfrm>
                <a:off x="1420" y="2826"/>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65" name="Rectangle 42"/>
              <p:cNvSpPr>
                <a:spLocks noChangeArrowheads="1"/>
              </p:cNvSpPr>
              <p:nvPr/>
            </p:nvSpPr>
            <p:spPr bwMode="auto">
              <a:xfrm>
                <a:off x="1420" y="2760"/>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66" name="Rectangle 43"/>
              <p:cNvSpPr>
                <a:spLocks noChangeArrowheads="1"/>
              </p:cNvSpPr>
              <p:nvPr/>
            </p:nvSpPr>
            <p:spPr bwMode="auto">
              <a:xfrm>
                <a:off x="1420" y="2693"/>
                <a:ext cx="295" cy="67"/>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67" name="Rectangle 44"/>
              <p:cNvSpPr>
                <a:spLocks noChangeArrowheads="1"/>
              </p:cNvSpPr>
              <p:nvPr/>
            </p:nvSpPr>
            <p:spPr bwMode="auto">
              <a:xfrm>
                <a:off x="1420" y="2627"/>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68" name="Rectangle 45"/>
              <p:cNvSpPr>
                <a:spLocks noChangeArrowheads="1"/>
              </p:cNvSpPr>
              <p:nvPr/>
            </p:nvSpPr>
            <p:spPr bwMode="auto">
              <a:xfrm>
                <a:off x="1420" y="2561"/>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69" name="Rectangle 46"/>
              <p:cNvSpPr>
                <a:spLocks noChangeArrowheads="1"/>
              </p:cNvSpPr>
              <p:nvPr/>
            </p:nvSpPr>
            <p:spPr bwMode="auto">
              <a:xfrm>
                <a:off x="1420" y="2495"/>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547887" name="Line 47"/>
              <p:cNvSpPr>
                <a:spLocks noChangeShapeType="1"/>
              </p:cNvSpPr>
              <p:nvPr/>
            </p:nvSpPr>
            <p:spPr bwMode="auto">
              <a:xfrm>
                <a:off x="1420" y="2495"/>
                <a:ext cx="295"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88" name="Line 48"/>
              <p:cNvSpPr>
                <a:spLocks noChangeShapeType="1"/>
              </p:cNvSpPr>
              <p:nvPr/>
            </p:nvSpPr>
            <p:spPr bwMode="auto">
              <a:xfrm>
                <a:off x="1420" y="2561"/>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89" name="Line 49"/>
              <p:cNvSpPr>
                <a:spLocks noChangeShapeType="1"/>
              </p:cNvSpPr>
              <p:nvPr/>
            </p:nvSpPr>
            <p:spPr bwMode="auto">
              <a:xfrm>
                <a:off x="1420" y="2627"/>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90" name="Line 50"/>
              <p:cNvSpPr>
                <a:spLocks noChangeShapeType="1"/>
              </p:cNvSpPr>
              <p:nvPr/>
            </p:nvSpPr>
            <p:spPr bwMode="auto">
              <a:xfrm>
                <a:off x="1420" y="2693"/>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91" name="Line 51"/>
              <p:cNvSpPr>
                <a:spLocks noChangeShapeType="1"/>
              </p:cNvSpPr>
              <p:nvPr/>
            </p:nvSpPr>
            <p:spPr bwMode="auto">
              <a:xfrm>
                <a:off x="1420" y="2760"/>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92" name="Line 52"/>
              <p:cNvSpPr>
                <a:spLocks noChangeShapeType="1"/>
              </p:cNvSpPr>
              <p:nvPr/>
            </p:nvSpPr>
            <p:spPr bwMode="auto">
              <a:xfrm>
                <a:off x="1420" y="2826"/>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93" name="Line 53"/>
              <p:cNvSpPr>
                <a:spLocks noChangeShapeType="1"/>
              </p:cNvSpPr>
              <p:nvPr/>
            </p:nvSpPr>
            <p:spPr bwMode="auto">
              <a:xfrm>
                <a:off x="1420" y="2892"/>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94" name="Line 54"/>
              <p:cNvSpPr>
                <a:spLocks noChangeShapeType="1"/>
              </p:cNvSpPr>
              <p:nvPr/>
            </p:nvSpPr>
            <p:spPr bwMode="auto">
              <a:xfrm>
                <a:off x="1420" y="2958"/>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95" name="Line 55"/>
              <p:cNvSpPr>
                <a:spLocks noChangeShapeType="1"/>
              </p:cNvSpPr>
              <p:nvPr/>
            </p:nvSpPr>
            <p:spPr bwMode="auto">
              <a:xfrm>
                <a:off x="1420" y="3024"/>
                <a:ext cx="295"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96" name="Line 56"/>
              <p:cNvSpPr>
                <a:spLocks noChangeShapeType="1"/>
              </p:cNvSpPr>
              <p:nvPr/>
            </p:nvSpPr>
            <p:spPr bwMode="auto">
              <a:xfrm>
                <a:off x="1420" y="2495"/>
                <a:ext cx="0" cy="529"/>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897" name="Line 57"/>
              <p:cNvSpPr>
                <a:spLocks noChangeShapeType="1"/>
              </p:cNvSpPr>
              <p:nvPr/>
            </p:nvSpPr>
            <p:spPr bwMode="auto">
              <a:xfrm>
                <a:off x="1715" y="2495"/>
                <a:ext cx="0" cy="529"/>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sp>
          <p:nvSpPr>
            <p:cNvPr id="13361" name="Rectangle 58"/>
            <p:cNvSpPr>
              <a:spLocks noChangeArrowheads="1"/>
            </p:cNvSpPr>
            <p:nvPr/>
          </p:nvSpPr>
          <p:spPr bwMode="auto">
            <a:xfrm>
              <a:off x="1408" y="2352"/>
              <a:ext cx="321" cy="154"/>
            </a:xfrm>
            <a:prstGeom prst="rect">
              <a:avLst/>
            </a:prstGeom>
            <a:noFill/>
            <a:ln w="12700">
              <a:noFill/>
              <a:miter lim="800000"/>
              <a:headEnd type="none" w="sm" len="sm"/>
              <a:tailEnd type="none" w="sm" len="sm"/>
            </a:ln>
          </p:spPr>
          <p:txBody>
            <a:bodyPr wrap="none" lIns="0" tIns="0" rIns="0" bIns="0">
              <a:spAutoFit/>
            </a:bodyPr>
            <a:lstStyle/>
            <a:p>
              <a:pPr algn="ctr">
                <a:spcBef>
                  <a:spcPct val="10000"/>
                </a:spcBef>
              </a:pPr>
              <a:r>
                <a:rPr lang="en-US" sz="2000">
                  <a:solidFill>
                    <a:srgbClr val="000000"/>
                  </a:solidFill>
                  <a:latin typeface="Arial Narrow" pitchFamily="34" charset="0"/>
                </a:rPr>
                <a:t>Heap</a:t>
              </a:r>
            </a:p>
          </p:txBody>
        </p:sp>
      </p:grpSp>
      <p:grpSp>
        <p:nvGrpSpPr>
          <p:cNvPr id="6" name="Group 59"/>
          <p:cNvGrpSpPr>
            <a:grpSpLocks/>
          </p:cNvGrpSpPr>
          <p:nvPr/>
        </p:nvGrpSpPr>
        <p:grpSpPr bwMode="auto">
          <a:xfrm>
            <a:off x="4430713" y="2857500"/>
            <a:ext cx="625475" cy="1066800"/>
            <a:chOff x="1372" y="2352"/>
            <a:chExt cx="394" cy="672"/>
          </a:xfrm>
        </p:grpSpPr>
        <p:grpSp>
          <p:nvGrpSpPr>
            <p:cNvPr id="7" name="Group 60"/>
            <p:cNvGrpSpPr>
              <a:grpSpLocks/>
            </p:cNvGrpSpPr>
            <p:nvPr/>
          </p:nvGrpSpPr>
          <p:grpSpPr bwMode="auto">
            <a:xfrm>
              <a:off x="1420" y="2495"/>
              <a:ext cx="295" cy="529"/>
              <a:chOff x="1420" y="2495"/>
              <a:chExt cx="295" cy="529"/>
            </a:xfrm>
          </p:grpSpPr>
          <p:sp>
            <p:nvSpPr>
              <p:cNvPr id="13341" name="Rectangle 61"/>
              <p:cNvSpPr>
                <a:spLocks noChangeArrowheads="1"/>
              </p:cNvSpPr>
              <p:nvPr/>
            </p:nvSpPr>
            <p:spPr bwMode="auto">
              <a:xfrm>
                <a:off x="1420" y="2958"/>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42" name="Rectangle 62"/>
              <p:cNvSpPr>
                <a:spLocks noChangeArrowheads="1"/>
              </p:cNvSpPr>
              <p:nvPr/>
            </p:nvSpPr>
            <p:spPr bwMode="auto">
              <a:xfrm>
                <a:off x="1420" y="2892"/>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43" name="Rectangle 63"/>
              <p:cNvSpPr>
                <a:spLocks noChangeArrowheads="1"/>
              </p:cNvSpPr>
              <p:nvPr/>
            </p:nvSpPr>
            <p:spPr bwMode="auto">
              <a:xfrm>
                <a:off x="1420" y="2826"/>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44" name="Rectangle 64"/>
              <p:cNvSpPr>
                <a:spLocks noChangeArrowheads="1"/>
              </p:cNvSpPr>
              <p:nvPr/>
            </p:nvSpPr>
            <p:spPr bwMode="auto">
              <a:xfrm>
                <a:off x="1420" y="2760"/>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45" name="Rectangle 65"/>
              <p:cNvSpPr>
                <a:spLocks noChangeArrowheads="1"/>
              </p:cNvSpPr>
              <p:nvPr/>
            </p:nvSpPr>
            <p:spPr bwMode="auto">
              <a:xfrm>
                <a:off x="1420" y="2693"/>
                <a:ext cx="295" cy="67"/>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46" name="Rectangle 66"/>
              <p:cNvSpPr>
                <a:spLocks noChangeArrowheads="1"/>
              </p:cNvSpPr>
              <p:nvPr/>
            </p:nvSpPr>
            <p:spPr bwMode="auto">
              <a:xfrm>
                <a:off x="1420" y="2627"/>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47" name="Rectangle 67"/>
              <p:cNvSpPr>
                <a:spLocks noChangeArrowheads="1"/>
              </p:cNvSpPr>
              <p:nvPr/>
            </p:nvSpPr>
            <p:spPr bwMode="auto">
              <a:xfrm>
                <a:off x="1420" y="2561"/>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13348" name="Rectangle 68"/>
              <p:cNvSpPr>
                <a:spLocks noChangeArrowheads="1"/>
              </p:cNvSpPr>
              <p:nvPr/>
            </p:nvSpPr>
            <p:spPr bwMode="auto">
              <a:xfrm>
                <a:off x="1420" y="2495"/>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547909" name="Line 69"/>
              <p:cNvSpPr>
                <a:spLocks noChangeShapeType="1"/>
              </p:cNvSpPr>
              <p:nvPr/>
            </p:nvSpPr>
            <p:spPr bwMode="auto">
              <a:xfrm>
                <a:off x="1420" y="2495"/>
                <a:ext cx="295"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0" name="Line 70"/>
              <p:cNvSpPr>
                <a:spLocks noChangeShapeType="1"/>
              </p:cNvSpPr>
              <p:nvPr/>
            </p:nvSpPr>
            <p:spPr bwMode="auto">
              <a:xfrm>
                <a:off x="1420" y="2561"/>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1" name="Line 71"/>
              <p:cNvSpPr>
                <a:spLocks noChangeShapeType="1"/>
              </p:cNvSpPr>
              <p:nvPr/>
            </p:nvSpPr>
            <p:spPr bwMode="auto">
              <a:xfrm>
                <a:off x="1420" y="2627"/>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2" name="Line 72"/>
              <p:cNvSpPr>
                <a:spLocks noChangeShapeType="1"/>
              </p:cNvSpPr>
              <p:nvPr/>
            </p:nvSpPr>
            <p:spPr bwMode="auto">
              <a:xfrm>
                <a:off x="1420" y="2693"/>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3" name="Line 73"/>
              <p:cNvSpPr>
                <a:spLocks noChangeShapeType="1"/>
              </p:cNvSpPr>
              <p:nvPr/>
            </p:nvSpPr>
            <p:spPr bwMode="auto">
              <a:xfrm>
                <a:off x="1420" y="2760"/>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4" name="Line 74"/>
              <p:cNvSpPr>
                <a:spLocks noChangeShapeType="1"/>
              </p:cNvSpPr>
              <p:nvPr/>
            </p:nvSpPr>
            <p:spPr bwMode="auto">
              <a:xfrm>
                <a:off x="1420" y="2826"/>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5" name="Line 75"/>
              <p:cNvSpPr>
                <a:spLocks noChangeShapeType="1"/>
              </p:cNvSpPr>
              <p:nvPr/>
            </p:nvSpPr>
            <p:spPr bwMode="auto">
              <a:xfrm>
                <a:off x="1420" y="2892"/>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6" name="Line 76"/>
              <p:cNvSpPr>
                <a:spLocks noChangeShapeType="1"/>
              </p:cNvSpPr>
              <p:nvPr/>
            </p:nvSpPr>
            <p:spPr bwMode="auto">
              <a:xfrm>
                <a:off x="1420" y="2958"/>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7" name="Line 77"/>
              <p:cNvSpPr>
                <a:spLocks noChangeShapeType="1"/>
              </p:cNvSpPr>
              <p:nvPr/>
            </p:nvSpPr>
            <p:spPr bwMode="auto">
              <a:xfrm>
                <a:off x="1420" y="3024"/>
                <a:ext cx="295"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8" name="Line 78"/>
              <p:cNvSpPr>
                <a:spLocks noChangeShapeType="1"/>
              </p:cNvSpPr>
              <p:nvPr/>
            </p:nvSpPr>
            <p:spPr bwMode="auto">
              <a:xfrm>
                <a:off x="1420" y="2495"/>
                <a:ext cx="0" cy="529"/>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7919" name="Line 79"/>
              <p:cNvSpPr>
                <a:spLocks noChangeShapeType="1"/>
              </p:cNvSpPr>
              <p:nvPr/>
            </p:nvSpPr>
            <p:spPr bwMode="auto">
              <a:xfrm>
                <a:off x="1715" y="2495"/>
                <a:ext cx="0" cy="529"/>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sp>
          <p:nvSpPr>
            <p:cNvPr id="13340" name="Rectangle 80"/>
            <p:cNvSpPr>
              <a:spLocks noChangeArrowheads="1"/>
            </p:cNvSpPr>
            <p:nvPr/>
          </p:nvSpPr>
          <p:spPr bwMode="auto">
            <a:xfrm>
              <a:off x="1372" y="2352"/>
              <a:ext cx="394" cy="154"/>
            </a:xfrm>
            <a:prstGeom prst="rect">
              <a:avLst/>
            </a:prstGeom>
            <a:noFill/>
            <a:ln w="12700">
              <a:noFill/>
              <a:miter lim="800000"/>
              <a:headEnd type="none" w="sm" len="sm"/>
              <a:tailEnd type="none" w="sm" len="sm"/>
            </a:ln>
          </p:spPr>
          <p:txBody>
            <a:bodyPr wrap="none" lIns="0" tIns="0" rIns="0" bIns="0">
              <a:spAutoFit/>
            </a:bodyPr>
            <a:lstStyle/>
            <a:p>
              <a:pPr algn="ctr">
                <a:spcBef>
                  <a:spcPct val="10000"/>
                </a:spcBef>
              </a:pPr>
              <a:r>
                <a:rPr lang="en-US" sz="2000">
                  <a:solidFill>
                    <a:srgbClr val="000000"/>
                  </a:solidFill>
                  <a:latin typeface="Arial Narrow" pitchFamily="34" charset="0"/>
                </a:rPr>
                <a:t>Heap2</a:t>
              </a:r>
            </a:p>
          </p:txBody>
        </p:sp>
      </p:grpSp>
      <p:sp>
        <p:nvSpPr>
          <p:cNvPr id="13330" name="Text Box 81"/>
          <p:cNvSpPr txBox="1">
            <a:spLocks noChangeArrowheads="1"/>
          </p:cNvSpPr>
          <p:nvPr/>
        </p:nvSpPr>
        <p:spPr bwMode="auto">
          <a:xfrm>
            <a:off x="5715000" y="747713"/>
            <a:ext cx="3352800" cy="2739211"/>
          </a:xfrm>
          <a:prstGeom prst="rect">
            <a:avLst/>
          </a:prstGeom>
          <a:solidFill>
            <a:schemeClr val="accent1"/>
          </a:solidFill>
          <a:ln w="12700">
            <a:noFill/>
            <a:miter lim="800000"/>
            <a:headEnd type="none" w="sm" len="sm"/>
            <a:tailEnd type="none" w="sm" len="sm"/>
          </a:ln>
        </p:spPr>
        <p:txBody>
          <a:bodyPr bIns="137160">
            <a:spAutoFit/>
          </a:bodyPr>
          <a:lstStyle/>
          <a:p>
            <a:pPr marL="342900" indent="-342900">
              <a:lnSpc>
                <a:spcPct val="100000"/>
              </a:lnSpc>
              <a:buClr>
                <a:srgbClr val="0066FF"/>
              </a:buClr>
              <a:buSzPct val="75000"/>
              <a:buFont typeface="Wingdings" pitchFamily="2" charset="2"/>
              <a:buChar char=""/>
            </a:pPr>
            <a:r>
              <a:rPr lang="en-US" sz="2000" dirty="0">
                <a:solidFill>
                  <a:srgbClr val="000000"/>
                </a:solidFill>
                <a:latin typeface="Arial Narrow" pitchFamily="34" charset="0"/>
              </a:rPr>
              <a:t>BIOS enables multiple heaps to be created</a:t>
            </a:r>
          </a:p>
          <a:p>
            <a:pPr marL="342900" indent="-342900">
              <a:lnSpc>
                <a:spcPct val="100000"/>
              </a:lnSpc>
              <a:buClr>
                <a:srgbClr val="0066FF"/>
              </a:buClr>
              <a:buSzPct val="75000"/>
              <a:buFont typeface="Wingdings" pitchFamily="2" charset="2"/>
              <a:buChar char=""/>
            </a:pPr>
            <a:r>
              <a:rPr lang="en-US" sz="2000" dirty="0">
                <a:solidFill>
                  <a:srgbClr val="000000"/>
                </a:solidFill>
                <a:latin typeface="Arial Narrow" pitchFamily="34" charset="0"/>
              </a:rPr>
              <a:t>Create and name heaps in </a:t>
            </a:r>
            <a:r>
              <a:rPr lang="en-US" sz="2000" dirty="0" smtClean="0">
                <a:solidFill>
                  <a:srgbClr val="000000"/>
                </a:solidFill>
                <a:latin typeface="Arial Narrow" pitchFamily="34" charset="0"/>
              </a:rPr>
              <a:t>.CFG file or via C code</a:t>
            </a:r>
            <a:endParaRPr lang="en-US" sz="2000" dirty="0">
              <a:solidFill>
                <a:srgbClr val="000000"/>
              </a:solidFill>
              <a:latin typeface="Arial Narrow" pitchFamily="34" charset="0"/>
            </a:endParaRPr>
          </a:p>
          <a:p>
            <a:pPr marL="342900" indent="-342900">
              <a:lnSpc>
                <a:spcPct val="100000"/>
              </a:lnSpc>
              <a:buClr>
                <a:srgbClr val="0066FF"/>
              </a:buClr>
              <a:buSzPct val="75000"/>
              <a:buFont typeface="Wingdings" pitchFamily="2" charset="2"/>
              <a:buChar char=""/>
            </a:pPr>
            <a:r>
              <a:rPr lang="en-US" sz="2000" dirty="0">
                <a:solidFill>
                  <a:srgbClr val="000000"/>
                </a:solidFill>
                <a:latin typeface="Arial Narrow" pitchFamily="34" charset="0"/>
              </a:rPr>
              <a:t>Use </a:t>
            </a:r>
            <a:r>
              <a:rPr lang="en-US" dirty="0" err="1" smtClean="0">
                <a:solidFill>
                  <a:srgbClr val="0066FF"/>
                </a:solidFill>
                <a:latin typeface="Arial Narrow" pitchFamily="34" charset="0"/>
              </a:rPr>
              <a:t>Memory_alloc</a:t>
            </a:r>
            <a:r>
              <a:rPr lang="en-US" dirty="0">
                <a:solidFill>
                  <a:srgbClr val="0066FF"/>
                </a:solidFill>
                <a:latin typeface="Arial Narrow" pitchFamily="34" charset="0"/>
              </a:rPr>
              <a:t>()</a:t>
            </a:r>
            <a:r>
              <a:rPr lang="en-US" sz="2000" dirty="0">
                <a:solidFill>
                  <a:srgbClr val="000000"/>
                </a:solidFill>
                <a:latin typeface="Arial Narrow" pitchFamily="34" charset="0"/>
              </a:rPr>
              <a:t> function to allocate memory </a:t>
            </a:r>
            <a:br>
              <a:rPr lang="en-US" sz="2000" dirty="0">
                <a:solidFill>
                  <a:srgbClr val="000000"/>
                </a:solidFill>
                <a:latin typeface="Arial Narrow" pitchFamily="34" charset="0"/>
              </a:rPr>
            </a:br>
            <a:r>
              <a:rPr lang="en-US" sz="2000" dirty="0">
                <a:solidFill>
                  <a:srgbClr val="000000"/>
                </a:solidFill>
                <a:latin typeface="Arial Narrow" pitchFamily="34" charset="0"/>
              </a:rPr>
              <a:t>and specify which heap</a:t>
            </a:r>
          </a:p>
        </p:txBody>
      </p:sp>
      <p:sp>
        <p:nvSpPr>
          <p:cNvPr id="85"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11</a:t>
            </a:r>
            <a:endParaRPr lang="en-US" sz="1000" b="0" dirty="0" smtClean="0">
              <a:solidFill>
                <a:schemeClr val="tx2"/>
              </a:solidFill>
              <a:effectLst/>
              <a:latin typeface="Arial"/>
            </a:endParaRPr>
          </a:p>
        </p:txBody>
      </p:sp>
      <p:pic>
        <p:nvPicPr>
          <p:cNvPr id="87"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err="1" smtClean="0"/>
              <a:t>Memory_alloc</a:t>
            </a:r>
            <a:r>
              <a:rPr lang="en-US" dirty="0" smtClean="0"/>
              <a:t>()</a:t>
            </a:r>
          </a:p>
        </p:txBody>
      </p:sp>
      <p:sp>
        <p:nvSpPr>
          <p:cNvPr id="16387" name="Rectangle 4"/>
          <p:cNvSpPr>
            <a:spLocks noChangeArrowheads="1"/>
          </p:cNvSpPr>
          <p:nvPr/>
        </p:nvSpPr>
        <p:spPr bwMode="auto">
          <a:xfrm>
            <a:off x="2971800" y="1066800"/>
            <a:ext cx="5943600" cy="4800600"/>
          </a:xfrm>
          <a:prstGeom prst="rect">
            <a:avLst/>
          </a:prstGeom>
          <a:solidFill>
            <a:schemeClr val="accent6">
              <a:lumMod val="20000"/>
              <a:lumOff val="80000"/>
            </a:schemeClr>
          </a:solidFill>
          <a:ln w="12700">
            <a:solidFill>
              <a:schemeClr val="tx1"/>
            </a:solidFill>
            <a:miter lim="800000"/>
            <a:headEnd type="none" w="sm" len="sm"/>
            <a:tailEnd type="none" w="sm" len="sm"/>
          </a:ln>
        </p:spPr>
        <p:txBody>
          <a:bodyPr wrap="none" tIns="137160"/>
          <a:lstStyle/>
          <a:p>
            <a:pPr>
              <a:lnSpc>
                <a:spcPct val="100000"/>
              </a:lnSpc>
              <a:spcBef>
                <a:spcPct val="40000"/>
              </a:spcBef>
            </a:pPr>
            <a:endParaRPr lang="en-US" sz="2000" dirty="0" smtClean="0">
              <a:solidFill>
                <a:srgbClr val="000000"/>
              </a:solidFill>
              <a:latin typeface="Courier New" pitchFamily="49" charset="0"/>
            </a:endParaRPr>
          </a:p>
          <a:p>
            <a:pPr>
              <a:lnSpc>
                <a:spcPct val="100000"/>
              </a:lnSpc>
              <a:spcBef>
                <a:spcPct val="40000"/>
              </a:spcBef>
            </a:pPr>
            <a:r>
              <a:rPr lang="en-US" sz="1800" dirty="0" smtClean="0">
                <a:solidFill>
                  <a:srgbClr val="000000"/>
                </a:solidFill>
                <a:latin typeface="Courier New" pitchFamily="49" charset="0"/>
              </a:rPr>
              <a:t>#</a:t>
            </a:r>
            <a:r>
              <a:rPr lang="en-US" sz="1800" dirty="0">
                <a:solidFill>
                  <a:srgbClr val="000000"/>
                </a:solidFill>
                <a:latin typeface="Courier New" pitchFamily="49" charset="0"/>
              </a:rPr>
              <a:t>define SIZE 32</a:t>
            </a:r>
          </a:p>
          <a:p>
            <a:pPr>
              <a:lnSpc>
                <a:spcPct val="100000"/>
              </a:lnSpc>
              <a:spcBef>
                <a:spcPct val="40000"/>
              </a:spcBef>
            </a:pPr>
            <a:r>
              <a:rPr lang="en-US" sz="1800" dirty="0">
                <a:solidFill>
                  <a:srgbClr val="000000"/>
                </a:solidFill>
                <a:latin typeface="Courier New" pitchFamily="49" charset="0"/>
              </a:rPr>
              <a:t>x = </a:t>
            </a:r>
            <a:r>
              <a:rPr lang="en-US" sz="1800" dirty="0" err="1" smtClean="0">
                <a:solidFill>
                  <a:srgbClr val="000000"/>
                </a:solidFill>
                <a:latin typeface="Courier New" pitchFamily="49" charset="0"/>
              </a:rPr>
              <a:t>Memory_alloc</a:t>
            </a:r>
            <a:r>
              <a:rPr lang="en-US" sz="1800" dirty="0" smtClean="0">
                <a:solidFill>
                  <a:srgbClr val="000000"/>
                </a:solidFill>
                <a:latin typeface="Courier New" pitchFamily="49" charset="0"/>
              </a:rPr>
              <a:t>(</a:t>
            </a:r>
            <a:r>
              <a:rPr lang="en-US" sz="1800" dirty="0" smtClean="0">
                <a:solidFill>
                  <a:srgbClr val="0066FF"/>
                </a:solidFill>
                <a:latin typeface="Courier New" pitchFamily="49" charset="0"/>
              </a:rPr>
              <a:t>NULL</a:t>
            </a:r>
            <a:r>
              <a:rPr lang="en-US" sz="1800" dirty="0" smtClean="0">
                <a:solidFill>
                  <a:srgbClr val="000000"/>
                </a:solidFill>
                <a:latin typeface="Courier New" pitchFamily="49" charset="0"/>
              </a:rPr>
              <a:t>, size, </a:t>
            </a:r>
            <a:r>
              <a:rPr lang="en-US" sz="1800" dirty="0" smtClean="0">
                <a:solidFill>
                  <a:schemeClr val="tx2"/>
                </a:solidFill>
                <a:latin typeface="Courier New" pitchFamily="49" charset="0"/>
              </a:rPr>
              <a:t>align</a:t>
            </a:r>
            <a:r>
              <a:rPr lang="en-US" sz="1800" dirty="0" smtClean="0">
                <a:solidFill>
                  <a:srgbClr val="000000"/>
                </a:solidFill>
                <a:latin typeface="Courier New" pitchFamily="49" charset="0"/>
              </a:rPr>
              <a:t>, &amp;</a:t>
            </a:r>
            <a:r>
              <a:rPr lang="en-US" sz="1800" dirty="0" err="1" smtClean="0">
                <a:solidFill>
                  <a:srgbClr val="000000"/>
                </a:solidFill>
                <a:latin typeface="Courier New" pitchFamily="49" charset="0"/>
              </a:rPr>
              <a:t>eb</a:t>
            </a:r>
            <a:r>
              <a:rPr lang="en-US" sz="1800" dirty="0" smtClean="0">
                <a:solidFill>
                  <a:srgbClr val="000000"/>
                </a:solidFill>
                <a:latin typeface="Courier New" pitchFamily="49" charset="0"/>
              </a:rPr>
              <a:t>);</a:t>
            </a:r>
            <a:endParaRPr lang="en-US" sz="1800" dirty="0">
              <a:solidFill>
                <a:srgbClr val="000000"/>
              </a:solidFill>
              <a:latin typeface="Courier New" pitchFamily="49" charset="0"/>
            </a:endParaRPr>
          </a:p>
          <a:p>
            <a:pPr>
              <a:lnSpc>
                <a:spcPct val="100000"/>
              </a:lnSpc>
              <a:spcBef>
                <a:spcPct val="40000"/>
              </a:spcBef>
            </a:pPr>
            <a:r>
              <a:rPr lang="en-US" sz="1800" dirty="0">
                <a:solidFill>
                  <a:srgbClr val="000000"/>
                </a:solidFill>
                <a:latin typeface="Courier New" pitchFamily="49" charset="0"/>
              </a:rPr>
              <a:t>a = </a:t>
            </a:r>
            <a:r>
              <a:rPr lang="en-US" sz="1800" dirty="0" err="1" smtClean="0">
                <a:solidFill>
                  <a:srgbClr val="000000"/>
                </a:solidFill>
                <a:latin typeface="Courier New" pitchFamily="49" charset="0"/>
              </a:rPr>
              <a:t>Memory_alloc</a:t>
            </a:r>
            <a:r>
              <a:rPr lang="en-US" sz="1800" dirty="0" smtClean="0">
                <a:solidFill>
                  <a:srgbClr val="000000"/>
                </a:solidFill>
                <a:latin typeface="Courier New" pitchFamily="49" charset="0"/>
              </a:rPr>
              <a:t>(</a:t>
            </a:r>
            <a:r>
              <a:rPr lang="en-US" sz="1800" dirty="0" err="1" smtClean="0">
                <a:solidFill>
                  <a:srgbClr val="0066FF"/>
                </a:solidFill>
                <a:latin typeface="Courier New" pitchFamily="49" charset="0"/>
              </a:rPr>
              <a:t>myHeap</a:t>
            </a:r>
            <a:r>
              <a:rPr lang="en-US" sz="1800" dirty="0" smtClean="0">
                <a:solidFill>
                  <a:srgbClr val="000000"/>
                </a:solidFill>
                <a:latin typeface="Courier New" pitchFamily="49" charset="0"/>
              </a:rPr>
              <a:t>, size, </a:t>
            </a:r>
            <a:r>
              <a:rPr lang="en-US" sz="1800" dirty="0" smtClean="0">
                <a:solidFill>
                  <a:schemeClr val="tx2"/>
                </a:solidFill>
                <a:latin typeface="Courier New" pitchFamily="49" charset="0"/>
              </a:rPr>
              <a:t>align</a:t>
            </a:r>
            <a:r>
              <a:rPr lang="en-US" sz="1800" dirty="0" smtClean="0">
                <a:solidFill>
                  <a:srgbClr val="000000"/>
                </a:solidFill>
                <a:latin typeface="Courier New" pitchFamily="49" charset="0"/>
              </a:rPr>
              <a:t>, &amp;</a:t>
            </a:r>
            <a:r>
              <a:rPr lang="en-US" sz="1800" dirty="0" err="1" smtClean="0">
                <a:solidFill>
                  <a:srgbClr val="000000"/>
                </a:solidFill>
                <a:latin typeface="Courier New" pitchFamily="49" charset="0"/>
              </a:rPr>
              <a:t>eb</a:t>
            </a:r>
            <a:r>
              <a:rPr lang="en-US" sz="1800" dirty="0" smtClean="0">
                <a:solidFill>
                  <a:srgbClr val="000000"/>
                </a:solidFill>
                <a:latin typeface="Courier New" pitchFamily="49" charset="0"/>
              </a:rPr>
              <a:t>);</a:t>
            </a:r>
            <a:endParaRPr lang="en-US" sz="1800" dirty="0">
              <a:solidFill>
                <a:srgbClr val="000000"/>
              </a:solidFill>
              <a:latin typeface="Courier New" pitchFamily="49" charset="0"/>
            </a:endParaRPr>
          </a:p>
          <a:p>
            <a:pPr>
              <a:lnSpc>
                <a:spcPct val="100000"/>
              </a:lnSpc>
              <a:spcBef>
                <a:spcPct val="40000"/>
              </a:spcBef>
            </a:pPr>
            <a:r>
              <a:rPr lang="en-US" sz="1800" dirty="0">
                <a:solidFill>
                  <a:srgbClr val="000000"/>
                </a:solidFill>
                <a:latin typeface="Courier New" pitchFamily="49" charset="0"/>
              </a:rPr>
              <a:t>x = {…};</a:t>
            </a:r>
          </a:p>
          <a:p>
            <a:pPr>
              <a:lnSpc>
                <a:spcPct val="100000"/>
              </a:lnSpc>
              <a:spcBef>
                <a:spcPct val="40000"/>
              </a:spcBef>
            </a:pPr>
            <a:r>
              <a:rPr lang="en-US" sz="1800" dirty="0">
                <a:solidFill>
                  <a:srgbClr val="000000"/>
                </a:solidFill>
                <a:latin typeface="Courier New" pitchFamily="49" charset="0"/>
              </a:rPr>
              <a:t>a = {…};</a:t>
            </a:r>
          </a:p>
          <a:p>
            <a:pPr>
              <a:lnSpc>
                <a:spcPct val="100000"/>
              </a:lnSpc>
              <a:spcBef>
                <a:spcPct val="40000"/>
              </a:spcBef>
            </a:pPr>
            <a:endParaRPr lang="en-US" sz="1800" dirty="0">
              <a:solidFill>
                <a:srgbClr val="000000"/>
              </a:solidFill>
              <a:latin typeface="Courier New" pitchFamily="49" charset="0"/>
            </a:endParaRPr>
          </a:p>
          <a:p>
            <a:pPr>
              <a:lnSpc>
                <a:spcPct val="100000"/>
              </a:lnSpc>
              <a:spcBef>
                <a:spcPct val="40000"/>
              </a:spcBef>
            </a:pPr>
            <a:r>
              <a:rPr lang="en-US" sz="1800" dirty="0">
                <a:solidFill>
                  <a:srgbClr val="000000"/>
                </a:solidFill>
                <a:latin typeface="Courier New" pitchFamily="49" charset="0"/>
              </a:rPr>
              <a:t>filter(…);</a:t>
            </a:r>
          </a:p>
          <a:p>
            <a:pPr>
              <a:lnSpc>
                <a:spcPct val="100000"/>
              </a:lnSpc>
              <a:spcBef>
                <a:spcPct val="40000"/>
              </a:spcBef>
            </a:pPr>
            <a:endParaRPr lang="en-US" sz="1800" dirty="0">
              <a:solidFill>
                <a:srgbClr val="000000"/>
              </a:solidFill>
              <a:latin typeface="Courier New" pitchFamily="49" charset="0"/>
            </a:endParaRPr>
          </a:p>
          <a:p>
            <a:pPr>
              <a:lnSpc>
                <a:spcPct val="100000"/>
              </a:lnSpc>
              <a:spcBef>
                <a:spcPct val="40000"/>
              </a:spcBef>
            </a:pPr>
            <a:r>
              <a:rPr lang="en-US" sz="1800" dirty="0" err="1" smtClean="0">
                <a:solidFill>
                  <a:srgbClr val="000000"/>
                </a:solidFill>
                <a:latin typeface="Courier New" pitchFamily="49" charset="0"/>
              </a:rPr>
              <a:t>Memory_free</a:t>
            </a:r>
            <a:r>
              <a:rPr lang="en-US" sz="1800" dirty="0" smtClean="0">
                <a:solidFill>
                  <a:srgbClr val="000000"/>
                </a:solidFill>
                <a:latin typeface="Courier New" pitchFamily="49" charset="0"/>
              </a:rPr>
              <a:t>(</a:t>
            </a:r>
            <a:r>
              <a:rPr lang="en-US" sz="1800" dirty="0" err="1" smtClean="0">
                <a:solidFill>
                  <a:srgbClr val="000000"/>
                </a:solidFill>
                <a:latin typeface="Courier New" pitchFamily="49" charset="0"/>
              </a:rPr>
              <a:t>NULL,a,size</a:t>
            </a:r>
            <a:r>
              <a:rPr lang="en-US" sz="1800" dirty="0" smtClean="0">
                <a:solidFill>
                  <a:srgbClr val="000000"/>
                </a:solidFill>
                <a:latin typeface="Courier New" pitchFamily="49" charset="0"/>
              </a:rPr>
              <a:t>);</a:t>
            </a:r>
            <a:endParaRPr lang="en-US" sz="1800" dirty="0">
              <a:solidFill>
                <a:srgbClr val="000000"/>
              </a:solidFill>
              <a:latin typeface="Courier New" pitchFamily="49" charset="0"/>
            </a:endParaRPr>
          </a:p>
          <a:p>
            <a:pPr>
              <a:lnSpc>
                <a:spcPct val="100000"/>
              </a:lnSpc>
              <a:spcBef>
                <a:spcPct val="40000"/>
              </a:spcBef>
            </a:pPr>
            <a:r>
              <a:rPr lang="en-US" sz="1800" dirty="0" err="1" smtClean="0">
                <a:solidFill>
                  <a:srgbClr val="000000"/>
                </a:solidFill>
                <a:latin typeface="Courier New" pitchFamily="49" charset="0"/>
              </a:rPr>
              <a:t>Memory_free</a:t>
            </a:r>
            <a:r>
              <a:rPr lang="en-US" sz="1800" dirty="0" smtClean="0">
                <a:solidFill>
                  <a:srgbClr val="000000"/>
                </a:solidFill>
                <a:latin typeface="Courier New" pitchFamily="49" charset="0"/>
              </a:rPr>
              <a:t>(</a:t>
            </a:r>
            <a:r>
              <a:rPr lang="en-US" sz="1800" dirty="0" err="1" smtClean="0">
                <a:solidFill>
                  <a:srgbClr val="000000"/>
                </a:solidFill>
                <a:latin typeface="Courier New" pitchFamily="49" charset="0"/>
              </a:rPr>
              <a:t>myHeap,x,size</a:t>
            </a:r>
            <a:r>
              <a:rPr lang="en-US" sz="1800" dirty="0" smtClean="0">
                <a:solidFill>
                  <a:srgbClr val="000000"/>
                </a:solidFill>
                <a:latin typeface="Courier New" pitchFamily="49" charset="0"/>
              </a:rPr>
              <a:t>);</a:t>
            </a:r>
            <a:endParaRPr lang="en-US" sz="2000" dirty="0">
              <a:solidFill>
                <a:srgbClr val="000000"/>
              </a:solidFill>
              <a:latin typeface="Courier New" pitchFamily="49" charset="0"/>
            </a:endParaRPr>
          </a:p>
        </p:txBody>
      </p:sp>
      <p:sp>
        <p:nvSpPr>
          <p:cNvPr id="16388" name="Text Box 5"/>
          <p:cNvSpPr txBox="1">
            <a:spLocks noChangeArrowheads="1"/>
          </p:cNvSpPr>
          <p:nvPr/>
        </p:nvSpPr>
        <p:spPr bwMode="auto">
          <a:xfrm>
            <a:off x="2971800" y="742928"/>
            <a:ext cx="3175869" cy="307777"/>
          </a:xfrm>
          <a:prstGeom prst="rect">
            <a:avLst/>
          </a:prstGeom>
          <a:noFill/>
          <a:ln w="12700">
            <a:noFill/>
            <a:miter lim="800000"/>
            <a:headEnd type="none" w="sm" len="sm"/>
            <a:tailEnd type="none" w="sm" len="sm"/>
          </a:ln>
        </p:spPr>
        <p:txBody>
          <a:bodyPr wrap="none" tIns="0" bIns="0">
            <a:spAutoFit/>
          </a:bodyPr>
          <a:lstStyle/>
          <a:p>
            <a:pPr>
              <a:lnSpc>
                <a:spcPct val="100000"/>
              </a:lnSpc>
              <a:spcBef>
                <a:spcPct val="0"/>
              </a:spcBef>
            </a:pPr>
            <a:r>
              <a:rPr lang="en-US" sz="2000" i="1" dirty="0">
                <a:solidFill>
                  <a:srgbClr val="0066FF"/>
                </a:solidFill>
              </a:rPr>
              <a:t>Using </a:t>
            </a:r>
            <a:r>
              <a:rPr lang="en-US" sz="2000" i="1" dirty="0" smtClean="0">
                <a:solidFill>
                  <a:srgbClr val="0066FF"/>
                </a:solidFill>
              </a:rPr>
              <a:t>Memory </a:t>
            </a:r>
            <a:r>
              <a:rPr lang="en-US" sz="2000" i="1" dirty="0">
                <a:solidFill>
                  <a:srgbClr val="0066FF"/>
                </a:solidFill>
              </a:rPr>
              <a:t>functions</a:t>
            </a:r>
          </a:p>
        </p:txBody>
      </p:sp>
      <p:sp>
        <p:nvSpPr>
          <p:cNvPr id="16389" name="Rectangle 7"/>
          <p:cNvSpPr>
            <a:spLocks noChangeArrowheads="1"/>
          </p:cNvSpPr>
          <p:nvPr/>
        </p:nvSpPr>
        <p:spPr bwMode="auto">
          <a:xfrm>
            <a:off x="228600" y="1066800"/>
            <a:ext cx="2628900" cy="4800600"/>
          </a:xfrm>
          <a:prstGeom prst="rect">
            <a:avLst/>
          </a:prstGeom>
          <a:solidFill>
            <a:schemeClr val="accent1">
              <a:lumMod val="90000"/>
            </a:schemeClr>
          </a:solidFill>
          <a:ln w="12700">
            <a:solidFill>
              <a:schemeClr val="tx1"/>
            </a:solidFill>
            <a:miter lim="800000"/>
            <a:headEnd type="none" w="sm" len="sm"/>
            <a:tailEnd type="none" w="sm" len="sm"/>
          </a:ln>
        </p:spPr>
        <p:txBody>
          <a:bodyPr wrap="none" tIns="137160"/>
          <a:lstStyle/>
          <a:p>
            <a:pPr>
              <a:lnSpc>
                <a:spcPct val="100000"/>
              </a:lnSpc>
              <a:spcBef>
                <a:spcPct val="40000"/>
              </a:spcBef>
            </a:pPr>
            <a:endParaRPr lang="en-US" sz="2000" dirty="0">
              <a:solidFill>
                <a:srgbClr val="000000"/>
              </a:solidFill>
              <a:latin typeface="Courier New" pitchFamily="49" charset="0"/>
            </a:endParaRPr>
          </a:p>
          <a:p>
            <a:pPr>
              <a:lnSpc>
                <a:spcPct val="100000"/>
              </a:lnSpc>
              <a:spcBef>
                <a:spcPct val="40000"/>
              </a:spcBef>
            </a:pPr>
            <a:r>
              <a:rPr lang="en-US" sz="1800" dirty="0">
                <a:solidFill>
                  <a:srgbClr val="000000"/>
                </a:solidFill>
                <a:latin typeface="Courier New" pitchFamily="49" charset="0"/>
              </a:rPr>
              <a:t>#define SIZE 32</a:t>
            </a:r>
          </a:p>
          <a:p>
            <a:pPr>
              <a:lnSpc>
                <a:spcPct val="100000"/>
              </a:lnSpc>
              <a:spcBef>
                <a:spcPct val="40000"/>
              </a:spcBef>
            </a:pPr>
            <a:r>
              <a:rPr lang="en-US" sz="1800" dirty="0">
                <a:solidFill>
                  <a:srgbClr val="000000"/>
                </a:solidFill>
                <a:latin typeface="Courier New" pitchFamily="49" charset="0"/>
              </a:rPr>
              <a:t>x=</a:t>
            </a:r>
            <a:r>
              <a:rPr lang="en-US" sz="1800" dirty="0" err="1">
                <a:solidFill>
                  <a:srgbClr val="000000"/>
                </a:solidFill>
                <a:latin typeface="Courier New" pitchFamily="49" charset="0"/>
              </a:rPr>
              <a:t>malloc</a:t>
            </a:r>
            <a:r>
              <a:rPr lang="en-US" sz="1800" dirty="0">
                <a:solidFill>
                  <a:srgbClr val="000000"/>
                </a:solidFill>
                <a:latin typeface="Courier New" pitchFamily="49" charset="0"/>
              </a:rPr>
              <a:t>(SIZE);</a:t>
            </a:r>
          </a:p>
          <a:p>
            <a:pPr>
              <a:lnSpc>
                <a:spcPct val="100000"/>
              </a:lnSpc>
              <a:spcBef>
                <a:spcPct val="40000"/>
              </a:spcBef>
            </a:pPr>
            <a:r>
              <a:rPr lang="en-US" sz="1800" dirty="0">
                <a:solidFill>
                  <a:srgbClr val="000000"/>
                </a:solidFill>
                <a:latin typeface="Courier New" pitchFamily="49" charset="0"/>
              </a:rPr>
              <a:t>a=</a:t>
            </a:r>
            <a:r>
              <a:rPr lang="en-US" sz="1800" dirty="0" err="1">
                <a:solidFill>
                  <a:srgbClr val="000000"/>
                </a:solidFill>
                <a:latin typeface="Courier New" pitchFamily="49" charset="0"/>
              </a:rPr>
              <a:t>malloc</a:t>
            </a:r>
            <a:r>
              <a:rPr lang="en-US" sz="1800" dirty="0">
                <a:solidFill>
                  <a:srgbClr val="000000"/>
                </a:solidFill>
                <a:latin typeface="Courier New" pitchFamily="49" charset="0"/>
              </a:rPr>
              <a:t>(SIZE);</a:t>
            </a:r>
          </a:p>
          <a:p>
            <a:pPr>
              <a:lnSpc>
                <a:spcPct val="100000"/>
              </a:lnSpc>
              <a:spcBef>
                <a:spcPct val="40000"/>
              </a:spcBef>
            </a:pPr>
            <a:r>
              <a:rPr lang="en-US" sz="1800" dirty="0">
                <a:solidFill>
                  <a:srgbClr val="000000"/>
                </a:solidFill>
                <a:latin typeface="Courier New" pitchFamily="49" charset="0"/>
              </a:rPr>
              <a:t>x={…};</a:t>
            </a:r>
          </a:p>
          <a:p>
            <a:pPr>
              <a:lnSpc>
                <a:spcPct val="100000"/>
              </a:lnSpc>
              <a:spcBef>
                <a:spcPct val="40000"/>
              </a:spcBef>
            </a:pPr>
            <a:r>
              <a:rPr lang="en-US" sz="1800" dirty="0">
                <a:solidFill>
                  <a:srgbClr val="000000"/>
                </a:solidFill>
                <a:latin typeface="Courier New" pitchFamily="49" charset="0"/>
              </a:rPr>
              <a:t>a={…};</a:t>
            </a:r>
          </a:p>
          <a:p>
            <a:pPr>
              <a:lnSpc>
                <a:spcPct val="100000"/>
              </a:lnSpc>
              <a:spcBef>
                <a:spcPct val="40000"/>
              </a:spcBef>
            </a:pPr>
            <a:endParaRPr lang="en-US" sz="1800" dirty="0">
              <a:solidFill>
                <a:srgbClr val="000000"/>
              </a:solidFill>
              <a:latin typeface="Courier New" pitchFamily="49" charset="0"/>
            </a:endParaRPr>
          </a:p>
          <a:p>
            <a:pPr>
              <a:lnSpc>
                <a:spcPct val="100000"/>
              </a:lnSpc>
              <a:spcBef>
                <a:spcPct val="40000"/>
              </a:spcBef>
            </a:pPr>
            <a:r>
              <a:rPr lang="en-US" sz="1800" dirty="0">
                <a:solidFill>
                  <a:srgbClr val="000000"/>
                </a:solidFill>
                <a:latin typeface="Courier New" pitchFamily="49" charset="0"/>
              </a:rPr>
              <a:t>filter(…);</a:t>
            </a:r>
          </a:p>
          <a:p>
            <a:pPr>
              <a:lnSpc>
                <a:spcPct val="100000"/>
              </a:lnSpc>
              <a:spcBef>
                <a:spcPct val="40000"/>
              </a:spcBef>
            </a:pPr>
            <a:endParaRPr lang="en-US" sz="1800" dirty="0">
              <a:solidFill>
                <a:srgbClr val="000000"/>
              </a:solidFill>
              <a:latin typeface="Courier New" pitchFamily="49" charset="0"/>
            </a:endParaRPr>
          </a:p>
          <a:p>
            <a:pPr>
              <a:lnSpc>
                <a:spcPct val="100000"/>
              </a:lnSpc>
              <a:spcBef>
                <a:spcPct val="40000"/>
              </a:spcBef>
            </a:pPr>
            <a:r>
              <a:rPr lang="en-US" sz="1800" dirty="0">
                <a:solidFill>
                  <a:srgbClr val="000000"/>
                </a:solidFill>
                <a:latin typeface="Courier New" pitchFamily="49" charset="0"/>
              </a:rPr>
              <a:t>free(a);</a:t>
            </a:r>
          </a:p>
          <a:p>
            <a:pPr>
              <a:lnSpc>
                <a:spcPct val="100000"/>
              </a:lnSpc>
              <a:spcBef>
                <a:spcPct val="40000"/>
              </a:spcBef>
            </a:pPr>
            <a:r>
              <a:rPr lang="en-US" sz="1800" dirty="0">
                <a:solidFill>
                  <a:srgbClr val="000000"/>
                </a:solidFill>
                <a:latin typeface="Courier New" pitchFamily="49" charset="0"/>
              </a:rPr>
              <a:t>free(x);</a:t>
            </a:r>
          </a:p>
        </p:txBody>
      </p:sp>
      <p:sp>
        <p:nvSpPr>
          <p:cNvPr id="16390" name="Text Box 8"/>
          <p:cNvSpPr txBox="1">
            <a:spLocks noChangeArrowheads="1"/>
          </p:cNvSpPr>
          <p:nvPr/>
        </p:nvSpPr>
        <p:spPr bwMode="auto">
          <a:xfrm>
            <a:off x="228600" y="742928"/>
            <a:ext cx="2414588" cy="304800"/>
          </a:xfrm>
          <a:prstGeom prst="rect">
            <a:avLst/>
          </a:prstGeom>
          <a:noFill/>
          <a:ln w="12700">
            <a:noFill/>
            <a:miter lim="800000"/>
            <a:headEnd type="none" w="sm" len="sm"/>
            <a:tailEnd type="none" w="sm" len="sm"/>
          </a:ln>
        </p:spPr>
        <p:txBody>
          <a:bodyPr wrap="none" tIns="0" bIns="0">
            <a:spAutoFit/>
          </a:bodyPr>
          <a:lstStyle/>
          <a:p>
            <a:pPr>
              <a:lnSpc>
                <a:spcPct val="100000"/>
              </a:lnSpc>
              <a:spcBef>
                <a:spcPct val="0"/>
              </a:spcBef>
            </a:pPr>
            <a:r>
              <a:rPr lang="en-US" sz="2000" i="1" dirty="0">
                <a:solidFill>
                  <a:srgbClr val="0066FF"/>
                </a:solidFill>
              </a:rPr>
              <a:t>Standard C syntax</a:t>
            </a:r>
          </a:p>
        </p:txBody>
      </p:sp>
      <p:sp>
        <p:nvSpPr>
          <p:cNvPr id="16396" name="Text Box 22"/>
          <p:cNvSpPr txBox="1">
            <a:spLocks noChangeArrowheads="1"/>
          </p:cNvSpPr>
          <p:nvPr/>
        </p:nvSpPr>
        <p:spPr bwMode="auto">
          <a:xfrm>
            <a:off x="685800" y="5972175"/>
            <a:ext cx="8398838" cy="609398"/>
          </a:xfrm>
          <a:prstGeom prst="rect">
            <a:avLst/>
          </a:prstGeom>
          <a:noFill/>
          <a:ln w="12700">
            <a:noFill/>
            <a:miter lim="800000"/>
            <a:headEnd type="none" w="sm" len="sm"/>
            <a:tailEnd type="none" w="sm" len="sm"/>
          </a:ln>
        </p:spPr>
        <p:txBody>
          <a:bodyPr wrap="none">
            <a:spAutoFit/>
          </a:bodyPr>
          <a:lstStyle/>
          <a:p>
            <a:r>
              <a:rPr lang="en-US" sz="1600" b="0" i="1" dirty="0">
                <a:solidFill>
                  <a:srgbClr val="000000"/>
                </a:solidFill>
              </a:rPr>
              <a:t>Notes:  </a:t>
            </a:r>
            <a:r>
              <a:rPr lang="en-US" sz="1600" b="0" i="1" dirty="0" smtClean="0">
                <a:solidFill>
                  <a:srgbClr val="000000"/>
                </a:solidFill>
              </a:rPr>
              <a:t>	- </a:t>
            </a:r>
            <a:r>
              <a:rPr lang="en-US" sz="1600" b="0" i="1" dirty="0" err="1" smtClean="0">
                <a:solidFill>
                  <a:srgbClr val="000000"/>
                </a:solidFill>
              </a:rPr>
              <a:t>malloc</a:t>
            </a:r>
            <a:r>
              <a:rPr lang="en-US" sz="1600" b="0" i="1" dirty="0" smtClean="0">
                <a:solidFill>
                  <a:srgbClr val="000000"/>
                </a:solidFill>
              </a:rPr>
              <a:t>(size) API is translated to </a:t>
            </a:r>
            <a:r>
              <a:rPr lang="en-US" sz="1600" b="0" i="1" dirty="0" err="1" smtClean="0">
                <a:solidFill>
                  <a:srgbClr val="000000"/>
                </a:solidFill>
              </a:rPr>
              <a:t>Memory_alloc</a:t>
            </a:r>
            <a:r>
              <a:rPr lang="en-US" sz="1600" b="0" i="1" dirty="0" smtClean="0">
                <a:solidFill>
                  <a:srgbClr val="000000"/>
                </a:solidFill>
              </a:rPr>
              <a:t>(NULL,size,0,&amp;eb) in SYS/BIOS </a:t>
            </a:r>
          </a:p>
          <a:p>
            <a:r>
              <a:rPr lang="en-US" sz="1600" b="0" i="1" dirty="0" smtClean="0">
                <a:solidFill>
                  <a:srgbClr val="000000"/>
                </a:solidFill>
              </a:rPr>
              <a:t>	- </a:t>
            </a:r>
            <a:r>
              <a:rPr lang="en-US" sz="1600" b="0" i="1" dirty="0" err="1" smtClean="0">
                <a:solidFill>
                  <a:srgbClr val="000000"/>
                </a:solidFill>
              </a:rPr>
              <a:t>Memory_calloc</a:t>
            </a:r>
            <a:r>
              <a:rPr lang="en-US" sz="1600" b="0" i="1" dirty="0" smtClean="0">
                <a:solidFill>
                  <a:srgbClr val="000000"/>
                </a:solidFill>
              </a:rPr>
              <a:t>/</a:t>
            </a:r>
            <a:r>
              <a:rPr lang="en-US" sz="1600" b="0" i="1" dirty="0" err="1" smtClean="0">
                <a:solidFill>
                  <a:srgbClr val="000000"/>
                </a:solidFill>
              </a:rPr>
              <a:t>valloc</a:t>
            </a:r>
            <a:r>
              <a:rPr lang="en-US" sz="1600" b="0" i="1" dirty="0" smtClean="0">
                <a:solidFill>
                  <a:srgbClr val="000000"/>
                </a:solidFill>
              </a:rPr>
              <a:t> </a:t>
            </a:r>
            <a:r>
              <a:rPr lang="en-US" sz="1600" b="0" i="1" dirty="0">
                <a:solidFill>
                  <a:srgbClr val="000000"/>
                </a:solidFill>
              </a:rPr>
              <a:t>also </a:t>
            </a:r>
            <a:r>
              <a:rPr lang="en-US" sz="1600" b="0" i="1" dirty="0" smtClean="0">
                <a:solidFill>
                  <a:srgbClr val="000000"/>
                </a:solidFill>
              </a:rPr>
              <a:t>available</a:t>
            </a:r>
            <a:endParaRPr lang="en-US" sz="1600" b="0" i="1" dirty="0">
              <a:solidFill>
                <a:srgbClr val="000000"/>
              </a:solidFill>
            </a:endParaRPr>
          </a:p>
        </p:txBody>
      </p:sp>
      <p:sp>
        <p:nvSpPr>
          <p:cNvPr id="20" name="TextBox 19"/>
          <p:cNvSpPr txBox="1"/>
          <p:nvPr/>
        </p:nvSpPr>
        <p:spPr>
          <a:xfrm>
            <a:off x="6259776" y="1268104"/>
            <a:ext cx="2133600" cy="428232"/>
          </a:xfrm>
          <a:prstGeom prst="rect">
            <a:avLst/>
          </a:prstGeom>
          <a:solidFill>
            <a:srgbClr val="FFFF66"/>
          </a:solidFill>
          <a:ln>
            <a:solidFill>
              <a:schemeClr val="tx1"/>
            </a:solidFill>
          </a:ln>
        </p:spPr>
        <p:txBody>
          <a:bodyPr wrap="square" rtlCol="0" anchor="ctr" anchorCtr="1">
            <a:noAutofit/>
          </a:bodyPr>
          <a:lstStyle/>
          <a:p>
            <a:pPr algn="ctr"/>
            <a:r>
              <a:rPr lang="en-US" sz="1800" b="0" dirty="0" smtClean="0">
                <a:solidFill>
                  <a:schemeClr val="dk1"/>
                </a:solidFill>
                <a:latin typeface="Arial Narrow" pitchFamily="34" charset="0"/>
              </a:rPr>
              <a:t>Default System Heap</a:t>
            </a:r>
          </a:p>
        </p:txBody>
      </p:sp>
      <p:cxnSp>
        <p:nvCxnSpPr>
          <p:cNvPr id="22" name="Straight Arrow Connector 21"/>
          <p:cNvCxnSpPr/>
          <p:nvPr/>
        </p:nvCxnSpPr>
        <p:spPr bwMode="auto">
          <a:xfrm rot="10800000" flipV="1">
            <a:off x="5791200" y="1600200"/>
            <a:ext cx="609600" cy="381000"/>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23" name="TextBox 22"/>
          <p:cNvSpPr txBox="1"/>
          <p:nvPr/>
        </p:nvSpPr>
        <p:spPr>
          <a:xfrm>
            <a:off x="6324600" y="2895600"/>
            <a:ext cx="1512624" cy="428232"/>
          </a:xfrm>
          <a:prstGeom prst="rect">
            <a:avLst/>
          </a:prstGeom>
          <a:solidFill>
            <a:srgbClr val="FFFF66"/>
          </a:solidFill>
          <a:ln>
            <a:solidFill>
              <a:schemeClr val="tx1"/>
            </a:solidFill>
          </a:ln>
        </p:spPr>
        <p:txBody>
          <a:bodyPr wrap="square" rtlCol="0" anchor="ctr" anchorCtr="1">
            <a:noAutofit/>
          </a:bodyPr>
          <a:lstStyle/>
          <a:p>
            <a:pPr algn="ctr"/>
            <a:r>
              <a:rPr lang="en-US" sz="1800" b="0" dirty="0" smtClean="0">
                <a:solidFill>
                  <a:schemeClr val="dk1"/>
                </a:solidFill>
                <a:latin typeface="Arial Narrow" pitchFamily="34" charset="0"/>
              </a:rPr>
              <a:t>Custom heap</a:t>
            </a:r>
          </a:p>
        </p:txBody>
      </p:sp>
      <p:cxnSp>
        <p:nvCxnSpPr>
          <p:cNvPr id="25" name="Straight Arrow Connector 24"/>
          <p:cNvCxnSpPr/>
          <p:nvPr/>
        </p:nvCxnSpPr>
        <p:spPr bwMode="auto">
          <a:xfrm rot="10800000">
            <a:off x="5791200" y="2667000"/>
            <a:ext cx="642584" cy="442716"/>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27" name="TextBox 26"/>
          <p:cNvSpPr txBox="1"/>
          <p:nvPr/>
        </p:nvSpPr>
        <p:spPr>
          <a:xfrm>
            <a:off x="6760192" y="3581400"/>
            <a:ext cx="1981200" cy="533400"/>
          </a:xfrm>
          <a:prstGeom prst="rect">
            <a:avLst/>
          </a:prstGeom>
          <a:solidFill>
            <a:srgbClr val="FFFF66"/>
          </a:solidFill>
          <a:ln>
            <a:solidFill>
              <a:schemeClr val="tx1"/>
            </a:solidFill>
          </a:ln>
        </p:spPr>
        <p:txBody>
          <a:bodyPr wrap="square" rtlCol="0" anchor="ctr" anchorCtr="1">
            <a:noAutofit/>
          </a:bodyPr>
          <a:lstStyle/>
          <a:p>
            <a:pPr algn="ctr"/>
            <a:r>
              <a:rPr lang="en-US" sz="1800" b="0" dirty="0" smtClean="0">
                <a:solidFill>
                  <a:schemeClr val="dk1"/>
                </a:solidFill>
                <a:latin typeface="Arial Narrow" pitchFamily="34" charset="0"/>
              </a:rPr>
              <a:t>Error Block (more</a:t>
            </a:r>
            <a:br>
              <a:rPr lang="en-US" sz="1800" b="0" dirty="0" smtClean="0">
                <a:solidFill>
                  <a:schemeClr val="dk1"/>
                </a:solidFill>
                <a:latin typeface="Arial Narrow" pitchFamily="34" charset="0"/>
              </a:rPr>
            </a:br>
            <a:r>
              <a:rPr lang="en-US" sz="1800" b="0" dirty="0" smtClean="0">
                <a:solidFill>
                  <a:schemeClr val="dk1"/>
                </a:solidFill>
                <a:latin typeface="Arial Narrow" pitchFamily="34" charset="0"/>
              </a:rPr>
              <a:t>details later)</a:t>
            </a:r>
          </a:p>
        </p:txBody>
      </p:sp>
      <p:cxnSp>
        <p:nvCxnSpPr>
          <p:cNvPr id="29" name="Straight Arrow Connector 28"/>
          <p:cNvCxnSpPr/>
          <p:nvPr/>
        </p:nvCxnSpPr>
        <p:spPr bwMode="auto">
          <a:xfrm rot="16200000" flipV="1">
            <a:off x="8039100" y="3162300"/>
            <a:ext cx="1066800" cy="76200"/>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12</a:t>
            </a:r>
            <a:endParaRPr lang="en-US" sz="1000" b="0" dirty="0" smtClean="0">
              <a:solidFill>
                <a:schemeClr val="tx2"/>
              </a:solidFill>
              <a:effectLst/>
              <a:latin typeface="Arial"/>
            </a:endParaRPr>
          </a:p>
        </p:txBody>
      </p:sp>
      <p:pic>
        <p:nvPicPr>
          <p:cNvPr id="19" name="Animated Logo" descr="tilogo_color_twoline.png"/>
          <p:cNvPicPr>
            <a:picLocks noChangeAspect="1"/>
          </p:cNvPicPr>
          <p:nvPr/>
        </p:nvPicPr>
        <p:blipFill>
          <a:blip r:embed="rId2"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0"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1"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4">
            <a:hlinkClick r:id="rId12"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6">
            <a:hlinkClick r:id="rId13" action="ppaction://hlinksldjump"/>
          </p:cNvPr>
          <p:cNvSpPr txBox="1">
            <a:spLocks noChangeArrowheads="1"/>
          </p:cNvSpPr>
          <p:nvPr>
            <p:custDataLst>
              <p:tags r:id="rId4"/>
            </p:custDataLst>
          </p:nvPr>
        </p:nvSpPr>
        <p:spPr bwMode="auto">
          <a:xfrm>
            <a:off x="769877" y="214099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Dynamic Memory</a:t>
            </a:r>
            <a:endParaRPr lang="en-US" dirty="0">
              <a:solidFill>
                <a:srgbClr val="000000"/>
              </a:solidFill>
            </a:endParaRPr>
          </a:p>
        </p:txBody>
      </p:sp>
      <p:sp>
        <p:nvSpPr>
          <p:cNvPr id="13" name="Text Box 5">
            <a:hlinkClick r:id="rId14" action="ppaction://hlinksldjump"/>
          </p:cNvPr>
          <p:cNvSpPr txBox="1">
            <a:spLocks noChangeArrowheads="1"/>
          </p:cNvSpPr>
          <p:nvPr>
            <p:custDataLst>
              <p:tags r:id="rId5"/>
            </p:custDataLst>
          </p:nvPr>
        </p:nvSpPr>
        <p:spPr bwMode="auto">
          <a:xfrm>
            <a:off x="774000" y="2546827"/>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Heap</a:t>
            </a:r>
            <a:endParaRPr lang="en-US" dirty="0">
              <a:solidFill>
                <a:srgbClr val="000000"/>
              </a:solidFill>
            </a:endParaRPr>
          </a:p>
        </p:txBody>
      </p:sp>
      <p:sp>
        <p:nvSpPr>
          <p:cNvPr id="14" name="Text Box 4">
            <a:hlinkClick r:id="rId15" action="ppaction://hlinksldjump"/>
          </p:cNvPr>
          <p:cNvSpPr txBox="1">
            <a:spLocks noChangeArrowheads="1"/>
          </p:cNvSpPr>
          <p:nvPr>
            <p:custDataLst>
              <p:tags r:id="rId6"/>
            </p:custDataLst>
          </p:nvPr>
        </p:nvSpPr>
        <p:spPr bwMode="auto">
          <a:xfrm>
            <a:off x="301576" y="312886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5" name="Text Box 4">
            <a:hlinkClick r:id="rId16" action="ppaction://hlinksldjump"/>
          </p:cNvPr>
          <p:cNvSpPr txBox="1">
            <a:spLocks noChangeArrowheads="1"/>
          </p:cNvSpPr>
          <p:nvPr>
            <p:custDataLst>
              <p:tags r:id="rId7"/>
            </p:custDataLst>
          </p:nvPr>
        </p:nvSpPr>
        <p:spPr bwMode="auto">
          <a:xfrm>
            <a:off x="301576" y="370367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6" name="Text Box 4">
            <a:hlinkClick r:id="rId17" action="ppaction://hlinksldjump"/>
          </p:cNvPr>
          <p:cNvSpPr txBox="1">
            <a:spLocks noChangeArrowheads="1"/>
          </p:cNvSpPr>
          <p:nvPr>
            <p:custDataLst>
              <p:tags r:id="rId8"/>
            </p:custDataLst>
          </p:nvPr>
        </p:nvSpPr>
        <p:spPr bwMode="auto">
          <a:xfrm>
            <a:off x="301576" y="427847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19" name="Animated Logo" descr="tilogo_color_twoline.png"/>
          <p:cNvPicPr>
            <a:picLocks noChangeAspect="1"/>
          </p:cNvPicPr>
          <p:nvPr/>
        </p:nvPicPr>
        <p:blipFill>
          <a:blip r:embed="rId18"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Creating A Heap (</a:t>
            </a:r>
            <a:r>
              <a:rPr lang="en-US" dirty="0" err="1" smtClean="0"/>
              <a:t>HeapMem</a:t>
            </a:r>
            <a:r>
              <a:rPr lang="en-US" dirty="0" smtClean="0"/>
              <a:t>)</a:t>
            </a:r>
          </a:p>
        </p:txBody>
      </p:sp>
      <p:sp>
        <p:nvSpPr>
          <p:cNvPr id="368651" name="Oval 11"/>
          <p:cNvSpPr>
            <a:spLocks noChangeArrowheads="1"/>
          </p:cNvSpPr>
          <p:nvPr/>
        </p:nvSpPr>
        <p:spPr bwMode="auto">
          <a:xfrm>
            <a:off x="228600" y="609600"/>
            <a:ext cx="381000" cy="381000"/>
          </a:xfrm>
          <a:prstGeom prst="ellipse">
            <a:avLst/>
          </a:prstGeom>
          <a:solidFill>
            <a:schemeClr val="hlink"/>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389" name="Text Box 12"/>
          <p:cNvSpPr txBox="1">
            <a:spLocks noChangeArrowheads="1"/>
          </p:cNvSpPr>
          <p:nvPr/>
        </p:nvSpPr>
        <p:spPr bwMode="auto">
          <a:xfrm>
            <a:off x="247650" y="615950"/>
            <a:ext cx="354013" cy="384175"/>
          </a:xfrm>
          <a:prstGeom prst="rect">
            <a:avLst/>
          </a:prstGeom>
          <a:noFill/>
          <a:ln w="12700">
            <a:noFill/>
            <a:miter lim="800000"/>
            <a:headEnd/>
            <a:tailEnd/>
          </a:ln>
        </p:spPr>
        <p:txBody>
          <a:bodyPr wrap="none">
            <a:spAutoFit/>
          </a:bodyPr>
          <a:lstStyle/>
          <a:p>
            <a:r>
              <a:rPr lang="en-US">
                <a:solidFill>
                  <a:srgbClr val="000000"/>
                </a:solidFill>
              </a:rPr>
              <a:t>1</a:t>
            </a:r>
          </a:p>
        </p:txBody>
      </p:sp>
      <p:sp>
        <p:nvSpPr>
          <p:cNvPr id="16390" name="Text Box 13"/>
          <p:cNvSpPr txBox="1">
            <a:spLocks noChangeArrowheads="1"/>
          </p:cNvSpPr>
          <p:nvPr/>
        </p:nvSpPr>
        <p:spPr bwMode="auto">
          <a:xfrm>
            <a:off x="641350" y="654050"/>
            <a:ext cx="3700693" cy="338554"/>
          </a:xfrm>
          <a:prstGeom prst="rect">
            <a:avLst/>
          </a:prstGeom>
          <a:noFill/>
          <a:ln w="12700">
            <a:noFill/>
            <a:miter lim="800000"/>
            <a:headEnd/>
            <a:tailEnd/>
          </a:ln>
        </p:spPr>
        <p:txBody>
          <a:bodyPr wrap="none">
            <a:spAutoFit/>
          </a:bodyPr>
          <a:lstStyle/>
          <a:p>
            <a:r>
              <a:rPr lang="en-US" sz="2000" dirty="0" smtClean="0">
                <a:solidFill>
                  <a:srgbClr val="000000"/>
                </a:solidFill>
              </a:rPr>
              <a:t>Use </a:t>
            </a:r>
            <a:r>
              <a:rPr lang="en-US" sz="2000" dirty="0" err="1" smtClean="0">
                <a:solidFill>
                  <a:srgbClr val="000000"/>
                </a:solidFill>
              </a:rPr>
              <a:t>HeapMem</a:t>
            </a:r>
            <a:r>
              <a:rPr lang="en-US" sz="2000" dirty="0" smtClean="0">
                <a:solidFill>
                  <a:srgbClr val="000000"/>
                </a:solidFill>
              </a:rPr>
              <a:t> </a:t>
            </a:r>
            <a:r>
              <a:rPr lang="en-US" sz="1800" b="0" i="1" dirty="0" smtClean="0">
                <a:solidFill>
                  <a:srgbClr val="000000"/>
                </a:solidFill>
                <a:latin typeface="Arial Narrow" pitchFamily="34" charset="0"/>
              </a:rPr>
              <a:t>(Available Products)</a:t>
            </a:r>
            <a:endParaRPr lang="en-US" sz="1800" b="0" i="1" dirty="0">
              <a:solidFill>
                <a:srgbClr val="000000"/>
              </a:solidFill>
              <a:latin typeface="Arial Narrow" pitchFamily="34" charset="0"/>
            </a:endParaRPr>
          </a:p>
        </p:txBody>
      </p:sp>
      <p:sp>
        <p:nvSpPr>
          <p:cNvPr id="39" name="Oval 11"/>
          <p:cNvSpPr>
            <a:spLocks noChangeArrowheads="1"/>
          </p:cNvSpPr>
          <p:nvPr/>
        </p:nvSpPr>
        <p:spPr bwMode="auto">
          <a:xfrm>
            <a:off x="228600" y="2657475"/>
            <a:ext cx="381000" cy="381000"/>
          </a:xfrm>
          <a:prstGeom prst="ellipse">
            <a:avLst/>
          </a:prstGeom>
          <a:solidFill>
            <a:schemeClr val="hlink"/>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0" name="Text Box 12"/>
          <p:cNvSpPr txBox="1">
            <a:spLocks noChangeArrowheads="1"/>
          </p:cNvSpPr>
          <p:nvPr/>
        </p:nvSpPr>
        <p:spPr bwMode="auto">
          <a:xfrm>
            <a:off x="247650" y="2663825"/>
            <a:ext cx="354013" cy="384175"/>
          </a:xfrm>
          <a:prstGeom prst="rect">
            <a:avLst/>
          </a:prstGeom>
          <a:noFill/>
          <a:ln w="12700">
            <a:noFill/>
            <a:miter lim="800000"/>
            <a:headEnd/>
            <a:tailEnd/>
          </a:ln>
        </p:spPr>
        <p:txBody>
          <a:bodyPr wrap="none">
            <a:spAutoFit/>
          </a:bodyPr>
          <a:lstStyle/>
          <a:p>
            <a:r>
              <a:rPr lang="en-US" dirty="0" smtClean="0">
                <a:solidFill>
                  <a:srgbClr val="000000"/>
                </a:solidFill>
              </a:rPr>
              <a:t>2</a:t>
            </a:r>
            <a:endParaRPr lang="en-US" dirty="0">
              <a:solidFill>
                <a:srgbClr val="000000"/>
              </a:solidFill>
            </a:endParaRPr>
          </a:p>
        </p:txBody>
      </p:sp>
      <p:sp>
        <p:nvSpPr>
          <p:cNvPr id="41" name="Text Box 13"/>
          <p:cNvSpPr txBox="1">
            <a:spLocks noChangeArrowheads="1"/>
          </p:cNvSpPr>
          <p:nvPr/>
        </p:nvSpPr>
        <p:spPr bwMode="auto">
          <a:xfrm>
            <a:off x="641350" y="2701925"/>
            <a:ext cx="6223178" cy="338554"/>
          </a:xfrm>
          <a:prstGeom prst="rect">
            <a:avLst/>
          </a:prstGeom>
          <a:noFill/>
          <a:ln w="12700">
            <a:noFill/>
            <a:miter lim="800000"/>
            <a:headEnd/>
            <a:tailEnd/>
          </a:ln>
        </p:spPr>
        <p:txBody>
          <a:bodyPr wrap="none">
            <a:spAutoFit/>
          </a:bodyPr>
          <a:lstStyle/>
          <a:p>
            <a:r>
              <a:rPr lang="en-US" sz="2000" dirty="0" smtClean="0">
                <a:solidFill>
                  <a:srgbClr val="000000"/>
                </a:solidFill>
              </a:rPr>
              <a:t>Create </a:t>
            </a:r>
            <a:r>
              <a:rPr lang="en-US" sz="2000" dirty="0" err="1" smtClean="0">
                <a:solidFill>
                  <a:srgbClr val="000000"/>
                </a:solidFill>
              </a:rPr>
              <a:t>HeapMem</a:t>
            </a:r>
            <a:r>
              <a:rPr lang="en-US" sz="2000" dirty="0" smtClean="0">
                <a:solidFill>
                  <a:srgbClr val="000000"/>
                </a:solidFill>
              </a:rPr>
              <a:t> (</a:t>
            </a:r>
            <a:r>
              <a:rPr lang="en-US" sz="2000" dirty="0" err="1" smtClean="0">
                <a:solidFill>
                  <a:srgbClr val="000000"/>
                </a:solidFill>
              </a:rPr>
              <a:t>myHeap</a:t>
            </a:r>
            <a:r>
              <a:rPr lang="en-US" sz="2000" dirty="0" smtClean="0">
                <a:solidFill>
                  <a:srgbClr val="000000"/>
                </a:solidFill>
              </a:rPr>
              <a:t>):  </a:t>
            </a:r>
            <a:r>
              <a:rPr lang="en-US" sz="2000" b="0" dirty="0" smtClean="0">
                <a:solidFill>
                  <a:srgbClr val="000000"/>
                </a:solidFill>
              </a:rPr>
              <a:t>size, alignment, name</a:t>
            </a:r>
            <a:endParaRPr lang="en-US" sz="2000" b="0" dirty="0">
              <a:solidFill>
                <a:srgbClr val="000000"/>
              </a:solidFill>
            </a:endParaRPr>
          </a:p>
        </p:txBody>
      </p:sp>
      <p:sp>
        <p:nvSpPr>
          <p:cNvPr id="17" name="TextBox 16"/>
          <p:cNvSpPr txBox="1"/>
          <p:nvPr/>
        </p:nvSpPr>
        <p:spPr>
          <a:xfrm>
            <a:off x="4582677" y="5071646"/>
            <a:ext cx="4139275" cy="338554"/>
          </a:xfrm>
          <a:prstGeom prst="rect">
            <a:avLst/>
          </a:prstGeom>
          <a:solidFill>
            <a:srgbClr val="CCFF66"/>
          </a:solidFill>
          <a:ln w="9525">
            <a:solidFill>
              <a:schemeClr val="tx1"/>
            </a:solidFill>
          </a:ln>
          <a:effectLst>
            <a:outerShdw blurRad="50800" dist="76200" dir="2700000" algn="tl" rotWithShape="0">
              <a:prstClr val="black">
                <a:alpha val="40000"/>
              </a:prstClr>
            </a:outerShdw>
          </a:effectLst>
        </p:spPr>
        <p:txBody>
          <a:bodyPr wrap="none" rtlCol="0">
            <a:spAutoFit/>
          </a:bodyPr>
          <a:lstStyle/>
          <a:p>
            <a:r>
              <a:rPr lang="en-US" sz="2000" b="0" dirty="0" smtClean="0">
                <a:latin typeface="Arial Narrow" pitchFamily="34" charset="0"/>
              </a:rPr>
              <a:t>buf1 = </a:t>
            </a:r>
            <a:r>
              <a:rPr lang="en-US" sz="2000" b="0" dirty="0" err="1" smtClean="0">
                <a:latin typeface="Arial Narrow" pitchFamily="34" charset="0"/>
              </a:rPr>
              <a:t>Memory_alloc</a:t>
            </a:r>
            <a:r>
              <a:rPr lang="en-US" sz="2000" b="0" dirty="0" smtClean="0">
                <a:latin typeface="Arial Narrow" pitchFamily="34" charset="0"/>
              </a:rPr>
              <a:t>(</a:t>
            </a:r>
            <a:r>
              <a:rPr lang="en-US" sz="2000" b="0" dirty="0" err="1" smtClean="0">
                <a:latin typeface="Arial Narrow" pitchFamily="34" charset="0"/>
              </a:rPr>
              <a:t>myHeap</a:t>
            </a:r>
            <a:r>
              <a:rPr lang="en-US" sz="2000" b="0" dirty="0" smtClean="0">
                <a:latin typeface="Arial Narrow" pitchFamily="34" charset="0"/>
              </a:rPr>
              <a:t>, 64, 0, &amp;</a:t>
            </a:r>
            <a:r>
              <a:rPr lang="en-US" sz="2000" b="0" dirty="0" err="1" smtClean="0">
                <a:latin typeface="Arial Narrow" pitchFamily="34" charset="0"/>
              </a:rPr>
              <a:t>eb</a:t>
            </a:r>
            <a:r>
              <a:rPr lang="en-US" sz="2000" b="0" dirty="0" smtClean="0">
                <a:latin typeface="Arial Narrow" pitchFamily="34" charset="0"/>
              </a:rPr>
              <a:t>)</a:t>
            </a:r>
            <a:endParaRPr lang="en-US" sz="2000" b="0" dirty="0">
              <a:latin typeface="Arial Narrow" pitchFamily="34" charset="0"/>
            </a:endParaRPr>
          </a:p>
        </p:txBody>
      </p:sp>
      <p:sp>
        <p:nvSpPr>
          <p:cNvPr id="18" name="TextBox 17"/>
          <p:cNvSpPr txBox="1"/>
          <p:nvPr/>
        </p:nvSpPr>
        <p:spPr>
          <a:xfrm>
            <a:off x="4572000" y="3375835"/>
            <a:ext cx="4114800" cy="1066800"/>
          </a:xfrm>
          <a:prstGeom prst="rect">
            <a:avLst/>
          </a:prstGeom>
          <a:solidFill>
            <a:schemeClr val="accent1">
              <a:lumMod val="90000"/>
            </a:schemeClr>
          </a:solidFill>
          <a:ln w="3175">
            <a:solidFill>
              <a:srgbClr val="C0C0C0"/>
            </a:solidFill>
          </a:ln>
          <a:effectLst>
            <a:outerShdw blurRad="50800" dist="88900" dir="2700000" algn="tl" rotWithShape="0">
              <a:prstClr val="black">
                <a:alpha val="40000"/>
              </a:prstClr>
            </a:outerShdw>
          </a:effectLst>
        </p:spPr>
        <p:txBody>
          <a:bodyPr wrap="none" tIns="91440" bIns="91440" rtlCol="0" anchor="ctr" anchorCtr="1">
            <a:noAutofit/>
          </a:bodyPr>
          <a:lstStyle/>
          <a:p>
            <a:pPr>
              <a:lnSpc>
                <a:spcPct val="60000"/>
              </a:lnSpc>
            </a:pPr>
            <a:r>
              <a:rPr lang="en-US" sz="2000" b="0" dirty="0" err="1" smtClean="0">
                <a:latin typeface="Arial Narrow" pitchFamily="34" charset="0"/>
              </a:rPr>
              <a:t>HeapMem_Params_init</a:t>
            </a:r>
            <a:r>
              <a:rPr lang="en-US" sz="2000" b="0" dirty="0" smtClean="0">
                <a:latin typeface="Arial Narrow" pitchFamily="34" charset="0"/>
              </a:rPr>
              <a:t>(&amp;</a:t>
            </a:r>
            <a:r>
              <a:rPr lang="en-US" sz="2000" b="0" dirty="0" err="1" smtClean="0">
                <a:latin typeface="Arial Narrow" pitchFamily="34" charset="0"/>
              </a:rPr>
              <a:t>prms</a:t>
            </a:r>
            <a:r>
              <a:rPr lang="en-US" sz="2000" b="0" dirty="0" smtClean="0">
                <a:latin typeface="Arial Narrow" pitchFamily="34" charset="0"/>
              </a:rPr>
              <a:t>);</a:t>
            </a:r>
          </a:p>
          <a:p>
            <a:pPr>
              <a:lnSpc>
                <a:spcPct val="60000"/>
              </a:lnSpc>
            </a:pPr>
            <a:r>
              <a:rPr lang="en-US" sz="2000" b="0" dirty="0" err="1" smtClean="0">
                <a:latin typeface="Arial Narrow" pitchFamily="34" charset="0"/>
              </a:rPr>
              <a:t>prms.size</a:t>
            </a:r>
            <a:r>
              <a:rPr lang="en-US" sz="2000" b="0" dirty="0" smtClean="0">
                <a:latin typeface="Arial Narrow" pitchFamily="34" charset="0"/>
              </a:rPr>
              <a:t> = 256;</a:t>
            </a:r>
          </a:p>
          <a:p>
            <a:pPr>
              <a:lnSpc>
                <a:spcPct val="60000"/>
              </a:lnSpc>
            </a:pPr>
            <a:r>
              <a:rPr lang="en-US" sz="2000" b="0" dirty="0" err="1" smtClean="0">
                <a:latin typeface="Arial Narrow" pitchFamily="34" charset="0"/>
              </a:rPr>
              <a:t>myHeap</a:t>
            </a:r>
            <a:r>
              <a:rPr lang="en-US" sz="2000" b="0" dirty="0" smtClean="0">
                <a:latin typeface="Arial Narrow" pitchFamily="34" charset="0"/>
              </a:rPr>
              <a:t> = </a:t>
            </a:r>
            <a:r>
              <a:rPr lang="en-US" sz="2000" b="0" dirty="0" err="1" smtClean="0">
                <a:solidFill>
                  <a:schemeClr val="tx2"/>
                </a:solidFill>
                <a:latin typeface="Arial Narrow" pitchFamily="34" charset="0"/>
              </a:rPr>
              <a:t>HeapMem_create</a:t>
            </a:r>
            <a:r>
              <a:rPr lang="en-US" sz="2000" b="0" dirty="0" smtClean="0">
                <a:latin typeface="Arial Narrow" pitchFamily="34" charset="0"/>
              </a:rPr>
              <a:t>(&amp;</a:t>
            </a:r>
            <a:r>
              <a:rPr lang="en-US" sz="2000" b="0" dirty="0" err="1" smtClean="0">
                <a:latin typeface="Arial Narrow" pitchFamily="34" charset="0"/>
              </a:rPr>
              <a:t>prms</a:t>
            </a:r>
            <a:r>
              <a:rPr lang="en-US" sz="2000" b="0" dirty="0" smtClean="0">
                <a:latin typeface="Arial Narrow" pitchFamily="34" charset="0"/>
              </a:rPr>
              <a:t>, &amp;</a:t>
            </a:r>
            <a:r>
              <a:rPr lang="en-US" sz="2000" b="0" dirty="0" err="1" smtClean="0">
                <a:latin typeface="Arial Narrow" pitchFamily="34" charset="0"/>
              </a:rPr>
              <a:t>eb</a:t>
            </a:r>
            <a:r>
              <a:rPr lang="en-US" sz="2000" b="0" dirty="0" smtClean="0">
                <a:latin typeface="Arial Narrow" pitchFamily="34" charset="0"/>
              </a:rPr>
              <a:t>);</a:t>
            </a:r>
            <a:endParaRPr lang="en-US" sz="2000" b="0" dirty="0">
              <a:latin typeface="Arial Narrow" pitchFamily="34" charset="0"/>
            </a:endParaRPr>
          </a:p>
        </p:txBody>
      </p:sp>
      <p:sp>
        <p:nvSpPr>
          <p:cNvPr id="21" name="TextBox 20"/>
          <p:cNvSpPr txBox="1"/>
          <p:nvPr/>
        </p:nvSpPr>
        <p:spPr>
          <a:xfrm>
            <a:off x="3723098" y="3799367"/>
            <a:ext cx="825867" cy="338554"/>
          </a:xfrm>
          <a:prstGeom prst="rect">
            <a:avLst/>
          </a:prstGeom>
          <a:noFill/>
        </p:spPr>
        <p:txBody>
          <a:bodyPr wrap="none" rtlCol="0">
            <a:spAutoFit/>
          </a:bodyPr>
          <a:lstStyle/>
          <a:p>
            <a:r>
              <a:rPr lang="en-US" sz="2000" b="0" dirty="0" smtClean="0"/>
              <a:t>OR…</a:t>
            </a:r>
            <a:endParaRPr lang="en-US" sz="2000" b="0" dirty="0"/>
          </a:p>
        </p:txBody>
      </p:sp>
      <p:pic>
        <p:nvPicPr>
          <p:cNvPr id="1027" name="Picture 3"/>
          <p:cNvPicPr>
            <a:picLocks noChangeAspect="1" noChangeArrowheads="1"/>
          </p:cNvPicPr>
          <p:nvPr/>
        </p:nvPicPr>
        <p:blipFill>
          <a:blip r:embed="rId4" cstate="print"/>
          <a:srcRect/>
          <a:stretch>
            <a:fillRect/>
          </a:stretch>
        </p:blipFill>
        <p:spPr bwMode="auto">
          <a:xfrm>
            <a:off x="838200" y="3402106"/>
            <a:ext cx="2743200" cy="2770094"/>
          </a:xfrm>
          <a:prstGeom prst="rect">
            <a:avLst/>
          </a:prstGeom>
          <a:noFill/>
          <a:ln w="19050">
            <a:solidFill>
              <a:schemeClr val="tx1"/>
            </a:solidFill>
            <a:miter lim="800000"/>
            <a:headEnd/>
            <a:tailEnd/>
          </a:ln>
          <a:effectLst>
            <a:outerShdw blurRad="50800" dist="88900" dir="2700000" algn="tl" rotWithShape="0">
              <a:prstClr val="black">
                <a:alpha val="40000"/>
              </a:prstClr>
            </a:outerShdw>
          </a:effectLst>
        </p:spPr>
      </p:pic>
      <p:pic>
        <p:nvPicPr>
          <p:cNvPr id="1028" name="Picture 4"/>
          <p:cNvPicPr>
            <a:picLocks noChangeAspect="1" noChangeArrowheads="1"/>
          </p:cNvPicPr>
          <p:nvPr/>
        </p:nvPicPr>
        <p:blipFill>
          <a:blip r:embed="rId5" cstate="print"/>
          <a:srcRect/>
          <a:stretch>
            <a:fillRect/>
          </a:stretch>
        </p:blipFill>
        <p:spPr bwMode="auto">
          <a:xfrm>
            <a:off x="838200" y="1066800"/>
            <a:ext cx="2270760" cy="1371600"/>
          </a:xfrm>
          <a:prstGeom prst="rect">
            <a:avLst/>
          </a:prstGeom>
          <a:noFill/>
          <a:ln w="19050">
            <a:solidFill>
              <a:schemeClr val="tx1"/>
            </a:solidFill>
            <a:miter lim="800000"/>
            <a:headEnd/>
            <a:tailEnd/>
          </a:ln>
          <a:effectLst>
            <a:outerShdw blurRad="50800" dist="88900" dir="2700000" algn="tl" rotWithShape="0">
              <a:prstClr val="black">
                <a:alpha val="40000"/>
              </a:prstClr>
            </a:outerShdw>
          </a:effectLst>
        </p:spPr>
      </p:pic>
      <p:sp>
        <p:nvSpPr>
          <p:cNvPr id="24" name="TextBox 23"/>
          <p:cNvSpPr txBox="1"/>
          <p:nvPr/>
        </p:nvSpPr>
        <p:spPr>
          <a:xfrm>
            <a:off x="1708827" y="3124200"/>
            <a:ext cx="881973" cy="338554"/>
          </a:xfrm>
          <a:prstGeom prst="rect">
            <a:avLst/>
          </a:prstGeom>
          <a:noFill/>
        </p:spPr>
        <p:txBody>
          <a:bodyPr wrap="none" rtlCol="0">
            <a:spAutoFit/>
          </a:bodyPr>
          <a:lstStyle/>
          <a:p>
            <a:r>
              <a:rPr lang="en-US" sz="2000" dirty="0" smtClean="0">
                <a:solidFill>
                  <a:schemeClr val="tx2"/>
                </a:solidFill>
              </a:rPr>
              <a:t>Static</a:t>
            </a:r>
            <a:endParaRPr lang="en-US" sz="2000" dirty="0">
              <a:solidFill>
                <a:schemeClr val="tx2"/>
              </a:solidFill>
            </a:endParaRPr>
          </a:p>
        </p:txBody>
      </p:sp>
      <p:sp>
        <p:nvSpPr>
          <p:cNvPr id="25" name="TextBox 24"/>
          <p:cNvSpPr txBox="1"/>
          <p:nvPr/>
        </p:nvSpPr>
        <p:spPr>
          <a:xfrm>
            <a:off x="5943600" y="3076700"/>
            <a:ext cx="1253869" cy="338554"/>
          </a:xfrm>
          <a:prstGeom prst="rect">
            <a:avLst/>
          </a:prstGeom>
          <a:noFill/>
        </p:spPr>
        <p:txBody>
          <a:bodyPr wrap="none" rtlCol="0">
            <a:spAutoFit/>
          </a:bodyPr>
          <a:lstStyle/>
          <a:p>
            <a:r>
              <a:rPr lang="en-US" sz="2000" dirty="0" smtClean="0">
                <a:solidFill>
                  <a:schemeClr val="tx2"/>
                </a:solidFill>
              </a:rPr>
              <a:t>Dynamic</a:t>
            </a:r>
            <a:endParaRPr lang="en-US" sz="2000" dirty="0">
              <a:solidFill>
                <a:schemeClr val="tx2"/>
              </a:solidFill>
            </a:endParaRPr>
          </a:p>
        </p:txBody>
      </p:sp>
      <p:sp>
        <p:nvSpPr>
          <p:cNvPr id="26" name="TextBox 25"/>
          <p:cNvSpPr txBox="1"/>
          <p:nvPr/>
        </p:nvSpPr>
        <p:spPr>
          <a:xfrm>
            <a:off x="6054689" y="4756299"/>
            <a:ext cx="955711" cy="338554"/>
          </a:xfrm>
          <a:prstGeom prst="rect">
            <a:avLst/>
          </a:prstGeom>
          <a:noFill/>
        </p:spPr>
        <p:txBody>
          <a:bodyPr wrap="none" rtlCol="0">
            <a:spAutoFit/>
          </a:bodyPr>
          <a:lstStyle/>
          <a:p>
            <a:r>
              <a:rPr lang="en-US" sz="2000" dirty="0" smtClean="0">
                <a:solidFill>
                  <a:schemeClr val="tx2"/>
                </a:solidFill>
              </a:rPr>
              <a:t>Usage</a:t>
            </a:r>
            <a:endParaRPr lang="en-US" sz="2000" dirty="0">
              <a:solidFill>
                <a:schemeClr val="tx2"/>
              </a:solidFill>
            </a:endParaRPr>
          </a:p>
        </p:txBody>
      </p:sp>
      <p:sp>
        <p:nvSpPr>
          <p:cNvPr id="19"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14</a:t>
            </a:r>
            <a:endParaRPr lang="en-US" sz="1000" b="0">
              <a:solidFill>
                <a:schemeClr val="tx2"/>
              </a:solidFill>
              <a:latin typeface="Arial"/>
            </a:endParaRPr>
          </a:p>
        </p:txBody>
      </p:sp>
      <p:sp>
        <p:nvSpPr>
          <p:cNvPr id="20" name="TextBox 19"/>
          <p:cNvSpPr txBox="1"/>
          <p:nvPr/>
        </p:nvSpPr>
        <p:spPr>
          <a:xfrm>
            <a:off x="2762000" y="5005450"/>
            <a:ext cx="431528" cy="338554"/>
          </a:xfrm>
          <a:prstGeom prst="rect">
            <a:avLst/>
          </a:prstGeom>
          <a:solidFill>
            <a:schemeClr val="accent1">
              <a:lumMod val="90000"/>
            </a:schemeClr>
          </a:solidFill>
          <a:ln>
            <a:solidFill>
              <a:schemeClr val="tx1"/>
            </a:solidFill>
          </a:ln>
          <a:effectLst>
            <a:outerShdw blurRad="50800" dist="63500" dir="2700000" algn="tl" rotWithShape="0">
              <a:prstClr val="black">
                <a:alpha val="40000"/>
              </a:prstClr>
            </a:outerShdw>
          </a:effectLst>
        </p:spPr>
        <p:txBody>
          <a:bodyPr wrap="none" rtlCol="0">
            <a:spAutoFit/>
          </a:bodyPr>
          <a:lstStyle/>
          <a:p>
            <a:r>
              <a:rPr lang="en-US" sz="2000" b="0" dirty="0" smtClean="0"/>
              <a:t>2</a:t>
            </a:r>
            <a:r>
              <a:rPr lang="en-US" sz="2000" b="0" baseline="30000" dirty="0" smtClean="0"/>
              <a:t>n</a:t>
            </a:r>
            <a:endParaRPr lang="en-US" sz="2000" b="0" baseline="30000" dirty="0"/>
          </a:p>
        </p:txBody>
      </p:sp>
      <p:cxnSp>
        <p:nvCxnSpPr>
          <p:cNvPr id="27" name="Straight Arrow Connector 26"/>
          <p:cNvCxnSpPr>
            <a:stCxn id="20" idx="1"/>
          </p:cNvCxnSpPr>
          <p:nvPr/>
        </p:nvCxnSpPr>
        <p:spPr bwMode="auto">
          <a:xfrm rot="10800000" flipV="1">
            <a:off x="2133600" y="5174726"/>
            <a:ext cx="628400" cy="6873"/>
          </a:xfrm>
          <a:prstGeom prst="straightConnector1">
            <a:avLst/>
          </a:prstGeom>
          <a:solidFill>
            <a:schemeClr val="accent1"/>
          </a:solidFill>
          <a:ln w="12700" cap="flat" cmpd="sng" algn="ctr">
            <a:solidFill>
              <a:schemeClr val="tx1"/>
            </a:solidFill>
            <a:prstDash val="solid"/>
            <a:round/>
            <a:headEnd type="none" w="sm" len="sm"/>
            <a:tailEnd type="arrow"/>
          </a:ln>
          <a:effectLst/>
        </p:spPr>
      </p:cxnSp>
      <p:pic>
        <p:nvPicPr>
          <p:cNvPr id="28"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3">
            <a:hlinkClick r:id="rId15" action="ppaction://hlinksldjump"/>
          </p:cNvPr>
          <p:cNvSpPr txBox="1">
            <a:spLocks noChangeArrowheads="1"/>
          </p:cNvSpPr>
          <p:nvPr>
            <p:custDataLst>
              <p:tags r:id="rId4"/>
            </p:custDataLst>
          </p:nvPr>
        </p:nvSpPr>
        <p:spPr bwMode="auto">
          <a:xfrm>
            <a:off x="304800" y="2167987"/>
            <a:ext cx="5562600" cy="495300"/>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a:solidFill>
                <a:srgbClr val="000000"/>
              </a:solidFill>
            </a:endParaRPr>
          </a:p>
        </p:txBody>
      </p:sp>
      <p:sp>
        <p:nvSpPr>
          <p:cNvPr id="13" name="Text Box 6">
            <a:hlinkClick r:id="rId16" action="ppaction://hlinksldjump"/>
          </p:cNvPr>
          <p:cNvSpPr txBox="1">
            <a:spLocks noChangeArrowheads="1"/>
          </p:cNvSpPr>
          <p:nvPr>
            <p:custDataLst>
              <p:tags r:id="rId5"/>
            </p:custDataLst>
          </p:nvPr>
        </p:nvSpPr>
        <p:spPr bwMode="auto">
          <a:xfrm>
            <a:off x="769877" y="274755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HeapMem</a:t>
            </a:r>
            <a:endParaRPr lang="en-US" dirty="0">
              <a:solidFill>
                <a:srgbClr val="000000"/>
              </a:solidFill>
            </a:endParaRPr>
          </a:p>
        </p:txBody>
      </p:sp>
      <p:sp>
        <p:nvSpPr>
          <p:cNvPr id="14" name="Text Box 6">
            <a:hlinkClick r:id="rId17" action="ppaction://hlinksldjump"/>
          </p:cNvPr>
          <p:cNvSpPr txBox="1">
            <a:spLocks noChangeArrowheads="1"/>
          </p:cNvSpPr>
          <p:nvPr>
            <p:custDataLst>
              <p:tags r:id="rId6"/>
            </p:custDataLst>
          </p:nvPr>
        </p:nvSpPr>
        <p:spPr bwMode="auto">
          <a:xfrm>
            <a:off x="769877" y="315337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HeapBuf</a:t>
            </a:r>
            <a:endParaRPr lang="en-US" dirty="0">
              <a:solidFill>
                <a:srgbClr val="000000"/>
              </a:solidFill>
            </a:endParaRPr>
          </a:p>
        </p:txBody>
      </p:sp>
      <p:sp>
        <p:nvSpPr>
          <p:cNvPr id="15" name="Text Box 6">
            <a:hlinkClick r:id="rId18" action="ppaction://hlinksldjump"/>
          </p:cNvPr>
          <p:cNvSpPr txBox="1">
            <a:spLocks noChangeArrowheads="1"/>
          </p:cNvSpPr>
          <p:nvPr>
            <p:custDataLst>
              <p:tags r:id="rId7"/>
            </p:custDataLst>
          </p:nvPr>
        </p:nvSpPr>
        <p:spPr bwMode="auto">
          <a:xfrm>
            <a:off x="769877" y="355920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HeapMultiBuf</a:t>
            </a:r>
            <a:endParaRPr lang="en-US" dirty="0">
              <a:solidFill>
                <a:srgbClr val="000000"/>
              </a:solidFill>
            </a:endParaRPr>
          </a:p>
        </p:txBody>
      </p:sp>
      <p:sp>
        <p:nvSpPr>
          <p:cNvPr id="16" name="Text Box 6">
            <a:hlinkClick r:id="rId19" action="ppaction://hlinksldjump"/>
          </p:cNvPr>
          <p:cNvSpPr txBox="1">
            <a:spLocks noChangeArrowheads="1"/>
          </p:cNvSpPr>
          <p:nvPr>
            <p:custDataLst>
              <p:tags r:id="rId8"/>
            </p:custDataLst>
          </p:nvPr>
        </p:nvSpPr>
        <p:spPr bwMode="auto">
          <a:xfrm>
            <a:off x="769877" y="396503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Default System Heap</a:t>
            </a:r>
            <a:endParaRPr lang="en-US" dirty="0">
              <a:solidFill>
                <a:srgbClr val="000000"/>
              </a:solidFill>
            </a:endParaRPr>
          </a:p>
        </p:txBody>
      </p:sp>
      <p:sp>
        <p:nvSpPr>
          <p:cNvPr id="17" name="Text Box 4">
            <a:hlinkClick r:id="rId20" action="ppaction://hlinksldjump"/>
          </p:cNvPr>
          <p:cNvSpPr txBox="1">
            <a:spLocks noChangeArrowheads="1"/>
          </p:cNvSpPr>
          <p:nvPr>
            <p:custDataLst>
              <p:tags r:id="rId9"/>
            </p:custDataLst>
          </p:nvPr>
        </p:nvSpPr>
        <p:spPr bwMode="auto">
          <a:xfrm>
            <a:off x="301576" y="439785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8" name="Text Box 4">
            <a:hlinkClick r:id="rId21" action="ppaction://hlinksldjump"/>
          </p:cNvPr>
          <p:cNvSpPr txBox="1">
            <a:spLocks noChangeArrowheads="1"/>
          </p:cNvSpPr>
          <p:nvPr>
            <p:custDataLst>
              <p:tags r:id="rId10"/>
            </p:custDataLst>
          </p:nvPr>
        </p:nvSpPr>
        <p:spPr bwMode="auto">
          <a:xfrm>
            <a:off x="301576" y="497265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21"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792"/>
            <a:ext cx="9144000" cy="609600"/>
          </a:xfrm>
        </p:spPr>
        <p:txBody>
          <a:bodyPr>
            <a:noAutofit/>
          </a:bodyPr>
          <a:lstStyle/>
          <a:p>
            <a:r>
              <a:rPr lang="en-US" dirty="0" smtClean="0"/>
              <a:t>Heap Types</a:t>
            </a:r>
          </a:p>
        </p:txBody>
      </p:sp>
      <p:sp>
        <p:nvSpPr>
          <p:cNvPr id="9" name="TextBox 8"/>
          <p:cNvSpPr txBox="1"/>
          <p:nvPr/>
        </p:nvSpPr>
        <p:spPr>
          <a:xfrm>
            <a:off x="160360" y="870442"/>
            <a:ext cx="8640442" cy="437043"/>
          </a:xfrm>
          <a:prstGeom prst="rect">
            <a:avLst/>
          </a:prstGeom>
          <a:noFill/>
        </p:spPr>
        <p:txBody>
          <a:bodyPr wrap="none" rtlCol="0" anchor="ctr" anchorCtr="0">
            <a:spAutoFit/>
          </a:bodyPr>
          <a:lstStyle/>
          <a:p>
            <a:pPr marL="463550" indent="-463550">
              <a:buClr>
                <a:schemeClr val="tx2"/>
              </a:buClr>
              <a:buSzPct val="75000"/>
              <a:buFont typeface="Wingdings"/>
              <a:buChar char=""/>
            </a:pPr>
            <a:r>
              <a:rPr lang="en-US" sz="2800" b="0" dirty="0" smtClean="0">
                <a:solidFill>
                  <a:schemeClr val="dk1"/>
                </a:solidFill>
                <a:effectLst/>
              </a:rPr>
              <a:t>Users can choose from 3 different types of Heaps:</a:t>
            </a:r>
          </a:p>
        </p:txBody>
      </p:sp>
      <p:sp>
        <p:nvSpPr>
          <p:cNvPr id="10" name="TextBox 9"/>
          <p:cNvSpPr txBox="1"/>
          <p:nvPr/>
        </p:nvSpPr>
        <p:spPr>
          <a:xfrm>
            <a:off x="609600" y="1466394"/>
            <a:ext cx="2045753" cy="437043"/>
          </a:xfrm>
          <a:prstGeom prst="rect">
            <a:avLst/>
          </a:prstGeom>
          <a:noFill/>
        </p:spPr>
        <p:txBody>
          <a:bodyPr wrap="none" rtlCol="0" anchor="ctr" anchorCtr="0">
            <a:spAutoFit/>
          </a:bodyPr>
          <a:lstStyle/>
          <a:p>
            <a:r>
              <a:rPr lang="en-US" sz="2800" dirty="0" smtClean="0">
                <a:solidFill>
                  <a:schemeClr val="tx2"/>
                </a:solidFill>
                <a:effectLst/>
                <a:sym typeface="Wingdings"/>
              </a:rPr>
              <a:t></a:t>
            </a:r>
            <a:r>
              <a:rPr lang="en-US" dirty="0" smtClean="0">
                <a:solidFill>
                  <a:schemeClr val="tx2"/>
                </a:solidFill>
                <a:effectLst/>
                <a:sym typeface="Wingdings"/>
              </a:rPr>
              <a:t> </a:t>
            </a:r>
            <a:r>
              <a:rPr lang="en-US" dirty="0" err="1" smtClean="0">
                <a:solidFill>
                  <a:schemeClr val="tx2"/>
                </a:solidFill>
                <a:effectLst/>
              </a:rPr>
              <a:t>HeapMem</a:t>
            </a:r>
            <a:endParaRPr lang="en-US" dirty="0" smtClean="0">
              <a:solidFill>
                <a:schemeClr val="tx2"/>
              </a:solidFill>
              <a:effectLst/>
            </a:endParaRPr>
          </a:p>
        </p:txBody>
      </p:sp>
      <p:sp>
        <p:nvSpPr>
          <p:cNvPr id="11" name="TextBox 10"/>
          <p:cNvSpPr txBox="1"/>
          <p:nvPr/>
        </p:nvSpPr>
        <p:spPr>
          <a:xfrm>
            <a:off x="1018553" y="1965118"/>
            <a:ext cx="4289957" cy="867930"/>
          </a:xfrm>
          <a:prstGeom prst="rect">
            <a:avLst/>
          </a:prstGeom>
          <a:noFill/>
        </p:spPr>
        <p:txBody>
          <a:bodyPr wrap="none" rtlCol="0" anchor="ctr" anchorCtr="0">
            <a:spAutoFit/>
          </a:bodyPr>
          <a:lstStyle/>
          <a:p>
            <a:pPr marL="231775" indent="-231775">
              <a:buFont typeface="Arial" pitchFamily="34" charset="0"/>
              <a:buChar char="•"/>
            </a:pPr>
            <a:r>
              <a:rPr lang="en-US" b="0" dirty="0" smtClean="0">
                <a:solidFill>
                  <a:schemeClr val="dk1"/>
                </a:solidFill>
                <a:effectLst/>
              </a:rPr>
              <a:t>Allocate variable-size blocks</a:t>
            </a:r>
          </a:p>
          <a:p>
            <a:pPr marL="231775" indent="-231775">
              <a:buFont typeface="Arial" pitchFamily="34" charset="0"/>
              <a:buChar char="•"/>
            </a:pPr>
            <a:r>
              <a:rPr lang="en-US" b="0" i="1" dirty="0" smtClean="0">
                <a:solidFill>
                  <a:schemeClr val="dk1"/>
                </a:solidFill>
              </a:rPr>
              <a:t>Default system heap type</a:t>
            </a:r>
            <a:endParaRPr lang="en-US" b="0" i="1" dirty="0" smtClean="0">
              <a:solidFill>
                <a:schemeClr val="dk1"/>
              </a:solidFill>
              <a:effectLst/>
            </a:endParaRPr>
          </a:p>
        </p:txBody>
      </p:sp>
      <p:sp>
        <p:nvSpPr>
          <p:cNvPr id="12" name="TextBox 11"/>
          <p:cNvSpPr txBox="1"/>
          <p:nvPr/>
        </p:nvSpPr>
        <p:spPr>
          <a:xfrm>
            <a:off x="609600" y="3120416"/>
            <a:ext cx="1871025" cy="437043"/>
          </a:xfrm>
          <a:prstGeom prst="rect">
            <a:avLst/>
          </a:prstGeom>
          <a:noFill/>
        </p:spPr>
        <p:txBody>
          <a:bodyPr wrap="none" rtlCol="0" anchor="ctr" anchorCtr="0">
            <a:spAutoFit/>
          </a:bodyPr>
          <a:lstStyle/>
          <a:p>
            <a:r>
              <a:rPr lang="en-US" sz="2800" dirty="0" smtClean="0">
                <a:solidFill>
                  <a:schemeClr val="tx2"/>
                </a:solidFill>
                <a:sym typeface="Wingdings"/>
              </a:rPr>
              <a:t> </a:t>
            </a:r>
            <a:r>
              <a:rPr lang="en-US" dirty="0" err="1" smtClean="0">
                <a:solidFill>
                  <a:schemeClr val="tx2"/>
                </a:solidFill>
                <a:effectLst/>
              </a:rPr>
              <a:t>HeapBuf</a:t>
            </a:r>
            <a:endParaRPr lang="en-US" dirty="0" smtClean="0">
              <a:solidFill>
                <a:schemeClr val="tx2"/>
              </a:solidFill>
              <a:effectLst/>
            </a:endParaRPr>
          </a:p>
        </p:txBody>
      </p:sp>
      <p:sp>
        <p:nvSpPr>
          <p:cNvPr id="13" name="TextBox 12"/>
          <p:cNvSpPr txBox="1"/>
          <p:nvPr/>
        </p:nvSpPr>
        <p:spPr>
          <a:xfrm>
            <a:off x="1018553" y="3574602"/>
            <a:ext cx="3860352" cy="387798"/>
          </a:xfrm>
          <a:prstGeom prst="rect">
            <a:avLst/>
          </a:prstGeom>
          <a:noFill/>
        </p:spPr>
        <p:txBody>
          <a:bodyPr wrap="none" rtlCol="0" anchor="ctr" anchorCtr="0">
            <a:spAutoFit/>
          </a:bodyPr>
          <a:lstStyle/>
          <a:p>
            <a:pPr marL="231775" indent="-231775">
              <a:buFont typeface="Arial" pitchFamily="34" charset="0"/>
              <a:buChar char="•"/>
            </a:pPr>
            <a:r>
              <a:rPr lang="en-US" b="0" dirty="0" smtClean="0">
                <a:solidFill>
                  <a:schemeClr val="dk1"/>
                </a:solidFill>
                <a:effectLst/>
              </a:rPr>
              <a:t>Allocate fixed-size blocks</a:t>
            </a:r>
          </a:p>
        </p:txBody>
      </p:sp>
      <p:sp>
        <p:nvSpPr>
          <p:cNvPr id="14" name="TextBox 13"/>
          <p:cNvSpPr txBox="1"/>
          <p:nvPr/>
        </p:nvSpPr>
        <p:spPr>
          <a:xfrm>
            <a:off x="609600" y="4419600"/>
            <a:ext cx="2587568" cy="437043"/>
          </a:xfrm>
          <a:prstGeom prst="rect">
            <a:avLst/>
          </a:prstGeom>
          <a:noFill/>
        </p:spPr>
        <p:txBody>
          <a:bodyPr wrap="none" rtlCol="0" anchor="ctr" anchorCtr="0">
            <a:spAutoFit/>
          </a:bodyPr>
          <a:lstStyle/>
          <a:p>
            <a:r>
              <a:rPr lang="en-US" sz="2800" dirty="0" smtClean="0">
                <a:solidFill>
                  <a:schemeClr val="tx2"/>
                </a:solidFill>
                <a:sym typeface="Wingdings"/>
              </a:rPr>
              <a:t> </a:t>
            </a:r>
            <a:r>
              <a:rPr lang="en-US" dirty="0" err="1" smtClean="0">
                <a:solidFill>
                  <a:schemeClr val="tx2"/>
                </a:solidFill>
                <a:effectLst/>
              </a:rPr>
              <a:t>HeapMultiBuf</a:t>
            </a:r>
            <a:endParaRPr lang="en-US" dirty="0" smtClean="0">
              <a:solidFill>
                <a:schemeClr val="tx2"/>
              </a:solidFill>
              <a:effectLst/>
            </a:endParaRPr>
          </a:p>
        </p:txBody>
      </p:sp>
      <p:sp>
        <p:nvSpPr>
          <p:cNvPr id="15" name="TextBox 14"/>
          <p:cNvSpPr txBox="1"/>
          <p:nvPr/>
        </p:nvSpPr>
        <p:spPr>
          <a:xfrm>
            <a:off x="1073145" y="4883737"/>
            <a:ext cx="6182718" cy="683264"/>
          </a:xfrm>
          <a:prstGeom prst="rect">
            <a:avLst/>
          </a:prstGeom>
          <a:noFill/>
        </p:spPr>
        <p:txBody>
          <a:bodyPr wrap="none" rtlCol="0" anchor="ctr" anchorCtr="0">
            <a:spAutoFit/>
          </a:bodyPr>
          <a:lstStyle/>
          <a:p>
            <a:pPr marL="231775" indent="-231775">
              <a:buFont typeface="Arial" pitchFamily="34" charset="0"/>
              <a:buChar char="•"/>
            </a:pPr>
            <a:r>
              <a:rPr lang="en-US" b="0" dirty="0" smtClean="0">
                <a:solidFill>
                  <a:schemeClr val="dk1"/>
                </a:solidFill>
              </a:rPr>
              <a:t>Specify variable-size blocks, but internally,</a:t>
            </a:r>
            <a:br>
              <a:rPr lang="en-US" b="0" dirty="0" smtClean="0">
                <a:solidFill>
                  <a:schemeClr val="dk1"/>
                </a:solidFill>
              </a:rPr>
            </a:br>
            <a:r>
              <a:rPr lang="en-US" b="0" dirty="0" smtClean="0">
                <a:solidFill>
                  <a:schemeClr val="dk1"/>
                </a:solidFill>
              </a:rPr>
              <a:t>allocate from a variety of fixed-size blocks</a:t>
            </a:r>
            <a:endParaRPr lang="en-US" b="0" dirty="0" smtClean="0">
              <a:solidFill>
                <a:schemeClr val="dk1"/>
              </a:solidFill>
              <a:effectLst/>
            </a:endParaRPr>
          </a:p>
        </p:txBody>
      </p:sp>
      <p:pic>
        <p:nvPicPr>
          <p:cNvPr id="3076" name="Picture 4" descr="C:\Documents and Settings\a0159877\Desktop\SYSBIOS Snaps\Lab6-DYN\all_heaps.png"/>
          <p:cNvPicPr>
            <a:picLocks noChangeAspect="1" noChangeArrowheads="1"/>
          </p:cNvPicPr>
          <p:nvPr/>
        </p:nvPicPr>
        <p:blipFill>
          <a:blip r:embed="rId4" cstate="print"/>
          <a:srcRect/>
          <a:stretch>
            <a:fillRect/>
          </a:stretch>
        </p:blipFill>
        <p:spPr bwMode="auto">
          <a:xfrm>
            <a:off x="6096000" y="1519981"/>
            <a:ext cx="2209800" cy="3156857"/>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16</a:t>
            </a:r>
            <a:endParaRPr lang="en-US" sz="1000" b="0" dirty="0" smtClean="0">
              <a:solidFill>
                <a:schemeClr val="tx2"/>
              </a:solidFill>
              <a:effectLst/>
              <a:latin typeface="Arial"/>
            </a:endParaRPr>
          </a:p>
        </p:txBody>
      </p:sp>
      <p:pic>
        <p:nvPicPr>
          <p:cNvPr id="18"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4">
            <a:hlinkClick r:id="rId15" action="ppaction://hlinksldjump"/>
          </p:cNvPr>
          <p:cNvSpPr txBox="1">
            <a:spLocks noChangeArrowheads="1"/>
          </p:cNvSpPr>
          <p:nvPr>
            <p:custDataLst>
              <p:tags r:id="rId4"/>
            </p:custDataLst>
          </p:nvPr>
        </p:nvSpPr>
        <p:spPr bwMode="auto">
          <a:xfrm>
            <a:off x="301576" y="216798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3" name="Text Box 5">
            <a:hlinkClick r:id="rId16" action="ppaction://hlinksldjump"/>
          </p:cNvPr>
          <p:cNvSpPr txBox="1">
            <a:spLocks noChangeArrowheads="1"/>
          </p:cNvSpPr>
          <p:nvPr>
            <p:custDataLst>
              <p:tags r:id="rId5"/>
            </p:custDataLst>
          </p:nvPr>
        </p:nvSpPr>
        <p:spPr bwMode="auto">
          <a:xfrm>
            <a:off x="774000" y="2715801"/>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HeapMem</a:t>
            </a:r>
            <a:endParaRPr lang="en-US" dirty="0">
              <a:solidFill>
                <a:srgbClr val="000000"/>
              </a:solidFill>
            </a:endParaRPr>
          </a:p>
        </p:txBody>
      </p:sp>
      <p:sp>
        <p:nvSpPr>
          <p:cNvPr id="14" name="Text Box 6">
            <a:hlinkClick r:id="rId17" action="ppaction://hlinksldjump"/>
          </p:cNvPr>
          <p:cNvSpPr txBox="1">
            <a:spLocks noChangeArrowheads="1"/>
          </p:cNvSpPr>
          <p:nvPr>
            <p:custDataLst>
              <p:tags r:id="rId6"/>
            </p:custDataLst>
          </p:nvPr>
        </p:nvSpPr>
        <p:spPr bwMode="auto">
          <a:xfrm>
            <a:off x="769877" y="327085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HeapBuf</a:t>
            </a:r>
            <a:endParaRPr lang="en-US" dirty="0">
              <a:solidFill>
                <a:srgbClr val="000000"/>
              </a:solidFill>
            </a:endParaRPr>
          </a:p>
        </p:txBody>
      </p:sp>
      <p:sp>
        <p:nvSpPr>
          <p:cNvPr id="15" name="Text Box 6">
            <a:hlinkClick r:id="rId18" action="ppaction://hlinksldjump"/>
          </p:cNvPr>
          <p:cNvSpPr txBox="1">
            <a:spLocks noChangeArrowheads="1"/>
          </p:cNvSpPr>
          <p:nvPr>
            <p:custDataLst>
              <p:tags r:id="rId7"/>
            </p:custDataLst>
          </p:nvPr>
        </p:nvSpPr>
        <p:spPr bwMode="auto">
          <a:xfrm>
            <a:off x="769877" y="367668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HeapMultiBuf</a:t>
            </a:r>
            <a:endParaRPr lang="en-US" dirty="0">
              <a:solidFill>
                <a:srgbClr val="000000"/>
              </a:solidFill>
            </a:endParaRPr>
          </a:p>
        </p:txBody>
      </p:sp>
      <p:sp>
        <p:nvSpPr>
          <p:cNvPr id="16" name="Text Box 6">
            <a:hlinkClick r:id="rId19" action="ppaction://hlinksldjump"/>
          </p:cNvPr>
          <p:cNvSpPr txBox="1">
            <a:spLocks noChangeArrowheads="1"/>
          </p:cNvSpPr>
          <p:nvPr>
            <p:custDataLst>
              <p:tags r:id="rId8"/>
            </p:custDataLst>
          </p:nvPr>
        </p:nvSpPr>
        <p:spPr bwMode="auto">
          <a:xfrm>
            <a:off x="769877" y="408251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Default System Heap</a:t>
            </a:r>
            <a:endParaRPr lang="en-US" dirty="0">
              <a:solidFill>
                <a:srgbClr val="000000"/>
              </a:solidFill>
            </a:endParaRPr>
          </a:p>
        </p:txBody>
      </p:sp>
      <p:sp>
        <p:nvSpPr>
          <p:cNvPr id="17" name="Text Box 4">
            <a:hlinkClick r:id="rId20" action="ppaction://hlinksldjump"/>
          </p:cNvPr>
          <p:cNvSpPr txBox="1">
            <a:spLocks noChangeArrowheads="1"/>
          </p:cNvSpPr>
          <p:nvPr>
            <p:custDataLst>
              <p:tags r:id="rId9"/>
            </p:custDataLst>
          </p:nvPr>
        </p:nvSpPr>
        <p:spPr bwMode="auto">
          <a:xfrm>
            <a:off x="301576" y="451532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8" name="Text Box 4">
            <a:hlinkClick r:id="rId21" action="ppaction://hlinksldjump"/>
          </p:cNvPr>
          <p:cNvSpPr txBox="1">
            <a:spLocks noChangeArrowheads="1"/>
          </p:cNvSpPr>
          <p:nvPr>
            <p:custDataLst>
              <p:tags r:id="rId10"/>
            </p:custDataLst>
          </p:nvPr>
        </p:nvSpPr>
        <p:spPr bwMode="auto">
          <a:xfrm>
            <a:off x="301576" y="509012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21"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792"/>
            <a:ext cx="9144000" cy="609600"/>
          </a:xfrm>
        </p:spPr>
        <p:txBody>
          <a:bodyPr>
            <a:noAutofit/>
          </a:bodyPr>
          <a:lstStyle/>
          <a:p>
            <a:r>
              <a:rPr lang="en-US" dirty="0" err="1" smtClean="0"/>
              <a:t>HeapMem</a:t>
            </a:r>
            <a:endParaRPr lang="en-US" dirty="0" smtClean="0"/>
          </a:p>
        </p:txBody>
      </p:sp>
      <p:sp>
        <p:nvSpPr>
          <p:cNvPr id="9" name="Rectangle 8"/>
          <p:cNvSpPr/>
          <p:nvPr/>
        </p:nvSpPr>
        <p:spPr bwMode="auto">
          <a:xfrm>
            <a:off x="7213988" y="1165882"/>
            <a:ext cx="1396612" cy="609600"/>
          </a:xfrm>
          <a:prstGeom prst="rect">
            <a:avLst/>
          </a:prstGeom>
          <a:solidFill>
            <a:schemeClr val="accent5">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0" name="Rectangle 9"/>
          <p:cNvSpPr/>
          <p:nvPr/>
        </p:nvSpPr>
        <p:spPr bwMode="auto">
          <a:xfrm>
            <a:off x="7213988" y="1775482"/>
            <a:ext cx="1396612" cy="304800"/>
          </a:xfrm>
          <a:prstGeom prst="rect">
            <a:avLst/>
          </a:prstGeom>
          <a:solidFill>
            <a:schemeClr val="tx2">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1" name="Rectangle 10"/>
          <p:cNvSpPr/>
          <p:nvPr/>
        </p:nvSpPr>
        <p:spPr bwMode="auto">
          <a:xfrm>
            <a:off x="7213988" y="2232682"/>
            <a:ext cx="1396612" cy="1219200"/>
          </a:xfrm>
          <a:prstGeom prst="rect">
            <a:avLst/>
          </a:prstGeom>
          <a:solidFill>
            <a:schemeClr val="accent3">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3" name="Rectangle 12"/>
          <p:cNvSpPr/>
          <p:nvPr/>
        </p:nvSpPr>
        <p:spPr bwMode="auto">
          <a:xfrm>
            <a:off x="7213988" y="2080282"/>
            <a:ext cx="1396612" cy="205718"/>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4" name="Rectangle 13"/>
          <p:cNvSpPr/>
          <p:nvPr/>
        </p:nvSpPr>
        <p:spPr bwMode="auto">
          <a:xfrm>
            <a:off x="7213988" y="3451882"/>
            <a:ext cx="1396612" cy="609600"/>
          </a:xfrm>
          <a:prstGeom prst="rect">
            <a:avLst/>
          </a:prstGeom>
          <a:solidFill>
            <a:srgbClr val="CCFF66"/>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5" name="TextBox 14"/>
          <p:cNvSpPr txBox="1"/>
          <p:nvPr/>
        </p:nvSpPr>
        <p:spPr>
          <a:xfrm>
            <a:off x="7169166" y="809500"/>
            <a:ext cx="1475084" cy="406265"/>
          </a:xfrm>
          <a:prstGeom prst="rect">
            <a:avLst/>
          </a:prstGeom>
          <a:noFill/>
        </p:spPr>
        <p:txBody>
          <a:bodyPr wrap="none" rtlCol="0" anchor="ctr" anchorCtr="0">
            <a:spAutoFit/>
          </a:bodyPr>
          <a:lstStyle/>
          <a:p>
            <a:r>
              <a:rPr lang="en-US" dirty="0" err="1" smtClean="0">
                <a:solidFill>
                  <a:schemeClr val="dk1"/>
                </a:solidFill>
                <a:effectLst/>
                <a:latin typeface="Courier New" pitchFamily="49" charset="0"/>
                <a:cs typeface="Courier New" pitchFamily="49" charset="0"/>
              </a:rPr>
              <a:t>HeapMem</a:t>
            </a:r>
            <a:endParaRPr lang="en-US" dirty="0" smtClean="0">
              <a:solidFill>
                <a:schemeClr val="dk1"/>
              </a:solidFill>
              <a:effectLst/>
              <a:latin typeface="Courier New" pitchFamily="49" charset="0"/>
              <a:cs typeface="Courier New" pitchFamily="49" charset="0"/>
            </a:endParaRPr>
          </a:p>
        </p:txBody>
      </p:sp>
      <p:sp>
        <p:nvSpPr>
          <p:cNvPr id="16" name="TextBox 15"/>
          <p:cNvSpPr txBox="1"/>
          <p:nvPr/>
        </p:nvSpPr>
        <p:spPr>
          <a:xfrm>
            <a:off x="304800" y="838200"/>
            <a:ext cx="6466835" cy="2419124"/>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b="0" i="1" u="sng" dirty="0" smtClean="0">
                <a:solidFill>
                  <a:schemeClr val="dk1"/>
                </a:solidFill>
                <a:effectLst/>
              </a:rPr>
              <a:t>Most flexible</a:t>
            </a:r>
            <a:r>
              <a:rPr lang="en-US" b="0" i="1" dirty="0" smtClean="0">
                <a:solidFill>
                  <a:schemeClr val="dk1"/>
                </a:solidFill>
                <a:effectLst/>
              </a:rPr>
              <a:t> </a:t>
            </a:r>
            <a:r>
              <a:rPr lang="en-US" b="0" dirty="0" smtClean="0">
                <a:solidFill>
                  <a:schemeClr val="dk1"/>
                </a:solidFill>
                <a:effectLst/>
              </a:rPr>
              <a:t>– allows allocation of</a:t>
            </a:r>
            <a:br>
              <a:rPr lang="en-US" b="0" dirty="0" smtClean="0">
                <a:solidFill>
                  <a:schemeClr val="dk1"/>
                </a:solidFill>
                <a:effectLst/>
              </a:rPr>
            </a:br>
            <a:r>
              <a:rPr lang="en-US" b="0" dirty="0" smtClean="0">
                <a:solidFill>
                  <a:schemeClr val="dk1"/>
                </a:solidFill>
                <a:effectLst/>
              </a:rPr>
              <a:t>variable-sized blocks (like </a:t>
            </a:r>
            <a:r>
              <a:rPr lang="en-US" b="0" dirty="0" err="1" smtClean="0">
                <a:solidFill>
                  <a:schemeClr val="dk1"/>
                </a:solidFill>
                <a:effectLst/>
                <a:latin typeface="Courier New" pitchFamily="49" charset="0"/>
                <a:cs typeface="Courier New" pitchFamily="49" charset="0"/>
              </a:rPr>
              <a:t>malloc</a:t>
            </a:r>
            <a:r>
              <a:rPr lang="en-US" b="0" dirty="0" smtClean="0">
                <a:solidFill>
                  <a:schemeClr val="dk1"/>
                </a:solidFill>
                <a:effectLst/>
                <a:latin typeface="Courier New" pitchFamily="49" charset="0"/>
                <a:cs typeface="Courier New" pitchFamily="49" charset="0"/>
              </a:rPr>
              <a:t>()</a:t>
            </a:r>
            <a:r>
              <a:rPr lang="en-US" b="0" dirty="0" smtClean="0">
                <a:solidFill>
                  <a:schemeClr val="dk1"/>
                </a:solidFill>
                <a:effectLst/>
              </a:rPr>
              <a:t>)</a:t>
            </a:r>
          </a:p>
          <a:p>
            <a:pPr marL="342900" indent="-342900">
              <a:buClr>
                <a:schemeClr val="tx2"/>
              </a:buClr>
              <a:buSzPct val="75000"/>
              <a:buFont typeface="Wingdings"/>
              <a:buChar char=""/>
            </a:pPr>
            <a:r>
              <a:rPr lang="en-US" b="0" dirty="0" smtClean="0">
                <a:solidFill>
                  <a:schemeClr val="dk1"/>
                </a:solidFill>
              </a:rPr>
              <a:t>Ideal when size of memory is not known</a:t>
            </a:r>
            <a:br>
              <a:rPr lang="en-US" b="0" dirty="0" smtClean="0">
                <a:solidFill>
                  <a:schemeClr val="dk1"/>
                </a:solidFill>
              </a:rPr>
            </a:br>
            <a:r>
              <a:rPr lang="en-US" b="0" dirty="0" smtClean="0">
                <a:solidFill>
                  <a:schemeClr val="dk1"/>
                </a:solidFill>
              </a:rPr>
              <a:t>until runtime</a:t>
            </a:r>
          </a:p>
          <a:p>
            <a:pPr marL="342900" indent="-342900">
              <a:buClr>
                <a:schemeClr val="tx2"/>
              </a:buClr>
              <a:buSzPct val="75000"/>
              <a:buFont typeface="Wingdings"/>
              <a:buChar char=""/>
            </a:pPr>
            <a:r>
              <a:rPr lang="en-US" b="0" dirty="0" smtClean="0">
                <a:solidFill>
                  <a:schemeClr val="dk1"/>
                </a:solidFill>
              </a:rPr>
              <a:t>Creation: .CFG (static) or C code (dynamic)</a:t>
            </a:r>
            <a:endParaRPr lang="en-US" b="0" dirty="0" smtClean="0">
              <a:solidFill>
                <a:schemeClr val="dk1"/>
              </a:solidFill>
              <a:effectLst/>
            </a:endParaRPr>
          </a:p>
          <a:p>
            <a:pPr marL="342900" indent="-342900">
              <a:buClr>
                <a:schemeClr val="tx2"/>
              </a:buClr>
              <a:buSzPct val="75000"/>
              <a:buFont typeface="Wingdings"/>
              <a:buChar char=""/>
            </a:pPr>
            <a:r>
              <a:rPr lang="en-US" b="0" dirty="0" smtClean="0">
                <a:solidFill>
                  <a:schemeClr val="dk1"/>
                </a:solidFill>
              </a:rPr>
              <a:t>Like </a:t>
            </a:r>
            <a:r>
              <a:rPr lang="en-US" b="0" dirty="0" err="1" smtClean="0">
                <a:solidFill>
                  <a:schemeClr val="dk1"/>
                </a:solidFill>
                <a:latin typeface="Courier New" pitchFamily="49" charset="0"/>
                <a:cs typeface="Courier New" pitchFamily="49" charset="0"/>
              </a:rPr>
              <a:t>malloc</a:t>
            </a:r>
            <a:r>
              <a:rPr lang="en-US" b="0" dirty="0" smtClean="0">
                <a:solidFill>
                  <a:schemeClr val="dk1"/>
                </a:solidFill>
                <a:latin typeface="Courier New" pitchFamily="49" charset="0"/>
                <a:cs typeface="Courier New" pitchFamily="49" charset="0"/>
              </a:rPr>
              <a:t>()</a:t>
            </a:r>
            <a:r>
              <a:rPr lang="en-US" b="0" dirty="0" smtClean="0">
                <a:solidFill>
                  <a:schemeClr val="dk1"/>
                </a:solidFill>
              </a:rPr>
              <a:t>, there are </a:t>
            </a:r>
            <a:r>
              <a:rPr lang="en-US" b="0" u="sng" dirty="0" smtClean="0">
                <a:solidFill>
                  <a:schemeClr val="dk1"/>
                </a:solidFill>
              </a:rPr>
              <a:t>drawbacks</a:t>
            </a:r>
            <a:r>
              <a:rPr lang="en-US" b="0" dirty="0" smtClean="0">
                <a:solidFill>
                  <a:schemeClr val="dk1"/>
                </a:solidFill>
              </a:rPr>
              <a:t>:</a:t>
            </a:r>
            <a:endParaRPr lang="en-US" b="0" dirty="0" smtClean="0">
              <a:solidFill>
                <a:schemeClr val="dk1"/>
              </a:solidFill>
              <a:effectLst/>
            </a:endParaRPr>
          </a:p>
        </p:txBody>
      </p:sp>
      <p:pic>
        <p:nvPicPr>
          <p:cNvPr id="17" name="Picture 13" descr="MC900240405[1]"/>
          <p:cNvPicPr>
            <a:picLocks noChangeAspect="1" noChangeArrowheads="1"/>
          </p:cNvPicPr>
          <p:nvPr/>
        </p:nvPicPr>
        <p:blipFill>
          <a:blip r:embed="rId4" cstate="print"/>
          <a:srcRect/>
          <a:stretch>
            <a:fillRect/>
          </a:stretch>
        </p:blipFill>
        <p:spPr bwMode="auto">
          <a:xfrm>
            <a:off x="685800" y="3505200"/>
            <a:ext cx="403902" cy="444192"/>
          </a:xfrm>
          <a:prstGeom prst="rect">
            <a:avLst/>
          </a:prstGeom>
          <a:noFill/>
          <a:ln w="9525">
            <a:noFill/>
            <a:miter lim="800000"/>
            <a:headEnd/>
            <a:tailEnd/>
          </a:ln>
        </p:spPr>
      </p:pic>
      <p:sp>
        <p:nvSpPr>
          <p:cNvPr id="18" name="TextBox 17"/>
          <p:cNvSpPr txBox="1"/>
          <p:nvPr/>
        </p:nvSpPr>
        <p:spPr>
          <a:xfrm>
            <a:off x="1096367" y="3568471"/>
            <a:ext cx="5833648" cy="707886"/>
          </a:xfrm>
          <a:prstGeom prst="rect">
            <a:avLst/>
          </a:prstGeom>
          <a:noFill/>
        </p:spPr>
        <p:txBody>
          <a:bodyPr wrap="none" rtlCol="0" anchor="ctr" anchorCtr="0">
            <a:spAutoFit/>
          </a:bodyPr>
          <a:lstStyle/>
          <a:p>
            <a:pPr>
              <a:lnSpc>
                <a:spcPct val="100000"/>
              </a:lnSpc>
            </a:pPr>
            <a:r>
              <a:rPr lang="en-US" sz="2000" dirty="0" smtClean="0">
                <a:solidFill>
                  <a:schemeClr val="tx2"/>
                </a:solidFill>
                <a:effectLst/>
              </a:rPr>
              <a:t>NOT Deterministic </a:t>
            </a:r>
            <a:r>
              <a:rPr lang="en-US" sz="2000" dirty="0" smtClean="0">
                <a:effectLst/>
              </a:rPr>
              <a:t>– </a:t>
            </a:r>
            <a:r>
              <a:rPr lang="en-US" sz="2000" b="0" dirty="0" smtClean="0">
                <a:effectLst/>
              </a:rPr>
              <a:t>Memory Manager traverses</a:t>
            </a:r>
            <a:br>
              <a:rPr lang="en-US" sz="2000" b="0" dirty="0" smtClean="0">
                <a:effectLst/>
              </a:rPr>
            </a:br>
            <a:r>
              <a:rPr lang="en-US" sz="2000" b="0" dirty="0" smtClean="0">
                <a:effectLst/>
              </a:rPr>
              <a:t>linked list to find blocks  </a:t>
            </a:r>
          </a:p>
        </p:txBody>
      </p:sp>
      <p:pic>
        <p:nvPicPr>
          <p:cNvPr id="19" name="Picture 13" descr="MC900240405[1]"/>
          <p:cNvPicPr>
            <a:picLocks noChangeAspect="1" noChangeArrowheads="1"/>
          </p:cNvPicPr>
          <p:nvPr/>
        </p:nvPicPr>
        <p:blipFill>
          <a:blip r:embed="rId4" cstate="print"/>
          <a:srcRect/>
          <a:stretch>
            <a:fillRect/>
          </a:stretch>
        </p:blipFill>
        <p:spPr bwMode="auto">
          <a:xfrm>
            <a:off x="685800" y="4351651"/>
            <a:ext cx="403902" cy="444192"/>
          </a:xfrm>
          <a:prstGeom prst="rect">
            <a:avLst/>
          </a:prstGeom>
          <a:noFill/>
          <a:ln w="9525">
            <a:noFill/>
            <a:miter lim="800000"/>
            <a:headEnd/>
            <a:tailEnd/>
          </a:ln>
        </p:spPr>
      </p:pic>
      <p:sp>
        <p:nvSpPr>
          <p:cNvPr id="20" name="TextBox 19"/>
          <p:cNvSpPr txBox="1"/>
          <p:nvPr/>
        </p:nvSpPr>
        <p:spPr>
          <a:xfrm>
            <a:off x="1096367" y="4424810"/>
            <a:ext cx="7677230" cy="707886"/>
          </a:xfrm>
          <a:prstGeom prst="rect">
            <a:avLst/>
          </a:prstGeom>
          <a:noFill/>
        </p:spPr>
        <p:txBody>
          <a:bodyPr wrap="none" rtlCol="0" anchor="ctr" anchorCtr="0">
            <a:spAutoFit/>
          </a:bodyPr>
          <a:lstStyle/>
          <a:p>
            <a:pPr>
              <a:lnSpc>
                <a:spcPct val="100000"/>
              </a:lnSpc>
            </a:pPr>
            <a:r>
              <a:rPr lang="en-US" sz="2000" dirty="0" smtClean="0">
                <a:solidFill>
                  <a:schemeClr val="tx2"/>
                </a:solidFill>
                <a:effectLst/>
              </a:rPr>
              <a:t>NOT Atomic </a:t>
            </a:r>
            <a:r>
              <a:rPr lang="en-US" sz="2000" dirty="0" smtClean="0">
                <a:effectLst/>
              </a:rPr>
              <a:t>– </a:t>
            </a:r>
            <a:r>
              <a:rPr lang="en-US" sz="2000" b="0" dirty="0" smtClean="0">
                <a:effectLst/>
              </a:rPr>
              <a:t>An interrupt may disrupt </a:t>
            </a:r>
            <a:r>
              <a:rPr lang="en-US" sz="2000" b="0" dirty="0" err="1" smtClean="0">
                <a:effectLst/>
              </a:rPr>
              <a:t>Memory_alloc</a:t>
            </a:r>
            <a:r>
              <a:rPr lang="en-US" sz="2000" b="0" dirty="0" smtClean="0">
                <a:effectLst/>
              </a:rPr>
              <a:t>() – do NOT</a:t>
            </a:r>
            <a:br>
              <a:rPr lang="en-US" sz="2000" b="0" dirty="0" smtClean="0">
                <a:effectLst/>
              </a:rPr>
            </a:br>
            <a:r>
              <a:rPr lang="en-US" sz="2000" b="0" dirty="0" smtClean="0">
                <a:effectLst/>
              </a:rPr>
              <a:t>use in a </a:t>
            </a:r>
            <a:r>
              <a:rPr lang="en-US" sz="2000" b="0" dirty="0" err="1" smtClean="0">
                <a:effectLst/>
              </a:rPr>
              <a:t>Hwi</a:t>
            </a:r>
            <a:r>
              <a:rPr lang="en-US" sz="2000" b="0" dirty="0" smtClean="0">
                <a:effectLst/>
              </a:rPr>
              <a:t> or </a:t>
            </a:r>
            <a:r>
              <a:rPr lang="en-US" sz="2000" b="0" dirty="0" err="1" smtClean="0">
                <a:effectLst/>
              </a:rPr>
              <a:t>Swi</a:t>
            </a:r>
            <a:endParaRPr lang="en-US" sz="2000" b="0" dirty="0" smtClean="0">
              <a:effectLst/>
            </a:endParaRPr>
          </a:p>
        </p:txBody>
      </p:sp>
      <p:pic>
        <p:nvPicPr>
          <p:cNvPr id="21" name="Picture 13" descr="MC900240405[1]"/>
          <p:cNvPicPr>
            <a:picLocks noChangeAspect="1" noChangeArrowheads="1"/>
          </p:cNvPicPr>
          <p:nvPr/>
        </p:nvPicPr>
        <p:blipFill>
          <a:blip r:embed="rId4" cstate="print"/>
          <a:srcRect/>
          <a:stretch>
            <a:fillRect/>
          </a:stretch>
        </p:blipFill>
        <p:spPr bwMode="auto">
          <a:xfrm>
            <a:off x="685800" y="5251619"/>
            <a:ext cx="403902" cy="444192"/>
          </a:xfrm>
          <a:prstGeom prst="rect">
            <a:avLst/>
          </a:prstGeom>
          <a:noFill/>
          <a:ln w="9525">
            <a:noFill/>
            <a:miter lim="800000"/>
            <a:headEnd/>
            <a:tailEnd/>
          </a:ln>
        </p:spPr>
      </p:pic>
      <p:sp>
        <p:nvSpPr>
          <p:cNvPr id="22" name="TextBox 21"/>
          <p:cNvSpPr txBox="1"/>
          <p:nvPr/>
        </p:nvSpPr>
        <p:spPr>
          <a:xfrm>
            <a:off x="1096367" y="5314890"/>
            <a:ext cx="7242688" cy="400110"/>
          </a:xfrm>
          <a:prstGeom prst="rect">
            <a:avLst/>
          </a:prstGeom>
          <a:noFill/>
        </p:spPr>
        <p:txBody>
          <a:bodyPr wrap="none" rtlCol="0" anchor="ctr" anchorCtr="0">
            <a:spAutoFit/>
          </a:bodyPr>
          <a:lstStyle/>
          <a:p>
            <a:pPr>
              <a:lnSpc>
                <a:spcPct val="100000"/>
              </a:lnSpc>
            </a:pPr>
            <a:r>
              <a:rPr lang="en-US" sz="2000" dirty="0" smtClean="0">
                <a:solidFill>
                  <a:schemeClr val="tx2"/>
                </a:solidFill>
                <a:effectLst/>
              </a:rPr>
              <a:t>Fragmentation </a:t>
            </a:r>
            <a:r>
              <a:rPr lang="en-US" sz="2000" dirty="0" smtClean="0">
                <a:effectLst/>
              </a:rPr>
              <a:t>– </a:t>
            </a:r>
            <a:r>
              <a:rPr lang="en-US" sz="2000" b="0" dirty="0" smtClean="0">
                <a:effectLst/>
              </a:rPr>
              <a:t>After frequent allocate/free, fragments occur</a:t>
            </a:r>
          </a:p>
        </p:txBody>
      </p:sp>
      <p:sp>
        <p:nvSpPr>
          <p:cNvPr id="23" name="Leading Question"/>
          <p:cNvSpPr txBox="1"/>
          <p:nvPr/>
        </p:nvSpPr>
        <p:spPr>
          <a:xfrm>
            <a:off x="4114800" y="6287072"/>
            <a:ext cx="4334520"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Is there a heap type without these drawbacks?</a:t>
            </a:r>
          </a:p>
        </p:txBody>
      </p:sp>
      <p:sp>
        <p:nvSpPr>
          <p:cNvPr id="26"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18</a:t>
            </a:r>
            <a:endParaRPr lang="en-US" sz="1000" b="0" dirty="0" smtClean="0">
              <a:solidFill>
                <a:schemeClr val="tx2"/>
              </a:solidFill>
              <a:effectLst/>
              <a:latin typeface="Arial"/>
            </a:endParaRPr>
          </a:p>
        </p:txBody>
      </p:sp>
      <p:pic>
        <p:nvPicPr>
          <p:cNvPr id="25"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4">
            <a:hlinkClick r:id="rId15" action="ppaction://hlinksldjump"/>
          </p:cNvPr>
          <p:cNvSpPr txBox="1">
            <a:spLocks noChangeArrowheads="1"/>
          </p:cNvSpPr>
          <p:nvPr>
            <p:custDataLst>
              <p:tags r:id="rId4"/>
            </p:custDataLst>
          </p:nvPr>
        </p:nvSpPr>
        <p:spPr bwMode="auto">
          <a:xfrm>
            <a:off x="301576" y="216798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3" name="Text Box 6">
            <a:hlinkClick r:id="rId16" action="ppaction://hlinksldjump"/>
          </p:cNvPr>
          <p:cNvSpPr txBox="1">
            <a:spLocks noChangeArrowheads="1"/>
          </p:cNvSpPr>
          <p:nvPr>
            <p:custDataLst>
              <p:tags r:id="rId5"/>
            </p:custDataLst>
          </p:nvPr>
        </p:nvSpPr>
        <p:spPr bwMode="auto">
          <a:xfrm>
            <a:off x="769877" y="271580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HeapMem</a:t>
            </a:r>
            <a:endParaRPr lang="en-US" dirty="0">
              <a:solidFill>
                <a:srgbClr val="000000"/>
              </a:solidFill>
            </a:endParaRPr>
          </a:p>
        </p:txBody>
      </p:sp>
      <p:sp>
        <p:nvSpPr>
          <p:cNvPr id="14" name="Text Box 5">
            <a:hlinkClick r:id="rId17" action="ppaction://hlinksldjump"/>
          </p:cNvPr>
          <p:cNvSpPr txBox="1">
            <a:spLocks noChangeArrowheads="1"/>
          </p:cNvSpPr>
          <p:nvPr>
            <p:custDataLst>
              <p:tags r:id="rId6"/>
            </p:custDataLst>
          </p:nvPr>
        </p:nvSpPr>
        <p:spPr bwMode="auto">
          <a:xfrm>
            <a:off x="774000" y="3121629"/>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HeapBuf</a:t>
            </a:r>
            <a:endParaRPr lang="en-US" dirty="0">
              <a:solidFill>
                <a:srgbClr val="000000"/>
              </a:solidFill>
            </a:endParaRPr>
          </a:p>
        </p:txBody>
      </p:sp>
      <p:sp>
        <p:nvSpPr>
          <p:cNvPr id="15" name="Text Box 6">
            <a:hlinkClick r:id="rId18" action="ppaction://hlinksldjump"/>
          </p:cNvPr>
          <p:cNvSpPr txBox="1">
            <a:spLocks noChangeArrowheads="1"/>
          </p:cNvSpPr>
          <p:nvPr>
            <p:custDataLst>
              <p:tags r:id="rId7"/>
            </p:custDataLst>
          </p:nvPr>
        </p:nvSpPr>
        <p:spPr bwMode="auto">
          <a:xfrm>
            <a:off x="769877" y="367668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HeapMultiBuf</a:t>
            </a:r>
            <a:endParaRPr lang="en-US" dirty="0">
              <a:solidFill>
                <a:srgbClr val="000000"/>
              </a:solidFill>
            </a:endParaRPr>
          </a:p>
        </p:txBody>
      </p:sp>
      <p:sp>
        <p:nvSpPr>
          <p:cNvPr id="16" name="Text Box 6">
            <a:hlinkClick r:id="rId19" action="ppaction://hlinksldjump"/>
          </p:cNvPr>
          <p:cNvSpPr txBox="1">
            <a:spLocks noChangeArrowheads="1"/>
          </p:cNvSpPr>
          <p:nvPr>
            <p:custDataLst>
              <p:tags r:id="rId8"/>
            </p:custDataLst>
          </p:nvPr>
        </p:nvSpPr>
        <p:spPr bwMode="auto">
          <a:xfrm>
            <a:off x="769877" y="408251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Default System Heap</a:t>
            </a:r>
            <a:endParaRPr lang="en-US" dirty="0">
              <a:solidFill>
                <a:srgbClr val="000000"/>
              </a:solidFill>
            </a:endParaRPr>
          </a:p>
        </p:txBody>
      </p:sp>
      <p:sp>
        <p:nvSpPr>
          <p:cNvPr id="17" name="Text Box 4">
            <a:hlinkClick r:id="rId20" action="ppaction://hlinksldjump"/>
          </p:cNvPr>
          <p:cNvSpPr txBox="1">
            <a:spLocks noChangeArrowheads="1"/>
          </p:cNvSpPr>
          <p:nvPr>
            <p:custDataLst>
              <p:tags r:id="rId9"/>
            </p:custDataLst>
          </p:nvPr>
        </p:nvSpPr>
        <p:spPr bwMode="auto">
          <a:xfrm>
            <a:off x="301576" y="451532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8" name="Text Box 4">
            <a:hlinkClick r:id="rId21" action="ppaction://hlinksldjump"/>
          </p:cNvPr>
          <p:cNvSpPr txBox="1">
            <a:spLocks noChangeArrowheads="1"/>
          </p:cNvSpPr>
          <p:nvPr>
            <p:custDataLst>
              <p:tags r:id="rId10"/>
            </p:custDataLst>
          </p:nvPr>
        </p:nvSpPr>
        <p:spPr bwMode="auto">
          <a:xfrm>
            <a:off x="301576" y="509012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21"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3266" name="Rectangle 2"/>
          <p:cNvSpPr>
            <a:spLocks noChangeArrowheads="1"/>
          </p:cNvSpPr>
          <p:nvPr/>
        </p:nvSpPr>
        <p:spPr bwMode="auto">
          <a:xfrm>
            <a:off x="0" y="0"/>
            <a:ext cx="9144000" cy="6858000"/>
          </a:xfrm>
          <a:prstGeom prst="rect">
            <a:avLst/>
          </a:prstGeom>
          <a:solidFill>
            <a:schemeClr val="tx1"/>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099" name="Rectangle 3"/>
          <p:cNvSpPr>
            <a:spLocks noGrp="1" noChangeArrowheads="1"/>
          </p:cNvSpPr>
          <p:nvPr>
            <p:ph type="title"/>
          </p:nvPr>
        </p:nvSpPr>
        <p:spPr/>
        <p:txBody>
          <a:bodyPr/>
          <a:lstStyle/>
          <a:p>
            <a:r>
              <a:rPr lang="en-US" smtClean="0">
                <a:solidFill>
                  <a:srgbClr val="FFFF66"/>
                </a:solidFill>
              </a:rPr>
              <a:t>Objectives</a:t>
            </a:r>
          </a:p>
        </p:txBody>
      </p:sp>
      <p:pic>
        <p:nvPicPr>
          <p:cNvPr id="4100" name="Picture 4" descr="dglxasset[3]"/>
          <p:cNvPicPr>
            <a:picLocks noChangeAspect="1" noChangeArrowheads="1"/>
          </p:cNvPicPr>
          <p:nvPr/>
        </p:nvPicPr>
        <p:blipFill>
          <a:blip r:embed="rId4" cstate="print"/>
          <a:srcRect/>
          <a:stretch>
            <a:fillRect/>
          </a:stretch>
        </p:blipFill>
        <p:spPr bwMode="auto">
          <a:xfrm>
            <a:off x="304800" y="762000"/>
            <a:ext cx="8458200" cy="5894388"/>
          </a:xfrm>
          <a:prstGeom prst="rect">
            <a:avLst/>
          </a:prstGeom>
          <a:noFill/>
          <a:ln w="9525">
            <a:noFill/>
            <a:miter lim="800000"/>
            <a:headEnd/>
            <a:tailEnd/>
          </a:ln>
        </p:spPr>
      </p:pic>
      <p:sp>
        <p:nvSpPr>
          <p:cNvPr id="4101" name="Text Box 5"/>
          <p:cNvSpPr txBox="1">
            <a:spLocks noChangeArrowheads="1"/>
          </p:cNvSpPr>
          <p:nvPr/>
        </p:nvSpPr>
        <p:spPr bwMode="auto">
          <a:xfrm>
            <a:off x="1373872" y="1949525"/>
            <a:ext cx="6573723" cy="2923877"/>
          </a:xfrm>
          <a:prstGeom prst="rect">
            <a:avLst/>
          </a:prstGeom>
          <a:noFill/>
          <a:ln w="12700">
            <a:noFill/>
            <a:miter lim="800000"/>
            <a:headEnd type="none" w="sm" len="sm"/>
            <a:tailEnd type="none" w="sm" len="sm"/>
          </a:ln>
        </p:spPr>
        <p:txBody>
          <a:bodyPr wrap="none">
            <a:spAutoFit/>
          </a:bodyPr>
          <a:lstStyle/>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solidFill>
                  <a:srgbClr val="000000"/>
                </a:solidFill>
                <a:latin typeface="Arial Narrow" pitchFamily="34" charset="0"/>
              </a:rPr>
              <a:t>Compare/contrast static and </a:t>
            </a:r>
            <a:r>
              <a:rPr lang="en-US" i="1" u="sng" dirty="0" smtClean="0">
                <a:solidFill>
                  <a:srgbClr val="000000"/>
                </a:solidFill>
                <a:latin typeface="Arial Narrow" pitchFamily="34" charset="0"/>
              </a:rPr>
              <a:t>dynamic systems</a:t>
            </a:r>
          </a:p>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solidFill>
                  <a:srgbClr val="000000"/>
                </a:solidFill>
                <a:latin typeface="Arial Narrow" pitchFamily="34" charset="0"/>
              </a:rPr>
              <a:t>Define </a:t>
            </a:r>
            <a:r>
              <a:rPr lang="en-US" i="1" u="sng" dirty="0" smtClean="0">
                <a:solidFill>
                  <a:srgbClr val="000000"/>
                </a:solidFill>
                <a:latin typeface="Arial Narrow" pitchFamily="34" charset="0"/>
              </a:rPr>
              <a:t>heaps</a:t>
            </a:r>
            <a:r>
              <a:rPr lang="en-US" dirty="0" smtClean="0">
                <a:solidFill>
                  <a:srgbClr val="000000"/>
                </a:solidFill>
                <a:latin typeface="Arial Narrow" pitchFamily="34" charset="0"/>
              </a:rPr>
              <a:t> and describe how to configure them</a:t>
            </a:r>
          </a:p>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solidFill>
                  <a:srgbClr val="000000"/>
                </a:solidFill>
                <a:latin typeface="Arial Narrow" pitchFamily="34" charset="0"/>
              </a:rPr>
              <a:t>Describe how to </a:t>
            </a:r>
            <a:r>
              <a:rPr lang="en-US" i="1" u="sng" dirty="0" smtClean="0">
                <a:solidFill>
                  <a:srgbClr val="000000"/>
                </a:solidFill>
                <a:latin typeface="Arial Narrow" pitchFamily="34" charset="0"/>
              </a:rPr>
              <a:t>eliminate the drawbacks</a:t>
            </a:r>
            <a:r>
              <a:rPr lang="en-US" dirty="0" smtClean="0">
                <a:solidFill>
                  <a:srgbClr val="000000"/>
                </a:solidFill>
                <a:latin typeface="Arial Narrow" pitchFamily="34" charset="0"/>
              </a:rPr>
              <a:t> of </a:t>
            </a:r>
            <a:br>
              <a:rPr lang="en-US" dirty="0" smtClean="0">
                <a:solidFill>
                  <a:srgbClr val="000000"/>
                </a:solidFill>
                <a:latin typeface="Arial Narrow" pitchFamily="34" charset="0"/>
              </a:rPr>
            </a:br>
            <a:r>
              <a:rPr lang="en-US" dirty="0" smtClean="0">
                <a:solidFill>
                  <a:srgbClr val="000000"/>
                </a:solidFill>
                <a:latin typeface="Arial Narrow" pitchFamily="34" charset="0"/>
              </a:rPr>
              <a:t>using std heaps (fragments, non-determinism)</a:t>
            </a:r>
          </a:p>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solidFill>
                  <a:srgbClr val="000000"/>
                </a:solidFill>
                <a:latin typeface="Arial Narrow" pitchFamily="34" charset="0"/>
              </a:rPr>
              <a:t>Implement </a:t>
            </a:r>
            <a:r>
              <a:rPr lang="en-US" i="1" u="sng" dirty="0" smtClean="0">
                <a:solidFill>
                  <a:srgbClr val="000000"/>
                </a:solidFill>
                <a:latin typeface="Arial Narrow" pitchFamily="34" charset="0"/>
              </a:rPr>
              <a:t>dynamic object creation</a:t>
            </a:r>
          </a:p>
          <a:p>
            <a:pPr marL="287338" indent="-287338">
              <a:lnSpc>
                <a:spcPct val="100000"/>
              </a:lnSpc>
              <a:spcBef>
                <a:spcPts val="600"/>
              </a:spcBef>
              <a:spcAft>
                <a:spcPts val="600"/>
              </a:spcAft>
              <a:buClr>
                <a:srgbClr val="D60093"/>
              </a:buClr>
              <a:buSzPct val="120000"/>
              <a:buFont typeface="Wingdings" pitchFamily="2" charset="2"/>
              <a:buChar char="§"/>
            </a:pPr>
            <a:r>
              <a:rPr lang="en-US" i="1" u="sng" dirty="0" smtClean="0">
                <a:solidFill>
                  <a:srgbClr val="000000"/>
                </a:solidFill>
                <a:latin typeface="Arial Narrow" pitchFamily="34" charset="0"/>
              </a:rPr>
              <a:t>Lab 6</a:t>
            </a:r>
            <a:r>
              <a:rPr lang="en-US" dirty="0" smtClean="0">
                <a:solidFill>
                  <a:srgbClr val="000000"/>
                </a:solidFill>
                <a:latin typeface="Arial Narrow" pitchFamily="34" charset="0"/>
              </a:rPr>
              <a:t> </a:t>
            </a:r>
            <a:r>
              <a:rPr lang="en-US" dirty="0">
                <a:solidFill>
                  <a:srgbClr val="000000"/>
                </a:solidFill>
                <a:latin typeface="Arial Narrow" pitchFamily="34" charset="0"/>
              </a:rPr>
              <a:t>– </a:t>
            </a:r>
            <a:r>
              <a:rPr lang="en-US" dirty="0" smtClean="0">
                <a:solidFill>
                  <a:srgbClr val="000000"/>
                </a:solidFill>
                <a:latin typeface="Arial Narrow" pitchFamily="34" charset="0"/>
              </a:rPr>
              <a:t>Create Semaphores and Tasks dynamically</a:t>
            </a:r>
            <a:endParaRPr lang="en-US" i="1" u="sng" dirty="0">
              <a:solidFill>
                <a:srgbClr val="000000"/>
              </a:solidFill>
              <a:latin typeface="Arial Narrow" pitchFamily="34" charset="0"/>
            </a:endParaRPr>
          </a:p>
        </p:txBody>
      </p:sp>
      <p:sp>
        <p:nvSpPr>
          <p:cNvPr id="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a:t>
            </a:r>
            <a:endParaRPr lang="en-US" sz="1000" b="0" dirty="0" smtClean="0">
              <a:solidFill>
                <a:schemeClr val="tx2"/>
              </a:solidFill>
              <a:effectLst/>
              <a:latin typeface="Arial"/>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792"/>
            <a:ext cx="9144000" cy="609600"/>
          </a:xfrm>
        </p:spPr>
        <p:txBody>
          <a:bodyPr>
            <a:noAutofit/>
          </a:bodyPr>
          <a:lstStyle/>
          <a:p>
            <a:r>
              <a:rPr lang="en-US" dirty="0" err="1" smtClean="0"/>
              <a:t>HeapBuf</a:t>
            </a:r>
            <a:endParaRPr lang="en-US" dirty="0" smtClean="0"/>
          </a:p>
        </p:txBody>
      </p:sp>
      <p:sp>
        <p:nvSpPr>
          <p:cNvPr id="16" name="TextBox 15"/>
          <p:cNvSpPr txBox="1"/>
          <p:nvPr/>
        </p:nvSpPr>
        <p:spPr>
          <a:xfrm>
            <a:off x="76200" y="3628321"/>
            <a:ext cx="8560998" cy="2603790"/>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b="0" dirty="0" smtClean="0">
                <a:solidFill>
                  <a:schemeClr val="dk1"/>
                </a:solidFill>
                <a:effectLst/>
              </a:rPr>
              <a:t>Allows allocation of </a:t>
            </a:r>
            <a:r>
              <a:rPr lang="en-US" b="0" i="1" u="sng" dirty="0" smtClean="0">
                <a:solidFill>
                  <a:schemeClr val="dk1"/>
                </a:solidFill>
                <a:effectLst/>
              </a:rPr>
              <a:t>fixed-size</a:t>
            </a:r>
            <a:r>
              <a:rPr lang="en-US" b="0" dirty="0" smtClean="0">
                <a:solidFill>
                  <a:schemeClr val="dk1"/>
                </a:solidFill>
                <a:effectLst/>
              </a:rPr>
              <a:t> blocks (no fragmentation)</a:t>
            </a:r>
          </a:p>
          <a:p>
            <a:pPr marL="342900" indent="-342900">
              <a:buClr>
                <a:schemeClr val="tx2"/>
              </a:buClr>
              <a:buSzPct val="75000"/>
              <a:buFont typeface="Wingdings"/>
              <a:buChar char=""/>
            </a:pPr>
            <a:r>
              <a:rPr lang="en-US" b="0" i="1" u="sng" dirty="0" smtClean="0">
                <a:solidFill>
                  <a:schemeClr val="dk1"/>
                </a:solidFill>
              </a:rPr>
              <a:t>Deterministic, no reentrancy problems</a:t>
            </a:r>
          </a:p>
          <a:p>
            <a:pPr marL="342900" indent="-342900">
              <a:buClr>
                <a:schemeClr val="tx2"/>
              </a:buClr>
              <a:buSzPct val="75000"/>
              <a:buFont typeface="Wingdings"/>
              <a:buChar char=""/>
            </a:pPr>
            <a:r>
              <a:rPr lang="en-US" b="0" dirty="0" smtClean="0">
                <a:solidFill>
                  <a:schemeClr val="dk1"/>
                </a:solidFill>
              </a:rPr>
              <a:t>Ideal when using a varying number of fixed-size</a:t>
            </a:r>
            <a:br>
              <a:rPr lang="en-US" b="0" dirty="0" smtClean="0">
                <a:solidFill>
                  <a:schemeClr val="dk1"/>
                </a:solidFill>
              </a:rPr>
            </a:br>
            <a:r>
              <a:rPr lang="en-US" b="0" dirty="0" smtClean="0">
                <a:solidFill>
                  <a:schemeClr val="dk1"/>
                </a:solidFill>
              </a:rPr>
              <a:t>blocks (e.g. 4-6 buffers of 64 bytes each)</a:t>
            </a:r>
          </a:p>
          <a:p>
            <a:pPr marL="342900" indent="-342900">
              <a:buClr>
                <a:schemeClr val="tx2"/>
              </a:buClr>
              <a:buSzPct val="75000"/>
              <a:buFont typeface="Wingdings"/>
              <a:buChar char=""/>
            </a:pPr>
            <a:r>
              <a:rPr lang="en-US" b="0" dirty="0" smtClean="0">
                <a:solidFill>
                  <a:schemeClr val="dk1"/>
                </a:solidFill>
              </a:rPr>
              <a:t>Creation: .CFG (static) or C code (dynamic) </a:t>
            </a:r>
          </a:p>
          <a:p>
            <a:pPr marL="342900" indent="-342900">
              <a:buClr>
                <a:schemeClr val="tx2"/>
              </a:buClr>
              <a:buSzPct val="75000"/>
              <a:buFont typeface="Wingdings"/>
              <a:buChar char=""/>
            </a:pPr>
            <a:r>
              <a:rPr lang="en-US" b="0" dirty="0" smtClean="0">
                <a:solidFill>
                  <a:schemeClr val="dk1"/>
                </a:solidFill>
              </a:rPr>
              <a:t>For </a:t>
            </a:r>
            <a:r>
              <a:rPr lang="en-US" b="0" dirty="0" err="1" smtClean="0">
                <a:solidFill>
                  <a:schemeClr val="dk1"/>
                </a:solidFill>
              </a:rPr>
              <a:t>blockSize</a:t>
            </a:r>
            <a:r>
              <a:rPr lang="en-US" b="0" dirty="0" smtClean="0">
                <a:solidFill>
                  <a:schemeClr val="dk1"/>
                </a:solidFill>
              </a:rPr>
              <a:t>=64:  Ask for 16, get 64. Ask for 66, get NULL</a:t>
            </a:r>
          </a:p>
        </p:txBody>
      </p:sp>
      <p:sp>
        <p:nvSpPr>
          <p:cNvPr id="23" name="Leading Question"/>
          <p:cNvSpPr txBox="1"/>
          <p:nvPr/>
        </p:nvSpPr>
        <p:spPr>
          <a:xfrm>
            <a:off x="5527046" y="6480987"/>
            <a:ext cx="2922274"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How do you create a </a:t>
            </a:r>
            <a:r>
              <a:rPr lang="en-US" sz="2000" b="0" dirty="0" err="1" smtClean="0">
                <a:solidFill>
                  <a:schemeClr val="tx2"/>
                </a:solidFill>
                <a:latin typeface="Arial Narrow"/>
              </a:rPr>
              <a:t>HeapBuf</a:t>
            </a:r>
            <a:r>
              <a:rPr lang="en-US" sz="2000" b="0" dirty="0" smtClean="0">
                <a:solidFill>
                  <a:schemeClr val="tx2"/>
                </a:solidFill>
                <a:latin typeface="Arial Narrow"/>
              </a:rPr>
              <a:t>?</a:t>
            </a:r>
          </a:p>
        </p:txBody>
      </p:sp>
      <p:sp>
        <p:nvSpPr>
          <p:cNvPr id="27" name="Rectangle 2"/>
          <p:cNvSpPr>
            <a:spLocks noChangeArrowheads="1"/>
          </p:cNvSpPr>
          <p:nvPr/>
        </p:nvSpPr>
        <p:spPr bwMode="auto">
          <a:xfrm>
            <a:off x="2844780" y="2356512"/>
            <a:ext cx="2133600" cy="1066800"/>
          </a:xfrm>
          <a:prstGeom prst="rect">
            <a:avLst/>
          </a:prstGeom>
          <a:solidFill>
            <a:schemeClr val="accent3"/>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8" name="Rectangle 3"/>
          <p:cNvSpPr>
            <a:spLocks noChangeArrowheads="1"/>
          </p:cNvSpPr>
          <p:nvPr/>
        </p:nvSpPr>
        <p:spPr bwMode="auto">
          <a:xfrm>
            <a:off x="5664180" y="2356512"/>
            <a:ext cx="2133600" cy="1066800"/>
          </a:xfrm>
          <a:prstGeom prst="rect">
            <a:avLst/>
          </a:prstGeom>
          <a:solidFill>
            <a:schemeClr val="accent3"/>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9" name="Rectangle 6"/>
          <p:cNvSpPr>
            <a:spLocks noChangeArrowheads="1"/>
          </p:cNvSpPr>
          <p:nvPr/>
        </p:nvSpPr>
        <p:spPr bwMode="auto">
          <a:xfrm>
            <a:off x="2057400" y="756312"/>
            <a:ext cx="4902180" cy="1066800"/>
          </a:xfrm>
          <a:prstGeom prst="rect">
            <a:avLst/>
          </a:prstGeom>
          <a:solidFill>
            <a:schemeClr val="accent2"/>
          </a:solidFill>
          <a:ln w="12700">
            <a:solidFill>
              <a:schemeClr val="tx1"/>
            </a:solidFill>
            <a:miter lim="800000"/>
            <a:headEnd type="none" w="sm" len="sm"/>
            <a:tailEnd type="none" w="sm" len="sm"/>
          </a:ln>
          <a:effectLst>
            <a:outerShdw dist="107763" dir="2700000" algn="ctr" rotWithShape="0">
              <a:schemeClr val="bg2">
                <a:alpha val="50000"/>
              </a:scheme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1" name="Rectangle 8"/>
          <p:cNvSpPr>
            <a:spLocks noChangeArrowheads="1"/>
          </p:cNvSpPr>
          <p:nvPr/>
        </p:nvSpPr>
        <p:spPr bwMode="auto">
          <a:xfrm>
            <a:off x="3454380" y="832512"/>
            <a:ext cx="685800" cy="9144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000">
                <a:solidFill>
                  <a:srgbClr val="000000"/>
                </a:solidFill>
              </a:rPr>
              <a:t>BUF</a:t>
            </a:r>
          </a:p>
        </p:txBody>
      </p:sp>
      <p:sp>
        <p:nvSpPr>
          <p:cNvPr id="32" name="Rectangle 9"/>
          <p:cNvSpPr>
            <a:spLocks noChangeArrowheads="1"/>
          </p:cNvSpPr>
          <p:nvPr/>
        </p:nvSpPr>
        <p:spPr bwMode="auto">
          <a:xfrm>
            <a:off x="4216380" y="832512"/>
            <a:ext cx="685800" cy="914400"/>
          </a:xfrm>
          <a:prstGeom prst="rect">
            <a:avLst/>
          </a:prstGeom>
          <a:solidFill>
            <a:schemeClr val="accent1">
              <a:alpha val="59999"/>
            </a:schemeClr>
          </a:solidFill>
          <a:ln w="12700" algn="ctr">
            <a:solidFill>
              <a:schemeClr val="tx1"/>
            </a:solidFill>
            <a:prstDash val="dash"/>
            <a:miter lim="800000"/>
            <a:headEnd type="none" w="sm" len="sm"/>
            <a:tailEnd type="none" w="sm" len="sm"/>
          </a:ln>
        </p:spPr>
        <p:txBody>
          <a:bodyPr wrap="none" anchor="ctr"/>
          <a:lstStyle/>
          <a:p>
            <a:pPr algn="ctr"/>
            <a:r>
              <a:rPr lang="en-US" sz="2000" b="0">
                <a:solidFill>
                  <a:srgbClr val="000000"/>
                </a:solidFill>
              </a:rPr>
              <a:t>BUF</a:t>
            </a:r>
          </a:p>
        </p:txBody>
      </p:sp>
      <p:sp>
        <p:nvSpPr>
          <p:cNvPr id="33" name="Rectangle 10"/>
          <p:cNvSpPr>
            <a:spLocks noChangeArrowheads="1"/>
          </p:cNvSpPr>
          <p:nvPr/>
        </p:nvSpPr>
        <p:spPr bwMode="auto">
          <a:xfrm>
            <a:off x="4978380" y="832512"/>
            <a:ext cx="685800" cy="9144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000">
                <a:solidFill>
                  <a:srgbClr val="000000"/>
                </a:solidFill>
              </a:rPr>
              <a:t>BUF</a:t>
            </a:r>
          </a:p>
        </p:txBody>
      </p:sp>
      <p:sp>
        <p:nvSpPr>
          <p:cNvPr id="34" name="Rectangle 11"/>
          <p:cNvSpPr>
            <a:spLocks noChangeArrowheads="1"/>
          </p:cNvSpPr>
          <p:nvPr/>
        </p:nvSpPr>
        <p:spPr bwMode="auto">
          <a:xfrm>
            <a:off x="5740380" y="832512"/>
            <a:ext cx="685800" cy="9144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000">
                <a:solidFill>
                  <a:srgbClr val="000000"/>
                </a:solidFill>
              </a:rPr>
              <a:t>BUF</a:t>
            </a:r>
          </a:p>
        </p:txBody>
      </p:sp>
      <p:sp>
        <p:nvSpPr>
          <p:cNvPr id="36" name="Text Box 13"/>
          <p:cNvSpPr txBox="1">
            <a:spLocks noChangeArrowheads="1"/>
          </p:cNvSpPr>
          <p:nvPr/>
        </p:nvSpPr>
        <p:spPr bwMode="auto">
          <a:xfrm>
            <a:off x="7180243" y="2356512"/>
            <a:ext cx="663575" cy="336550"/>
          </a:xfrm>
          <a:prstGeom prst="rect">
            <a:avLst/>
          </a:prstGeom>
          <a:noFill/>
          <a:ln w="12700">
            <a:noFill/>
            <a:miter lim="800000"/>
            <a:headEnd type="none" w="sm" len="sm"/>
            <a:tailEnd type="none" w="sm" len="sm"/>
          </a:ln>
        </p:spPr>
        <p:txBody>
          <a:bodyPr wrap="none">
            <a:spAutoFit/>
          </a:bodyPr>
          <a:lstStyle/>
          <a:p>
            <a:r>
              <a:rPr lang="en-US" sz="2000">
                <a:solidFill>
                  <a:srgbClr val="000000"/>
                </a:solidFill>
              </a:rPr>
              <a:t>SWI</a:t>
            </a:r>
          </a:p>
        </p:txBody>
      </p:sp>
      <p:sp>
        <p:nvSpPr>
          <p:cNvPr id="37" name="Text Box 14"/>
          <p:cNvSpPr txBox="1">
            <a:spLocks noChangeArrowheads="1"/>
          </p:cNvSpPr>
          <p:nvPr/>
        </p:nvSpPr>
        <p:spPr bwMode="auto">
          <a:xfrm>
            <a:off x="2797792" y="1940256"/>
            <a:ext cx="1726755" cy="338554"/>
          </a:xfrm>
          <a:prstGeom prst="rect">
            <a:avLst/>
          </a:prstGeom>
          <a:noFill/>
          <a:ln w="12700">
            <a:noFill/>
            <a:miter lim="800000"/>
            <a:headEnd type="none" w="sm" len="sm"/>
            <a:tailEnd type="none" w="sm" len="sm"/>
          </a:ln>
        </p:spPr>
        <p:txBody>
          <a:bodyPr wrap="none">
            <a:spAutoFit/>
          </a:bodyPr>
          <a:lstStyle/>
          <a:p>
            <a:r>
              <a:rPr lang="en-US" sz="2000" dirty="0" err="1" smtClean="0">
                <a:solidFill>
                  <a:srgbClr val="000000"/>
                </a:solidFill>
                <a:latin typeface="Arial Narrow" pitchFamily="34" charset="0"/>
              </a:rPr>
              <a:t>Memory_alloc</a:t>
            </a:r>
            <a:r>
              <a:rPr lang="en-US" sz="2000" dirty="0" smtClean="0">
                <a:solidFill>
                  <a:srgbClr val="000000"/>
                </a:solidFill>
                <a:latin typeface="Arial Narrow" pitchFamily="34" charset="0"/>
              </a:rPr>
              <a:t>()</a:t>
            </a:r>
            <a:endParaRPr lang="en-US" sz="2000" dirty="0">
              <a:solidFill>
                <a:srgbClr val="000000"/>
              </a:solidFill>
              <a:latin typeface="Arial Narrow" pitchFamily="34" charset="0"/>
            </a:endParaRPr>
          </a:p>
        </p:txBody>
      </p:sp>
      <p:sp>
        <p:nvSpPr>
          <p:cNvPr id="39" name="Text Box 16"/>
          <p:cNvSpPr txBox="1">
            <a:spLocks noChangeArrowheads="1"/>
          </p:cNvSpPr>
          <p:nvPr/>
        </p:nvSpPr>
        <p:spPr bwMode="auto">
          <a:xfrm>
            <a:off x="2768580" y="2432712"/>
            <a:ext cx="693738" cy="336550"/>
          </a:xfrm>
          <a:prstGeom prst="rect">
            <a:avLst/>
          </a:prstGeom>
          <a:noFill/>
          <a:ln w="12700">
            <a:noFill/>
            <a:miter lim="800000"/>
            <a:headEnd type="none" w="sm" len="sm"/>
            <a:tailEnd type="none" w="sm" len="sm"/>
          </a:ln>
        </p:spPr>
        <p:txBody>
          <a:bodyPr wrap="none">
            <a:spAutoFit/>
          </a:bodyPr>
          <a:lstStyle/>
          <a:p>
            <a:r>
              <a:rPr lang="en-US" sz="2000">
                <a:solidFill>
                  <a:srgbClr val="000000"/>
                </a:solidFill>
              </a:rPr>
              <a:t>TSK</a:t>
            </a:r>
          </a:p>
        </p:txBody>
      </p:sp>
      <p:sp>
        <p:nvSpPr>
          <p:cNvPr id="40" name="Text Box 17"/>
          <p:cNvSpPr txBox="1">
            <a:spLocks noChangeArrowheads="1"/>
          </p:cNvSpPr>
          <p:nvPr/>
        </p:nvSpPr>
        <p:spPr bwMode="auto">
          <a:xfrm>
            <a:off x="6076930" y="1943762"/>
            <a:ext cx="1635384" cy="338554"/>
          </a:xfrm>
          <a:prstGeom prst="rect">
            <a:avLst/>
          </a:prstGeom>
          <a:noFill/>
          <a:ln w="12700">
            <a:noFill/>
            <a:miter lim="800000"/>
            <a:headEnd type="none" w="sm" len="sm"/>
            <a:tailEnd type="none" w="sm" len="sm"/>
          </a:ln>
        </p:spPr>
        <p:txBody>
          <a:bodyPr wrap="none">
            <a:spAutoFit/>
          </a:bodyPr>
          <a:lstStyle/>
          <a:p>
            <a:r>
              <a:rPr lang="en-US" sz="2000" dirty="0" err="1" smtClean="0">
                <a:solidFill>
                  <a:srgbClr val="000000"/>
                </a:solidFill>
                <a:latin typeface="Arial Narrow" pitchFamily="34" charset="0"/>
              </a:rPr>
              <a:t>Memory_free</a:t>
            </a:r>
            <a:r>
              <a:rPr lang="en-US" sz="2000" dirty="0" smtClean="0">
                <a:solidFill>
                  <a:srgbClr val="000000"/>
                </a:solidFill>
                <a:latin typeface="Arial Narrow" pitchFamily="34" charset="0"/>
              </a:rPr>
              <a:t>()</a:t>
            </a:r>
            <a:endParaRPr lang="en-US" sz="2000" dirty="0">
              <a:solidFill>
                <a:srgbClr val="000000"/>
              </a:solidFill>
              <a:latin typeface="Arial Narrow" pitchFamily="34" charset="0"/>
            </a:endParaRPr>
          </a:p>
        </p:txBody>
      </p:sp>
      <p:sp>
        <p:nvSpPr>
          <p:cNvPr id="41" name="Rectangle 18"/>
          <p:cNvSpPr>
            <a:spLocks noChangeArrowheads="1"/>
          </p:cNvSpPr>
          <p:nvPr/>
        </p:nvSpPr>
        <p:spPr bwMode="auto">
          <a:xfrm>
            <a:off x="3454380" y="2432712"/>
            <a:ext cx="685800" cy="9144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000">
                <a:solidFill>
                  <a:srgbClr val="000000"/>
                </a:solidFill>
              </a:rPr>
              <a:t>BUF</a:t>
            </a:r>
          </a:p>
        </p:txBody>
      </p:sp>
      <p:sp>
        <p:nvSpPr>
          <p:cNvPr id="42" name="Rectangle 19"/>
          <p:cNvSpPr>
            <a:spLocks noChangeArrowheads="1"/>
          </p:cNvSpPr>
          <p:nvPr/>
        </p:nvSpPr>
        <p:spPr bwMode="auto">
          <a:xfrm>
            <a:off x="4216380" y="2432712"/>
            <a:ext cx="685800" cy="9144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000">
                <a:solidFill>
                  <a:srgbClr val="000000"/>
                </a:solidFill>
              </a:rPr>
              <a:t>BUF</a:t>
            </a:r>
          </a:p>
        </p:txBody>
      </p:sp>
      <p:sp>
        <p:nvSpPr>
          <p:cNvPr id="43" name="Rectangle 20"/>
          <p:cNvSpPr>
            <a:spLocks noChangeArrowheads="1"/>
          </p:cNvSpPr>
          <p:nvPr/>
        </p:nvSpPr>
        <p:spPr bwMode="auto">
          <a:xfrm>
            <a:off x="5740380" y="2432712"/>
            <a:ext cx="685800" cy="914400"/>
          </a:xfrm>
          <a:prstGeom prst="rect">
            <a:avLst/>
          </a:prstGeom>
          <a:solidFill>
            <a:schemeClr val="accent1">
              <a:alpha val="59999"/>
            </a:schemeClr>
          </a:solidFill>
          <a:ln w="12700" algn="ctr">
            <a:solidFill>
              <a:schemeClr val="tx1"/>
            </a:solidFill>
            <a:prstDash val="dash"/>
            <a:miter lim="800000"/>
            <a:headEnd type="none" w="sm" len="sm"/>
            <a:tailEnd type="none" w="sm" len="sm"/>
          </a:ln>
        </p:spPr>
        <p:txBody>
          <a:bodyPr wrap="none" anchor="ctr"/>
          <a:lstStyle/>
          <a:p>
            <a:pPr algn="ctr"/>
            <a:r>
              <a:rPr lang="en-US" sz="2000" b="0">
                <a:solidFill>
                  <a:srgbClr val="000000"/>
                </a:solidFill>
              </a:rPr>
              <a:t>BUF</a:t>
            </a:r>
          </a:p>
        </p:txBody>
      </p:sp>
      <p:sp>
        <p:nvSpPr>
          <p:cNvPr id="44" name="Rectangle 21"/>
          <p:cNvSpPr>
            <a:spLocks noChangeArrowheads="1"/>
          </p:cNvSpPr>
          <p:nvPr/>
        </p:nvSpPr>
        <p:spPr bwMode="auto">
          <a:xfrm>
            <a:off x="6502380" y="2432712"/>
            <a:ext cx="685800" cy="9144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000">
                <a:solidFill>
                  <a:srgbClr val="000000"/>
                </a:solidFill>
              </a:rPr>
              <a:t>BUF</a:t>
            </a:r>
          </a:p>
        </p:txBody>
      </p:sp>
      <p:cxnSp>
        <p:nvCxnSpPr>
          <p:cNvPr id="45" name="AutoShape 22"/>
          <p:cNvCxnSpPr>
            <a:cxnSpLocks noChangeShapeType="1"/>
            <a:stCxn id="32" idx="2"/>
            <a:endCxn id="42" idx="0"/>
          </p:cNvCxnSpPr>
          <p:nvPr/>
        </p:nvCxnSpPr>
        <p:spPr bwMode="auto">
          <a:xfrm>
            <a:off x="4559280" y="1746912"/>
            <a:ext cx="0" cy="685800"/>
          </a:xfrm>
          <a:prstGeom prst="straightConnector1">
            <a:avLst/>
          </a:prstGeom>
          <a:noFill/>
          <a:ln w="28575">
            <a:solidFill>
              <a:schemeClr val="tx1"/>
            </a:solidFill>
            <a:round/>
            <a:headEnd type="none" w="sm" len="sm"/>
            <a:tailEnd type="stealth" w="lg" len="lg"/>
          </a:ln>
        </p:spPr>
      </p:cxnSp>
      <p:cxnSp>
        <p:nvCxnSpPr>
          <p:cNvPr id="46" name="AutoShape 23"/>
          <p:cNvCxnSpPr>
            <a:cxnSpLocks noChangeShapeType="1"/>
            <a:stCxn id="43" idx="0"/>
            <a:endCxn id="34" idx="2"/>
          </p:cNvCxnSpPr>
          <p:nvPr/>
        </p:nvCxnSpPr>
        <p:spPr bwMode="auto">
          <a:xfrm flipV="1">
            <a:off x="6083280" y="1746912"/>
            <a:ext cx="0" cy="685800"/>
          </a:xfrm>
          <a:prstGeom prst="straightConnector1">
            <a:avLst/>
          </a:prstGeom>
          <a:noFill/>
          <a:ln w="28575">
            <a:solidFill>
              <a:schemeClr val="tx1"/>
            </a:solidFill>
            <a:round/>
            <a:headEnd type="none" w="sm" len="sm"/>
            <a:tailEnd type="stealth" w="lg" len="lg"/>
          </a:ln>
        </p:spPr>
      </p:cxnSp>
      <p:sp>
        <p:nvSpPr>
          <p:cNvPr id="47" name="Text Box 24"/>
          <p:cNvSpPr txBox="1">
            <a:spLocks noChangeArrowheads="1"/>
          </p:cNvSpPr>
          <p:nvPr/>
        </p:nvSpPr>
        <p:spPr bwMode="auto">
          <a:xfrm>
            <a:off x="146712" y="1061112"/>
            <a:ext cx="1928733" cy="338554"/>
          </a:xfrm>
          <a:prstGeom prst="rect">
            <a:avLst/>
          </a:prstGeom>
          <a:noFill/>
          <a:ln w="12700">
            <a:noFill/>
            <a:miter lim="800000"/>
            <a:headEnd type="none" w="sm" len="sm"/>
            <a:tailEnd type="none" w="sm" len="sm"/>
          </a:ln>
        </p:spPr>
        <p:txBody>
          <a:bodyPr wrap="none">
            <a:spAutoFit/>
          </a:bodyPr>
          <a:lstStyle/>
          <a:p>
            <a:r>
              <a:rPr lang="en-US" sz="2000" dirty="0" err="1" smtClean="0">
                <a:solidFill>
                  <a:srgbClr val="000000"/>
                </a:solidFill>
                <a:latin typeface="Arial Narrow" pitchFamily="34" charset="0"/>
              </a:rPr>
              <a:t>HeapBuf_create</a:t>
            </a:r>
            <a:r>
              <a:rPr lang="en-US" sz="2000" dirty="0" smtClean="0">
                <a:solidFill>
                  <a:srgbClr val="000000"/>
                </a:solidFill>
                <a:latin typeface="Arial Narrow" pitchFamily="34" charset="0"/>
              </a:rPr>
              <a:t>()</a:t>
            </a:r>
            <a:endParaRPr lang="en-US" sz="2000" dirty="0">
              <a:solidFill>
                <a:srgbClr val="000000"/>
              </a:solidFill>
              <a:latin typeface="Arial Narrow" pitchFamily="34" charset="0"/>
            </a:endParaRPr>
          </a:p>
        </p:txBody>
      </p:sp>
      <p:sp>
        <p:nvSpPr>
          <p:cNvPr id="48" name="Text Box 25"/>
          <p:cNvSpPr txBox="1">
            <a:spLocks noChangeArrowheads="1"/>
          </p:cNvSpPr>
          <p:nvPr/>
        </p:nvSpPr>
        <p:spPr bwMode="auto">
          <a:xfrm>
            <a:off x="7018360" y="1061112"/>
            <a:ext cx="1915909" cy="338554"/>
          </a:xfrm>
          <a:prstGeom prst="rect">
            <a:avLst/>
          </a:prstGeom>
          <a:noFill/>
          <a:ln w="12700">
            <a:noFill/>
            <a:miter lim="800000"/>
            <a:headEnd type="none" w="sm" len="sm"/>
            <a:tailEnd type="none" w="sm" len="sm"/>
          </a:ln>
        </p:spPr>
        <p:txBody>
          <a:bodyPr wrap="none">
            <a:spAutoFit/>
          </a:bodyPr>
          <a:lstStyle/>
          <a:p>
            <a:r>
              <a:rPr lang="en-US" sz="2000" dirty="0" err="1" smtClean="0">
                <a:solidFill>
                  <a:srgbClr val="000000"/>
                </a:solidFill>
                <a:latin typeface="Arial Narrow" pitchFamily="34" charset="0"/>
              </a:rPr>
              <a:t>HeapBuf_delete</a:t>
            </a:r>
            <a:r>
              <a:rPr lang="en-US" sz="2000" dirty="0" smtClean="0">
                <a:solidFill>
                  <a:srgbClr val="000000"/>
                </a:solidFill>
                <a:latin typeface="Arial Narrow" pitchFamily="34" charset="0"/>
              </a:rPr>
              <a:t>()</a:t>
            </a:r>
            <a:endParaRPr lang="en-US" sz="2000" dirty="0">
              <a:solidFill>
                <a:srgbClr val="000000"/>
              </a:solidFill>
              <a:latin typeface="Arial Narrow" pitchFamily="34" charset="0"/>
            </a:endParaRPr>
          </a:p>
        </p:txBody>
      </p:sp>
      <p:sp>
        <p:nvSpPr>
          <p:cNvPr id="49" name="TextBox 48"/>
          <p:cNvSpPr txBox="1"/>
          <p:nvPr/>
        </p:nvSpPr>
        <p:spPr>
          <a:xfrm>
            <a:off x="2133600" y="1061112"/>
            <a:ext cx="1223412" cy="387798"/>
          </a:xfrm>
          <a:prstGeom prst="rect">
            <a:avLst/>
          </a:prstGeom>
          <a:noFill/>
          <a:ln w="28575">
            <a:solidFill>
              <a:schemeClr val="tx1"/>
            </a:solidFill>
          </a:ln>
        </p:spPr>
        <p:txBody>
          <a:bodyPr wrap="none" rtlCol="0" anchor="ctr" anchorCtr="0">
            <a:spAutoFit/>
          </a:bodyPr>
          <a:lstStyle/>
          <a:p>
            <a:r>
              <a:rPr lang="en-US" dirty="0" err="1" smtClean="0">
                <a:solidFill>
                  <a:schemeClr val="dk1"/>
                </a:solidFill>
                <a:effectLst/>
                <a:latin typeface="Arial Narrow" pitchFamily="34" charset="0"/>
              </a:rPr>
              <a:t>HeapBuf</a:t>
            </a:r>
            <a:endParaRPr lang="en-US" dirty="0" smtClean="0">
              <a:solidFill>
                <a:schemeClr val="dk1"/>
              </a:solidFill>
              <a:effectLst/>
              <a:latin typeface="Arial Narrow" pitchFamily="34" charset="0"/>
            </a:endParaRPr>
          </a:p>
        </p:txBody>
      </p:sp>
      <p:sp>
        <p:nvSpPr>
          <p:cNvPr id="30"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20</a:t>
            </a:r>
            <a:endParaRPr lang="en-US" sz="1000" b="0" dirty="0" smtClean="0">
              <a:solidFill>
                <a:schemeClr val="tx2"/>
              </a:solidFill>
              <a:effectLst/>
              <a:latin typeface="Arial"/>
            </a:endParaRPr>
          </a:p>
        </p:txBody>
      </p:sp>
      <p:pic>
        <p:nvPicPr>
          <p:cNvPr id="50"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Creating A </a:t>
            </a:r>
            <a:r>
              <a:rPr lang="en-US" i="1" u="sng" dirty="0" err="1" smtClean="0"/>
              <a:t>HeapBuf</a:t>
            </a:r>
            <a:endParaRPr lang="en-US" dirty="0" smtClean="0"/>
          </a:p>
        </p:txBody>
      </p:sp>
      <p:sp>
        <p:nvSpPr>
          <p:cNvPr id="368651" name="Oval 11"/>
          <p:cNvSpPr>
            <a:spLocks noChangeArrowheads="1"/>
          </p:cNvSpPr>
          <p:nvPr/>
        </p:nvSpPr>
        <p:spPr bwMode="auto">
          <a:xfrm>
            <a:off x="228600" y="685800"/>
            <a:ext cx="381000" cy="381000"/>
          </a:xfrm>
          <a:prstGeom prst="ellipse">
            <a:avLst/>
          </a:prstGeom>
          <a:solidFill>
            <a:schemeClr val="hlink"/>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389" name="Text Box 12"/>
          <p:cNvSpPr txBox="1">
            <a:spLocks noChangeArrowheads="1"/>
          </p:cNvSpPr>
          <p:nvPr/>
        </p:nvSpPr>
        <p:spPr bwMode="auto">
          <a:xfrm>
            <a:off x="247650" y="692150"/>
            <a:ext cx="354013" cy="384175"/>
          </a:xfrm>
          <a:prstGeom prst="rect">
            <a:avLst/>
          </a:prstGeom>
          <a:noFill/>
          <a:ln w="12700">
            <a:noFill/>
            <a:miter lim="800000"/>
            <a:headEnd/>
            <a:tailEnd/>
          </a:ln>
        </p:spPr>
        <p:txBody>
          <a:bodyPr wrap="none">
            <a:spAutoFit/>
          </a:bodyPr>
          <a:lstStyle/>
          <a:p>
            <a:r>
              <a:rPr lang="en-US">
                <a:solidFill>
                  <a:srgbClr val="000000"/>
                </a:solidFill>
              </a:rPr>
              <a:t>1</a:t>
            </a:r>
          </a:p>
        </p:txBody>
      </p:sp>
      <p:sp>
        <p:nvSpPr>
          <p:cNvPr id="16390" name="Text Box 13"/>
          <p:cNvSpPr txBox="1">
            <a:spLocks noChangeArrowheads="1"/>
          </p:cNvSpPr>
          <p:nvPr/>
        </p:nvSpPr>
        <p:spPr bwMode="auto">
          <a:xfrm>
            <a:off x="641350" y="730250"/>
            <a:ext cx="3545201" cy="338554"/>
          </a:xfrm>
          <a:prstGeom prst="rect">
            <a:avLst/>
          </a:prstGeom>
          <a:noFill/>
          <a:ln w="12700">
            <a:noFill/>
            <a:miter lim="800000"/>
            <a:headEnd/>
            <a:tailEnd/>
          </a:ln>
        </p:spPr>
        <p:txBody>
          <a:bodyPr wrap="none">
            <a:spAutoFit/>
          </a:bodyPr>
          <a:lstStyle/>
          <a:p>
            <a:r>
              <a:rPr lang="en-US" sz="2000" dirty="0" smtClean="0">
                <a:solidFill>
                  <a:srgbClr val="000000"/>
                </a:solidFill>
              </a:rPr>
              <a:t>Use </a:t>
            </a:r>
            <a:r>
              <a:rPr lang="en-US" sz="2000" dirty="0" err="1" smtClean="0">
                <a:solidFill>
                  <a:srgbClr val="000000"/>
                </a:solidFill>
              </a:rPr>
              <a:t>HeapBuf</a:t>
            </a:r>
            <a:r>
              <a:rPr lang="en-US" sz="2000" dirty="0" smtClean="0">
                <a:solidFill>
                  <a:srgbClr val="000000"/>
                </a:solidFill>
              </a:rPr>
              <a:t> </a:t>
            </a:r>
            <a:r>
              <a:rPr lang="en-US" sz="1800" b="0" i="1" dirty="0" smtClean="0">
                <a:solidFill>
                  <a:srgbClr val="000000"/>
                </a:solidFill>
                <a:latin typeface="Arial Narrow" pitchFamily="34" charset="0"/>
              </a:rPr>
              <a:t>(Available Products)</a:t>
            </a:r>
            <a:endParaRPr lang="en-US" sz="1800" b="0" i="1" dirty="0">
              <a:solidFill>
                <a:srgbClr val="000000"/>
              </a:solidFill>
              <a:latin typeface="Arial Narrow" pitchFamily="34" charset="0"/>
            </a:endParaRPr>
          </a:p>
        </p:txBody>
      </p:sp>
      <p:sp>
        <p:nvSpPr>
          <p:cNvPr id="39" name="Oval 11"/>
          <p:cNvSpPr>
            <a:spLocks noChangeArrowheads="1"/>
          </p:cNvSpPr>
          <p:nvPr/>
        </p:nvSpPr>
        <p:spPr bwMode="auto">
          <a:xfrm>
            <a:off x="228600" y="2733675"/>
            <a:ext cx="381000" cy="381000"/>
          </a:xfrm>
          <a:prstGeom prst="ellipse">
            <a:avLst/>
          </a:prstGeom>
          <a:solidFill>
            <a:schemeClr val="hlink"/>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0" name="Text Box 12"/>
          <p:cNvSpPr txBox="1">
            <a:spLocks noChangeArrowheads="1"/>
          </p:cNvSpPr>
          <p:nvPr/>
        </p:nvSpPr>
        <p:spPr bwMode="auto">
          <a:xfrm>
            <a:off x="247650" y="2740025"/>
            <a:ext cx="354013" cy="384175"/>
          </a:xfrm>
          <a:prstGeom prst="rect">
            <a:avLst/>
          </a:prstGeom>
          <a:noFill/>
          <a:ln w="12700">
            <a:noFill/>
            <a:miter lim="800000"/>
            <a:headEnd/>
            <a:tailEnd/>
          </a:ln>
        </p:spPr>
        <p:txBody>
          <a:bodyPr wrap="none">
            <a:spAutoFit/>
          </a:bodyPr>
          <a:lstStyle/>
          <a:p>
            <a:r>
              <a:rPr lang="en-US" dirty="0" smtClean="0">
                <a:solidFill>
                  <a:srgbClr val="000000"/>
                </a:solidFill>
              </a:rPr>
              <a:t>2</a:t>
            </a:r>
            <a:endParaRPr lang="en-US" dirty="0">
              <a:solidFill>
                <a:srgbClr val="000000"/>
              </a:solidFill>
            </a:endParaRPr>
          </a:p>
        </p:txBody>
      </p:sp>
      <p:sp>
        <p:nvSpPr>
          <p:cNvPr id="41" name="Text Box 13"/>
          <p:cNvSpPr txBox="1">
            <a:spLocks noChangeArrowheads="1"/>
          </p:cNvSpPr>
          <p:nvPr/>
        </p:nvSpPr>
        <p:spPr bwMode="auto">
          <a:xfrm>
            <a:off x="641350" y="2778125"/>
            <a:ext cx="6449201" cy="338554"/>
          </a:xfrm>
          <a:prstGeom prst="rect">
            <a:avLst/>
          </a:prstGeom>
          <a:noFill/>
          <a:ln w="12700">
            <a:noFill/>
            <a:miter lim="800000"/>
            <a:headEnd/>
            <a:tailEnd/>
          </a:ln>
        </p:spPr>
        <p:txBody>
          <a:bodyPr wrap="none">
            <a:spAutoFit/>
          </a:bodyPr>
          <a:lstStyle/>
          <a:p>
            <a:r>
              <a:rPr lang="en-US" sz="2000" dirty="0" smtClean="0">
                <a:solidFill>
                  <a:srgbClr val="000000"/>
                </a:solidFill>
              </a:rPr>
              <a:t>Create </a:t>
            </a:r>
            <a:r>
              <a:rPr lang="en-US" sz="2000" dirty="0" err="1" smtClean="0">
                <a:solidFill>
                  <a:srgbClr val="000000"/>
                </a:solidFill>
              </a:rPr>
              <a:t>HeapBuf</a:t>
            </a:r>
            <a:r>
              <a:rPr lang="en-US" sz="2000" dirty="0" smtClean="0">
                <a:solidFill>
                  <a:srgbClr val="000000"/>
                </a:solidFill>
              </a:rPr>
              <a:t> (</a:t>
            </a:r>
            <a:r>
              <a:rPr lang="en-US" sz="2000" dirty="0" err="1" smtClean="0">
                <a:solidFill>
                  <a:srgbClr val="000000"/>
                </a:solidFill>
              </a:rPr>
              <a:t>myBuf</a:t>
            </a:r>
            <a:r>
              <a:rPr lang="en-US" sz="2000" dirty="0" smtClean="0">
                <a:solidFill>
                  <a:srgbClr val="000000"/>
                </a:solidFill>
              </a:rPr>
              <a:t>):  </a:t>
            </a:r>
            <a:r>
              <a:rPr lang="en-US" sz="2000" b="0" dirty="0" err="1" smtClean="0">
                <a:solidFill>
                  <a:srgbClr val="000000"/>
                </a:solidFill>
              </a:rPr>
              <a:t>blk</a:t>
            </a:r>
            <a:r>
              <a:rPr lang="en-US" sz="2000" b="0" dirty="0" smtClean="0">
                <a:solidFill>
                  <a:srgbClr val="000000"/>
                </a:solidFill>
              </a:rPr>
              <a:t> size, # of blocks, name</a:t>
            </a:r>
            <a:endParaRPr lang="en-US" sz="2000" b="0" dirty="0">
              <a:solidFill>
                <a:srgbClr val="000000"/>
              </a:solidFill>
            </a:endParaRPr>
          </a:p>
        </p:txBody>
      </p:sp>
      <p:pic>
        <p:nvPicPr>
          <p:cNvPr id="5122" name="Picture 2" descr="C:\Documents and Settings\a0159877\Desktop\SYSBIOS Snaps\Lab6-DYN\Use_heap_buff.png"/>
          <p:cNvPicPr>
            <a:picLocks noChangeAspect="1" noChangeArrowheads="1"/>
          </p:cNvPicPr>
          <p:nvPr/>
        </p:nvPicPr>
        <p:blipFill>
          <a:blip r:embed="rId4" cstate="print"/>
          <a:srcRect/>
          <a:stretch>
            <a:fillRect/>
          </a:stretch>
        </p:blipFill>
        <p:spPr bwMode="auto">
          <a:xfrm>
            <a:off x="998560" y="1164608"/>
            <a:ext cx="2133600" cy="1231474"/>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17" name="TextBox 16"/>
          <p:cNvSpPr txBox="1"/>
          <p:nvPr/>
        </p:nvSpPr>
        <p:spPr>
          <a:xfrm>
            <a:off x="4582677" y="5452646"/>
            <a:ext cx="3951723" cy="338554"/>
          </a:xfrm>
          <a:prstGeom prst="rect">
            <a:avLst/>
          </a:prstGeom>
          <a:solidFill>
            <a:srgbClr val="CCFF66"/>
          </a:solidFill>
          <a:ln w="28575">
            <a:solidFill>
              <a:schemeClr val="tx1"/>
            </a:solidFill>
          </a:ln>
          <a:effectLst>
            <a:outerShdw blurRad="50800" dist="76200" dir="2700000" algn="tl" rotWithShape="0">
              <a:prstClr val="black">
                <a:alpha val="40000"/>
              </a:prstClr>
            </a:outerShdw>
          </a:effectLst>
        </p:spPr>
        <p:txBody>
          <a:bodyPr wrap="none" rtlCol="0">
            <a:spAutoFit/>
          </a:bodyPr>
          <a:lstStyle/>
          <a:p>
            <a:r>
              <a:rPr lang="en-US" sz="2000" b="0" dirty="0" smtClean="0">
                <a:latin typeface="Arial Narrow" pitchFamily="34" charset="0"/>
              </a:rPr>
              <a:t>buf1 = </a:t>
            </a:r>
            <a:r>
              <a:rPr lang="en-US" sz="2000" b="0" dirty="0" err="1" smtClean="0">
                <a:latin typeface="Arial Narrow" pitchFamily="34" charset="0"/>
              </a:rPr>
              <a:t>Memory_alloc</a:t>
            </a:r>
            <a:r>
              <a:rPr lang="en-US" sz="2000" b="0" dirty="0" smtClean="0">
                <a:latin typeface="Arial Narrow" pitchFamily="34" charset="0"/>
              </a:rPr>
              <a:t>(</a:t>
            </a:r>
            <a:r>
              <a:rPr lang="en-US" sz="2000" b="0" dirty="0" err="1" smtClean="0">
                <a:latin typeface="Arial Narrow" pitchFamily="34" charset="0"/>
              </a:rPr>
              <a:t>myBuf</a:t>
            </a:r>
            <a:r>
              <a:rPr lang="en-US" sz="2000" b="0" dirty="0" smtClean="0">
                <a:latin typeface="Arial Narrow" pitchFamily="34" charset="0"/>
              </a:rPr>
              <a:t>, 64, 0, &amp;</a:t>
            </a:r>
            <a:r>
              <a:rPr lang="en-US" sz="2000" b="0" dirty="0" err="1" smtClean="0">
                <a:latin typeface="Arial Narrow" pitchFamily="34" charset="0"/>
              </a:rPr>
              <a:t>eb</a:t>
            </a:r>
            <a:r>
              <a:rPr lang="en-US" sz="2000" b="0" dirty="0" smtClean="0">
                <a:latin typeface="Arial Narrow" pitchFamily="34" charset="0"/>
              </a:rPr>
              <a:t>)</a:t>
            </a:r>
            <a:endParaRPr lang="en-US" sz="2000" b="0" dirty="0">
              <a:latin typeface="Arial Narrow" pitchFamily="34" charset="0"/>
            </a:endParaRPr>
          </a:p>
        </p:txBody>
      </p:sp>
      <p:pic>
        <p:nvPicPr>
          <p:cNvPr id="5124" name="Picture 4" descr="C:\Documents and Settings\a0159877\Desktop\SYSBIOS Snaps\Lab6-DYN\myBuf.png"/>
          <p:cNvPicPr>
            <a:picLocks noChangeAspect="1" noChangeArrowheads="1"/>
          </p:cNvPicPr>
          <p:nvPr/>
        </p:nvPicPr>
        <p:blipFill>
          <a:blip r:embed="rId5" cstate="print"/>
          <a:srcRect/>
          <a:stretch>
            <a:fillRect/>
          </a:stretch>
        </p:blipFill>
        <p:spPr bwMode="auto">
          <a:xfrm>
            <a:off x="969963" y="3494938"/>
            <a:ext cx="2306637" cy="2982062"/>
          </a:xfrm>
          <a:prstGeom prst="rect">
            <a:avLst/>
          </a:prstGeom>
          <a:noFill/>
          <a:ln w="28575">
            <a:solidFill>
              <a:schemeClr val="tx1"/>
            </a:solidFill>
          </a:ln>
          <a:effectLst>
            <a:outerShdw blurRad="50800" dist="76200" dir="2700000" algn="tl" rotWithShape="0">
              <a:prstClr val="black">
                <a:alpha val="40000"/>
              </a:prstClr>
            </a:outerShdw>
          </a:effectLst>
        </p:spPr>
      </p:pic>
      <p:sp>
        <p:nvSpPr>
          <p:cNvPr id="19" name="Leading Question"/>
          <p:cNvSpPr txBox="1"/>
          <p:nvPr/>
        </p:nvSpPr>
        <p:spPr>
          <a:xfrm>
            <a:off x="4536620" y="6230779"/>
            <a:ext cx="3978654" cy="246221"/>
          </a:xfrm>
          <a:prstGeom prst="rect">
            <a:avLst/>
          </a:prstGeom>
          <a:noFill/>
        </p:spPr>
        <p:txBody>
          <a:bodyPr vert="horz" wrap="none" lIns="0" tIns="0" rIns="0" bIns="0" rtlCol="0" anchor="b" anchorCtr="0">
            <a:spAutoFit/>
          </a:bodyPr>
          <a:lstStyle/>
          <a:p>
            <a:pPr algn="ctr">
              <a:spcBef>
                <a:spcPct val="0"/>
              </a:spcBef>
            </a:pPr>
            <a:r>
              <a:rPr lang="en-US" sz="2000" b="0" dirty="0" smtClean="0">
                <a:solidFill>
                  <a:schemeClr val="tx2"/>
                </a:solidFill>
                <a:latin typeface="Arial Narrow"/>
              </a:rPr>
              <a:t>What if I need multiple sizes (16, 32, 128)?</a:t>
            </a:r>
          </a:p>
        </p:txBody>
      </p:sp>
      <p:sp>
        <p:nvSpPr>
          <p:cNvPr id="18" name="TextBox 17"/>
          <p:cNvSpPr txBox="1"/>
          <p:nvPr/>
        </p:nvSpPr>
        <p:spPr>
          <a:xfrm>
            <a:off x="4572000" y="3505200"/>
            <a:ext cx="3962400" cy="1447800"/>
          </a:xfrm>
          <a:prstGeom prst="rect">
            <a:avLst/>
          </a:prstGeom>
          <a:solidFill>
            <a:schemeClr val="accent1">
              <a:lumMod val="90000"/>
            </a:schemeClr>
          </a:solidFill>
          <a:ln w="3175">
            <a:solidFill>
              <a:srgbClr val="C0C0C0"/>
            </a:solidFill>
          </a:ln>
          <a:effectLst>
            <a:outerShdw blurRad="50800" dist="88900" dir="2700000" algn="tl" rotWithShape="0">
              <a:prstClr val="black">
                <a:alpha val="40000"/>
              </a:prstClr>
            </a:outerShdw>
          </a:effectLst>
        </p:spPr>
        <p:txBody>
          <a:bodyPr wrap="none" tIns="91440" bIns="91440" rtlCol="0" anchor="ctr" anchorCtr="1">
            <a:noAutofit/>
          </a:bodyPr>
          <a:lstStyle/>
          <a:p>
            <a:pPr>
              <a:lnSpc>
                <a:spcPct val="60000"/>
              </a:lnSpc>
            </a:pPr>
            <a:r>
              <a:rPr lang="en-US" sz="2000" b="0" dirty="0" err="1" smtClean="0">
                <a:latin typeface="Arial Narrow" pitchFamily="34" charset="0"/>
              </a:rPr>
              <a:t>prms.blockSize</a:t>
            </a:r>
            <a:r>
              <a:rPr lang="en-US" sz="2000" b="0" dirty="0" smtClean="0">
                <a:latin typeface="Arial Narrow" pitchFamily="34" charset="0"/>
              </a:rPr>
              <a:t> = 64;</a:t>
            </a:r>
          </a:p>
          <a:p>
            <a:pPr>
              <a:lnSpc>
                <a:spcPct val="60000"/>
              </a:lnSpc>
            </a:pPr>
            <a:r>
              <a:rPr lang="en-US" sz="2000" b="0" dirty="0" err="1" smtClean="0">
                <a:latin typeface="Arial Narrow" pitchFamily="34" charset="0"/>
              </a:rPr>
              <a:t>prms.numBlocks</a:t>
            </a:r>
            <a:r>
              <a:rPr lang="en-US" sz="2000" b="0" dirty="0" smtClean="0">
                <a:latin typeface="Arial Narrow" pitchFamily="34" charset="0"/>
              </a:rPr>
              <a:t> = 8;</a:t>
            </a:r>
          </a:p>
          <a:p>
            <a:pPr>
              <a:lnSpc>
                <a:spcPct val="60000"/>
              </a:lnSpc>
            </a:pPr>
            <a:r>
              <a:rPr lang="en-US" sz="2000" b="0" dirty="0" err="1" smtClean="0">
                <a:latin typeface="Arial Narrow" pitchFamily="34" charset="0"/>
              </a:rPr>
              <a:t>prms.bufSize</a:t>
            </a:r>
            <a:r>
              <a:rPr lang="en-US" sz="2000" b="0" dirty="0" smtClean="0">
                <a:latin typeface="Arial Narrow" pitchFamily="34" charset="0"/>
              </a:rPr>
              <a:t> = 256;</a:t>
            </a:r>
          </a:p>
          <a:p>
            <a:pPr>
              <a:lnSpc>
                <a:spcPct val="60000"/>
              </a:lnSpc>
            </a:pPr>
            <a:r>
              <a:rPr lang="en-US" sz="2000" b="0" dirty="0" err="1" smtClean="0">
                <a:latin typeface="Arial Narrow" pitchFamily="34" charset="0"/>
              </a:rPr>
              <a:t>myBuf</a:t>
            </a:r>
            <a:r>
              <a:rPr lang="en-US" sz="2000" b="0" dirty="0" smtClean="0">
                <a:latin typeface="Arial Narrow" pitchFamily="34" charset="0"/>
              </a:rPr>
              <a:t> = </a:t>
            </a:r>
            <a:r>
              <a:rPr lang="en-US" sz="2000" b="0" dirty="0" err="1" smtClean="0">
                <a:solidFill>
                  <a:schemeClr val="tx2"/>
                </a:solidFill>
                <a:latin typeface="Arial Narrow" pitchFamily="34" charset="0"/>
              </a:rPr>
              <a:t>HeapBuf_create</a:t>
            </a:r>
            <a:r>
              <a:rPr lang="en-US" sz="2000" b="0" dirty="0" smtClean="0">
                <a:latin typeface="Arial Narrow" pitchFamily="34" charset="0"/>
              </a:rPr>
              <a:t>(&amp;</a:t>
            </a:r>
            <a:r>
              <a:rPr lang="en-US" sz="2000" b="0" dirty="0" err="1" smtClean="0">
                <a:latin typeface="Arial Narrow" pitchFamily="34" charset="0"/>
              </a:rPr>
              <a:t>prms</a:t>
            </a:r>
            <a:r>
              <a:rPr lang="en-US" sz="2000" b="0" dirty="0" smtClean="0">
                <a:latin typeface="Arial Narrow" pitchFamily="34" charset="0"/>
              </a:rPr>
              <a:t>, &amp;</a:t>
            </a:r>
            <a:r>
              <a:rPr lang="en-US" sz="2000" b="0" dirty="0" err="1" smtClean="0">
                <a:latin typeface="Arial Narrow" pitchFamily="34" charset="0"/>
              </a:rPr>
              <a:t>eb</a:t>
            </a:r>
            <a:r>
              <a:rPr lang="en-US" sz="2000" b="0" dirty="0" smtClean="0">
                <a:latin typeface="Arial Narrow" pitchFamily="34" charset="0"/>
              </a:rPr>
              <a:t>);</a:t>
            </a:r>
            <a:endParaRPr lang="en-US" sz="2000" b="0" dirty="0">
              <a:latin typeface="Arial Narrow" pitchFamily="34" charset="0"/>
            </a:endParaRPr>
          </a:p>
        </p:txBody>
      </p:sp>
      <p:sp>
        <p:nvSpPr>
          <p:cNvPr id="21" name="TextBox 20"/>
          <p:cNvSpPr txBox="1"/>
          <p:nvPr/>
        </p:nvSpPr>
        <p:spPr>
          <a:xfrm>
            <a:off x="3613299" y="4051002"/>
            <a:ext cx="825867" cy="338554"/>
          </a:xfrm>
          <a:prstGeom prst="rect">
            <a:avLst/>
          </a:prstGeom>
          <a:noFill/>
        </p:spPr>
        <p:txBody>
          <a:bodyPr wrap="none" rtlCol="0">
            <a:spAutoFit/>
          </a:bodyPr>
          <a:lstStyle/>
          <a:p>
            <a:r>
              <a:rPr lang="en-US" sz="2000" dirty="0" smtClean="0"/>
              <a:t>OR…</a:t>
            </a:r>
            <a:endParaRPr lang="en-US" sz="2000" dirty="0"/>
          </a:p>
        </p:txBody>
      </p:sp>
      <p:sp>
        <p:nvSpPr>
          <p:cNvPr id="22" name="TextBox 21"/>
          <p:cNvSpPr txBox="1"/>
          <p:nvPr/>
        </p:nvSpPr>
        <p:spPr>
          <a:xfrm>
            <a:off x="1708827" y="3209178"/>
            <a:ext cx="881973" cy="338554"/>
          </a:xfrm>
          <a:prstGeom prst="rect">
            <a:avLst/>
          </a:prstGeom>
          <a:noFill/>
        </p:spPr>
        <p:txBody>
          <a:bodyPr wrap="none" rtlCol="0">
            <a:spAutoFit/>
          </a:bodyPr>
          <a:lstStyle/>
          <a:p>
            <a:r>
              <a:rPr lang="en-US" sz="2000" dirty="0" smtClean="0">
                <a:solidFill>
                  <a:schemeClr val="tx2"/>
                </a:solidFill>
              </a:rPr>
              <a:t>Static</a:t>
            </a:r>
            <a:endParaRPr lang="en-US" sz="2000" dirty="0">
              <a:solidFill>
                <a:schemeClr val="tx2"/>
              </a:solidFill>
            </a:endParaRPr>
          </a:p>
        </p:txBody>
      </p:sp>
      <p:sp>
        <p:nvSpPr>
          <p:cNvPr id="23" name="TextBox 22"/>
          <p:cNvSpPr txBox="1"/>
          <p:nvPr/>
        </p:nvSpPr>
        <p:spPr>
          <a:xfrm>
            <a:off x="5932967" y="3210947"/>
            <a:ext cx="1253869" cy="338554"/>
          </a:xfrm>
          <a:prstGeom prst="rect">
            <a:avLst/>
          </a:prstGeom>
          <a:noFill/>
        </p:spPr>
        <p:txBody>
          <a:bodyPr wrap="none" rtlCol="0">
            <a:spAutoFit/>
          </a:bodyPr>
          <a:lstStyle/>
          <a:p>
            <a:r>
              <a:rPr lang="en-US" sz="2000" dirty="0" smtClean="0">
                <a:solidFill>
                  <a:schemeClr val="tx2"/>
                </a:solidFill>
              </a:rPr>
              <a:t>Dynamic</a:t>
            </a:r>
            <a:endParaRPr lang="en-US" sz="2000" dirty="0">
              <a:solidFill>
                <a:schemeClr val="tx2"/>
              </a:solidFill>
            </a:endParaRPr>
          </a:p>
        </p:txBody>
      </p:sp>
      <p:sp>
        <p:nvSpPr>
          <p:cNvPr id="24" name="TextBox 23"/>
          <p:cNvSpPr txBox="1"/>
          <p:nvPr/>
        </p:nvSpPr>
        <p:spPr>
          <a:xfrm>
            <a:off x="6012157" y="5158479"/>
            <a:ext cx="955711" cy="338554"/>
          </a:xfrm>
          <a:prstGeom prst="rect">
            <a:avLst/>
          </a:prstGeom>
          <a:noFill/>
        </p:spPr>
        <p:txBody>
          <a:bodyPr wrap="none" rtlCol="0">
            <a:spAutoFit/>
          </a:bodyPr>
          <a:lstStyle/>
          <a:p>
            <a:r>
              <a:rPr lang="en-US" sz="2000" dirty="0" smtClean="0">
                <a:solidFill>
                  <a:schemeClr val="tx2"/>
                </a:solidFill>
              </a:rPr>
              <a:t>Usage</a:t>
            </a:r>
            <a:endParaRPr lang="en-US" sz="2000" dirty="0">
              <a:solidFill>
                <a:schemeClr val="tx2"/>
              </a:solidFill>
            </a:endParaRPr>
          </a:p>
        </p:txBody>
      </p:sp>
      <p:sp>
        <p:nvSpPr>
          <p:cNvPr id="25"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21</a:t>
            </a:r>
            <a:endParaRPr lang="en-US" sz="1000" b="0">
              <a:solidFill>
                <a:schemeClr val="tx2"/>
              </a:solidFill>
              <a:latin typeface="Arial"/>
            </a:endParaRPr>
          </a:p>
        </p:txBody>
      </p:sp>
      <p:pic>
        <p:nvPicPr>
          <p:cNvPr id="27"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dirty="0" smtClean="0"/>
              <a:t>Multiple </a:t>
            </a:r>
            <a:r>
              <a:rPr lang="en-US" dirty="0" err="1" smtClean="0"/>
              <a:t>HeapBufs</a:t>
            </a:r>
            <a:endParaRPr lang="en-US" dirty="0" smtClean="0"/>
          </a:p>
        </p:txBody>
      </p:sp>
      <p:grpSp>
        <p:nvGrpSpPr>
          <p:cNvPr id="90" name="Group 89"/>
          <p:cNvGrpSpPr/>
          <p:nvPr/>
        </p:nvGrpSpPr>
        <p:grpSpPr>
          <a:xfrm>
            <a:off x="1371600" y="685800"/>
            <a:ext cx="7315200" cy="304800"/>
            <a:chOff x="914400" y="762000"/>
            <a:chExt cx="7315200" cy="304800"/>
          </a:xfrm>
        </p:grpSpPr>
        <p:sp>
          <p:nvSpPr>
            <p:cNvPr id="45" name="Rectangle 44"/>
            <p:cNvSpPr/>
            <p:nvPr/>
          </p:nvSpPr>
          <p:spPr bwMode="auto">
            <a:xfrm>
              <a:off x="914400" y="762000"/>
              <a:ext cx="914400" cy="304800"/>
            </a:xfrm>
            <a:prstGeom prst="rect">
              <a:avLst/>
            </a:prstGeom>
            <a:solidFill>
              <a:srgbClr val="FFFFCC"/>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16</a:t>
              </a:r>
            </a:p>
          </p:txBody>
        </p:sp>
        <p:sp>
          <p:nvSpPr>
            <p:cNvPr id="46" name="Rectangle 45"/>
            <p:cNvSpPr/>
            <p:nvPr/>
          </p:nvSpPr>
          <p:spPr bwMode="auto">
            <a:xfrm>
              <a:off x="1828800" y="762000"/>
              <a:ext cx="914400" cy="304800"/>
            </a:xfrm>
            <a:prstGeom prst="rect">
              <a:avLst/>
            </a:prstGeom>
            <a:solidFill>
              <a:srgbClr val="FFFFCC"/>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16</a:t>
              </a:r>
            </a:p>
          </p:txBody>
        </p:sp>
        <p:sp>
          <p:nvSpPr>
            <p:cNvPr id="47" name="Rectangle 46"/>
            <p:cNvSpPr/>
            <p:nvPr/>
          </p:nvSpPr>
          <p:spPr bwMode="auto">
            <a:xfrm>
              <a:off x="2743200" y="762000"/>
              <a:ext cx="914400" cy="304800"/>
            </a:xfrm>
            <a:prstGeom prst="rect">
              <a:avLst/>
            </a:prstGeom>
            <a:solidFill>
              <a:srgbClr val="FFFFCC"/>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16</a:t>
              </a:r>
            </a:p>
          </p:txBody>
        </p:sp>
        <p:sp>
          <p:nvSpPr>
            <p:cNvPr id="48" name="Rectangle 47"/>
            <p:cNvSpPr/>
            <p:nvPr/>
          </p:nvSpPr>
          <p:spPr bwMode="auto">
            <a:xfrm>
              <a:off x="3657600" y="762000"/>
              <a:ext cx="914400" cy="304800"/>
            </a:xfrm>
            <a:prstGeom prst="rect">
              <a:avLst/>
            </a:prstGeom>
            <a:solidFill>
              <a:srgbClr val="FFFFCC"/>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16</a:t>
              </a:r>
            </a:p>
          </p:txBody>
        </p:sp>
        <p:sp>
          <p:nvSpPr>
            <p:cNvPr id="49" name="Rectangle 48"/>
            <p:cNvSpPr/>
            <p:nvPr/>
          </p:nvSpPr>
          <p:spPr bwMode="auto">
            <a:xfrm>
              <a:off x="4572000" y="762000"/>
              <a:ext cx="914400" cy="304800"/>
            </a:xfrm>
            <a:prstGeom prst="rect">
              <a:avLst/>
            </a:prstGeom>
            <a:solidFill>
              <a:srgbClr val="FFFFCC"/>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16</a:t>
              </a:r>
            </a:p>
          </p:txBody>
        </p:sp>
        <p:sp>
          <p:nvSpPr>
            <p:cNvPr id="50" name="Rectangle 49"/>
            <p:cNvSpPr/>
            <p:nvPr/>
          </p:nvSpPr>
          <p:spPr bwMode="auto">
            <a:xfrm>
              <a:off x="5486400" y="762000"/>
              <a:ext cx="914400" cy="304800"/>
            </a:xfrm>
            <a:prstGeom prst="rect">
              <a:avLst/>
            </a:prstGeom>
            <a:solidFill>
              <a:srgbClr val="FFFFCC"/>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16</a:t>
              </a:r>
            </a:p>
          </p:txBody>
        </p:sp>
        <p:sp>
          <p:nvSpPr>
            <p:cNvPr id="51" name="Rectangle 50"/>
            <p:cNvSpPr/>
            <p:nvPr/>
          </p:nvSpPr>
          <p:spPr bwMode="auto">
            <a:xfrm>
              <a:off x="6400800" y="762000"/>
              <a:ext cx="914400" cy="304800"/>
            </a:xfrm>
            <a:prstGeom prst="rect">
              <a:avLst/>
            </a:prstGeom>
            <a:solidFill>
              <a:srgbClr val="FFFFCC"/>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16</a:t>
              </a:r>
            </a:p>
          </p:txBody>
        </p:sp>
        <p:sp>
          <p:nvSpPr>
            <p:cNvPr id="53" name="Rectangle 52"/>
            <p:cNvSpPr/>
            <p:nvPr/>
          </p:nvSpPr>
          <p:spPr bwMode="auto">
            <a:xfrm>
              <a:off x="7315200" y="762000"/>
              <a:ext cx="914400" cy="304800"/>
            </a:xfrm>
            <a:prstGeom prst="rect">
              <a:avLst/>
            </a:prstGeom>
            <a:solidFill>
              <a:srgbClr val="FFFFCC"/>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16</a:t>
              </a:r>
            </a:p>
          </p:txBody>
        </p:sp>
      </p:grpSp>
      <p:grpSp>
        <p:nvGrpSpPr>
          <p:cNvPr id="89" name="Group 88"/>
          <p:cNvGrpSpPr/>
          <p:nvPr/>
        </p:nvGrpSpPr>
        <p:grpSpPr>
          <a:xfrm>
            <a:off x="1371600" y="1219200"/>
            <a:ext cx="7315200" cy="609600"/>
            <a:chOff x="914400" y="1295400"/>
            <a:chExt cx="7315200" cy="609600"/>
          </a:xfrm>
        </p:grpSpPr>
        <p:sp>
          <p:nvSpPr>
            <p:cNvPr id="54" name="Rectangle 53"/>
            <p:cNvSpPr/>
            <p:nvPr/>
          </p:nvSpPr>
          <p:spPr bwMode="auto">
            <a:xfrm>
              <a:off x="914400" y="1295400"/>
              <a:ext cx="1828800" cy="304800"/>
            </a:xfrm>
            <a:prstGeom prst="rect">
              <a:avLst/>
            </a:prstGeom>
            <a:solidFill>
              <a:srgbClr val="5DD3FF">
                <a:lumMod val="20000"/>
                <a:lumOff val="8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32</a:t>
              </a:r>
            </a:p>
          </p:txBody>
        </p:sp>
        <p:sp>
          <p:nvSpPr>
            <p:cNvPr id="55" name="Rectangle 54"/>
            <p:cNvSpPr/>
            <p:nvPr/>
          </p:nvSpPr>
          <p:spPr bwMode="auto">
            <a:xfrm>
              <a:off x="2743200" y="1295400"/>
              <a:ext cx="1828800" cy="304800"/>
            </a:xfrm>
            <a:prstGeom prst="rect">
              <a:avLst/>
            </a:prstGeom>
            <a:solidFill>
              <a:srgbClr val="5DD3FF">
                <a:lumMod val="20000"/>
                <a:lumOff val="8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32</a:t>
              </a:r>
            </a:p>
          </p:txBody>
        </p:sp>
        <p:sp>
          <p:nvSpPr>
            <p:cNvPr id="56" name="Rectangle 55"/>
            <p:cNvSpPr/>
            <p:nvPr/>
          </p:nvSpPr>
          <p:spPr bwMode="auto">
            <a:xfrm>
              <a:off x="4572000" y="1295400"/>
              <a:ext cx="1828800" cy="304800"/>
            </a:xfrm>
            <a:prstGeom prst="rect">
              <a:avLst/>
            </a:prstGeom>
            <a:solidFill>
              <a:srgbClr val="5DD3FF">
                <a:lumMod val="20000"/>
                <a:lumOff val="8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32</a:t>
              </a:r>
            </a:p>
          </p:txBody>
        </p:sp>
        <p:sp>
          <p:nvSpPr>
            <p:cNvPr id="57" name="Rectangle 56"/>
            <p:cNvSpPr/>
            <p:nvPr/>
          </p:nvSpPr>
          <p:spPr bwMode="auto">
            <a:xfrm>
              <a:off x="6400800" y="1295400"/>
              <a:ext cx="1828800" cy="304800"/>
            </a:xfrm>
            <a:prstGeom prst="rect">
              <a:avLst/>
            </a:prstGeom>
            <a:solidFill>
              <a:srgbClr val="5DD3FF">
                <a:lumMod val="20000"/>
                <a:lumOff val="8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32</a:t>
              </a:r>
            </a:p>
          </p:txBody>
        </p:sp>
        <p:sp>
          <p:nvSpPr>
            <p:cNvPr id="58" name="Rectangle 57"/>
            <p:cNvSpPr/>
            <p:nvPr/>
          </p:nvSpPr>
          <p:spPr bwMode="auto">
            <a:xfrm>
              <a:off x="914400" y="1600200"/>
              <a:ext cx="1828800" cy="304800"/>
            </a:xfrm>
            <a:prstGeom prst="rect">
              <a:avLst/>
            </a:prstGeom>
            <a:solidFill>
              <a:srgbClr val="5DD3FF">
                <a:lumMod val="20000"/>
                <a:lumOff val="8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32</a:t>
              </a:r>
            </a:p>
          </p:txBody>
        </p:sp>
        <p:sp>
          <p:nvSpPr>
            <p:cNvPr id="59" name="Rectangle 58"/>
            <p:cNvSpPr/>
            <p:nvPr/>
          </p:nvSpPr>
          <p:spPr bwMode="auto">
            <a:xfrm>
              <a:off x="2743200" y="1600200"/>
              <a:ext cx="1828800" cy="304800"/>
            </a:xfrm>
            <a:prstGeom prst="rect">
              <a:avLst/>
            </a:prstGeom>
            <a:solidFill>
              <a:srgbClr val="5DD3FF">
                <a:lumMod val="20000"/>
                <a:lumOff val="8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32</a:t>
              </a:r>
            </a:p>
          </p:txBody>
        </p:sp>
        <p:sp>
          <p:nvSpPr>
            <p:cNvPr id="60" name="Rectangle 59"/>
            <p:cNvSpPr/>
            <p:nvPr/>
          </p:nvSpPr>
          <p:spPr bwMode="auto">
            <a:xfrm>
              <a:off x="4572000" y="1600200"/>
              <a:ext cx="1828800" cy="304800"/>
            </a:xfrm>
            <a:prstGeom prst="rect">
              <a:avLst/>
            </a:prstGeom>
            <a:solidFill>
              <a:srgbClr val="5DD3FF">
                <a:lumMod val="20000"/>
                <a:lumOff val="8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32</a:t>
              </a:r>
            </a:p>
          </p:txBody>
        </p:sp>
        <p:sp>
          <p:nvSpPr>
            <p:cNvPr id="61" name="Rectangle 60"/>
            <p:cNvSpPr/>
            <p:nvPr/>
          </p:nvSpPr>
          <p:spPr bwMode="auto">
            <a:xfrm>
              <a:off x="6400800" y="1600200"/>
              <a:ext cx="1828800" cy="304800"/>
            </a:xfrm>
            <a:prstGeom prst="rect">
              <a:avLst/>
            </a:prstGeom>
            <a:solidFill>
              <a:srgbClr val="5DD3FF">
                <a:lumMod val="20000"/>
                <a:lumOff val="8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32</a:t>
              </a:r>
            </a:p>
          </p:txBody>
        </p:sp>
      </p:grpSp>
      <p:grpSp>
        <p:nvGrpSpPr>
          <p:cNvPr id="91" name="Group 90"/>
          <p:cNvGrpSpPr/>
          <p:nvPr/>
        </p:nvGrpSpPr>
        <p:grpSpPr>
          <a:xfrm>
            <a:off x="1371600" y="2057400"/>
            <a:ext cx="7315200" cy="1524000"/>
            <a:chOff x="914400" y="2133600"/>
            <a:chExt cx="7315200" cy="1524000"/>
          </a:xfrm>
        </p:grpSpPr>
        <p:sp>
          <p:nvSpPr>
            <p:cNvPr id="62" name="Rectangle 61"/>
            <p:cNvSpPr/>
            <p:nvPr/>
          </p:nvSpPr>
          <p:spPr bwMode="auto">
            <a:xfrm>
              <a:off x="914400" y="2133600"/>
              <a:ext cx="7315200" cy="304800"/>
            </a:xfrm>
            <a:prstGeom prst="rect">
              <a:avLst/>
            </a:prstGeom>
            <a:solidFill>
              <a:srgbClr val="E5D093">
                <a:lumMod val="60000"/>
                <a:lumOff val="4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128</a:t>
              </a:r>
            </a:p>
          </p:txBody>
        </p:sp>
        <p:sp>
          <p:nvSpPr>
            <p:cNvPr id="63" name="Rectangle 62"/>
            <p:cNvSpPr/>
            <p:nvPr/>
          </p:nvSpPr>
          <p:spPr bwMode="auto">
            <a:xfrm>
              <a:off x="914400" y="2438400"/>
              <a:ext cx="7315200" cy="304800"/>
            </a:xfrm>
            <a:prstGeom prst="rect">
              <a:avLst/>
            </a:prstGeom>
            <a:solidFill>
              <a:srgbClr val="E5D093">
                <a:lumMod val="60000"/>
                <a:lumOff val="4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128</a:t>
              </a:r>
            </a:p>
          </p:txBody>
        </p:sp>
        <p:sp>
          <p:nvSpPr>
            <p:cNvPr id="64" name="Rectangle 63"/>
            <p:cNvSpPr/>
            <p:nvPr/>
          </p:nvSpPr>
          <p:spPr bwMode="auto">
            <a:xfrm>
              <a:off x="914400" y="2743200"/>
              <a:ext cx="7315200" cy="304800"/>
            </a:xfrm>
            <a:prstGeom prst="rect">
              <a:avLst/>
            </a:prstGeom>
            <a:solidFill>
              <a:srgbClr val="E5D093">
                <a:lumMod val="60000"/>
                <a:lumOff val="4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128</a:t>
              </a:r>
            </a:p>
          </p:txBody>
        </p:sp>
        <p:sp>
          <p:nvSpPr>
            <p:cNvPr id="65" name="Rectangle 64"/>
            <p:cNvSpPr/>
            <p:nvPr/>
          </p:nvSpPr>
          <p:spPr bwMode="auto">
            <a:xfrm>
              <a:off x="914400" y="3048000"/>
              <a:ext cx="7315200" cy="304800"/>
            </a:xfrm>
            <a:prstGeom prst="rect">
              <a:avLst/>
            </a:prstGeom>
            <a:solidFill>
              <a:srgbClr val="E5D093">
                <a:lumMod val="60000"/>
                <a:lumOff val="4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128</a:t>
              </a:r>
            </a:p>
          </p:txBody>
        </p:sp>
        <p:sp>
          <p:nvSpPr>
            <p:cNvPr id="66" name="Rectangle 65"/>
            <p:cNvSpPr/>
            <p:nvPr/>
          </p:nvSpPr>
          <p:spPr bwMode="auto">
            <a:xfrm>
              <a:off x="914400" y="3352800"/>
              <a:ext cx="7315200" cy="304800"/>
            </a:xfrm>
            <a:prstGeom prst="rect">
              <a:avLst/>
            </a:prstGeom>
            <a:solidFill>
              <a:srgbClr val="E5D093">
                <a:lumMod val="60000"/>
                <a:lumOff val="40000"/>
              </a:srgbClr>
            </a:solidFill>
            <a:ln w="12700" cap="flat" cmpd="sng" algn="ctr">
              <a:solidFill>
                <a:srgbClr val="000000"/>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lvl="0" indent="0" algn="l" defTabSz="914400" rtl="0" eaLnBrk="0" fontAlgn="base" latinLnBrk="0" hangingPunct="0">
                <a:lnSpc>
                  <a:spcPct val="80000"/>
                </a:lnSpc>
                <a:spcBef>
                  <a:spcPct val="50000"/>
                </a:spcBef>
                <a:spcAft>
                  <a:spcPct val="0"/>
                </a:spcAft>
                <a:buClrTx/>
                <a:buSzTx/>
                <a:buFontTx/>
                <a:buNone/>
                <a:tabLst/>
                <a:defRPr/>
              </a:pPr>
              <a:r>
                <a:rPr kumimoji="0" lang="en-US" sz="1800" b="1" i="0" u="none" strike="noStrike" kern="0" cap="none" spc="0" normalizeH="0" baseline="0" noProof="0" dirty="0" smtClean="0">
                  <a:ln>
                    <a:noFill/>
                  </a:ln>
                  <a:solidFill>
                    <a:srgbClr val="000000"/>
                  </a:solidFill>
                  <a:effectLst/>
                  <a:uLnTx/>
                  <a:uFillTx/>
                  <a:latin typeface="Courier New" pitchFamily="49" charset="0"/>
                  <a:cs typeface="Courier New" pitchFamily="49" charset="0"/>
                </a:rPr>
                <a:t>128</a:t>
              </a:r>
            </a:p>
          </p:txBody>
        </p:sp>
      </p:grpSp>
      <p:sp>
        <p:nvSpPr>
          <p:cNvPr id="92" name="TextBox 91"/>
          <p:cNvSpPr txBox="1"/>
          <p:nvPr/>
        </p:nvSpPr>
        <p:spPr>
          <a:xfrm>
            <a:off x="76200" y="685800"/>
            <a:ext cx="1282723" cy="338554"/>
          </a:xfrm>
          <a:prstGeom prst="rect">
            <a:avLst/>
          </a:prstGeom>
          <a:noFill/>
        </p:spPr>
        <p:txBody>
          <a:bodyPr wrap="none" rtlCol="0">
            <a:spAutoFit/>
          </a:bodyPr>
          <a:lstStyle/>
          <a:p>
            <a:r>
              <a:rPr lang="en-US" sz="2000" b="0" dirty="0" smtClean="0"/>
              <a:t>heapBuf1</a:t>
            </a:r>
            <a:endParaRPr lang="en-US" sz="2000" b="0" dirty="0"/>
          </a:p>
        </p:txBody>
      </p:sp>
      <p:sp>
        <p:nvSpPr>
          <p:cNvPr id="93" name="TextBox 92"/>
          <p:cNvSpPr txBox="1"/>
          <p:nvPr/>
        </p:nvSpPr>
        <p:spPr>
          <a:xfrm>
            <a:off x="76200" y="1219200"/>
            <a:ext cx="1282723" cy="338554"/>
          </a:xfrm>
          <a:prstGeom prst="rect">
            <a:avLst/>
          </a:prstGeom>
          <a:noFill/>
        </p:spPr>
        <p:txBody>
          <a:bodyPr wrap="none" rtlCol="0">
            <a:spAutoFit/>
          </a:bodyPr>
          <a:lstStyle/>
          <a:p>
            <a:r>
              <a:rPr lang="en-US" sz="2000" b="0" dirty="0" smtClean="0"/>
              <a:t>heapBuf2</a:t>
            </a:r>
            <a:endParaRPr lang="en-US" sz="2000" b="0" dirty="0"/>
          </a:p>
        </p:txBody>
      </p:sp>
      <p:sp>
        <p:nvSpPr>
          <p:cNvPr id="94" name="TextBox 93"/>
          <p:cNvSpPr txBox="1"/>
          <p:nvPr/>
        </p:nvSpPr>
        <p:spPr>
          <a:xfrm>
            <a:off x="76200" y="2057400"/>
            <a:ext cx="1282723" cy="338554"/>
          </a:xfrm>
          <a:prstGeom prst="rect">
            <a:avLst/>
          </a:prstGeom>
          <a:noFill/>
        </p:spPr>
        <p:txBody>
          <a:bodyPr wrap="none" rtlCol="0">
            <a:spAutoFit/>
          </a:bodyPr>
          <a:lstStyle/>
          <a:p>
            <a:r>
              <a:rPr lang="en-US" sz="2000" b="0" dirty="0" smtClean="0"/>
              <a:t>heapBuf3</a:t>
            </a:r>
            <a:endParaRPr lang="en-US" sz="2000" b="0" dirty="0"/>
          </a:p>
        </p:txBody>
      </p:sp>
      <p:sp>
        <p:nvSpPr>
          <p:cNvPr id="95" name="TextBox 94"/>
          <p:cNvSpPr txBox="1"/>
          <p:nvPr/>
        </p:nvSpPr>
        <p:spPr>
          <a:xfrm>
            <a:off x="457200" y="3867090"/>
            <a:ext cx="4948791" cy="338554"/>
          </a:xfrm>
          <a:prstGeom prst="rect">
            <a:avLst/>
          </a:prstGeom>
          <a:noFill/>
        </p:spPr>
        <p:txBody>
          <a:bodyPr wrap="none" rtlCol="0">
            <a:spAutoFit/>
          </a:bodyPr>
          <a:lstStyle/>
          <a:p>
            <a:r>
              <a:rPr lang="en-US" sz="2000" dirty="0" smtClean="0">
                <a:latin typeface="Arial Narrow" pitchFamily="34" charset="0"/>
              </a:rPr>
              <a:t>How to allocate a 16 byte buffer from heapBuf1:</a:t>
            </a:r>
            <a:endParaRPr lang="en-US" sz="2000" dirty="0">
              <a:latin typeface="Arial Narrow" pitchFamily="34" charset="0"/>
            </a:endParaRPr>
          </a:p>
        </p:txBody>
      </p:sp>
      <p:sp>
        <p:nvSpPr>
          <p:cNvPr id="96" name="TextBox 95"/>
          <p:cNvSpPr txBox="1"/>
          <p:nvPr/>
        </p:nvSpPr>
        <p:spPr>
          <a:xfrm>
            <a:off x="990600" y="4171890"/>
            <a:ext cx="4836580" cy="707886"/>
          </a:xfrm>
          <a:prstGeom prst="rect">
            <a:avLst/>
          </a:prstGeom>
          <a:solidFill>
            <a:schemeClr val="accent1">
              <a:lumMod val="90000"/>
            </a:schemeClr>
          </a:solidFill>
          <a:ln w="3175">
            <a:solidFill>
              <a:srgbClr val="C0C0C0"/>
            </a:solidFill>
          </a:ln>
          <a:effectLst>
            <a:outerShdw blurRad="50800" dist="76200" dir="2700000" algn="tl" rotWithShape="0">
              <a:prstClr val="black">
                <a:alpha val="40000"/>
              </a:prstClr>
            </a:outerShdw>
          </a:effectLst>
        </p:spPr>
        <p:txBody>
          <a:bodyPr wrap="none" rtlCol="0">
            <a:spAutoFit/>
          </a:bodyPr>
          <a:lstStyle/>
          <a:p>
            <a:pPr>
              <a:lnSpc>
                <a:spcPct val="100000"/>
              </a:lnSpc>
              <a:spcBef>
                <a:spcPts val="0"/>
              </a:spcBef>
            </a:pPr>
            <a:r>
              <a:rPr lang="en-US" sz="2000" b="0" dirty="0" smtClean="0">
                <a:latin typeface="Arial Narrow" pitchFamily="34" charset="0"/>
              </a:rPr>
              <a:t>*char buf16[ 8 ];</a:t>
            </a:r>
          </a:p>
          <a:p>
            <a:pPr>
              <a:lnSpc>
                <a:spcPct val="100000"/>
              </a:lnSpc>
              <a:spcBef>
                <a:spcPts val="0"/>
              </a:spcBef>
            </a:pPr>
            <a:r>
              <a:rPr lang="en-US" sz="2000" b="0" dirty="0" smtClean="0">
                <a:latin typeface="Arial Narrow" pitchFamily="34" charset="0"/>
              </a:rPr>
              <a:t>buf16[ 0 ] = </a:t>
            </a:r>
            <a:r>
              <a:rPr lang="en-US" sz="2000" b="0" dirty="0" err="1" smtClean="0">
                <a:latin typeface="Arial Narrow" pitchFamily="34" charset="0"/>
              </a:rPr>
              <a:t>Memory_alloc</a:t>
            </a:r>
            <a:r>
              <a:rPr lang="en-US" sz="2000" b="0" dirty="0" smtClean="0">
                <a:latin typeface="Arial Narrow" pitchFamily="34" charset="0"/>
              </a:rPr>
              <a:t>( heapBuf1, 16, 0, &amp;</a:t>
            </a:r>
            <a:r>
              <a:rPr lang="en-US" sz="2000" b="0" dirty="0" err="1" smtClean="0">
                <a:latin typeface="Arial Narrow" pitchFamily="34" charset="0"/>
              </a:rPr>
              <a:t>eb</a:t>
            </a:r>
            <a:r>
              <a:rPr lang="en-US" sz="2000" b="0" dirty="0" smtClean="0">
                <a:latin typeface="Arial Narrow" pitchFamily="34" charset="0"/>
              </a:rPr>
              <a:t> )</a:t>
            </a:r>
            <a:endParaRPr lang="en-US" sz="2000" b="0" dirty="0">
              <a:latin typeface="Arial Narrow" pitchFamily="34" charset="0"/>
            </a:endParaRPr>
          </a:p>
        </p:txBody>
      </p:sp>
      <p:sp>
        <p:nvSpPr>
          <p:cNvPr id="97" name="TextBox 96"/>
          <p:cNvSpPr txBox="1"/>
          <p:nvPr/>
        </p:nvSpPr>
        <p:spPr>
          <a:xfrm>
            <a:off x="533400" y="2514600"/>
            <a:ext cx="2209800" cy="978729"/>
          </a:xfrm>
          <a:prstGeom prst="rect">
            <a:avLst/>
          </a:prstGeom>
          <a:solidFill>
            <a:srgbClr val="FFFF66"/>
          </a:solidFill>
          <a:ln>
            <a:solidFill>
              <a:schemeClr val="tx1"/>
            </a:solidFill>
          </a:ln>
          <a:effectLst>
            <a:outerShdw blurRad="50800" dist="38100" dir="2700000" algn="tl" rotWithShape="0">
              <a:prstClr val="black">
                <a:alpha val="40000"/>
              </a:prstClr>
            </a:outerShdw>
          </a:effectLst>
        </p:spPr>
        <p:txBody>
          <a:bodyPr wrap="square" rIns="0" rtlCol="0" anchor="t" anchorCtr="0">
            <a:spAutoFit/>
          </a:bodyPr>
          <a:lstStyle/>
          <a:p>
            <a:pPr>
              <a:lnSpc>
                <a:spcPct val="90000"/>
              </a:lnSpc>
              <a:spcBef>
                <a:spcPts val="0"/>
              </a:spcBef>
            </a:pPr>
            <a:r>
              <a:rPr lang="en-US" sz="1600" b="0" dirty="0" smtClean="0">
                <a:solidFill>
                  <a:schemeClr val="dk1"/>
                </a:solidFill>
                <a:latin typeface="Arial Narrow" pitchFamily="34" charset="0"/>
              </a:rPr>
              <a:t>1024 MAUs in 3 </a:t>
            </a:r>
            <a:r>
              <a:rPr lang="en-US" sz="1600" b="0" dirty="0" err="1" smtClean="0">
                <a:solidFill>
                  <a:schemeClr val="dk1"/>
                </a:solidFill>
                <a:latin typeface="Arial Narrow" pitchFamily="34" charset="0"/>
              </a:rPr>
              <a:t>HeapBuf’s</a:t>
            </a:r>
            <a:r>
              <a:rPr lang="en-US" sz="1600" b="0" dirty="0" smtClean="0">
                <a:solidFill>
                  <a:schemeClr val="dk1"/>
                </a:solidFill>
                <a:latin typeface="Arial Narrow" pitchFamily="34" charset="0"/>
              </a:rPr>
              <a:t>:</a:t>
            </a:r>
          </a:p>
          <a:p>
            <a:pPr marL="109538" indent="-109538">
              <a:lnSpc>
                <a:spcPct val="90000"/>
              </a:lnSpc>
              <a:spcBef>
                <a:spcPts val="0"/>
              </a:spcBef>
              <a:buFont typeface="Arial" pitchFamily="34" charset="0"/>
              <a:buChar char="•"/>
            </a:pPr>
            <a:r>
              <a:rPr lang="en-US" sz="1600" b="0" dirty="0" smtClean="0">
                <a:solidFill>
                  <a:schemeClr val="dk1"/>
                </a:solidFill>
                <a:latin typeface="Arial Narrow" pitchFamily="34" charset="0"/>
              </a:rPr>
              <a:t>8 x 16-bytes</a:t>
            </a:r>
          </a:p>
          <a:p>
            <a:pPr marL="109538" indent="-109538">
              <a:lnSpc>
                <a:spcPct val="90000"/>
              </a:lnSpc>
              <a:spcBef>
                <a:spcPts val="0"/>
              </a:spcBef>
              <a:buFont typeface="Arial" pitchFamily="34" charset="0"/>
              <a:buChar char="•"/>
            </a:pPr>
            <a:r>
              <a:rPr lang="en-US" sz="1600" b="0" dirty="0" smtClean="0">
                <a:solidFill>
                  <a:schemeClr val="dk1"/>
                </a:solidFill>
                <a:latin typeface="Arial Narrow" pitchFamily="34" charset="0"/>
              </a:rPr>
              <a:t>8 x 32-bytes </a:t>
            </a:r>
          </a:p>
          <a:p>
            <a:pPr marL="109538" indent="-109538">
              <a:lnSpc>
                <a:spcPct val="90000"/>
              </a:lnSpc>
              <a:spcBef>
                <a:spcPts val="0"/>
              </a:spcBef>
              <a:buFont typeface="Arial" pitchFamily="34" charset="0"/>
              <a:buChar char="•"/>
            </a:pPr>
            <a:r>
              <a:rPr lang="en-US" sz="1600" b="0" dirty="0" smtClean="0">
                <a:solidFill>
                  <a:schemeClr val="dk1"/>
                </a:solidFill>
                <a:latin typeface="Arial Narrow" pitchFamily="34" charset="0"/>
              </a:rPr>
              <a:t>5 x 128-bytes</a:t>
            </a:r>
          </a:p>
        </p:txBody>
      </p:sp>
      <p:sp>
        <p:nvSpPr>
          <p:cNvPr id="98" name="TextBox 97"/>
          <p:cNvSpPr txBox="1"/>
          <p:nvPr/>
        </p:nvSpPr>
        <p:spPr>
          <a:xfrm>
            <a:off x="990600" y="5357336"/>
            <a:ext cx="5285421" cy="738664"/>
          </a:xfrm>
          <a:prstGeom prst="rect">
            <a:avLst/>
          </a:prstGeom>
          <a:solidFill>
            <a:schemeClr val="accent1">
              <a:lumMod val="90000"/>
            </a:schemeClr>
          </a:solidFill>
          <a:ln w="3175">
            <a:solidFill>
              <a:srgbClr val="C0C0C0"/>
            </a:solidFill>
          </a:ln>
          <a:effectLst>
            <a:outerShdw blurRad="50800" dist="76200" dir="2700000" algn="tl" rotWithShape="0">
              <a:prstClr val="black">
                <a:alpha val="40000"/>
              </a:prstClr>
            </a:outerShdw>
          </a:effectLst>
        </p:spPr>
        <p:txBody>
          <a:bodyPr wrap="none" tIns="91440" bIns="91440" rtlCol="0">
            <a:spAutoFit/>
          </a:bodyPr>
          <a:lstStyle/>
          <a:p>
            <a:pPr>
              <a:lnSpc>
                <a:spcPct val="90000"/>
              </a:lnSpc>
              <a:spcBef>
                <a:spcPts val="0"/>
              </a:spcBef>
            </a:pPr>
            <a:r>
              <a:rPr lang="en-US" sz="2000" b="0" dirty="0" smtClean="0">
                <a:latin typeface="Arial Narrow" pitchFamily="34" charset="0"/>
              </a:rPr>
              <a:t>for ( </a:t>
            </a:r>
            <a:r>
              <a:rPr lang="en-US" sz="2000" b="0" dirty="0" err="1" smtClean="0">
                <a:latin typeface="Arial Narrow" pitchFamily="34" charset="0"/>
              </a:rPr>
              <a:t>i</a:t>
            </a:r>
            <a:r>
              <a:rPr lang="en-US" sz="2000" b="0" dirty="0" smtClean="0">
                <a:latin typeface="Arial Narrow" pitchFamily="34" charset="0"/>
              </a:rPr>
              <a:t> = 1; </a:t>
            </a:r>
            <a:r>
              <a:rPr lang="en-US" sz="2000" b="0" dirty="0" err="1" smtClean="0">
                <a:latin typeface="Arial Narrow" pitchFamily="34" charset="0"/>
              </a:rPr>
              <a:t>i</a:t>
            </a:r>
            <a:r>
              <a:rPr lang="en-US" sz="2000" b="0" dirty="0" smtClean="0">
                <a:latin typeface="Arial Narrow" pitchFamily="34" charset="0"/>
              </a:rPr>
              <a:t> &lt; 8; </a:t>
            </a:r>
            <a:r>
              <a:rPr lang="en-US" sz="2000" b="0" dirty="0" err="1" smtClean="0">
                <a:latin typeface="Arial Narrow" pitchFamily="34" charset="0"/>
              </a:rPr>
              <a:t>i</a:t>
            </a:r>
            <a:r>
              <a:rPr lang="en-US" sz="2000" b="0" dirty="0" smtClean="0">
                <a:latin typeface="Arial Narrow" pitchFamily="34" charset="0"/>
              </a:rPr>
              <a:t>++)</a:t>
            </a:r>
          </a:p>
          <a:p>
            <a:pPr>
              <a:lnSpc>
                <a:spcPct val="90000"/>
              </a:lnSpc>
              <a:spcBef>
                <a:spcPts val="0"/>
              </a:spcBef>
              <a:tabLst>
                <a:tab pos="457200" algn="l"/>
              </a:tabLst>
            </a:pPr>
            <a:r>
              <a:rPr lang="en-US" sz="2000" b="0" dirty="0" smtClean="0">
                <a:latin typeface="Arial Narrow" pitchFamily="34" charset="0"/>
              </a:rPr>
              <a:t>	buf16[ </a:t>
            </a:r>
            <a:r>
              <a:rPr lang="en-US" sz="2000" b="0" dirty="0" err="1" smtClean="0">
                <a:latin typeface="Arial Narrow" pitchFamily="34" charset="0"/>
              </a:rPr>
              <a:t>i</a:t>
            </a:r>
            <a:r>
              <a:rPr lang="en-US" sz="2000" b="0" dirty="0" smtClean="0">
                <a:latin typeface="Arial Narrow" pitchFamily="34" charset="0"/>
              </a:rPr>
              <a:t> ] = </a:t>
            </a:r>
            <a:r>
              <a:rPr lang="en-US" sz="2000" b="0" dirty="0" err="1" smtClean="0">
                <a:latin typeface="Arial Narrow" pitchFamily="34" charset="0"/>
              </a:rPr>
              <a:t>Memory_alloc</a:t>
            </a:r>
            <a:r>
              <a:rPr lang="en-US" sz="2000" b="0" dirty="0" smtClean="0">
                <a:latin typeface="Arial Narrow" pitchFamily="34" charset="0"/>
              </a:rPr>
              <a:t>( heapBuf1, 16, 0, &amp;</a:t>
            </a:r>
            <a:r>
              <a:rPr lang="en-US" sz="2000" b="0" dirty="0" err="1" smtClean="0">
                <a:latin typeface="Arial Narrow" pitchFamily="34" charset="0"/>
              </a:rPr>
              <a:t>eb</a:t>
            </a:r>
            <a:r>
              <a:rPr lang="en-US" sz="2000" b="0" dirty="0" smtClean="0">
                <a:latin typeface="Arial Narrow" pitchFamily="34" charset="0"/>
              </a:rPr>
              <a:t> );</a:t>
            </a:r>
            <a:endParaRPr lang="en-US" sz="2000" b="0" dirty="0">
              <a:latin typeface="Arial Narrow" pitchFamily="34" charset="0"/>
            </a:endParaRPr>
          </a:p>
        </p:txBody>
      </p:sp>
      <p:sp>
        <p:nvSpPr>
          <p:cNvPr id="100" name="TextBox 99"/>
          <p:cNvSpPr txBox="1"/>
          <p:nvPr/>
        </p:nvSpPr>
        <p:spPr>
          <a:xfrm>
            <a:off x="457200" y="5001399"/>
            <a:ext cx="4855816" cy="338554"/>
          </a:xfrm>
          <a:prstGeom prst="rect">
            <a:avLst/>
          </a:prstGeom>
          <a:noFill/>
        </p:spPr>
        <p:txBody>
          <a:bodyPr wrap="none" rtlCol="0">
            <a:spAutoFit/>
          </a:bodyPr>
          <a:lstStyle/>
          <a:p>
            <a:r>
              <a:rPr lang="en-US" sz="2000" dirty="0" smtClean="0">
                <a:latin typeface="Arial Narrow" pitchFamily="34" charset="0"/>
              </a:rPr>
              <a:t>How to allocate 7 </a:t>
            </a:r>
            <a:r>
              <a:rPr lang="en-US" sz="2000" u="sng" dirty="0" smtClean="0">
                <a:latin typeface="Arial Narrow" pitchFamily="34" charset="0"/>
              </a:rPr>
              <a:t>more</a:t>
            </a:r>
            <a:r>
              <a:rPr lang="en-US" sz="2000" dirty="0" smtClean="0">
                <a:latin typeface="Arial Narrow" pitchFamily="34" charset="0"/>
              </a:rPr>
              <a:t> buffers from heapBuf1:</a:t>
            </a:r>
            <a:endParaRPr lang="en-US" sz="2000" dirty="0">
              <a:latin typeface="Arial Narrow" pitchFamily="34" charset="0"/>
            </a:endParaRPr>
          </a:p>
        </p:txBody>
      </p:sp>
      <p:sp>
        <p:nvSpPr>
          <p:cNvPr id="101" name="Leading Question"/>
          <p:cNvSpPr txBox="1"/>
          <p:nvPr/>
        </p:nvSpPr>
        <p:spPr>
          <a:xfrm>
            <a:off x="457200" y="6383179"/>
            <a:ext cx="6711774" cy="246221"/>
          </a:xfrm>
          <a:prstGeom prst="rect">
            <a:avLst/>
          </a:prstGeom>
          <a:noFill/>
        </p:spPr>
        <p:txBody>
          <a:bodyPr vert="horz" wrap="none" lIns="0" tIns="0" rIns="0" bIns="0" rtlCol="0" anchor="b" anchorCtr="0">
            <a:spAutoFit/>
          </a:bodyPr>
          <a:lstStyle/>
          <a:p>
            <a:pPr>
              <a:spcBef>
                <a:spcPct val="0"/>
              </a:spcBef>
            </a:pPr>
            <a:r>
              <a:rPr lang="en-US" sz="2000" dirty="0" smtClean="0">
                <a:solidFill>
                  <a:schemeClr val="tx2"/>
                </a:solidFill>
                <a:latin typeface="Arial Narrow" pitchFamily="34" charset="0"/>
                <a:cs typeface="Arial" pitchFamily="34" charset="0"/>
              </a:rPr>
              <a:t>What happens if we try to allocate one more buffer from heapBuf1?</a:t>
            </a:r>
            <a:endParaRPr lang="en-US" sz="2000" dirty="0">
              <a:solidFill>
                <a:schemeClr val="tx2"/>
              </a:solidFill>
              <a:latin typeface="Arial Narrow" pitchFamily="34" charset="0"/>
              <a:cs typeface="Arial" pitchFamily="34" charset="0"/>
            </a:endParaRPr>
          </a:p>
        </p:txBody>
      </p:sp>
      <p:sp>
        <p:nvSpPr>
          <p:cNvPr id="37"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22</a:t>
            </a:r>
            <a:endParaRPr lang="en-US" sz="1000" b="0">
              <a:solidFill>
                <a:schemeClr val="tx2"/>
              </a:solidFill>
              <a:latin typeface="Arial"/>
            </a:endParaRPr>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0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1"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4">
            <a:hlinkClick r:id="rId15" action="ppaction://hlinksldjump"/>
          </p:cNvPr>
          <p:cNvSpPr txBox="1">
            <a:spLocks noChangeArrowheads="1"/>
          </p:cNvSpPr>
          <p:nvPr>
            <p:custDataLst>
              <p:tags r:id="rId4"/>
            </p:custDataLst>
          </p:nvPr>
        </p:nvSpPr>
        <p:spPr bwMode="auto">
          <a:xfrm>
            <a:off x="301576" y="216798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3" name="Text Box 6">
            <a:hlinkClick r:id="rId16" action="ppaction://hlinksldjump"/>
          </p:cNvPr>
          <p:cNvSpPr txBox="1">
            <a:spLocks noChangeArrowheads="1"/>
          </p:cNvSpPr>
          <p:nvPr>
            <p:custDataLst>
              <p:tags r:id="rId5"/>
            </p:custDataLst>
          </p:nvPr>
        </p:nvSpPr>
        <p:spPr bwMode="auto">
          <a:xfrm>
            <a:off x="769877" y="271580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HeapMem</a:t>
            </a:r>
            <a:endParaRPr lang="en-US" dirty="0">
              <a:solidFill>
                <a:srgbClr val="000000"/>
              </a:solidFill>
            </a:endParaRPr>
          </a:p>
        </p:txBody>
      </p:sp>
      <p:sp>
        <p:nvSpPr>
          <p:cNvPr id="14" name="Text Box 6">
            <a:hlinkClick r:id="rId17" action="ppaction://hlinksldjump"/>
          </p:cNvPr>
          <p:cNvSpPr txBox="1">
            <a:spLocks noChangeArrowheads="1"/>
          </p:cNvSpPr>
          <p:nvPr>
            <p:custDataLst>
              <p:tags r:id="rId6"/>
            </p:custDataLst>
          </p:nvPr>
        </p:nvSpPr>
        <p:spPr bwMode="auto">
          <a:xfrm>
            <a:off x="769877" y="312162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HeapBuf</a:t>
            </a:r>
            <a:endParaRPr lang="en-US" dirty="0">
              <a:solidFill>
                <a:srgbClr val="000000"/>
              </a:solidFill>
            </a:endParaRPr>
          </a:p>
        </p:txBody>
      </p:sp>
      <p:sp>
        <p:nvSpPr>
          <p:cNvPr id="15" name="Text Box 5">
            <a:hlinkClick r:id="rId18" action="ppaction://hlinksldjump"/>
          </p:cNvPr>
          <p:cNvSpPr txBox="1">
            <a:spLocks noChangeArrowheads="1"/>
          </p:cNvSpPr>
          <p:nvPr>
            <p:custDataLst>
              <p:tags r:id="rId7"/>
            </p:custDataLst>
          </p:nvPr>
        </p:nvSpPr>
        <p:spPr bwMode="auto">
          <a:xfrm>
            <a:off x="774000" y="3527457"/>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HeapMultiBuf</a:t>
            </a:r>
            <a:endParaRPr lang="en-US" dirty="0">
              <a:solidFill>
                <a:srgbClr val="000000"/>
              </a:solidFill>
            </a:endParaRPr>
          </a:p>
        </p:txBody>
      </p:sp>
      <p:sp>
        <p:nvSpPr>
          <p:cNvPr id="16" name="Text Box 6">
            <a:hlinkClick r:id="rId19" action="ppaction://hlinksldjump"/>
          </p:cNvPr>
          <p:cNvSpPr txBox="1">
            <a:spLocks noChangeArrowheads="1"/>
          </p:cNvSpPr>
          <p:nvPr>
            <p:custDataLst>
              <p:tags r:id="rId8"/>
            </p:custDataLst>
          </p:nvPr>
        </p:nvSpPr>
        <p:spPr bwMode="auto">
          <a:xfrm>
            <a:off x="769877" y="4082512"/>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Default System Heap</a:t>
            </a:r>
            <a:endParaRPr lang="en-US" dirty="0">
              <a:solidFill>
                <a:srgbClr val="000000"/>
              </a:solidFill>
            </a:endParaRPr>
          </a:p>
        </p:txBody>
      </p:sp>
      <p:sp>
        <p:nvSpPr>
          <p:cNvPr id="17" name="Text Box 4">
            <a:hlinkClick r:id="rId20" action="ppaction://hlinksldjump"/>
          </p:cNvPr>
          <p:cNvSpPr txBox="1">
            <a:spLocks noChangeArrowheads="1"/>
          </p:cNvSpPr>
          <p:nvPr>
            <p:custDataLst>
              <p:tags r:id="rId9"/>
            </p:custDataLst>
          </p:nvPr>
        </p:nvSpPr>
        <p:spPr bwMode="auto">
          <a:xfrm>
            <a:off x="301576" y="451532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8" name="Text Box 4">
            <a:hlinkClick r:id="rId21" action="ppaction://hlinksldjump"/>
          </p:cNvPr>
          <p:cNvSpPr txBox="1">
            <a:spLocks noChangeArrowheads="1"/>
          </p:cNvSpPr>
          <p:nvPr>
            <p:custDataLst>
              <p:tags r:id="rId10"/>
            </p:custDataLst>
          </p:nvPr>
        </p:nvSpPr>
        <p:spPr bwMode="auto">
          <a:xfrm>
            <a:off x="301576" y="5090130"/>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21"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792"/>
            <a:ext cx="9144000" cy="609600"/>
          </a:xfrm>
        </p:spPr>
        <p:txBody>
          <a:bodyPr>
            <a:noAutofit/>
          </a:bodyPr>
          <a:lstStyle/>
          <a:p>
            <a:r>
              <a:rPr lang="en-US" dirty="0" err="1" smtClean="0"/>
              <a:t>Heap</a:t>
            </a:r>
            <a:r>
              <a:rPr lang="en-US" u="sng" dirty="0" err="1" smtClean="0"/>
              <a:t>Multi</a:t>
            </a:r>
            <a:r>
              <a:rPr lang="en-US" dirty="0" err="1" smtClean="0"/>
              <a:t>Buf</a:t>
            </a:r>
            <a:endParaRPr lang="en-US" dirty="0" smtClean="0"/>
          </a:p>
        </p:txBody>
      </p:sp>
      <p:sp>
        <p:nvSpPr>
          <p:cNvPr id="16" name="TextBox 15"/>
          <p:cNvSpPr txBox="1"/>
          <p:nvPr/>
        </p:nvSpPr>
        <p:spPr>
          <a:xfrm>
            <a:off x="848432" y="3480833"/>
            <a:ext cx="7596951" cy="2714589"/>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b="0" dirty="0" smtClean="0">
                <a:solidFill>
                  <a:schemeClr val="dk1"/>
                </a:solidFill>
                <a:effectLst/>
              </a:rPr>
              <a:t>Allows </a:t>
            </a:r>
            <a:r>
              <a:rPr lang="en-US" b="0" i="1" u="sng" dirty="0" smtClean="0">
                <a:solidFill>
                  <a:schemeClr val="dk1"/>
                </a:solidFill>
                <a:effectLst/>
              </a:rPr>
              <a:t>variable-size allocation</a:t>
            </a:r>
            <a:r>
              <a:rPr lang="en-US" b="0" i="1" dirty="0" smtClean="0">
                <a:solidFill>
                  <a:schemeClr val="dk1"/>
                </a:solidFill>
                <a:effectLst/>
              </a:rPr>
              <a:t> </a:t>
            </a:r>
            <a:r>
              <a:rPr lang="en-US" b="0" dirty="0" smtClean="0">
                <a:solidFill>
                  <a:schemeClr val="dk1"/>
                </a:solidFill>
                <a:effectLst/>
              </a:rPr>
              <a:t>from a variety of</a:t>
            </a:r>
            <a:br>
              <a:rPr lang="en-US" b="0" dirty="0" smtClean="0">
                <a:solidFill>
                  <a:schemeClr val="dk1"/>
                </a:solidFill>
                <a:effectLst/>
              </a:rPr>
            </a:br>
            <a:r>
              <a:rPr lang="en-US" b="0" dirty="0" smtClean="0">
                <a:solidFill>
                  <a:schemeClr val="dk1"/>
                </a:solidFill>
                <a:effectLst/>
              </a:rPr>
              <a:t>fixed-size blocks </a:t>
            </a:r>
          </a:p>
          <a:p>
            <a:pPr marL="342900" indent="-342900">
              <a:buClr>
                <a:schemeClr val="tx2"/>
              </a:buClr>
              <a:buSzPct val="75000"/>
              <a:buFont typeface="Wingdings"/>
              <a:buChar char=""/>
            </a:pPr>
            <a:r>
              <a:rPr lang="en-US" b="0" dirty="0" smtClean="0">
                <a:solidFill>
                  <a:schemeClr val="dk1"/>
                </a:solidFill>
              </a:rPr>
              <a:t>Services requests for </a:t>
            </a:r>
            <a:r>
              <a:rPr lang="en-US" b="0" i="1" u="sng" dirty="0" smtClean="0">
                <a:solidFill>
                  <a:schemeClr val="dk1"/>
                </a:solidFill>
              </a:rPr>
              <a:t>ANY</a:t>
            </a:r>
            <a:r>
              <a:rPr lang="en-US" b="0" dirty="0" smtClean="0">
                <a:solidFill>
                  <a:schemeClr val="dk1"/>
                </a:solidFill>
              </a:rPr>
              <a:t> memory size, but always</a:t>
            </a:r>
            <a:br>
              <a:rPr lang="en-US" b="0" dirty="0" smtClean="0">
                <a:solidFill>
                  <a:schemeClr val="dk1"/>
                </a:solidFill>
              </a:rPr>
            </a:br>
            <a:r>
              <a:rPr lang="en-US" b="0" dirty="0" smtClean="0">
                <a:solidFill>
                  <a:schemeClr val="dk1"/>
                </a:solidFill>
              </a:rPr>
              <a:t>returns the most efficient-sized available block</a:t>
            </a:r>
          </a:p>
          <a:p>
            <a:pPr marL="342900" indent="-342900">
              <a:buClr>
                <a:schemeClr val="tx2"/>
              </a:buClr>
              <a:buSzPct val="75000"/>
              <a:buFont typeface="Wingdings"/>
              <a:buChar char=""/>
            </a:pPr>
            <a:r>
              <a:rPr lang="en-US" b="0" dirty="0" smtClean="0">
                <a:solidFill>
                  <a:schemeClr val="dk1"/>
                </a:solidFill>
              </a:rPr>
              <a:t>Can be configured to “block borrow” from the</a:t>
            </a:r>
            <a:br>
              <a:rPr lang="en-US" b="0" dirty="0" smtClean="0">
                <a:solidFill>
                  <a:schemeClr val="dk1"/>
                </a:solidFill>
              </a:rPr>
            </a:br>
            <a:r>
              <a:rPr lang="en-US" b="0" dirty="0" smtClean="0">
                <a:solidFill>
                  <a:schemeClr val="dk1"/>
                </a:solidFill>
              </a:rPr>
              <a:t>“next size up”</a:t>
            </a:r>
          </a:p>
          <a:p>
            <a:pPr marL="342900" indent="-342900">
              <a:buClr>
                <a:schemeClr val="tx2"/>
              </a:buClr>
              <a:buSzPct val="75000"/>
              <a:buFont typeface="Wingdings"/>
              <a:buChar char=""/>
            </a:pPr>
            <a:r>
              <a:rPr lang="en-US" b="0" dirty="0" smtClean="0">
                <a:solidFill>
                  <a:schemeClr val="dk1"/>
                </a:solidFill>
              </a:rPr>
              <a:t>Creation: .CFG (static) or C code (dynamic) </a:t>
            </a:r>
          </a:p>
        </p:txBody>
      </p:sp>
      <p:grpSp>
        <p:nvGrpSpPr>
          <p:cNvPr id="88" name="Group 87"/>
          <p:cNvGrpSpPr/>
          <p:nvPr/>
        </p:nvGrpSpPr>
        <p:grpSpPr>
          <a:xfrm>
            <a:off x="914400" y="810904"/>
            <a:ext cx="7315200" cy="2438400"/>
            <a:chOff x="609600" y="838200"/>
            <a:chExt cx="7315200" cy="2438400"/>
          </a:xfrm>
        </p:grpSpPr>
        <p:sp>
          <p:nvSpPr>
            <p:cNvPr id="30" name="Rectangle 29"/>
            <p:cNvSpPr/>
            <p:nvPr/>
          </p:nvSpPr>
          <p:spPr bwMode="auto">
            <a:xfrm>
              <a:off x="609600" y="838200"/>
              <a:ext cx="9144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16</a:t>
              </a:r>
            </a:p>
          </p:txBody>
        </p:sp>
        <p:sp>
          <p:nvSpPr>
            <p:cNvPr id="68" name="Rectangle 67"/>
            <p:cNvSpPr/>
            <p:nvPr/>
          </p:nvSpPr>
          <p:spPr bwMode="auto">
            <a:xfrm>
              <a:off x="1524000" y="838200"/>
              <a:ext cx="9144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16</a:t>
              </a:r>
            </a:p>
          </p:txBody>
        </p:sp>
        <p:sp>
          <p:nvSpPr>
            <p:cNvPr id="69" name="Rectangle 68"/>
            <p:cNvSpPr/>
            <p:nvPr/>
          </p:nvSpPr>
          <p:spPr bwMode="auto">
            <a:xfrm>
              <a:off x="2438400" y="838200"/>
              <a:ext cx="9144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16</a:t>
              </a:r>
            </a:p>
          </p:txBody>
        </p:sp>
        <p:sp>
          <p:nvSpPr>
            <p:cNvPr id="70" name="Rectangle 69"/>
            <p:cNvSpPr/>
            <p:nvPr/>
          </p:nvSpPr>
          <p:spPr bwMode="auto">
            <a:xfrm>
              <a:off x="3352800" y="838200"/>
              <a:ext cx="9144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16</a:t>
              </a:r>
            </a:p>
          </p:txBody>
        </p:sp>
        <p:sp>
          <p:nvSpPr>
            <p:cNvPr id="71" name="Rectangle 70"/>
            <p:cNvSpPr/>
            <p:nvPr/>
          </p:nvSpPr>
          <p:spPr bwMode="auto">
            <a:xfrm>
              <a:off x="4267200" y="838200"/>
              <a:ext cx="9144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16</a:t>
              </a:r>
            </a:p>
          </p:txBody>
        </p:sp>
        <p:sp>
          <p:nvSpPr>
            <p:cNvPr id="72" name="Rectangle 71"/>
            <p:cNvSpPr/>
            <p:nvPr/>
          </p:nvSpPr>
          <p:spPr bwMode="auto">
            <a:xfrm>
              <a:off x="5181600" y="838200"/>
              <a:ext cx="9144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16</a:t>
              </a:r>
            </a:p>
          </p:txBody>
        </p:sp>
        <p:sp>
          <p:nvSpPr>
            <p:cNvPr id="73" name="Rectangle 72"/>
            <p:cNvSpPr/>
            <p:nvPr/>
          </p:nvSpPr>
          <p:spPr bwMode="auto">
            <a:xfrm>
              <a:off x="6096000" y="838200"/>
              <a:ext cx="9144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16</a:t>
              </a:r>
            </a:p>
          </p:txBody>
        </p:sp>
        <p:sp>
          <p:nvSpPr>
            <p:cNvPr id="74" name="Rectangle 73"/>
            <p:cNvSpPr/>
            <p:nvPr/>
          </p:nvSpPr>
          <p:spPr bwMode="auto">
            <a:xfrm>
              <a:off x="7010400" y="838200"/>
              <a:ext cx="9144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16</a:t>
              </a:r>
            </a:p>
          </p:txBody>
        </p:sp>
        <p:sp>
          <p:nvSpPr>
            <p:cNvPr id="75" name="Rectangle 74"/>
            <p:cNvSpPr/>
            <p:nvPr/>
          </p:nvSpPr>
          <p:spPr bwMode="auto">
            <a:xfrm>
              <a:off x="609600" y="1143000"/>
              <a:ext cx="1828800" cy="3048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32</a:t>
              </a:r>
            </a:p>
          </p:txBody>
        </p:sp>
        <p:sp>
          <p:nvSpPr>
            <p:cNvPr id="76" name="Rectangle 75"/>
            <p:cNvSpPr/>
            <p:nvPr/>
          </p:nvSpPr>
          <p:spPr bwMode="auto">
            <a:xfrm>
              <a:off x="2438400" y="1143000"/>
              <a:ext cx="1828800" cy="3048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32</a:t>
              </a:r>
            </a:p>
          </p:txBody>
        </p:sp>
        <p:sp>
          <p:nvSpPr>
            <p:cNvPr id="77" name="Rectangle 76"/>
            <p:cNvSpPr/>
            <p:nvPr/>
          </p:nvSpPr>
          <p:spPr bwMode="auto">
            <a:xfrm>
              <a:off x="4267200" y="1143000"/>
              <a:ext cx="1828800" cy="3048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32</a:t>
              </a:r>
            </a:p>
          </p:txBody>
        </p:sp>
        <p:sp>
          <p:nvSpPr>
            <p:cNvPr id="78" name="Rectangle 77"/>
            <p:cNvSpPr/>
            <p:nvPr/>
          </p:nvSpPr>
          <p:spPr bwMode="auto">
            <a:xfrm>
              <a:off x="6096000" y="1143000"/>
              <a:ext cx="1828800" cy="3048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32</a:t>
              </a:r>
            </a:p>
          </p:txBody>
        </p:sp>
        <p:sp>
          <p:nvSpPr>
            <p:cNvPr id="79" name="Rectangle 78"/>
            <p:cNvSpPr/>
            <p:nvPr/>
          </p:nvSpPr>
          <p:spPr bwMode="auto">
            <a:xfrm>
              <a:off x="609600" y="1447800"/>
              <a:ext cx="1828800" cy="3048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32</a:t>
              </a:r>
            </a:p>
          </p:txBody>
        </p:sp>
        <p:sp>
          <p:nvSpPr>
            <p:cNvPr id="80" name="Rectangle 79"/>
            <p:cNvSpPr/>
            <p:nvPr/>
          </p:nvSpPr>
          <p:spPr bwMode="auto">
            <a:xfrm>
              <a:off x="2438400" y="1447800"/>
              <a:ext cx="1828800" cy="3048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32</a:t>
              </a:r>
            </a:p>
          </p:txBody>
        </p:sp>
        <p:sp>
          <p:nvSpPr>
            <p:cNvPr id="81" name="Rectangle 80"/>
            <p:cNvSpPr/>
            <p:nvPr/>
          </p:nvSpPr>
          <p:spPr bwMode="auto">
            <a:xfrm>
              <a:off x="4267200" y="1447800"/>
              <a:ext cx="1828800" cy="3048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32</a:t>
              </a:r>
            </a:p>
          </p:txBody>
        </p:sp>
        <p:sp>
          <p:nvSpPr>
            <p:cNvPr id="82" name="Rectangle 81"/>
            <p:cNvSpPr/>
            <p:nvPr/>
          </p:nvSpPr>
          <p:spPr bwMode="auto">
            <a:xfrm>
              <a:off x="6096000" y="1447800"/>
              <a:ext cx="1828800" cy="3048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32</a:t>
              </a:r>
            </a:p>
          </p:txBody>
        </p:sp>
        <p:sp>
          <p:nvSpPr>
            <p:cNvPr id="83" name="Rectangle 82"/>
            <p:cNvSpPr/>
            <p:nvPr/>
          </p:nvSpPr>
          <p:spPr bwMode="auto">
            <a:xfrm>
              <a:off x="609600" y="1752600"/>
              <a:ext cx="7315200" cy="304800"/>
            </a:xfrm>
            <a:prstGeom prst="rect">
              <a:avLst/>
            </a:prstGeom>
            <a:solidFill>
              <a:schemeClr val="accent3">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128</a:t>
              </a:r>
            </a:p>
          </p:txBody>
        </p:sp>
        <p:sp>
          <p:nvSpPr>
            <p:cNvPr id="84" name="Rectangle 83"/>
            <p:cNvSpPr/>
            <p:nvPr/>
          </p:nvSpPr>
          <p:spPr bwMode="auto">
            <a:xfrm>
              <a:off x="609600" y="2057400"/>
              <a:ext cx="7315200" cy="304800"/>
            </a:xfrm>
            <a:prstGeom prst="rect">
              <a:avLst/>
            </a:prstGeom>
            <a:solidFill>
              <a:schemeClr val="accent3">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128</a:t>
              </a:r>
            </a:p>
          </p:txBody>
        </p:sp>
        <p:sp>
          <p:nvSpPr>
            <p:cNvPr id="85" name="Rectangle 84"/>
            <p:cNvSpPr/>
            <p:nvPr/>
          </p:nvSpPr>
          <p:spPr bwMode="auto">
            <a:xfrm>
              <a:off x="609600" y="2362200"/>
              <a:ext cx="7315200" cy="304800"/>
            </a:xfrm>
            <a:prstGeom prst="rect">
              <a:avLst/>
            </a:prstGeom>
            <a:solidFill>
              <a:schemeClr val="accent3">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128</a:t>
              </a:r>
            </a:p>
          </p:txBody>
        </p:sp>
        <p:sp>
          <p:nvSpPr>
            <p:cNvPr id="86" name="Rectangle 85"/>
            <p:cNvSpPr/>
            <p:nvPr/>
          </p:nvSpPr>
          <p:spPr bwMode="auto">
            <a:xfrm>
              <a:off x="609600" y="2667000"/>
              <a:ext cx="7315200" cy="304800"/>
            </a:xfrm>
            <a:prstGeom prst="rect">
              <a:avLst/>
            </a:prstGeom>
            <a:solidFill>
              <a:schemeClr val="accent3">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128</a:t>
              </a:r>
            </a:p>
          </p:txBody>
        </p:sp>
        <p:sp>
          <p:nvSpPr>
            <p:cNvPr id="87" name="Rectangle 86"/>
            <p:cNvSpPr/>
            <p:nvPr/>
          </p:nvSpPr>
          <p:spPr bwMode="auto">
            <a:xfrm>
              <a:off x="609600" y="2971800"/>
              <a:ext cx="7315200" cy="304800"/>
            </a:xfrm>
            <a:prstGeom prst="rect">
              <a:avLst/>
            </a:prstGeom>
            <a:solidFill>
              <a:schemeClr val="accent3">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dk1"/>
                  </a:solidFill>
                  <a:effectLst/>
                  <a:latin typeface="Courier New" pitchFamily="49" charset="0"/>
                  <a:cs typeface="Courier New" pitchFamily="49" charset="0"/>
                </a:rPr>
                <a:t>128</a:t>
              </a:r>
            </a:p>
          </p:txBody>
        </p:sp>
      </p:grpSp>
      <p:sp>
        <p:nvSpPr>
          <p:cNvPr id="89" name="TextBox 88"/>
          <p:cNvSpPr txBox="1"/>
          <p:nvPr/>
        </p:nvSpPr>
        <p:spPr>
          <a:xfrm>
            <a:off x="1524000" y="1905000"/>
            <a:ext cx="2133600" cy="1143000"/>
          </a:xfrm>
          <a:prstGeom prst="rect">
            <a:avLst/>
          </a:prstGeom>
          <a:solidFill>
            <a:srgbClr val="FFFF66"/>
          </a:solidFill>
          <a:ln>
            <a:solidFill>
              <a:schemeClr val="tx1"/>
            </a:solidFill>
          </a:ln>
        </p:spPr>
        <p:txBody>
          <a:bodyPr wrap="square" rtlCol="0" anchor="ctr" anchorCtr="0">
            <a:noAutofit/>
          </a:bodyPr>
          <a:lstStyle/>
          <a:p>
            <a:pPr>
              <a:lnSpc>
                <a:spcPct val="50000"/>
              </a:lnSpc>
            </a:pPr>
            <a:r>
              <a:rPr lang="en-US" sz="1600" b="0" dirty="0" smtClean="0">
                <a:solidFill>
                  <a:schemeClr val="dk1"/>
                </a:solidFill>
                <a:latin typeface="Arial Narrow" pitchFamily="34" charset="0"/>
              </a:rPr>
              <a:t>1024 MAUs in 3 Buffers:</a:t>
            </a:r>
          </a:p>
          <a:p>
            <a:pPr marL="109538" indent="-109538">
              <a:lnSpc>
                <a:spcPct val="50000"/>
              </a:lnSpc>
              <a:buFont typeface="Arial" pitchFamily="34" charset="0"/>
              <a:buChar char="•"/>
            </a:pPr>
            <a:r>
              <a:rPr lang="en-US" sz="1600" b="0" dirty="0" smtClean="0">
                <a:solidFill>
                  <a:schemeClr val="dk1"/>
                </a:solidFill>
                <a:latin typeface="Arial Narrow" pitchFamily="34" charset="0"/>
              </a:rPr>
              <a:t>8 x 16-byte</a:t>
            </a:r>
          </a:p>
          <a:p>
            <a:pPr marL="109538" indent="-109538">
              <a:lnSpc>
                <a:spcPct val="50000"/>
              </a:lnSpc>
              <a:buFont typeface="Arial" pitchFamily="34" charset="0"/>
              <a:buChar char="•"/>
            </a:pPr>
            <a:r>
              <a:rPr lang="en-US" sz="1600" b="0" dirty="0" smtClean="0">
                <a:solidFill>
                  <a:schemeClr val="dk1"/>
                </a:solidFill>
                <a:latin typeface="Arial Narrow" pitchFamily="34" charset="0"/>
              </a:rPr>
              <a:t>8 x 32-byte </a:t>
            </a:r>
          </a:p>
          <a:p>
            <a:pPr marL="109538" indent="-109538">
              <a:lnSpc>
                <a:spcPct val="50000"/>
              </a:lnSpc>
              <a:buFont typeface="Arial" pitchFamily="34" charset="0"/>
              <a:buChar char="•"/>
            </a:pPr>
            <a:r>
              <a:rPr lang="en-US" sz="1600" b="0" dirty="0" smtClean="0">
                <a:solidFill>
                  <a:schemeClr val="dk1"/>
                </a:solidFill>
                <a:latin typeface="Arial Narrow" pitchFamily="34" charset="0"/>
              </a:rPr>
              <a:t>5 x 128-byte</a:t>
            </a:r>
          </a:p>
        </p:txBody>
      </p:sp>
      <p:sp>
        <p:nvSpPr>
          <p:cNvPr id="3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24</a:t>
            </a:r>
            <a:endParaRPr lang="en-US" sz="1000" b="0" dirty="0" smtClean="0">
              <a:solidFill>
                <a:schemeClr val="tx2"/>
              </a:solidFill>
              <a:effectLst/>
              <a:latin typeface="Arial"/>
            </a:endParaRPr>
          </a:p>
        </p:txBody>
      </p:sp>
      <p:pic>
        <p:nvPicPr>
          <p:cNvPr id="33"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4">
            <a:hlinkClick r:id="rId15" action="ppaction://hlinksldjump"/>
          </p:cNvPr>
          <p:cNvSpPr txBox="1">
            <a:spLocks noChangeArrowheads="1"/>
          </p:cNvSpPr>
          <p:nvPr>
            <p:custDataLst>
              <p:tags r:id="rId4"/>
            </p:custDataLst>
          </p:nvPr>
        </p:nvSpPr>
        <p:spPr bwMode="auto">
          <a:xfrm>
            <a:off x="301576" y="216798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3" name="Text Box 6">
            <a:hlinkClick r:id="rId16" action="ppaction://hlinksldjump"/>
          </p:cNvPr>
          <p:cNvSpPr txBox="1">
            <a:spLocks noChangeArrowheads="1"/>
          </p:cNvSpPr>
          <p:nvPr>
            <p:custDataLst>
              <p:tags r:id="rId5"/>
            </p:custDataLst>
          </p:nvPr>
        </p:nvSpPr>
        <p:spPr bwMode="auto">
          <a:xfrm>
            <a:off x="769877" y="271580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HeapMem</a:t>
            </a:r>
            <a:endParaRPr lang="en-US" dirty="0">
              <a:solidFill>
                <a:srgbClr val="000000"/>
              </a:solidFill>
            </a:endParaRPr>
          </a:p>
        </p:txBody>
      </p:sp>
      <p:sp>
        <p:nvSpPr>
          <p:cNvPr id="14" name="Text Box 6">
            <a:hlinkClick r:id="rId17" action="ppaction://hlinksldjump"/>
          </p:cNvPr>
          <p:cNvSpPr txBox="1">
            <a:spLocks noChangeArrowheads="1"/>
          </p:cNvSpPr>
          <p:nvPr>
            <p:custDataLst>
              <p:tags r:id="rId6"/>
            </p:custDataLst>
          </p:nvPr>
        </p:nvSpPr>
        <p:spPr bwMode="auto">
          <a:xfrm>
            <a:off x="769877" y="312162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HeapBuf</a:t>
            </a:r>
            <a:endParaRPr lang="en-US" dirty="0">
              <a:solidFill>
                <a:srgbClr val="000000"/>
              </a:solidFill>
            </a:endParaRPr>
          </a:p>
        </p:txBody>
      </p:sp>
      <p:sp>
        <p:nvSpPr>
          <p:cNvPr id="15" name="Text Box 6">
            <a:hlinkClick r:id="rId18" action="ppaction://hlinksldjump"/>
          </p:cNvPr>
          <p:cNvSpPr txBox="1">
            <a:spLocks noChangeArrowheads="1"/>
          </p:cNvSpPr>
          <p:nvPr>
            <p:custDataLst>
              <p:tags r:id="rId7"/>
            </p:custDataLst>
          </p:nvPr>
        </p:nvSpPr>
        <p:spPr bwMode="auto">
          <a:xfrm>
            <a:off x="769877" y="352745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HeapMultiBuf</a:t>
            </a:r>
            <a:endParaRPr lang="en-US" dirty="0">
              <a:solidFill>
                <a:srgbClr val="000000"/>
              </a:solidFill>
            </a:endParaRPr>
          </a:p>
        </p:txBody>
      </p:sp>
      <p:sp>
        <p:nvSpPr>
          <p:cNvPr id="16" name="Text Box 5">
            <a:hlinkClick r:id="rId19" action="ppaction://hlinksldjump"/>
          </p:cNvPr>
          <p:cNvSpPr txBox="1">
            <a:spLocks noChangeArrowheads="1"/>
          </p:cNvSpPr>
          <p:nvPr>
            <p:custDataLst>
              <p:tags r:id="rId8"/>
            </p:custDataLst>
          </p:nvPr>
        </p:nvSpPr>
        <p:spPr bwMode="auto">
          <a:xfrm>
            <a:off x="774000" y="3933285"/>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Default System Heap</a:t>
            </a:r>
            <a:endParaRPr lang="en-US" dirty="0">
              <a:solidFill>
                <a:srgbClr val="000000"/>
              </a:solidFill>
            </a:endParaRPr>
          </a:p>
        </p:txBody>
      </p:sp>
      <p:sp>
        <p:nvSpPr>
          <p:cNvPr id="17" name="Text Box 4">
            <a:hlinkClick r:id="rId20" action="ppaction://hlinksldjump"/>
          </p:cNvPr>
          <p:cNvSpPr txBox="1">
            <a:spLocks noChangeArrowheads="1"/>
          </p:cNvSpPr>
          <p:nvPr>
            <p:custDataLst>
              <p:tags r:id="rId9"/>
            </p:custDataLst>
          </p:nvPr>
        </p:nvSpPr>
        <p:spPr bwMode="auto">
          <a:xfrm>
            <a:off x="301576" y="451532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8" name="Text Box 4">
            <a:hlinkClick r:id="rId21" action="ppaction://hlinksldjump"/>
          </p:cNvPr>
          <p:cNvSpPr txBox="1">
            <a:spLocks noChangeArrowheads="1"/>
          </p:cNvSpPr>
          <p:nvPr>
            <p:custDataLst>
              <p:tags r:id="rId10"/>
            </p:custDataLst>
          </p:nvPr>
        </p:nvSpPr>
        <p:spPr bwMode="auto">
          <a:xfrm>
            <a:off x="301576" y="5090130"/>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21"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792"/>
            <a:ext cx="9144000" cy="609600"/>
          </a:xfrm>
        </p:spPr>
        <p:txBody>
          <a:bodyPr>
            <a:noAutofit/>
          </a:bodyPr>
          <a:lstStyle/>
          <a:p>
            <a:r>
              <a:rPr lang="en-US" dirty="0" smtClean="0"/>
              <a:t>Default System Heap</a:t>
            </a:r>
          </a:p>
        </p:txBody>
      </p:sp>
      <p:pic>
        <p:nvPicPr>
          <p:cNvPr id="2" name="Picture 2" descr="C:\Documents and Settings\a0159877\Desktop\SYSBIOS Snaps\Lab6-DYN\default_heap.png"/>
          <p:cNvPicPr>
            <a:picLocks noChangeAspect="1" noChangeArrowheads="1"/>
          </p:cNvPicPr>
          <p:nvPr/>
        </p:nvPicPr>
        <p:blipFill>
          <a:blip r:embed="rId4" cstate="print"/>
          <a:srcRect/>
          <a:stretch>
            <a:fillRect/>
          </a:stretch>
        </p:blipFill>
        <p:spPr bwMode="auto">
          <a:xfrm>
            <a:off x="2553004" y="2584450"/>
            <a:ext cx="6248400" cy="1301750"/>
          </a:xfrm>
          <a:prstGeom prst="rect">
            <a:avLst/>
          </a:prstGeom>
          <a:noFill/>
          <a:ln w="28575">
            <a:solidFill>
              <a:schemeClr val="tx1"/>
            </a:solidFill>
          </a:ln>
          <a:effectLst>
            <a:outerShdw blurRad="50800" dist="76200" dir="2700000" algn="tl" rotWithShape="0">
              <a:prstClr val="black">
                <a:alpha val="40000"/>
              </a:prstClr>
            </a:outerShdw>
          </a:effectLst>
        </p:spPr>
      </p:pic>
      <p:pic>
        <p:nvPicPr>
          <p:cNvPr id="5" name="Picture 3" descr="C:\Documents and Settings\a0159877\Desktop\SYSBIOS Snaps\Lab6-DYN\runtime_tab.png"/>
          <p:cNvPicPr>
            <a:picLocks noChangeAspect="1" noChangeArrowheads="1"/>
          </p:cNvPicPr>
          <p:nvPr/>
        </p:nvPicPr>
        <p:blipFill>
          <a:blip r:embed="rId5" cstate="print"/>
          <a:srcRect/>
          <a:stretch>
            <a:fillRect/>
          </a:stretch>
        </p:blipFill>
        <p:spPr bwMode="auto">
          <a:xfrm>
            <a:off x="724204" y="3464214"/>
            <a:ext cx="1295400" cy="353291"/>
          </a:xfrm>
          <a:prstGeom prst="rect">
            <a:avLst/>
          </a:prstGeom>
          <a:noFill/>
          <a:ln w="19050">
            <a:solidFill>
              <a:schemeClr val="tx1"/>
            </a:solidFill>
          </a:ln>
          <a:effectLst>
            <a:outerShdw blurRad="50800" dist="63500" dir="2700000" algn="tl" rotWithShape="0">
              <a:prstClr val="black">
                <a:alpha val="40000"/>
              </a:prstClr>
            </a:outerShdw>
          </a:effectLst>
        </p:spPr>
      </p:pic>
      <p:pic>
        <p:nvPicPr>
          <p:cNvPr id="6" name="Picture 4" descr="C:\Documents and Settings\a0159877\Desktop\SYSBIOS Snaps\Lab6-DYN\BIOS_module.png"/>
          <p:cNvPicPr>
            <a:picLocks noChangeAspect="1" noChangeArrowheads="1"/>
          </p:cNvPicPr>
          <p:nvPr/>
        </p:nvPicPr>
        <p:blipFill>
          <a:blip r:embed="rId6" cstate="print"/>
          <a:srcRect/>
          <a:stretch>
            <a:fillRect/>
          </a:stretch>
        </p:blipFill>
        <p:spPr bwMode="auto">
          <a:xfrm>
            <a:off x="724204" y="2639042"/>
            <a:ext cx="1299578" cy="641350"/>
          </a:xfrm>
          <a:prstGeom prst="rect">
            <a:avLst/>
          </a:prstGeom>
          <a:noFill/>
          <a:ln w="19050">
            <a:solidFill>
              <a:schemeClr val="tx1"/>
            </a:solidFill>
          </a:ln>
          <a:effectLst>
            <a:outerShdw blurRad="50800" dist="63500" dir="2700000" algn="tl" rotWithShape="0">
              <a:prstClr val="black">
                <a:alpha val="40000"/>
              </a:prstClr>
            </a:outerShdw>
          </a:effectLst>
        </p:spPr>
      </p:pic>
      <p:sp>
        <p:nvSpPr>
          <p:cNvPr id="7" name="TextBox 6"/>
          <p:cNvSpPr txBox="1"/>
          <p:nvPr/>
        </p:nvSpPr>
        <p:spPr>
          <a:xfrm>
            <a:off x="228600" y="718673"/>
            <a:ext cx="7681911" cy="1643527"/>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b="0" dirty="0" smtClean="0">
                <a:solidFill>
                  <a:schemeClr val="dk1"/>
                </a:solidFill>
              </a:rPr>
              <a:t>BIOS automatically creates a default system heap of</a:t>
            </a:r>
            <a:br>
              <a:rPr lang="en-US" b="0" dirty="0" smtClean="0">
                <a:solidFill>
                  <a:schemeClr val="dk1"/>
                </a:solidFill>
              </a:rPr>
            </a:br>
            <a:r>
              <a:rPr lang="en-US" b="0" dirty="0" smtClean="0">
                <a:solidFill>
                  <a:schemeClr val="dk1"/>
                </a:solidFill>
              </a:rPr>
              <a:t>type </a:t>
            </a:r>
            <a:r>
              <a:rPr lang="en-US" b="0" i="1" dirty="0" err="1" smtClean="0">
                <a:solidFill>
                  <a:schemeClr val="dk1"/>
                </a:solidFill>
              </a:rPr>
              <a:t>HeapMem</a:t>
            </a:r>
            <a:endParaRPr lang="en-US" b="0" i="1" dirty="0" smtClean="0">
              <a:solidFill>
                <a:schemeClr val="dk1"/>
              </a:solidFill>
            </a:endParaRPr>
          </a:p>
          <a:p>
            <a:pPr marL="342900" indent="-342900">
              <a:buClr>
                <a:schemeClr val="tx2"/>
              </a:buClr>
              <a:buSzPct val="75000"/>
              <a:buFont typeface="Wingdings"/>
              <a:buChar char=""/>
            </a:pPr>
            <a:r>
              <a:rPr lang="en-US" b="0" dirty="0" smtClean="0">
                <a:solidFill>
                  <a:schemeClr val="dk1"/>
                </a:solidFill>
              </a:rPr>
              <a:t>How do you configure the default heap?</a:t>
            </a:r>
          </a:p>
          <a:p>
            <a:pPr marL="342900" indent="-342900">
              <a:buClr>
                <a:schemeClr val="tx2"/>
              </a:buClr>
              <a:buSzPct val="75000"/>
              <a:buFont typeface="Wingdings"/>
              <a:buChar char=""/>
            </a:pPr>
            <a:r>
              <a:rPr lang="en-US" b="0" dirty="0" smtClean="0">
                <a:solidFill>
                  <a:schemeClr val="dk1"/>
                </a:solidFill>
                <a:effectLst/>
              </a:rPr>
              <a:t>In the .CFG GUI, of course:</a:t>
            </a:r>
          </a:p>
        </p:txBody>
      </p:sp>
      <p:sp>
        <p:nvSpPr>
          <p:cNvPr id="8" name="TextBox 7"/>
          <p:cNvSpPr txBox="1"/>
          <p:nvPr/>
        </p:nvSpPr>
        <p:spPr>
          <a:xfrm>
            <a:off x="228600" y="4238213"/>
            <a:ext cx="3801041" cy="387798"/>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b="0" dirty="0" smtClean="0">
                <a:solidFill>
                  <a:schemeClr val="dk1"/>
                </a:solidFill>
              </a:rPr>
              <a:t>How to USE this heap?</a:t>
            </a:r>
          </a:p>
        </p:txBody>
      </p:sp>
      <p:sp>
        <p:nvSpPr>
          <p:cNvPr id="9" name="TextBox 8"/>
          <p:cNvSpPr txBox="1"/>
          <p:nvPr/>
        </p:nvSpPr>
        <p:spPr>
          <a:xfrm>
            <a:off x="718516" y="4653272"/>
            <a:ext cx="7543800" cy="1518928"/>
          </a:xfrm>
          <a:prstGeom prst="rect">
            <a:avLst/>
          </a:prstGeom>
          <a:solidFill>
            <a:schemeClr val="accent5">
              <a:lumMod val="60000"/>
              <a:lumOff val="40000"/>
            </a:schemeClr>
          </a:solidFill>
          <a:ln>
            <a:solidFill>
              <a:schemeClr val="tx1"/>
            </a:solidFill>
          </a:ln>
        </p:spPr>
        <p:txBody>
          <a:bodyPr wrap="none" rtlCol="0" anchor="ctr" anchorCtr="1">
            <a:noAutofit/>
          </a:bodyPr>
          <a:lstStyle/>
          <a:p>
            <a:r>
              <a:rPr lang="en-US" dirty="0" smtClean="0">
                <a:solidFill>
                  <a:schemeClr val="dk1"/>
                </a:solidFill>
                <a:latin typeface="Courier New" pitchFamily="49" charset="0"/>
                <a:cs typeface="Courier New" pitchFamily="49" charset="0"/>
              </a:rPr>
              <a:t>b</a:t>
            </a:r>
            <a:r>
              <a:rPr lang="en-US" dirty="0" smtClean="0">
                <a:solidFill>
                  <a:schemeClr val="dk1"/>
                </a:solidFill>
                <a:effectLst/>
                <a:latin typeface="Courier New" pitchFamily="49" charset="0"/>
                <a:cs typeface="Courier New" pitchFamily="49" charset="0"/>
              </a:rPr>
              <a:t>uf1 = </a:t>
            </a:r>
            <a:r>
              <a:rPr lang="en-US" dirty="0" err="1" smtClean="0">
                <a:solidFill>
                  <a:schemeClr val="dk1"/>
                </a:solidFill>
                <a:effectLst/>
                <a:latin typeface="Courier New" pitchFamily="49" charset="0"/>
                <a:cs typeface="Courier New" pitchFamily="49" charset="0"/>
              </a:rPr>
              <a:t>Memory_alloc</a:t>
            </a:r>
            <a:r>
              <a:rPr lang="en-US" dirty="0" smtClean="0">
                <a:solidFill>
                  <a:schemeClr val="dk1"/>
                </a:solidFill>
                <a:effectLst/>
                <a:latin typeface="Courier New" pitchFamily="49" charset="0"/>
                <a:cs typeface="Courier New" pitchFamily="49" charset="0"/>
              </a:rPr>
              <a:t>(</a:t>
            </a:r>
            <a:r>
              <a:rPr lang="en-US" dirty="0" smtClean="0">
                <a:solidFill>
                  <a:schemeClr val="tx2"/>
                </a:solidFill>
                <a:effectLst/>
                <a:latin typeface="Courier New" pitchFamily="49" charset="0"/>
                <a:cs typeface="Courier New" pitchFamily="49" charset="0"/>
              </a:rPr>
              <a:t>NULL</a:t>
            </a:r>
            <a:r>
              <a:rPr lang="en-US" dirty="0" smtClean="0">
                <a:solidFill>
                  <a:schemeClr val="dk1"/>
                </a:solidFill>
                <a:effectLst/>
                <a:latin typeface="Courier New" pitchFamily="49" charset="0"/>
                <a:cs typeface="Courier New" pitchFamily="49" charset="0"/>
              </a:rPr>
              <a:t>, 128, 0, &amp;</a:t>
            </a:r>
            <a:r>
              <a:rPr lang="en-US" dirty="0" err="1" smtClean="0">
                <a:solidFill>
                  <a:schemeClr val="dk1"/>
                </a:solidFill>
                <a:effectLst/>
                <a:latin typeface="Courier New" pitchFamily="49" charset="0"/>
                <a:cs typeface="Courier New" pitchFamily="49" charset="0"/>
              </a:rPr>
              <a:t>eb</a:t>
            </a:r>
            <a:r>
              <a:rPr lang="en-US" dirty="0" smtClean="0">
                <a:solidFill>
                  <a:schemeClr val="dk1"/>
                </a:solidFill>
                <a:effectLst/>
                <a:latin typeface="Courier New" pitchFamily="49" charset="0"/>
                <a:cs typeface="Courier New" pitchFamily="49" charset="0"/>
              </a:rPr>
              <a:t>);</a:t>
            </a:r>
          </a:p>
          <a:p>
            <a:r>
              <a:rPr lang="en-US" dirty="0" err="1" smtClean="0">
                <a:solidFill>
                  <a:schemeClr val="dk1"/>
                </a:solidFill>
                <a:latin typeface="Courier New" pitchFamily="49" charset="0"/>
                <a:cs typeface="Courier New" pitchFamily="49" charset="0"/>
              </a:rPr>
              <a:t>myAlgo</a:t>
            </a:r>
            <a:r>
              <a:rPr lang="en-US" dirty="0" smtClean="0">
                <a:solidFill>
                  <a:schemeClr val="dk1"/>
                </a:solidFill>
                <a:latin typeface="Courier New" pitchFamily="49" charset="0"/>
                <a:cs typeface="Courier New" pitchFamily="49" charset="0"/>
              </a:rPr>
              <a:t>(buf1);</a:t>
            </a:r>
          </a:p>
          <a:p>
            <a:r>
              <a:rPr lang="en-US" dirty="0" err="1" smtClean="0">
                <a:solidFill>
                  <a:schemeClr val="dk1"/>
                </a:solidFill>
                <a:effectLst/>
                <a:latin typeface="Courier New" pitchFamily="49" charset="0"/>
                <a:cs typeface="Courier New" pitchFamily="49" charset="0"/>
              </a:rPr>
              <a:t>Memory_free</a:t>
            </a:r>
            <a:r>
              <a:rPr lang="en-US" dirty="0" smtClean="0">
                <a:solidFill>
                  <a:schemeClr val="dk1"/>
                </a:solidFill>
                <a:effectLst/>
                <a:latin typeface="Courier New" pitchFamily="49" charset="0"/>
                <a:cs typeface="Courier New" pitchFamily="49" charset="0"/>
              </a:rPr>
              <a:t>(NULL, buf1, 128);</a:t>
            </a:r>
          </a:p>
        </p:txBody>
      </p:sp>
      <p:sp>
        <p:nvSpPr>
          <p:cNvPr id="10" name="TextBox 9"/>
          <p:cNvSpPr txBox="1"/>
          <p:nvPr/>
        </p:nvSpPr>
        <p:spPr>
          <a:xfrm>
            <a:off x="5626028" y="5237864"/>
            <a:ext cx="2819400" cy="324736"/>
          </a:xfrm>
          <a:prstGeom prst="rect">
            <a:avLst/>
          </a:prstGeom>
          <a:solidFill>
            <a:srgbClr val="FFFF66"/>
          </a:solidFill>
          <a:ln w="12700">
            <a:solidFill>
              <a:schemeClr val="tx1"/>
            </a:solidFill>
          </a:ln>
          <a:effectLst>
            <a:outerShdw blurRad="50800" dist="76200" dir="2700000" algn="tl" rotWithShape="0">
              <a:prstClr val="black">
                <a:alpha val="40000"/>
              </a:prstClr>
            </a:outerShdw>
          </a:effectLst>
        </p:spPr>
        <p:txBody>
          <a:bodyPr wrap="square" rtlCol="0" anchor="ctr" anchorCtr="1">
            <a:noAutofit/>
          </a:bodyPr>
          <a:lstStyle/>
          <a:p>
            <a:pPr algn="ctr"/>
            <a:r>
              <a:rPr lang="en-US" sz="1800" b="0" dirty="0" smtClean="0">
                <a:solidFill>
                  <a:schemeClr val="dk1"/>
                </a:solidFill>
                <a:latin typeface="Arial Narrow" pitchFamily="34" charset="0"/>
              </a:rPr>
              <a:t>If NULL, uses default heap</a:t>
            </a:r>
          </a:p>
        </p:txBody>
      </p:sp>
      <p:cxnSp>
        <p:nvCxnSpPr>
          <p:cNvPr id="12" name="Straight Arrow Connector 11"/>
          <p:cNvCxnSpPr/>
          <p:nvPr/>
        </p:nvCxnSpPr>
        <p:spPr bwMode="auto">
          <a:xfrm rot="10800000">
            <a:off x="5138116" y="5105400"/>
            <a:ext cx="653084" cy="304800"/>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1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26</a:t>
            </a:r>
            <a:endParaRPr lang="en-US" sz="1000" b="0" dirty="0" smtClean="0">
              <a:solidFill>
                <a:schemeClr val="tx2"/>
              </a:solidFill>
              <a:effectLst/>
              <a:latin typeface="Arial"/>
            </a:endParaRPr>
          </a:p>
        </p:txBody>
      </p:sp>
      <p:sp>
        <p:nvSpPr>
          <p:cNvPr id="14" name="TextBox 13"/>
          <p:cNvSpPr txBox="1"/>
          <p:nvPr/>
        </p:nvSpPr>
        <p:spPr>
          <a:xfrm>
            <a:off x="7010400" y="4231575"/>
            <a:ext cx="825428" cy="352032"/>
          </a:xfrm>
          <a:prstGeom prst="rect">
            <a:avLst/>
          </a:prstGeom>
          <a:solidFill>
            <a:srgbClr val="FFFF66"/>
          </a:solidFill>
          <a:ln w="12700">
            <a:solidFill>
              <a:schemeClr val="tx1"/>
            </a:solidFill>
          </a:ln>
          <a:effectLst>
            <a:outerShdw blurRad="50800" dist="76200" dir="2700000" algn="tl" rotWithShape="0">
              <a:prstClr val="black">
                <a:alpha val="40000"/>
              </a:prstClr>
            </a:outerShdw>
          </a:effectLst>
        </p:spPr>
        <p:txBody>
          <a:bodyPr wrap="square" rtlCol="0" anchor="ctr" anchorCtr="1">
            <a:noAutofit/>
          </a:bodyPr>
          <a:lstStyle/>
          <a:p>
            <a:pPr algn="ctr"/>
            <a:r>
              <a:rPr lang="en-US" sz="1800" b="0" dirty="0" smtClean="0">
                <a:solidFill>
                  <a:schemeClr val="dk1"/>
                </a:solidFill>
                <a:latin typeface="Arial Narrow" pitchFamily="34" charset="0"/>
              </a:rPr>
              <a:t>align</a:t>
            </a:r>
          </a:p>
        </p:txBody>
      </p:sp>
      <p:cxnSp>
        <p:nvCxnSpPr>
          <p:cNvPr id="18" name="Straight Arrow Connector 17"/>
          <p:cNvCxnSpPr/>
          <p:nvPr/>
        </p:nvCxnSpPr>
        <p:spPr bwMode="auto">
          <a:xfrm rot="10800000" flipV="1">
            <a:off x="6781800" y="4495800"/>
            <a:ext cx="381000" cy="304800"/>
          </a:xfrm>
          <a:prstGeom prst="straightConnector1">
            <a:avLst/>
          </a:prstGeom>
          <a:solidFill>
            <a:schemeClr val="accent1"/>
          </a:solidFill>
          <a:ln w="28575" cap="flat" cmpd="sng" algn="ctr">
            <a:solidFill>
              <a:schemeClr val="tx1"/>
            </a:solidFill>
            <a:prstDash val="solid"/>
            <a:round/>
            <a:headEnd type="none" w="sm" len="sm"/>
            <a:tailEnd type="arrow"/>
          </a:ln>
          <a:effectLst/>
        </p:spPr>
      </p:cxnSp>
      <p:pic>
        <p:nvPicPr>
          <p:cNvPr id="17"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8"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9"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4">
            <a:hlinkClick r:id="rId10"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4">
            <a:hlinkClick r:id="rId11" action="ppaction://hlinksldjump"/>
          </p:cNvPr>
          <p:cNvSpPr txBox="1">
            <a:spLocks noChangeArrowheads="1"/>
          </p:cNvSpPr>
          <p:nvPr>
            <p:custDataLst>
              <p:tags r:id="rId4"/>
            </p:custDataLst>
          </p:nvPr>
        </p:nvSpPr>
        <p:spPr bwMode="auto">
          <a:xfrm>
            <a:off x="301576" y="216798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3" name="Text Box 3">
            <a:hlinkClick r:id="rId12" action="ppaction://hlinksldjump"/>
          </p:cNvPr>
          <p:cNvSpPr txBox="1">
            <a:spLocks noChangeArrowheads="1"/>
          </p:cNvSpPr>
          <p:nvPr>
            <p:custDataLst>
              <p:tags r:id="rId5"/>
            </p:custDataLst>
          </p:nvPr>
        </p:nvSpPr>
        <p:spPr bwMode="auto">
          <a:xfrm>
            <a:off x="304800" y="2742789"/>
            <a:ext cx="5562600" cy="495300"/>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a:solidFill>
                <a:srgbClr val="000000"/>
              </a:solidFill>
            </a:endParaRPr>
          </a:p>
        </p:txBody>
      </p:sp>
      <p:sp>
        <p:nvSpPr>
          <p:cNvPr id="14" name="Text Box 4">
            <a:hlinkClick r:id="rId13" action="ppaction://hlinksldjump"/>
          </p:cNvPr>
          <p:cNvSpPr txBox="1">
            <a:spLocks noChangeArrowheads="1"/>
          </p:cNvSpPr>
          <p:nvPr>
            <p:custDataLst>
              <p:tags r:id="rId6"/>
            </p:custDataLst>
          </p:nvPr>
        </p:nvSpPr>
        <p:spPr bwMode="auto">
          <a:xfrm>
            <a:off x="301576" y="334934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17" name="Animated Logo" descr="tilogo_color_twoline.png"/>
          <p:cNvPicPr>
            <a:picLocks noChangeAspect="1"/>
          </p:cNvPicPr>
          <p:nvPr/>
        </p:nvPicPr>
        <p:blipFill>
          <a:blip r:embed="rId14"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4" name="Rectangle 2"/>
          <p:cNvSpPr>
            <a:spLocks noChangeArrowheads="1"/>
          </p:cNvSpPr>
          <p:nvPr/>
        </p:nvSpPr>
        <p:spPr bwMode="auto">
          <a:xfrm>
            <a:off x="685800" y="3124200"/>
            <a:ext cx="6172200" cy="2581274"/>
          </a:xfrm>
          <a:prstGeom prst="rect">
            <a:avLst/>
          </a:prstGeom>
          <a:solidFill>
            <a:schemeClr val="accent1">
              <a:lumMod val="90000"/>
            </a:schemeClr>
          </a:solidFill>
          <a:ln w="12700">
            <a:solidFill>
              <a:schemeClr val="tx1"/>
            </a:solidFill>
            <a:miter lim="800000"/>
            <a:headEnd/>
            <a:tailEnd/>
          </a:ln>
          <a:effectLst>
            <a:outerShdw dist="107763" dir="2700000" algn="ctr" rotWithShape="0">
              <a:schemeClr val="bg2"/>
            </a:outerShdw>
          </a:effectLst>
        </p:spPr>
        <p:txBody>
          <a:bodyPr lIns="92075" tIns="46038" rIns="92075" bIns="46038" anchor="ctr"/>
          <a:lstStyle/>
          <a:p>
            <a:pPr>
              <a:lnSpc>
                <a:spcPct val="100000"/>
              </a:lnSpc>
              <a:spcBef>
                <a:spcPct val="0"/>
              </a:spcBef>
              <a:defRPr/>
            </a:pPr>
            <a:r>
              <a:rPr lang="en-US" sz="1800" dirty="0">
                <a:solidFill>
                  <a:srgbClr val="000000"/>
                </a:solidFill>
                <a:latin typeface="Courier New" pitchFamily="49" charset="0"/>
              </a:rPr>
              <a:t> #define COUNT 0</a:t>
            </a:r>
          </a:p>
          <a:p>
            <a:pPr>
              <a:lnSpc>
                <a:spcPct val="100000"/>
              </a:lnSpc>
              <a:spcBef>
                <a:spcPct val="0"/>
              </a:spcBef>
              <a:defRPr/>
            </a:pPr>
            <a:r>
              <a:rPr lang="en-US" sz="1800" dirty="0">
                <a:solidFill>
                  <a:srgbClr val="000000"/>
                </a:solidFill>
                <a:latin typeface="Courier New" pitchFamily="49" charset="0"/>
              </a:rPr>
              <a:t> </a:t>
            </a:r>
          </a:p>
          <a:p>
            <a:pPr>
              <a:lnSpc>
                <a:spcPct val="100000"/>
              </a:lnSpc>
              <a:spcBef>
                <a:spcPct val="0"/>
              </a:spcBef>
              <a:defRPr/>
            </a:pPr>
            <a:r>
              <a:rPr lang="en-US" sz="1800" dirty="0">
                <a:solidFill>
                  <a:srgbClr val="000000"/>
                </a:solidFill>
                <a:latin typeface="Courier New" pitchFamily="49" charset="0"/>
              </a:rPr>
              <a:t> </a:t>
            </a:r>
            <a:r>
              <a:rPr lang="en-US" sz="1800" dirty="0" err="1" smtClean="0">
                <a:solidFill>
                  <a:srgbClr val="000000"/>
                </a:solidFill>
                <a:latin typeface="Courier New" pitchFamily="49" charset="0"/>
              </a:rPr>
              <a:t>Semaphore_Handle</a:t>
            </a:r>
            <a:r>
              <a:rPr lang="en-US" sz="1800" dirty="0" smtClean="0">
                <a:solidFill>
                  <a:srgbClr val="000000"/>
                </a:solidFill>
                <a:latin typeface="Courier New" pitchFamily="49" charset="0"/>
              </a:rPr>
              <a:t>  </a:t>
            </a:r>
            <a:r>
              <a:rPr lang="en-US" sz="1800" dirty="0" err="1">
                <a:solidFill>
                  <a:srgbClr val="000000"/>
                </a:solidFill>
                <a:latin typeface="Courier New" pitchFamily="49" charset="0"/>
              </a:rPr>
              <a:t>hMySem</a:t>
            </a:r>
            <a:r>
              <a:rPr lang="en-US" sz="1800" dirty="0">
                <a:solidFill>
                  <a:srgbClr val="000000"/>
                </a:solidFill>
                <a:latin typeface="Courier New" pitchFamily="49" charset="0"/>
              </a:rPr>
              <a:t>;</a:t>
            </a:r>
          </a:p>
          <a:p>
            <a:pPr>
              <a:lnSpc>
                <a:spcPct val="100000"/>
              </a:lnSpc>
              <a:spcBef>
                <a:spcPct val="0"/>
              </a:spcBef>
              <a:defRPr/>
            </a:pPr>
            <a:r>
              <a:rPr lang="en-US" sz="1800" dirty="0">
                <a:solidFill>
                  <a:srgbClr val="000000"/>
                </a:solidFill>
                <a:latin typeface="Courier New" pitchFamily="49" charset="0"/>
              </a:rPr>
              <a:t> </a:t>
            </a:r>
            <a:r>
              <a:rPr lang="en-US" sz="1800" dirty="0" err="1">
                <a:solidFill>
                  <a:srgbClr val="000000"/>
                </a:solidFill>
                <a:latin typeface="Courier New" pitchFamily="49" charset="0"/>
              </a:rPr>
              <a:t>hMySem</a:t>
            </a:r>
            <a:r>
              <a:rPr lang="en-US" sz="1800" dirty="0">
                <a:solidFill>
                  <a:srgbClr val="000000"/>
                </a:solidFill>
                <a:latin typeface="Courier New" pitchFamily="49" charset="0"/>
              </a:rPr>
              <a:t> = </a:t>
            </a:r>
            <a:r>
              <a:rPr lang="en-US" sz="1800" dirty="0" err="1" smtClean="0">
                <a:solidFill>
                  <a:srgbClr val="0066FF"/>
                </a:solidFill>
                <a:latin typeface="Courier New" pitchFamily="49" charset="0"/>
              </a:rPr>
              <a:t>Semaphore_create</a:t>
            </a:r>
            <a:r>
              <a:rPr lang="en-US" sz="1800" dirty="0" smtClean="0">
                <a:solidFill>
                  <a:srgbClr val="000000"/>
                </a:solidFill>
                <a:latin typeface="Courier New" pitchFamily="49" charset="0"/>
              </a:rPr>
              <a:t>(</a:t>
            </a:r>
            <a:r>
              <a:rPr lang="en-US" sz="1800" dirty="0" err="1" smtClean="0">
                <a:solidFill>
                  <a:srgbClr val="000000"/>
                </a:solidFill>
                <a:latin typeface="Courier New" pitchFamily="49" charset="0"/>
              </a:rPr>
              <a:t>COUNT,NULL,&amp;eb</a:t>
            </a:r>
            <a:r>
              <a:rPr lang="en-US" sz="1800" dirty="0" smtClean="0">
                <a:solidFill>
                  <a:srgbClr val="000000"/>
                </a:solidFill>
                <a:latin typeface="Courier New" pitchFamily="49" charset="0"/>
              </a:rPr>
              <a:t>);</a:t>
            </a:r>
            <a:endParaRPr lang="en-US" sz="1800" dirty="0">
              <a:solidFill>
                <a:srgbClr val="000000"/>
              </a:solidFill>
              <a:latin typeface="Courier New" pitchFamily="49" charset="0"/>
            </a:endParaRPr>
          </a:p>
          <a:p>
            <a:pPr>
              <a:lnSpc>
                <a:spcPct val="100000"/>
              </a:lnSpc>
              <a:spcBef>
                <a:spcPct val="0"/>
              </a:spcBef>
              <a:defRPr/>
            </a:pPr>
            <a:endParaRPr lang="en-US" sz="1800" dirty="0">
              <a:solidFill>
                <a:srgbClr val="000000"/>
              </a:solidFill>
              <a:latin typeface="Courier New" pitchFamily="49" charset="0"/>
            </a:endParaRPr>
          </a:p>
          <a:p>
            <a:pPr>
              <a:lnSpc>
                <a:spcPct val="100000"/>
              </a:lnSpc>
              <a:spcBef>
                <a:spcPct val="0"/>
              </a:spcBef>
              <a:defRPr/>
            </a:pPr>
            <a:r>
              <a:rPr lang="en-US" sz="1800" dirty="0">
                <a:solidFill>
                  <a:srgbClr val="000000"/>
                </a:solidFill>
                <a:latin typeface="Courier New" pitchFamily="49" charset="0"/>
              </a:rPr>
              <a:t> </a:t>
            </a:r>
            <a:r>
              <a:rPr lang="en-US" sz="1800" dirty="0" err="1" smtClean="0">
                <a:solidFill>
                  <a:srgbClr val="000000"/>
                </a:solidFill>
                <a:latin typeface="Courier New" pitchFamily="49" charset="0"/>
              </a:rPr>
              <a:t>Semaphore_post</a:t>
            </a:r>
            <a:r>
              <a:rPr lang="en-US" sz="1800" dirty="0" smtClean="0">
                <a:solidFill>
                  <a:srgbClr val="000000"/>
                </a:solidFill>
                <a:latin typeface="Courier New" pitchFamily="49" charset="0"/>
              </a:rPr>
              <a:t>(</a:t>
            </a:r>
            <a:r>
              <a:rPr lang="en-US" sz="1800" dirty="0" err="1" smtClean="0">
                <a:solidFill>
                  <a:srgbClr val="000000"/>
                </a:solidFill>
                <a:latin typeface="Courier New" pitchFamily="49" charset="0"/>
              </a:rPr>
              <a:t>hMySem</a:t>
            </a:r>
            <a:r>
              <a:rPr lang="en-US" sz="1800" dirty="0">
                <a:solidFill>
                  <a:srgbClr val="000000"/>
                </a:solidFill>
                <a:latin typeface="Courier New" pitchFamily="49" charset="0"/>
              </a:rPr>
              <a:t>);</a:t>
            </a:r>
          </a:p>
          <a:p>
            <a:pPr>
              <a:lnSpc>
                <a:spcPct val="100000"/>
              </a:lnSpc>
              <a:spcBef>
                <a:spcPct val="0"/>
              </a:spcBef>
              <a:defRPr/>
            </a:pPr>
            <a:endParaRPr lang="en-US" sz="1800" dirty="0">
              <a:solidFill>
                <a:srgbClr val="000000"/>
              </a:solidFill>
              <a:latin typeface="Courier New" pitchFamily="49" charset="0"/>
            </a:endParaRPr>
          </a:p>
          <a:p>
            <a:pPr>
              <a:lnSpc>
                <a:spcPct val="100000"/>
              </a:lnSpc>
              <a:spcBef>
                <a:spcPct val="0"/>
              </a:spcBef>
              <a:defRPr/>
            </a:pPr>
            <a:r>
              <a:rPr lang="en-US" sz="1800" dirty="0">
                <a:solidFill>
                  <a:srgbClr val="000000"/>
                </a:solidFill>
                <a:latin typeface="Courier New" pitchFamily="49" charset="0"/>
              </a:rPr>
              <a:t> </a:t>
            </a:r>
            <a:r>
              <a:rPr lang="en-US" sz="1800" dirty="0" err="1" smtClean="0">
                <a:solidFill>
                  <a:srgbClr val="000000"/>
                </a:solidFill>
                <a:latin typeface="Courier New" pitchFamily="49" charset="0"/>
              </a:rPr>
              <a:t>Semaphore_delete</a:t>
            </a:r>
            <a:r>
              <a:rPr lang="en-US" sz="1800" dirty="0" smtClean="0">
                <a:solidFill>
                  <a:srgbClr val="000000"/>
                </a:solidFill>
                <a:latin typeface="Courier New" pitchFamily="49" charset="0"/>
              </a:rPr>
              <a:t>(&amp;</a:t>
            </a:r>
            <a:r>
              <a:rPr lang="en-US" sz="1800" dirty="0" err="1" smtClean="0">
                <a:solidFill>
                  <a:srgbClr val="000000"/>
                </a:solidFill>
                <a:latin typeface="Courier New" pitchFamily="49" charset="0"/>
              </a:rPr>
              <a:t>hMySem</a:t>
            </a:r>
            <a:r>
              <a:rPr lang="en-US" sz="1800" dirty="0">
                <a:solidFill>
                  <a:srgbClr val="000000"/>
                </a:solidFill>
                <a:latin typeface="Courier New" pitchFamily="49" charset="0"/>
              </a:rPr>
              <a:t>);</a:t>
            </a:r>
          </a:p>
        </p:txBody>
      </p:sp>
      <p:sp>
        <p:nvSpPr>
          <p:cNvPr id="24579" name="Rectangle 3"/>
          <p:cNvSpPr>
            <a:spLocks noGrp="1" noChangeArrowheads="1"/>
          </p:cNvSpPr>
          <p:nvPr>
            <p:ph type="title"/>
          </p:nvPr>
        </p:nvSpPr>
        <p:spPr>
          <a:xfrm>
            <a:off x="0" y="-44736"/>
            <a:ext cx="9144000" cy="609600"/>
          </a:xfrm>
        </p:spPr>
        <p:txBody>
          <a:bodyPr>
            <a:noAutofit/>
          </a:bodyPr>
          <a:lstStyle/>
          <a:p>
            <a:r>
              <a:rPr lang="en-US" dirty="0" smtClean="0"/>
              <a:t>Dynamically Creating SYS/BIOS Objects</a:t>
            </a:r>
          </a:p>
        </p:txBody>
      </p:sp>
      <p:sp>
        <p:nvSpPr>
          <p:cNvPr id="24580" name="Rectangle 4"/>
          <p:cNvSpPr>
            <a:spLocks noGrp="1" noChangeArrowheads="1"/>
          </p:cNvSpPr>
          <p:nvPr>
            <p:ph type="body" sz="half" idx="1"/>
          </p:nvPr>
        </p:nvSpPr>
        <p:spPr>
          <a:xfrm>
            <a:off x="304800" y="685800"/>
            <a:ext cx="8229600" cy="2360613"/>
          </a:xfrm>
          <a:noFill/>
        </p:spPr>
        <p:txBody>
          <a:bodyPr anchorCtr="0">
            <a:noAutofit/>
          </a:bodyPr>
          <a:lstStyle/>
          <a:p>
            <a:pPr marL="290513" indent="-290513"/>
            <a:r>
              <a:rPr lang="en-US" sz="2400" dirty="0" err="1" smtClean="0">
                <a:solidFill>
                  <a:schemeClr val="tx2"/>
                </a:solidFill>
              </a:rPr>
              <a:t>Module_create</a:t>
            </a:r>
            <a:endParaRPr lang="en-US" sz="2400" dirty="0" smtClean="0">
              <a:solidFill>
                <a:schemeClr val="tx2"/>
              </a:solidFill>
            </a:endParaRPr>
          </a:p>
          <a:p>
            <a:pPr marL="760413" lvl="1"/>
            <a:r>
              <a:rPr lang="en-US" sz="1800" b="0" dirty="0" smtClean="0"/>
              <a:t>Allocates memory for object out of heap</a:t>
            </a:r>
          </a:p>
          <a:p>
            <a:pPr marL="760413" lvl="1"/>
            <a:r>
              <a:rPr lang="en-US" sz="1800" b="0" dirty="0" smtClean="0"/>
              <a:t>Returns a </a:t>
            </a:r>
            <a:r>
              <a:rPr lang="en-US" sz="1800" b="0" dirty="0" err="1" smtClean="0"/>
              <a:t>Module_Handle</a:t>
            </a:r>
            <a:r>
              <a:rPr lang="en-US" sz="1800" b="0" dirty="0" smtClean="0"/>
              <a:t> to the created object</a:t>
            </a:r>
          </a:p>
          <a:p>
            <a:pPr marL="290513" indent="-290513"/>
            <a:r>
              <a:rPr lang="en-US" sz="2400" dirty="0" err="1" smtClean="0">
                <a:solidFill>
                  <a:schemeClr val="tx2"/>
                </a:solidFill>
              </a:rPr>
              <a:t>Module_delete</a:t>
            </a:r>
            <a:endParaRPr lang="en-US" sz="2400" dirty="0" smtClean="0">
              <a:solidFill>
                <a:schemeClr val="tx2"/>
              </a:solidFill>
            </a:endParaRPr>
          </a:p>
          <a:p>
            <a:pPr marL="760413" lvl="1"/>
            <a:r>
              <a:rPr lang="en-US" sz="1800" b="0" dirty="0" smtClean="0"/>
              <a:t>Frees the object’s memory</a:t>
            </a:r>
          </a:p>
          <a:p>
            <a:pPr marL="290513" indent="-290513"/>
            <a:r>
              <a:rPr lang="en-US" sz="2400" dirty="0" smtClean="0">
                <a:solidFill>
                  <a:schemeClr val="tx2"/>
                </a:solidFill>
              </a:rPr>
              <a:t>Example: </a:t>
            </a:r>
            <a:r>
              <a:rPr lang="en-US" sz="2400" i="1" u="sng" dirty="0" smtClean="0">
                <a:solidFill>
                  <a:schemeClr val="tx2"/>
                </a:solidFill>
              </a:rPr>
              <a:t>Semaphore</a:t>
            </a:r>
            <a:r>
              <a:rPr lang="en-US" sz="2400" dirty="0" smtClean="0">
                <a:solidFill>
                  <a:schemeClr val="tx2"/>
                </a:solidFill>
              </a:rPr>
              <a:t> creation/deletion:</a:t>
            </a:r>
          </a:p>
        </p:txBody>
      </p:sp>
      <p:sp>
        <p:nvSpPr>
          <p:cNvPr id="417798" name="Rectangle 6"/>
          <p:cNvSpPr>
            <a:spLocks noChangeArrowheads="1"/>
          </p:cNvSpPr>
          <p:nvPr/>
        </p:nvSpPr>
        <p:spPr bwMode="auto">
          <a:xfrm>
            <a:off x="7520238" y="1205552"/>
            <a:ext cx="1295400" cy="4419600"/>
          </a:xfrm>
          <a:prstGeom prst="rect">
            <a:avLst/>
          </a:prstGeom>
          <a:solidFill>
            <a:schemeClr val="accent6">
              <a:lumMod val="20000"/>
              <a:lumOff val="80000"/>
            </a:schemeClr>
          </a:solidFill>
          <a:ln w="12700">
            <a:solidFill>
              <a:schemeClr val="tx1"/>
            </a:solidFill>
            <a:miter lim="800000"/>
            <a:headEnd type="none" w="sm" len="sm"/>
            <a:tailEnd type="none" w="sm" len="sm"/>
          </a:ln>
          <a:effectLst>
            <a:outerShdw dist="107763" dir="2700000" algn="ctr" rotWithShape="0">
              <a:schemeClr val="bg2">
                <a:alpha val="50000"/>
              </a:schemeClr>
            </a:outerShdw>
          </a:effectLst>
        </p:spPr>
        <p:txBody>
          <a:bodyPr wrap="none" anchor="ctr"/>
          <a:lstStyle/>
          <a:p>
            <a:pPr algn="ctr">
              <a:defRPr/>
            </a:pPr>
            <a:r>
              <a:rPr lang="en-US" sz="2000" b="0" dirty="0" err="1" smtClean="0">
                <a:solidFill>
                  <a:srgbClr val="000000"/>
                </a:solidFill>
                <a:latin typeface="Arial Narrow" pitchFamily="34" charset="0"/>
              </a:rPr>
              <a:t>Hwi</a:t>
            </a:r>
            <a:endParaRPr lang="en-US" sz="2000" b="0" dirty="0" smtClean="0">
              <a:solidFill>
                <a:srgbClr val="000000"/>
              </a:solidFill>
              <a:latin typeface="Arial Narrow" pitchFamily="34" charset="0"/>
            </a:endParaRPr>
          </a:p>
          <a:p>
            <a:pPr algn="ctr">
              <a:defRPr/>
            </a:pPr>
            <a:r>
              <a:rPr lang="en-US" sz="2000" b="0" dirty="0" err="1" smtClean="0">
                <a:solidFill>
                  <a:srgbClr val="000000"/>
                </a:solidFill>
                <a:latin typeface="Arial Narrow" pitchFamily="34" charset="0"/>
              </a:rPr>
              <a:t>Swi</a:t>
            </a:r>
            <a:endParaRPr lang="en-US" sz="2000" b="0" dirty="0" smtClean="0">
              <a:solidFill>
                <a:srgbClr val="000000"/>
              </a:solidFill>
              <a:latin typeface="Arial Narrow" pitchFamily="34" charset="0"/>
            </a:endParaRPr>
          </a:p>
          <a:p>
            <a:pPr algn="ctr">
              <a:defRPr/>
            </a:pPr>
            <a:r>
              <a:rPr lang="en-US" sz="2000" b="0" dirty="0" smtClean="0">
                <a:solidFill>
                  <a:srgbClr val="000000"/>
                </a:solidFill>
                <a:latin typeface="Arial Narrow" pitchFamily="34" charset="0"/>
              </a:rPr>
              <a:t>Task</a:t>
            </a:r>
          </a:p>
          <a:p>
            <a:pPr algn="ctr">
              <a:defRPr/>
            </a:pPr>
            <a:r>
              <a:rPr lang="en-US" sz="2000" b="0" dirty="0" smtClean="0">
                <a:solidFill>
                  <a:srgbClr val="000000"/>
                </a:solidFill>
                <a:latin typeface="Arial Narrow" pitchFamily="34" charset="0"/>
              </a:rPr>
              <a:t>Semaphore</a:t>
            </a:r>
          </a:p>
          <a:p>
            <a:pPr algn="ctr">
              <a:defRPr/>
            </a:pPr>
            <a:r>
              <a:rPr lang="en-US" sz="2000" b="0" dirty="0" smtClean="0">
                <a:solidFill>
                  <a:srgbClr val="000000"/>
                </a:solidFill>
                <a:latin typeface="Arial Narrow" pitchFamily="34" charset="0"/>
              </a:rPr>
              <a:t>Stream</a:t>
            </a:r>
          </a:p>
          <a:p>
            <a:pPr algn="ctr">
              <a:defRPr/>
            </a:pPr>
            <a:r>
              <a:rPr lang="en-US" sz="2000" b="0" dirty="0" smtClean="0">
                <a:solidFill>
                  <a:srgbClr val="000000"/>
                </a:solidFill>
                <a:latin typeface="Arial Narrow" pitchFamily="34" charset="0"/>
              </a:rPr>
              <a:t>Mailbox</a:t>
            </a:r>
          </a:p>
          <a:p>
            <a:pPr algn="ctr">
              <a:defRPr/>
            </a:pPr>
            <a:r>
              <a:rPr lang="en-US" sz="2000" b="0" dirty="0" smtClean="0">
                <a:solidFill>
                  <a:srgbClr val="000000"/>
                </a:solidFill>
                <a:latin typeface="Arial Narrow" pitchFamily="34" charset="0"/>
              </a:rPr>
              <a:t>Timer</a:t>
            </a:r>
          </a:p>
          <a:p>
            <a:pPr algn="ctr">
              <a:defRPr/>
            </a:pPr>
            <a:r>
              <a:rPr lang="en-US" sz="2000" b="0" dirty="0" smtClean="0">
                <a:solidFill>
                  <a:srgbClr val="000000"/>
                </a:solidFill>
                <a:latin typeface="Arial Narrow" pitchFamily="34" charset="0"/>
              </a:rPr>
              <a:t>Clock</a:t>
            </a:r>
          </a:p>
          <a:p>
            <a:pPr algn="ctr">
              <a:defRPr/>
            </a:pPr>
            <a:r>
              <a:rPr lang="en-US" sz="2000" b="0" dirty="0" smtClean="0">
                <a:solidFill>
                  <a:srgbClr val="000000"/>
                </a:solidFill>
                <a:latin typeface="Arial Narrow" pitchFamily="34" charset="0"/>
              </a:rPr>
              <a:t>List</a:t>
            </a:r>
          </a:p>
          <a:p>
            <a:pPr algn="ctr">
              <a:defRPr/>
            </a:pPr>
            <a:r>
              <a:rPr lang="en-US" sz="2000" b="0" dirty="0" smtClean="0">
                <a:solidFill>
                  <a:srgbClr val="000000"/>
                </a:solidFill>
                <a:latin typeface="Arial Narrow" pitchFamily="34" charset="0"/>
              </a:rPr>
              <a:t>Event</a:t>
            </a:r>
          </a:p>
          <a:p>
            <a:pPr algn="ctr">
              <a:defRPr/>
            </a:pPr>
            <a:r>
              <a:rPr lang="en-US" sz="2000" b="0" dirty="0" smtClean="0">
                <a:solidFill>
                  <a:srgbClr val="000000"/>
                </a:solidFill>
                <a:latin typeface="Arial Narrow" pitchFamily="34" charset="0"/>
              </a:rPr>
              <a:t>Gate</a:t>
            </a:r>
            <a:endParaRPr lang="en-US" sz="2000" b="0" dirty="0">
              <a:solidFill>
                <a:srgbClr val="000000"/>
              </a:solidFill>
              <a:latin typeface="Arial Narrow" pitchFamily="34" charset="0"/>
            </a:endParaRPr>
          </a:p>
        </p:txBody>
      </p:sp>
      <p:sp>
        <p:nvSpPr>
          <p:cNvPr id="24594" name="Text Box 9"/>
          <p:cNvSpPr txBox="1">
            <a:spLocks noChangeArrowheads="1"/>
          </p:cNvSpPr>
          <p:nvPr/>
        </p:nvSpPr>
        <p:spPr bwMode="auto">
          <a:xfrm>
            <a:off x="6870700" y="4140531"/>
            <a:ext cx="368300" cy="336550"/>
          </a:xfrm>
          <a:prstGeom prst="rect">
            <a:avLst/>
          </a:prstGeom>
          <a:noFill/>
          <a:ln w="12700">
            <a:noFill/>
            <a:miter lim="800000"/>
            <a:headEnd type="none" w="sm" len="sm"/>
            <a:tailEnd type="none" w="sm" len="sm"/>
          </a:ln>
        </p:spPr>
        <p:txBody>
          <a:bodyPr wrap="none">
            <a:spAutoFit/>
          </a:bodyPr>
          <a:lstStyle/>
          <a:p>
            <a:r>
              <a:rPr lang="en-US" sz="2000" dirty="0">
                <a:solidFill>
                  <a:srgbClr val="0066FF"/>
                </a:solidFill>
              </a:rPr>
              <a:t>C</a:t>
            </a:r>
          </a:p>
        </p:txBody>
      </p:sp>
      <p:sp>
        <p:nvSpPr>
          <p:cNvPr id="24595" name="Text Box 10"/>
          <p:cNvSpPr txBox="1">
            <a:spLocks noChangeArrowheads="1"/>
          </p:cNvSpPr>
          <p:nvPr/>
        </p:nvSpPr>
        <p:spPr bwMode="auto">
          <a:xfrm>
            <a:off x="6877050" y="4681628"/>
            <a:ext cx="354013" cy="336550"/>
          </a:xfrm>
          <a:prstGeom prst="rect">
            <a:avLst/>
          </a:prstGeom>
          <a:noFill/>
          <a:ln w="12700">
            <a:noFill/>
            <a:miter lim="800000"/>
            <a:headEnd type="none" w="sm" len="sm"/>
            <a:tailEnd type="none" w="sm" len="sm"/>
          </a:ln>
        </p:spPr>
        <p:txBody>
          <a:bodyPr wrap="none">
            <a:spAutoFit/>
          </a:bodyPr>
          <a:lstStyle/>
          <a:p>
            <a:r>
              <a:rPr lang="en-US" sz="2000" dirty="0">
                <a:solidFill>
                  <a:srgbClr val="0066FF"/>
                </a:solidFill>
              </a:rPr>
              <a:t>X</a:t>
            </a:r>
          </a:p>
        </p:txBody>
      </p:sp>
      <p:sp>
        <p:nvSpPr>
          <p:cNvPr id="24596" name="Text Box 11"/>
          <p:cNvSpPr txBox="1">
            <a:spLocks noChangeArrowheads="1"/>
          </p:cNvSpPr>
          <p:nvPr/>
        </p:nvSpPr>
        <p:spPr bwMode="auto">
          <a:xfrm>
            <a:off x="6870700" y="5257800"/>
            <a:ext cx="368300" cy="336550"/>
          </a:xfrm>
          <a:prstGeom prst="rect">
            <a:avLst/>
          </a:prstGeom>
          <a:noFill/>
          <a:ln w="12700">
            <a:noFill/>
            <a:miter lim="800000"/>
            <a:headEnd type="none" w="sm" len="sm"/>
            <a:tailEnd type="none" w="sm" len="sm"/>
          </a:ln>
        </p:spPr>
        <p:txBody>
          <a:bodyPr wrap="none">
            <a:spAutoFit/>
          </a:bodyPr>
          <a:lstStyle/>
          <a:p>
            <a:r>
              <a:rPr lang="en-US" sz="2000" dirty="0">
                <a:solidFill>
                  <a:srgbClr val="0066FF"/>
                </a:solidFill>
              </a:rPr>
              <a:t>D</a:t>
            </a:r>
          </a:p>
        </p:txBody>
      </p:sp>
      <p:sp>
        <p:nvSpPr>
          <p:cNvPr id="417804" name="Line 12"/>
          <p:cNvSpPr>
            <a:spLocks noChangeShapeType="1"/>
          </p:cNvSpPr>
          <p:nvPr/>
        </p:nvSpPr>
        <p:spPr bwMode="auto">
          <a:xfrm>
            <a:off x="685800" y="5105400"/>
            <a:ext cx="6553200" cy="0"/>
          </a:xfrm>
          <a:prstGeom prst="line">
            <a:avLst/>
          </a:prstGeom>
          <a:noFill/>
          <a:ln w="12700">
            <a:solidFill>
              <a:schemeClr val="tx2"/>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17805" name="Line 13"/>
          <p:cNvSpPr>
            <a:spLocks noChangeShapeType="1"/>
          </p:cNvSpPr>
          <p:nvPr/>
        </p:nvSpPr>
        <p:spPr bwMode="auto">
          <a:xfrm>
            <a:off x="685800" y="4552664"/>
            <a:ext cx="6553200" cy="0"/>
          </a:xfrm>
          <a:prstGeom prst="line">
            <a:avLst/>
          </a:prstGeom>
          <a:noFill/>
          <a:ln w="12700">
            <a:solidFill>
              <a:schemeClr val="tx2"/>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4585" name="Text Box 31"/>
          <p:cNvSpPr txBox="1">
            <a:spLocks noChangeArrowheads="1"/>
          </p:cNvSpPr>
          <p:nvPr/>
        </p:nvSpPr>
        <p:spPr bwMode="auto">
          <a:xfrm>
            <a:off x="1577975" y="5867400"/>
            <a:ext cx="4289425" cy="311150"/>
          </a:xfrm>
          <a:prstGeom prst="rect">
            <a:avLst/>
          </a:prstGeom>
          <a:noFill/>
          <a:ln w="12700">
            <a:noFill/>
            <a:miter lim="800000"/>
            <a:headEnd type="none" w="sm" len="sm"/>
            <a:tailEnd type="none" w="sm" len="sm"/>
          </a:ln>
        </p:spPr>
        <p:txBody>
          <a:bodyPr wrap="none">
            <a:spAutoFit/>
          </a:bodyPr>
          <a:lstStyle/>
          <a:p>
            <a:r>
              <a:rPr lang="en-US" sz="1800" b="0" i="1" dirty="0">
                <a:solidFill>
                  <a:srgbClr val="000000"/>
                </a:solidFill>
                <a:latin typeface="Arial Narrow" pitchFamily="34" charset="0"/>
              </a:rPr>
              <a:t>Note: always check return value of _create APIs !</a:t>
            </a:r>
          </a:p>
        </p:txBody>
      </p:sp>
      <p:sp>
        <p:nvSpPr>
          <p:cNvPr id="24586" name="Text Box 32"/>
          <p:cNvSpPr txBox="1">
            <a:spLocks noChangeArrowheads="1"/>
          </p:cNvSpPr>
          <p:nvPr/>
        </p:nvSpPr>
        <p:spPr bwMode="auto">
          <a:xfrm>
            <a:off x="7494838" y="824552"/>
            <a:ext cx="1350050" cy="387798"/>
          </a:xfrm>
          <a:prstGeom prst="rect">
            <a:avLst/>
          </a:prstGeom>
          <a:noFill/>
          <a:ln w="12700">
            <a:noFill/>
            <a:miter lim="800000"/>
            <a:headEnd type="none" w="sm" len="sm"/>
            <a:tailEnd type="none" w="sm" len="sm"/>
          </a:ln>
        </p:spPr>
        <p:txBody>
          <a:bodyPr wrap="none">
            <a:spAutoFit/>
          </a:bodyPr>
          <a:lstStyle/>
          <a:p>
            <a:r>
              <a:rPr lang="en-US" b="0" dirty="0" smtClean="0">
                <a:solidFill>
                  <a:srgbClr val="000000"/>
                </a:solidFill>
              </a:rPr>
              <a:t>Modules</a:t>
            </a:r>
            <a:endParaRPr lang="en-US" b="0" dirty="0">
              <a:solidFill>
                <a:srgbClr val="000000"/>
              </a:solidFill>
            </a:endParaRPr>
          </a:p>
        </p:txBody>
      </p:sp>
      <p:sp>
        <p:nvSpPr>
          <p:cNvPr id="16"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28</a:t>
            </a:r>
            <a:endParaRPr lang="en-US" sz="1000" b="0" dirty="0" smtClean="0">
              <a:solidFill>
                <a:schemeClr val="tx2"/>
              </a:solidFill>
              <a:effectLst/>
              <a:latin typeface="Arial"/>
            </a:endParaRPr>
          </a:p>
        </p:txBody>
      </p:sp>
      <p:sp>
        <p:nvSpPr>
          <p:cNvPr id="15" name="TextBox 14"/>
          <p:cNvSpPr txBox="1"/>
          <p:nvPr/>
        </p:nvSpPr>
        <p:spPr>
          <a:xfrm>
            <a:off x="5710947" y="3586618"/>
            <a:ext cx="977828" cy="352032"/>
          </a:xfrm>
          <a:prstGeom prst="rect">
            <a:avLst/>
          </a:prstGeom>
          <a:solidFill>
            <a:schemeClr val="accent6">
              <a:lumMod val="20000"/>
              <a:lumOff val="80000"/>
            </a:schemeClr>
          </a:solidFill>
          <a:ln>
            <a:solidFill>
              <a:schemeClr val="tx1"/>
            </a:solidFill>
          </a:ln>
          <a:effectLst>
            <a:outerShdw blurRad="50800" dist="88900" dir="2700000" algn="tl" rotWithShape="0">
              <a:prstClr val="black">
                <a:alpha val="40000"/>
              </a:prstClr>
            </a:outerShdw>
          </a:effectLst>
        </p:spPr>
        <p:txBody>
          <a:bodyPr wrap="square" rtlCol="0" anchor="ctr" anchorCtr="1">
            <a:noAutofit/>
          </a:bodyPr>
          <a:lstStyle/>
          <a:p>
            <a:pPr algn="ctr"/>
            <a:r>
              <a:rPr lang="en-US" sz="1800" b="0" dirty="0" err="1" smtClean="0">
                <a:solidFill>
                  <a:schemeClr val="dk1"/>
                </a:solidFill>
                <a:latin typeface="Arial Narrow" pitchFamily="34" charset="0"/>
              </a:rPr>
              <a:t>params</a:t>
            </a:r>
            <a:endParaRPr lang="en-US" sz="1800" b="0" dirty="0" smtClean="0">
              <a:solidFill>
                <a:schemeClr val="dk1"/>
              </a:solidFill>
              <a:latin typeface="Arial Narrow" pitchFamily="34" charset="0"/>
            </a:endParaRPr>
          </a:p>
        </p:txBody>
      </p:sp>
      <p:cxnSp>
        <p:nvCxnSpPr>
          <p:cNvPr id="19" name="Straight Arrow Connector 18"/>
          <p:cNvCxnSpPr/>
          <p:nvPr/>
        </p:nvCxnSpPr>
        <p:spPr bwMode="auto">
          <a:xfrm rot="5400000">
            <a:off x="5572000" y="3883725"/>
            <a:ext cx="304800" cy="228600"/>
          </a:xfrm>
          <a:prstGeom prst="straightConnector1">
            <a:avLst/>
          </a:prstGeom>
          <a:solidFill>
            <a:schemeClr val="accent1"/>
          </a:solidFill>
          <a:ln w="28575" cap="flat" cmpd="sng" algn="ctr">
            <a:solidFill>
              <a:schemeClr val="tx1"/>
            </a:solidFill>
            <a:prstDash val="solid"/>
            <a:round/>
            <a:headEnd type="none" w="sm" len="sm"/>
            <a:tailEnd type="arrow"/>
          </a:ln>
          <a:effectLst/>
        </p:spPr>
      </p:cxnSp>
      <p:pic>
        <p:nvPicPr>
          <p:cNvPr id="20"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noFill/>
        </p:spPr>
        <p:txBody>
          <a:bodyPr lIns="92075" rIns="92075" anchor="ctr"/>
          <a:lstStyle/>
          <a:p>
            <a:r>
              <a:rPr lang="en-US" dirty="0" smtClean="0"/>
              <a:t>Example – Dynamic Task API</a:t>
            </a:r>
          </a:p>
        </p:txBody>
      </p:sp>
      <p:sp>
        <p:nvSpPr>
          <p:cNvPr id="25603" name="Rectangle 4"/>
          <p:cNvSpPr>
            <a:spLocks noChangeArrowheads="1"/>
          </p:cNvSpPr>
          <p:nvPr/>
        </p:nvSpPr>
        <p:spPr bwMode="auto">
          <a:xfrm>
            <a:off x="228600" y="931863"/>
            <a:ext cx="8305800" cy="4402137"/>
          </a:xfrm>
          <a:prstGeom prst="rect">
            <a:avLst/>
          </a:prstGeom>
          <a:solidFill>
            <a:schemeClr val="accent1">
              <a:lumMod val="90000"/>
            </a:schemeClr>
          </a:solidFill>
          <a:ln w="9525">
            <a:solidFill>
              <a:schemeClr val="tx1"/>
            </a:solidFill>
            <a:miter lim="800000"/>
            <a:headEnd/>
            <a:tailEnd/>
          </a:ln>
        </p:spPr>
        <p:txBody>
          <a:bodyPr wrap="none" lIns="92075" tIns="46038" rIns="92075" bIns="46038" anchor="ctr"/>
          <a:lstStyle/>
          <a:p>
            <a:pPr>
              <a:lnSpc>
                <a:spcPct val="70000"/>
              </a:lnSpc>
              <a:spcBef>
                <a:spcPct val="0"/>
              </a:spcBef>
              <a:spcAft>
                <a:spcPct val="30000"/>
              </a:spcAft>
            </a:pPr>
            <a:r>
              <a:rPr lang="en-US" dirty="0" err="1" smtClean="0">
                <a:solidFill>
                  <a:srgbClr val="000000"/>
                </a:solidFill>
                <a:latin typeface="Courier New" pitchFamily="49" charset="0"/>
                <a:cs typeface="Courier New" pitchFamily="49" charset="0"/>
              </a:rPr>
              <a:t>Task_Handle</a:t>
            </a:r>
            <a:r>
              <a:rPr lang="en-US" dirty="0">
                <a:solidFill>
                  <a:srgbClr val="000000"/>
                </a:solidFill>
                <a:latin typeface="Courier New" pitchFamily="49" charset="0"/>
                <a:cs typeface="Courier New" pitchFamily="49" charset="0"/>
              </a:rPr>
              <a:t>	</a:t>
            </a:r>
            <a:r>
              <a:rPr lang="en-US" dirty="0" err="1">
                <a:solidFill>
                  <a:srgbClr val="000000"/>
                </a:solidFill>
                <a:latin typeface="Courier New" pitchFamily="49" charset="0"/>
                <a:cs typeface="Courier New" pitchFamily="49" charset="0"/>
              </a:rPr>
              <a:t>hMyTsk</a:t>
            </a:r>
            <a:r>
              <a:rPr lang="en-US" dirty="0">
                <a:solidFill>
                  <a:srgbClr val="000000"/>
                </a:solidFill>
                <a:latin typeface="Courier New" pitchFamily="49" charset="0"/>
                <a:cs typeface="Courier New" pitchFamily="49" charset="0"/>
              </a:rPr>
              <a:t>;</a:t>
            </a:r>
          </a:p>
          <a:p>
            <a:pPr>
              <a:lnSpc>
                <a:spcPct val="70000"/>
              </a:lnSpc>
              <a:spcBef>
                <a:spcPct val="0"/>
              </a:spcBef>
              <a:spcAft>
                <a:spcPct val="30000"/>
              </a:spcAft>
            </a:pPr>
            <a:r>
              <a:rPr lang="en-US" dirty="0" err="1" smtClean="0">
                <a:solidFill>
                  <a:srgbClr val="000000"/>
                </a:solidFill>
                <a:latin typeface="Courier New" pitchFamily="49" charset="0"/>
                <a:cs typeface="Courier New" pitchFamily="49" charset="0"/>
              </a:rPr>
              <a:t>Task_Params</a:t>
            </a:r>
            <a:r>
              <a:rPr lang="en-US" dirty="0" smtClean="0">
                <a:solidFill>
                  <a:srgbClr val="000000"/>
                </a:solidFill>
                <a:latin typeface="Courier New" pitchFamily="49" charset="0"/>
                <a:cs typeface="Courier New" pitchFamily="49" charset="0"/>
              </a:rPr>
              <a:t>	</a:t>
            </a:r>
            <a:r>
              <a:rPr lang="en-US" dirty="0" err="1" smtClean="0">
                <a:solidFill>
                  <a:srgbClr val="000000"/>
                </a:solidFill>
                <a:latin typeface="Courier New" pitchFamily="49" charset="0"/>
                <a:cs typeface="Courier New" pitchFamily="49" charset="0"/>
              </a:rPr>
              <a:t>taskParams</a:t>
            </a:r>
            <a:r>
              <a:rPr lang="en-US" dirty="0" smtClean="0">
                <a:solidFill>
                  <a:srgbClr val="000000"/>
                </a:solidFill>
                <a:latin typeface="Courier New" pitchFamily="49" charset="0"/>
                <a:cs typeface="Courier New" pitchFamily="49" charset="0"/>
              </a:rPr>
              <a:t>; </a:t>
            </a:r>
            <a:endParaRPr lang="en-US" dirty="0">
              <a:solidFill>
                <a:srgbClr val="000000"/>
              </a:solidFill>
              <a:latin typeface="Courier New" pitchFamily="49" charset="0"/>
              <a:cs typeface="Courier New" pitchFamily="49" charset="0"/>
            </a:endParaRPr>
          </a:p>
          <a:p>
            <a:pPr>
              <a:lnSpc>
                <a:spcPct val="70000"/>
              </a:lnSpc>
              <a:spcBef>
                <a:spcPct val="0"/>
              </a:spcBef>
              <a:spcAft>
                <a:spcPct val="30000"/>
              </a:spcAft>
            </a:pPr>
            <a:endParaRPr lang="en-US" dirty="0">
              <a:solidFill>
                <a:srgbClr val="000000"/>
              </a:solidFill>
              <a:latin typeface="Courier New" pitchFamily="49" charset="0"/>
              <a:cs typeface="Courier New" pitchFamily="49" charset="0"/>
            </a:endParaRPr>
          </a:p>
          <a:p>
            <a:pPr>
              <a:lnSpc>
                <a:spcPct val="70000"/>
              </a:lnSpc>
              <a:spcBef>
                <a:spcPct val="0"/>
              </a:spcBef>
              <a:spcAft>
                <a:spcPct val="30000"/>
              </a:spcAft>
            </a:pPr>
            <a:r>
              <a:rPr lang="en-US" dirty="0" err="1" smtClean="0">
                <a:solidFill>
                  <a:srgbClr val="000000"/>
                </a:solidFill>
                <a:latin typeface="Courier New" pitchFamily="49" charset="0"/>
                <a:cs typeface="Courier New" pitchFamily="49" charset="0"/>
              </a:rPr>
              <a:t>Task_Params_init</a:t>
            </a:r>
            <a:r>
              <a:rPr lang="en-US" dirty="0" smtClean="0">
                <a:solidFill>
                  <a:srgbClr val="000000"/>
                </a:solidFill>
                <a:latin typeface="Courier New" pitchFamily="49" charset="0"/>
                <a:cs typeface="Courier New" pitchFamily="49" charset="0"/>
              </a:rPr>
              <a:t>(&amp;</a:t>
            </a:r>
            <a:r>
              <a:rPr lang="en-US" dirty="0" err="1" smtClean="0">
                <a:solidFill>
                  <a:srgbClr val="000000"/>
                </a:solidFill>
                <a:latin typeface="Courier New" pitchFamily="49" charset="0"/>
                <a:cs typeface="Courier New" pitchFamily="49" charset="0"/>
              </a:rPr>
              <a:t>taskParams</a:t>
            </a:r>
            <a:r>
              <a:rPr lang="en-US" dirty="0" smtClean="0">
                <a:solidFill>
                  <a:srgbClr val="000000"/>
                </a:solidFill>
                <a:latin typeface="Courier New" pitchFamily="49" charset="0"/>
                <a:cs typeface="Courier New" pitchFamily="49" charset="0"/>
              </a:rPr>
              <a:t>);</a:t>
            </a:r>
          </a:p>
          <a:p>
            <a:pPr>
              <a:lnSpc>
                <a:spcPct val="70000"/>
              </a:lnSpc>
              <a:spcBef>
                <a:spcPct val="0"/>
              </a:spcBef>
              <a:spcAft>
                <a:spcPct val="30000"/>
              </a:spcAft>
            </a:pPr>
            <a:r>
              <a:rPr lang="en-US" dirty="0" err="1" smtClean="0">
                <a:solidFill>
                  <a:srgbClr val="000000"/>
                </a:solidFill>
                <a:latin typeface="Courier New" pitchFamily="49" charset="0"/>
                <a:cs typeface="Courier New" pitchFamily="49" charset="0"/>
              </a:rPr>
              <a:t>taskParams.priority</a:t>
            </a:r>
            <a:r>
              <a:rPr lang="en-US" dirty="0" smtClean="0">
                <a:solidFill>
                  <a:srgbClr val="000000"/>
                </a:solidFill>
                <a:latin typeface="Courier New" pitchFamily="49" charset="0"/>
                <a:cs typeface="Courier New" pitchFamily="49" charset="0"/>
              </a:rPr>
              <a:t> </a:t>
            </a:r>
            <a:r>
              <a:rPr lang="en-US" dirty="0">
                <a:solidFill>
                  <a:srgbClr val="000000"/>
                </a:solidFill>
                <a:latin typeface="Courier New" pitchFamily="49" charset="0"/>
                <a:cs typeface="Courier New" pitchFamily="49" charset="0"/>
              </a:rPr>
              <a:t>= 3;  </a:t>
            </a:r>
          </a:p>
          <a:p>
            <a:pPr>
              <a:lnSpc>
                <a:spcPct val="100000"/>
              </a:lnSpc>
              <a:spcBef>
                <a:spcPct val="0"/>
              </a:spcBef>
              <a:spcAft>
                <a:spcPct val="30000"/>
              </a:spcAft>
            </a:pPr>
            <a:r>
              <a:rPr lang="en-US" dirty="0">
                <a:solidFill>
                  <a:srgbClr val="000000"/>
                </a:solidFill>
                <a:latin typeface="Courier New" pitchFamily="49" charset="0"/>
                <a:cs typeface="Courier New" pitchFamily="49" charset="0"/>
              </a:rPr>
              <a:t> </a:t>
            </a:r>
          </a:p>
          <a:p>
            <a:pPr>
              <a:lnSpc>
                <a:spcPct val="70000"/>
              </a:lnSpc>
              <a:spcBef>
                <a:spcPct val="0"/>
              </a:spcBef>
              <a:spcAft>
                <a:spcPct val="30000"/>
              </a:spcAft>
            </a:pPr>
            <a:r>
              <a:rPr lang="en-US" dirty="0" err="1" smtClean="0">
                <a:solidFill>
                  <a:srgbClr val="000000"/>
                </a:solidFill>
                <a:latin typeface="Courier New" pitchFamily="49" charset="0"/>
                <a:cs typeface="Courier New" pitchFamily="49" charset="0"/>
              </a:rPr>
              <a:t>hMyTsk</a:t>
            </a:r>
            <a:r>
              <a:rPr lang="en-US" dirty="0" smtClean="0">
                <a:solidFill>
                  <a:srgbClr val="000000"/>
                </a:solidFill>
                <a:latin typeface="Courier New" pitchFamily="49" charset="0"/>
                <a:cs typeface="Courier New" pitchFamily="49" charset="0"/>
              </a:rPr>
              <a:t> = </a:t>
            </a:r>
            <a:r>
              <a:rPr lang="en-US" dirty="0" err="1" smtClean="0">
                <a:solidFill>
                  <a:srgbClr val="0066FF"/>
                </a:solidFill>
                <a:latin typeface="Courier New" pitchFamily="49" charset="0"/>
                <a:cs typeface="Courier New" pitchFamily="49" charset="0"/>
              </a:rPr>
              <a:t>Task_create</a:t>
            </a:r>
            <a:r>
              <a:rPr lang="en-US" dirty="0" smtClean="0">
                <a:solidFill>
                  <a:srgbClr val="000000"/>
                </a:solidFill>
                <a:latin typeface="Courier New" pitchFamily="49" charset="0"/>
                <a:cs typeface="Courier New" pitchFamily="49" charset="0"/>
              </a:rPr>
              <a:t>(</a:t>
            </a:r>
            <a:r>
              <a:rPr lang="en-US" dirty="0" err="1" smtClean="0">
                <a:solidFill>
                  <a:srgbClr val="000000"/>
                </a:solidFill>
                <a:latin typeface="Courier New" pitchFamily="49" charset="0"/>
                <a:cs typeface="Courier New" pitchFamily="49" charset="0"/>
              </a:rPr>
              <a:t>myCode,&amp;taskParams,&amp;eb</a:t>
            </a:r>
            <a:r>
              <a:rPr lang="en-US" dirty="0" smtClean="0">
                <a:solidFill>
                  <a:srgbClr val="000000"/>
                </a:solidFill>
                <a:latin typeface="Courier New" pitchFamily="49" charset="0"/>
                <a:cs typeface="Courier New" pitchFamily="49" charset="0"/>
              </a:rPr>
              <a:t>);</a:t>
            </a:r>
            <a:r>
              <a:rPr lang="en-US" dirty="0">
                <a:solidFill>
                  <a:srgbClr val="000000"/>
                </a:solidFill>
                <a:latin typeface="Courier New" pitchFamily="49" charset="0"/>
                <a:cs typeface="Courier New" pitchFamily="49" charset="0"/>
              </a:rPr>
              <a:t/>
            </a:r>
            <a:br>
              <a:rPr lang="en-US" dirty="0">
                <a:solidFill>
                  <a:srgbClr val="000000"/>
                </a:solidFill>
                <a:latin typeface="Courier New" pitchFamily="49" charset="0"/>
                <a:cs typeface="Courier New" pitchFamily="49" charset="0"/>
              </a:rPr>
            </a:br>
            <a:r>
              <a:rPr lang="en-US" dirty="0">
                <a:solidFill>
                  <a:srgbClr val="000000"/>
                </a:solidFill>
                <a:latin typeface="Courier New" pitchFamily="49" charset="0"/>
                <a:cs typeface="Courier New" pitchFamily="49" charset="0"/>
              </a:rPr>
              <a:t/>
            </a:r>
            <a:br>
              <a:rPr lang="en-US" dirty="0">
                <a:solidFill>
                  <a:srgbClr val="000000"/>
                </a:solidFill>
                <a:latin typeface="Courier New" pitchFamily="49" charset="0"/>
                <a:cs typeface="Courier New" pitchFamily="49" charset="0"/>
              </a:rPr>
            </a:br>
            <a:r>
              <a:rPr lang="en-US" dirty="0" smtClean="0">
                <a:solidFill>
                  <a:srgbClr val="000000"/>
                </a:solidFill>
                <a:latin typeface="Courier New" pitchFamily="49" charset="0"/>
                <a:cs typeface="Courier New" pitchFamily="49" charset="0"/>
              </a:rPr>
              <a:t>   </a:t>
            </a:r>
            <a:r>
              <a:rPr lang="en-US" i="1" dirty="0" smtClean="0">
                <a:solidFill>
                  <a:srgbClr val="000000"/>
                </a:solidFill>
                <a:latin typeface="Courier New" pitchFamily="49" charset="0"/>
                <a:cs typeface="Courier New" pitchFamily="49" charset="0"/>
              </a:rPr>
              <a:t>// </a:t>
            </a:r>
            <a:r>
              <a:rPr lang="en-US" i="1" dirty="0">
                <a:solidFill>
                  <a:srgbClr val="000000"/>
                </a:solidFill>
                <a:latin typeface="Courier New" pitchFamily="49" charset="0"/>
                <a:cs typeface="Courier New" pitchFamily="49" charset="0"/>
              </a:rPr>
              <a:t>“</a:t>
            </a:r>
            <a:r>
              <a:rPr lang="en-US" i="1" dirty="0" err="1">
                <a:solidFill>
                  <a:srgbClr val="000000"/>
                </a:solidFill>
                <a:latin typeface="Courier New" pitchFamily="49" charset="0"/>
                <a:cs typeface="Courier New" pitchFamily="49" charset="0"/>
              </a:rPr>
              <a:t>MyTsk</a:t>
            </a:r>
            <a:r>
              <a:rPr lang="en-US" i="1" dirty="0">
                <a:solidFill>
                  <a:srgbClr val="000000"/>
                </a:solidFill>
                <a:latin typeface="Courier New" pitchFamily="49" charset="0"/>
                <a:cs typeface="Courier New" pitchFamily="49" charset="0"/>
              </a:rPr>
              <a:t>” </a:t>
            </a:r>
            <a:r>
              <a:rPr lang="en-US" i="1" dirty="0" smtClean="0">
                <a:solidFill>
                  <a:srgbClr val="000000"/>
                </a:solidFill>
                <a:latin typeface="Courier New" pitchFamily="49" charset="0"/>
                <a:cs typeface="Courier New" pitchFamily="49" charset="0"/>
              </a:rPr>
              <a:t>now </a:t>
            </a:r>
            <a:r>
              <a:rPr lang="en-US" i="1" dirty="0">
                <a:solidFill>
                  <a:srgbClr val="000000"/>
                </a:solidFill>
                <a:latin typeface="Courier New" pitchFamily="49" charset="0"/>
                <a:cs typeface="Courier New" pitchFamily="49" charset="0"/>
              </a:rPr>
              <a:t>active </a:t>
            </a:r>
            <a:r>
              <a:rPr lang="en-US" i="1" dirty="0" smtClean="0">
                <a:solidFill>
                  <a:srgbClr val="000000"/>
                </a:solidFill>
                <a:latin typeface="Courier New" pitchFamily="49" charset="0"/>
                <a:cs typeface="Courier New" pitchFamily="49" charset="0"/>
              </a:rPr>
              <a:t>w/priority </a:t>
            </a:r>
            <a:r>
              <a:rPr lang="en-US" i="1" dirty="0">
                <a:solidFill>
                  <a:srgbClr val="000000"/>
                </a:solidFill>
                <a:latin typeface="Courier New" pitchFamily="49" charset="0"/>
                <a:cs typeface="Courier New" pitchFamily="49" charset="0"/>
              </a:rPr>
              <a:t>= 3 ...</a:t>
            </a:r>
          </a:p>
          <a:p>
            <a:pPr>
              <a:lnSpc>
                <a:spcPct val="70000"/>
              </a:lnSpc>
              <a:spcBef>
                <a:spcPct val="0"/>
              </a:spcBef>
              <a:spcAft>
                <a:spcPct val="30000"/>
              </a:spcAft>
            </a:pPr>
            <a:r>
              <a:rPr lang="en-US" dirty="0">
                <a:solidFill>
                  <a:srgbClr val="000000"/>
                </a:solidFill>
                <a:latin typeface="Courier New" pitchFamily="49" charset="0"/>
                <a:cs typeface="Courier New" pitchFamily="49" charset="0"/>
              </a:rPr>
              <a:t>  </a:t>
            </a:r>
          </a:p>
          <a:p>
            <a:pPr>
              <a:lnSpc>
                <a:spcPct val="70000"/>
              </a:lnSpc>
              <a:spcBef>
                <a:spcPct val="0"/>
              </a:spcBef>
              <a:spcAft>
                <a:spcPct val="30000"/>
              </a:spcAft>
            </a:pPr>
            <a:r>
              <a:rPr lang="en-US" dirty="0">
                <a:solidFill>
                  <a:srgbClr val="000000"/>
                </a:solidFill>
                <a:latin typeface="Courier New" pitchFamily="49" charset="0"/>
                <a:cs typeface="Courier New" pitchFamily="49" charset="0"/>
              </a:rPr>
              <a:t> </a:t>
            </a:r>
            <a:r>
              <a:rPr lang="en-US" dirty="0" err="1" smtClean="0">
                <a:solidFill>
                  <a:srgbClr val="0066FF"/>
                </a:solidFill>
                <a:latin typeface="Courier New" pitchFamily="49" charset="0"/>
                <a:cs typeface="Courier New" pitchFamily="49" charset="0"/>
              </a:rPr>
              <a:t>Task_delete</a:t>
            </a:r>
            <a:r>
              <a:rPr lang="en-US" dirty="0" smtClean="0">
                <a:solidFill>
                  <a:srgbClr val="000000"/>
                </a:solidFill>
                <a:latin typeface="Courier New" pitchFamily="49" charset="0"/>
                <a:cs typeface="Courier New" pitchFamily="49" charset="0"/>
              </a:rPr>
              <a:t>(&amp;</a:t>
            </a:r>
            <a:r>
              <a:rPr lang="en-US" dirty="0" err="1" smtClean="0">
                <a:solidFill>
                  <a:srgbClr val="000000"/>
                </a:solidFill>
                <a:latin typeface="Courier New" pitchFamily="49" charset="0"/>
                <a:cs typeface="Courier New" pitchFamily="49" charset="0"/>
              </a:rPr>
              <a:t>hMyTsk</a:t>
            </a:r>
            <a:r>
              <a:rPr lang="en-US" dirty="0">
                <a:solidFill>
                  <a:srgbClr val="000000"/>
                </a:solidFill>
                <a:latin typeface="Courier New" pitchFamily="49" charset="0"/>
                <a:cs typeface="Courier New" pitchFamily="49" charset="0"/>
              </a:rPr>
              <a:t>);</a:t>
            </a:r>
          </a:p>
        </p:txBody>
      </p:sp>
      <p:sp>
        <p:nvSpPr>
          <p:cNvPr id="25604" name="Text Box 5"/>
          <p:cNvSpPr txBox="1">
            <a:spLocks noChangeArrowheads="1"/>
          </p:cNvSpPr>
          <p:nvPr/>
        </p:nvSpPr>
        <p:spPr bwMode="auto">
          <a:xfrm>
            <a:off x="8568708" y="3507119"/>
            <a:ext cx="368300" cy="336550"/>
          </a:xfrm>
          <a:prstGeom prst="rect">
            <a:avLst/>
          </a:prstGeom>
          <a:noFill/>
          <a:ln w="12700">
            <a:noFill/>
            <a:miter lim="800000"/>
            <a:headEnd type="none" w="sm" len="sm"/>
            <a:tailEnd type="none" w="sm" len="sm"/>
          </a:ln>
        </p:spPr>
        <p:txBody>
          <a:bodyPr wrap="none">
            <a:spAutoFit/>
          </a:bodyPr>
          <a:lstStyle/>
          <a:p>
            <a:r>
              <a:rPr lang="en-US" sz="2000" dirty="0">
                <a:solidFill>
                  <a:srgbClr val="0066FF"/>
                </a:solidFill>
              </a:rPr>
              <a:t>C</a:t>
            </a:r>
          </a:p>
        </p:txBody>
      </p:sp>
      <p:sp>
        <p:nvSpPr>
          <p:cNvPr id="25605" name="Text Box 6"/>
          <p:cNvSpPr txBox="1">
            <a:spLocks noChangeArrowheads="1"/>
          </p:cNvSpPr>
          <p:nvPr/>
        </p:nvSpPr>
        <p:spPr bwMode="auto">
          <a:xfrm>
            <a:off x="8563020" y="4028192"/>
            <a:ext cx="354013" cy="336550"/>
          </a:xfrm>
          <a:prstGeom prst="rect">
            <a:avLst/>
          </a:prstGeom>
          <a:noFill/>
          <a:ln w="12700">
            <a:noFill/>
            <a:miter lim="800000"/>
            <a:headEnd type="none" w="sm" len="sm"/>
            <a:tailEnd type="none" w="sm" len="sm"/>
          </a:ln>
        </p:spPr>
        <p:txBody>
          <a:bodyPr wrap="none">
            <a:spAutoFit/>
          </a:bodyPr>
          <a:lstStyle/>
          <a:p>
            <a:r>
              <a:rPr lang="en-US" sz="2000" dirty="0">
                <a:solidFill>
                  <a:srgbClr val="0066FF"/>
                </a:solidFill>
              </a:rPr>
              <a:t>X</a:t>
            </a:r>
          </a:p>
        </p:txBody>
      </p:sp>
      <p:sp>
        <p:nvSpPr>
          <p:cNvPr id="25606" name="Text Box 7"/>
          <p:cNvSpPr txBox="1">
            <a:spLocks noChangeArrowheads="1"/>
          </p:cNvSpPr>
          <p:nvPr/>
        </p:nvSpPr>
        <p:spPr bwMode="auto">
          <a:xfrm>
            <a:off x="8541412" y="4791715"/>
            <a:ext cx="368300" cy="336550"/>
          </a:xfrm>
          <a:prstGeom prst="rect">
            <a:avLst/>
          </a:prstGeom>
          <a:noFill/>
          <a:ln w="12700">
            <a:noFill/>
            <a:miter lim="800000"/>
            <a:headEnd type="none" w="sm" len="sm"/>
            <a:tailEnd type="none" w="sm" len="sm"/>
          </a:ln>
        </p:spPr>
        <p:txBody>
          <a:bodyPr wrap="none">
            <a:spAutoFit/>
          </a:bodyPr>
          <a:lstStyle/>
          <a:p>
            <a:r>
              <a:rPr lang="en-US" sz="2000" dirty="0">
                <a:solidFill>
                  <a:srgbClr val="0066FF"/>
                </a:solidFill>
              </a:rPr>
              <a:t>D</a:t>
            </a:r>
          </a:p>
        </p:txBody>
      </p:sp>
      <p:sp>
        <p:nvSpPr>
          <p:cNvPr id="421897" name="Line 9"/>
          <p:cNvSpPr>
            <a:spLocks noChangeShapeType="1"/>
          </p:cNvSpPr>
          <p:nvPr/>
        </p:nvSpPr>
        <p:spPr bwMode="auto">
          <a:xfrm>
            <a:off x="228600" y="3884821"/>
            <a:ext cx="8686800" cy="0"/>
          </a:xfrm>
          <a:prstGeom prst="line">
            <a:avLst/>
          </a:prstGeom>
          <a:noFill/>
          <a:ln w="19050">
            <a:solidFill>
              <a:schemeClr val="tx2"/>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21919" name="Line 31"/>
          <p:cNvSpPr>
            <a:spLocks noChangeShapeType="1"/>
          </p:cNvSpPr>
          <p:nvPr/>
        </p:nvSpPr>
        <p:spPr bwMode="auto">
          <a:xfrm>
            <a:off x="228600" y="4485598"/>
            <a:ext cx="8686800" cy="0"/>
          </a:xfrm>
          <a:prstGeom prst="line">
            <a:avLst/>
          </a:prstGeom>
          <a:noFill/>
          <a:ln w="19050">
            <a:solidFill>
              <a:schemeClr val="tx2"/>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5610" name="Text Box 32"/>
          <p:cNvSpPr txBox="1">
            <a:spLocks noChangeArrowheads="1"/>
          </p:cNvSpPr>
          <p:nvPr/>
        </p:nvSpPr>
        <p:spPr bwMode="auto">
          <a:xfrm>
            <a:off x="647700" y="5427663"/>
            <a:ext cx="6438622" cy="289310"/>
          </a:xfrm>
          <a:prstGeom prst="rect">
            <a:avLst/>
          </a:prstGeom>
          <a:noFill/>
          <a:ln w="12700">
            <a:noFill/>
            <a:miter lim="800000"/>
            <a:headEnd type="none" w="sm" len="sm"/>
            <a:tailEnd type="none" w="sm" len="sm"/>
          </a:ln>
        </p:spPr>
        <p:txBody>
          <a:bodyPr wrap="none">
            <a:spAutoFit/>
          </a:bodyPr>
          <a:lstStyle/>
          <a:p>
            <a:r>
              <a:rPr lang="en-US" sz="1600" b="0" i="1" dirty="0" err="1" smtClean="0">
                <a:solidFill>
                  <a:srgbClr val="000000"/>
                </a:solidFill>
              </a:rPr>
              <a:t>taskParams</a:t>
            </a:r>
            <a:r>
              <a:rPr lang="en-US" sz="1600" b="0" i="1" dirty="0" smtClean="0">
                <a:solidFill>
                  <a:srgbClr val="000000"/>
                </a:solidFill>
              </a:rPr>
              <a:t> </a:t>
            </a:r>
            <a:r>
              <a:rPr lang="en-US" sz="1600" b="0" i="1" dirty="0">
                <a:solidFill>
                  <a:srgbClr val="000000"/>
                </a:solidFill>
              </a:rPr>
              <a:t>includes: priority, stack </a:t>
            </a:r>
            <a:r>
              <a:rPr lang="en-US" sz="1600" b="0" i="1" dirty="0" err="1" smtClean="0">
                <a:solidFill>
                  <a:srgbClr val="000000"/>
                </a:solidFill>
              </a:rPr>
              <a:t>ptr</a:t>
            </a:r>
            <a:r>
              <a:rPr lang="en-US" sz="1600" b="0" i="1" dirty="0" smtClean="0">
                <a:solidFill>
                  <a:srgbClr val="000000"/>
                </a:solidFill>
              </a:rPr>
              <a:t>/size, </a:t>
            </a:r>
            <a:r>
              <a:rPr lang="en-US" sz="1600" b="0" i="1" dirty="0">
                <a:solidFill>
                  <a:srgbClr val="000000"/>
                </a:solidFill>
              </a:rPr>
              <a:t>environment </a:t>
            </a:r>
            <a:r>
              <a:rPr lang="en-US" sz="1600" b="0" i="1" dirty="0" err="1">
                <a:solidFill>
                  <a:srgbClr val="000000"/>
                </a:solidFill>
              </a:rPr>
              <a:t>ptr</a:t>
            </a:r>
            <a:r>
              <a:rPr lang="en-US" sz="1600" b="0" i="1" dirty="0">
                <a:solidFill>
                  <a:srgbClr val="000000"/>
                </a:solidFill>
              </a:rPr>
              <a:t>, name  </a:t>
            </a:r>
          </a:p>
        </p:txBody>
      </p:sp>
      <p:sp>
        <p:nvSpPr>
          <p:cNvPr id="1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29</a:t>
            </a:r>
            <a:endParaRPr lang="en-US" sz="1000" b="0" dirty="0" smtClean="0">
              <a:solidFill>
                <a:schemeClr val="tx2"/>
              </a:solidFill>
              <a:effectLst/>
              <a:latin typeface="Arial"/>
            </a:endParaRPr>
          </a:p>
        </p:txBody>
      </p:sp>
      <p:pic>
        <p:nvPicPr>
          <p:cNvPr id="15"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8"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3">
            <a:hlinkClick r:id="rId9" action="ppaction://hlinksldjump"/>
          </p:cNvPr>
          <p:cNvSpPr txBox="1">
            <a:spLocks noChangeArrowheads="1"/>
          </p:cNvSpPr>
          <p:nvPr>
            <p:custDataLst>
              <p:tags r:id="rId2"/>
            </p:custDataLst>
          </p:nvPr>
        </p:nvSpPr>
        <p:spPr bwMode="auto">
          <a:xfrm>
            <a:off x="304800" y="1018383"/>
            <a:ext cx="5562600" cy="495300"/>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a:solidFill>
                <a:srgbClr val="000000"/>
              </a:solidFill>
            </a:endParaRPr>
          </a:p>
        </p:txBody>
      </p:sp>
      <p:sp>
        <p:nvSpPr>
          <p:cNvPr id="11" name="Text Box 4">
            <a:hlinkClick r:id="rId10" action="ppaction://hlinksldjump"/>
          </p:cNvPr>
          <p:cNvSpPr txBox="1">
            <a:spLocks noChangeArrowheads="1"/>
          </p:cNvSpPr>
          <p:nvPr>
            <p:custDataLst>
              <p:tags r:id="rId3"/>
            </p:custDataLst>
          </p:nvPr>
        </p:nvSpPr>
        <p:spPr bwMode="auto">
          <a:xfrm>
            <a:off x="301576" y="162493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4">
            <a:hlinkClick r:id="rId11" action="ppaction://hlinksldjump"/>
          </p:cNvPr>
          <p:cNvSpPr txBox="1">
            <a:spLocks noChangeArrowheads="1"/>
          </p:cNvSpPr>
          <p:nvPr>
            <p:custDataLst>
              <p:tags r:id="rId4"/>
            </p:custDataLst>
          </p:nvPr>
        </p:nvSpPr>
        <p:spPr bwMode="auto">
          <a:xfrm>
            <a:off x="301576" y="219973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3" name="Text Box 4">
            <a:hlinkClick r:id="rId12" action="ppaction://hlinksldjump"/>
          </p:cNvPr>
          <p:cNvSpPr txBox="1">
            <a:spLocks noChangeArrowheads="1"/>
          </p:cNvSpPr>
          <p:nvPr>
            <p:custDataLst>
              <p:tags r:id="rId5"/>
            </p:custDataLst>
          </p:nvPr>
        </p:nvSpPr>
        <p:spPr bwMode="auto">
          <a:xfrm>
            <a:off x="301576" y="277453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4" name="Text Box 4">
            <a:hlinkClick r:id="rId13" action="ppaction://hlinksldjump"/>
          </p:cNvPr>
          <p:cNvSpPr txBox="1">
            <a:spLocks noChangeArrowheads="1"/>
          </p:cNvSpPr>
          <p:nvPr>
            <p:custDataLst>
              <p:tags r:id="rId6"/>
            </p:custDataLst>
          </p:nvPr>
        </p:nvSpPr>
        <p:spPr bwMode="auto">
          <a:xfrm>
            <a:off x="301576" y="334934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17" name="Animated Logo" descr="tilogo_color_twoline.png"/>
          <p:cNvPicPr>
            <a:picLocks noChangeAspect="1"/>
          </p:cNvPicPr>
          <p:nvPr/>
        </p:nvPicPr>
        <p:blipFill>
          <a:blip r:embed="rId14"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Grp="1" noChangeArrowheads="1"/>
          </p:cNvSpPr>
          <p:nvPr>
            <p:ph type="title"/>
          </p:nvPr>
        </p:nvSpPr>
        <p:spPr/>
        <p:txBody>
          <a:bodyPr/>
          <a:lstStyle/>
          <a:p>
            <a:r>
              <a:rPr lang="en-US" dirty="0" smtClean="0"/>
              <a:t>Error Block (New in SYS/BIOS)</a:t>
            </a:r>
          </a:p>
        </p:txBody>
      </p:sp>
      <p:sp>
        <p:nvSpPr>
          <p:cNvPr id="8" name="TextBox 7"/>
          <p:cNvSpPr txBox="1"/>
          <p:nvPr/>
        </p:nvSpPr>
        <p:spPr>
          <a:xfrm>
            <a:off x="381000" y="990600"/>
            <a:ext cx="5791200" cy="533400"/>
          </a:xfrm>
          <a:prstGeom prst="rect">
            <a:avLst/>
          </a:prstGeom>
          <a:solidFill>
            <a:schemeClr val="accent1">
              <a:lumMod val="90000"/>
            </a:schemeClr>
          </a:solidFill>
          <a:ln w="28575">
            <a:solidFill>
              <a:schemeClr val="tx1"/>
            </a:solidFill>
          </a:ln>
          <a:effectLst>
            <a:outerShdw blurRad="50800" dist="76200" dir="2700000" algn="tl" rotWithShape="0">
              <a:prstClr val="black">
                <a:alpha val="40000"/>
              </a:prstClr>
            </a:outerShdw>
          </a:effectLst>
        </p:spPr>
        <p:txBody>
          <a:bodyPr wrap="square" rtlCol="0" anchor="ctr" anchorCtr="1">
            <a:noAutofit/>
          </a:bodyPr>
          <a:lstStyle/>
          <a:p>
            <a:pPr eaLnBrk="1" fontAlgn="auto" hangingPunct="1">
              <a:lnSpc>
                <a:spcPct val="100000"/>
              </a:lnSpc>
              <a:spcBef>
                <a:spcPts val="0"/>
              </a:spcBef>
              <a:spcAft>
                <a:spcPts val="0"/>
              </a:spcAft>
              <a:defRPr/>
            </a:pPr>
            <a:r>
              <a:rPr lang="en-US" sz="2800" b="0" kern="0" dirty="0" smtClean="0">
                <a:solidFill>
                  <a:sysClr val="windowText" lastClr="000000"/>
                </a:solidFill>
                <a:latin typeface="Arial Narrow" pitchFamily="34" charset="0"/>
              </a:rPr>
              <a:t>buf1 = </a:t>
            </a:r>
            <a:r>
              <a:rPr lang="en-US" sz="2800" b="0" kern="0" dirty="0" err="1" smtClean="0">
                <a:solidFill>
                  <a:sysClr val="windowText" lastClr="000000"/>
                </a:solidFill>
                <a:latin typeface="Arial Narrow" pitchFamily="34" charset="0"/>
              </a:rPr>
              <a:t>Memory_alloc</a:t>
            </a:r>
            <a:r>
              <a:rPr lang="en-US" sz="2800" b="0" kern="0" dirty="0" smtClean="0">
                <a:solidFill>
                  <a:sysClr val="windowText" lastClr="000000"/>
                </a:solidFill>
                <a:latin typeface="Arial Narrow" pitchFamily="34" charset="0"/>
              </a:rPr>
              <a:t> (</a:t>
            </a:r>
            <a:r>
              <a:rPr lang="en-US" b="0" kern="0" dirty="0" err="1" smtClean="0">
                <a:solidFill>
                  <a:sysClr val="windowText" lastClr="000000"/>
                </a:solidFill>
                <a:latin typeface="Arial Narrow" pitchFamily="34" charset="0"/>
              </a:rPr>
              <a:t>myBuf</a:t>
            </a:r>
            <a:r>
              <a:rPr lang="en-US" sz="2800" b="0" kern="0" dirty="0" smtClean="0">
                <a:solidFill>
                  <a:sysClr val="windowText" lastClr="000000"/>
                </a:solidFill>
                <a:latin typeface="Arial Narrow" pitchFamily="34" charset="0"/>
              </a:rPr>
              <a:t>, 64, 0, </a:t>
            </a:r>
            <a:r>
              <a:rPr lang="en-US" sz="2800" kern="0" dirty="0" smtClean="0">
                <a:solidFill>
                  <a:srgbClr val="0066FF"/>
                </a:solidFill>
                <a:latin typeface="Arial Narrow" pitchFamily="34" charset="0"/>
              </a:rPr>
              <a:t>&amp;</a:t>
            </a:r>
            <a:r>
              <a:rPr lang="en-US" sz="2800" kern="0" dirty="0" err="1" smtClean="0">
                <a:solidFill>
                  <a:srgbClr val="0066FF"/>
                </a:solidFill>
                <a:latin typeface="Arial Narrow" pitchFamily="34" charset="0"/>
              </a:rPr>
              <a:t>eb</a:t>
            </a:r>
            <a:r>
              <a:rPr lang="en-US" sz="2800" b="0" kern="0" dirty="0" smtClean="0">
                <a:solidFill>
                  <a:sysClr val="windowText" lastClr="000000"/>
                </a:solidFill>
                <a:latin typeface="Arial Narrow" pitchFamily="34" charset="0"/>
              </a:rPr>
              <a:t>)</a:t>
            </a:r>
            <a:endParaRPr lang="en-US" sz="2800" b="0" kern="0" dirty="0">
              <a:solidFill>
                <a:sysClr val="windowText" lastClr="000000"/>
              </a:solidFill>
              <a:latin typeface="Arial Narrow" pitchFamily="34" charset="0"/>
            </a:endParaRPr>
          </a:p>
        </p:txBody>
      </p:sp>
      <p:sp>
        <p:nvSpPr>
          <p:cNvPr id="9" name="TextBox 8"/>
          <p:cNvSpPr txBox="1"/>
          <p:nvPr/>
        </p:nvSpPr>
        <p:spPr>
          <a:xfrm>
            <a:off x="6644604" y="962321"/>
            <a:ext cx="1967205" cy="830997"/>
          </a:xfrm>
          <a:prstGeom prst="rect">
            <a:avLst/>
          </a:prstGeom>
          <a:solidFill>
            <a:schemeClr val="accent6">
              <a:lumMod val="20000"/>
              <a:lumOff val="80000"/>
            </a:schemeClr>
          </a:solidFill>
          <a:ln w="19050">
            <a:solidFill>
              <a:schemeClr val="tx1"/>
            </a:solidFill>
          </a:ln>
          <a:effectLst>
            <a:outerShdw blurRad="50800" dist="88900" dir="2700000" algn="tl" rotWithShape="0">
              <a:prstClr val="black">
                <a:alpha val="40000"/>
              </a:prstClr>
            </a:outerShdw>
          </a:effectLst>
        </p:spPr>
        <p:txBody>
          <a:bodyPr wrap="none" rtlCol="0" anchor="ctr" anchorCtr="0">
            <a:spAutoFit/>
          </a:bodyPr>
          <a:lstStyle/>
          <a:p>
            <a:pPr eaLnBrk="1" hangingPunct="1">
              <a:lnSpc>
                <a:spcPct val="100000"/>
              </a:lnSpc>
              <a:spcBef>
                <a:spcPct val="0"/>
              </a:spcBef>
            </a:pPr>
            <a:r>
              <a:rPr lang="en-US" b="0" dirty="0" err="1" smtClean="0">
                <a:solidFill>
                  <a:srgbClr val="000000"/>
                </a:solidFill>
                <a:latin typeface="Arial Narrow" pitchFamily="34" charset="0"/>
                <a:cs typeface="Courier New" pitchFamily="49" charset="0"/>
              </a:rPr>
              <a:t>Error_Block</a:t>
            </a:r>
            <a:r>
              <a:rPr lang="en-US" b="0" dirty="0" smtClean="0">
                <a:solidFill>
                  <a:srgbClr val="000000"/>
                </a:solidFill>
                <a:latin typeface="Arial Narrow" pitchFamily="34" charset="0"/>
                <a:cs typeface="Courier New" pitchFamily="49" charset="0"/>
              </a:rPr>
              <a:t> </a:t>
            </a:r>
            <a:r>
              <a:rPr lang="en-US" b="0" dirty="0" err="1" smtClean="0">
                <a:solidFill>
                  <a:srgbClr val="000000"/>
                </a:solidFill>
                <a:latin typeface="Arial Narrow" pitchFamily="34" charset="0"/>
                <a:cs typeface="Courier New" pitchFamily="49" charset="0"/>
              </a:rPr>
              <a:t>eb</a:t>
            </a:r>
            <a:r>
              <a:rPr lang="en-US" b="0" dirty="0" smtClean="0">
                <a:solidFill>
                  <a:srgbClr val="000000"/>
                </a:solidFill>
                <a:latin typeface="Arial Narrow" pitchFamily="34" charset="0"/>
                <a:cs typeface="Courier New" pitchFamily="49" charset="0"/>
              </a:rPr>
              <a:t>;</a:t>
            </a:r>
          </a:p>
          <a:p>
            <a:pPr eaLnBrk="1" hangingPunct="1">
              <a:lnSpc>
                <a:spcPct val="100000"/>
              </a:lnSpc>
              <a:spcBef>
                <a:spcPct val="0"/>
              </a:spcBef>
            </a:pPr>
            <a:r>
              <a:rPr lang="en-US" b="0" dirty="0" err="1" smtClean="0">
                <a:solidFill>
                  <a:srgbClr val="000000"/>
                </a:solidFill>
                <a:latin typeface="Arial Narrow" pitchFamily="34" charset="0"/>
                <a:cs typeface="Courier New" pitchFamily="49" charset="0"/>
              </a:rPr>
              <a:t>Error_init</a:t>
            </a:r>
            <a:r>
              <a:rPr lang="en-US" b="0" dirty="0" smtClean="0">
                <a:solidFill>
                  <a:srgbClr val="000000"/>
                </a:solidFill>
                <a:latin typeface="Arial Narrow" pitchFamily="34" charset="0"/>
                <a:cs typeface="Courier New" pitchFamily="49" charset="0"/>
              </a:rPr>
              <a:t> (&amp;</a:t>
            </a:r>
            <a:r>
              <a:rPr lang="en-US" b="0" dirty="0" err="1" smtClean="0">
                <a:solidFill>
                  <a:srgbClr val="000000"/>
                </a:solidFill>
                <a:latin typeface="Arial Narrow" pitchFamily="34" charset="0"/>
                <a:cs typeface="Courier New" pitchFamily="49" charset="0"/>
              </a:rPr>
              <a:t>eb</a:t>
            </a:r>
            <a:r>
              <a:rPr lang="en-US" b="0" dirty="0" smtClean="0">
                <a:solidFill>
                  <a:srgbClr val="000000"/>
                </a:solidFill>
                <a:latin typeface="Arial Narrow" pitchFamily="34" charset="0"/>
                <a:cs typeface="Courier New" pitchFamily="49" charset="0"/>
              </a:rPr>
              <a:t>);</a:t>
            </a:r>
          </a:p>
        </p:txBody>
      </p:sp>
      <p:sp>
        <p:nvSpPr>
          <p:cNvPr id="10" name="TextBox 9"/>
          <p:cNvSpPr txBox="1"/>
          <p:nvPr/>
        </p:nvSpPr>
        <p:spPr>
          <a:xfrm>
            <a:off x="6842796" y="609600"/>
            <a:ext cx="1539204" cy="400110"/>
          </a:xfrm>
          <a:prstGeom prst="rect">
            <a:avLst/>
          </a:prstGeom>
          <a:noFill/>
        </p:spPr>
        <p:txBody>
          <a:bodyPr wrap="none" rtlCol="0" anchor="ctr" anchorCtr="0">
            <a:spAutoFit/>
          </a:bodyPr>
          <a:lstStyle/>
          <a:p>
            <a:pPr eaLnBrk="1" hangingPunct="1">
              <a:lnSpc>
                <a:spcPct val="100000"/>
              </a:lnSpc>
              <a:spcBef>
                <a:spcPct val="0"/>
              </a:spcBef>
            </a:pPr>
            <a:r>
              <a:rPr lang="en-US" sz="2000" b="0" dirty="0" smtClean="0">
                <a:solidFill>
                  <a:srgbClr val="0066FF"/>
                </a:solidFill>
                <a:latin typeface="Arial" pitchFamily="34" charset="0"/>
              </a:rPr>
              <a:t>Setup Code</a:t>
            </a:r>
          </a:p>
        </p:txBody>
      </p:sp>
      <p:sp>
        <p:nvSpPr>
          <p:cNvPr id="11" name="TextBox 10"/>
          <p:cNvSpPr txBox="1"/>
          <p:nvPr/>
        </p:nvSpPr>
        <p:spPr>
          <a:xfrm>
            <a:off x="994068" y="2061793"/>
            <a:ext cx="7159332" cy="3958007"/>
          </a:xfrm>
          <a:prstGeom prst="rect">
            <a:avLst/>
          </a:prstGeom>
          <a:solidFill>
            <a:schemeClr val="accent6">
              <a:lumMod val="20000"/>
              <a:lumOff val="80000"/>
            </a:schemeClr>
          </a:solidFill>
          <a:ln w="1905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pPr marL="342900" indent="-342900" eaLnBrk="1" hangingPunct="1">
              <a:spcBef>
                <a:spcPts val="1200"/>
              </a:spcBef>
              <a:buClr>
                <a:srgbClr val="0066FF"/>
              </a:buClr>
              <a:buSzPct val="75000"/>
              <a:buFont typeface="Wingdings"/>
              <a:buChar char=""/>
            </a:pPr>
            <a:r>
              <a:rPr lang="en-US" b="0" dirty="0" smtClean="0">
                <a:solidFill>
                  <a:srgbClr val="000000"/>
                </a:solidFill>
                <a:latin typeface="Arial Narrow" pitchFamily="34" charset="0"/>
              </a:rPr>
              <a:t>Most SYS/BIOS APIs that </a:t>
            </a:r>
            <a:r>
              <a:rPr lang="en-US" b="0" u="sng" dirty="0" smtClean="0">
                <a:solidFill>
                  <a:srgbClr val="000000"/>
                </a:solidFill>
                <a:latin typeface="Arial Narrow" pitchFamily="34" charset="0"/>
              </a:rPr>
              <a:t>expect an error block also return</a:t>
            </a:r>
            <a:br>
              <a:rPr lang="en-US" b="0" u="sng" dirty="0" smtClean="0">
                <a:solidFill>
                  <a:srgbClr val="000000"/>
                </a:solidFill>
                <a:latin typeface="Arial Narrow" pitchFamily="34" charset="0"/>
              </a:rPr>
            </a:br>
            <a:r>
              <a:rPr lang="en-US" b="0" u="sng" dirty="0" smtClean="0">
                <a:solidFill>
                  <a:srgbClr val="000000"/>
                </a:solidFill>
                <a:latin typeface="Arial Narrow" pitchFamily="34" charset="0"/>
              </a:rPr>
              <a:t>a handle</a:t>
            </a:r>
            <a:r>
              <a:rPr lang="en-US" b="0" dirty="0" smtClean="0">
                <a:solidFill>
                  <a:srgbClr val="000000"/>
                </a:solidFill>
                <a:latin typeface="Arial Narrow" pitchFamily="34" charset="0"/>
              </a:rPr>
              <a:t> to the created object or allocated memory</a:t>
            </a:r>
          </a:p>
          <a:p>
            <a:pPr marL="342900" indent="-342900" eaLnBrk="1" hangingPunct="1">
              <a:spcBef>
                <a:spcPts val="1200"/>
              </a:spcBef>
              <a:buClr>
                <a:srgbClr val="0066FF"/>
              </a:buClr>
              <a:buSzPct val="75000"/>
              <a:buFont typeface="Wingdings"/>
              <a:buChar char=""/>
            </a:pPr>
            <a:r>
              <a:rPr lang="en-US" b="0" dirty="0" smtClean="0">
                <a:solidFill>
                  <a:srgbClr val="000000"/>
                </a:solidFill>
                <a:latin typeface="Arial Narrow" pitchFamily="34" charset="0"/>
              </a:rPr>
              <a:t>If NULL is passed instead of an initialized </a:t>
            </a:r>
            <a:r>
              <a:rPr lang="en-US" b="0" dirty="0" err="1" smtClean="0">
                <a:solidFill>
                  <a:srgbClr val="000000"/>
                </a:solidFill>
                <a:latin typeface="Arial Narrow" pitchFamily="34" charset="0"/>
              </a:rPr>
              <a:t>Error_Block</a:t>
            </a:r>
            <a:r>
              <a:rPr lang="en-US" b="0" dirty="0" smtClean="0">
                <a:solidFill>
                  <a:srgbClr val="000000"/>
                </a:solidFill>
                <a:latin typeface="Arial Narrow" pitchFamily="34" charset="0"/>
              </a:rPr>
              <a:t> and</a:t>
            </a:r>
            <a:br>
              <a:rPr lang="en-US" b="0" dirty="0" smtClean="0">
                <a:solidFill>
                  <a:srgbClr val="000000"/>
                </a:solidFill>
                <a:latin typeface="Arial Narrow" pitchFamily="34" charset="0"/>
              </a:rPr>
            </a:br>
            <a:r>
              <a:rPr lang="en-US" b="0" dirty="0" smtClean="0">
                <a:solidFill>
                  <a:srgbClr val="000000"/>
                </a:solidFill>
                <a:latin typeface="Arial Narrow" pitchFamily="34" charset="0"/>
              </a:rPr>
              <a:t>an error occurs, </a:t>
            </a:r>
            <a:r>
              <a:rPr lang="en-US" b="0" u="sng" dirty="0" smtClean="0">
                <a:solidFill>
                  <a:srgbClr val="000000"/>
                </a:solidFill>
                <a:latin typeface="Arial Narrow" pitchFamily="34" charset="0"/>
              </a:rPr>
              <a:t>the application aborts</a:t>
            </a:r>
            <a:r>
              <a:rPr lang="en-US" b="0" dirty="0" smtClean="0">
                <a:solidFill>
                  <a:srgbClr val="000000"/>
                </a:solidFill>
                <a:latin typeface="Arial Narrow" pitchFamily="34" charset="0"/>
              </a:rPr>
              <a:t> and the error is </a:t>
            </a:r>
            <a:br>
              <a:rPr lang="en-US" b="0" dirty="0" smtClean="0">
                <a:solidFill>
                  <a:srgbClr val="000000"/>
                </a:solidFill>
                <a:latin typeface="Arial Narrow" pitchFamily="34" charset="0"/>
              </a:rPr>
            </a:br>
            <a:r>
              <a:rPr lang="en-US" b="0" dirty="0" smtClean="0">
                <a:solidFill>
                  <a:srgbClr val="000000"/>
                </a:solidFill>
                <a:latin typeface="Arial Narrow" pitchFamily="34" charset="0"/>
              </a:rPr>
              <a:t>output using </a:t>
            </a:r>
            <a:r>
              <a:rPr lang="en-US" b="0" dirty="0" err="1" smtClean="0">
                <a:solidFill>
                  <a:srgbClr val="000000"/>
                </a:solidFill>
                <a:latin typeface="Arial Narrow" pitchFamily="34" charset="0"/>
              </a:rPr>
              <a:t>System_printf</a:t>
            </a:r>
            <a:r>
              <a:rPr lang="en-US" b="0" dirty="0" smtClean="0">
                <a:solidFill>
                  <a:srgbClr val="000000"/>
                </a:solidFill>
                <a:latin typeface="Arial Narrow" pitchFamily="34" charset="0"/>
              </a:rPr>
              <a:t>().</a:t>
            </a:r>
          </a:p>
          <a:p>
            <a:pPr marL="342900" indent="-342900" eaLnBrk="1" hangingPunct="1">
              <a:spcBef>
                <a:spcPts val="1200"/>
              </a:spcBef>
              <a:buClr>
                <a:srgbClr val="0066FF"/>
              </a:buClr>
              <a:buSzPct val="75000"/>
              <a:buFont typeface="Wingdings"/>
              <a:buChar char=""/>
            </a:pPr>
            <a:r>
              <a:rPr lang="en-US" b="0" dirty="0" smtClean="0">
                <a:solidFill>
                  <a:srgbClr val="000000"/>
                </a:solidFill>
                <a:latin typeface="Arial Narrow" pitchFamily="34" charset="0"/>
              </a:rPr>
              <a:t>This may be the best behavior in systems where an error is</a:t>
            </a:r>
            <a:br>
              <a:rPr lang="en-US" b="0" dirty="0" smtClean="0">
                <a:solidFill>
                  <a:srgbClr val="000000"/>
                </a:solidFill>
                <a:latin typeface="Arial Narrow" pitchFamily="34" charset="0"/>
              </a:rPr>
            </a:br>
            <a:r>
              <a:rPr lang="en-US" b="0" dirty="0" smtClean="0">
                <a:solidFill>
                  <a:srgbClr val="000000"/>
                </a:solidFill>
                <a:latin typeface="Arial Narrow" pitchFamily="34" charset="0"/>
              </a:rPr>
              <a:t>fatal and you do not want to do any error checking</a:t>
            </a:r>
          </a:p>
          <a:p>
            <a:pPr marL="342900" indent="-342900" eaLnBrk="1" hangingPunct="1">
              <a:spcBef>
                <a:spcPts val="1200"/>
              </a:spcBef>
              <a:buClr>
                <a:srgbClr val="0066FF"/>
              </a:buClr>
              <a:buSzPct val="75000"/>
              <a:buFont typeface="Wingdings"/>
              <a:buChar char=""/>
            </a:pPr>
            <a:r>
              <a:rPr lang="en-US" b="0" dirty="0" smtClean="0">
                <a:solidFill>
                  <a:srgbClr val="000000"/>
                </a:solidFill>
                <a:latin typeface="Arial Narrow" pitchFamily="34" charset="0"/>
              </a:rPr>
              <a:t>The main advantage of passing and testing </a:t>
            </a:r>
            <a:r>
              <a:rPr lang="en-US" b="0" dirty="0" err="1" smtClean="0">
                <a:solidFill>
                  <a:srgbClr val="000000"/>
                </a:solidFill>
                <a:latin typeface="Arial Narrow" pitchFamily="34" charset="0"/>
              </a:rPr>
              <a:t>Error_block</a:t>
            </a:r>
            <a:r>
              <a:rPr lang="en-US" b="0" dirty="0" smtClean="0">
                <a:solidFill>
                  <a:srgbClr val="000000"/>
                </a:solidFill>
                <a:latin typeface="Arial Narrow" pitchFamily="34" charset="0"/>
              </a:rPr>
              <a:t> is</a:t>
            </a:r>
            <a:br>
              <a:rPr lang="en-US" b="0" dirty="0" smtClean="0">
                <a:solidFill>
                  <a:srgbClr val="000000"/>
                </a:solidFill>
                <a:latin typeface="Arial Narrow" pitchFamily="34" charset="0"/>
              </a:rPr>
            </a:br>
            <a:r>
              <a:rPr lang="en-US" b="0" dirty="0" smtClean="0">
                <a:solidFill>
                  <a:srgbClr val="000000"/>
                </a:solidFill>
                <a:latin typeface="Arial Narrow" pitchFamily="34" charset="0"/>
              </a:rPr>
              <a:t>that your </a:t>
            </a:r>
            <a:r>
              <a:rPr lang="en-US" b="0" u="sng" dirty="0" smtClean="0">
                <a:solidFill>
                  <a:srgbClr val="000000"/>
                </a:solidFill>
                <a:latin typeface="Arial Narrow" pitchFamily="34" charset="0"/>
              </a:rPr>
              <a:t>program controls when it aborts</a:t>
            </a:r>
            <a:r>
              <a:rPr lang="en-US" b="0" dirty="0" smtClean="0">
                <a:solidFill>
                  <a:srgbClr val="000000"/>
                </a:solidFill>
                <a:latin typeface="Arial Narrow" pitchFamily="34" charset="0"/>
              </a:rPr>
              <a:t>.</a:t>
            </a:r>
          </a:p>
          <a:p>
            <a:pPr marL="342900" indent="-342900" eaLnBrk="1" hangingPunct="1">
              <a:spcBef>
                <a:spcPts val="1200"/>
              </a:spcBef>
              <a:buClr>
                <a:srgbClr val="0066FF"/>
              </a:buClr>
              <a:buSzPct val="75000"/>
              <a:buFont typeface="Wingdings"/>
              <a:buChar char=""/>
            </a:pPr>
            <a:r>
              <a:rPr lang="en-US" b="0" i="1" dirty="0" smtClean="0">
                <a:solidFill>
                  <a:srgbClr val="000000"/>
                </a:solidFill>
                <a:latin typeface="Arial Narrow" pitchFamily="34" charset="0"/>
              </a:rPr>
              <a:t>Typically, systems pass </a:t>
            </a:r>
            <a:r>
              <a:rPr lang="en-US" b="0" i="1" dirty="0" err="1" smtClean="0">
                <a:solidFill>
                  <a:srgbClr val="000000"/>
                </a:solidFill>
                <a:latin typeface="Arial Narrow" pitchFamily="34" charset="0"/>
              </a:rPr>
              <a:t>Error_block</a:t>
            </a:r>
            <a:r>
              <a:rPr lang="en-US" b="0" i="1" dirty="0" smtClean="0">
                <a:solidFill>
                  <a:srgbClr val="000000"/>
                </a:solidFill>
                <a:latin typeface="Arial Narrow" pitchFamily="34" charset="0"/>
              </a:rPr>
              <a:t> and check resource</a:t>
            </a:r>
            <a:br>
              <a:rPr lang="en-US" b="0" i="1" dirty="0" smtClean="0">
                <a:solidFill>
                  <a:srgbClr val="000000"/>
                </a:solidFill>
                <a:latin typeface="Arial Narrow" pitchFamily="34" charset="0"/>
              </a:rPr>
            </a:br>
            <a:r>
              <a:rPr lang="en-US" b="0" i="1" dirty="0" smtClean="0">
                <a:solidFill>
                  <a:srgbClr val="000000"/>
                </a:solidFill>
                <a:latin typeface="Arial Narrow" pitchFamily="34" charset="0"/>
              </a:rPr>
              <a:t>pointer to see if it is NULL, then make a decision… </a:t>
            </a:r>
          </a:p>
        </p:txBody>
      </p:sp>
      <p:sp>
        <p:nvSpPr>
          <p:cNvPr id="12" name="TextBox 11"/>
          <p:cNvSpPr txBox="1"/>
          <p:nvPr/>
        </p:nvSpPr>
        <p:spPr>
          <a:xfrm>
            <a:off x="2730743" y="609600"/>
            <a:ext cx="926857" cy="400110"/>
          </a:xfrm>
          <a:prstGeom prst="rect">
            <a:avLst/>
          </a:prstGeom>
          <a:noFill/>
        </p:spPr>
        <p:txBody>
          <a:bodyPr wrap="none" rtlCol="0" anchor="ctr" anchorCtr="0">
            <a:spAutoFit/>
          </a:bodyPr>
          <a:lstStyle/>
          <a:p>
            <a:pPr eaLnBrk="1" hangingPunct="1">
              <a:lnSpc>
                <a:spcPct val="100000"/>
              </a:lnSpc>
              <a:spcBef>
                <a:spcPct val="0"/>
              </a:spcBef>
            </a:pPr>
            <a:r>
              <a:rPr lang="en-US" sz="2000" b="0" dirty="0" smtClean="0">
                <a:solidFill>
                  <a:srgbClr val="0066FF"/>
                </a:solidFill>
                <a:latin typeface="Arial" pitchFamily="34" charset="0"/>
              </a:rPr>
              <a:t>Usage</a:t>
            </a:r>
          </a:p>
        </p:txBody>
      </p:sp>
      <p:sp>
        <p:nvSpPr>
          <p:cNvPr id="13" name="TextBox 12"/>
          <p:cNvSpPr txBox="1"/>
          <p:nvPr/>
        </p:nvSpPr>
        <p:spPr>
          <a:xfrm>
            <a:off x="2314539" y="6096000"/>
            <a:ext cx="5075428" cy="400110"/>
          </a:xfrm>
          <a:prstGeom prst="rect">
            <a:avLst/>
          </a:prstGeom>
          <a:noFill/>
        </p:spPr>
        <p:txBody>
          <a:bodyPr wrap="none" rtlCol="0" anchor="ctr" anchorCtr="0">
            <a:spAutoFit/>
          </a:bodyPr>
          <a:lstStyle/>
          <a:p>
            <a:pPr eaLnBrk="1" hangingPunct="1">
              <a:lnSpc>
                <a:spcPct val="100000"/>
              </a:lnSpc>
              <a:spcBef>
                <a:spcPct val="0"/>
              </a:spcBef>
            </a:pPr>
            <a:r>
              <a:rPr lang="en-US" sz="2000" b="0" dirty="0" smtClean="0">
                <a:solidFill>
                  <a:srgbClr val="000000"/>
                </a:solidFill>
                <a:latin typeface="Arial Narrow" pitchFamily="34" charset="0"/>
              </a:rPr>
              <a:t>Can check </a:t>
            </a:r>
            <a:r>
              <a:rPr lang="en-US" sz="2000" b="0" dirty="0" err="1" smtClean="0">
                <a:solidFill>
                  <a:srgbClr val="000000"/>
                </a:solidFill>
                <a:latin typeface="Arial Narrow" pitchFamily="34" charset="0"/>
              </a:rPr>
              <a:t>Error_Block</a:t>
            </a:r>
            <a:r>
              <a:rPr lang="en-US" sz="2000" b="0" dirty="0" smtClean="0">
                <a:solidFill>
                  <a:srgbClr val="000000"/>
                </a:solidFill>
                <a:latin typeface="Arial Narrow" pitchFamily="34" charset="0"/>
              </a:rPr>
              <a:t> using:  </a:t>
            </a:r>
            <a:r>
              <a:rPr lang="en-US" sz="2000" b="0" dirty="0" err="1" smtClean="0">
                <a:solidFill>
                  <a:srgbClr val="000000"/>
                </a:solidFill>
                <a:latin typeface="Courier New" pitchFamily="49" charset="0"/>
                <a:cs typeface="Courier New" pitchFamily="49" charset="0"/>
              </a:rPr>
              <a:t>Error_check</a:t>
            </a:r>
            <a:r>
              <a:rPr lang="en-US" sz="2000" b="0" dirty="0" smtClean="0">
                <a:solidFill>
                  <a:srgbClr val="000000"/>
                </a:solidFill>
                <a:latin typeface="Courier New" pitchFamily="49" charset="0"/>
                <a:cs typeface="Courier New" pitchFamily="49" charset="0"/>
              </a:rPr>
              <a:t>()</a:t>
            </a:r>
          </a:p>
        </p:txBody>
      </p:sp>
      <p:sp>
        <p:nvSpPr>
          <p:cNvPr id="15"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rgbClr val="0066FF"/>
                </a:solidFill>
                <a:latin typeface="Arial"/>
              </a:rPr>
              <a:t>30</a:t>
            </a:r>
            <a:endParaRPr lang="en-US" sz="1000" b="0" dirty="0" smtClean="0">
              <a:solidFill>
                <a:srgbClr val="0066FF"/>
              </a:solidFill>
              <a:latin typeface="Arial"/>
            </a:endParaRPr>
          </a:p>
        </p:txBody>
      </p:sp>
      <p:pic>
        <p:nvPicPr>
          <p:cNvPr id="16"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8"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9"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4">
            <a:hlinkClick r:id="rId10"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4">
            <a:hlinkClick r:id="rId11" action="ppaction://hlinksldjump"/>
          </p:cNvPr>
          <p:cNvSpPr txBox="1">
            <a:spLocks noChangeArrowheads="1"/>
          </p:cNvSpPr>
          <p:nvPr>
            <p:custDataLst>
              <p:tags r:id="rId4"/>
            </p:custDataLst>
          </p:nvPr>
        </p:nvSpPr>
        <p:spPr bwMode="auto">
          <a:xfrm>
            <a:off x="301576" y="216798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3" name="Text Box 4">
            <a:hlinkClick r:id="rId12" action="ppaction://hlinksldjump"/>
          </p:cNvPr>
          <p:cNvSpPr txBox="1">
            <a:spLocks noChangeArrowheads="1"/>
          </p:cNvSpPr>
          <p:nvPr>
            <p:custDataLst>
              <p:tags r:id="rId5"/>
            </p:custDataLst>
          </p:nvPr>
        </p:nvSpPr>
        <p:spPr bwMode="auto">
          <a:xfrm>
            <a:off x="301576" y="274278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4" name="Text Box 3">
            <a:hlinkClick r:id="rId13" action="ppaction://hlinksldjump"/>
          </p:cNvPr>
          <p:cNvSpPr txBox="1">
            <a:spLocks noChangeArrowheads="1"/>
          </p:cNvSpPr>
          <p:nvPr>
            <p:custDataLst>
              <p:tags r:id="rId6"/>
            </p:custDataLst>
          </p:nvPr>
        </p:nvSpPr>
        <p:spPr bwMode="auto">
          <a:xfrm>
            <a:off x="304800" y="3317591"/>
            <a:ext cx="5562600" cy="495300"/>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a:solidFill>
                <a:srgbClr val="000000"/>
              </a:solidFill>
            </a:endParaRPr>
          </a:p>
        </p:txBody>
      </p:sp>
      <p:pic>
        <p:nvPicPr>
          <p:cNvPr id="17" name="Animated Logo" descr="tilogo_color_twoline.png"/>
          <p:cNvPicPr>
            <a:picLocks noChangeAspect="1"/>
          </p:cNvPicPr>
          <p:nvPr/>
        </p:nvPicPr>
        <p:blipFill>
          <a:blip r:embed="rId14"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801" name="Rectangle 89"/>
          <p:cNvSpPr>
            <a:spLocks noChangeArrowheads="1"/>
          </p:cNvSpPr>
          <p:nvPr/>
        </p:nvSpPr>
        <p:spPr bwMode="auto">
          <a:xfrm>
            <a:off x="6400800" y="4495800"/>
            <a:ext cx="2133600" cy="114300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1507" name="Rectangle 2"/>
          <p:cNvSpPr>
            <a:spLocks noGrp="1" noChangeArrowheads="1"/>
          </p:cNvSpPr>
          <p:nvPr>
            <p:ph type="title"/>
          </p:nvPr>
        </p:nvSpPr>
        <p:spPr/>
        <p:txBody>
          <a:bodyPr/>
          <a:lstStyle/>
          <a:p>
            <a:r>
              <a:rPr lang="en-US" sz="3200" dirty="0" smtClean="0"/>
              <a:t>Lab 6 – Dynamic Audio</a:t>
            </a:r>
          </a:p>
        </p:txBody>
      </p:sp>
      <p:pic>
        <p:nvPicPr>
          <p:cNvPr id="21508" name="Picture 3" descr="MCj03078770000[1]"/>
          <p:cNvPicPr>
            <a:picLocks noChangeAspect="1" noChangeArrowheads="1"/>
          </p:cNvPicPr>
          <p:nvPr/>
        </p:nvPicPr>
        <p:blipFill>
          <a:blip r:embed="rId4" cstate="print"/>
          <a:srcRect/>
          <a:stretch>
            <a:fillRect/>
          </a:stretch>
        </p:blipFill>
        <p:spPr bwMode="auto">
          <a:xfrm>
            <a:off x="598488" y="2871788"/>
            <a:ext cx="561975" cy="652462"/>
          </a:xfrm>
          <a:prstGeom prst="rect">
            <a:avLst/>
          </a:prstGeom>
          <a:noFill/>
          <a:ln w="9525">
            <a:noFill/>
            <a:miter lim="800000"/>
            <a:headEnd/>
            <a:tailEnd/>
          </a:ln>
        </p:spPr>
      </p:pic>
      <p:pic>
        <p:nvPicPr>
          <p:cNvPr id="21509" name="Picture 4" descr="Picture1"/>
          <p:cNvPicPr>
            <a:picLocks noChangeAspect="1" noChangeArrowheads="1"/>
          </p:cNvPicPr>
          <p:nvPr/>
        </p:nvPicPr>
        <p:blipFill>
          <a:blip r:embed="rId5" cstate="print"/>
          <a:srcRect/>
          <a:stretch>
            <a:fillRect/>
          </a:stretch>
        </p:blipFill>
        <p:spPr bwMode="auto">
          <a:xfrm>
            <a:off x="304800" y="1524000"/>
            <a:ext cx="914400" cy="474663"/>
          </a:xfrm>
          <a:prstGeom prst="rect">
            <a:avLst/>
          </a:prstGeom>
          <a:noFill/>
          <a:ln w="9525">
            <a:noFill/>
            <a:miter lim="800000"/>
            <a:headEnd/>
            <a:tailEnd/>
          </a:ln>
        </p:spPr>
      </p:pic>
      <p:sp>
        <p:nvSpPr>
          <p:cNvPr id="21510"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smtClean="0">
                <a:solidFill>
                  <a:srgbClr val="000000"/>
                </a:solidFill>
                <a:latin typeface="Times New Roman" pitchFamily="18" charset="0"/>
                <a:cs typeface="Times New Roman" pitchFamily="18" charset="0"/>
              </a:rPr>
              <a:t/>
            </a:r>
            <a:br>
              <a:rPr lang="en-US" sz="1100" b="0" smtClean="0">
                <a:solidFill>
                  <a:srgbClr val="000000"/>
                </a:solidFill>
                <a:latin typeface="Times New Roman" pitchFamily="18" charset="0"/>
                <a:cs typeface="Times New Roman" pitchFamily="18" charset="0"/>
              </a:rPr>
            </a:br>
            <a:endParaRPr lang="en-US" b="0" smtClean="0">
              <a:solidFill>
                <a:srgbClr val="000000"/>
              </a:solidFill>
              <a:latin typeface="Times New Roman" pitchFamily="18" charset="0"/>
            </a:endParaRPr>
          </a:p>
        </p:txBody>
      </p:sp>
      <p:sp>
        <p:nvSpPr>
          <p:cNvPr id="499719" name="Line 7"/>
          <p:cNvSpPr>
            <a:spLocks noChangeShapeType="1"/>
          </p:cNvSpPr>
          <p:nvPr/>
        </p:nvSpPr>
        <p:spPr bwMode="auto">
          <a:xfrm>
            <a:off x="1287463" y="1763713"/>
            <a:ext cx="533400" cy="0"/>
          </a:xfrm>
          <a:prstGeom prst="line">
            <a:avLst/>
          </a:prstGeom>
          <a:noFill/>
          <a:ln w="12700">
            <a:solidFill>
              <a:schemeClr val="tx1"/>
            </a:solidFill>
            <a:round/>
            <a:headEnd type="none" w="sm" len="sm"/>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99720" name="Line 8"/>
          <p:cNvSpPr>
            <a:spLocks noChangeShapeType="1"/>
          </p:cNvSpPr>
          <p:nvPr/>
        </p:nvSpPr>
        <p:spPr bwMode="auto">
          <a:xfrm flipH="1">
            <a:off x="1284288" y="3228975"/>
            <a:ext cx="533400" cy="0"/>
          </a:xfrm>
          <a:prstGeom prst="line">
            <a:avLst/>
          </a:prstGeom>
          <a:noFill/>
          <a:ln w="12700">
            <a:solidFill>
              <a:schemeClr val="tx1"/>
            </a:solidFill>
            <a:round/>
            <a:headEn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1513" name="AutoShape 9"/>
          <p:cNvSpPr>
            <a:spLocks noChangeArrowheads="1"/>
          </p:cNvSpPr>
          <p:nvPr/>
        </p:nvSpPr>
        <p:spPr bwMode="auto">
          <a:xfrm>
            <a:off x="2908300" y="609600"/>
            <a:ext cx="5715000" cy="3733800"/>
          </a:xfrm>
          <a:prstGeom prst="roundRect">
            <a:avLst>
              <a:gd name="adj" fmla="val 2903"/>
            </a:avLst>
          </a:prstGeom>
          <a:solidFill>
            <a:schemeClr val="bg1">
              <a:alpha val="50195"/>
            </a:schemeClr>
          </a:solidFill>
          <a:ln w="28575">
            <a:solidFill>
              <a:schemeClr val="tx1"/>
            </a:solidFill>
            <a:round/>
            <a:headEnd type="none" w="sm" len="sm"/>
            <a:tailEnd type="none" w="sm" len="sm"/>
          </a:ln>
        </p:spPr>
        <p:txBody>
          <a:bodyPr wrap="none" lIns="92075" tIns="137160" rIns="182880" bIns="46038"/>
          <a:lstStyle/>
          <a:p>
            <a:pPr algn="r">
              <a:lnSpc>
                <a:spcPct val="90000"/>
              </a:lnSpc>
              <a:spcBef>
                <a:spcPct val="0"/>
              </a:spcBef>
            </a:pPr>
            <a:r>
              <a:rPr lang="en-US" sz="2800" smtClean="0">
                <a:solidFill>
                  <a:srgbClr val="0066FF"/>
                </a:solidFill>
              </a:rPr>
              <a:t> </a:t>
            </a:r>
          </a:p>
        </p:txBody>
      </p:sp>
      <p:sp>
        <p:nvSpPr>
          <p:cNvPr id="21514" name="Rectangle 10"/>
          <p:cNvSpPr>
            <a:spLocks noChangeArrowheads="1"/>
          </p:cNvSpPr>
          <p:nvPr/>
        </p:nvSpPr>
        <p:spPr bwMode="auto">
          <a:xfrm>
            <a:off x="7251700" y="687388"/>
            <a:ext cx="1295400" cy="3579812"/>
          </a:xfrm>
          <a:prstGeom prst="rect">
            <a:avLst/>
          </a:prstGeom>
          <a:solidFill>
            <a:srgbClr val="FFFF99"/>
          </a:solidFill>
          <a:ln w="19050" cap="rnd">
            <a:noFill/>
            <a:prstDash val="sysDot"/>
            <a:miter lim="800000"/>
            <a:headEnd type="none" w="sm" len="sm"/>
            <a:tailEnd type="none" w="sm" len="sm"/>
          </a:ln>
        </p:spPr>
        <p:txBody>
          <a:bodyPr wrap="none" tIns="91440" bIns="91440"/>
          <a:lstStyle/>
          <a:p>
            <a:pPr algn="ctr">
              <a:lnSpc>
                <a:spcPct val="100000"/>
              </a:lnSpc>
              <a:spcBef>
                <a:spcPct val="0"/>
              </a:spcBef>
            </a:pPr>
            <a:r>
              <a:rPr lang="en-US" sz="2000" smtClean="0">
                <a:solidFill>
                  <a:srgbClr val="0066FF"/>
                </a:solidFill>
              </a:rPr>
              <a:t>TSK</a:t>
            </a:r>
          </a:p>
        </p:txBody>
      </p:sp>
      <p:sp>
        <p:nvSpPr>
          <p:cNvPr id="21515" name="Rectangle 11"/>
          <p:cNvSpPr>
            <a:spLocks noChangeArrowheads="1"/>
          </p:cNvSpPr>
          <p:nvPr/>
        </p:nvSpPr>
        <p:spPr bwMode="auto">
          <a:xfrm>
            <a:off x="4508500" y="687388"/>
            <a:ext cx="1524000" cy="3579812"/>
          </a:xfrm>
          <a:prstGeom prst="rect">
            <a:avLst/>
          </a:prstGeom>
          <a:solidFill>
            <a:schemeClr val="accent2"/>
          </a:solidFill>
          <a:ln w="19050" cap="rnd">
            <a:noFill/>
            <a:prstDash val="sysDot"/>
            <a:miter lim="800000"/>
            <a:headEnd type="none" w="sm" len="sm"/>
            <a:tailEnd type="none" w="sm" len="sm"/>
          </a:ln>
        </p:spPr>
        <p:txBody>
          <a:bodyPr wrap="none" tIns="91440" bIns="91440"/>
          <a:lstStyle/>
          <a:p>
            <a:pPr algn="ctr">
              <a:lnSpc>
                <a:spcPct val="100000"/>
              </a:lnSpc>
              <a:spcBef>
                <a:spcPct val="0"/>
              </a:spcBef>
            </a:pPr>
            <a:r>
              <a:rPr lang="en-US" sz="2000" smtClean="0">
                <a:solidFill>
                  <a:srgbClr val="000000"/>
                </a:solidFill>
              </a:rPr>
              <a:t>HWI</a:t>
            </a:r>
          </a:p>
        </p:txBody>
      </p:sp>
      <p:sp>
        <p:nvSpPr>
          <p:cNvPr id="21516" name="AutoShape 12"/>
          <p:cNvSpPr>
            <a:spLocks noChangeArrowheads="1"/>
          </p:cNvSpPr>
          <p:nvPr/>
        </p:nvSpPr>
        <p:spPr bwMode="auto">
          <a:xfrm>
            <a:off x="4724400" y="1371600"/>
            <a:ext cx="1155700" cy="774700"/>
          </a:xfrm>
          <a:prstGeom prst="roundRect">
            <a:avLst>
              <a:gd name="adj" fmla="val 16667"/>
            </a:avLst>
          </a:prstGeom>
          <a:solidFill>
            <a:schemeClr val="accent1"/>
          </a:solidFill>
          <a:ln w="12700">
            <a:solidFill>
              <a:schemeClr val="tx1"/>
            </a:solid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66FF"/>
                </a:solidFill>
                <a:latin typeface="Arial Narrow" pitchFamily="34" charset="0"/>
              </a:rPr>
              <a:t>isrAudio</a:t>
            </a:r>
            <a:endParaRPr lang="en-US" sz="1800" baseline="-25000" smtClean="0">
              <a:solidFill>
                <a:srgbClr val="0066FF"/>
              </a:solidFill>
              <a:latin typeface="Arial Narrow" pitchFamily="34" charset="0"/>
            </a:endParaRPr>
          </a:p>
        </p:txBody>
      </p:sp>
      <p:sp>
        <p:nvSpPr>
          <p:cNvPr id="499725" name="AutoShape 13"/>
          <p:cNvSpPr>
            <a:spLocks noChangeArrowheads="1"/>
          </p:cNvSpPr>
          <p:nvPr/>
        </p:nvSpPr>
        <p:spPr bwMode="auto">
          <a:xfrm>
            <a:off x="6278563" y="1368425"/>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nvGrpSpPr>
          <p:cNvPr id="2" name="Group 14"/>
          <p:cNvGrpSpPr>
            <a:grpSpLocks/>
          </p:cNvGrpSpPr>
          <p:nvPr/>
        </p:nvGrpSpPr>
        <p:grpSpPr bwMode="auto">
          <a:xfrm>
            <a:off x="6499225" y="1460500"/>
            <a:ext cx="333375" cy="609600"/>
            <a:chOff x="2234" y="1394"/>
            <a:chExt cx="144" cy="264"/>
          </a:xfrm>
        </p:grpSpPr>
        <p:sp>
          <p:nvSpPr>
            <p:cNvPr id="499727" name="Rectangle 15"/>
            <p:cNvSpPr>
              <a:spLocks noChangeArrowheads="1"/>
            </p:cNvSpPr>
            <p:nvPr/>
          </p:nvSpPr>
          <p:spPr bwMode="auto">
            <a:xfrm rot="-10800000">
              <a:off x="2235" y="1394"/>
              <a:ext cx="143" cy="264"/>
            </a:xfrm>
            <a:prstGeom prst="rect">
              <a:avLst/>
            </a:prstGeom>
            <a:solidFill>
              <a:schemeClr val="accent1"/>
            </a:solidFill>
            <a:ln w="19050">
              <a:solidFill>
                <a:schemeClr val="tx2"/>
              </a:solidFill>
              <a:miter lim="800000"/>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28" name="Line 16"/>
            <p:cNvSpPr>
              <a:spLocks noChangeShapeType="1"/>
            </p:cNvSpPr>
            <p:nvPr/>
          </p:nvSpPr>
          <p:spPr bwMode="auto">
            <a:xfrm rot="-10800000">
              <a:off x="2234" y="1604"/>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29" name="Line 17"/>
            <p:cNvSpPr>
              <a:spLocks noChangeShapeType="1"/>
            </p:cNvSpPr>
            <p:nvPr/>
          </p:nvSpPr>
          <p:spPr bwMode="auto">
            <a:xfrm rot="-10800000">
              <a:off x="2234" y="1551"/>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30" name="Line 18"/>
            <p:cNvSpPr>
              <a:spLocks noChangeShapeType="1"/>
            </p:cNvSpPr>
            <p:nvPr/>
          </p:nvSpPr>
          <p:spPr bwMode="auto">
            <a:xfrm rot="-10800000">
              <a:off x="2234" y="1498"/>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31" name="Line 19"/>
            <p:cNvSpPr>
              <a:spLocks noChangeShapeType="1"/>
            </p:cNvSpPr>
            <p:nvPr/>
          </p:nvSpPr>
          <p:spPr bwMode="auto">
            <a:xfrm rot="-10800000">
              <a:off x="2234" y="1445"/>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21519" name="AutoShape 20"/>
          <p:cNvSpPr>
            <a:spLocks noChangeArrowheads="1"/>
          </p:cNvSpPr>
          <p:nvPr/>
        </p:nvSpPr>
        <p:spPr bwMode="auto">
          <a:xfrm>
            <a:off x="6280150" y="1071563"/>
            <a:ext cx="776288" cy="223837"/>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rcvBufs</a:t>
            </a:r>
          </a:p>
        </p:txBody>
      </p:sp>
      <p:sp>
        <p:nvSpPr>
          <p:cNvPr id="499733" name="AutoShape 21"/>
          <p:cNvSpPr>
            <a:spLocks noChangeArrowheads="1"/>
          </p:cNvSpPr>
          <p:nvPr/>
        </p:nvSpPr>
        <p:spPr bwMode="auto">
          <a:xfrm>
            <a:off x="1828800" y="1371600"/>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1521" name="AutoShape 22"/>
          <p:cNvSpPr>
            <a:spLocks noChangeArrowheads="1"/>
          </p:cNvSpPr>
          <p:nvPr/>
        </p:nvSpPr>
        <p:spPr bwMode="auto">
          <a:xfrm rot="5400000">
            <a:off x="1947068" y="1459707"/>
            <a:ext cx="601663" cy="596900"/>
          </a:xfrm>
          <a:prstGeom prst="triangle">
            <a:avLst>
              <a:gd name="adj" fmla="val 50000"/>
            </a:avLst>
          </a:prstGeom>
          <a:solidFill>
            <a:schemeClr val="hlink"/>
          </a:solidFill>
          <a:ln w="28575">
            <a:solidFill>
              <a:schemeClr val="tx2"/>
            </a:solidFill>
            <a:miter lim="800000"/>
            <a:headEnd type="none" w="sm" len="sm"/>
            <a:tailEnd type="none" w="sm" len="sm"/>
          </a:ln>
        </p:spPr>
        <p:txBody>
          <a:bodyPr rot="10800000" vert="eaVert" wrap="none" lIns="92075" tIns="46038" rIns="92075" bIns="46038" anchor="ctr"/>
          <a:lstStyle/>
          <a:p>
            <a:pPr algn="ctr">
              <a:lnSpc>
                <a:spcPct val="90000"/>
              </a:lnSpc>
              <a:spcBef>
                <a:spcPct val="0"/>
              </a:spcBef>
            </a:pPr>
            <a:r>
              <a:rPr lang="en-US" sz="1600" smtClean="0">
                <a:solidFill>
                  <a:srgbClr val="000000"/>
                </a:solidFill>
                <a:latin typeface="Arial Narrow" pitchFamily="34" charset="0"/>
              </a:rPr>
              <a:t>ADC</a:t>
            </a:r>
            <a:endParaRPr lang="en-US" sz="1800" smtClean="0">
              <a:solidFill>
                <a:srgbClr val="000000"/>
              </a:solidFill>
              <a:latin typeface="Arial Narrow" pitchFamily="34" charset="0"/>
            </a:endParaRPr>
          </a:p>
        </p:txBody>
      </p:sp>
      <p:sp>
        <p:nvSpPr>
          <p:cNvPr id="499735" name="AutoShape 23"/>
          <p:cNvSpPr>
            <a:spLocks noChangeArrowheads="1"/>
          </p:cNvSpPr>
          <p:nvPr/>
        </p:nvSpPr>
        <p:spPr bwMode="auto">
          <a:xfrm flipH="1">
            <a:off x="1828800" y="2841625"/>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1523" name="AutoShape 24"/>
          <p:cNvSpPr>
            <a:spLocks noChangeArrowheads="1"/>
          </p:cNvSpPr>
          <p:nvPr/>
        </p:nvSpPr>
        <p:spPr bwMode="auto">
          <a:xfrm rot="16200000" flipH="1">
            <a:off x="1883568" y="2929732"/>
            <a:ext cx="601663" cy="596900"/>
          </a:xfrm>
          <a:prstGeom prst="triangle">
            <a:avLst>
              <a:gd name="adj" fmla="val 50000"/>
            </a:avLst>
          </a:prstGeom>
          <a:solidFill>
            <a:schemeClr val="hlink"/>
          </a:solidFill>
          <a:ln w="28575">
            <a:solidFill>
              <a:schemeClr val="tx2"/>
            </a:solidFill>
            <a:miter lim="800000"/>
            <a:headEnd type="none" w="sm" len="sm"/>
            <a:tailEnd type="none" w="sm" len="sm"/>
          </a:ln>
        </p:spPr>
        <p:txBody>
          <a:bodyPr vert="eaVert" wrap="none" lIns="92075" tIns="46038" rIns="92075" bIns="46038" anchor="ctr"/>
          <a:lstStyle/>
          <a:p>
            <a:pPr algn="ctr">
              <a:lnSpc>
                <a:spcPct val="90000"/>
              </a:lnSpc>
              <a:spcBef>
                <a:spcPct val="0"/>
              </a:spcBef>
            </a:pPr>
            <a:endParaRPr lang="en-US" sz="1800" smtClean="0">
              <a:solidFill>
                <a:srgbClr val="000000"/>
              </a:solidFill>
              <a:latin typeface="Arial Narrow" pitchFamily="34" charset="0"/>
            </a:endParaRPr>
          </a:p>
        </p:txBody>
      </p:sp>
      <p:sp>
        <p:nvSpPr>
          <p:cNvPr id="21524" name="Text Box 25"/>
          <p:cNvSpPr txBox="1">
            <a:spLocks noChangeArrowheads="1"/>
          </p:cNvSpPr>
          <p:nvPr/>
        </p:nvSpPr>
        <p:spPr bwMode="auto">
          <a:xfrm>
            <a:off x="1995488" y="3089275"/>
            <a:ext cx="546100" cy="287338"/>
          </a:xfrm>
          <a:prstGeom prst="rect">
            <a:avLst/>
          </a:prstGeom>
          <a:noFill/>
          <a:ln w="12700">
            <a:noFill/>
            <a:miter lim="800000"/>
            <a:headEnd type="none" w="sm" len="sm"/>
            <a:tailEnd type="none" w="sm" len="sm"/>
          </a:ln>
        </p:spPr>
        <p:txBody>
          <a:bodyPr wrap="none">
            <a:spAutoFit/>
          </a:bodyPr>
          <a:lstStyle/>
          <a:p>
            <a:r>
              <a:rPr lang="en-US" sz="1600" smtClean="0">
                <a:solidFill>
                  <a:srgbClr val="000000"/>
                </a:solidFill>
                <a:latin typeface="Arial Narrow" pitchFamily="34" charset="0"/>
              </a:rPr>
              <a:t>DAC</a:t>
            </a:r>
          </a:p>
        </p:txBody>
      </p:sp>
      <p:sp>
        <p:nvSpPr>
          <p:cNvPr id="21525" name="Rectangle 26"/>
          <p:cNvSpPr>
            <a:spLocks noChangeArrowheads="1"/>
          </p:cNvSpPr>
          <p:nvPr/>
        </p:nvSpPr>
        <p:spPr bwMode="auto">
          <a:xfrm>
            <a:off x="2995613" y="687388"/>
            <a:ext cx="1541462" cy="3579812"/>
          </a:xfrm>
          <a:prstGeom prst="rect">
            <a:avLst/>
          </a:prstGeom>
          <a:solidFill>
            <a:srgbClr val="CCFF66"/>
          </a:solidFill>
          <a:ln w="19050" cap="rnd">
            <a:noFill/>
            <a:prstDash val="sysDot"/>
            <a:miter lim="800000"/>
            <a:headEnd type="none" w="sm" len="sm"/>
            <a:tailEnd type="none" w="sm" len="sm"/>
          </a:ln>
        </p:spPr>
        <p:txBody>
          <a:bodyPr wrap="none" tIns="91440" bIns="91440"/>
          <a:lstStyle/>
          <a:p>
            <a:pPr algn="ctr">
              <a:lnSpc>
                <a:spcPct val="100000"/>
              </a:lnSpc>
              <a:spcBef>
                <a:spcPct val="0"/>
              </a:spcBef>
            </a:pPr>
            <a:r>
              <a:rPr lang="en-US" sz="2000" smtClean="0">
                <a:solidFill>
                  <a:srgbClr val="FF0000"/>
                </a:solidFill>
              </a:rPr>
              <a:t>McASP</a:t>
            </a:r>
          </a:p>
        </p:txBody>
      </p:sp>
      <p:sp>
        <p:nvSpPr>
          <p:cNvPr id="21526" name="AutoShape 27"/>
          <p:cNvSpPr>
            <a:spLocks noChangeArrowheads="1"/>
          </p:cNvSpPr>
          <p:nvPr/>
        </p:nvSpPr>
        <p:spPr bwMode="auto">
          <a:xfrm>
            <a:off x="3349625" y="1120775"/>
            <a:ext cx="777875" cy="223838"/>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SR12</a:t>
            </a:r>
          </a:p>
        </p:txBody>
      </p:sp>
      <p:sp>
        <p:nvSpPr>
          <p:cNvPr id="499740" name="AutoShape 28"/>
          <p:cNvSpPr>
            <a:spLocks noChangeArrowheads="1"/>
          </p:cNvSpPr>
          <p:nvPr/>
        </p:nvSpPr>
        <p:spPr bwMode="auto">
          <a:xfrm>
            <a:off x="3349625" y="1371600"/>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lgn="ctr">
              <a:lnSpc>
                <a:spcPct val="90000"/>
              </a:lnSpc>
              <a:spcBef>
                <a:spcPct val="0"/>
              </a:spcBef>
              <a:defRPr/>
            </a:pPr>
            <a:endParaRPr lang="en-US" sz="2800">
              <a:solidFill>
                <a:srgbClr val="000000"/>
              </a:solidFill>
              <a:effectLst>
                <a:outerShdw blurRad="38100" dist="38100" dir="2700000" algn="tl">
                  <a:srgbClr val="FFFFFF"/>
                </a:outerShdw>
              </a:effectLst>
            </a:endParaRPr>
          </a:p>
        </p:txBody>
      </p:sp>
      <p:grpSp>
        <p:nvGrpSpPr>
          <p:cNvPr id="3" name="Group 29"/>
          <p:cNvGrpSpPr>
            <a:grpSpLocks/>
          </p:cNvGrpSpPr>
          <p:nvPr/>
        </p:nvGrpSpPr>
        <p:grpSpPr bwMode="auto">
          <a:xfrm rot="-5400000">
            <a:off x="3661569" y="1466056"/>
            <a:ext cx="174625" cy="608013"/>
            <a:chOff x="3226" y="1912"/>
            <a:chExt cx="76" cy="264"/>
          </a:xfrm>
        </p:grpSpPr>
        <p:sp>
          <p:nvSpPr>
            <p:cNvPr id="499742" name="Rectangle 30"/>
            <p:cNvSpPr>
              <a:spLocks noChangeArrowheads="1"/>
            </p:cNvSpPr>
            <p:nvPr/>
          </p:nvSpPr>
          <p:spPr bwMode="auto">
            <a:xfrm>
              <a:off x="3226" y="1912"/>
              <a:ext cx="76" cy="264"/>
            </a:xfrm>
            <a:prstGeom prst="rect">
              <a:avLst/>
            </a:prstGeom>
            <a:solidFill>
              <a:schemeClr val="accent1"/>
            </a:solidFill>
            <a:ln w="19050">
              <a:solidFill>
                <a:schemeClr val="tx2"/>
              </a:solidFill>
              <a:miter lim="800000"/>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3" name="Line 31"/>
            <p:cNvSpPr>
              <a:spLocks noChangeShapeType="1"/>
            </p:cNvSpPr>
            <p:nvPr/>
          </p:nvSpPr>
          <p:spPr bwMode="auto">
            <a:xfrm>
              <a:off x="3226" y="1940"/>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4" name="Line 32"/>
            <p:cNvSpPr>
              <a:spLocks noChangeShapeType="1"/>
            </p:cNvSpPr>
            <p:nvPr/>
          </p:nvSpPr>
          <p:spPr bwMode="auto">
            <a:xfrm>
              <a:off x="3226" y="1973"/>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5" name="Line 33"/>
            <p:cNvSpPr>
              <a:spLocks noChangeShapeType="1"/>
            </p:cNvSpPr>
            <p:nvPr/>
          </p:nvSpPr>
          <p:spPr bwMode="auto">
            <a:xfrm>
              <a:off x="3226" y="2007"/>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6" name="Line 34"/>
            <p:cNvSpPr>
              <a:spLocks noChangeShapeType="1"/>
            </p:cNvSpPr>
            <p:nvPr/>
          </p:nvSpPr>
          <p:spPr bwMode="auto">
            <a:xfrm>
              <a:off x="3226" y="2040"/>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7" name="Line 35"/>
            <p:cNvSpPr>
              <a:spLocks noChangeShapeType="1"/>
            </p:cNvSpPr>
            <p:nvPr/>
          </p:nvSpPr>
          <p:spPr bwMode="auto">
            <a:xfrm>
              <a:off x="3226" y="2074"/>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8" name="Line 36"/>
            <p:cNvSpPr>
              <a:spLocks noChangeShapeType="1"/>
            </p:cNvSpPr>
            <p:nvPr/>
          </p:nvSpPr>
          <p:spPr bwMode="auto">
            <a:xfrm>
              <a:off x="3226" y="2107"/>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9" name="Line 37"/>
            <p:cNvSpPr>
              <a:spLocks noChangeShapeType="1"/>
            </p:cNvSpPr>
            <p:nvPr/>
          </p:nvSpPr>
          <p:spPr bwMode="auto">
            <a:xfrm>
              <a:off x="3226" y="2141"/>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499750" name="Line 38"/>
          <p:cNvSpPr>
            <a:spLocks noChangeShapeType="1"/>
          </p:cNvSpPr>
          <p:nvPr/>
        </p:nvSpPr>
        <p:spPr bwMode="auto">
          <a:xfrm>
            <a:off x="3444875" y="1758950"/>
            <a:ext cx="608013" cy="0"/>
          </a:xfrm>
          <a:prstGeom prst="line">
            <a:avLst/>
          </a:prstGeom>
          <a:noFill/>
          <a:ln w="12700">
            <a:solidFill>
              <a:schemeClr val="tx1"/>
            </a:solidFill>
            <a:round/>
            <a:headEnd type="none" w="sm" len="sm"/>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nvGrpSpPr>
          <p:cNvPr id="4" name="Group 39"/>
          <p:cNvGrpSpPr>
            <a:grpSpLocks/>
          </p:cNvGrpSpPr>
          <p:nvPr/>
        </p:nvGrpSpPr>
        <p:grpSpPr bwMode="auto">
          <a:xfrm>
            <a:off x="3365500" y="2584450"/>
            <a:ext cx="788988" cy="1025525"/>
            <a:chOff x="1680" y="3281"/>
            <a:chExt cx="497" cy="646"/>
          </a:xfrm>
        </p:grpSpPr>
        <p:sp>
          <p:nvSpPr>
            <p:cNvPr id="21566" name="AutoShape 40"/>
            <p:cNvSpPr>
              <a:spLocks noChangeArrowheads="1"/>
            </p:cNvSpPr>
            <p:nvPr/>
          </p:nvSpPr>
          <p:spPr bwMode="auto">
            <a:xfrm>
              <a:off x="1680" y="3281"/>
              <a:ext cx="490" cy="141"/>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SR11</a:t>
              </a:r>
            </a:p>
          </p:txBody>
        </p:sp>
        <p:sp>
          <p:nvSpPr>
            <p:cNvPr id="499753" name="AutoShape 41"/>
            <p:cNvSpPr>
              <a:spLocks noChangeArrowheads="1"/>
            </p:cNvSpPr>
            <p:nvPr/>
          </p:nvSpPr>
          <p:spPr bwMode="auto">
            <a:xfrm>
              <a:off x="1689" y="3439"/>
              <a:ext cx="488" cy="488"/>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lgn="ctr">
                <a:lnSpc>
                  <a:spcPct val="90000"/>
                </a:lnSpc>
                <a:spcBef>
                  <a:spcPct val="0"/>
                </a:spcBef>
                <a:defRPr/>
              </a:pPr>
              <a:endParaRPr lang="en-US" sz="2800">
                <a:solidFill>
                  <a:srgbClr val="000000"/>
                </a:solidFill>
                <a:effectLst>
                  <a:outerShdw blurRad="38100" dist="38100" dir="2700000" algn="tl">
                    <a:srgbClr val="FFFFFF"/>
                  </a:outerShdw>
                </a:effectLst>
              </a:endParaRPr>
            </a:p>
          </p:txBody>
        </p:sp>
        <p:grpSp>
          <p:nvGrpSpPr>
            <p:cNvPr id="5" name="Group 42"/>
            <p:cNvGrpSpPr>
              <a:grpSpLocks/>
            </p:cNvGrpSpPr>
            <p:nvPr/>
          </p:nvGrpSpPr>
          <p:grpSpPr bwMode="auto">
            <a:xfrm rot="-5400000">
              <a:off x="1877" y="3491"/>
              <a:ext cx="110" cy="383"/>
              <a:chOff x="3226" y="1912"/>
              <a:chExt cx="76" cy="264"/>
            </a:xfrm>
          </p:grpSpPr>
          <p:sp>
            <p:nvSpPr>
              <p:cNvPr id="499755" name="Rectangle 43"/>
              <p:cNvSpPr>
                <a:spLocks noChangeArrowheads="1"/>
              </p:cNvSpPr>
              <p:nvPr/>
            </p:nvSpPr>
            <p:spPr bwMode="auto">
              <a:xfrm>
                <a:off x="3226" y="1912"/>
                <a:ext cx="76" cy="264"/>
              </a:xfrm>
              <a:prstGeom prst="rect">
                <a:avLst/>
              </a:prstGeom>
              <a:solidFill>
                <a:schemeClr val="accent1"/>
              </a:solidFill>
              <a:ln w="19050">
                <a:solidFill>
                  <a:schemeClr val="tx2"/>
                </a:solidFill>
                <a:miter lim="800000"/>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56" name="Line 44"/>
              <p:cNvSpPr>
                <a:spLocks noChangeShapeType="1"/>
              </p:cNvSpPr>
              <p:nvPr/>
            </p:nvSpPr>
            <p:spPr bwMode="auto">
              <a:xfrm>
                <a:off x="3226" y="1940"/>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57" name="Line 45"/>
              <p:cNvSpPr>
                <a:spLocks noChangeShapeType="1"/>
              </p:cNvSpPr>
              <p:nvPr/>
            </p:nvSpPr>
            <p:spPr bwMode="auto">
              <a:xfrm>
                <a:off x="3226" y="1972"/>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58" name="Line 46"/>
              <p:cNvSpPr>
                <a:spLocks noChangeShapeType="1"/>
              </p:cNvSpPr>
              <p:nvPr/>
            </p:nvSpPr>
            <p:spPr bwMode="auto">
              <a:xfrm>
                <a:off x="3226" y="2007"/>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59" name="Line 47"/>
              <p:cNvSpPr>
                <a:spLocks noChangeShapeType="1"/>
              </p:cNvSpPr>
              <p:nvPr/>
            </p:nvSpPr>
            <p:spPr bwMode="auto">
              <a:xfrm>
                <a:off x="3226" y="2040"/>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0" name="Line 48"/>
              <p:cNvSpPr>
                <a:spLocks noChangeShapeType="1"/>
              </p:cNvSpPr>
              <p:nvPr/>
            </p:nvSpPr>
            <p:spPr bwMode="auto">
              <a:xfrm>
                <a:off x="3226" y="2074"/>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1" name="Line 49"/>
              <p:cNvSpPr>
                <a:spLocks noChangeShapeType="1"/>
              </p:cNvSpPr>
              <p:nvPr/>
            </p:nvSpPr>
            <p:spPr bwMode="auto">
              <a:xfrm>
                <a:off x="3226" y="2107"/>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2" name="Line 50"/>
              <p:cNvSpPr>
                <a:spLocks noChangeShapeType="1"/>
              </p:cNvSpPr>
              <p:nvPr/>
            </p:nvSpPr>
            <p:spPr bwMode="auto">
              <a:xfrm>
                <a:off x="3226" y="2141"/>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499763" name="Line 51"/>
            <p:cNvSpPr>
              <a:spLocks noChangeShapeType="1"/>
            </p:cNvSpPr>
            <p:nvPr/>
          </p:nvSpPr>
          <p:spPr bwMode="auto">
            <a:xfrm flipH="1">
              <a:off x="1740" y="3678"/>
              <a:ext cx="383" cy="0"/>
            </a:xfrm>
            <a:prstGeom prst="line">
              <a:avLst/>
            </a:prstGeom>
            <a:noFill/>
            <a:ln w="12700">
              <a:solidFill>
                <a:schemeClr val="tx1"/>
              </a:solidFill>
              <a:round/>
              <a:headEnd type="none" w="sm" len="sm"/>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sp>
        <p:nvSpPr>
          <p:cNvPr id="21531" name="AutoShape 52"/>
          <p:cNvSpPr>
            <a:spLocks noChangeArrowheads="1"/>
          </p:cNvSpPr>
          <p:nvPr/>
        </p:nvSpPr>
        <p:spPr bwMode="auto">
          <a:xfrm>
            <a:off x="4724400" y="2841625"/>
            <a:ext cx="1155700" cy="774700"/>
          </a:xfrm>
          <a:prstGeom prst="roundRect">
            <a:avLst>
              <a:gd name="adj" fmla="val 16667"/>
            </a:avLst>
          </a:prstGeom>
          <a:solidFill>
            <a:schemeClr val="accent1"/>
          </a:solidFill>
          <a:ln w="12700">
            <a:solidFill>
              <a:schemeClr val="tx1"/>
            </a:solid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66FF"/>
                </a:solidFill>
                <a:latin typeface="Arial Narrow" pitchFamily="34" charset="0"/>
              </a:rPr>
              <a:t>isrAudio</a:t>
            </a:r>
            <a:endParaRPr lang="en-US" sz="1800" baseline="-25000" smtClean="0">
              <a:solidFill>
                <a:srgbClr val="0066FF"/>
              </a:solidFill>
              <a:latin typeface="Arial Narrow" pitchFamily="34" charset="0"/>
            </a:endParaRPr>
          </a:p>
        </p:txBody>
      </p:sp>
      <p:sp>
        <p:nvSpPr>
          <p:cNvPr id="499765" name="AutoShape 53"/>
          <p:cNvSpPr>
            <a:spLocks noChangeArrowheads="1"/>
          </p:cNvSpPr>
          <p:nvPr/>
        </p:nvSpPr>
        <p:spPr bwMode="auto">
          <a:xfrm>
            <a:off x="6278563" y="2841625"/>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nvGrpSpPr>
          <p:cNvPr id="6" name="Group 54"/>
          <p:cNvGrpSpPr>
            <a:grpSpLocks/>
          </p:cNvGrpSpPr>
          <p:nvPr/>
        </p:nvGrpSpPr>
        <p:grpSpPr bwMode="auto">
          <a:xfrm>
            <a:off x="6499225" y="2924175"/>
            <a:ext cx="333375" cy="609600"/>
            <a:chOff x="2234" y="1394"/>
            <a:chExt cx="144" cy="264"/>
          </a:xfrm>
        </p:grpSpPr>
        <p:sp>
          <p:nvSpPr>
            <p:cNvPr id="499767" name="Rectangle 55"/>
            <p:cNvSpPr>
              <a:spLocks noChangeArrowheads="1"/>
            </p:cNvSpPr>
            <p:nvPr/>
          </p:nvSpPr>
          <p:spPr bwMode="auto">
            <a:xfrm rot="-10800000">
              <a:off x="2235" y="1394"/>
              <a:ext cx="143" cy="264"/>
            </a:xfrm>
            <a:prstGeom prst="rect">
              <a:avLst/>
            </a:prstGeom>
            <a:solidFill>
              <a:schemeClr val="accent1"/>
            </a:solidFill>
            <a:ln w="19050">
              <a:solidFill>
                <a:schemeClr val="tx2"/>
              </a:solidFill>
              <a:miter lim="800000"/>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8" name="Line 56"/>
            <p:cNvSpPr>
              <a:spLocks noChangeShapeType="1"/>
            </p:cNvSpPr>
            <p:nvPr/>
          </p:nvSpPr>
          <p:spPr bwMode="auto">
            <a:xfrm rot="-10800000">
              <a:off x="2234" y="1604"/>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9" name="Line 57"/>
            <p:cNvSpPr>
              <a:spLocks noChangeShapeType="1"/>
            </p:cNvSpPr>
            <p:nvPr/>
          </p:nvSpPr>
          <p:spPr bwMode="auto">
            <a:xfrm rot="-10800000">
              <a:off x="2234" y="1551"/>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70" name="Line 58"/>
            <p:cNvSpPr>
              <a:spLocks noChangeShapeType="1"/>
            </p:cNvSpPr>
            <p:nvPr/>
          </p:nvSpPr>
          <p:spPr bwMode="auto">
            <a:xfrm rot="-10800000">
              <a:off x="2234" y="1498"/>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71" name="Line 59"/>
            <p:cNvSpPr>
              <a:spLocks noChangeShapeType="1"/>
            </p:cNvSpPr>
            <p:nvPr/>
          </p:nvSpPr>
          <p:spPr bwMode="auto">
            <a:xfrm rot="-10800000">
              <a:off x="2234" y="1445"/>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21534" name="AutoShape 60"/>
          <p:cNvSpPr>
            <a:spLocks noChangeArrowheads="1"/>
          </p:cNvSpPr>
          <p:nvPr/>
        </p:nvSpPr>
        <p:spPr bwMode="auto">
          <a:xfrm>
            <a:off x="6270625" y="2528888"/>
            <a:ext cx="776288" cy="223837"/>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xmtBufs</a:t>
            </a:r>
          </a:p>
        </p:txBody>
      </p:sp>
      <p:sp>
        <p:nvSpPr>
          <p:cNvPr id="499773" name="Line 61"/>
          <p:cNvSpPr>
            <a:spLocks noChangeShapeType="1"/>
          </p:cNvSpPr>
          <p:nvPr/>
        </p:nvSpPr>
        <p:spPr bwMode="auto">
          <a:xfrm>
            <a:off x="7099300" y="1752600"/>
            <a:ext cx="914400"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99774" name="Line 62"/>
          <p:cNvSpPr>
            <a:spLocks noChangeShapeType="1"/>
          </p:cNvSpPr>
          <p:nvPr/>
        </p:nvSpPr>
        <p:spPr bwMode="auto">
          <a:xfrm>
            <a:off x="7099300" y="3243263"/>
            <a:ext cx="914400" cy="0"/>
          </a:xfrm>
          <a:prstGeom prst="line">
            <a:avLst/>
          </a:prstGeom>
          <a:noFill/>
          <a:ln w="12700">
            <a:solidFill>
              <a:schemeClr val="tx1"/>
            </a:solidFill>
            <a:round/>
            <a:headEnd type="triangle" w="med" len="med"/>
            <a:tailEn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99775" name="Line 63"/>
          <p:cNvSpPr>
            <a:spLocks noChangeShapeType="1"/>
          </p:cNvSpPr>
          <p:nvPr/>
        </p:nvSpPr>
        <p:spPr bwMode="auto">
          <a:xfrm>
            <a:off x="8013700" y="1752600"/>
            <a:ext cx="0" cy="1495425"/>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1538" name="AutoShape 64"/>
          <p:cNvSpPr>
            <a:spLocks noChangeArrowheads="1"/>
          </p:cNvSpPr>
          <p:nvPr/>
        </p:nvSpPr>
        <p:spPr bwMode="auto">
          <a:xfrm>
            <a:off x="7673975" y="2133600"/>
            <a:ext cx="646113" cy="646113"/>
          </a:xfrm>
          <a:prstGeom prst="roundRect">
            <a:avLst>
              <a:gd name="adj" fmla="val 16667"/>
            </a:avLst>
          </a:prstGeom>
          <a:solidFill>
            <a:schemeClr val="accent1"/>
          </a:solidFill>
          <a:ln w="12700">
            <a:solidFill>
              <a:schemeClr val="tx1"/>
            </a:solidFill>
            <a:round/>
            <a:headEnd type="none" w="sm" len="sm"/>
            <a:tailEnd type="none" w="sm" len="sm"/>
          </a:ln>
        </p:spPr>
        <p:txBody>
          <a:bodyPr wrap="none" lIns="92075" tIns="46038" rIns="92075" bIns="46038" anchor="ctr"/>
          <a:lstStyle/>
          <a:p>
            <a:pPr algn="ctr"/>
            <a:r>
              <a:rPr lang="en-US" sz="1800" smtClean="0">
                <a:solidFill>
                  <a:srgbClr val="000000"/>
                </a:solidFill>
                <a:latin typeface="Arial Narrow" pitchFamily="34" charset="0"/>
              </a:rPr>
              <a:t>COPY</a:t>
            </a:r>
          </a:p>
        </p:txBody>
      </p:sp>
      <p:cxnSp>
        <p:nvCxnSpPr>
          <p:cNvPr id="21539" name="AutoShape 65"/>
          <p:cNvCxnSpPr>
            <a:cxnSpLocks noChangeShapeType="1"/>
            <a:stCxn id="499733" idx="3"/>
            <a:endCxn id="499740" idx="1"/>
          </p:cNvCxnSpPr>
          <p:nvPr/>
        </p:nvCxnSpPr>
        <p:spPr bwMode="auto">
          <a:xfrm>
            <a:off x="2603500" y="1758950"/>
            <a:ext cx="746125" cy="0"/>
          </a:xfrm>
          <a:prstGeom prst="straightConnector1">
            <a:avLst/>
          </a:prstGeom>
          <a:noFill/>
          <a:ln w="12700">
            <a:solidFill>
              <a:schemeClr val="tx1"/>
            </a:solidFill>
            <a:round/>
            <a:headEnd type="none" w="sm" len="sm"/>
            <a:tailEnd type="triangle" w="med" len="med"/>
          </a:ln>
        </p:spPr>
      </p:cxnSp>
      <p:cxnSp>
        <p:nvCxnSpPr>
          <p:cNvPr id="21540" name="AutoShape 66"/>
          <p:cNvCxnSpPr>
            <a:cxnSpLocks noChangeShapeType="1"/>
            <a:stCxn id="499740" idx="3"/>
            <a:endCxn id="21516" idx="1"/>
          </p:cNvCxnSpPr>
          <p:nvPr/>
        </p:nvCxnSpPr>
        <p:spPr bwMode="auto">
          <a:xfrm>
            <a:off x="4124325" y="1758950"/>
            <a:ext cx="600075" cy="0"/>
          </a:xfrm>
          <a:prstGeom prst="straightConnector1">
            <a:avLst/>
          </a:prstGeom>
          <a:noFill/>
          <a:ln w="12700">
            <a:solidFill>
              <a:schemeClr val="tx1"/>
            </a:solidFill>
            <a:round/>
            <a:headEnd type="none" w="sm" len="sm"/>
            <a:tailEnd type="triangle" w="med" len="med"/>
          </a:ln>
        </p:spPr>
      </p:cxnSp>
      <p:cxnSp>
        <p:nvCxnSpPr>
          <p:cNvPr id="21541" name="AutoShape 67"/>
          <p:cNvCxnSpPr>
            <a:cxnSpLocks noChangeShapeType="1"/>
            <a:stCxn id="21516" idx="3"/>
            <a:endCxn id="499725" idx="1"/>
          </p:cNvCxnSpPr>
          <p:nvPr/>
        </p:nvCxnSpPr>
        <p:spPr bwMode="auto">
          <a:xfrm flipV="1">
            <a:off x="5880100" y="1755775"/>
            <a:ext cx="398463" cy="3175"/>
          </a:xfrm>
          <a:prstGeom prst="straightConnector1">
            <a:avLst/>
          </a:prstGeom>
          <a:noFill/>
          <a:ln w="12700">
            <a:solidFill>
              <a:schemeClr val="tx1"/>
            </a:solidFill>
            <a:round/>
            <a:headEnd type="none" w="sm" len="sm"/>
            <a:tailEnd type="triangle" w="med" len="med"/>
          </a:ln>
        </p:spPr>
      </p:cxnSp>
      <p:cxnSp>
        <p:nvCxnSpPr>
          <p:cNvPr id="21542" name="AutoShape 68"/>
          <p:cNvCxnSpPr>
            <a:cxnSpLocks noChangeShapeType="1"/>
            <a:stCxn id="499765" idx="1"/>
            <a:endCxn id="21531" idx="3"/>
          </p:cNvCxnSpPr>
          <p:nvPr/>
        </p:nvCxnSpPr>
        <p:spPr bwMode="auto">
          <a:xfrm flipH="1">
            <a:off x="5880100" y="3228975"/>
            <a:ext cx="398463" cy="0"/>
          </a:xfrm>
          <a:prstGeom prst="straightConnector1">
            <a:avLst/>
          </a:prstGeom>
          <a:noFill/>
          <a:ln w="12700">
            <a:solidFill>
              <a:schemeClr val="tx1"/>
            </a:solidFill>
            <a:round/>
            <a:headEnd type="none" w="sm" len="sm"/>
            <a:tailEnd type="triangle" w="med" len="med"/>
          </a:ln>
        </p:spPr>
      </p:cxnSp>
      <p:cxnSp>
        <p:nvCxnSpPr>
          <p:cNvPr id="21543" name="AutoShape 69"/>
          <p:cNvCxnSpPr>
            <a:cxnSpLocks noChangeShapeType="1"/>
            <a:stCxn id="21531" idx="1"/>
            <a:endCxn id="499753" idx="3"/>
          </p:cNvCxnSpPr>
          <p:nvPr/>
        </p:nvCxnSpPr>
        <p:spPr bwMode="auto">
          <a:xfrm flipH="1" flipV="1">
            <a:off x="4154488" y="3222625"/>
            <a:ext cx="569912" cy="6350"/>
          </a:xfrm>
          <a:prstGeom prst="straightConnector1">
            <a:avLst/>
          </a:prstGeom>
          <a:noFill/>
          <a:ln w="12700">
            <a:solidFill>
              <a:schemeClr val="tx1"/>
            </a:solidFill>
            <a:round/>
            <a:headEnd type="none" w="sm" len="sm"/>
            <a:tailEnd type="triangle" w="med" len="med"/>
          </a:ln>
        </p:spPr>
      </p:cxnSp>
      <p:cxnSp>
        <p:nvCxnSpPr>
          <p:cNvPr id="21544" name="AutoShape 70"/>
          <p:cNvCxnSpPr>
            <a:cxnSpLocks noChangeShapeType="1"/>
            <a:stCxn id="499735" idx="1"/>
            <a:endCxn id="499753" idx="1"/>
          </p:cNvCxnSpPr>
          <p:nvPr/>
        </p:nvCxnSpPr>
        <p:spPr bwMode="auto">
          <a:xfrm flipV="1">
            <a:off x="2603500" y="3222625"/>
            <a:ext cx="776288" cy="6350"/>
          </a:xfrm>
          <a:prstGeom prst="straightConnector1">
            <a:avLst/>
          </a:prstGeom>
          <a:noFill/>
          <a:ln w="12700">
            <a:solidFill>
              <a:schemeClr val="tx1"/>
            </a:solidFill>
            <a:round/>
            <a:headEnd type="triangle" w="med" len="med"/>
            <a:tailEnd/>
          </a:ln>
        </p:spPr>
      </p:cxnSp>
      <p:sp>
        <p:nvSpPr>
          <p:cNvPr id="21545" name="AutoShape 71"/>
          <p:cNvSpPr>
            <a:spLocks noChangeArrowheads="1"/>
          </p:cNvSpPr>
          <p:nvPr/>
        </p:nvSpPr>
        <p:spPr bwMode="auto">
          <a:xfrm>
            <a:off x="1812925" y="2382838"/>
            <a:ext cx="777875" cy="223837"/>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AIC3106</a:t>
            </a:r>
          </a:p>
          <a:p>
            <a:pPr algn="ctr">
              <a:lnSpc>
                <a:spcPct val="90000"/>
              </a:lnSpc>
              <a:spcBef>
                <a:spcPct val="0"/>
              </a:spcBef>
            </a:pPr>
            <a:r>
              <a:rPr lang="en-US" sz="1800" smtClean="0">
                <a:solidFill>
                  <a:srgbClr val="000000"/>
                </a:solidFill>
                <a:latin typeface="Arial Narrow" pitchFamily="34" charset="0"/>
              </a:rPr>
              <a:t>Audio Codec</a:t>
            </a:r>
          </a:p>
        </p:txBody>
      </p:sp>
      <p:sp>
        <p:nvSpPr>
          <p:cNvPr id="21546" name="Text Box 72"/>
          <p:cNvSpPr txBox="1">
            <a:spLocks noChangeArrowheads="1"/>
          </p:cNvSpPr>
          <p:nvPr/>
        </p:nvSpPr>
        <p:spPr bwMode="auto">
          <a:xfrm>
            <a:off x="7027863" y="1550988"/>
            <a:ext cx="1062037" cy="238125"/>
          </a:xfrm>
          <a:prstGeom prst="rect">
            <a:avLst/>
          </a:prstGeom>
          <a:noFill/>
          <a:ln w="12700">
            <a:noFill/>
            <a:miter lim="800000"/>
            <a:headEnd type="none" w="sm" len="sm"/>
            <a:tailEnd type="none" w="sm" len="sm"/>
          </a:ln>
        </p:spPr>
        <p:txBody>
          <a:bodyPr wrap="none">
            <a:spAutoFit/>
          </a:bodyPr>
          <a:lstStyle/>
          <a:p>
            <a:pPr>
              <a:lnSpc>
                <a:spcPct val="60000"/>
              </a:lnSpc>
            </a:pPr>
            <a:r>
              <a:rPr lang="en-US" sz="1600" b="0" smtClean="0">
                <a:solidFill>
                  <a:srgbClr val="000000"/>
                </a:solidFill>
                <a:latin typeface="Arial Narrow" pitchFamily="34" charset="0"/>
              </a:rPr>
              <a:t>SEM_post()</a:t>
            </a:r>
          </a:p>
        </p:txBody>
      </p:sp>
      <p:pic>
        <p:nvPicPr>
          <p:cNvPr id="21547" name="Picture 73" descr="MCj04326020000[1]"/>
          <p:cNvPicPr>
            <a:picLocks noChangeAspect="1" noChangeArrowheads="1"/>
          </p:cNvPicPr>
          <p:nvPr/>
        </p:nvPicPr>
        <p:blipFill>
          <a:blip r:embed="rId6" cstate="print"/>
          <a:srcRect/>
          <a:stretch>
            <a:fillRect/>
          </a:stretch>
        </p:blipFill>
        <p:spPr bwMode="auto">
          <a:xfrm>
            <a:off x="6553200" y="4576763"/>
            <a:ext cx="762000" cy="762000"/>
          </a:xfrm>
          <a:prstGeom prst="rect">
            <a:avLst/>
          </a:prstGeom>
          <a:noFill/>
          <a:ln w="9525">
            <a:noFill/>
            <a:miter lim="800000"/>
            <a:headEnd/>
            <a:tailEnd/>
          </a:ln>
        </p:spPr>
      </p:pic>
      <p:sp>
        <p:nvSpPr>
          <p:cNvPr id="21548" name="AutoShape 74"/>
          <p:cNvSpPr>
            <a:spLocks noChangeArrowheads="1"/>
          </p:cNvSpPr>
          <p:nvPr/>
        </p:nvSpPr>
        <p:spPr bwMode="auto">
          <a:xfrm>
            <a:off x="7673975" y="3810000"/>
            <a:ext cx="646113" cy="381000"/>
          </a:xfrm>
          <a:prstGeom prst="roundRect">
            <a:avLst>
              <a:gd name="adj" fmla="val 16667"/>
            </a:avLst>
          </a:prstGeom>
          <a:solidFill>
            <a:srgbClr val="FF9933"/>
          </a:solidFill>
          <a:ln w="12700">
            <a:solidFill>
              <a:schemeClr val="tx1"/>
            </a:solidFill>
            <a:round/>
            <a:headEnd type="none" w="sm" len="sm"/>
            <a:tailEnd type="none" w="sm" len="sm"/>
          </a:ln>
        </p:spPr>
        <p:txBody>
          <a:bodyPr wrap="none" lIns="92075" tIns="46038" rIns="92075" bIns="46038" anchor="ctr"/>
          <a:lstStyle/>
          <a:p>
            <a:pPr algn="ctr"/>
            <a:r>
              <a:rPr lang="en-US" sz="1800" smtClean="0">
                <a:solidFill>
                  <a:srgbClr val="000000"/>
                </a:solidFill>
                <a:latin typeface="Arial Narrow" pitchFamily="34" charset="0"/>
              </a:rPr>
              <a:t>LED1</a:t>
            </a:r>
          </a:p>
        </p:txBody>
      </p:sp>
      <p:sp>
        <p:nvSpPr>
          <p:cNvPr id="21550" name="AutoShape 81"/>
          <p:cNvSpPr>
            <a:spLocks noChangeArrowheads="1"/>
          </p:cNvSpPr>
          <p:nvPr/>
        </p:nvSpPr>
        <p:spPr bwMode="auto">
          <a:xfrm>
            <a:off x="7696200" y="4729163"/>
            <a:ext cx="685800" cy="457200"/>
          </a:xfrm>
          <a:prstGeom prst="can">
            <a:avLst>
              <a:gd name="adj" fmla="val 25000"/>
            </a:avLst>
          </a:prstGeom>
          <a:solidFill>
            <a:srgbClr val="FF9933"/>
          </a:solidFill>
          <a:ln w="12700">
            <a:solidFill>
              <a:schemeClr val="tx1"/>
            </a:solidFill>
            <a:round/>
            <a:headEnd type="none" w="sm" len="sm"/>
            <a:tailEnd type="none" w="sm" len="sm"/>
          </a:ln>
        </p:spPr>
        <p:txBody>
          <a:bodyPr wrap="none" anchor="ctr"/>
          <a:lstStyle/>
          <a:p>
            <a:pPr algn="ctr"/>
            <a:r>
              <a:rPr lang="en-US" sz="1800" dirty="0" smtClean="0">
                <a:solidFill>
                  <a:srgbClr val="000000"/>
                </a:solidFill>
                <a:latin typeface="Arial Narrow" pitchFamily="34" charset="0"/>
              </a:rPr>
              <a:t>SWI</a:t>
            </a:r>
          </a:p>
        </p:txBody>
      </p:sp>
      <p:sp>
        <p:nvSpPr>
          <p:cNvPr id="21551" name="Text Box 82"/>
          <p:cNvSpPr txBox="1">
            <a:spLocks noChangeArrowheads="1"/>
          </p:cNvSpPr>
          <p:nvPr/>
        </p:nvSpPr>
        <p:spPr bwMode="auto">
          <a:xfrm>
            <a:off x="6615113" y="5302250"/>
            <a:ext cx="612775" cy="336550"/>
          </a:xfrm>
          <a:prstGeom prst="rect">
            <a:avLst/>
          </a:prstGeom>
          <a:noFill/>
          <a:ln w="12700">
            <a:noFill/>
            <a:miter lim="800000"/>
            <a:headEnd type="none" w="sm" len="sm"/>
            <a:tailEnd type="none" w="sm" len="sm"/>
          </a:ln>
        </p:spPr>
        <p:txBody>
          <a:bodyPr wrap="none">
            <a:spAutoFit/>
          </a:bodyPr>
          <a:lstStyle/>
          <a:p>
            <a:r>
              <a:rPr lang="en-US" sz="2000" dirty="0" smtClean="0">
                <a:solidFill>
                  <a:srgbClr val="000000"/>
                </a:solidFill>
                <a:latin typeface="Arial Narrow" pitchFamily="34" charset="0"/>
              </a:rPr>
              <a:t>CLK</a:t>
            </a:r>
          </a:p>
        </p:txBody>
      </p:sp>
      <p:sp>
        <p:nvSpPr>
          <p:cNvPr id="21553" name="Text Box 84"/>
          <p:cNvSpPr txBox="1">
            <a:spLocks noChangeArrowheads="1"/>
          </p:cNvSpPr>
          <p:nvPr/>
        </p:nvSpPr>
        <p:spPr bwMode="auto">
          <a:xfrm>
            <a:off x="7696200" y="5183188"/>
            <a:ext cx="700088" cy="287337"/>
          </a:xfrm>
          <a:prstGeom prst="rect">
            <a:avLst/>
          </a:prstGeom>
          <a:noFill/>
          <a:ln w="12700">
            <a:noFill/>
            <a:miter lim="800000"/>
            <a:headEnd type="none" w="sm" len="sm"/>
            <a:tailEnd type="none" w="sm" len="sm"/>
          </a:ln>
        </p:spPr>
        <p:txBody>
          <a:bodyPr wrap="none">
            <a:spAutoFit/>
          </a:bodyPr>
          <a:lstStyle/>
          <a:p>
            <a:r>
              <a:rPr lang="en-US" sz="1600" dirty="0" smtClean="0">
                <a:solidFill>
                  <a:srgbClr val="000000"/>
                </a:solidFill>
                <a:latin typeface="Arial Narrow" pitchFamily="34" charset="0"/>
              </a:rPr>
              <a:t>100ms</a:t>
            </a:r>
          </a:p>
        </p:txBody>
      </p:sp>
      <p:sp>
        <p:nvSpPr>
          <p:cNvPr id="499799" name="Line 87"/>
          <p:cNvSpPr>
            <a:spLocks noChangeShapeType="1"/>
          </p:cNvSpPr>
          <p:nvPr/>
        </p:nvSpPr>
        <p:spPr bwMode="auto">
          <a:xfrm flipV="1">
            <a:off x="8001000" y="4191000"/>
            <a:ext cx="0" cy="457200"/>
          </a:xfrm>
          <a:prstGeom prst="line">
            <a:avLst/>
          </a:prstGeom>
          <a:noFill/>
          <a:ln w="12700">
            <a:solidFill>
              <a:schemeClr val="tx1"/>
            </a:solidFill>
            <a:round/>
            <a:headEnd type="none" w="sm" len="sm"/>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1557" name="Text Box 88"/>
          <p:cNvSpPr txBox="1">
            <a:spLocks noChangeArrowheads="1"/>
          </p:cNvSpPr>
          <p:nvPr/>
        </p:nvSpPr>
        <p:spPr bwMode="auto">
          <a:xfrm>
            <a:off x="381000" y="4572000"/>
            <a:ext cx="5372689" cy="1680460"/>
          </a:xfrm>
          <a:prstGeom prst="rect">
            <a:avLst/>
          </a:prstGeom>
          <a:noFill/>
          <a:ln w="12700">
            <a:noFill/>
            <a:miter lim="800000"/>
            <a:headEnd type="none" w="sm" len="sm"/>
            <a:tailEnd type="none" w="sm" len="sm"/>
          </a:ln>
        </p:spPr>
        <p:txBody>
          <a:bodyPr wrap="none">
            <a:spAutoFit/>
          </a:bodyPr>
          <a:lstStyle/>
          <a:p>
            <a:pPr marL="457200" indent="-457200">
              <a:lnSpc>
                <a:spcPct val="70000"/>
              </a:lnSpc>
              <a:buFontTx/>
              <a:buAutoNum type="arabicPeriod"/>
            </a:pPr>
            <a:r>
              <a:rPr lang="en-US" b="0" dirty="0" smtClean="0">
                <a:solidFill>
                  <a:srgbClr val="000000"/>
                </a:solidFill>
              </a:rPr>
              <a:t>Create </a:t>
            </a:r>
            <a:r>
              <a:rPr lang="en-US" b="0" i="1" dirty="0" err="1" smtClean="0">
                <a:solidFill>
                  <a:schemeClr val="tx2"/>
                </a:solidFill>
              </a:rPr>
              <a:t>ledToggle</a:t>
            </a:r>
            <a:r>
              <a:rPr lang="en-US" b="0" dirty="0" smtClean="0">
                <a:solidFill>
                  <a:srgbClr val="000000"/>
                </a:solidFill>
              </a:rPr>
              <a:t> Semaphore/Task</a:t>
            </a:r>
          </a:p>
          <a:p>
            <a:pPr marL="457200" indent="-457200">
              <a:lnSpc>
                <a:spcPct val="70000"/>
              </a:lnSpc>
              <a:buFontTx/>
              <a:buAutoNum type="arabicPeriod"/>
            </a:pPr>
            <a:r>
              <a:rPr lang="en-US" b="0" dirty="0" smtClean="0">
                <a:solidFill>
                  <a:srgbClr val="000000"/>
                </a:solidFill>
              </a:rPr>
              <a:t>Build, load, run, analyze (ROV)</a:t>
            </a:r>
          </a:p>
          <a:p>
            <a:pPr marL="457200" indent="-457200">
              <a:lnSpc>
                <a:spcPct val="70000"/>
              </a:lnSpc>
              <a:buFontTx/>
              <a:buAutoNum type="arabicPeriod"/>
            </a:pPr>
            <a:r>
              <a:rPr lang="en-US" b="0" dirty="0" smtClean="0">
                <a:solidFill>
                  <a:srgbClr val="000000"/>
                </a:solidFill>
              </a:rPr>
              <a:t>Create </a:t>
            </a:r>
            <a:r>
              <a:rPr lang="en-US" b="0" i="1" dirty="0" err="1" smtClean="0">
                <a:solidFill>
                  <a:schemeClr val="tx2"/>
                </a:solidFill>
              </a:rPr>
              <a:t>firProcess</a:t>
            </a:r>
            <a:r>
              <a:rPr lang="en-US" b="0" dirty="0" smtClean="0">
                <a:solidFill>
                  <a:srgbClr val="000000"/>
                </a:solidFill>
              </a:rPr>
              <a:t> Semaphore/Task</a:t>
            </a:r>
          </a:p>
          <a:p>
            <a:pPr marL="457200" indent="-457200">
              <a:lnSpc>
                <a:spcPct val="70000"/>
              </a:lnSpc>
              <a:buFontTx/>
              <a:buAutoNum type="arabicPeriod"/>
            </a:pPr>
            <a:r>
              <a:rPr lang="en-US" b="0" dirty="0" smtClean="0">
                <a:solidFill>
                  <a:srgbClr val="000000"/>
                </a:solidFill>
              </a:rPr>
              <a:t>Build, load, run, analyze (ROV)</a:t>
            </a:r>
          </a:p>
        </p:txBody>
      </p:sp>
      <p:sp>
        <p:nvSpPr>
          <p:cNvPr id="21558" name="Text Box 90"/>
          <p:cNvSpPr txBox="1">
            <a:spLocks noChangeArrowheads="1"/>
          </p:cNvSpPr>
          <p:nvPr/>
        </p:nvSpPr>
        <p:spPr bwMode="auto">
          <a:xfrm>
            <a:off x="2362200" y="6418263"/>
            <a:ext cx="4249112" cy="387798"/>
          </a:xfrm>
          <a:prstGeom prst="rect">
            <a:avLst/>
          </a:prstGeom>
          <a:noFill/>
          <a:ln w="12700">
            <a:noFill/>
            <a:miter lim="800000"/>
            <a:headEnd type="none" w="sm" len="sm"/>
            <a:tailEnd type="none" w="sm" len="sm"/>
          </a:ln>
        </p:spPr>
        <p:txBody>
          <a:bodyPr wrap="none">
            <a:spAutoFit/>
          </a:bodyPr>
          <a:lstStyle/>
          <a:p>
            <a:r>
              <a:rPr lang="en-US" dirty="0" smtClean="0">
                <a:solidFill>
                  <a:srgbClr val="0066FF"/>
                </a:solidFill>
              </a:rPr>
              <a:t>Time = 37.2 min </a:t>
            </a:r>
            <a:r>
              <a:rPr lang="en-US" sz="2000" b="0" dirty="0" smtClean="0">
                <a:solidFill>
                  <a:srgbClr val="0066FF"/>
                </a:solidFill>
              </a:rPr>
              <a:t>(+ </a:t>
            </a:r>
            <a:r>
              <a:rPr lang="en-US" sz="2000" b="0" dirty="0" err="1" smtClean="0">
                <a:solidFill>
                  <a:srgbClr val="0066FF"/>
                </a:solidFill>
              </a:rPr>
              <a:t>Eval</a:t>
            </a:r>
            <a:r>
              <a:rPr lang="en-US" sz="2000" b="0" dirty="0" smtClean="0">
                <a:solidFill>
                  <a:srgbClr val="0066FF"/>
                </a:solidFill>
              </a:rPr>
              <a:t> Forms)</a:t>
            </a:r>
          </a:p>
        </p:txBody>
      </p:sp>
      <p:sp>
        <p:nvSpPr>
          <p:cNvPr id="83"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31</a:t>
            </a:r>
            <a:endParaRPr lang="en-US" sz="1000" b="0">
              <a:solidFill>
                <a:schemeClr val="tx2"/>
              </a:solidFill>
              <a:latin typeface="Arial"/>
            </a:endParaRPr>
          </a:p>
        </p:txBody>
      </p:sp>
      <p:pic>
        <p:nvPicPr>
          <p:cNvPr id="86"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ChangeArrowheads="1"/>
          </p:cNvSpPr>
          <p:nvPr/>
        </p:nvSpPr>
        <p:spPr bwMode="auto">
          <a:xfrm>
            <a:off x="0" y="0"/>
            <a:ext cx="9144000" cy="6858000"/>
          </a:xfrm>
          <a:prstGeom prst="rect">
            <a:avLst/>
          </a:prstGeom>
          <a:solidFill>
            <a:srgbClr val="FFFFFF">
              <a:alpha val="50000"/>
            </a:srgbClr>
          </a:solidFill>
          <a:ln w="12700">
            <a:solidFill>
              <a:schemeClr val="tx1"/>
            </a:solidFill>
            <a:miter lim="800000"/>
            <a:headEnd type="none" w="sm" len="sm"/>
            <a:tailEnd type="none" w="sm" len="sm"/>
          </a:ln>
          <a:effectLst/>
        </p:spPr>
        <p:txBody>
          <a:bodyPr wrap="none" anchor="ctr"/>
          <a:lstStyle/>
          <a:p>
            <a:pPr eaLnBrk="1" hangingPunct="1">
              <a:lnSpc>
                <a:spcPct val="100000"/>
              </a:lnSpc>
              <a:spcBef>
                <a:spcPct val="0"/>
              </a:spcBef>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548867" name="Text Box 3"/>
          <p:cNvSpPr txBox="1">
            <a:spLocks noChangeArrowheads="1"/>
          </p:cNvSpPr>
          <p:nvPr/>
        </p:nvSpPr>
        <p:spPr bwMode="auto">
          <a:xfrm>
            <a:off x="609600" y="1126643"/>
            <a:ext cx="8686800" cy="2189163"/>
          </a:xfrm>
          <a:prstGeom prst="rect">
            <a:avLst/>
          </a:prstGeom>
          <a:noFill/>
          <a:ln w="12700">
            <a:noFill/>
            <a:miter lim="800000"/>
            <a:headEnd type="none" w="sm" len="sm"/>
            <a:tailEnd type="none" w="sm" len="sm"/>
          </a:ln>
          <a:effectLst>
            <a:outerShdw dist="35921" dir="2700000" algn="ctr" rotWithShape="0">
              <a:srgbClr val="333333">
                <a:alpha val="50000"/>
              </a:srgbClr>
            </a:outerShdw>
          </a:effectLst>
        </p:spPr>
        <p:txBody>
          <a:bodyPr anchor="ctr" anchorCtr="1">
            <a:spAutoFit/>
          </a:bodyPr>
          <a:lstStyle/>
          <a:p>
            <a:pPr algn="ctr" eaLnBrk="1" hangingPunct="1">
              <a:lnSpc>
                <a:spcPct val="100000"/>
              </a:lnSpc>
              <a:spcBef>
                <a:spcPct val="0"/>
              </a:spcBef>
              <a:defRPr/>
            </a:pPr>
            <a:r>
              <a:rPr lang="en-US" sz="17200" b="0" dirty="0" err="1">
                <a:solidFill>
                  <a:srgbClr val="FF0000"/>
                </a:solidFill>
                <a:latin typeface="TILogo" pitchFamily="2" charset="0"/>
              </a:rPr>
              <a:t>ti</a:t>
            </a:r>
            <a:endParaRPr lang="en-US" sz="17200" b="0" dirty="0">
              <a:solidFill>
                <a:srgbClr val="FF0000"/>
              </a:solidFill>
              <a:latin typeface="TILogo" pitchFamily="2" charset="0"/>
            </a:endParaRPr>
          </a:p>
        </p:txBody>
      </p:sp>
      <p:sp>
        <p:nvSpPr>
          <p:cNvPr id="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30</a:t>
            </a:r>
            <a:endParaRPr lang="en-US" sz="1000" b="0" dirty="0" smtClean="0">
              <a:solidFill>
                <a:schemeClr val="tx2"/>
              </a:solidFill>
              <a:effectLst/>
              <a:latin typeface="Arial"/>
            </a:endParaRPr>
          </a:p>
        </p:txBody>
      </p:sp>
      <p:pic>
        <p:nvPicPr>
          <p:cNvPr id="9"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0">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41988" name="Text Box 3"/>
          <p:cNvSpPr txBox="1">
            <a:spLocks noChangeArrowheads="1"/>
          </p:cNvSpPr>
          <p:nvPr>
            <p:custDataLst>
              <p:tags r:id="rId2"/>
            </p:custDataLst>
          </p:nvPr>
        </p:nvSpPr>
        <p:spPr bwMode="auto">
          <a:xfrm>
            <a:off x="304800" y="991396"/>
            <a:ext cx="5562600" cy="495300"/>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z="2800">
                <a:solidFill>
                  <a:srgbClr val="000000"/>
                </a:solidFill>
              </a:rPr>
              <a:t>MainHighlight</a:t>
            </a:r>
          </a:p>
        </p:txBody>
      </p:sp>
      <p:sp>
        <p:nvSpPr>
          <p:cNvPr id="41989" name="Text Box 4"/>
          <p:cNvSpPr txBox="1">
            <a:spLocks noChangeArrowheads="1"/>
          </p:cNvSpPr>
          <p:nvPr>
            <p:custDataLst>
              <p:tags r:id="rId3"/>
            </p:custDataLst>
          </p:nvPr>
        </p:nvSpPr>
        <p:spPr bwMode="auto">
          <a:xfrm>
            <a:off x="301576" y="1513684"/>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dirty="0" err="1">
                <a:solidFill>
                  <a:srgbClr val="000000"/>
                </a:solidFill>
              </a:rPr>
              <a:t>MainNormal</a:t>
            </a:r>
            <a:endParaRPr lang="en-US" sz="2800" dirty="0">
              <a:solidFill>
                <a:srgbClr val="000000"/>
              </a:solidFill>
            </a:endParaRPr>
          </a:p>
        </p:txBody>
      </p:sp>
      <p:sp>
        <p:nvSpPr>
          <p:cNvPr id="41990" name="Text Box 5"/>
          <p:cNvSpPr txBox="1">
            <a:spLocks noChangeArrowheads="1"/>
          </p:cNvSpPr>
          <p:nvPr>
            <p:custDataLst>
              <p:tags r:id="rId4"/>
            </p:custDataLst>
          </p:nvPr>
        </p:nvSpPr>
        <p:spPr bwMode="auto">
          <a:xfrm>
            <a:off x="774000" y="1959771"/>
            <a:ext cx="4864800" cy="439738"/>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dirty="0" err="1">
                <a:solidFill>
                  <a:srgbClr val="000000"/>
                </a:solidFill>
              </a:rPr>
              <a:t>SubHighlight</a:t>
            </a:r>
            <a:endParaRPr lang="en-US" dirty="0">
              <a:solidFill>
                <a:srgbClr val="000000"/>
              </a:solidFill>
            </a:endParaRPr>
          </a:p>
        </p:txBody>
      </p:sp>
      <p:sp>
        <p:nvSpPr>
          <p:cNvPr id="41991" name="Text Box 6"/>
          <p:cNvSpPr txBox="1">
            <a:spLocks noChangeArrowheads="1"/>
          </p:cNvSpPr>
          <p:nvPr>
            <p:custDataLst>
              <p:tags r:id="rId5"/>
            </p:custDataLst>
          </p:nvPr>
        </p:nvSpPr>
        <p:spPr bwMode="auto">
          <a:xfrm>
            <a:off x="769877" y="2393159"/>
            <a:ext cx="4868924" cy="366712"/>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dirty="0" err="1">
                <a:solidFill>
                  <a:srgbClr val="000000"/>
                </a:solidFill>
              </a:rPr>
              <a:t>SubNormal</a:t>
            </a:r>
            <a:endParaRPr lang="en-US" dirty="0">
              <a:solidFill>
                <a:srgbClr val="000000"/>
              </a:solidFill>
            </a:endParaRPr>
          </a:p>
        </p:txBody>
      </p:sp>
      <p:pic>
        <p:nvPicPr>
          <p:cNvPr id="72706" name="Picture 2" descr="C:\Documents and Settings\a0159877\Desktop\250px-Operating_system_placement.svg.png"/>
          <p:cNvPicPr>
            <a:picLocks noChangeAspect="1" noChangeArrowheads="1"/>
          </p:cNvPicPr>
          <p:nvPr/>
        </p:nvPicPr>
        <p:blipFill>
          <a:blip r:embed="rId7" cstate="print"/>
          <a:srcRect/>
          <a:stretch>
            <a:fillRect/>
          </a:stretch>
        </p:blipFill>
        <p:spPr bwMode="auto">
          <a:xfrm>
            <a:off x="6160824" y="1153041"/>
            <a:ext cx="2819400" cy="4172713"/>
          </a:xfrm>
          <a:prstGeom prst="rect">
            <a:avLst/>
          </a:prstGeom>
          <a:noFill/>
        </p:spPr>
      </p:pic>
      <p:pic>
        <p:nvPicPr>
          <p:cNvPr id="12" name="Animated Logo" descr="tilogo_color_twoline.png"/>
          <p:cNvPicPr>
            <a:picLocks noChangeAspect="1"/>
          </p:cNvPicPr>
          <p:nvPr/>
        </p:nvPicPr>
        <p:blipFill>
          <a:blip r:embed="rId8"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5"/>
          <p:cNvSpPr>
            <a:spLocks noGrp="1" noChangeArrowheads="1"/>
          </p:cNvSpPr>
          <p:nvPr>
            <p:ph type="title"/>
          </p:nvPr>
        </p:nvSpPr>
        <p:spPr/>
        <p:txBody>
          <a:bodyPr/>
          <a:lstStyle/>
          <a:p>
            <a:r>
              <a:rPr lang="en-US" smtClean="0"/>
              <a:t>Static vs Dynamic Systems</a:t>
            </a:r>
          </a:p>
        </p:txBody>
      </p:sp>
      <p:grpSp>
        <p:nvGrpSpPr>
          <p:cNvPr id="3" name="Group 36"/>
          <p:cNvGrpSpPr>
            <a:grpSpLocks/>
          </p:cNvGrpSpPr>
          <p:nvPr/>
        </p:nvGrpSpPr>
        <p:grpSpPr bwMode="auto">
          <a:xfrm>
            <a:off x="152400" y="609600"/>
            <a:ext cx="8991600" cy="2667000"/>
            <a:chOff x="96" y="384"/>
            <a:chExt cx="5664" cy="1680"/>
          </a:xfrm>
        </p:grpSpPr>
        <p:sp>
          <p:nvSpPr>
            <p:cNvPr id="7178" name="Text Box 26"/>
            <p:cNvSpPr txBox="1">
              <a:spLocks noChangeArrowheads="1"/>
            </p:cNvSpPr>
            <p:nvPr/>
          </p:nvSpPr>
          <p:spPr bwMode="auto">
            <a:xfrm>
              <a:off x="96" y="384"/>
              <a:ext cx="1645" cy="242"/>
            </a:xfrm>
            <a:prstGeom prst="rect">
              <a:avLst/>
            </a:prstGeom>
            <a:noFill/>
            <a:ln w="12700">
              <a:noFill/>
              <a:miter lim="800000"/>
              <a:headEnd type="none" w="sm" len="sm"/>
              <a:tailEnd type="none" w="sm" len="sm"/>
            </a:ln>
          </p:spPr>
          <p:txBody>
            <a:bodyPr wrap="none">
              <a:spAutoFit/>
            </a:bodyPr>
            <a:lstStyle/>
            <a:p>
              <a:pPr marL="342900" indent="-342900">
                <a:buClr>
                  <a:srgbClr val="0066FF"/>
                </a:buClr>
                <a:buSzPct val="75000"/>
                <a:buFont typeface="Wingdings" pitchFamily="2" charset="2"/>
                <a:buChar char=""/>
              </a:pPr>
              <a:r>
                <a:rPr lang="en-US">
                  <a:solidFill>
                    <a:srgbClr val="000000"/>
                  </a:solidFill>
                </a:rPr>
                <a:t>Static Memory</a:t>
              </a:r>
            </a:p>
          </p:txBody>
        </p:sp>
        <p:sp>
          <p:nvSpPr>
            <p:cNvPr id="7179" name="AutoShape 28"/>
            <p:cNvSpPr>
              <a:spLocks noChangeArrowheads="1"/>
            </p:cNvSpPr>
            <p:nvPr/>
          </p:nvSpPr>
          <p:spPr bwMode="auto">
            <a:xfrm>
              <a:off x="384" y="672"/>
              <a:ext cx="1632" cy="1392"/>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p>
              <a:pPr marL="342900" indent="-342900">
                <a:lnSpc>
                  <a:spcPct val="100000"/>
                </a:lnSpc>
                <a:spcBef>
                  <a:spcPct val="0"/>
                </a:spcBef>
                <a:spcAft>
                  <a:spcPct val="30000"/>
                </a:spcAft>
                <a:buClr>
                  <a:srgbClr val="0066FF"/>
                </a:buClr>
                <a:buSzPct val="75000"/>
                <a:buFont typeface="Wingdings" pitchFamily="2" charset="2"/>
                <a:buChar char=""/>
              </a:pPr>
              <a:r>
                <a:rPr lang="en-US" sz="2000" dirty="0">
                  <a:solidFill>
                    <a:srgbClr val="0066FF"/>
                  </a:solidFill>
                </a:rPr>
                <a:t>Link Time</a:t>
              </a:r>
              <a:r>
                <a:rPr lang="en-US" sz="2000" dirty="0">
                  <a:solidFill>
                    <a:srgbClr val="000000"/>
                  </a:solidFill>
                </a:rPr>
                <a:t>:</a:t>
              </a:r>
              <a:br>
                <a:rPr lang="en-US" sz="2000" dirty="0">
                  <a:solidFill>
                    <a:srgbClr val="000000"/>
                  </a:solidFill>
                </a:rPr>
              </a:br>
              <a:r>
                <a:rPr lang="en-US" sz="2000" b="0" dirty="0">
                  <a:solidFill>
                    <a:srgbClr val="000000"/>
                  </a:solidFill>
                </a:rPr>
                <a:t>- Allocate Buffers</a:t>
              </a:r>
            </a:p>
            <a:p>
              <a:pPr marL="342900" indent="-342900">
                <a:lnSpc>
                  <a:spcPct val="100000"/>
                </a:lnSpc>
                <a:spcBef>
                  <a:spcPct val="0"/>
                </a:spcBef>
                <a:spcAft>
                  <a:spcPct val="30000"/>
                </a:spcAft>
                <a:buClr>
                  <a:srgbClr val="0066FF"/>
                </a:buClr>
                <a:buSzPct val="75000"/>
                <a:buFont typeface="Wingdings" pitchFamily="2" charset="2"/>
                <a:buChar char=""/>
              </a:pPr>
              <a:r>
                <a:rPr lang="en-US" sz="2000" dirty="0">
                  <a:solidFill>
                    <a:srgbClr val="0066FF"/>
                  </a:solidFill>
                </a:rPr>
                <a:t>Execute</a:t>
              </a:r>
              <a:r>
                <a:rPr lang="en-US" sz="2000" dirty="0">
                  <a:solidFill>
                    <a:srgbClr val="000000"/>
                  </a:solidFill>
                </a:rPr>
                <a:t>:</a:t>
              </a:r>
              <a:br>
                <a:rPr lang="en-US" sz="2000" dirty="0">
                  <a:solidFill>
                    <a:srgbClr val="000000"/>
                  </a:solidFill>
                </a:rPr>
              </a:br>
              <a:r>
                <a:rPr lang="en-US" sz="2000" b="0" dirty="0">
                  <a:solidFill>
                    <a:srgbClr val="000000"/>
                  </a:solidFill>
                </a:rPr>
                <a:t>- Read data</a:t>
              </a:r>
              <a:br>
                <a:rPr lang="en-US" sz="2000" b="0" dirty="0">
                  <a:solidFill>
                    <a:srgbClr val="000000"/>
                  </a:solidFill>
                </a:rPr>
              </a:br>
              <a:r>
                <a:rPr lang="en-US" sz="2000" b="0" dirty="0">
                  <a:solidFill>
                    <a:srgbClr val="000000"/>
                  </a:solidFill>
                </a:rPr>
                <a:t>- Process data</a:t>
              </a:r>
              <a:br>
                <a:rPr lang="en-US" sz="2000" b="0" dirty="0">
                  <a:solidFill>
                    <a:srgbClr val="000000"/>
                  </a:solidFill>
                </a:rPr>
              </a:br>
              <a:r>
                <a:rPr lang="en-US" sz="2000" b="0" dirty="0">
                  <a:solidFill>
                    <a:srgbClr val="000000"/>
                  </a:solidFill>
                </a:rPr>
                <a:t>- Write data</a:t>
              </a:r>
              <a:r>
                <a:rPr lang="en-US" sz="2000" dirty="0">
                  <a:solidFill>
                    <a:srgbClr val="000000"/>
                  </a:solidFill>
                </a:rPr>
                <a:t> </a:t>
              </a:r>
            </a:p>
          </p:txBody>
        </p:sp>
        <p:sp>
          <p:nvSpPr>
            <p:cNvPr id="7180" name="Text Box 29"/>
            <p:cNvSpPr txBox="1">
              <a:spLocks noChangeArrowheads="1"/>
            </p:cNvSpPr>
            <p:nvPr/>
          </p:nvSpPr>
          <p:spPr bwMode="auto">
            <a:xfrm>
              <a:off x="2160" y="673"/>
              <a:ext cx="3600" cy="1357"/>
            </a:xfrm>
            <a:prstGeom prst="rect">
              <a:avLst/>
            </a:prstGeom>
            <a:noFill/>
            <a:ln w="12700">
              <a:noFill/>
              <a:miter lim="800000"/>
              <a:headEnd type="none" w="sm" len="sm"/>
              <a:tailEnd type="none" w="sm" len="sm"/>
            </a:ln>
          </p:spPr>
          <p:txBody>
            <a:bodyPr wrap="none">
              <a:spAutoFit/>
            </a:bodyPr>
            <a:lstStyle/>
            <a:p>
              <a:pPr marL="342900" indent="-342900">
                <a:lnSpc>
                  <a:spcPct val="100000"/>
                </a:lnSpc>
                <a:buClr>
                  <a:srgbClr val="0066FF"/>
                </a:buClr>
                <a:buSzPct val="75000"/>
                <a:buFont typeface="Wingdings" pitchFamily="2" charset="2"/>
                <a:buChar char=""/>
              </a:pPr>
              <a:r>
                <a:rPr lang="en-US" sz="1800" b="0" dirty="0" smtClean="0">
                  <a:solidFill>
                    <a:srgbClr val="000000"/>
                  </a:solidFill>
                </a:rPr>
                <a:t>Allocated </a:t>
              </a:r>
              <a:r>
                <a:rPr lang="en-US" sz="1800" b="0" dirty="0">
                  <a:solidFill>
                    <a:srgbClr val="000000"/>
                  </a:solidFill>
                </a:rPr>
                <a:t>at </a:t>
              </a:r>
              <a:r>
                <a:rPr lang="en-US" sz="1800" u="sng" dirty="0">
                  <a:solidFill>
                    <a:srgbClr val="0066FF"/>
                  </a:solidFill>
                </a:rPr>
                <a:t>LINK</a:t>
              </a:r>
              <a:r>
                <a:rPr lang="en-US" sz="1800" b="0" dirty="0">
                  <a:solidFill>
                    <a:srgbClr val="000000"/>
                  </a:solidFill>
                </a:rPr>
                <a:t> time</a:t>
              </a:r>
            </a:p>
            <a:p>
              <a:pPr marL="342900" indent="-342900">
                <a:lnSpc>
                  <a:spcPct val="100000"/>
                </a:lnSpc>
                <a:buClr>
                  <a:srgbClr val="0066FF"/>
                </a:buClr>
                <a:buSzPct val="75000"/>
                <a:buFont typeface="Wingdings" pitchFamily="2" charset="2"/>
                <a:buChar char=""/>
              </a:pPr>
              <a:r>
                <a:rPr lang="en-US" sz="1800" b="0" dirty="0">
                  <a:solidFill>
                    <a:srgbClr val="000000"/>
                  </a:solidFill>
                </a:rPr>
                <a:t>+ Easy to manage (less thought/planning)</a:t>
              </a:r>
              <a:br>
                <a:rPr lang="en-US" sz="1800" b="0" dirty="0">
                  <a:solidFill>
                    <a:srgbClr val="000000"/>
                  </a:solidFill>
                </a:rPr>
              </a:br>
              <a:r>
                <a:rPr lang="en-US" sz="1800" b="0" dirty="0">
                  <a:solidFill>
                    <a:srgbClr val="000000"/>
                  </a:solidFill>
                </a:rPr>
                <a:t>+ Smaller code size, faster startup</a:t>
              </a:r>
              <a:br>
                <a:rPr lang="en-US" sz="1800" b="0" dirty="0">
                  <a:solidFill>
                    <a:srgbClr val="000000"/>
                  </a:solidFill>
                </a:rPr>
              </a:br>
              <a:r>
                <a:rPr lang="en-US" sz="1800" b="0" dirty="0">
                  <a:solidFill>
                    <a:srgbClr val="000000"/>
                  </a:solidFill>
                </a:rPr>
                <a:t>+ Deterministic, atomic (interrupts won’t mess it up)</a:t>
              </a:r>
            </a:p>
            <a:p>
              <a:pPr marL="342900" indent="-342900">
                <a:lnSpc>
                  <a:spcPct val="100000"/>
                </a:lnSpc>
                <a:buClr>
                  <a:srgbClr val="0066FF"/>
                </a:buClr>
                <a:buSzPct val="75000"/>
                <a:buFont typeface="Wingdings" pitchFamily="2" charset="2"/>
                <a:buChar char=""/>
              </a:pPr>
              <a:r>
                <a:rPr lang="en-US" sz="1800" b="0" dirty="0">
                  <a:solidFill>
                    <a:srgbClr val="000000"/>
                  </a:solidFill>
                </a:rPr>
                <a:t>- Fixed allocation of memory resources</a:t>
              </a:r>
            </a:p>
            <a:p>
              <a:pPr marL="342900" indent="-342900">
                <a:lnSpc>
                  <a:spcPct val="100000"/>
                </a:lnSpc>
                <a:buClr>
                  <a:srgbClr val="0066FF"/>
                </a:buClr>
                <a:buSzPct val="75000"/>
                <a:buFont typeface="Wingdings" pitchFamily="2" charset="2"/>
                <a:buChar char=""/>
              </a:pPr>
              <a:r>
                <a:rPr lang="en-US" sz="1800" b="0" dirty="0">
                  <a:solidFill>
                    <a:srgbClr val="000000"/>
                  </a:solidFill>
                </a:rPr>
                <a:t>Optimal when most resources needed concurrently</a:t>
              </a:r>
            </a:p>
          </p:txBody>
        </p:sp>
      </p:grpSp>
      <p:grpSp>
        <p:nvGrpSpPr>
          <p:cNvPr id="4" name="Group 37"/>
          <p:cNvGrpSpPr>
            <a:grpSpLocks/>
          </p:cNvGrpSpPr>
          <p:nvPr/>
        </p:nvGrpSpPr>
        <p:grpSpPr bwMode="auto">
          <a:xfrm>
            <a:off x="152400" y="3325813"/>
            <a:ext cx="9013827" cy="3392489"/>
            <a:chOff x="96" y="2095"/>
            <a:chExt cx="5678" cy="2137"/>
          </a:xfrm>
        </p:grpSpPr>
        <p:sp>
          <p:nvSpPr>
            <p:cNvPr id="7174" name="Text Box 30"/>
            <p:cNvSpPr txBox="1">
              <a:spLocks noChangeArrowheads="1"/>
            </p:cNvSpPr>
            <p:nvPr/>
          </p:nvSpPr>
          <p:spPr bwMode="auto">
            <a:xfrm>
              <a:off x="96" y="2256"/>
              <a:ext cx="2638" cy="242"/>
            </a:xfrm>
            <a:prstGeom prst="rect">
              <a:avLst/>
            </a:prstGeom>
            <a:noFill/>
            <a:ln w="12700">
              <a:noFill/>
              <a:miter lim="800000"/>
              <a:headEnd type="none" w="sm" len="sm"/>
              <a:tailEnd type="none" w="sm" len="sm"/>
            </a:ln>
          </p:spPr>
          <p:txBody>
            <a:bodyPr wrap="none">
              <a:spAutoFit/>
            </a:bodyPr>
            <a:lstStyle/>
            <a:p>
              <a:pPr marL="342900" indent="-342900">
                <a:buClr>
                  <a:srgbClr val="0066FF"/>
                </a:buClr>
                <a:buSzPct val="75000"/>
                <a:buFont typeface="Wingdings" pitchFamily="2" charset="2"/>
                <a:buChar char=""/>
              </a:pPr>
              <a:r>
                <a:rPr lang="en-US">
                  <a:solidFill>
                    <a:srgbClr val="000000"/>
                  </a:solidFill>
                </a:rPr>
                <a:t>Dynamic Memory (HEAP)</a:t>
              </a:r>
            </a:p>
          </p:txBody>
        </p:sp>
        <p:sp>
          <p:nvSpPr>
            <p:cNvPr id="7175" name="AutoShape 31"/>
            <p:cNvSpPr>
              <a:spLocks noChangeArrowheads="1"/>
            </p:cNvSpPr>
            <p:nvPr/>
          </p:nvSpPr>
          <p:spPr bwMode="auto">
            <a:xfrm>
              <a:off x="384" y="2578"/>
              <a:ext cx="1632" cy="1392"/>
            </a:xfrm>
            <a:prstGeom prst="roundRect">
              <a:avLst>
                <a:gd name="adj" fmla="val 16667"/>
              </a:avLst>
            </a:prstGeom>
            <a:solidFill>
              <a:schemeClr val="accent2"/>
            </a:solidFill>
            <a:ln w="12700">
              <a:solidFill>
                <a:schemeClr val="tx1"/>
              </a:solidFill>
              <a:round/>
              <a:headEnd type="none" w="sm" len="sm"/>
              <a:tailEnd type="none" w="sm" len="sm"/>
            </a:ln>
          </p:spPr>
          <p:txBody>
            <a:bodyPr wrap="none" anchor="ctr"/>
            <a:lstStyle/>
            <a:p>
              <a:pPr marL="342900" indent="-342900">
                <a:lnSpc>
                  <a:spcPct val="100000"/>
                </a:lnSpc>
                <a:spcBef>
                  <a:spcPct val="0"/>
                </a:spcBef>
                <a:spcAft>
                  <a:spcPct val="30000"/>
                </a:spcAft>
                <a:buClr>
                  <a:srgbClr val="0066FF"/>
                </a:buClr>
                <a:buSzPct val="75000"/>
                <a:buFont typeface="Wingdings" pitchFamily="2" charset="2"/>
                <a:buChar char=""/>
              </a:pPr>
              <a:r>
                <a:rPr lang="en-US" sz="2000" dirty="0">
                  <a:solidFill>
                    <a:srgbClr val="000000"/>
                  </a:solidFill>
                </a:rPr>
                <a:t>Create:</a:t>
              </a:r>
              <a:br>
                <a:rPr lang="en-US" sz="2000" dirty="0">
                  <a:solidFill>
                    <a:srgbClr val="000000"/>
                  </a:solidFill>
                </a:rPr>
              </a:br>
              <a:r>
                <a:rPr lang="en-US" sz="2000" b="0" dirty="0">
                  <a:solidFill>
                    <a:srgbClr val="000000"/>
                  </a:solidFill>
                </a:rPr>
                <a:t>- Allocate Buffers</a:t>
              </a:r>
            </a:p>
            <a:p>
              <a:pPr marL="342900" indent="-342900">
                <a:lnSpc>
                  <a:spcPct val="100000"/>
                </a:lnSpc>
                <a:spcBef>
                  <a:spcPct val="0"/>
                </a:spcBef>
                <a:spcAft>
                  <a:spcPct val="30000"/>
                </a:spcAft>
                <a:buClr>
                  <a:srgbClr val="0066FF"/>
                </a:buClr>
                <a:buSzPct val="75000"/>
                <a:buFont typeface="Wingdings" pitchFamily="2" charset="2"/>
                <a:buChar char=""/>
              </a:pPr>
              <a:r>
                <a:rPr lang="en-US" sz="2000" dirty="0">
                  <a:solidFill>
                    <a:srgbClr val="000000"/>
                  </a:solidFill>
                </a:rPr>
                <a:t>Execute:</a:t>
              </a:r>
              <a:br>
                <a:rPr lang="en-US" sz="2000" dirty="0">
                  <a:solidFill>
                    <a:srgbClr val="000000"/>
                  </a:solidFill>
                </a:rPr>
              </a:br>
              <a:r>
                <a:rPr lang="en-US" sz="2000" b="0" dirty="0">
                  <a:solidFill>
                    <a:srgbClr val="000000"/>
                  </a:solidFill>
                </a:rPr>
                <a:t>- R/W &amp; Process</a:t>
              </a:r>
            </a:p>
            <a:p>
              <a:pPr marL="342900" indent="-342900">
                <a:lnSpc>
                  <a:spcPct val="100000"/>
                </a:lnSpc>
                <a:spcBef>
                  <a:spcPct val="0"/>
                </a:spcBef>
                <a:spcAft>
                  <a:spcPct val="30000"/>
                </a:spcAft>
                <a:buClr>
                  <a:srgbClr val="0066FF"/>
                </a:buClr>
                <a:buSzPct val="75000"/>
                <a:buFont typeface="Wingdings" pitchFamily="2" charset="2"/>
                <a:buChar char=""/>
              </a:pPr>
              <a:r>
                <a:rPr lang="en-US" sz="2000" dirty="0">
                  <a:solidFill>
                    <a:srgbClr val="000000"/>
                  </a:solidFill>
                </a:rPr>
                <a:t>Delete</a:t>
              </a:r>
              <a:r>
                <a:rPr lang="en-US" sz="2000" b="0" dirty="0">
                  <a:solidFill>
                    <a:srgbClr val="000000"/>
                  </a:solidFill>
                </a:rPr>
                <a:t>:</a:t>
              </a:r>
              <a:br>
                <a:rPr lang="en-US" sz="2000" b="0" dirty="0">
                  <a:solidFill>
                    <a:srgbClr val="000000"/>
                  </a:solidFill>
                </a:rPr>
              </a:br>
              <a:r>
                <a:rPr lang="en-US" sz="2000" b="0" dirty="0">
                  <a:solidFill>
                    <a:srgbClr val="000000"/>
                  </a:solidFill>
                </a:rPr>
                <a:t>- FREE Buffers</a:t>
              </a:r>
              <a:endParaRPr lang="en-US" sz="2000" dirty="0">
                <a:solidFill>
                  <a:srgbClr val="000000"/>
                </a:solidFill>
              </a:endParaRPr>
            </a:p>
          </p:txBody>
        </p:sp>
        <p:sp>
          <p:nvSpPr>
            <p:cNvPr id="7176" name="Text Box 32"/>
            <p:cNvSpPr txBox="1">
              <a:spLocks noChangeArrowheads="1"/>
            </p:cNvSpPr>
            <p:nvPr/>
          </p:nvSpPr>
          <p:spPr bwMode="auto">
            <a:xfrm>
              <a:off x="2160" y="2516"/>
              <a:ext cx="3614" cy="1716"/>
            </a:xfrm>
            <a:prstGeom prst="rect">
              <a:avLst/>
            </a:prstGeom>
            <a:noFill/>
            <a:ln w="12700">
              <a:noFill/>
              <a:miter lim="800000"/>
              <a:headEnd type="none" w="sm" len="sm"/>
              <a:tailEnd type="none" w="sm" len="sm"/>
            </a:ln>
          </p:spPr>
          <p:txBody>
            <a:bodyPr wrap="none">
              <a:spAutoFit/>
            </a:bodyPr>
            <a:lstStyle/>
            <a:p>
              <a:pPr marL="342900" indent="-342900">
                <a:lnSpc>
                  <a:spcPct val="100000"/>
                </a:lnSpc>
                <a:buClr>
                  <a:srgbClr val="0066FF"/>
                </a:buClr>
                <a:buSzPct val="75000"/>
                <a:buFont typeface="Wingdings" pitchFamily="2" charset="2"/>
                <a:buChar char=""/>
              </a:pPr>
              <a:r>
                <a:rPr lang="en-US" sz="1800" b="0" dirty="0" smtClean="0">
                  <a:solidFill>
                    <a:srgbClr val="000000"/>
                  </a:solidFill>
                </a:rPr>
                <a:t>Allocated </a:t>
              </a:r>
              <a:r>
                <a:rPr lang="en-US" sz="1800" b="0" dirty="0">
                  <a:solidFill>
                    <a:srgbClr val="000000"/>
                  </a:solidFill>
                </a:rPr>
                <a:t>at </a:t>
              </a:r>
              <a:r>
                <a:rPr lang="en-US" sz="1800" u="sng" dirty="0">
                  <a:solidFill>
                    <a:srgbClr val="0066FF"/>
                  </a:solidFill>
                </a:rPr>
                <a:t>RUN</a:t>
              </a:r>
              <a:r>
                <a:rPr lang="en-US" sz="1800" b="0" dirty="0">
                  <a:solidFill>
                    <a:srgbClr val="000000"/>
                  </a:solidFill>
                </a:rPr>
                <a:t> time</a:t>
              </a:r>
            </a:p>
            <a:p>
              <a:pPr marL="342900" indent="-342900">
                <a:lnSpc>
                  <a:spcPct val="100000"/>
                </a:lnSpc>
                <a:buClr>
                  <a:srgbClr val="0066FF"/>
                </a:buClr>
                <a:buSzPct val="75000"/>
                <a:buFont typeface="Wingdings" pitchFamily="2" charset="2"/>
                <a:buChar char=""/>
              </a:pPr>
              <a:r>
                <a:rPr lang="en-US" sz="1800" b="0" dirty="0">
                  <a:solidFill>
                    <a:srgbClr val="000000"/>
                  </a:solidFill>
                </a:rPr>
                <a:t>+ Limited resources are SHARED</a:t>
              </a:r>
              <a:br>
                <a:rPr lang="en-US" sz="1800" b="0" dirty="0">
                  <a:solidFill>
                    <a:srgbClr val="000000"/>
                  </a:solidFill>
                </a:rPr>
              </a:br>
              <a:r>
                <a:rPr lang="en-US" sz="1800" b="0" dirty="0">
                  <a:solidFill>
                    <a:srgbClr val="000000"/>
                  </a:solidFill>
                </a:rPr>
                <a:t>+ Objects (buffers) can be freed back to the heap</a:t>
              </a:r>
              <a:br>
                <a:rPr lang="en-US" sz="1800" b="0" dirty="0">
                  <a:solidFill>
                    <a:srgbClr val="000000"/>
                  </a:solidFill>
                </a:rPr>
              </a:br>
              <a:r>
                <a:rPr lang="en-US" sz="1800" b="0" dirty="0">
                  <a:solidFill>
                    <a:srgbClr val="000000"/>
                  </a:solidFill>
                </a:rPr>
                <a:t>+ Smaller RAM budget due to re-use</a:t>
              </a:r>
            </a:p>
            <a:p>
              <a:pPr marL="342900" indent="-342900">
                <a:lnSpc>
                  <a:spcPct val="100000"/>
                </a:lnSpc>
                <a:buClr>
                  <a:srgbClr val="0066FF"/>
                </a:buClr>
                <a:buSzPct val="75000"/>
                <a:buFont typeface="Wingdings" pitchFamily="2" charset="2"/>
                <a:buChar char=""/>
              </a:pPr>
              <a:r>
                <a:rPr lang="en-US" sz="1800" b="0" dirty="0">
                  <a:solidFill>
                    <a:srgbClr val="000000"/>
                  </a:solidFill>
                </a:rPr>
                <a:t>- Larger code size, more difficult to manage</a:t>
              </a:r>
              <a:br>
                <a:rPr lang="en-US" sz="1800" b="0" dirty="0">
                  <a:solidFill>
                    <a:srgbClr val="000000"/>
                  </a:solidFill>
                </a:rPr>
              </a:br>
              <a:r>
                <a:rPr lang="en-US" sz="1800" b="0" dirty="0">
                  <a:solidFill>
                    <a:srgbClr val="000000"/>
                  </a:solidFill>
                </a:rPr>
                <a:t>- NOT deterministic, NOT atomic</a:t>
              </a:r>
            </a:p>
            <a:p>
              <a:pPr marL="342900" indent="-342900">
                <a:lnSpc>
                  <a:spcPct val="100000"/>
                </a:lnSpc>
                <a:buClr>
                  <a:srgbClr val="0066FF"/>
                </a:buClr>
                <a:buSzPct val="75000"/>
                <a:buFont typeface="Wingdings" pitchFamily="2" charset="2"/>
                <a:buChar char=""/>
              </a:pPr>
              <a:r>
                <a:rPr lang="en-US" sz="1800" b="0" dirty="0">
                  <a:solidFill>
                    <a:srgbClr val="000000"/>
                  </a:solidFill>
                </a:rPr>
                <a:t>Optimal </a:t>
              </a:r>
              <a:r>
                <a:rPr lang="en-US" sz="1800" b="0" dirty="0" smtClean="0">
                  <a:solidFill>
                    <a:srgbClr val="000000"/>
                  </a:solidFill>
                </a:rPr>
                <a:t>when multi threads share same resource</a:t>
              </a:r>
              <a:br>
                <a:rPr lang="en-US" sz="1800" b="0" dirty="0" smtClean="0">
                  <a:solidFill>
                    <a:srgbClr val="000000"/>
                  </a:solidFill>
                </a:rPr>
              </a:br>
              <a:r>
                <a:rPr lang="en-US" sz="1800" b="0" dirty="0" smtClean="0">
                  <a:solidFill>
                    <a:srgbClr val="000000"/>
                  </a:solidFill>
                </a:rPr>
                <a:t>or memory needs not known until runtime</a:t>
              </a:r>
              <a:endParaRPr lang="en-US" sz="1800" b="0" dirty="0">
                <a:solidFill>
                  <a:srgbClr val="000000"/>
                </a:solidFill>
              </a:endParaRPr>
            </a:p>
          </p:txBody>
        </p:sp>
        <p:sp>
          <p:nvSpPr>
            <p:cNvPr id="7177" name="AutoShape 34"/>
            <p:cNvSpPr>
              <a:spLocks noChangeArrowheads="1"/>
            </p:cNvSpPr>
            <p:nvPr/>
          </p:nvSpPr>
          <p:spPr bwMode="auto">
            <a:xfrm>
              <a:off x="4682" y="2095"/>
              <a:ext cx="960" cy="576"/>
            </a:xfrm>
            <a:prstGeom prst="cube">
              <a:avLst>
                <a:gd name="adj" fmla="val 12880"/>
              </a:avLst>
            </a:prstGeom>
            <a:solidFill>
              <a:schemeClr val="accent3"/>
            </a:solidFill>
            <a:ln w="12700">
              <a:solidFill>
                <a:schemeClr val="tx1"/>
              </a:solidFill>
              <a:miter lim="800000"/>
              <a:headEnd type="none" w="sm" len="sm"/>
              <a:tailEnd type="none" w="sm" len="sm"/>
            </a:ln>
          </p:spPr>
          <p:txBody>
            <a:bodyPr anchor="ctr" anchorCtr="1"/>
            <a:lstStyle/>
            <a:p>
              <a:pPr algn="ctr"/>
              <a:r>
                <a:rPr lang="en-US" sz="2000" b="0" dirty="0" smtClean="0">
                  <a:solidFill>
                    <a:srgbClr val="000000"/>
                  </a:solidFill>
                  <a:latin typeface="Arial Narrow" pitchFamily="34" charset="0"/>
                </a:rPr>
                <a:t>SYS/BIOS </a:t>
              </a:r>
              <a:r>
                <a:rPr lang="en-US" sz="2000" b="0" dirty="0">
                  <a:solidFill>
                    <a:srgbClr val="000000"/>
                  </a:solidFill>
                  <a:latin typeface="Arial Narrow" pitchFamily="34" charset="0"/>
                </a:rPr>
                <a:t>allows either method</a:t>
              </a:r>
            </a:p>
          </p:txBody>
        </p:sp>
      </p:grpSp>
      <p:sp>
        <p:nvSpPr>
          <p:cNvPr id="15"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4</a:t>
            </a:r>
            <a:endParaRPr lang="en-US" sz="1000" b="0" dirty="0" smtClean="0">
              <a:solidFill>
                <a:schemeClr val="tx2"/>
              </a:solidFill>
              <a:effectLst/>
              <a:latin typeface="Arial"/>
            </a:endParaRPr>
          </a:p>
        </p:txBody>
      </p:sp>
      <p:pic>
        <p:nvPicPr>
          <p:cNvPr id="17"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792"/>
            <a:ext cx="9144000" cy="609600"/>
          </a:xfrm>
        </p:spPr>
        <p:txBody>
          <a:bodyPr>
            <a:noAutofit/>
          </a:bodyPr>
          <a:lstStyle/>
          <a:p>
            <a:r>
              <a:rPr lang="en-US" dirty="0" smtClean="0"/>
              <a:t>Memory Policies</a:t>
            </a:r>
          </a:p>
        </p:txBody>
      </p:sp>
      <p:sp>
        <p:nvSpPr>
          <p:cNvPr id="4" name="TextBox 3"/>
          <p:cNvSpPr txBox="1"/>
          <p:nvPr/>
        </p:nvSpPr>
        <p:spPr>
          <a:xfrm>
            <a:off x="381000" y="4804827"/>
            <a:ext cx="5239576" cy="387798"/>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dirty="0" smtClean="0">
                <a:solidFill>
                  <a:schemeClr val="tx2"/>
                </a:solidFill>
                <a:effectLst/>
              </a:rPr>
              <a:t>MAU</a:t>
            </a:r>
            <a:r>
              <a:rPr lang="en-US" dirty="0" smtClean="0">
                <a:solidFill>
                  <a:schemeClr val="dk1"/>
                </a:solidFill>
                <a:effectLst/>
              </a:rPr>
              <a:t> – </a:t>
            </a:r>
            <a:r>
              <a:rPr lang="en-US" b="0" dirty="0" smtClean="0">
                <a:solidFill>
                  <a:schemeClr val="dk1"/>
                </a:solidFill>
                <a:effectLst/>
              </a:rPr>
              <a:t>Minimum Addressable Unit</a:t>
            </a:r>
          </a:p>
        </p:txBody>
      </p:sp>
      <p:pic>
        <p:nvPicPr>
          <p:cNvPr id="5" name="Picture 10" descr="MCj02508970000[1]"/>
          <p:cNvPicPr>
            <a:picLocks noChangeAspect="1" noChangeArrowheads="1"/>
          </p:cNvPicPr>
          <p:nvPr/>
        </p:nvPicPr>
        <p:blipFill>
          <a:blip r:embed="rId4" cstate="print"/>
          <a:srcRect/>
          <a:stretch>
            <a:fillRect/>
          </a:stretch>
        </p:blipFill>
        <p:spPr bwMode="auto">
          <a:xfrm>
            <a:off x="7543800" y="533400"/>
            <a:ext cx="1338816" cy="1828800"/>
          </a:xfrm>
          <a:prstGeom prst="rect">
            <a:avLst/>
          </a:prstGeom>
          <a:noFill/>
          <a:effectLst>
            <a:outerShdw dist="107763" dir="2700000" algn="ctr" rotWithShape="0">
              <a:srgbClr val="808080">
                <a:alpha val="50000"/>
              </a:srgbClr>
            </a:outerShdw>
          </a:effectLst>
        </p:spPr>
      </p:pic>
      <p:sp>
        <p:nvSpPr>
          <p:cNvPr id="6" name="TextBox 5"/>
          <p:cNvSpPr txBox="1"/>
          <p:nvPr/>
        </p:nvSpPr>
        <p:spPr>
          <a:xfrm>
            <a:off x="829998" y="5185827"/>
            <a:ext cx="5902898" cy="1138773"/>
          </a:xfrm>
          <a:prstGeom prst="rect">
            <a:avLst/>
          </a:prstGeom>
          <a:noFill/>
        </p:spPr>
        <p:txBody>
          <a:bodyPr wrap="none" rtlCol="0" anchor="ctr" anchorCtr="0">
            <a:spAutoFit/>
          </a:bodyPr>
          <a:lstStyle/>
          <a:p>
            <a:pPr marL="287338" indent="-287338">
              <a:buFont typeface="Arial" pitchFamily="34" charset="0"/>
              <a:buChar char="•"/>
            </a:pPr>
            <a:r>
              <a:rPr lang="en-US" sz="2000" b="0" dirty="0" smtClean="0">
                <a:solidFill>
                  <a:schemeClr val="dk1"/>
                </a:solidFill>
              </a:rPr>
              <a:t>Memory allocation sizes are measured in MAUs</a:t>
            </a:r>
          </a:p>
          <a:p>
            <a:pPr marL="287338" indent="-287338">
              <a:buFont typeface="Arial" pitchFamily="34" charset="0"/>
              <a:buChar char="•"/>
            </a:pPr>
            <a:r>
              <a:rPr lang="en-US" sz="2000" b="0" dirty="0" smtClean="0">
                <a:solidFill>
                  <a:schemeClr val="dk1"/>
                </a:solidFill>
                <a:effectLst/>
              </a:rPr>
              <a:t>8 bits:    C6000, MSP430, ARM</a:t>
            </a:r>
          </a:p>
          <a:p>
            <a:pPr marL="287338" indent="-287338">
              <a:buFont typeface="Arial" pitchFamily="34" charset="0"/>
              <a:buChar char="•"/>
            </a:pPr>
            <a:r>
              <a:rPr lang="en-US" sz="2000" b="0" dirty="0" smtClean="0">
                <a:solidFill>
                  <a:schemeClr val="dk1"/>
                </a:solidFill>
              </a:rPr>
              <a:t>16 bits:  C28x</a:t>
            </a:r>
            <a:endParaRPr lang="en-US" sz="2000" b="0" dirty="0" smtClean="0">
              <a:solidFill>
                <a:schemeClr val="dk1"/>
              </a:solidFill>
              <a:effectLst/>
            </a:endParaRPr>
          </a:p>
        </p:txBody>
      </p:sp>
      <p:sp>
        <p:nvSpPr>
          <p:cNvPr id="9" name="TextBox 8"/>
          <p:cNvSpPr txBox="1"/>
          <p:nvPr/>
        </p:nvSpPr>
        <p:spPr>
          <a:xfrm>
            <a:off x="228600" y="807488"/>
            <a:ext cx="6226384" cy="387798"/>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dirty="0" smtClean="0">
                <a:solidFill>
                  <a:schemeClr val="tx2"/>
                </a:solidFill>
                <a:effectLst/>
              </a:rPr>
              <a:t>Memory Policies</a:t>
            </a:r>
            <a:r>
              <a:rPr lang="en-US" dirty="0" smtClean="0">
                <a:solidFill>
                  <a:schemeClr val="dk1"/>
                </a:solidFill>
                <a:effectLst/>
              </a:rPr>
              <a:t> – </a:t>
            </a:r>
            <a:r>
              <a:rPr lang="en-US" b="0" dirty="0" smtClean="0">
                <a:solidFill>
                  <a:schemeClr val="dk1"/>
                </a:solidFill>
              </a:rPr>
              <a:t>Delete, Create, Static</a:t>
            </a:r>
            <a:endParaRPr lang="en-US" b="0" dirty="0" smtClean="0">
              <a:solidFill>
                <a:schemeClr val="dk1"/>
              </a:solidFill>
              <a:effectLst/>
            </a:endParaRPr>
          </a:p>
        </p:txBody>
      </p:sp>
      <p:sp>
        <p:nvSpPr>
          <p:cNvPr id="10" name="TextBox 9"/>
          <p:cNvSpPr txBox="1"/>
          <p:nvPr/>
        </p:nvSpPr>
        <p:spPr>
          <a:xfrm>
            <a:off x="677598" y="1205805"/>
            <a:ext cx="6933821" cy="1384995"/>
          </a:xfrm>
          <a:prstGeom prst="rect">
            <a:avLst/>
          </a:prstGeom>
          <a:noFill/>
        </p:spPr>
        <p:txBody>
          <a:bodyPr wrap="none" rtlCol="0" anchor="ctr" anchorCtr="0">
            <a:spAutoFit/>
          </a:bodyPr>
          <a:lstStyle/>
          <a:p>
            <a:pPr marL="287338" indent="-287338">
              <a:buFont typeface="Arial" pitchFamily="34" charset="0"/>
              <a:buChar char="•"/>
            </a:pPr>
            <a:r>
              <a:rPr lang="en-US" sz="2000" b="0" dirty="0" smtClean="0">
                <a:solidFill>
                  <a:schemeClr val="dk1"/>
                </a:solidFill>
              </a:rPr>
              <a:t>Delete – </a:t>
            </a:r>
            <a:r>
              <a:rPr lang="en-US" sz="2000" b="0" i="1" dirty="0" smtClean="0">
                <a:solidFill>
                  <a:schemeClr val="dk1"/>
                </a:solidFill>
              </a:rPr>
              <a:t>default policy </a:t>
            </a:r>
            <a:r>
              <a:rPr lang="en-US" sz="2000" b="0" dirty="0" smtClean="0">
                <a:solidFill>
                  <a:schemeClr val="dk1"/>
                </a:solidFill>
              </a:rPr>
              <a:t>– allows create, delete and static</a:t>
            </a:r>
            <a:br>
              <a:rPr lang="en-US" sz="2000" b="0" dirty="0" smtClean="0">
                <a:solidFill>
                  <a:schemeClr val="dk1"/>
                </a:solidFill>
              </a:rPr>
            </a:br>
            <a:r>
              <a:rPr lang="en-US" sz="2000" b="0" dirty="0" smtClean="0">
                <a:solidFill>
                  <a:schemeClr val="dk1"/>
                </a:solidFill>
              </a:rPr>
              <a:t>(recommended)</a:t>
            </a:r>
          </a:p>
          <a:p>
            <a:pPr marL="287338" indent="-287338">
              <a:buFont typeface="Arial" pitchFamily="34" charset="0"/>
              <a:buChar char="•"/>
            </a:pPr>
            <a:r>
              <a:rPr lang="en-US" sz="2000" b="0" dirty="0" smtClean="0">
                <a:solidFill>
                  <a:schemeClr val="dk1"/>
                </a:solidFill>
              </a:rPr>
              <a:t>Other policies can save a little memory, but have caveats</a:t>
            </a:r>
          </a:p>
          <a:p>
            <a:pPr marL="287338" indent="-287338">
              <a:buFont typeface="Arial" pitchFamily="34" charset="0"/>
              <a:buChar char="•"/>
            </a:pPr>
            <a:r>
              <a:rPr lang="en-US" sz="2000" b="0" dirty="0" smtClean="0">
                <a:solidFill>
                  <a:schemeClr val="dk1"/>
                </a:solidFill>
                <a:effectLst/>
              </a:rPr>
              <a:t>Select via .CFG GUI:</a:t>
            </a:r>
          </a:p>
        </p:txBody>
      </p:sp>
      <p:pic>
        <p:nvPicPr>
          <p:cNvPr id="1026" name="Picture 2" descr="C:\Documents and Settings\a0159877\Desktop\SYSBIOS Snaps\Lab6-DYN\mem_policies.png"/>
          <p:cNvPicPr>
            <a:picLocks noChangeAspect="1" noChangeArrowheads="1"/>
          </p:cNvPicPr>
          <p:nvPr/>
        </p:nvPicPr>
        <p:blipFill>
          <a:blip r:embed="rId5" cstate="print"/>
          <a:srcRect/>
          <a:stretch>
            <a:fillRect/>
          </a:stretch>
        </p:blipFill>
        <p:spPr bwMode="auto">
          <a:xfrm>
            <a:off x="3504623" y="2701925"/>
            <a:ext cx="4420177" cy="1870075"/>
          </a:xfrm>
          <a:prstGeom prst="rect">
            <a:avLst/>
          </a:prstGeom>
          <a:noFill/>
          <a:ln w="28575">
            <a:solidFill>
              <a:schemeClr val="tx1"/>
            </a:solidFill>
          </a:ln>
          <a:effectLst>
            <a:outerShdw blurRad="50800" dist="76200" dir="2700000" algn="tl" rotWithShape="0">
              <a:prstClr val="black">
                <a:alpha val="40000"/>
              </a:prstClr>
            </a:outerShdw>
          </a:effectLst>
        </p:spPr>
      </p:pic>
      <p:pic>
        <p:nvPicPr>
          <p:cNvPr id="1027" name="Picture 3" descr="C:\Documents and Settings\a0159877\Desktop\SYSBIOS Snaps\Lab6-DYN\runtime_tab.png"/>
          <p:cNvPicPr>
            <a:picLocks noChangeAspect="1" noChangeArrowheads="1"/>
          </p:cNvPicPr>
          <p:nvPr/>
        </p:nvPicPr>
        <p:blipFill>
          <a:blip r:embed="rId6" cstate="print"/>
          <a:srcRect/>
          <a:stretch>
            <a:fillRect/>
          </a:stretch>
        </p:blipFill>
        <p:spPr bwMode="auto">
          <a:xfrm>
            <a:off x="1295400" y="3962400"/>
            <a:ext cx="1676400" cy="457200"/>
          </a:xfrm>
          <a:prstGeom prst="rect">
            <a:avLst/>
          </a:prstGeom>
          <a:noFill/>
          <a:ln w="19050">
            <a:solidFill>
              <a:schemeClr val="tx1"/>
            </a:solidFill>
          </a:ln>
          <a:effectLst>
            <a:outerShdw blurRad="50800" dist="63500" dir="2700000" algn="tl" rotWithShape="0">
              <a:prstClr val="black">
                <a:alpha val="40000"/>
              </a:prstClr>
            </a:outerShdw>
          </a:effectLst>
        </p:spPr>
      </p:pic>
      <p:pic>
        <p:nvPicPr>
          <p:cNvPr id="1028" name="Picture 4" descr="C:\Documents and Settings\a0159877\Desktop\SYSBIOS Snaps\Lab6-DYN\BIOS_module.png"/>
          <p:cNvPicPr>
            <a:picLocks noChangeAspect="1" noChangeArrowheads="1"/>
          </p:cNvPicPr>
          <p:nvPr/>
        </p:nvPicPr>
        <p:blipFill>
          <a:blip r:embed="rId7" cstate="print"/>
          <a:srcRect/>
          <a:stretch>
            <a:fillRect/>
          </a:stretch>
        </p:blipFill>
        <p:spPr bwMode="auto">
          <a:xfrm>
            <a:off x="1331913" y="2852474"/>
            <a:ext cx="1608388" cy="793750"/>
          </a:xfrm>
          <a:prstGeom prst="rect">
            <a:avLst/>
          </a:prstGeom>
          <a:noFill/>
          <a:ln w="19050">
            <a:solidFill>
              <a:schemeClr val="tx1"/>
            </a:solidFill>
          </a:ln>
          <a:effectLst>
            <a:outerShdw blurRad="50800" dist="63500" dir="2700000" algn="tl" rotWithShape="0">
              <a:prstClr val="black">
                <a:alpha val="40000"/>
              </a:prstClr>
            </a:outerShdw>
          </a:effectLst>
        </p:spPr>
      </p:pic>
      <p:sp>
        <p:nvSpPr>
          <p:cNvPr id="1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a:t>
            </a:r>
            <a:endParaRPr lang="en-US" sz="1000" b="0" dirty="0" smtClean="0">
              <a:solidFill>
                <a:schemeClr val="tx2"/>
              </a:solidFill>
              <a:effectLst/>
              <a:latin typeface="Arial"/>
            </a:endParaRPr>
          </a:p>
        </p:txBody>
      </p:sp>
      <p:pic>
        <p:nvPicPr>
          <p:cNvPr id="16" name="Animated Logo" descr="tilogo_color_twoline.png"/>
          <p:cNvPicPr>
            <a:picLocks noChangeAspect="1"/>
          </p:cNvPicPr>
          <p:nvPr/>
        </p:nvPicPr>
        <p:blipFill>
          <a:blip r:embed="rId8"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0"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1"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3">
            <a:hlinkClick r:id="rId12" action="ppaction://hlinksldjump"/>
          </p:cNvPr>
          <p:cNvSpPr txBox="1">
            <a:spLocks noChangeArrowheads="1"/>
          </p:cNvSpPr>
          <p:nvPr>
            <p:custDataLst>
              <p:tags r:id="rId3"/>
            </p:custDataLst>
          </p:nvPr>
        </p:nvSpPr>
        <p:spPr bwMode="auto">
          <a:xfrm>
            <a:off x="304800" y="1593185"/>
            <a:ext cx="5562600" cy="495300"/>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a:solidFill>
                <a:srgbClr val="000000"/>
              </a:solidFill>
            </a:endParaRPr>
          </a:p>
        </p:txBody>
      </p:sp>
      <p:sp>
        <p:nvSpPr>
          <p:cNvPr id="12" name="Text Box 6">
            <a:hlinkClick r:id="rId13" action="ppaction://hlinksldjump"/>
          </p:cNvPr>
          <p:cNvSpPr txBox="1">
            <a:spLocks noChangeArrowheads="1"/>
          </p:cNvSpPr>
          <p:nvPr>
            <p:custDataLst>
              <p:tags r:id="rId4"/>
            </p:custDataLst>
          </p:nvPr>
        </p:nvSpPr>
        <p:spPr bwMode="auto">
          <a:xfrm>
            <a:off x="769877" y="217274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Dynamic Memory</a:t>
            </a:r>
            <a:endParaRPr lang="en-US" dirty="0">
              <a:solidFill>
                <a:srgbClr val="000000"/>
              </a:solidFill>
            </a:endParaRPr>
          </a:p>
        </p:txBody>
      </p:sp>
      <p:sp>
        <p:nvSpPr>
          <p:cNvPr id="13" name="Text Box 6">
            <a:hlinkClick r:id="rId14" action="ppaction://hlinksldjump"/>
          </p:cNvPr>
          <p:cNvSpPr txBox="1">
            <a:spLocks noChangeArrowheads="1"/>
          </p:cNvSpPr>
          <p:nvPr>
            <p:custDataLst>
              <p:tags r:id="rId5"/>
            </p:custDataLst>
          </p:nvPr>
        </p:nvSpPr>
        <p:spPr bwMode="auto">
          <a:xfrm>
            <a:off x="769877" y="257857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Heap</a:t>
            </a:r>
            <a:endParaRPr lang="en-US" dirty="0">
              <a:solidFill>
                <a:srgbClr val="000000"/>
              </a:solidFill>
            </a:endParaRPr>
          </a:p>
        </p:txBody>
      </p:sp>
      <p:sp>
        <p:nvSpPr>
          <p:cNvPr id="14" name="Text Box 4">
            <a:hlinkClick r:id="rId15" action="ppaction://hlinksldjump"/>
          </p:cNvPr>
          <p:cNvSpPr txBox="1">
            <a:spLocks noChangeArrowheads="1"/>
          </p:cNvSpPr>
          <p:nvPr>
            <p:custDataLst>
              <p:tags r:id="rId6"/>
            </p:custDataLst>
          </p:nvPr>
        </p:nvSpPr>
        <p:spPr bwMode="auto">
          <a:xfrm>
            <a:off x="301576" y="301139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5" name="Text Box 4">
            <a:hlinkClick r:id="rId16" action="ppaction://hlinksldjump"/>
          </p:cNvPr>
          <p:cNvSpPr txBox="1">
            <a:spLocks noChangeArrowheads="1"/>
          </p:cNvSpPr>
          <p:nvPr>
            <p:custDataLst>
              <p:tags r:id="rId7"/>
            </p:custDataLst>
          </p:nvPr>
        </p:nvSpPr>
        <p:spPr bwMode="auto">
          <a:xfrm>
            <a:off x="301576" y="358619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6" name="Text Box 4">
            <a:hlinkClick r:id="rId17" action="ppaction://hlinksldjump"/>
          </p:cNvPr>
          <p:cNvSpPr txBox="1">
            <a:spLocks noChangeArrowheads="1"/>
          </p:cNvSpPr>
          <p:nvPr>
            <p:custDataLst>
              <p:tags r:id="rId8"/>
            </p:custDataLst>
          </p:nvPr>
        </p:nvSpPr>
        <p:spPr bwMode="auto">
          <a:xfrm>
            <a:off x="301576" y="416099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19" name="Animated Logo" descr="tilogo_color_twoline.png"/>
          <p:cNvPicPr>
            <a:picLocks noChangeAspect="1"/>
          </p:cNvPicPr>
          <p:nvPr/>
        </p:nvPicPr>
        <p:blipFill>
          <a:blip r:embed="rId18"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8006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0"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1"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Static vs. Dynamic</a:t>
            </a:r>
            <a:endParaRPr lang="en-US" sz="2800" dirty="0">
              <a:solidFill>
                <a:srgbClr val="000000"/>
              </a:solidFill>
            </a:endParaRPr>
          </a:p>
        </p:txBody>
      </p:sp>
      <p:sp>
        <p:nvSpPr>
          <p:cNvPr id="11" name="Text Box 4">
            <a:hlinkClick r:id="rId12"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Memory Concepts</a:t>
            </a:r>
            <a:endParaRPr lang="en-US" sz="2800" dirty="0">
              <a:solidFill>
                <a:srgbClr val="000000"/>
              </a:solidFill>
            </a:endParaRPr>
          </a:p>
        </p:txBody>
      </p:sp>
      <p:sp>
        <p:nvSpPr>
          <p:cNvPr id="12" name="Text Box 5">
            <a:hlinkClick r:id="rId13" action="ppaction://hlinksldjump"/>
          </p:cNvPr>
          <p:cNvSpPr txBox="1">
            <a:spLocks noChangeArrowheads="1"/>
          </p:cNvSpPr>
          <p:nvPr>
            <p:custDataLst>
              <p:tags r:id="rId4"/>
            </p:custDataLst>
          </p:nvPr>
        </p:nvSpPr>
        <p:spPr bwMode="auto">
          <a:xfrm>
            <a:off x="774000" y="2140999"/>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Dynamic Memory</a:t>
            </a:r>
            <a:endParaRPr lang="en-US" dirty="0">
              <a:solidFill>
                <a:srgbClr val="000000"/>
              </a:solidFill>
            </a:endParaRPr>
          </a:p>
        </p:txBody>
      </p:sp>
      <p:sp>
        <p:nvSpPr>
          <p:cNvPr id="13" name="Text Box 6">
            <a:hlinkClick r:id="rId14" action="ppaction://hlinksldjump"/>
          </p:cNvPr>
          <p:cNvSpPr txBox="1">
            <a:spLocks noChangeArrowheads="1"/>
          </p:cNvSpPr>
          <p:nvPr>
            <p:custDataLst>
              <p:tags r:id="rId5"/>
            </p:custDataLst>
          </p:nvPr>
        </p:nvSpPr>
        <p:spPr bwMode="auto">
          <a:xfrm>
            <a:off x="769877" y="269605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Heap</a:t>
            </a:r>
            <a:endParaRPr lang="en-US" dirty="0">
              <a:solidFill>
                <a:srgbClr val="000000"/>
              </a:solidFill>
            </a:endParaRPr>
          </a:p>
        </p:txBody>
      </p:sp>
      <p:sp>
        <p:nvSpPr>
          <p:cNvPr id="14" name="Text Box 4">
            <a:hlinkClick r:id="rId15" action="ppaction://hlinksldjump"/>
          </p:cNvPr>
          <p:cNvSpPr txBox="1">
            <a:spLocks noChangeArrowheads="1"/>
          </p:cNvSpPr>
          <p:nvPr>
            <p:custDataLst>
              <p:tags r:id="rId6"/>
            </p:custDataLst>
          </p:nvPr>
        </p:nvSpPr>
        <p:spPr bwMode="auto">
          <a:xfrm>
            <a:off x="301576" y="312886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Different Types of Heaps</a:t>
            </a:r>
            <a:endParaRPr lang="en-US" sz="2800" dirty="0">
              <a:solidFill>
                <a:srgbClr val="000000"/>
              </a:solidFill>
            </a:endParaRPr>
          </a:p>
        </p:txBody>
      </p:sp>
      <p:sp>
        <p:nvSpPr>
          <p:cNvPr id="15" name="Text Box 4">
            <a:hlinkClick r:id="rId16" action="ppaction://hlinksldjump"/>
          </p:cNvPr>
          <p:cNvSpPr txBox="1">
            <a:spLocks noChangeArrowheads="1"/>
          </p:cNvSpPr>
          <p:nvPr>
            <p:custDataLst>
              <p:tags r:id="rId7"/>
            </p:custDataLst>
          </p:nvPr>
        </p:nvSpPr>
        <p:spPr bwMode="auto">
          <a:xfrm>
            <a:off x="301576" y="370367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Dynamic Module Creation</a:t>
            </a:r>
            <a:endParaRPr lang="en-US" sz="2800" dirty="0">
              <a:solidFill>
                <a:srgbClr val="000000"/>
              </a:solidFill>
            </a:endParaRPr>
          </a:p>
        </p:txBody>
      </p:sp>
      <p:sp>
        <p:nvSpPr>
          <p:cNvPr id="16" name="Text Box 4">
            <a:hlinkClick r:id="rId17" action="ppaction://hlinksldjump"/>
          </p:cNvPr>
          <p:cNvSpPr txBox="1">
            <a:spLocks noChangeArrowheads="1"/>
          </p:cNvSpPr>
          <p:nvPr>
            <p:custDataLst>
              <p:tags r:id="rId8"/>
            </p:custDataLst>
          </p:nvPr>
        </p:nvSpPr>
        <p:spPr bwMode="auto">
          <a:xfrm>
            <a:off x="301576" y="427847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6</a:t>
            </a:r>
            <a:endParaRPr lang="en-US" sz="2800" dirty="0">
              <a:solidFill>
                <a:srgbClr val="000000"/>
              </a:solidFill>
            </a:endParaRPr>
          </a:p>
        </p:txBody>
      </p:sp>
      <p:pic>
        <p:nvPicPr>
          <p:cNvPr id="19" name="Animated Logo" descr="tilogo_color_twoline.png"/>
          <p:cNvPicPr>
            <a:picLocks noChangeAspect="1"/>
          </p:cNvPicPr>
          <p:nvPr/>
        </p:nvPicPr>
        <p:blipFill>
          <a:blip r:embed="rId18"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noFill/>
        </p:spPr>
        <p:txBody>
          <a:bodyPr anchor="ctr"/>
          <a:lstStyle/>
          <a:p>
            <a:r>
              <a:rPr lang="en-US" smtClean="0"/>
              <a:t>Dynamic Memory Usage (Heap)</a:t>
            </a:r>
          </a:p>
        </p:txBody>
      </p:sp>
      <p:sp>
        <p:nvSpPr>
          <p:cNvPr id="9219" name="Rectangle 3"/>
          <p:cNvSpPr>
            <a:spLocks noChangeArrowheads="1"/>
          </p:cNvSpPr>
          <p:nvPr/>
        </p:nvSpPr>
        <p:spPr bwMode="auto">
          <a:xfrm>
            <a:off x="114300" y="762000"/>
            <a:ext cx="3613150" cy="5410200"/>
          </a:xfrm>
          <a:prstGeom prst="rect">
            <a:avLst/>
          </a:prstGeom>
          <a:solidFill>
            <a:schemeClr val="accent1"/>
          </a:solidFill>
          <a:ln w="28575">
            <a:solidFill>
              <a:schemeClr val="tx1"/>
            </a:solidFill>
            <a:miter lim="800000"/>
            <a:headEnd type="none" w="sm" len="sm"/>
            <a:tailEnd type="none" w="sm" len="sm"/>
          </a:ln>
        </p:spPr>
        <p:txBody>
          <a:bodyPr wrap="none" anchor="ctr" anchorCtr="1"/>
          <a:lstStyle/>
          <a:p>
            <a:endParaRPr lang="en-US">
              <a:solidFill>
                <a:srgbClr val="000000"/>
              </a:solidFill>
              <a:latin typeface="Arial Narrow" pitchFamily="34" charset="0"/>
            </a:endParaRPr>
          </a:p>
        </p:txBody>
      </p:sp>
      <p:sp>
        <p:nvSpPr>
          <p:cNvPr id="9220" name="Rectangle 4"/>
          <p:cNvSpPr>
            <a:spLocks noChangeArrowheads="1"/>
          </p:cNvSpPr>
          <p:nvPr/>
        </p:nvSpPr>
        <p:spPr bwMode="auto">
          <a:xfrm>
            <a:off x="1630363" y="1930400"/>
            <a:ext cx="1282700" cy="3076575"/>
          </a:xfrm>
          <a:prstGeom prst="rect">
            <a:avLst/>
          </a:prstGeom>
          <a:solidFill>
            <a:schemeClr val="accent3"/>
          </a:solidFill>
          <a:ln w="12700">
            <a:noFill/>
            <a:miter lim="800000"/>
            <a:headEnd type="none" w="sm" len="sm"/>
            <a:tailEnd type="none" w="sm" len="sm"/>
          </a:ln>
        </p:spPr>
        <p:txBody>
          <a:bodyPr wrap="none" lIns="0" tIns="91440" rIns="0" bIns="0"/>
          <a:lstStyle/>
          <a:p>
            <a:pPr algn="ctr">
              <a:spcBef>
                <a:spcPct val="0"/>
              </a:spcBef>
            </a:pPr>
            <a:r>
              <a:rPr lang="en-US">
                <a:solidFill>
                  <a:srgbClr val="0066FF"/>
                </a:solidFill>
                <a:latin typeface="Arial Narrow" pitchFamily="34" charset="0"/>
              </a:rPr>
              <a:t>Internal</a:t>
            </a:r>
          </a:p>
          <a:p>
            <a:pPr algn="ctr">
              <a:spcBef>
                <a:spcPct val="0"/>
              </a:spcBef>
            </a:pPr>
            <a:r>
              <a:rPr lang="en-US">
                <a:solidFill>
                  <a:srgbClr val="0066FF"/>
                </a:solidFill>
                <a:latin typeface="Arial Narrow" pitchFamily="34" charset="0"/>
              </a:rPr>
              <a:t>SRAM</a:t>
            </a:r>
            <a:endParaRPr lang="en-US">
              <a:solidFill>
                <a:srgbClr val="000000"/>
              </a:solidFill>
              <a:latin typeface="Arial Narrow" pitchFamily="34" charset="0"/>
            </a:endParaRPr>
          </a:p>
        </p:txBody>
      </p:sp>
      <p:sp>
        <p:nvSpPr>
          <p:cNvPr id="9221" name="Rectangle 5"/>
          <p:cNvSpPr>
            <a:spLocks noChangeArrowheads="1"/>
          </p:cNvSpPr>
          <p:nvPr/>
        </p:nvSpPr>
        <p:spPr bwMode="auto">
          <a:xfrm>
            <a:off x="301625" y="2649538"/>
            <a:ext cx="1162050" cy="1635125"/>
          </a:xfrm>
          <a:prstGeom prst="rect">
            <a:avLst/>
          </a:prstGeom>
          <a:solidFill>
            <a:schemeClr val="accent4"/>
          </a:solidFill>
          <a:ln w="12700">
            <a:noFill/>
            <a:miter lim="800000"/>
            <a:headEnd type="none" w="sm" len="sm"/>
            <a:tailEnd type="none" w="sm" len="sm"/>
          </a:ln>
        </p:spPr>
        <p:txBody>
          <a:bodyPr wrap="none" lIns="0" tIns="0" rIns="0" bIns="0" anchor="ctr" anchorCtr="1"/>
          <a:lstStyle/>
          <a:p>
            <a:pPr algn="ctr">
              <a:lnSpc>
                <a:spcPct val="100000"/>
              </a:lnSpc>
              <a:spcBef>
                <a:spcPct val="0"/>
              </a:spcBef>
            </a:pPr>
            <a:r>
              <a:rPr lang="en-US">
                <a:solidFill>
                  <a:srgbClr val="000000"/>
                </a:solidFill>
              </a:rPr>
              <a:t>CPU</a:t>
            </a:r>
          </a:p>
        </p:txBody>
      </p:sp>
      <p:sp>
        <p:nvSpPr>
          <p:cNvPr id="9222" name="Rectangle 6"/>
          <p:cNvSpPr>
            <a:spLocks noChangeArrowheads="1"/>
          </p:cNvSpPr>
          <p:nvPr/>
        </p:nvSpPr>
        <p:spPr bwMode="auto">
          <a:xfrm>
            <a:off x="355600" y="947738"/>
            <a:ext cx="1055688" cy="1196975"/>
          </a:xfrm>
          <a:prstGeom prst="rect">
            <a:avLst/>
          </a:prstGeom>
          <a:solidFill>
            <a:schemeClr val="accent3">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solidFill>
                  <a:srgbClr val="000000"/>
                </a:solidFill>
                <a:latin typeface="Arial Narrow" pitchFamily="34" charset="0"/>
              </a:rPr>
              <a:t>Program</a:t>
            </a:r>
            <a:br>
              <a:rPr lang="en-US" sz="2200">
                <a:solidFill>
                  <a:srgbClr val="000000"/>
                </a:solidFill>
                <a:latin typeface="Arial Narrow" pitchFamily="34" charset="0"/>
              </a:rPr>
            </a:br>
            <a:r>
              <a:rPr lang="en-US" sz="2200">
                <a:solidFill>
                  <a:srgbClr val="000000"/>
                </a:solidFill>
                <a:latin typeface="Arial Narrow" pitchFamily="34" charset="0"/>
              </a:rPr>
              <a:t>Cache</a:t>
            </a:r>
          </a:p>
        </p:txBody>
      </p:sp>
      <p:sp>
        <p:nvSpPr>
          <p:cNvPr id="9223" name="Rectangle 7"/>
          <p:cNvSpPr>
            <a:spLocks noChangeArrowheads="1"/>
          </p:cNvSpPr>
          <p:nvPr/>
        </p:nvSpPr>
        <p:spPr bwMode="auto">
          <a:xfrm>
            <a:off x="355600" y="4792663"/>
            <a:ext cx="1055688" cy="1193800"/>
          </a:xfrm>
          <a:prstGeom prst="rect">
            <a:avLst/>
          </a:prstGeom>
          <a:solidFill>
            <a:schemeClr val="accent3">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solidFill>
                  <a:srgbClr val="000000"/>
                </a:solidFill>
                <a:latin typeface="Arial Narrow" pitchFamily="34" charset="0"/>
              </a:rPr>
              <a:t>Data</a:t>
            </a:r>
            <a:br>
              <a:rPr lang="en-US" sz="2200">
                <a:solidFill>
                  <a:srgbClr val="000000"/>
                </a:solidFill>
                <a:latin typeface="Arial Narrow" pitchFamily="34" charset="0"/>
              </a:rPr>
            </a:br>
            <a:r>
              <a:rPr lang="en-US" sz="2200">
                <a:solidFill>
                  <a:srgbClr val="000000"/>
                </a:solidFill>
                <a:latin typeface="Arial Narrow" pitchFamily="34" charset="0"/>
              </a:rPr>
              <a:t>Cache</a:t>
            </a:r>
          </a:p>
        </p:txBody>
      </p:sp>
      <p:cxnSp>
        <p:nvCxnSpPr>
          <p:cNvPr id="9224" name="AutoShape 8"/>
          <p:cNvCxnSpPr>
            <a:cxnSpLocks noChangeShapeType="1"/>
            <a:stCxn id="9222" idx="2"/>
            <a:endCxn id="9221" idx="0"/>
          </p:cNvCxnSpPr>
          <p:nvPr/>
        </p:nvCxnSpPr>
        <p:spPr bwMode="auto">
          <a:xfrm flipH="1">
            <a:off x="882650" y="2144713"/>
            <a:ext cx="1588" cy="504825"/>
          </a:xfrm>
          <a:prstGeom prst="straightConnector1">
            <a:avLst/>
          </a:prstGeom>
          <a:noFill/>
          <a:ln w="19050">
            <a:solidFill>
              <a:schemeClr val="tx1"/>
            </a:solidFill>
            <a:round/>
            <a:headEnd/>
            <a:tailEnd type="triangle" w="sm" len="sm"/>
          </a:ln>
        </p:spPr>
      </p:cxnSp>
      <p:cxnSp>
        <p:nvCxnSpPr>
          <p:cNvPr id="9225" name="AutoShape 9"/>
          <p:cNvCxnSpPr>
            <a:cxnSpLocks noChangeShapeType="1"/>
            <a:stCxn id="9223" idx="0"/>
            <a:endCxn id="9221" idx="2"/>
          </p:cNvCxnSpPr>
          <p:nvPr/>
        </p:nvCxnSpPr>
        <p:spPr bwMode="auto">
          <a:xfrm flipH="1" flipV="1">
            <a:off x="882650" y="4284663"/>
            <a:ext cx="1588" cy="508000"/>
          </a:xfrm>
          <a:prstGeom prst="straightConnector1">
            <a:avLst/>
          </a:prstGeom>
          <a:noFill/>
          <a:ln w="19050">
            <a:solidFill>
              <a:schemeClr val="tx1"/>
            </a:solidFill>
            <a:round/>
            <a:headEnd type="triangle" w="sm" len="sm"/>
            <a:tailEnd type="triangle" w="sm" len="sm"/>
          </a:ln>
        </p:spPr>
      </p:cxnSp>
      <p:cxnSp>
        <p:nvCxnSpPr>
          <p:cNvPr id="9226" name="AutoShape 10"/>
          <p:cNvCxnSpPr>
            <a:cxnSpLocks noChangeShapeType="1"/>
            <a:stCxn id="9222" idx="3"/>
            <a:endCxn id="9220" idx="0"/>
          </p:cNvCxnSpPr>
          <p:nvPr/>
        </p:nvCxnSpPr>
        <p:spPr bwMode="auto">
          <a:xfrm>
            <a:off x="1411288" y="1547813"/>
            <a:ext cx="860425" cy="382587"/>
          </a:xfrm>
          <a:prstGeom prst="bentConnector2">
            <a:avLst/>
          </a:prstGeom>
          <a:noFill/>
          <a:ln w="19050">
            <a:solidFill>
              <a:schemeClr val="tx1"/>
            </a:solidFill>
            <a:miter lim="800000"/>
            <a:headEnd type="triangle" w="sm" len="sm"/>
            <a:tailEnd/>
          </a:ln>
        </p:spPr>
      </p:cxnSp>
      <p:cxnSp>
        <p:nvCxnSpPr>
          <p:cNvPr id="9227" name="AutoShape 11"/>
          <p:cNvCxnSpPr>
            <a:cxnSpLocks noChangeShapeType="1"/>
            <a:stCxn id="9223" idx="3"/>
            <a:endCxn id="9220" idx="2"/>
          </p:cNvCxnSpPr>
          <p:nvPr/>
        </p:nvCxnSpPr>
        <p:spPr bwMode="auto">
          <a:xfrm flipV="1">
            <a:off x="1411288" y="5006975"/>
            <a:ext cx="860425" cy="382588"/>
          </a:xfrm>
          <a:prstGeom prst="bentConnector2">
            <a:avLst/>
          </a:prstGeom>
          <a:noFill/>
          <a:ln w="19050">
            <a:solidFill>
              <a:schemeClr val="tx1"/>
            </a:solidFill>
            <a:miter lim="800000"/>
            <a:headEnd type="triangle" w="sm" len="sm"/>
            <a:tailEnd type="triangle" w="sm" len="sm"/>
          </a:ln>
        </p:spPr>
      </p:cxnSp>
      <p:sp>
        <p:nvSpPr>
          <p:cNvPr id="539660" name="Line 12"/>
          <p:cNvSpPr>
            <a:spLocks noChangeShapeType="1"/>
          </p:cNvSpPr>
          <p:nvPr/>
        </p:nvSpPr>
        <p:spPr bwMode="auto">
          <a:xfrm>
            <a:off x="2913063" y="3470275"/>
            <a:ext cx="1227137" cy="0"/>
          </a:xfrm>
          <a:prstGeom prst="line">
            <a:avLst/>
          </a:prstGeom>
          <a:noFill/>
          <a:ln w="28575">
            <a:solidFill>
              <a:schemeClr val="tx2"/>
            </a:solidFill>
            <a:round/>
            <a:headEnd type="triangle" w="med" len="sm"/>
            <a:tailEnd type="triangle" w="med"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229" name="Rectangle 13"/>
          <p:cNvSpPr>
            <a:spLocks noChangeArrowheads="1"/>
          </p:cNvSpPr>
          <p:nvPr/>
        </p:nvSpPr>
        <p:spPr bwMode="auto">
          <a:xfrm>
            <a:off x="3106738" y="3068638"/>
            <a:ext cx="544512" cy="798512"/>
          </a:xfrm>
          <a:prstGeom prst="rect">
            <a:avLst/>
          </a:prstGeom>
          <a:solidFill>
            <a:schemeClr val="accent2"/>
          </a:solidFill>
          <a:ln w="12700">
            <a:noFill/>
            <a:miter lim="800000"/>
            <a:headEnd type="none" w="sm" len="sm"/>
            <a:tailEnd type="none" w="sm" len="sm"/>
          </a:ln>
        </p:spPr>
        <p:txBody>
          <a:bodyPr wrap="none" lIns="0" tIns="0" rIns="0" bIns="0" anchor="ctr" anchorCtr="1"/>
          <a:lstStyle/>
          <a:p>
            <a:pPr algn="ctr">
              <a:spcBef>
                <a:spcPct val="10000"/>
              </a:spcBef>
            </a:pPr>
            <a:r>
              <a:rPr lang="en-US" sz="2000">
                <a:solidFill>
                  <a:srgbClr val="000000"/>
                </a:solidFill>
                <a:latin typeface="Arial Narrow" pitchFamily="34" charset="0"/>
              </a:rPr>
              <a:t>EMIF</a:t>
            </a:r>
          </a:p>
        </p:txBody>
      </p:sp>
      <p:sp>
        <p:nvSpPr>
          <p:cNvPr id="9230" name="Rectangle 14"/>
          <p:cNvSpPr>
            <a:spLocks noChangeArrowheads="1"/>
          </p:cNvSpPr>
          <p:nvPr/>
        </p:nvSpPr>
        <p:spPr bwMode="auto">
          <a:xfrm>
            <a:off x="3924300" y="1905000"/>
            <a:ext cx="1600200" cy="3200400"/>
          </a:xfrm>
          <a:prstGeom prst="rect">
            <a:avLst/>
          </a:prstGeom>
          <a:solidFill>
            <a:schemeClr val="accent2">
              <a:alpha val="50195"/>
            </a:schemeClr>
          </a:solidFill>
          <a:ln w="12700">
            <a:noFill/>
            <a:miter lim="800000"/>
            <a:headEnd type="none" w="sm" len="sm"/>
            <a:tailEnd type="none" w="sm" len="sm"/>
          </a:ln>
        </p:spPr>
        <p:txBody>
          <a:bodyPr lIns="0" tIns="182880" rIns="0" bIns="0"/>
          <a:lstStyle/>
          <a:p>
            <a:pPr algn="ctr">
              <a:spcBef>
                <a:spcPct val="0"/>
              </a:spcBef>
            </a:pPr>
            <a:r>
              <a:rPr lang="en-US">
                <a:solidFill>
                  <a:srgbClr val="0066FF"/>
                </a:solidFill>
                <a:latin typeface="Arial Narrow" pitchFamily="34" charset="0"/>
              </a:rPr>
              <a:t>External Memory</a:t>
            </a:r>
          </a:p>
        </p:txBody>
      </p:sp>
      <p:sp>
        <p:nvSpPr>
          <p:cNvPr id="9231" name="Rectangle 15"/>
          <p:cNvSpPr>
            <a:spLocks noChangeArrowheads="1"/>
          </p:cNvSpPr>
          <p:nvPr/>
        </p:nvSpPr>
        <p:spPr bwMode="auto">
          <a:xfrm>
            <a:off x="5105400" y="685800"/>
            <a:ext cx="3824288" cy="384175"/>
          </a:xfrm>
          <a:prstGeom prst="rect">
            <a:avLst/>
          </a:prstGeom>
          <a:noFill/>
          <a:ln w="12700">
            <a:noFill/>
            <a:miter lim="800000"/>
            <a:headEnd type="none" w="sm" len="sm"/>
            <a:tailEnd type="none" w="sm" len="sm"/>
          </a:ln>
        </p:spPr>
        <p:txBody>
          <a:bodyPr wrap="none">
            <a:spAutoFit/>
          </a:bodyPr>
          <a:lstStyle/>
          <a:p>
            <a:r>
              <a:rPr lang="en-US">
                <a:solidFill>
                  <a:srgbClr val="000000"/>
                </a:solidFill>
              </a:rPr>
              <a:t>Using Memory Efficiently</a:t>
            </a:r>
          </a:p>
        </p:txBody>
      </p:sp>
      <p:grpSp>
        <p:nvGrpSpPr>
          <p:cNvPr id="2" name="Group 16"/>
          <p:cNvGrpSpPr>
            <a:grpSpLocks/>
          </p:cNvGrpSpPr>
          <p:nvPr/>
        </p:nvGrpSpPr>
        <p:grpSpPr bwMode="auto">
          <a:xfrm>
            <a:off x="1676400" y="2743200"/>
            <a:ext cx="557213" cy="1066800"/>
            <a:chOff x="1212" y="1968"/>
            <a:chExt cx="456" cy="874"/>
          </a:xfrm>
        </p:grpSpPr>
        <p:grpSp>
          <p:nvGrpSpPr>
            <p:cNvPr id="3" name="Group 17"/>
            <p:cNvGrpSpPr>
              <a:grpSpLocks/>
            </p:cNvGrpSpPr>
            <p:nvPr/>
          </p:nvGrpSpPr>
          <p:grpSpPr bwMode="auto">
            <a:xfrm>
              <a:off x="1248" y="2154"/>
              <a:ext cx="384" cy="688"/>
              <a:chOff x="1248" y="2154"/>
              <a:chExt cx="384" cy="688"/>
            </a:xfrm>
          </p:grpSpPr>
          <p:sp>
            <p:nvSpPr>
              <p:cNvPr id="9268" name="Rectangle 18"/>
              <p:cNvSpPr>
                <a:spLocks noChangeArrowheads="1"/>
              </p:cNvSpPr>
              <p:nvPr/>
            </p:nvSpPr>
            <p:spPr bwMode="auto">
              <a:xfrm>
                <a:off x="1248" y="2756"/>
                <a:ext cx="384" cy="86"/>
              </a:xfrm>
              <a:prstGeom prst="rect">
                <a:avLst/>
              </a:prstGeom>
              <a:solidFill>
                <a:schemeClr val="accent4"/>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69" name="Rectangle 19"/>
              <p:cNvSpPr>
                <a:spLocks noChangeArrowheads="1"/>
              </p:cNvSpPr>
              <p:nvPr/>
            </p:nvSpPr>
            <p:spPr bwMode="auto">
              <a:xfrm>
                <a:off x="1248" y="2670"/>
                <a:ext cx="384" cy="86"/>
              </a:xfrm>
              <a:prstGeom prst="rect">
                <a:avLst/>
              </a:prstGeom>
              <a:solidFill>
                <a:schemeClr val="accent4"/>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70" name="Rectangle 20"/>
              <p:cNvSpPr>
                <a:spLocks noChangeArrowheads="1"/>
              </p:cNvSpPr>
              <p:nvPr/>
            </p:nvSpPr>
            <p:spPr bwMode="auto">
              <a:xfrm>
                <a:off x="1248" y="2584"/>
                <a:ext cx="384" cy="86"/>
              </a:xfrm>
              <a:prstGeom prst="rect">
                <a:avLst/>
              </a:prstGeom>
              <a:solidFill>
                <a:schemeClr val="accent4"/>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71" name="Rectangle 21"/>
              <p:cNvSpPr>
                <a:spLocks noChangeArrowheads="1"/>
              </p:cNvSpPr>
              <p:nvPr/>
            </p:nvSpPr>
            <p:spPr bwMode="auto">
              <a:xfrm>
                <a:off x="1248" y="2498"/>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72" name="Rectangle 22"/>
              <p:cNvSpPr>
                <a:spLocks noChangeArrowheads="1"/>
              </p:cNvSpPr>
              <p:nvPr/>
            </p:nvSpPr>
            <p:spPr bwMode="auto">
              <a:xfrm>
                <a:off x="1248" y="2412"/>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73" name="Rectangle 23"/>
              <p:cNvSpPr>
                <a:spLocks noChangeArrowheads="1"/>
              </p:cNvSpPr>
              <p:nvPr/>
            </p:nvSpPr>
            <p:spPr bwMode="auto">
              <a:xfrm>
                <a:off x="1248" y="2326"/>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74" name="Rectangle 24"/>
              <p:cNvSpPr>
                <a:spLocks noChangeArrowheads="1"/>
              </p:cNvSpPr>
              <p:nvPr/>
            </p:nvSpPr>
            <p:spPr bwMode="auto">
              <a:xfrm>
                <a:off x="1248" y="2240"/>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75" name="Rectangle 25"/>
              <p:cNvSpPr>
                <a:spLocks noChangeArrowheads="1"/>
              </p:cNvSpPr>
              <p:nvPr/>
            </p:nvSpPr>
            <p:spPr bwMode="auto">
              <a:xfrm>
                <a:off x="1248" y="2154"/>
                <a:ext cx="384" cy="8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539674" name="Line 26"/>
              <p:cNvSpPr>
                <a:spLocks noChangeShapeType="1"/>
              </p:cNvSpPr>
              <p:nvPr/>
            </p:nvSpPr>
            <p:spPr bwMode="auto">
              <a:xfrm>
                <a:off x="1248" y="2154"/>
                <a:ext cx="381"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75" name="Line 27"/>
              <p:cNvSpPr>
                <a:spLocks noChangeShapeType="1"/>
              </p:cNvSpPr>
              <p:nvPr/>
            </p:nvSpPr>
            <p:spPr bwMode="auto">
              <a:xfrm>
                <a:off x="1248" y="2240"/>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76" name="Line 28"/>
              <p:cNvSpPr>
                <a:spLocks noChangeShapeType="1"/>
              </p:cNvSpPr>
              <p:nvPr/>
            </p:nvSpPr>
            <p:spPr bwMode="auto">
              <a:xfrm>
                <a:off x="1248" y="2326"/>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77" name="Line 29"/>
              <p:cNvSpPr>
                <a:spLocks noChangeShapeType="1"/>
              </p:cNvSpPr>
              <p:nvPr/>
            </p:nvSpPr>
            <p:spPr bwMode="auto">
              <a:xfrm>
                <a:off x="1248" y="2412"/>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78" name="Line 30"/>
              <p:cNvSpPr>
                <a:spLocks noChangeShapeType="1"/>
              </p:cNvSpPr>
              <p:nvPr/>
            </p:nvSpPr>
            <p:spPr bwMode="auto">
              <a:xfrm>
                <a:off x="1248" y="2499"/>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79" name="Line 31"/>
              <p:cNvSpPr>
                <a:spLocks noChangeShapeType="1"/>
              </p:cNvSpPr>
              <p:nvPr/>
            </p:nvSpPr>
            <p:spPr bwMode="auto">
              <a:xfrm>
                <a:off x="1248" y="2584"/>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80" name="Line 32"/>
              <p:cNvSpPr>
                <a:spLocks noChangeShapeType="1"/>
              </p:cNvSpPr>
              <p:nvPr/>
            </p:nvSpPr>
            <p:spPr bwMode="auto">
              <a:xfrm>
                <a:off x="1248" y="2670"/>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81" name="Line 33"/>
              <p:cNvSpPr>
                <a:spLocks noChangeShapeType="1"/>
              </p:cNvSpPr>
              <p:nvPr/>
            </p:nvSpPr>
            <p:spPr bwMode="auto">
              <a:xfrm>
                <a:off x="1248" y="2756"/>
                <a:ext cx="381"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82" name="Line 34"/>
              <p:cNvSpPr>
                <a:spLocks noChangeShapeType="1"/>
              </p:cNvSpPr>
              <p:nvPr/>
            </p:nvSpPr>
            <p:spPr bwMode="auto">
              <a:xfrm>
                <a:off x="1248" y="2842"/>
                <a:ext cx="381"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83" name="Line 35"/>
              <p:cNvSpPr>
                <a:spLocks noChangeShapeType="1"/>
              </p:cNvSpPr>
              <p:nvPr/>
            </p:nvSpPr>
            <p:spPr bwMode="auto">
              <a:xfrm>
                <a:off x="1248" y="2154"/>
                <a:ext cx="0" cy="688"/>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84" name="Line 36"/>
              <p:cNvSpPr>
                <a:spLocks noChangeShapeType="1"/>
              </p:cNvSpPr>
              <p:nvPr/>
            </p:nvSpPr>
            <p:spPr bwMode="auto">
              <a:xfrm>
                <a:off x="1632" y="2154"/>
                <a:ext cx="0" cy="688"/>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sp>
          <p:nvSpPr>
            <p:cNvPr id="9267" name="Rectangle 37"/>
            <p:cNvSpPr>
              <a:spLocks noChangeArrowheads="1"/>
            </p:cNvSpPr>
            <p:nvPr/>
          </p:nvSpPr>
          <p:spPr bwMode="auto">
            <a:xfrm>
              <a:off x="1212" y="1968"/>
              <a:ext cx="456" cy="200"/>
            </a:xfrm>
            <a:prstGeom prst="rect">
              <a:avLst/>
            </a:prstGeom>
            <a:noFill/>
            <a:ln w="12700">
              <a:noFill/>
              <a:miter lim="800000"/>
              <a:headEnd type="none" w="sm" len="sm"/>
              <a:tailEnd type="none" w="sm" len="sm"/>
            </a:ln>
          </p:spPr>
          <p:txBody>
            <a:bodyPr wrap="none" lIns="0" tIns="0" rIns="0" bIns="0">
              <a:spAutoFit/>
            </a:bodyPr>
            <a:lstStyle/>
            <a:p>
              <a:pPr algn="ctr">
                <a:spcBef>
                  <a:spcPct val="10000"/>
                </a:spcBef>
              </a:pPr>
              <a:r>
                <a:rPr lang="en-US" sz="2000">
                  <a:solidFill>
                    <a:srgbClr val="000000"/>
                  </a:solidFill>
                  <a:latin typeface="Arial Narrow" pitchFamily="34" charset="0"/>
                </a:rPr>
                <a:t>Stack</a:t>
              </a:r>
            </a:p>
          </p:txBody>
        </p:sp>
      </p:grpSp>
      <p:grpSp>
        <p:nvGrpSpPr>
          <p:cNvPr id="4" name="Group 38"/>
          <p:cNvGrpSpPr>
            <a:grpSpLocks/>
          </p:cNvGrpSpPr>
          <p:nvPr/>
        </p:nvGrpSpPr>
        <p:grpSpPr bwMode="auto">
          <a:xfrm>
            <a:off x="2235200" y="3733800"/>
            <a:ext cx="509588" cy="1066800"/>
            <a:chOff x="1408" y="2352"/>
            <a:chExt cx="321" cy="672"/>
          </a:xfrm>
        </p:grpSpPr>
        <p:grpSp>
          <p:nvGrpSpPr>
            <p:cNvPr id="5" name="Group 39"/>
            <p:cNvGrpSpPr>
              <a:grpSpLocks/>
            </p:cNvGrpSpPr>
            <p:nvPr/>
          </p:nvGrpSpPr>
          <p:grpSpPr bwMode="auto">
            <a:xfrm>
              <a:off x="1420" y="2495"/>
              <a:ext cx="295" cy="529"/>
              <a:chOff x="1420" y="2495"/>
              <a:chExt cx="295" cy="529"/>
            </a:xfrm>
          </p:grpSpPr>
          <p:sp>
            <p:nvSpPr>
              <p:cNvPr id="9247" name="Rectangle 40"/>
              <p:cNvSpPr>
                <a:spLocks noChangeArrowheads="1"/>
              </p:cNvSpPr>
              <p:nvPr/>
            </p:nvSpPr>
            <p:spPr bwMode="auto">
              <a:xfrm>
                <a:off x="1420" y="2958"/>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48" name="Rectangle 41"/>
              <p:cNvSpPr>
                <a:spLocks noChangeArrowheads="1"/>
              </p:cNvSpPr>
              <p:nvPr/>
            </p:nvSpPr>
            <p:spPr bwMode="auto">
              <a:xfrm>
                <a:off x="1420" y="2892"/>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49" name="Rectangle 42"/>
              <p:cNvSpPr>
                <a:spLocks noChangeArrowheads="1"/>
              </p:cNvSpPr>
              <p:nvPr/>
            </p:nvSpPr>
            <p:spPr bwMode="auto">
              <a:xfrm>
                <a:off x="1420" y="2826"/>
                <a:ext cx="295" cy="66"/>
              </a:xfrm>
              <a:prstGeom prst="rect">
                <a:avLst/>
              </a:prstGeom>
              <a:solidFill>
                <a:schemeClr val="accent1"/>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50" name="Rectangle 43"/>
              <p:cNvSpPr>
                <a:spLocks noChangeArrowheads="1"/>
              </p:cNvSpPr>
              <p:nvPr/>
            </p:nvSpPr>
            <p:spPr bwMode="auto">
              <a:xfrm>
                <a:off x="1420" y="2760"/>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51" name="Rectangle 44"/>
              <p:cNvSpPr>
                <a:spLocks noChangeArrowheads="1"/>
              </p:cNvSpPr>
              <p:nvPr/>
            </p:nvSpPr>
            <p:spPr bwMode="auto">
              <a:xfrm>
                <a:off x="1420" y="2693"/>
                <a:ext cx="295" cy="67"/>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52" name="Rectangle 45"/>
              <p:cNvSpPr>
                <a:spLocks noChangeArrowheads="1"/>
              </p:cNvSpPr>
              <p:nvPr/>
            </p:nvSpPr>
            <p:spPr bwMode="auto">
              <a:xfrm>
                <a:off x="1420" y="2627"/>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53" name="Rectangle 46"/>
              <p:cNvSpPr>
                <a:spLocks noChangeArrowheads="1"/>
              </p:cNvSpPr>
              <p:nvPr/>
            </p:nvSpPr>
            <p:spPr bwMode="auto">
              <a:xfrm>
                <a:off x="1420" y="2561"/>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9254" name="Rectangle 47"/>
              <p:cNvSpPr>
                <a:spLocks noChangeArrowheads="1"/>
              </p:cNvSpPr>
              <p:nvPr/>
            </p:nvSpPr>
            <p:spPr bwMode="auto">
              <a:xfrm>
                <a:off x="1420" y="2495"/>
                <a:ext cx="295" cy="66"/>
              </a:xfrm>
              <a:prstGeom prst="rect">
                <a:avLst/>
              </a:prstGeom>
              <a:solidFill>
                <a:schemeClr val="accent2">
                  <a:alpha val="50195"/>
                </a:schemeClr>
              </a:solidFill>
              <a:ln w="12700">
                <a:noFill/>
                <a:miter lim="800000"/>
                <a:headEnd type="none" w="sm" len="sm"/>
                <a:tailEnd type="none" w="sm" len="sm"/>
              </a:ln>
            </p:spPr>
            <p:txBody>
              <a:bodyPr/>
              <a:lstStyle/>
              <a:p>
                <a:pPr>
                  <a:lnSpc>
                    <a:spcPct val="100000"/>
                  </a:lnSpc>
                  <a:spcBef>
                    <a:spcPct val="0"/>
                  </a:spcBef>
                  <a:buClr>
                    <a:srgbClr val="0066FF"/>
                  </a:buClr>
                  <a:buSzPct val="75000"/>
                  <a:buFont typeface="Wingdings" pitchFamily="2" charset="2"/>
                  <a:buNone/>
                </a:pPr>
                <a:endParaRPr lang="en-US" sz="800">
                  <a:solidFill>
                    <a:srgbClr val="000000"/>
                  </a:solidFill>
                </a:endParaRPr>
              </a:p>
            </p:txBody>
          </p:sp>
          <p:sp>
            <p:nvSpPr>
              <p:cNvPr id="539696" name="Line 48"/>
              <p:cNvSpPr>
                <a:spLocks noChangeShapeType="1"/>
              </p:cNvSpPr>
              <p:nvPr/>
            </p:nvSpPr>
            <p:spPr bwMode="auto">
              <a:xfrm>
                <a:off x="1420" y="2495"/>
                <a:ext cx="295"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97" name="Line 49"/>
              <p:cNvSpPr>
                <a:spLocks noChangeShapeType="1"/>
              </p:cNvSpPr>
              <p:nvPr/>
            </p:nvSpPr>
            <p:spPr bwMode="auto">
              <a:xfrm>
                <a:off x="1420" y="2561"/>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98" name="Line 50"/>
              <p:cNvSpPr>
                <a:spLocks noChangeShapeType="1"/>
              </p:cNvSpPr>
              <p:nvPr/>
            </p:nvSpPr>
            <p:spPr bwMode="auto">
              <a:xfrm>
                <a:off x="1420" y="2627"/>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699" name="Line 51"/>
              <p:cNvSpPr>
                <a:spLocks noChangeShapeType="1"/>
              </p:cNvSpPr>
              <p:nvPr/>
            </p:nvSpPr>
            <p:spPr bwMode="auto">
              <a:xfrm>
                <a:off x="1420" y="2693"/>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700" name="Line 52"/>
              <p:cNvSpPr>
                <a:spLocks noChangeShapeType="1"/>
              </p:cNvSpPr>
              <p:nvPr/>
            </p:nvSpPr>
            <p:spPr bwMode="auto">
              <a:xfrm>
                <a:off x="1420" y="2760"/>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701" name="Line 53"/>
              <p:cNvSpPr>
                <a:spLocks noChangeShapeType="1"/>
              </p:cNvSpPr>
              <p:nvPr/>
            </p:nvSpPr>
            <p:spPr bwMode="auto">
              <a:xfrm>
                <a:off x="1420" y="2826"/>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702" name="Line 54"/>
              <p:cNvSpPr>
                <a:spLocks noChangeShapeType="1"/>
              </p:cNvSpPr>
              <p:nvPr/>
            </p:nvSpPr>
            <p:spPr bwMode="auto">
              <a:xfrm>
                <a:off x="1420" y="2892"/>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703" name="Line 55"/>
              <p:cNvSpPr>
                <a:spLocks noChangeShapeType="1"/>
              </p:cNvSpPr>
              <p:nvPr/>
            </p:nvSpPr>
            <p:spPr bwMode="auto">
              <a:xfrm>
                <a:off x="1420" y="2958"/>
                <a:ext cx="295"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704" name="Line 56"/>
              <p:cNvSpPr>
                <a:spLocks noChangeShapeType="1"/>
              </p:cNvSpPr>
              <p:nvPr/>
            </p:nvSpPr>
            <p:spPr bwMode="auto">
              <a:xfrm>
                <a:off x="1420" y="3024"/>
                <a:ext cx="295" cy="0"/>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705" name="Line 57"/>
              <p:cNvSpPr>
                <a:spLocks noChangeShapeType="1"/>
              </p:cNvSpPr>
              <p:nvPr/>
            </p:nvSpPr>
            <p:spPr bwMode="auto">
              <a:xfrm>
                <a:off x="1420" y="2495"/>
                <a:ext cx="0" cy="529"/>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39706" name="Line 58"/>
              <p:cNvSpPr>
                <a:spLocks noChangeShapeType="1"/>
              </p:cNvSpPr>
              <p:nvPr/>
            </p:nvSpPr>
            <p:spPr bwMode="auto">
              <a:xfrm>
                <a:off x="1715" y="2495"/>
                <a:ext cx="0" cy="529"/>
              </a:xfrm>
              <a:prstGeom prst="line">
                <a:avLst/>
              </a:prstGeom>
              <a:noFill/>
              <a:ln w="28575" cap="sq">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sp>
          <p:nvSpPr>
            <p:cNvPr id="9246" name="Rectangle 59"/>
            <p:cNvSpPr>
              <a:spLocks noChangeArrowheads="1"/>
            </p:cNvSpPr>
            <p:nvPr/>
          </p:nvSpPr>
          <p:spPr bwMode="auto">
            <a:xfrm>
              <a:off x="1408" y="2352"/>
              <a:ext cx="321" cy="154"/>
            </a:xfrm>
            <a:prstGeom prst="rect">
              <a:avLst/>
            </a:prstGeom>
            <a:noFill/>
            <a:ln w="12700">
              <a:noFill/>
              <a:miter lim="800000"/>
              <a:headEnd type="none" w="sm" len="sm"/>
              <a:tailEnd type="none" w="sm" len="sm"/>
            </a:ln>
          </p:spPr>
          <p:txBody>
            <a:bodyPr wrap="none" lIns="0" tIns="0" rIns="0" bIns="0">
              <a:spAutoFit/>
            </a:bodyPr>
            <a:lstStyle/>
            <a:p>
              <a:pPr algn="ctr">
                <a:spcBef>
                  <a:spcPct val="10000"/>
                </a:spcBef>
              </a:pPr>
              <a:r>
                <a:rPr lang="en-US" sz="2000">
                  <a:solidFill>
                    <a:srgbClr val="000000"/>
                  </a:solidFill>
                  <a:latin typeface="Arial Narrow" pitchFamily="34" charset="0"/>
                </a:rPr>
                <a:t>Heap</a:t>
              </a:r>
            </a:p>
          </p:txBody>
        </p:sp>
      </p:grpSp>
      <p:sp>
        <p:nvSpPr>
          <p:cNvPr id="9234" name="Text Box 61"/>
          <p:cNvSpPr txBox="1">
            <a:spLocks noChangeArrowheads="1"/>
          </p:cNvSpPr>
          <p:nvPr/>
        </p:nvSpPr>
        <p:spPr bwMode="auto">
          <a:xfrm>
            <a:off x="5715000" y="1143000"/>
            <a:ext cx="3352800" cy="2092325"/>
          </a:xfrm>
          <a:prstGeom prst="rect">
            <a:avLst/>
          </a:prstGeom>
          <a:noFill/>
          <a:ln w="12700">
            <a:noFill/>
            <a:miter lim="800000"/>
            <a:headEnd type="none" w="sm" len="sm"/>
            <a:tailEnd type="none" w="sm" len="sm"/>
          </a:ln>
        </p:spPr>
        <p:txBody>
          <a:bodyPr bIns="137160">
            <a:spAutoFit/>
          </a:bodyPr>
          <a:lstStyle/>
          <a:p>
            <a:pPr marL="342900" indent="-342900">
              <a:lnSpc>
                <a:spcPct val="100000"/>
              </a:lnSpc>
              <a:spcBef>
                <a:spcPct val="20000"/>
              </a:spcBef>
              <a:buClr>
                <a:srgbClr val="0066FF"/>
              </a:buClr>
              <a:buSzPct val="75000"/>
              <a:buFont typeface="Wingdings" pitchFamily="2" charset="2"/>
              <a:buChar char=""/>
            </a:pPr>
            <a:r>
              <a:rPr lang="en-US" sz="2000">
                <a:solidFill>
                  <a:srgbClr val="000000"/>
                </a:solidFill>
                <a:latin typeface="Arial Narrow" pitchFamily="34" charset="0"/>
              </a:rPr>
              <a:t>Common memory reuse within C language</a:t>
            </a:r>
          </a:p>
          <a:p>
            <a:pPr marL="342900" indent="-342900">
              <a:lnSpc>
                <a:spcPct val="100000"/>
              </a:lnSpc>
              <a:spcBef>
                <a:spcPct val="20000"/>
              </a:spcBef>
              <a:buClr>
                <a:srgbClr val="0066FF"/>
              </a:buClr>
              <a:buSzPct val="75000"/>
              <a:buFont typeface="Wingdings" pitchFamily="2" charset="2"/>
              <a:buChar char=""/>
            </a:pPr>
            <a:r>
              <a:rPr lang="en-US" sz="2000">
                <a:solidFill>
                  <a:srgbClr val="000000"/>
                </a:solidFill>
                <a:latin typeface="Arial Narrow" pitchFamily="34" charset="0"/>
              </a:rPr>
              <a:t>A Heap (</a:t>
            </a:r>
            <a:r>
              <a:rPr lang="en-US" sz="1800">
                <a:solidFill>
                  <a:srgbClr val="000000"/>
                </a:solidFill>
                <a:latin typeface="Arial Narrow" pitchFamily="34" charset="0"/>
              </a:rPr>
              <a:t>i.e.</a:t>
            </a:r>
            <a:r>
              <a:rPr lang="en-US" sz="2000">
                <a:solidFill>
                  <a:srgbClr val="000000"/>
                </a:solidFill>
                <a:latin typeface="Arial Narrow" pitchFamily="34" charset="0"/>
              </a:rPr>
              <a:t> system memory) allocates, then frees chunks of memory from a common system block</a:t>
            </a:r>
          </a:p>
        </p:txBody>
      </p:sp>
      <p:sp>
        <p:nvSpPr>
          <p:cNvPr id="9235" name="Leading Question"/>
          <p:cNvSpPr txBox="1">
            <a:spLocks noChangeArrowheads="1"/>
          </p:cNvSpPr>
          <p:nvPr/>
        </p:nvSpPr>
        <p:spPr bwMode="auto">
          <a:xfrm>
            <a:off x="7340600" y="3962400"/>
            <a:ext cx="1422400" cy="304800"/>
          </a:xfrm>
          <a:prstGeom prst="rect">
            <a:avLst/>
          </a:prstGeom>
          <a:noFill/>
          <a:ln w="12700">
            <a:noFill/>
            <a:miter lim="800000"/>
            <a:headEnd type="none" w="sm" len="sm"/>
            <a:tailEnd type="none" w="sm" len="sm"/>
          </a:ln>
        </p:spPr>
        <p:txBody>
          <a:bodyPr wrap="none" lIns="0" tIns="0" rIns="0" bIns="0">
            <a:spAutoFit/>
          </a:bodyPr>
          <a:lstStyle/>
          <a:p>
            <a:pPr algn="r">
              <a:lnSpc>
                <a:spcPct val="100000"/>
              </a:lnSpc>
              <a:spcBef>
                <a:spcPct val="0"/>
              </a:spcBef>
            </a:pPr>
            <a:r>
              <a:rPr lang="en-US" sz="2000" b="0">
                <a:solidFill>
                  <a:srgbClr val="0066FF"/>
                </a:solidFill>
                <a:latin typeface="Arial Narrow" pitchFamily="34" charset="0"/>
              </a:rPr>
              <a:t>For example …</a:t>
            </a:r>
          </a:p>
        </p:txBody>
      </p:sp>
      <p:sp>
        <p:nvSpPr>
          <p:cNvPr id="539719" name="AutoShape 71"/>
          <p:cNvSpPr>
            <a:spLocks noChangeArrowheads="1"/>
          </p:cNvSpPr>
          <p:nvPr/>
        </p:nvSpPr>
        <p:spPr bwMode="auto">
          <a:xfrm rot="1273974">
            <a:off x="2743200" y="4343400"/>
            <a:ext cx="762000" cy="533400"/>
          </a:xfrm>
          <a:prstGeom prst="leftArrow">
            <a:avLst>
              <a:gd name="adj1" fmla="val 50000"/>
              <a:gd name="adj2" fmla="val 35714"/>
            </a:avLst>
          </a:prstGeom>
          <a:solidFill>
            <a:schemeClr val="tx2"/>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66"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8</a:t>
            </a:r>
            <a:endParaRPr lang="en-US" sz="1000" b="0" dirty="0" smtClean="0">
              <a:solidFill>
                <a:schemeClr val="tx2"/>
              </a:solidFill>
              <a:effectLst/>
              <a:latin typeface="Arial"/>
            </a:endParaRPr>
          </a:p>
        </p:txBody>
      </p:sp>
      <p:pic>
        <p:nvPicPr>
          <p:cNvPr id="68"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r>
              <a:rPr lang="en-US" smtClean="0"/>
              <a:t>Dynamic Example </a:t>
            </a:r>
            <a:r>
              <a:rPr lang="en-US" sz="3200" smtClean="0"/>
              <a:t>(Heap)</a:t>
            </a:r>
          </a:p>
        </p:txBody>
      </p:sp>
      <p:grpSp>
        <p:nvGrpSpPr>
          <p:cNvPr id="2" name="Group 4"/>
          <p:cNvGrpSpPr>
            <a:grpSpLocks/>
          </p:cNvGrpSpPr>
          <p:nvPr/>
        </p:nvGrpSpPr>
        <p:grpSpPr bwMode="auto">
          <a:xfrm>
            <a:off x="419100" y="685800"/>
            <a:ext cx="3429000" cy="4953000"/>
            <a:chOff x="192" y="432"/>
            <a:chExt cx="2160" cy="3120"/>
          </a:xfrm>
        </p:grpSpPr>
        <p:sp>
          <p:nvSpPr>
            <p:cNvPr id="10250" name="Rectangle 5"/>
            <p:cNvSpPr>
              <a:spLocks noChangeArrowheads="1"/>
            </p:cNvSpPr>
            <p:nvPr/>
          </p:nvSpPr>
          <p:spPr bwMode="auto">
            <a:xfrm>
              <a:off x="192" y="672"/>
              <a:ext cx="2160" cy="2880"/>
            </a:xfrm>
            <a:prstGeom prst="rect">
              <a:avLst/>
            </a:prstGeom>
            <a:solidFill>
              <a:schemeClr val="accent1"/>
            </a:solidFill>
            <a:ln w="12700">
              <a:solidFill>
                <a:schemeClr val="tx1"/>
              </a:solidFill>
              <a:miter lim="800000"/>
              <a:headEnd type="none" w="sm" len="sm"/>
              <a:tailEnd type="none" w="sm" len="sm"/>
            </a:ln>
          </p:spPr>
          <p:txBody>
            <a:bodyPr wrap="none" tIns="137160"/>
            <a:lstStyle/>
            <a:p>
              <a:pPr>
                <a:lnSpc>
                  <a:spcPct val="100000"/>
                </a:lnSpc>
                <a:spcBef>
                  <a:spcPct val="40000"/>
                </a:spcBef>
              </a:pPr>
              <a:r>
                <a:rPr lang="en-US" sz="2000" dirty="0">
                  <a:solidFill>
                    <a:srgbClr val="000000"/>
                  </a:solidFill>
                </a:rPr>
                <a:t>#define SIZE 32</a:t>
              </a:r>
            </a:p>
            <a:p>
              <a:pPr>
                <a:lnSpc>
                  <a:spcPct val="100000"/>
                </a:lnSpc>
                <a:spcBef>
                  <a:spcPct val="40000"/>
                </a:spcBef>
              </a:pPr>
              <a:r>
                <a:rPr lang="en-US" sz="2000" dirty="0" smtClean="0">
                  <a:solidFill>
                    <a:srgbClr val="000000"/>
                  </a:solidFill>
                </a:rPr>
                <a:t>char </a:t>
              </a:r>
              <a:r>
                <a:rPr lang="en-US" sz="2000" dirty="0">
                  <a:solidFill>
                    <a:srgbClr val="000000"/>
                  </a:solidFill>
                </a:rPr>
                <a:t>x[SIZE];	/*allocate*/</a:t>
              </a:r>
            </a:p>
            <a:p>
              <a:pPr>
                <a:lnSpc>
                  <a:spcPct val="100000"/>
                </a:lnSpc>
                <a:spcBef>
                  <a:spcPct val="40000"/>
                </a:spcBef>
              </a:pPr>
              <a:r>
                <a:rPr lang="en-US" sz="2000" dirty="0" smtClean="0">
                  <a:solidFill>
                    <a:srgbClr val="000000"/>
                  </a:solidFill>
                </a:rPr>
                <a:t>char </a:t>
              </a:r>
              <a:r>
                <a:rPr lang="en-US" sz="2000" dirty="0">
                  <a:solidFill>
                    <a:srgbClr val="000000"/>
                  </a:solidFill>
                </a:rPr>
                <a:t>a[SIZE];</a:t>
              </a:r>
            </a:p>
            <a:p>
              <a:pPr>
                <a:lnSpc>
                  <a:spcPct val="100000"/>
                </a:lnSpc>
                <a:spcBef>
                  <a:spcPct val="40000"/>
                </a:spcBef>
              </a:pPr>
              <a:r>
                <a:rPr lang="en-US" sz="2000" dirty="0">
                  <a:solidFill>
                    <a:srgbClr val="000000"/>
                  </a:solidFill>
                </a:rPr>
                <a:t>x={…};		/*initialize*/</a:t>
              </a:r>
            </a:p>
            <a:p>
              <a:pPr>
                <a:lnSpc>
                  <a:spcPct val="100000"/>
                </a:lnSpc>
                <a:spcBef>
                  <a:spcPct val="40000"/>
                </a:spcBef>
              </a:pPr>
              <a:r>
                <a:rPr lang="en-US" sz="2000" dirty="0">
                  <a:solidFill>
                    <a:srgbClr val="000000"/>
                  </a:solidFill>
                </a:rPr>
                <a:t>a={…};</a:t>
              </a:r>
            </a:p>
            <a:p>
              <a:pPr>
                <a:lnSpc>
                  <a:spcPct val="100000"/>
                </a:lnSpc>
                <a:spcBef>
                  <a:spcPct val="40000"/>
                </a:spcBef>
              </a:pPr>
              <a:endParaRPr lang="en-US" sz="2000" dirty="0">
                <a:solidFill>
                  <a:srgbClr val="000000"/>
                </a:solidFill>
              </a:endParaRPr>
            </a:p>
            <a:p>
              <a:pPr>
                <a:lnSpc>
                  <a:spcPct val="100000"/>
                </a:lnSpc>
                <a:spcBef>
                  <a:spcPct val="40000"/>
                </a:spcBef>
              </a:pPr>
              <a:r>
                <a:rPr lang="en-US" sz="2000" dirty="0">
                  <a:solidFill>
                    <a:srgbClr val="000000"/>
                  </a:solidFill>
                </a:rPr>
                <a:t>filter(…);	/*execute*/</a:t>
              </a:r>
            </a:p>
            <a:p>
              <a:pPr>
                <a:lnSpc>
                  <a:spcPct val="100000"/>
                </a:lnSpc>
                <a:spcBef>
                  <a:spcPct val="40000"/>
                </a:spcBef>
              </a:pPr>
              <a:endParaRPr lang="en-US" dirty="0">
                <a:solidFill>
                  <a:srgbClr val="000000"/>
                </a:solidFill>
              </a:endParaRPr>
            </a:p>
          </p:txBody>
        </p:sp>
        <p:sp>
          <p:nvSpPr>
            <p:cNvPr id="10251" name="Text Box 6"/>
            <p:cNvSpPr txBox="1">
              <a:spLocks noChangeArrowheads="1"/>
            </p:cNvSpPr>
            <p:nvPr/>
          </p:nvSpPr>
          <p:spPr bwMode="auto">
            <a:xfrm>
              <a:off x="192" y="432"/>
              <a:ext cx="2150" cy="192"/>
            </a:xfrm>
            <a:prstGeom prst="rect">
              <a:avLst/>
            </a:prstGeom>
            <a:noFill/>
            <a:ln w="12700">
              <a:noFill/>
              <a:miter lim="800000"/>
              <a:headEnd type="none" w="sm" len="sm"/>
              <a:tailEnd type="none" w="sm" len="sm"/>
            </a:ln>
          </p:spPr>
          <p:txBody>
            <a:bodyPr wrap="none" tIns="0" bIns="0">
              <a:spAutoFit/>
            </a:bodyPr>
            <a:lstStyle/>
            <a:p>
              <a:pPr algn="ctr">
                <a:lnSpc>
                  <a:spcPct val="100000"/>
                </a:lnSpc>
                <a:spcBef>
                  <a:spcPct val="0"/>
                </a:spcBef>
              </a:pPr>
              <a:r>
                <a:rPr lang="en-US" sz="2000" i="1">
                  <a:solidFill>
                    <a:srgbClr val="0066FF"/>
                  </a:solidFill>
                </a:rPr>
                <a:t>“Normal” (static) C Coding</a:t>
              </a:r>
              <a:endParaRPr lang="en-US" sz="2000" i="1">
                <a:solidFill>
                  <a:srgbClr val="000000"/>
                </a:solidFill>
              </a:endParaRPr>
            </a:p>
          </p:txBody>
        </p:sp>
      </p:grpSp>
      <p:sp>
        <p:nvSpPr>
          <p:cNvPr id="10244" name="Rectangle 8"/>
          <p:cNvSpPr>
            <a:spLocks noChangeArrowheads="1"/>
          </p:cNvSpPr>
          <p:nvPr/>
        </p:nvSpPr>
        <p:spPr bwMode="auto">
          <a:xfrm>
            <a:off x="5295900" y="1066800"/>
            <a:ext cx="3429000" cy="4572000"/>
          </a:xfrm>
          <a:prstGeom prst="rect">
            <a:avLst/>
          </a:prstGeom>
          <a:solidFill>
            <a:schemeClr val="accent2"/>
          </a:solidFill>
          <a:ln w="12700">
            <a:solidFill>
              <a:schemeClr val="tx1"/>
            </a:solidFill>
            <a:miter lim="800000"/>
            <a:headEnd type="none" w="sm" len="sm"/>
            <a:tailEnd type="none" w="sm" len="sm"/>
          </a:ln>
        </p:spPr>
        <p:txBody>
          <a:bodyPr wrap="none" tIns="137160"/>
          <a:lstStyle/>
          <a:p>
            <a:pPr>
              <a:lnSpc>
                <a:spcPct val="100000"/>
              </a:lnSpc>
              <a:spcBef>
                <a:spcPct val="40000"/>
              </a:spcBef>
            </a:pPr>
            <a:r>
              <a:rPr lang="en-US" sz="2000" dirty="0">
                <a:solidFill>
                  <a:srgbClr val="000000"/>
                </a:solidFill>
              </a:rPr>
              <a:t>#define SIZE 32</a:t>
            </a:r>
          </a:p>
          <a:p>
            <a:pPr>
              <a:lnSpc>
                <a:spcPct val="100000"/>
              </a:lnSpc>
              <a:spcBef>
                <a:spcPct val="40000"/>
              </a:spcBef>
            </a:pPr>
            <a:r>
              <a:rPr lang="en-US" sz="2000" dirty="0">
                <a:solidFill>
                  <a:srgbClr val="000000"/>
                </a:solidFill>
              </a:rPr>
              <a:t>x=</a:t>
            </a:r>
            <a:r>
              <a:rPr lang="en-US" sz="2000" dirty="0" err="1">
                <a:solidFill>
                  <a:srgbClr val="000000"/>
                </a:solidFill>
              </a:rPr>
              <a:t>malloc</a:t>
            </a:r>
            <a:r>
              <a:rPr lang="en-US" sz="2000" dirty="0">
                <a:solidFill>
                  <a:srgbClr val="000000"/>
                </a:solidFill>
              </a:rPr>
              <a:t>(SIZE);    </a:t>
            </a:r>
            <a:r>
              <a:rPr lang="en-US" sz="1800" b="0" dirty="0">
                <a:solidFill>
                  <a:srgbClr val="000000"/>
                </a:solidFill>
              </a:rPr>
              <a:t>// </a:t>
            </a:r>
            <a:r>
              <a:rPr lang="en-US" sz="1800" b="0" dirty="0" smtClean="0">
                <a:solidFill>
                  <a:srgbClr val="000000"/>
                </a:solidFill>
              </a:rPr>
              <a:t>MAUs</a:t>
            </a:r>
            <a:endParaRPr lang="en-US" sz="2000" b="0" dirty="0">
              <a:solidFill>
                <a:srgbClr val="000000"/>
              </a:solidFill>
            </a:endParaRPr>
          </a:p>
          <a:p>
            <a:pPr>
              <a:lnSpc>
                <a:spcPct val="100000"/>
              </a:lnSpc>
              <a:spcBef>
                <a:spcPct val="40000"/>
              </a:spcBef>
            </a:pPr>
            <a:r>
              <a:rPr lang="en-US" sz="2000" dirty="0">
                <a:solidFill>
                  <a:srgbClr val="000000"/>
                </a:solidFill>
              </a:rPr>
              <a:t>a=</a:t>
            </a:r>
            <a:r>
              <a:rPr lang="en-US" sz="2000" dirty="0" err="1">
                <a:solidFill>
                  <a:srgbClr val="000000"/>
                </a:solidFill>
              </a:rPr>
              <a:t>malloc</a:t>
            </a:r>
            <a:r>
              <a:rPr lang="en-US" sz="2000" dirty="0">
                <a:solidFill>
                  <a:srgbClr val="000000"/>
                </a:solidFill>
              </a:rPr>
              <a:t>(SIZE);    </a:t>
            </a:r>
            <a:r>
              <a:rPr lang="en-US" sz="1800" b="0" dirty="0">
                <a:solidFill>
                  <a:srgbClr val="000000"/>
                </a:solidFill>
              </a:rPr>
              <a:t>// </a:t>
            </a:r>
            <a:r>
              <a:rPr lang="en-US" sz="1800" b="0" dirty="0" smtClean="0">
                <a:solidFill>
                  <a:srgbClr val="000000"/>
                </a:solidFill>
              </a:rPr>
              <a:t>MAUs</a:t>
            </a:r>
            <a:endParaRPr lang="en-US" sz="2000" b="0" dirty="0">
              <a:solidFill>
                <a:srgbClr val="000000"/>
              </a:solidFill>
            </a:endParaRPr>
          </a:p>
          <a:p>
            <a:pPr>
              <a:lnSpc>
                <a:spcPct val="100000"/>
              </a:lnSpc>
              <a:spcBef>
                <a:spcPct val="40000"/>
              </a:spcBef>
            </a:pPr>
            <a:r>
              <a:rPr lang="en-US" sz="2000" dirty="0">
                <a:solidFill>
                  <a:srgbClr val="000000"/>
                </a:solidFill>
              </a:rPr>
              <a:t>x={…};</a:t>
            </a:r>
          </a:p>
          <a:p>
            <a:pPr>
              <a:lnSpc>
                <a:spcPct val="100000"/>
              </a:lnSpc>
              <a:spcBef>
                <a:spcPct val="40000"/>
              </a:spcBef>
            </a:pPr>
            <a:r>
              <a:rPr lang="en-US" sz="2000" dirty="0">
                <a:solidFill>
                  <a:srgbClr val="000000"/>
                </a:solidFill>
              </a:rPr>
              <a:t>a={…};</a:t>
            </a:r>
          </a:p>
          <a:p>
            <a:pPr>
              <a:lnSpc>
                <a:spcPct val="100000"/>
              </a:lnSpc>
              <a:spcBef>
                <a:spcPct val="40000"/>
              </a:spcBef>
            </a:pPr>
            <a:endParaRPr lang="en-US" sz="2000" dirty="0">
              <a:solidFill>
                <a:srgbClr val="000000"/>
              </a:solidFill>
            </a:endParaRPr>
          </a:p>
          <a:p>
            <a:pPr>
              <a:lnSpc>
                <a:spcPct val="100000"/>
              </a:lnSpc>
              <a:spcBef>
                <a:spcPct val="40000"/>
              </a:spcBef>
            </a:pPr>
            <a:r>
              <a:rPr lang="en-US" sz="2000" dirty="0">
                <a:solidFill>
                  <a:srgbClr val="000000"/>
                </a:solidFill>
              </a:rPr>
              <a:t>filter(…);</a:t>
            </a:r>
          </a:p>
          <a:p>
            <a:pPr>
              <a:lnSpc>
                <a:spcPct val="100000"/>
              </a:lnSpc>
              <a:spcBef>
                <a:spcPct val="40000"/>
              </a:spcBef>
            </a:pPr>
            <a:endParaRPr lang="en-US" sz="2000" dirty="0">
              <a:solidFill>
                <a:srgbClr val="000000"/>
              </a:solidFill>
            </a:endParaRPr>
          </a:p>
          <a:p>
            <a:pPr>
              <a:lnSpc>
                <a:spcPct val="100000"/>
              </a:lnSpc>
              <a:spcBef>
                <a:spcPct val="40000"/>
              </a:spcBef>
            </a:pPr>
            <a:r>
              <a:rPr lang="en-US" sz="2000" dirty="0">
                <a:solidFill>
                  <a:srgbClr val="000000"/>
                </a:solidFill>
              </a:rPr>
              <a:t>free(a);</a:t>
            </a:r>
          </a:p>
          <a:p>
            <a:pPr>
              <a:lnSpc>
                <a:spcPct val="100000"/>
              </a:lnSpc>
              <a:spcBef>
                <a:spcPct val="40000"/>
              </a:spcBef>
            </a:pPr>
            <a:r>
              <a:rPr lang="en-US" sz="2000" dirty="0">
                <a:solidFill>
                  <a:srgbClr val="000000"/>
                </a:solidFill>
              </a:rPr>
              <a:t>free(x);</a:t>
            </a:r>
            <a:endParaRPr lang="en-US" dirty="0">
              <a:solidFill>
                <a:srgbClr val="000000"/>
              </a:solidFill>
            </a:endParaRPr>
          </a:p>
        </p:txBody>
      </p:sp>
      <p:sp>
        <p:nvSpPr>
          <p:cNvPr id="10245" name="Text Box 9"/>
          <p:cNvSpPr txBox="1">
            <a:spLocks noChangeArrowheads="1"/>
          </p:cNvSpPr>
          <p:nvPr/>
        </p:nvSpPr>
        <p:spPr bwMode="auto">
          <a:xfrm>
            <a:off x="5295900" y="674688"/>
            <a:ext cx="2697163" cy="304800"/>
          </a:xfrm>
          <a:prstGeom prst="rect">
            <a:avLst/>
          </a:prstGeom>
          <a:noFill/>
          <a:ln w="12700">
            <a:noFill/>
            <a:miter lim="800000"/>
            <a:headEnd type="none" w="sm" len="sm"/>
            <a:tailEnd type="none" w="sm" len="sm"/>
          </a:ln>
        </p:spPr>
        <p:txBody>
          <a:bodyPr wrap="none" tIns="0" bIns="0">
            <a:spAutoFit/>
          </a:bodyPr>
          <a:lstStyle/>
          <a:p>
            <a:pPr>
              <a:lnSpc>
                <a:spcPct val="100000"/>
              </a:lnSpc>
              <a:spcBef>
                <a:spcPct val="0"/>
              </a:spcBef>
            </a:pPr>
            <a:r>
              <a:rPr lang="en-US" sz="2000" i="1">
                <a:solidFill>
                  <a:srgbClr val="0066FF"/>
                </a:solidFill>
              </a:rPr>
              <a:t>“Dynamic” C Coding</a:t>
            </a:r>
          </a:p>
        </p:txBody>
      </p:sp>
      <p:sp>
        <p:nvSpPr>
          <p:cNvPr id="10246" name="Rectangle 10"/>
          <p:cNvSpPr>
            <a:spLocks noChangeArrowheads="1"/>
          </p:cNvSpPr>
          <p:nvPr/>
        </p:nvSpPr>
        <p:spPr bwMode="auto">
          <a:xfrm>
            <a:off x="3848100" y="1066800"/>
            <a:ext cx="1447800" cy="4572000"/>
          </a:xfrm>
          <a:prstGeom prst="rect">
            <a:avLst/>
          </a:prstGeom>
          <a:noFill/>
          <a:ln w="12700">
            <a:noFill/>
            <a:miter lim="800000"/>
            <a:headEnd type="none" w="sm" len="sm"/>
            <a:tailEnd type="none" w="sm" len="sm"/>
          </a:ln>
        </p:spPr>
        <p:txBody>
          <a:bodyPr wrap="none" tIns="137160"/>
          <a:lstStyle/>
          <a:p>
            <a:pPr algn="ctr">
              <a:lnSpc>
                <a:spcPct val="100000"/>
              </a:lnSpc>
              <a:spcBef>
                <a:spcPct val="40000"/>
              </a:spcBef>
            </a:pPr>
            <a:endParaRPr lang="en-US" sz="2000" i="1">
              <a:solidFill>
                <a:srgbClr val="0066FF"/>
              </a:solidFill>
            </a:endParaRPr>
          </a:p>
          <a:p>
            <a:pPr algn="ctr">
              <a:lnSpc>
                <a:spcPct val="100000"/>
              </a:lnSpc>
              <a:spcBef>
                <a:spcPct val="40000"/>
              </a:spcBef>
            </a:pPr>
            <a:r>
              <a:rPr lang="en-US" sz="2000" i="1">
                <a:solidFill>
                  <a:srgbClr val="0066FF"/>
                </a:solidFill>
              </a:rPr>
              <a:t>Create</a:t>
            </a:r>
          </a:p>
          <a:p>
            <a:pPr algn="ctr">
              <a:lnSpc>
                <a:spcPct val="100000"/>
              </a:lnSpc>
              <a:spcBef>
                <a:spcPct val="40000"/>
              </a:spcBef>
            </a:pPr>
            <a:endParaRPr lang="en-US" sz="2000" i="1">
              <a:solidFill>
                <a:srgbClr val="0066FF"/>
              </a:solidFill>
            </a:endParaRPr>
          </a:p>
          <a:p>
            <a:pPr algn="ctr">
              <a:lnSpc>
                <a:spcPct val="100000"/>
              </a:lnSpc>
              <a:spcBef>
                <a:spcPct val="40000"/>
              </a:spcBef>
            </a:pPr>
            <a:endParaRPr lang="en-US" sz="2000" i="1">
              <a:solidFill>
                <a:srgbClr val="0066FF"/>
              </a:solidFill>
            </a:endParaRPr>
          </a:p>
          <a:p>
            <a:pPr algn="ctr">
              <a:lnSpc>
                <a:spcPct val="100000"/>
              </a:lnSpc>
              <a:spcBef>
                <a:spcPct val="40000"/>
              </a:spcBef>
            </a:pPr>
            <a:endParaRPr lang="en-US" sz="2000" i="1">
              <a:solidFill>
                <a:srgbClr val="0066FF"/>
              </a:solidFill>
            </a:endParaRPr>
          </a:p>
          <a:p>
            <a:pPr algn="ctr">
              <a:lnSpc>
                <a:spcPct val="100000"/>
              </a:lnSpc>
              <a:spcBef>
                <a:spcPct val="40000"/>
              </a:spcBef>
            </a:pPr>
            <a:endParaRPr lang="en-US" sz="2000" i="1">
              <a:solidFill>
                <a:srgbClr val="0066FF"/>
              </a:solidFill>
            </a:endParaRPr>
          </a:p>
          <a:p>
            <a:pPr algn="ctr">
              <a:lnSpc>
                <a:spcPct val="100000"/>
              </a:lnSpc>
              <a:spcBef>
                <a:spcPct val="40000"/>
              </a:spcBef>
            </a:pPr>
            <a:r>
              <a:rPr lang="en-US" sz="2000" i="1">
                <a:solidFill>
                  <a:srgbClr val="0066FF"/>
                </a:solidFill>
              </a:rPr>
              <a:t>Execute</a:t>
            </a:r>
          </a:p>
          <a:p>
            <a:pPr algn="ctr">
              <a:lnSpc>
                <a:spcPct val="100000"/>
              </a:lnSpc>
              <a:spcBef>
                <a:spcPct val="40000"/>
              </a:spcBef>
            </a:pPr>
            <a:endParaRPr lang="en-US" sz="2000" i="1">
              <a:solidFill>
                <a:srgbClr val="0066FF"/>
              </a:solidFill>
            </a:endParaRPr>
          </a:p>
          <a:p>
            <a:pPr algn="ctr">
              <a:lnSpc>
                <a:spcPct val="100000"/>
              </a:lnSpc>
              <a:spcBef>
                <a:spcPct val="40000"/>
              </a:spcBef>
            </a:pPr>
            <a:r>
              <a:rPr lang="en-US" sz="2000" i="1">
                <a:solidFill>
                  <a:srgbClr val="0066FF"/>
                </a:solidFill>
              </a:rPr>
              <a:t>Delete</a:t>
            </a:r>
          </a:p>
        </p:txBody>
      </p:sp>
      <p:sp>
        <p:nvSpPr>
          <p:cNvPr id="10247" name="Rectangle 11"/>
          <p:cNvSpPr>
            <a:spLocks noChangeArrowheads="1"/>
          </p:cNvSpPr>
          <p:nvPr/>
        </p:nvSpPr>
        <p:spPr bwMode="auto">
          <a:xfrm>
            <a:off x="304800" y="5757863"/>
            <a:ext cx="8369300" cy="947737"/>
          </a:xfrm>
          <a:prstGeom prst="rect">
            <a:avLst/>
          </a:prstGeom>
          <a:solidFill>
            <a:schemeClr val="bg1">
              <a:alpha val="50195"/>
            </a:schemeClr>
          </a:solidFill>
          <a:ln w="12700">
            <a:noFill/>
            <a:miter lim="800000"/>
            <a:headEnd type="none" w="sm" len="sm"/>
            <a:tailEnd type="none" w="sm" len="sm"/>
          </a:ln>
        </p:spPr>
        <p:txBody>
          <a:bodyPr>
            <a:spAutoFit/>
          </a:bodyPr>
          <a:lstStyle/>
          <a:p>
            <a:pPr marL="342900" indent="-342900">
              <a:spcBef>
                <a:spcPct val="40000"/>
              </a:spcBef>
              <a:buClr>
                <a:srgbClr val="0066FF"/>
              </a:buClr>
              <a:buSzPct val="75000"/>
              <a:buFont typeface="Wingdings" pitchFamily="2" charset="2"/>
              <a:buChar char=""/>
            </a:pPr>
            <a:r>
              <a:rPr lang="en-US" sz="2000" b="0">
                <a:solidFill>
                  <a:srgbClr val="000000"/>
                </a:solidFill>
                <a:latin typeface="Arial Narrow" pitchFamily="34" charset="0"/>
              </a:rPr>
              <a:t>High-performance DSP users have traditionally used static embedded systems</a:t>
            </a:r>
          </a:p>
          <a:p>
            <a:pPr marL="342900" indent="-342900">
              <a:spcBef>
                <a:spcPct val="40000"/>
              </a:spcBef>
              <a:buClr>
                <a:srgbClr val="0066FF"/>
              </a:buClr>
              <a:buSzPct val="75000"/>
              <a:buFont typeface="Wingdings" pitchFamily="2" charset="2"/>
              <a:buChar char=""/>
            </a:pPr>
            <a:r>
              <a:rPr lang="en-US" sz="2000" b="0">
                <a:solidFill>
                  <a:srgbClr val="000000"/>
                </a:solidFill>
                <a:latin typeface="Arial Narrow" pitchFamily="34" charset="0"/>
              </a:rPr>
              <a:t>As DSPs and compilers have improved, the benefits of dynamic systems often allow enhanced flexibility (more threads) at lower costs</a:t>
            </a:r>
          </a:p>
        </p:txBody>
      </p:sp>
      <p:sp>
        <p:nvSpPr>
          <p:cNvPr id="541708" name="Line 12"/>
          <p:cNvSpPr>
            <a:spLocks noChangeShapeType="1"/>
          </p:cNvSpPr>
          <p:nvPr/>
        </p:nvSpPr>
        <p:spPr bwMode="auto">
          <a:xfrm>
            <a:off x="409575" y="3476625"/>
            <a:ext cx="8305800" cy="0"/>
          </a:xfrm>
          <a:prstGeom prst="line">
            <a:avLst/>
          </a:prstGeom>
          <a:noFill/>
          <a:ln w="12700">
            <a:solidFill>
              <a:schemeClr val="tx1"/>
            </a:solidFill>
            <a:prstDash val="dash"/>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541709" name="Line 13"/>
          <p:cNvSpPr>
            <a:spLocks noChangeShapeType="1"/>
          </p:cNvSpPr>
          <p:nvPr/>
        </p:nvSpPr>
        <p:spPr bwMode="auto">
          <a:xfrm>
            <a:off x="409575" y="4391025"/>
            <a:ext cx="8305800" cy="0"/>
          </a:xfrm>
          <a:prstGeom prst="line">
            <a:avLst/>
          </a:prstGeom>
          <a:noFill/>
          <a:ln w="12700">
            <a:solidFill>
              <a:schemeClr val="tx1"/>
            </a:solidFill>
            <a:prstDash val="dash"/>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9</a:t>
            </a:r>
            <a:endParaRPr lang="en-US" sz="1000" b="0" dirty="0" smtClean="0">
              <a:solidFill>
                <a:schemeClr val="tx2"/>
              </a:solidFill>
              <a:effectLst/>
              <a:latin typeface="Aria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LORSCHEMEINDEX" val="4"/>
</p:tagLst>
</file>

<file path=ppt/tags/tag10.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100.xml><?xml version="1.0" encoding="utf-8"?>
<p:tagLst xmlns:a="http://schemas.openxmlformats.org/drawingml/2006/main" xmlns:r="http://schemas.openxmlformats.org/officeDocument/2006/relationships" xmlns:p="http://schemas.openxmlformats.org/presentationml/2006/main">
  <p:tag name="MILELISTITEM" val=""/>
</p:tagLst>
</file>

<file path=ppt/tags/tag101.xml><?xml version="1.0" encoding="utf-8"?>
<p:tagLst xmlns:a="http://schemas.openxmlformats.org/drawingml/2006/main" xmlns:r="http://schemas.openxmlformats.org/officeDocument/2006/relationships" xmlns:p="http://schemas.openxmlformats.org/presentationml/2006/main">
  <p:tag name="MILELISTITEM" val=""/>
</p:tagLst>
</file>

<file path=ppt/tags/tag102.xml><?xml version="1.0" encoding="utf-8"?>
<p:tagLst xmlns:a="http://schemas.openxmlformats.org/drawingml/2006/main" xmlns:r="http://schemas.openxmlformats.org/officeDocument/2006/relationships" xmlns:p="http://schemas.openxmlformats.org/presentationml/2006/main">
  <p:tag name="MILELISTITEM" val=""/>
</p:tagLst>
</file>

<file path=ppt/tags/tag103.xml><?xml version="1.0" encoding="utf-8"?>
<p:tagLst xmlns:a="http://schemas.openxmlformats.org/drawingml/2006/main" xmlns:r="http://schemas.openxmlformats.org/officeDocument/2006/relationships" xmlns:p="http://schemas.openxmlformats.org/presentationml/2006/main">
  <p:tag name="MILELISTITEM" val=""/>
</p:tagLst>
</file>

<file path=ppt/tags/tag104.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105.xml><?xml version="1.0" encoding="utf-8"?>
<p:tagLst xmlns:a="http://schemas.openxmlformats.org/drawingml/2006/main" xmlns:r="http://schemas.openxmlformats.org/officeDocument/2006/relationships" xmlns:p="http://schemas.openxmlformats.org/presentationml/2006/main">
  <p:tag name="COLORSCHEMEINDEX" val="4"/>
</p:tagLst>
</file>

<file path=ppt/tags/tag106.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Lst>
</file>

<file path=ppt/tags/tag107.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108.xml><?xml version="1.0" encoding="utf-8"?>
<p:tagLst xmlns:a="http://schemas.openxmlformats.org/drawingml/2006/main" xmlns:r="http://schemas.openxmlformats.org/officeDocument/2006/relationships" xmlns:p="http://schemas.openxmlformats.org/presentationml/2006/main">
  <p:tag name="MILELISTITEM" val="Level_1_Normal"/>
</p:tagLst>
</file>

<file path=ppt/tags/tag109.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1.xml><?xml version="1.0" encoding="utf-8"?>
<p:tagLst xmlns:a="http://schemas.openxmlformats.org/drawingml/2006/main" xmlns:r="http://schemas.openxmlformats.org/officeDocument/2006/relationships" xmlns:p="http://schemas.openxmlformats.org/presentationml/2006/main">
  <p:tag name="MILELISTITEM" val=""/>
</p:tagLst>
</file>

<file path=ppt/tags/tag110.xml><?xml version="1.0" encoding="utf-8"?>
<p:tagLst xmlns:a="http://schemas.openxmlformats.org/drawingml/2006/main" xmlns:r="http://schemas.openxmlformats.org/officeDocument/2006/relationships" xmlns:p="http://schemas.openxmlformats.org/presentationml/2006/main">
  <p:tag name="MILELISTITEM" val="Level_2_Normal"/>
</p:tagLst>
</file>

<file path=ppt/tags/tag12.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13.xml><?xml version="1.0" encoding="utf-8"?>
<p:tagLst xmlns:a="http://schemas.openxmlformats.org/drawingml/2006/main" xmlns:r="http://schemas.openxmlformats.org/officeDocument/2006/relationships" xmlns:p="http://schemas.openxmlformats.org/presentationml/2006/main">
  <p:tag name="MILELISTITEM" val=""/>
</p:tagLst>
</file>

<file path=ppt/tags/tag14.xml><?xml version="1.0" encoding="utf-8"?>
<p:tagLst xmlns:a="http://schemas.openxmlformats.org/drawingml/2006/main" xmlns:r="http://schemas.openxmlformats.org/officeDocument/2006/relationships" xmlns:p="http://schemas.openxmlformats.org/presentationml/2006/main">
  <p:tag name="MILELISTITEM" val=""/>
</p:tagLst>
</file>

<file path=ppt/tags/tag15.xml><?xml version="1.0" encoding="utf-8"?>
<p:tagLst xmlns:a="http://schemas.openxmlformats.org/drawingml/2006/main" xmlns:r="http://schemas.openxmlformats.org/officeDocument/2006/relationships" xmlns:p="http://schemas.openxmlformats.org/presentationml/2006/main">
  <p:tag name="MILELISTITEM" val=""/>
</p:tagLst>
</file>

<file path=ppt/tags/tag16.xml><?xml version="1.0" encoding="utf-8"?>
<p:tagLst xmlns:a="http://schemas.openxmlformats.org/drawingml/2006/main" xmlns:r="http://schemas.openxmlformats.org/officeDocument/2006/relationships" xmlns:p="http://schemas.openxmlformats.org/presentationml/2006/main">
  <p:tag name="MILELISTITEM" val=""/>
</p:tagLst>
</file>

<file path=ppt/tags/tag17.xml><?xml version="1.0" encoding="utf-8"?>
<p:tagLst xmlns:a="http://schemas.openxmlformats.org/drawingml/2006/main" xmlns:r="http://schemas.openxmlformats.org/officeDocument/2006/relationships" xmlns:p="http://schemas.openxmlformats.org/presentationml/2006/main">
  <p:tag name="MILELISTITEM" val=""/>
</p:tagLst>
</file>

<file path=ppt/tags/tag18.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9.xml><?xml version="1.0" encoding="utf-8"?>
<p:tagLst xmlns:a="http://schemas.openxmlformats.org/drawingml/2006/main" xmlns:r="http://schemas.openxmlformats.org/officeDocument/2006/relationships" xmlns:p="http://schemas.openxmlformats.org/presentationml/2006/main">
  <p:tag name="MILELISTITEM" val=""/>
</p:tagLst>
</file>

<file path=ppt/tags/tag2.xml><?xml version="1.0" encoding="utf-8"?>
<p:tagLst xmlns:a="http://schemas.openxmlformats.org/drawingml/2006/main" xmlns:r="http://schemas.openxmlformats.org/officeDocument/2006/relationships" xmlns:p="http://schemas.openxmlformats.org/presentationml/2006/main">
  <p:tag name="NO LOGOS" val="true"/>
</p:tagLst>
</file>

<file path=ppt/tags/tag20.xml><?xml version="1.0" encoding="utf-8"?>
<p:tagLst xmlns:a="http://schemas.openxmlformats.org/drawingml/2006/main" xmlns:r="http://schemas.openxmlformats.org/officeDocument/2006/relationships" xmlns:p="http://schemas.openxmlformats.org/presentationml/2006/main">
  <p:tag name="MILELISTITEM" val=""/>
</p:tagLst>
</file>

<file path=ppt/tags/tag21.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22.xml><?xml version="1.0" encoding="utf-8"?>
<p:tagLst xmlns:a="http://schemas.openxmlformats.org/drawingml/2006/main" xmlns:r="http://schemas.openxmlformats.org/officeDocument/2006/relationships" xmlns:p="http://schemas.openxmlformats.org/presentationml/2006/main">
  <p:tag name="MILELISTITEM" val=""/>
</p:tagLst>
</file>

<file path=ppt/tags/tag23.xml><?xml version="1.0" encoding="utf-8"?>
<p:tagLst xmlns:a="http://schemas.openxmlformats.org/drawingml/2006/main" xmlns:r="http://schemas.openxmlformats.org/officeDocument/2006/relationships" xmlns:p="http://schemas.openxmlformats.org/presentationml/2006/main">
  <p:tag name="MILELISTITEM" val=""/>
</p:tagLst>
</file>

<file path=ppt/tags/tag24.xml><?xml version="1.0" encoding="utf-8"?>
<p:tagLst xmlns:a="http://schemas.openxmlformats.org/drawingml/2006/main" xmlns:r="http://schemas.openxmlformats.org/officeDocument/2006/relationships" xmlns:p="http://schemas.openxmlformats.org/presentationml/2006/main">
  <p:tag name="MILELISTITEM" val=""/>
</p:tagLst>
</file>

<file path=ppt/tags/tag25.xml><?xml version="1.0" encoding="utf-8"?>
<p:tagLst xmlns:a="http://schemas.openxmlformats.org/drawingml/2006/main" xmlns:r="http://schemas.openxmlformats.org/officeDocument/2006/relationships" xmlns:p="http://schemas.openxmlformats.org/presentationml/2006/main">
  <p:tag name="MILELISTITEM" val=""/>
</p:tagLst>
</file>

<file path=ppt/tags/tag26.xml><?xml version="1.0" encoding="utf-8"?>
<p:tagLst xmlns:a="http://schemas.openxmlformats.org/drawingml/2006/main" xmlns:r="http://schemas.openxmlformats.org/officeDocument/2006/relationships" xmlns:p="http://schemas.openxmlformats.org/presentationml/2006/main">
  <p:tag name="NO LOGOS" val="true"/>
</p:tagLst>
</file>

<file path=ppt/tags/tag27.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28.xml><?xml version="1.0" encoding="utf-8"?>
<p:tagLst xmlns:a="http://schemas.openxmlformats.org/drawingml/2006/main" xmlns:r="http://schemas.openxmlformats.org/officeDocument/2006/relationships" xmlns:p="http://schemas.openxmlformats.org/presentationml/2006/main">
  <p:tag name="MILELISTITEM" val=""/>
</p:tagLst>
</file>

<file path=ppt/tags/tag29.xml><?xml version="1.0" encoding="utf-8"?>
<p:tagLst xmlns:a="http://schemas.openxmlformats.org/drawingml/2006/main" xmlns:r="http://schemas.openxmlformats.org/officeDocument/2006/relationships" xmlns:p="http://schemas.openxmlformats.org/presentationml/2006/main">
  <p:tag name="MILELISTITEM" val=""/>
</p:tagLst>
</file>

<file path=ppt/tags/tag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30.xml><?xml version="1.0" encoding="utf-8"?>
<p:tagLst xmlns:a="http://schemas.openxmlformats.org/drawingml/2006/main" xmlns:r="http://schemas.openxmlformats.org/officeDocument/2006/relationships" xmlns:p="http://schemas.openxmlformats.org/presentationml/2006/main">
  <p:tag name="MILELISTITEM" val=""/>
</p:tagLst>
</file>

<file path=ppt/tags/tag31.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32.xml><?xml version="1.0" encoding="utf-8"?>
<p:tagLst xmlns:a="http://schemas.openxmlformats.org/drawingml/2006/main" xmlns:r="http://schemas.openxmlformats.org/officeDocument/2006/relationships" xmlns:p="http://schemas.openxmlformats.org/presentationml/2006/main">
  <p:tag name="MILELISTITEM" val=""/>
</p:tagLst>
</file>

<file path=ppt/tags/tag33.xml><?xml version="1.0" encoding="utf-8"?>
<p:tagLst xmlns:a="http://schemas.openxmlformats.org/drawingml/2006/main" xmlns:r="http://schemas.openxmlformats.org/officeDocument/2006/relationships" xmlns:p="http://schemas.openxmlformats.org/presentationml/2006/main">
  <p:tag name="MILELISTITEM" val=""/>
</p:tagLst>
</file>

<file path=ppt/tags/tag34.xml><?xml version="1.0" encoding="utf-8"?>
<p:tagLst xmlns:a="http://schemas.openxmlformats.org/drawingml/2006/main" xmlns:r="http://schemas.openxmlformats.org/officeDocument/2006/relationships" xmlns:p="http://schemas.openxmlformats.org/presentationml/2006/main">
  <p:tag name="MILELISTITEM" val=""/>
</p:tagLst>
</file>

<file path=ppt/tags/tag35.xml><?xml version="1.0" encoding="utf-8"?>
<p:tagLst xmlns:a="http://schemas.openxmlformats.org/drawingml/2006/main" xmlns:r="http://schemas.openxmlformats.org/officeDocument/2006/relationships" xmlns:p="http://schemas.openxmlformats.org/presentationml/2006/main">
  <p:tag name="COLORSCHEMEINDEX" val="4"/>
</p:tagLst>
</file>

<file path=ppt/tags/tag36.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37.xml><?xml version="1.0" encoding="utf-8"?>
<p:tagLst xmlns:a="http://schemas.openxmlformats.org/drawingml/2006/main" xmlns:r="http://schemas.openxmlformats.org/officeDocument/2006/relationships" xmlns:p="http://schemas.openxmlformats.org/presentationml/2006/main">
  <p:tag name="MILELISTITEM" val=""/>
</p:tagLst>
</file>

<file path=ppt/tags/tag38.xml><?xml version="1.0" encoding="utf-8"?>
<p:tagLst xmlns:a="http://schemas.openxmlformats.org/drawingml/2006/main" xmlns:r="http://schemas.openxmlformats.org/officeDocument/2006/relationships" xmlns:p="http://schemas.openxmlformats.org/presentationml/2006/main">
  <p:tag name="MILELISTITEM" val=""/>
</p:tagLst>
</file>

<file path=ppt/tags/tag39.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4.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40.xml><?xml version="1.0" encoding="utf-8"?>
<p:tagLst xmlns:a="http://schemas.openxmlformats.org/drawingml/2006/main" xmlns:r="http://schemas.openxmlformats.org/officeDocument/2006/relationships" xmlns:p="http://schemas.openxmlformats.org/presentationml/2006/main">
  <p:tag name="MILELISTITEM" val=""/>
</p:tagLst>
</file>

<file path=ppt/tags/tag41.xml><?xml version="1.0" encoding="utf-8"?>
<p:tagLst xmlns:a="http://schemas.openxmlformats.org/drawingml/2006/main" xmlns:r="http://schemas.openxmlformats.org/officeDocument/2006/relationships" xmlns:p="http://schemas.openxmlformats.org/presentationml/2006/main">
  <p:tag name="MILELISTITEM" val=""/>
</p:tagLst>
</file>

<file path=ppt/tags/tag42.xml><?xml version="1.0" encoding="utf-8"?>
<p:tagLst xmlns:a="http://schemas.openxmlformats.org/drawingml/2006/main" xmlns:r="http://schemas.openxmlformats.org/officeDocument/2006/relationships" xmlns:p="http://schemas.openxmlformats.org/presentationml/2006/main">
  <p:tag name="MILELISTITEM" val=""/>
</p:tagLst>
</file>

<file path=ppt/tags/tag43.xml><?xml version="1.0" encoding="utf-8"?>
<p:tagLst xmlns:a="http://schemas.openxmlformats.org/drawingml/2006/main" xmlns:r="http://schemas.openxmlformats.org/officeDocument/2006/relationships" xmlns:p="http://schemas.openxmlformats.org/presentationml/2006/main">
  <p:tag name="MILELISTITEM" val=""/>
</p:tagLst>
</file>

<file path=ppt/tags/tag44.xml><?xml version="1.0" encoding="utf-8"?>
<p:tagLst xmlns:a="http://schemas.openxmlformats.org/drawingml/2006/main" xmlns:r="http://schemas.openxmlformats.org/officeDocument/2006/relationships" xmlns:p="http://schemas.openxmlformats.org/presentationml/2006/main">
  <p:tag name="MILELISTITEM" val=""/>
</p:tagLst>
</file>

<file path=ppt/tags/tag45.xml><?xml version="1.0" encoding="utf-8"?>
<p:tagLst xmlns:a="http://schemas.openxmlformats.org/drawingml/2006/main" xmlns:r="http://schemas.openxmlformats.org/officeDocument/2006/relationships" xmlns:p="http://schemas.openxmlformats.org/presentationml/2006/main">
  <p:tag name="MILELISTITEM" val=""/>
</p:tagLst>
</file>

<file path=ppt/tags/tag46.xml><?xml version="1.0" encoding="utf-8"?>
<p:tagLst xmlns:a="http://schemas.openxmlformats.org/drawingml/2006/main" xmlns:r="http://schemas.openxmlformats.org/officeDocument/2006/relationships" xmlns:p="http://schemas.openxmlformats.org/presentationml/2006/main">
  <p:tag name="COLORSCHEMEINDEX" val="4"/>
</p:tagLst>
</file>

<file path=ppt/tags/tag47.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48.xml><?xml version="1.0" encoding="utf-8"?>
<p:tagLst xmlns:a="http://schemas.openxmlformats.org/drawingml/2006/main" xmlns:r="http://schemas.openxmlformats.org/officeDocument/2006/relationships" xmlns:p="http://schemas.openxmlformats.org/presentationml/2006/main">
  <p:tag name="MILELISTITEM" val=""/>
</p:tagLst>
</file>

<file path=ppt/tags/tag49.xml><?xml version="1.0" encoding="utf-8"?>
<p:tagLst xmlns:a="http://schemas.openxmlformats.org/drawingml/2006/main" xmlns:r="http://schemas.openxmlformats.org/officeDocument/2006/relationships" xmlns:p="http://schemas.openxmlformats.org/presentationml/2006/main">
  <p:tag name="MILELISTITEM" val=""/>
</p:tagLst>
</file>

<file path=ppt/tags/tag5.xml><?xml version="1.0" encoding="utf-8"?>
<p:tagLst xmlns:a="http://schemas.openxmlformats.org/drawingml/2006/main" xmlns:r="http://schemas.openxmlformats.org/officeDocument/2006/relationships" xmlns:p="http://schemas.openxmlformats.org/presentationml/2006/main">
  <p:tag name="MILELISTITEM" val=""/>
</p:tagLst>
</file>

<file path=ppt/tags/tag50.xml><?xml version="1.0" encoding="utf-8"?>
<p:tagLst xmlns:a="http://schemas.openxmlformats.org/drawingml/2006/main" xmlns:r="http://schemas.openxmlformats.org/officeDocument/2006/relationships" xmlns:p="http://schemas.openxmlformats.org/presentationml/2006/main">
  <p:tag name="MILELISTITEM" val=""/>
</p:tagLst>
</file>

<file path=ppt/tags/tag51.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52.xml><?xml version="1.0" encoding="utf-8"?>
<p:tagLst xmlns:a="http://schemas.openxmlformats.org/drawingml/2006/main" xmlns:r="http://schemas.openxmlformats.org/officeDocument/2006/relationships" xmlns:p="http://schemas.openxmlformats.org/presentationml/2006/main">
  <p:tag name="MILELISTITEM" val=""/>
</p:tagLst>
</file>

<file path=ppt/tags/tag53.xml><?xml version="1.0" encoding="utf-8"?>
<p:tagLst xmlns:a="http://schemas.openxmlformats.org/drawingml/2006/main" xmlns:r="http://schemas.openxmlformats.org/officeDocument/2006/relationships" xmlns:p="http://schemas.openxmlformats.org/presentationml/2006/main">
  <p:tag name="MILELISTITEM" val=""/>
</p:tagLst>
</file>

<file path=ppt/tags/tag54.xml><?xml version="1.0" encoding="utf-8"?>
<p:tagLst xmlns:a="http://schemas.openxmlformats.org/drawingml/2006/main" xmlns:r="http://schemas.openxmlformats.org/officeDocument/2006/relationships" xmlns:p="http://schemas.openxmlformats.org/presentationml/2006/main">
  <p:tag name="MILELISTITEM" val=""/>
</p:tagLst>
</file>

<file path=ppt/tags/tag55.xml><?xml version="1.0" encoding="utf-8"?>
<p:tagLst xmlns:a="http://schemas.openxmlformats.org/drawingml/2006/main" xmlns:r="http://schemas.openxmlformats.org/officeDocument/2006/relationships" xmlns:p="http://schemas.openxmlformats.org/presentationml/2006/main">
  <p:tag name="MILELISTITEM" val=""/>
</p:tagLst>
</file>

<file path=ppt/tags/tag56.xml><?xml version="1.0" encoding="utf-8"?>
<p:tagLst xmlns:a="http://schemas.openxmlformats.org/drawingml/2006/main" xmlns:r="http://schemas.openxmlformats.org/officeDocument/2006/relationships" xmlns:p="http://schemas.openxmlformats.org/presentationml/2006/main">
  <p:tag name="MILELISTITEM" val=""/>
</p:tagLst>
</file>

<file path=ppt/tags/tag57.xml><?xml version="1.0" encoding="utf-8"?>
<p:tagLst xmlns:a="http://schemas.openxmlformats.org/drawingml/2006/main" xmlns:r="http://schemas.openxmlformats.org/officeDocument/2006/relationships" xmlns:p="http://schemas.openxmlformats.org/presentationml/2006/main">
  <p:tag name="COLORSCHEMEINDEX" val="4"/>
</p:tagLst>
</file>

<file path=ppt/tags/tag58.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59.xml><?xml version="1.0" encoding="utf-8"?>
<p:tagLst xmlns:a="http://schemas.openxmlformats.org/drawingml/2006/main" xmlns:r="http://schemas.openxmlformats.org/officeDocument/2006/relationships" xmlns:p="http://schemas.openxmlformats.org/presentationml/2006/main">
  <p:tag name="MILELISTITEM" val=""/>
</p:tagLst>
</file>

<file path=ppt/tags/tag6.xml><?xml version="1.0" encoding="utf-8"?>
<p:tagLst xmlns:a="http://schemas.openxmlformats.org/drawingml/2006/main" xmlns:r="http://schemas.openxmlformats.org/officeDocument/2006/relationships" xmlns:p="http://schemas.openxmlformats.org/presentationml/2006/main">
  <p:tag name="MILELISTITEM" val=""/>
</p:tagLst>
</file>

<file path=ppt/tags/tag60.xml><?xml version="1.0" encoding="utf-8"?>
<p:tagLst xmlns:a="http://schemas.openxmlformats.org/drawingml/2006/main" xmlns:r="http://schemas.openxmlformats.org/officeDocument/2006/relationships" xmlns:p="http://schemas.openxmlformats.org/presentationml/2006/main">
  <p:tag name="MILELISTITEM" val=""/>
</p:tagLst>
</file>

<file path=ppt/tags/tag61.xml><?xml version="1.0" encoding="utf-8"?>
<p:tagLst xmlns:a="http://schemas.openxmlformats.org/drawingml/2006/main" xmlns:r="http://schemas.openxmlformats.org/officeDocument/2006/relationships" xmlns:p="http://schemas.openxmlformats.org/presentationml/2006/main">
  <p:tag name="MILELISTITEM" val=""/>
</p:tagLst>
</file>

<file path=ppt/tags/tag62.xml><?xml version="1.0" encoding="utf-8"?>
<p:tagLst xmlns:a="http://schemas.openxmlformats.org/drawingml/2006/main" xmlns:r="http://schemas.openxmlformats.org/officeDocument/2006/relationships" xmlns:p="http://schemas.openxmlformats.org/presentationml/2006/main">
  <p:tag name="MILELISTITEM" val=""/>
</p:tagLst>
</file>

<file path=ppt/tags/tag63.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64.xml><?xml version="1.0" encoding="utf-8"?>
<p:tagLst xmlns:a="http://schemas.openxmlformats.org/drawingml/2006/main" xmlns:r="http://schemas.openxmlformats.org/officeDocument/2006/relationships" xmlns:p="http://schemas.openxmlformats.org/presentationml/2006/main">
  <p:tag name="MILELISTITEM" val=""/>
</p:tagLst>
</file>

<file path=ppt/tags/tag65.xml><?xml version="1.0" encoding="utf-8"?>
<p:tagLst xmlns:a="http://schemas.openxmlformats.org/drawingml/2006/main" xmlns:r="http://schemas.openxmlformats.org/officeDocument/2006/relationships" xmlns:p="http://schemas.openxmlformats.org/presentationml/2006/main">
  <p:tag name="MILELISTITEM" val=""/>
</p:tagLst>
</file>

<file path=ppt/tags/tag66.xml><?xml version="1.0" encoding="utf-8"?>
<p:tagLst xmlns:a="http://schemas.openxmlformats.org/drawingml/2006/main" xmlns:r="http://schemas.openxmlformats.org/officeDocument/2006/relationships" xmlns:p="http://schemas.openxmlformats.org/presentationml/2006/main">
  <p:tag name="MILELISTITEM" val=""/>
</p:tagLst>
</file>

<file path=ppt/tags/tag67.xml><?xml version="1.0" encoding="utf-8"?>
<p:tagLst xmlns:a="http://schemas.openxmlformats.org/drawingml/2006/main" xmlns:r="http://schemas.openxmlformats.org/officeDocument/2006/relationships" xmlns:p="http://schemas.openxmlformats.org/presentationml/2006/main">
  <p:tag name="MILELISTITEM" val=""/>
</p:tagLst>
</file>

<file path=ppt/tags/tag68.xml><?xml version="1.0" encoding="utf-8"?>
<p:tagLst xmlns:a="http://schemas.openxmlformats.org/drawingml/2006/main" xmlns:r="http://schemas.openxmlformats.org/officeDocument/2006/relationships" xmlns:p="http://schemas.openxmlformats.org/presentationml/2006/main">
  <p:tag name="COLORSCHEMEINDEX" val="4"/>
</p:tagLst>
</file>

<file path=ppt/tags/tag69.xml><?xml version="1.0" encoding="utf-8"?>
<p:tagLst xmlns:a="http://schemas.openxmlformats.org/drawingml/2006/main" xmlns:r="http://schemas.openxmlformats.org/officeDocument/2006/relationships" xmlns:p="http://schemas.openxmlformats.org/presentationml/2006/main">
  <p:tag name="COLORSCHEMEINDEX" val="4"/>
</p:tagLst>
</file>

<file path=ppt/tags/tag7.xml><?xml version="1.0" encoding="utf-8"?>
<p:tagLst xmlns:a="http://schemas.openxmlformats.org/drawingml/2006/main" xmlns:r="http://schemas.openxmlformats.org/officeDocument/2006/relationships" xmlns:p="http://schemas.openxmlformats.org/presentationml/2006/main">
  <p:tag name="MILELISTITEM" val=""/>
</p:tagLst>
</file>

<file path=ppt/tags/tag70.xml><?xml version="1.0" encoding="utf-8"?>
<p:tagLst xmlns:a="http://schemas.openxmlformats.org/drawingml/2006/main" xmlns:r="http://schemas.openxmlformats.org/officeDocument/2006/relationships" xmlns:p="http://schemas.openxmlformats.org/presentationml/2006/main">
  <p:tag name="COLORSCHEMEINDEX" val="4"/>
  <p:tag name="NO LOGOS" val="true"/>
</p:tagLst>
</file>

<file path=ppt/tags/tag71.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72.xml><?xml version="1.0" encoding="utf-8"?>
<p:tagLst xmlns:a="http://schemas.openxmlformats.org/drawingml/2006/main" xmlns:r="http://schemas.openxmlformats.org/officeDocument/2006/relationships" xmlns:p="http://schemas.openxmlformats.org/presentationml/2006/main">
  <p:tag name="MILELISTITEM" val=""/>
</p:tagLst>
</file>

<file path=ppt/tags/tag73.xml><?xml version="1.0" encoding="utf-8"?>
<p:tagLst xmlns:a="http://schemas.openxmlformats.org/drawingml/2006/main" xmlns:r="http://schemas.openxmlformats.org/officeDocument/2006/relationships" xmlns:p="http://schemas.openxmlformats.org/presentationml/2006/main">
  <p:tag name="MILELISTITEM" val=""/>
</p:tagLst>
</file>

<file path=ppt/tags/tag74.xml><?xml version="1.0" encoding="utf-8"?>
<p:tagLst xmlns:a="http://schemas.openxmlformats.org/drawingml/2006/main" xmlns:r="http://schemas.openxmlformats.org/officeDocument/2006/relationships" xmlns:p="http://schemas.openxmlformats.org/presentationml/2006/main">
  <p:tag name="MILELISTITEM" val=""/>
</p:tagLst>
</file>

<file path=ppt/tags/tag75.xml><?xml version="1.0" encoding="utf-8"?>
<p:tagLst xmlns:a="http://schemas.openxmlformats.org/drawingml/2006/main" xmlns:r="http://schemas.openxmlformats.org/officeDocument/2006/relationships" xmlns:p="http://schemas.openxmlformats.org/presentationml/2006/main">
  <p:tag name="MILELISTITEM" val=""/>
</p:tagLst>
</file>

<file path=ppt/tags/tag76.xml><?xml version="1.0" encoding="utf-8"?>
<p:tagLst xmlns:a="http://schemas.openxmlformats.org/drawingml/2006/main" xmlns:r="http://schemas.openxmlformats.org/officeDocument/2006/relationships" xmlns:p="http://schemas.openxmlformats.org/presentationml/2006/main">
  <p:tag name="MILELISTITEM" val=""/>
</p:tagLst>
</file>

<file path=ppt/tags/tag77.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78.xml><?xml version="1.0" encoding="utf-8"?>
<p:tagLst xmlns:a="http://schemas.openxmlformats.org/drawingml/2006/main" xmlns:r="http://schemas.openxmlformats.org/officeDocument/2006/relationships" xmlns:p="http://schemas.openxmlformats.org/presentationml/2006/main">
  <p:tag name="MILELISTITEM" val=""/>
</p:tagLst>
</file>

<file path=ppt/tags/tag79.xml><?xml version="1.0" encoding="utf-8"?>
<p:tagLst xmlns:a="http://schemas.openxmlformats.org/drawingml/2006/main" xmlns:r="http://schemas.openxmlformats.org/officeDocument/2006/relationships" xmlns:p="http://schemas.openxmlformats.org/presentationml/2006/main">
  <p:tag name="MILELISTITEM" val=""/>
</p:tagLst>
</file>

<file path=ppt/tags/tag8.xml><?xml version="1.0" encoding="utf-8"?>
<p:tagLst xmlns:a="http://schemas.openxmlformats.org/drawingml/2006/main" xmlns:r="http://schemas.openxmlformats.org/officeDocument/2006/relationships" xmlns:p="http://schemas.openxmlformats.org/presentationml/2006/main">
  <p:tag name="MILELISTITEM" val=""/>
</p:tagLst>
</file>

<file path=ppt/tags/tag80.xml><?xml version="1.0" encoding="utf-8"?>
<p:tagLst xmlns:a="http://schemas.openxmlformats.org/drawingml/2006/main" xmlns:r="http://schemas.openxmlformats.org/officeDocument/2006/relationships" xmlns:p="http://schemas.openxmlformats.org/presentationml/2006/main">
  <p:tag name="MILELISTITEM" val=""/>
</p:tagLst>
</file>

<file path=ppt/tags/tag81.xml><?xml version="1.0" encoding="utf-8"?>
<p:tagLst xmlns:a="http://schemas.openxmlformats.org/drawingml/2006/main" xmlns:r="http://schemas.openxmlformats.org/officeDocument/2006/relationships" xmlns:p="http://schemas.openxmlformats.org/presentationml/2006/main">
  <p:tag name="COLORSCHEMEINDEX" val="4"/>
</p:tagLst>
</file>

<file path=ppt/tags/tag8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83.xml><?xml version="1.0" encoding="utf-8"?>
<p:tagLst xmlns:a="http://schemas.openxmlformats.org/drawingml/2006/main" xmlns:r="http://schemas.openxmlformats.org/officeDocument/2006/relationships" xmlns:p="http://schemas.openxmlformats.org/presentationml/2006/main">
  <p:tag name="MILELISTITEM" val=""/>
</p:tagLst>
</file>

<file path=ppt/tags/tag84.xml><?xml version="1.0" encoding="utf-8"?>
<p:tagLst xmlns:a="http://schemas.openxmlformats.org/drawingml/2006/main" xmlns:r="http://schemas.openxmlformats.org/officeDocument/2006/relationships" xmlns:p="http://schemas.openxmlformats.org/presentationml/2006/main">
  <p:tag name="MILELISTITEM" val=""/>
</p:tagLst>
</file>

<file path=ppt/tags/tag85.xml><?xml version="1.0" encoding="utf-8"?>
<p:tagLst xmlns:a="http://schemas.openxmlformats.org/drawingml/2006/main" xmlns:r="http://schemas.openxmlformats.org/officeDocument/2006/relationships" xmlns:p="http://schemas.openxmlformats.org/presentationml/2006/main">
  <p:tag name="MILELISTITEM" val=""/>
</p:tagLst>
</file>

<file path=ppt/tags/tag86.xml><?xml version="1.0" encoding="utf-8"?>
<p:tagLst xmlns:a="http://schemas.openxmlformats.org/drawingml/2006/main" xmlns:r="http://schemas.openxmlformats.org/officeDocument/2006/relationships" xmlns:p="http://schemas.openxmlformats.org/presentationml/2006/main">
  <p:tag name="MILELISTITEM" val=""/>
</p:tagLst>
</file>

<file path=ppt/tags/tag87.xml><?xml version="1.0" encoding="utf-8"?>
<p:tagLst xmlns:a="http://schemas.openxmlformats.org/drawingml/2006/main" xmlns:r="http://schemas.openxmlformats.org/officeDocument/2006/relationships" xmlns:p="http://schemas.openxmlformats.org/presentationml/2006/main">
  <p:tag name="MILELISTITEM" val=""/>
</p:tagLst>
</file>

<file path=ppt/tags/tag88.xml><?xml version="1.0" encoding="utf-8"?>
<p:tagLst xmlns:a="http://schemas.openxmlformats.org/drawingml/2006/main" xmlns:r="http://schemas.openxmlformats.org/officeDocument/2006/relationships" xmlns:p="http://schemas.openxmlformats.org/presentationml/2006/main">
  <p:tag name="MILELISTITEM" val=""/>
</p:tagLst>
</file>

<file path=ppt/tags/tag89.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9.xml><?xml version="1.0" encoding="utf-8"?>
<p:tagLst xmlns:a="http://schemas.openxmlformats.org/drawingml/2006/main" xmlns:r="http://schemas.openxmlformats.org/officeDocument/2006/relationships" xmlns:p="http://schemas.openxmlformats.org/presentationml/2006/main">
  <p:tag name="COLORSCHEMEINDEX" val="4"/>
</p:tagLst>
</file>

<file path=ppt/tags/tag90.xml><?xml version="1.0" encoding="utf-8"?>
<p:tagLst xmlns:a="http://schemas.openxmlformats.org/drawingml/2006/main" xmlns:r="http://schemas.openxmlformats.org/officeDocument/2006/relationships" xmlns:p="http://schemas.openxmlformats.org/presentationml/2006/main">
  <p:tag name="MILELISTITEM" val=""/>
</p:tagLst>
</file>

<file path=ppt/tags/tag91.xml><?xml version="1.0" encoding="utf-8"?>
<p:tagLst xmlns:a="http://schemas.openxmlformats.org/drawingml/2006/main" xmlns:r="http://schemas.openxmlformats.org/officeDocument/2006/relationships" xmlns:p="http://schemas.openxmlformats.org/presentationml/2006/main">
  <p:tag name="MILELISTITEM" val=""/>
</p:tagLst>
</file>

<file path=ppt/tags/tag92.xml><?xml version="1.0" encoding="utf-8"?>
<p:tagLst xmlns:a="http://schemas.openxmlformats.org/drawingml/2006/main" xmlns:r="http://schemas.openxmlformats.org/officeDocument/2006/relationships" xmlns:p="http://schemas.openxmlformats.org/presentationml/2006/main">
  <p:tag name="COLORSCHEMEINDEX" val="4"/>
</p:tagLst>
</file>

<file path=ppt/tags/tag9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94.xml><?xml version="1.0" encoding="utf-8"?>
<p:tagLst xmlns:a="http://schemas.openxmlformats.org/drawingml/2006/main" xmlns:r="http://schemas.openxmlformats.org/officeDocument/2006/relationships" xmlns:p="http://schemas.openxmlformats.org/presentationml/2006/main">
  <p:tag name="MILELISTITEM" val=""/>
</p:tagLst>
</file>

<file path=ppt/tags/tag95.xml><?xml version="1.0" encoding="utf-8"?>
<p:tagLst xmlns:a="http://schemas.openxmlformats.org/drawingml/2006/main" xmlns:r="http://schemas.openxmlformats.org/officeDocument/2006/relationships" xmlns:p="http://schemas.openxmlformats.org/presentationml/2006/main">
  <p:tag name="MILELISTITEM" val=""/>
</p:tagLst>
</file>

<file path=ppt/tags/tag96.xml><?xml version="1.0" encoding="utf-8"?>
<p:tagLst xmlns:a="http://schemas.openxmlformats.org/drawingml/2006/main" xmlns:r="http://schemas.openxmlformats.org/officeDocument/2006/relationships" xmlns:p="http://schemas.openxmlformats.org/presentationml/2006/main">
  <p:tag name="MILELISTITEM" val=""/>
</p:tagLst>
</file>

<file path=ppt/tags/tag97.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98.xml><?xml version="1.0" encoding="utf-8"?>
<p:tagLst xmlns:a="http://schemas.openxmlformats.org/drawingml/2006/main" xmlns:r="http://schemas.openxmlformats.org/officeDocument/2006/relationships" xmlns:p="http://schemas.openxmlformats.org/presentationml/2006/main">
  <p:tag name="MILELISTITEM" val=""/>
</p:tagLst>
</file>

<file path=ppt/tags/tag99.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heme/theme1.xml><?xml version="1.0" encoding="utf-8"?>
<a:theme xmlns:a="http://schemas.openxmlformats.org/drawingml/2006/main" name="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tto">
  <a:themeElements>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tto 1">
        <a:dk1>
          <a:srgbClr val="000000"/>
        </a:dk1>
        <a:lt1>
          <a:srgbClr val="FEFFFF"/>
        </a:lt1>
        <a:dk2>
          <a:srgbClr val="000000"/>
        </a:dk2>
        <a:lt2>
          <a:srgbClr val="5B5B5B"/>
        </a:lt2>
        <a:accent1>
          <a:srgbClr val="F6F6F6"/>
        </a:accent1>
        <a:accent2>
          <a:srgbClr val="AFAFAF"/>
        </a:accent2>
        <a:accent3>
          <a:srgbClr val="FEFFFF"/>
        </a:accent3>
        <a:accent4>
          <a:srgbClr val="000000"/>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001932"/>
        </a:dk1>
        <a:lt1>
          <a:srgbClr val="FFFFFF"/>
        </a:lt1>
        <a:dk2>
          <a:srgbClr val="2181B7"/>
        </a:dk2>
        <a:lt2>
          <a:srgbClr val="FFFF99"/>
        </a:lt2>
        <a:accent1>
          <a:srgbClr val="003399"/>
        </a:accent1>
        <a:accent2>
          <a:srgbClr val="01B0FF"/>
        </a:accent2>
        <a:accent3>
          <a:srgbClr val="ABC1D8"/>
        </a:accent3>
        <a:accent4>
          <a:srgbClr val="DADADA"/>
        </a:accent4>
        <a:accent5>
          <a:srgbClr val="AAADCA"/>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00000"/>
        </a:dk1>
        <a:lt1>
          <a:srgbClr val="FFFFFF"/>
        </a:lt1>
        <a:dk2>
          <a:srgbClr val="042AA4"/>
        </a:dk2>
        <a:lt2>
          <a:srgbClr val="FE9B03"/>
        </a:lt2>
        <a:accent1>
          <a:srgbClr val="000F40"/>
        </a:accent1>
        <a:accent2>
          <a:srgbClr val="603900"/>
        </a:accent2>
        <a:accent3>
          <a:srgbClr val="AAACCF"/>
        </a:accent3>
        <a:accent4>
          <a:srgbClr val="DADADA"/>
        </a:accent4>
        <a:accent5>
          <a:srgbClr val="AAAAAF"/>
        </a:accent5>
        <a:accent6>
          <a:srgbClr val="5633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969696"/>
        </a:lt2>
        <a:accent1>
          <a:srgbClr val="C0F6F5"/>
        </a:accent1>
        <a:accent2>
          <a:srgbClr val="FAFEDA"/>
        </a:accent2>
        <a:accent3>
          <a:srgbClr val="FFFFFF"/>
        </a:accent3>
        <a:accent4>
          <a:srgbClr val="000000"/>
        </a:accent4>
        <a:accent5>
          <a:srgbClr val="DCFAF9"/>
        </a:accent5>
        <a:accent6>
          <a:srgbClr val="E3E6C5"/>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tto">
  <a:themeElements>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tto 1">
        <a:dk1>
          <a:srgbClr val="000000"/>
        </a:dk1>
        <a:lt1>
          <a:srgbClr val="FEFFFF"/>
        </a:lt1>
        <a:dk2>
          <a:srgbClr val="000000"/>
        </a:dk2>
        <a:lt2>
          <a:srgbClr val="5B5B5B"/>
        </a:lt2>
        <a:accent1>
          <a:srgbClr val="F6F6F6"/>
        </a:accent1>
        <a:accent2>
          <a:srgbClr val="AFAFAF"/>
        </a:accent2>
        <a:accent3>
          <a:srgbClr val="FEFFFF"/>
        </a:accent3>
        <a:accent4>
          <a:srgbClr val="000000"/>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001932"/>
        </a:dk1>
        <a:lt1>
          <a:srgbClr val="FFFFFF"/>
        </a:lt1>
        <a:dk2>
          <a:srgbClr val="2181B7"/>
        </a:dk2>
        <a:lt2>
          <a:srgbClr val="FFFF99"/>
        </a:lt2>
        <a:accent1>
          <a:srgbClr val="003399"/>
        </a:accent1>
        <a:accent2>
          <a:srgbClr val="01B0FF"/>
        </a:accent2>
        <a:accent3>
          <a:srgbClr val="ABC1D8"/>
        </a:accent3>
        <a:accent4>
          <a:srgbClr val="DADADA"/>
        </a:accent4>
        <a:accent5>
          <a:srgbClr val="AAADCA"/>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00000"/>
        </a:dk1>
        <a:lt1>
          <a:srgbClr val="FFFFFF"/>
        </a:lt1>
        <a:dk2>
          <a:srgbClr val="042AA4"/>
        </a:dk2>
        <a:lt2>
          <a:srgbClr val="FE9B03"/>
        </a:lt2>
        <a:accent1>
          <a:srgbClr val="000F40"/>
        </a:accent1>
        <a:accent2>
          <a:srgbClr val="603900"/>
        </a:accent2>
        <a:accent3>
          <a:srgbClr val="AAACCF"/>
        </a:accent3>
        <a:accent4>
          <a:srgbClr val="DADADA"/>
        </a:accent4>
        <a:accent5>
          <a:srgbClr val="AAAAAF"/>
        </a:accent5>
        <a:accent6>
          <a:srgbClr val="5633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969696"/>
        </a:lt2>
        <a:accent1>
          <a:srgbClr val="C0F6F5"/>
        </a:accent1>
        <a:accent2>
          <a:srgbClr val="FAFEDA"/>
        </a:accent2>
        <a:accent3>
          <a:srgbClr val="FFFFFF"/>
        </a:accent3>
        <a:accent4>
          <a:srgbClr val="000000"/>
        </a:accent4>
        <a:accent5>
          <a:srgbClr val="DCFAF9"/>
        </a:accent5>
        <a:accent6>
          <a:srgbClr val="E3E6C5"/>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2_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docProps/app.xml><?xml version="1.0" encoding="utf-8"?>
<Properties xmlns="http://schemas.openxmlformats.org/officeDocument/2006/extended-properties" xmlns:vt="http://schemas.openxmlformats.org/officeDocument/2006/docPropsVTypes">
  <Template>ttoTheme</Template>
  <TotalTime>10867</TotalTime>
  <Pages>3</Pages>
  <Words>1784</Words>
  <Application>Microsoft Office PowerPoint</Application>
  <PresentationFormat>On-screen Show (4:3)</PresentationFormat>
  <Paragraphs>528</Paragraphs>
  <Slides>34</Slides>
  <Notes>20</Notes>
  <HiddenSlides>1</HiddenSlides>
  <MMClips>0</MMClips>
  <ScaleCrop>false</ScaleCrop>
  <HeadingPairs>
    <vt:vector size="4" baseType="variant">
      <vt:variant>
        <vt:lpstr>Theme</vt:lpstr>
      </vt:variant>
      <vt:variant>
        <vt:i4>6</vt:i4>
      </vt:variant>
      <vt:variant>
        <vt:lpstr>Slide Titles</vt:lpstr>
      </vt:variant>
      <vt:variant>
        <vt:i4>34</vt:i4>
      </vt:variant>
    </vt:vector>
  </HeadingPairs>
  <TitlesOfParts>
    <vt:vector size="40" baseType="lpstr">
      <vt:lpstr>ttoTheme</vt:lpstr>
      <vt:lpstr>1_ttoTheme</vt:lpstr>
      <vt:lpstr>2_tto</vt:lpstr>
      <vt:lpstr>tto</vt:lpstr>
      <vt:lpstr>2_ttoTheme</vt:lpstr>
      <vt:lpstr>3_ttoTheme</vt:lpstr>
      <vt:lpstr>Workshop Outline</vt:lpstr>
      <vt:lpstr>Objectives</vt:lpstr>
      <vt:lpstr>Outline</vt:lpstr>
      <vt:lpstr>Static vs Dynamic Systems</vt:lpstr>
      <vt:lpstr>Memory Policies</vt:lpstr>
      <vt:lpstr>Outline</vt:lpstr>
      <vt:lpstr>Outline</vt:lpstr>
      <vt:lpstr>Dynamic Memory Usage (Heap)</vt:lpstr>
      <vt:lpstr>Dynamic Example (Heap)</vt:lpstr>
      <vt:lpstr>Dynamic Memory (Heap)</vt:lpstr>
      <vt:lpstr>Multiple Heaps</vt:lpstr>
      <vt:lpstr>Memory_alloc()</vt:lpstr>
      <vt:lpstr>Outline</vt:lpstr>
      <vt:lpstr>Creating A Heap (HeapMem)</vt:lpstr>
      <vt:lpstr>Outline</vt:lpstr>
      <vt:lpstr>Heap Types</vt:lpstr>
      <vt:lpstr>Outline</vt:lpstr>
      <vt:lpstr>HeapMem</vt:lpstr>
      <vt:lpstr>Outline</vt:lpstr>
      <vt:lpstr>HeapBuf</vt:lpstr>
      <vt:lpstr>Creating A HeapBuf</vt:lpstr>
      <vt:lpstr>Multiple HeapBufs</vt:lpstr>
      <vt:lpstr>Outline</vt:lpstr>
      <vt:lpstr>HeapMultiBuf</vt:lpstr>
      <vt:lpstr>Outline</vt:lpstr>
      <vt:lpstr>Default System Heap</vt:lpstr>
      <vt:lpstr>Outline</vt:lpstr>
      <vt:lpstr>Dynamically Creating SYS/BIOS Objects</vt:lpstr>
      <vt:lpstr>Example – Dynamic Task API</vt:lpstr>
      <vt:lpstr>Error Block (New in SYS/BIOS)</vt:lpstr>
      <vt:lpstr>Outline</vt:lpstr>
      <vt:lpstr>Lab 6 – Dynamic Audio</vt:lpstr>
      <vt:lpstr>Slide 33</vt:lpstr>
      <vt:lpstr>Outline</vt:lpstr>
    </vt:vector>
  </TitlesOfParts>
  <Company>SC Sales &amp; Marketing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Integration Workshop</dc:title>
  <dc:subject/>
  <dc:creator>Scott Specker</dc:creator>
  <cp:keywords/>
  <dc:description/>
  <cp:lastModifiedBy>Eric Wilbur</cp:lastModifiedBy>
  <cp:revision>254</cp:revision>
  <cp:lastPrinted>1601-01-01T00:00:00Z</cp:lastPrinted>
  <dcterms:created xsi:type="dcterms:W3CDTF">2001-09-20T20:19:44Z</dcterms:created>
  <dcterms:modified xsi:type="dcterms:W3CDTF">2012-01-11T16:48:59Z</dcterms:modified>
</cp:coreProperties>
</file>