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heme/themeOverride12.xml" ContentType="application/vnd.openxmlformats-officedocument.themeOverride+xml"/>
  <Override PartName="/ppt/tags/tag104.xml" ContentType="application/vnd.openxmlformats-officedocument.presentationml.tags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heme/themeOverride6.xml" ContentType="application/vnd.openxmlformats-officedocument.themeOverride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slideLayouts/slideLayout43.xml" ContentType="application/vnd.openxmlformats-officedocument.presentationml.slideLayout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32.xml" ContentType="application/vnd.openxmlformats-officedocument.presentationml.slideLayout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heme/themeOverride14.xml" ContentType="application/vnd.openxmlformats-officedocument.themeOverride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tags/tag6.xml" ContentType="application/vnd.openxmlformats-officedocument.presentationml.tags+xml"/>
  <Override PartName="/ppt/theme/themeOverride7.xml" ContentType="application/vnd.openxmlformats-officedocument.themeOverride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Override10.xml" ContentType="application/vnd.openxmlformats-officedocument.themeOverrid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Override PartName="/ppt/theme/themeOverride3.xml" ContentType="application/vnd.openxmlformats-officedocument.themeOverride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heme/themeOverride15.xml" ContentType="application/vnd.openxmlformats-officedocument.themeOverr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heme/themeOverride8.xml" ContentType="application/vnd.openxmlformats-officedocument.themeOverride+xml"/>
  <Override PartName="/ppt/theme/themeOverride11.xml" ContentType="application/vnd.openxmlformats-officedocument.themeOverride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theme/themeOverride4.xml" ContentType="application/vnd.openxmlformats-officedocument.themeOverride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heme/themeOverride9.xml" ContentType="application/vnd.openxmlformats-officedocument.themeOverride+xml"/>
  <Override PartName="/ppt/tags/tag115.xml" ContentType="application/vnd.openxmlformats-officedocument.presentationml.tags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heme/themeOverride5.xml" ContentType="application/vnd.openxmlformats-officedocument.themeOverride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ags/tag9.xml" ContentType="application/vnd.openxmlformats-officedocument.presentationml.tags+xml"/>
  <Override PartName="/ppt/theme/themeOverride13.xml" ContentType="application/vnd.openxmlformats-officedocument.themeOverride+xml"/>
  <Override PartName="/ppt/tags/tag105.xml" ContentType="application/vnd.openxmlformats-officedocument.presentationml.tags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heme/themeOverride2.xml" ContentType="application/vnd.openxmlformats-officedocument.themeOverride+xml"/>
  <Override PartName="/ppt/tags/tag28.xml" ContentType="application/vnd.openxmlformats-officedocument.presentationml.tags+xml"/>
  <Override PartName="/ppt/tags/tag7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4" r:id="rId1"/>
    <p:sldMasterId id="2147483680" r:id="rId2"/>
    <p:sldMasterId id="2147483705" r:id="rId3"/>
    <p:sldMasterId id="2147483718" r:id="rId4"/>
  </p:sldMasterIdLst>
  <p:notesMasterIdLst>
    <p:notesMasterId r:id="rId41"/>
  </p:notesMasterIdLst>
  <p:handoutMasterIdLst>
    <p:handoutMasterId r:id="rId42"/>
  </p:handoutMasterIdLst>
  <p:sldIdLst>
    <p:sldId id="1424" r:id="rId5"/>
    <p:sldId id="1074" r:id="rId6"/>
    <p:sldId id="1409" r:id="rId7"/>
    <p:sldId id="1410" r:id="rId8"/>
    <p:sldId id="1052" r:id="rId9"/>
    <p:sldId id="1355" r:id="rId10"/>
    <p:sldId id="1390" r:id="rId11"/>
    <p:sldId id="1411" r:id="rId12"/>
    <p:sldId id="1063" r:id="rId13"/>
    <p:sldId id="1389" r:id="rId14"/>
    <p:sldId id="1412" r:id="rId15"/>
    <p:sldId id="1065" r:id="rId16"/>
    <p:sldId id="1413" r:id="rId17"/>
    <p:sldId id="1414" r:id="rId18"/>
    <p:sldId id="1024" r:id="rId19"/>
    <p:sldId id="1415" r:id="rId20"/>
    <p:sldId id="1339" r:id="rId21"/>
    <p:sldId id="1416" r:id="rId22"/>
    <p:sldId id="1338" r:id="rId23"/>
    <p:sldId id="1417" r:id="rId24"/>
    <p:sldId id="1418" r:id="rId25"/>
    <p:sldId id="1051" r:id="rId26"/>
    <p:sldId id="1426" r:id="rId27"/>
    <p:sldId id="1419" r:id="rId28"/>
    <p:sldId id="1271" r:id="rId29"/>
    <p:sldId id="1393" r:id="rId30"/>
    <p:sldId id="1420" r:id="rId31"/>
    <p:sldId id="1067" r:id="rId32"/>
    <p:sldId id="1394" r:id="rId33"/>
    <p:sldId id="1421" r:id="rId34"/>
    <p:sldId id="1069" r:id="rId35"/>
    <p:sldId id="1269" r:id="rId36"/>
    <p:sldId id="1422" r:id="rId37"/>
    <p:sldId id="1070" r:id="rId38"/>
    <p:sldId id="1427" r:id="rId39"/>
    <p:sldId id="1072" r:id="rId40"/>
  </p:sldIdLst>
  <p:sldSz cx="9144000" cy="6858000" type="screen4x3"/>
  <p:notesSz cx="7315200" cy="9601200"/>
  <p:defaultTextStyle>
    <a:defPPr>
      <a:defRPr lang="en-US"/>
    </a:defPPr>
    <a:lvl1pPr algn="l" rtl="0" eaLnBrk="0" fontAlgn="base" hangingPunct="0">
      <a:lnSpc>
        <a:spcPct val="80000"/>
      </a:lnSpc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lnSpc>
        <a:spcPct val="80000"/>
      </a:lnSpc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lnSpc>
        <a:spcPct val="80000"/>
      </a:lnSpc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lnSpc>
        <a:spcPct val="80000"/>
      </a:lnSpc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lnSpc>
        <a:spcPct val="80000"/>
      </a:lnSpc>
      <a:spcBef>
        <a:spcPct val="50000"/>
      </a:spcBef>
      <a:spcAft>
        <a:spcPct val="0"/>
      </a:spcAft>
      <a:defRPr sz="2400"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FFFF66"/>
    <a:srgbClr val="CCFF66"/>
    <a:srgbClr val="FF99CC"/>
    <a:srgbClr val="808080"/>
    <a:srgbClr val="969696"/>
    <a:srgbClr val="B2B2B2"/>
    <a:srgbClr val="C0C0C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791" autoAdjust="0"/>
    <p:restoredTop sz="89894" autoAdjust="0"/>
  </p:normalViewPr>
  <p:slideViewPr>
    <p:cSldViewPr>
      <p:cViewPr>
        <p:scale>
          <a:sx n="80" d="100"/>
          <a:sy n="80" d="100"/>
        </p:scale>
        <p:origin x="-1026" y="-1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t" anchorCtr="0" compatLnSpc="1">
            <a:prstTxWarp prst="textNoShape">
              <a:avLst/>
            </a:prstTxWarp>
          </a:bodyPr>
          <a:lstStyle>
            <a:lvl1pPr defTabSz="966788"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t" anchorCtr="0" compatLnSpc="1">
            <a:prstTxWarp prst="textNoShape">
              <a:avLst/>
            </a:prstTxWarp>
          </a:bodyPr>
          <a:lstStyle>
            <a:lvl1pPr algn="r" defTabSz="966788"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b" anchorCtr="0" compatLnSpc="1">
            <a:prstTxWarp prst="textNoShape">
              <a:avLst/>
            </a:prstTxWarp>
          </a:bodyPr>
          <a:lstStyle>
            <a:lvl1pPr defTabSz="966788"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b" anchorCtr="0" compatLnSpc="1">
            <a:prstTxWarp prst="textNoShape">
              <a:avLst/>
            </a:prstTxWarp>
          </a:bodyPr>
          <a:lstStyle>
            <a:lvl1pPr algn="r" defTabSz="966788"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fld id="{82914C71-9458-4718-AB1E-8A724304819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t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spcBef>
                <a:spcPct val="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t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spcBef>
                <a:spcPct val="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b" anchorCtr="0" compatLnSpc="1">
            <a:prstTxWarp prst="textNoShape">
              <a:avLst/>
            </a:prstTxWarp>
          </a:bodyPr>
          <a:lstStyle>
            <a:lvl1pPr defTabSz="966788">
              <a:lnSpc>
                <a:spcPct val="100000"/>
              </a:lnSpc>
              <a:spcBef>
                <a:spcPct val="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b" anchorCtr="0" compatLnSpc="1">
            <a:prstTxWarp prst="textNoShape">
              <a:avLst/>
            </a:prstTxWarp>
          </a:bodyPr>
          <a:lstStyle>
            <a:lvl1pPr algn="r" defTabSz="966788">
              <a:lnSpc>
                <a:spcPct val="100000"/>
              </a:lnSpc>
              <a:spcBef>
                <a:spcPct val="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fld id="{868B5124-6BE8-452D-8A70-47EE811BE3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32" tIns="48667" rIns="97332" bIns="486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4823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66825" y="727075"/>
            <a:ext cx="4781550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2A8627-8987-406D-A21E-ABBD08ABA47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2838" y="4643438"/>
            <a:ext cx="5964237" cy="456406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4854" tIns="47427" rIns="94854" bIns="47427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38D2CF-2E20-4C47-B5BF-A491D81D3EFB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BFC4C4-ED02-4228-A90A-0D05A1D4C032}" type="slidenum">
              <a:rPr lang="en-US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8413" y="727075"/>
            <a:ext cx="4783137" cy="358775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59300"/>
            <a:ext cx="6013450" cy="4402138"/>
          </a:xfrm>
          <a:noFill/>
          <a:ln/>
        </p:spPr>
        <p:txBody>
          <a:bodyPr lIns="96649" tIns="48324" rIns="96649" bIns="48324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3BFC4C4-ED02-4228-A90A-0D05A1D4C032}" type="slidenum">
              <a:rPr lang="en-US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68413" y="727075"/>
            <a:ext cx="4783137" cy="3587750"/>
          </a:xfrm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31838" y="4559300"/>
            <a:ext cx="6013450" cy="4402138"/>
          </a:xfrm>
          <a:noFill/>
          <a:ln/>
        </p:spPr>
        <p:txBody>
          <a:bodyPr lIns="96649" tIns="48324" rIns="96649" bIns="48324"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Rollover handled.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8B5124-6BE8-452D-8A70-47EE811BE39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You will see this API used in many SYS/BIOS examples. Does</a:t>
            </a:r>
            <a:r>
              <a:rPr lang="en-US" baseline="0" dirty="0" smtClean="0"/>
              <a:t> NOT require RTA Agent. Just </a:t>
            </a:r>
            <a:r>
              <a:rPr lang="en-US" baseline="0" dirty="0" err="1" smtClean="0"/>
              <a:t>SysMin</a:t>
            </a:r>
            <a:r>
              <a:rPr lang="en-US" baseline="0" dirty="0" smtClean="0"/>
              <a:t> and results are not sent to Console until a </a:t>
            </a:r>
            <a:r>
              <a:rPr lang="en-US" baseline="0" dirty="0" err="1" smtClean="0"/>
              <a:t>System_flush</a:t>
            </a:r>
            <a:r>
              <a:rPr lang="en-US" baseline="0" dirty="0" smtClean="0"/>
              <a:t>() is called – like </a:t>
            </a:r>
            <a:r>
              <a:rPr lang="en-US" baseline="0" dirty="0" err="1" smtClean="0"/>
              <a:t>BIOS_exit</a:t>
            </a:r>
            <a:r>
              <a:rPr lang="en-US" baseline="0" dirty="0" smtClean="0"/>
              <a:t>(0). </a:t>
            </a:r>
            <a:r>
              <a:rPr lang="en-US" baseline="0" dirty="0" err="1" smtClean="0"/>
              <a:t>System_printf</a:t>
            </a:r>
            <a:r>
              <a:rPr lang="en-US" baseline="0" dirty="0" smtClean="0"/>
              <a:t>() is a 2400 cycle API (out of IRAM on the C6000). Still pretty big. Only use when system is aborting anyway. FYI – </a:t>
            </a:r>
            <a:r>
              <a:rPr lang="en-US" baseline="0" dirty="0" err="1" smtClean="0"/>
              <a:t>Log_info</a:t>
            </a:r>
            <a:r>
              <a:rPr lang="en-US" baseline="0" dirty="0" smtClean="0"/>
              <a:t> is only 40 cycles. HOO-HA !!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8B5124-6BE8-452D-8A70-47EE811BE39E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Log_info</a:t>
            </a:r>
            <a:r>
              <a:rPr lang="en-US" dirty="0" smtClean="0"/>
              <a:t> also calls Timestamp_get32()</a:t>
            </a:r>
            <a:r>
              <a:rPr lang="en-US" baseline="0" dirty="0" smtClean="0"/>
              <a:t> to get a timestamp used in the results of the Log.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8B5124-6BE8-452D-8A70-47EE811BE39E}" type="slidenum">
              <a:rPr lang="en-US" smtClean="0"/>
              <a:pPr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timestamp</a:t>
            </a:r>
            <a:r>
              <a:rPr lang="en-US" baseline="0" dirty="0" smtClean="0"/>
              <a:t> shown under the heading “time” is captured at each log. </a:t>
            </a:r>
            <a:r>
              <a:rPr lang="en-US" baseline="0" dirty="0" err="1" smtClean="0"/>
              <a:t>Log_info</a:t>
            </a:r>
            <a:r>
              <a:rPr lang="en-US" baseline="0" dirty="0" smtClean="0"/>
              <a:t> calls Timestamp_get32() internally to get these timestamps.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68B5124-6BE8-452D-8A70-47EE811BE39E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CF76D9-8C4F-404E-B421-838159FF4993}" type="slidenum">
              <a:rPr lang="en-US" smtClean="0">
                <a:solidFill>
                  <a:prstClr val="black"/>
                </a:solidFill>
              </a:rPr>
              <a:pPr/>
              <a:t>35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216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216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0800"/>
            <a:ext cx="2286000" cy="3030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50800"/>
            <a:ext cx="6705600" cy="3030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216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216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0800"/>
            <a:ext cx="2286000" cy="3030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50800"/>
            <a:ext cx="6705600" cy="3030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800"/>
            <a:ext cx="9144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914400"/>
            <a:ext cx="3810000" cy="2166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2166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1/10/2012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1/10/2012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1/10/2012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1/10/2012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1/10/2012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1/10/2012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1/10/2012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1/10/2012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1/10/2012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1/10/2012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1/10/2012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slideLayout" Target="../slideLayouts/slideLayout50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39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47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slideLayout" Target="../slideLayouts/slideLayout5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7429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8229600" cy="556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89BD6-E300-4C67-B175-76E5828D27B4}" type="datetimeFigureOut">
              <a:rPr lang="en-US" smtClean="0"/>
              <a:pPr/>
              <a:t>1/10/2012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TI Logo Color One Line" descr="tilogo_color_oneline.png" hidden="1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47730" y="6101890"/>
            <a:ext cx="1840840" cy="237724"/>
          </a:xfrm>
          <a:prstGeom prst="rect">
            <a:avLst/>
          </a:prstGeom>
        </p:spPr>
      </p:pic>
      <p:pic>
        <p:nvPicPr>
          <p:cNvPr id="8" name="TI Logo White One Line" descr="tilogo_bw_oneline.png" hidden="1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136939" y="5288938"/>
            <a:ext cx="1822553" cy="237724"/>
          </a:xfrm>
          <a:prstGeom prst="rect">
            <a:avLst/>
          </a:prstGeom>
        </p:spPr>
      </p:pic>
      <p:pic>
        <p:nvPicPr>
          <p:cNvPr id="9" name="TI Logo White Stack" descr="tilogo_bw_twoline.png" hidden="1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21847" y="5656160"/>
            <a:ext cx="1456824" cy="353539"/>
          </a:xfrm>
          <a:prstGeom prst="rect">
            <a:avLst/>
          </a:prstGeom>
        </p:spPr>
      </p:pic>
      <p:pic>
        <p:nvPicPr>
          <p:cNvPr id="10" name="TI Logo Color Stack" descr="tilogo_color_twoline.png" hidden="1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27241" y="6399926"/>
            <a:ext cx="1438537" cy="3474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50800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038" tIns="46038" rIns="46038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med">
    <p:fade/>
  </p:transition>
  <p:txStyles>
    <p:titleStyle>
      <a:lvl1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552450" indent="-55245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u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715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800" b="1">
          <a:solidFill>
            <a:schemeClr val="tx1"/>
          </a:solidFill>
          <a:latin typeface="+mn-lt"/>
        </a:defRPr>
      </a:lvl2pPr>
      <a:lvl3pPr marL="1371600" indent="-28575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400" b="1">
          <a:solidFill>
            <a:schemeClr val="tx1"/>
          </a:solidFill>
          <a:latin typeface="+mn-lt"/>
        </a:defRPr>
      </a:lvl3pPr>
      <a:lvl4pPr marL="1771650" indent="-28575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4pPr>
      <a:lvl5pPr marL="21907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5pPr>
      <a:lvl6pPr marL="26479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6pPr>
      <a:lvl7pPr marL="31051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7pPr>
      <a:lvl8pPr marL="35623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8pPr>
      <a:lvl9pPr marL="40195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50800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038" tIns="46038" rIns="46038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</p:sldLayoutIdLst>
  <p:transition spd="med">
    <p:fade/>
  </p:transition>
  <p:txStyles>
    <p:titleStyle>
      <a:lvl1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552450" indent="-55245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u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715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800" b="1">
          <a:solidFill>
            <a:schemeClr val="tx1"/>
          </a:solidFill>
          <a:latin typeface="+mn-lt"/>
        </a:defRPr>
      </a:lvl2pPr>
      <a:lvl3pPr marL="1371600" indent="-28575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400" b="1">
          <a:solidFill>
            <a:schemeClr val="tx1"/>
          </a:solidFill>
          <a:latin typeface="+mn-lt"/>
        </a:defRPr>
      </a:lvl3pPr>
      <a:lvl4pPr marL="1771650" indent="-28575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4pPr>
      <a:lvl5pPr marL="21907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5pPr>
      <a:lvl6pPr marL="26479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6pPr>
      <a:lvl7pPr marL="31051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7pPr>
      <a:lvl8pPr marL="35623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8pPr>
      <a:lvl9pPr marL="40195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7429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8229600" cy="556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  <a:latin typeface="Arial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t>1/10/2012</a:t>
            </a:fld>
            <a:endParaRPr lang="en-US">
              <a:solidFill>
                <a:srgbClr val="000000">
                  <a:tint val="75000"/>
                </a:srgbClr>
              </a:solidFill>
              <a:latin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en-US">
              <a:solidFill>
                <a:srgbClr val="000000">
                  <a:tint val="75000"/>
                </a:srgbClr>
              </a:solidFill>
              <a:latin typeface="Arial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 pitchFamily="34" charset="0"/>
              </a:rPr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 pitchFamily="34" charset="0"/>
            </a:endParaRPr>
          </a:p>
        </p:txBody>
      </p:sp>
      <p:pic>
        <p:nvPicPr>
          <p:cNvPr id="7" name="TI Logo Color One Line" descr="tilogo_color_oneline.png" hidden="1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47730" y="6101890"/>
            <a:ext cx="1840840" cy="237724"/>
          </a:xfrm>
          <a:prstGeom prst="rect">
            <a:avLst/>
          </a:prstGeom>
        </p:spPr>
      </p:pic>
      <p:pic>
        <p:nvPicPr>
          <p:cNvPr id="8" name="TI Logo White One Line" descr="tilogo_bw_oneline.png" hidden="1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136939" y="5288938"/>
            <a:ext cx="1822553" cy="237724"/>
          </a:xfrm>
          <a:prstGeom prst="rect">
            <a:avLst/>
          </a:prstGeom>
        </p:spPr>
      </p:pic>
      <p:pic>
        <p:nvPicPr>
          <p:cNvPr id="9" name="TI Logo White Stack" descr="tilogo_bw_twoline.png" hidden="1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21847" y="5656160"/>
            <a:ext cx="1456824" cy="353539"/>
          </a:xfrm>
          <a:prstGeom prst="rect">
            <a:avLst/>
          </a:prstGeom>
        </p:spPr>
      </p:pic>
      <p:pic>
        <p:nvPicPr>
          <p:cNvPr id="10" name="TI Logo Color Stack" descr="tilogo_color_twoline.png" hidden="1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27241" y="6399926"/>
            <a:ext cx="1438537" cy="3474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  <p:sldLayoutId id="2147483730" r:id="rId12"/>
    <p:sldLayoutId id="2147483731" r:id="rId13"/>
    <p:sldLayoutId id="2147483732" r:id="rId1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3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27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slide" Target="slide4.xml"/><Relationship Id="rId18" Type="http://schemas.openxmlformats.org/officeDocument/2006/relationships/slide" Target="slide33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slide" Target="slide3.xml"/><Relationship Id="rId17" Type="http://schemas.openxmlformats.org/officeDocument/2006/relationships/slide" Target="slide20.xml"/><Relationship Id="rId2" Type="http://schemas.openxmlformats.org/officeDocument/2006/relationships/tags" Target="../tags/tag28.xml"/><Relationship Id="rId16" Type="http://schemas.openxmlformats.org/officeDocument/2006/relationships/slide" Target="slide13.xml"/><Relationship Id="rId1" Type="http://schemas.openxmlformats.org/officeDocument/2006/relationships/themeOverride" Target="../theme/themeOverride4.xml"/><Relationship Id="rId6" Type="http://schemas.openxmlformats.org/officeDocument/2006/relationships/tags" Target="../tags/tag32.xml"/><Relationship Id="rId11" Type="http://schemas.openxmlformats.org/officeDocument/2006/relationships/image" Target="../media/image6.png"/><Relationship Id="rId5" Type="http://schemas.openxmlformats.org/officeDocument/2006/relationships/tags" Target="../tags/tag31.xml"/><Relationship Id="rId15" Type="http://schemas.openxmlformats.org/officeDocument/2006/relationships/slide" Target="slide11.xml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4.png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slide" Target="slide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42.xml"/><Relationship Id="rId13" Type="http://schemas.openxmlformats.org/officeDocument/2006/relationships/slide" Target="slide13.xml"/><Relationship Id="rId18" Type="http://schemas.openxmlformats.org/officeDocument/2006/relationships/slide" Target="slide33.xml"/><Relationship Id="rId3" Type="http://schemas.openxmlformats.org/officeDocument/2006/relationships/tags" Target="../tags/tag37.xml"/><Relationship Id="rId7" Type="http://schemas.openxmlformats.org/officeDocument/2006/relationships/tags" Target="../tags/tag41.xml"/><Relationship Id="rId12" Type="http://schemas.openxmlformats.org/officeDocument/2006/relationships/slide" Target="slide3.xml"/><Relationship Id="rId17" Type="http://schemas.openxmlformats.org/officeDocument/2006/relationships/slide" Target="slide20.xml"/><Relationship Id="rId2" Type="http://schemas.openxmlformats.org/officeDocument/2006/relationships/tags" Target="../tags/tag36.xml"/><Relationship Id="rId16" Type="http://schemas.openxmlformats.org/officeDocument/2006/relationships/slide" Target="slide18.xml"/><Relationship Id="rId1" Type="http://schemas.openxmlformats.org/officeDocument/2006/relationships/themeOverride" Target="../theme/themeOverride5.xml"/><Relationship Id="rId6" Type="http://schemas.openxmlformats.org/officeDocument/2006/relationships/tags" Target="../tags/tag40.xml"/><Relationship Id="rId11" Type="http://schemas.openxmlformats.org/officeDocument/2006/relationships/image" Target="../media/image6.png"/><Relationship Id="rId5" Type="http://schemas.openxmlformats.org/officeDocument/2006/relationships/tags" Target="../tags/tag39.xml"/><Relationship Id="rId15" Type="http://schemas.openxmlformats.org/officeDocument/2006/relationships/slide" Target="slide16.xml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4.png"/><Relationship Id="rId4" Type="http://schemas.openxmlformats.org/officeDocument/2006/relationships/tags" Target="../tags/tag38.xml"/><Relationship Id="rId9" Type="http://schemas.openxmlformats.org/officeDocument/2006/relationships/tags" Target="../tags/tag43.xml"/><Relationship Id="rId14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50.xml"/><Relationship Id="rId13" Type="http://schemas.openxmlformats.org/officeDocument/2006/relationships/slide" Target="slide13.xml"/><Relationship Id="rId18" Type="http://schemas.openxmlformats.org/officeDocument/2006/relationships/slide" Target="slide33.xml"/><Relationship Id="rId3" Type="http://schemas.openxmlformats.org/officeDocument/2006/relationships/tags" Target="../tags/tag45.xml"/><Relationship Id="rId7" Type="http://schemas.openxmlformats.org/officeDocument/2006/relationships/tags" Target="../tags/tag49.xml"/><Relationship Id="rId12" Type="http://schemas.openxmlformats.org/officeDocument/2006/relationships/slide" Target="slide3.xml"/><Relationship Id="rId17" Type="http://schemas.openxmlformats.org/officeDocument/2006/relationships/slide" Target="slide20.xml"/><Relationship Id="rId2" Type="http://schemas.openxmlformats.org/officeDocument/2006/relationships/tags" Target="../tags/tag44.xml"/><Relationship Id="rId16" Type="http://schemas.openxmlformats.org/officeDocument/2006/relationships/slide" Target="slide18.xml"/><Relationship Id="rId1" Type="http://schemas.openxmlformats.org/officeDocument/2006/relationships/themeOverride" Target="../theme/themeOverride6.xml"/><Relationship Id="rId6" Type="http://schemas.openxmlformats.org/officeDocument/2006/relationships/tags" Target="../tags/tag48.xml"/><Relationship Id="rId11" Type="http://schemas.openxmlformats.org/officeDocument/2006/relationships/image" Target="../media/image6.png"/><Relationship Id="rId5" Type="http://schemas.openxmlformats.org/officeDocument/2006/relationships/tags" Target="../tags/tag47.xml"/><Relationship Id="rId15" Type="http://schemas.openxmlformats.org/officeDocument/2006/relationships/slide" Target="slide16.xml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4.png"/><Relationship Id="rId4" Type="http://schemas.openxmlformats.org/officeDocument/2006/relationships/tags" Target="../tags/tag46.xml"/><Relationship Id="rId9" Type="http://schemas.openxmlformats.org/officeDocument/2006/relationships/tags" Target="../tags/tag51.xml"/><Relationship Id="rId1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13" Type="http://schemas.openxmlformats.org/officeDocument/2006/relationships/slide" Target="slide13.xml"/><Relationship Id="rId18" Type="http://schemas.openxmlformats.org/officeDocument/2006/relationships/slide" Target="slide33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slide" Target="slide3.xml"/><Relationship Id="rId17" Type="http://schemas.openxmlformats.org/officeDocument/2006/relationships/slide" Target="slide20.xml"/><Relationship Id="rId2" Type="http://schemas.openxmlformats.org/officeDocument/2006/relationships/tags" Target="../tags/tag52.xml"/><Relationship Id="rId16" Type="http://schemas.openxmlformats.org/officeDocument/2006/relationships/slide" Target="slide18.xml"/><Relationship Id="rId1" Type="http://schemas.openxmlformats.org/officeDocument/2006/relationships/themeOverride" Target="../theme/themeOverride7.xml"/><Relationship Id="rId6" Type="http://schemas.openxmlformats.org/officeDocument/2006/relationships/tags" Target="../tags/tag56.xml"/><Relationship Id="rId11" Type="http://schemas.openxmlformats.org/officeDocument/2006/relationships/image" Target="../media/image6.png"/><Relationship Id="rId5" Type="http://schemas.openxmlformats.org/officeDocument/2006/relationships/tags" Target="../tags/tag55.xml"/><Relationship Id="rId15" Type="http://schemas.openxmlformats.org/officeDocument/2006/relationships/slide" Target="slide16.xml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4.png"/><Relationship Id="rId4" Type="http://schemas.openxmlformats.org/officeDocument/2006/relationships/tags" Target="../tags/tag54.xml"/><Relationship Id="rId9" Type="http://schemas.openxmlformats.org/officeDocument/2006/relationships/tags" Target="../tags/tag59.xml"/><Relationship Id="rId1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tags" Target="../tags/tag66.xml"/><Relationship Id="rId13" Type="http://schemas.openxmlformats.org/officeDocument/2006/relationships/slide" Target="slide13.xml"/><Relationship Id="rId18" Type="http://schemas.openxmlformats.org/officeDocument/2006/relationships/slide" Target="slide33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12" Type="http://schemas.openxmlformats.org/officeDocument/2006/relationships/slide" Target="slide3.xml"/><Relationship Id="rId17" Type="http://schemas.openxmlformats.org/officeDocument/2006/relationships/slide" Target="slide20.xml"/><Relationship Id="rId2" Type="http://schemas.openxmlformats.org/officeDocument/2006/relationships/tags" Target="../tags/tag60.xml"/><Relationship Id="rId16" Type="http://schemas.openxmlformats.org/officeDocument/2006/relationships/slide" Target="slide18.xml"/><Relationship Id="rId1" Type="http://schemas.openxmlformats.org/officeDocument/2006/relationships/themeOverride" Target="../theme/themeOverride8.xml"/><Relationship Id="rId6" Type="http://schemas.openxmlformats.org/officeDocument/2006/relationships/tags" Target="../tags/tag64.xml"/><Relationship Id="rId11" Type="http://schemas.openxmlformats.org/officeDocument/2006/relationships/image" Target="../media/image6.png"/><Relationship Id="rId5" Type="http://schemas.openxmlformats.org/officeDocument/2006/relationships/tags" Target="../tags/tag63.xml"/><Relationship Id="rId15" Type="http://schemas.openxmlformats.org/officeDocument/2006/relationships/slide" Target="slide16.xml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4.png"/><Relationship Id="rId4" Type="http://schemas.openxmlformats.org/officeDocument/2006/relationships/tags" Target="../tags/tag62.xml"/><Relationship Id="rId9" Type="http://schemas.openxmlformats.org/officeDocument/2006/relationships/tags" Target="../tags/tag67.xml"/><Relationship Id="rId14" Type="http://schemas.openxmlformats.org/officeDocument/2006/relationships/slide" Target="slide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tags" Target="../tags/tag74.xml"/><Relationship Id="rId13" Type="http://schemas.openxmlformats.org/officeDocument/2006/relationships/slide" Target="slide3.xml"/><Relationship Id="rId18" Type="http://schemas.openxmlformats.org/officeDocument/2006/relationships/slide" Target="slide27.xml"/><Relationship Id="rId3" Type="http://schemas.openxmlformats.org/officeDocument/2006/relationships/tags" Target="../tags/tag69.xml"/><Relationship Id="rId21" Type="http://schemas.openxmlformats.org/officeDocument/2006/relationships/image" Target="../media/image4.png"/><Relationship Id="rId7" Type="http://schemas.openxmlformats.org/officeDocument/2006/relationships/tags" Target="../tags/tag73.xml"/><Relationship Id="rId12" Type="http://schemas.openxmlformats.org/officeDocument/2006/relationships/image" Target="../media/image6.png"/><Relationship Id="rId17" Type="http://schemas.openxmlformats.org/officeDocument/2006/relationships/slide" Target="slide24.xml"/><Relationship Id="rId2" Type="http://schemas.openxmlformats.org/officeDocument/2006/relationships/tags" Target="../tags/tag68.xml"/><Relationship Id="rId16" Type="http://schemas.openxmlformats.org/officeDocument/2006/relationships/slide" Target="slide21.xml"/><Relationship Id="rId20" Type="http://schemas.openxmlformats.org/officeDocument/2006/relationships/slide" Target="slide33.xml"/><Relationship Id="rId1" Type="http://schemas.openxmlformats.org/officeDocument/2006/relationships/themeOverride" Target="../theme/themeOverride9.xml"/><Relationship Id="rId6" Type="http://schemas.openxmlformats.org/officeDocument/2006/relationships/tags" Target="../tags/tag72.xml"/><Relationship Id="rId11" Type="http://schemas.openxmlformats.org/officeDocument/2006/relationships/slideLayout" Target="../slideLayouts/slideLayout20.xml"/><Relationship Id="rId5" Type="http://schemas.openxmlformats.org/officeDocument/2006/relationships/tags" Target="../tags/tag71.xml"/><Relationship Id="rId15" Type="http://schemas.openxmlformats.org/officeDocument/2006/relationships/slide" Target="slide20.xml"/><Relationship Id="rId10" Type="http://schemas.openxmlformats.org/officeDocument/2006/relationships/tags" Target="../tags/tag76.xml"/><Relationship Id="rId19" Type="http://schemas.openxmlformats.org/officeDocument/2006/relationships/slide" Target="slide30.xml"/><Relationship Id="rId4" Type="http://schemas.openxmlformats.org/officeDocument/2006/relationships/tags" Target="../tags/tag70.xml"/><Relationship Id="rId9" Type="http://schemas.openxmlformats.org/officeDocument/2006/relationships/tags" Target="../tags/tag75.xml"/><Relationship Id="rId14" Type="http://schemas.openxmlformats.org/officeDocument/2006/relationships/slide" Target="slide1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tags" Target="../tags/tag83.xml"/><Relationship Id="rId13" Type="http://schemas.openxmlformats.org/officeDocument/2006/relationships/slide" Target="slide3.xml"/><Relationship Id="rId18" Type="http://schemas.openxmlformats.org/officeDocument/2006/relationships/slide" Target="slide27.xml"/><Relationship Id="rId3" Type="http://schemas.openxmlformats.org/officeDocument/2006/relationships/tags" Target="../tags/tag78.xml"/><Relationship Id="rId21" Type="http://schemas.openxmlformats.org/officeDocument/2006/relationships/image" Target="../media/image4.png"/><Relationship Id="rId7" Type="http://schemas.openxmlformats.org/officeDocument/2006/relationships/tags" Target="../tags/tag82.xml"/><Relationship Id="rId12" Type="http://schemas.openxmlformats.org/officeDocument/2006/relationships/image" Target="../media/image6.png"/><Relationship Id="rId17" Type="http://schemas.openxmlformats.org/officeDocument/2006/relationships/slide" Target="slide24.xml"/><Relationship Id="rId2" Type="http://schemas.openxmlformats.org/officeDocument/2006/relationships/tags" Target="../tags/tag77.xml"/><Relationship Id="rId16" Type="http://schemas.openxmlformats.org/officeDocument/2006/relationships/slide" Target="slide21.xml"/><Relationship Id="rId20" Type="http://schemas.openxmlformats.org/officeDocument/2006/relationships/slide" Target="slide33.xml"/><Relationship Id="rId1" Type="http://schemas.openxmlformats.org/officeDocument/2006/relationships/themeOverride" Target="../theme/themeOverride10.xml"/><Relationship Id="rId6" Type="http://schemas.openxmlformats.org/officeDocument/2006/relationships/tags" Target="../tags/tag81.xml"/><Relationship Id="rId11" Type="http://schemas.openxmlformats.org/officeDocument/2006/relationships/slideLayout" Target="../slideLayouts/slideLayout20.xml"/><Relationship Id="rId5" Type="http://schemas.openxmlformats.org/officeDocument/2006/relationships/tags" Target="../tags/tag80.xml"/><Relationship Id="rId15" Type="http://schemas.openxmlformats.org/officeDocument/2006/relationships/slide" Target="slide20.xml"/><Relationship Id="rId10" Type="http://schemas.openxmlformats.org/officeDocument/2006/relationships/tags" Target="../tags/tag85.xml"/><Relationship Id="rId19" Type="http://schemas.openxmlformats.org/officeDocument/2006/relationships/slide" Target="slide30.xml"/><Relationship Id="rId4" Type="http://schemas.openxmlformats.org/officeDocument/2006/relationships/tags" Target="../tags/tag79.xml"/><Relationship Id="rId9" Type="http://schemas.openxmlformats.org/officeDocument/2006/relationships/tags" Target="../tags/tag84.xml"/><Relationship Id="rId14" Type="http://schemas.openxmlformats.org/officeDocument/2006/relationships/slide" Target="slide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tags" Target="../tags/tag92.xml"/><Relationship Id="rId13" Type="http://schemas.openxmlformats.org/officeDocument/2006/relationships/slide" Target="slide3.xml"/><Relationship Id="rId18" Type="http://schemas.openxmlformats.org/officeDocument/2006/relationships/slide" Target="slide27.xml"/><Relationship Id="rId3" Type="http://schemas.openxmlformats.org/officeDocument/2006/relationships/tags" Target="../tags/tag87.xml"/><Relationship Id="rId21" Type="http://schemas.openxmlformats.org/officeDocument/2006/relationships/image" Target="../media/image4.png"/><Relationship Id="rId7" Type="http://schemas.openxmlformats.org/officeDocument/2006/relationships/tags" Target="../tags/tag91.xml"/><Relationship Id="rId12" Type="http://schemas.openxmlformats.org/officeDocument/2006/relationships/image" Target="../media/image6.png"/><Relationship Id="rId17" Type="http://schemas.openxmlformats.org/officeDocument/2006/relationships/slide" Target="slide24.xml"/><Relationship Id="rId2" Type="http://schemas.openxmlformats.org/officeDocument/2006/relationships/tags" Target="../tags/tag86.xml"/><Relationship Id="rId16" Type="http://schemas.openxmlformats.org/officeDocument/2006/relationships/slide" Target="slide21.xml"/><Relationship Id="rId20" Type="http://schemas.openxmlformats.org/officeDocument/2006/relationships/slide" Target="slide33.xml"/><Relationship Id="rId1" Type="http://schemas.openxmlformats.org/officeDocument/2006/relationships/themeOverride" Target="../theme/themeOverride11.xml"/><Relationship Id="rId6" Type="http://schemas.openxmlformats.org/officeDocument/2006/relationships/tags" Target="../tags/tag90.xml"/><Relationship Id="rId11" Type="http://schemas.openxmlformats.org/officeDocument/2006/relationships/slideLayout" Target="../slideLayouts/slideLayout20.xml"/><Relationship Id="rId5" Type="http://schemas.openxmlformats.org/officeDocument/2006/relationships/tags" Target="../tags/tag89.xml"/><Relationship Id="rId15" Type="http://schemas.openxmlformats.org/officeDocument/2006/relationships/slide" Target="slide20.xml"/><Relationship Id="rId10" Type="http://schemas.openxmlformats.org/officeDocument/2006/relationships/tags" Target="../tags/tag94.xml"/><Relationship Id="rId19" Type="http://schemas.openxmlformats.org/officeDocument/2006/relationships/slide" Target="slide30.xml"/><Relationship Id="rId4" Type="http://schemas.openxmlformats.org/officeDocument/2006/relationships/tags" Target="../tags/tag88.xml"/><Relationship Id="rId9" Type="http://schemas.openxmlformats.org/officeDocument/2006/relationships/tags" Target="../tags/tag93.xml"/><Relationship Id="rId14" Type="http://schemas.openxmlformats.org/officeDocument/2006/relationships/slide" Target="slide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tags" Target="../tags/tag101.xml"/><Relationship Id="rId13" Type="http://schemas.openxmlformats.org/officeDocument/2006/relationships/slide" Target="slide3.xml"/><Relationship Id="rId18" Type="http://schemas.openxmlformats.org/officeDocument/2006/relationships/slide" Target="slide27.xml"/><Relationship Id="rId3" Type="http://schemas.openxmlformats.org/officeDocument/2006/relationships/tags" Target="../tags/tag96.xml"/><Relationship Id="rId21" Type="http://schemas.openxmlformats.org/officeDocument/2006/relationships/image" Target="../media/image4.png"/><Relationship Id="rId7" Type="http://schemas.openxmlformats.org/officeDocument/2006/relationships/tags" Target="../tags/tag100.xml"/><Relationship Id="rId12" Type="http://schemas.openxmlformats.org/officeDocument/2006/relationships/image" Target="../media/image6.png"/><Relationship Id="rId17" Type="http://schemas.openxmlformats.org/officeDocument/2006/relationships/slide" Target="slide24.xml"/><Relationship Id="rId2" Type="http://schemas.openxmlformats.org/officeDocument/2006/relationships/tags" Target="../tags/tag95.xml"/><Relationship Id="rId16" Type="http://schemas.openxmlformats.org/officeDocument/2006/relationships/slide" Target="slide21.xml"/><Relationship Id="rId20" Type="http://schemas.openxmlformats.org/officeDocument/2006/relationships/slide" Target="slide33.xml"/><Relationship Id="rId1" Type="http://schemas.openxmlformats.org/officeDocument/2006/relationships/themeOverride" Target="../theme/themeOverride12.xml"/><Relationship Id="rId6" Type="http://schemas.openxmlformats.org/officeDocument/2006/relationships/tags" Target="../tags/tag99.xml"/><Relationship Id="rId11" Type="http://schemas.openxmlformats.org/officeDocument/2006/relationships/slideLayout" Target="../slideLayouts/slideLayout20.xml"/><Relationship Id="rId5" Type="http://schemas.openxmlformats.org/officeDocument/2006/relationships/tags" Target="../tags/tag98.xml"/><Relationship Id="rId15" Type="http://schemas.openxmlformats.org/officeDocument/2006/relationships/slide" Target="slide20.xml"/><Relationship Id="rId10" Type="http://schemas.openxmlformats.org/officeDocument/2006/relationships/tags" Target="../tags/tag103.xml"/><Relationship Id="rId19" Type="http://schemas.openxmlformats.org/officeDocument/2006/relationships/slide" Target="slide30.xml"/><Relationship Id="rId4" Type="http://schemas.openxmlformats.org/officeDocument/2006/relationships/tags" Target="../tags/tag97.xml"/><Relationship Id="rId9" Type="http://schemas.openxmlformats.org/officeDocument/2006/relationships/tags" Target="../tags/tag102.xml"/><Relationship Id="rId14" Type="http://schemas.openxmlformats.org/officeDocument/2006/relationships/slide" Target="slide1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.png"/><Relationship Id="rId4" Type="http://schemas.openxmlformats.org/officeDocument/2006/relationships/image" Target="../media/image2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" Target="slide4.xml"/><Relationship Id="rId18" Type="http://schemas.openxmlformats.org/officeDocument/2006/relationships/slide" Target="slide33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" Target="slide3.xml"/><Relationship Id="rId17" Type="http://schemas.openxmlformats.org/officeDocument/2006/relationships/slide" Target="slide20.xml"/><Relationship Id="rId2" Type="http://schemas.openxmlformats.org/officeDocument/2006/relationships/tags" Target="../tags/tag2.xml"/><Relationship Id="rId16" Type="http://schemas.openxmlformats.org/officeDocument/2006/relationships/slide" Target="slide13.xml"/><Relationship Id="rId1" Type="http://schemas.openxmlformats.org/officeDocument/2006/relationships/themeOverride" Target="../theme/themeOverride1.xml"/><Relationship Id="rId6" Type="http://schemas.openxmlformats.org/officeDocument/2006/relationships/tags" Target="../tags/tag6.xml"/><Relationship Id="rId11" Type="http://schemas.openxmlformats.org/officeDocument/2006/relationships/image" Target="../media/image6.png"/><Relationship Id="rId5" Type="http://schemas.openxmlformats.org/officeDocument/2006/relationships/tags" Target="../tags/tag5.xml"/><Relationship Id="rId15" Type="http://schemas.openxmlformats.org/officeDocument/2006/relationships/slide" Target="slide11.xml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4.png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slide" Target="slide8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110.xml"/><Relationship Id="rId13" Type="http://schemas.openxmlformats.org/officeDocument/2006/relationships/slide" Target="slide3.xml"/><Relationship Id="rId18" Type="http://schemas.openxmlformats.org/officeDocument/2006/relationships/slide" Target="slide27.xml"/><Relationship Id="rId3" Type="http://schemas.openxmlformats.org/officeDocument/2006/relationships/tags" Target="../tags/tag105.xml"/><Relationship Id="rId21" Type="http://schemas.openxmlformats.org/officeDocument/2006/relationships/image" Target="../media/image4.png"/><Relationship Id="rId7" Type="http://schemas.openxmlformats.org/officeDocument/2006/relationships/tags" Target="../tags/tag109.xml"/><Relationship Id="rId12" Type="http://schemas.openxmlformats.org/officeDocument/2006/relationships/image" Target="../media/image6.png"/><Relationship Id="rId17" Type="http://schemas.openxmlformats.org/officeDocument/2006/relationships/slide" Target="slide24.xml"/><Relationship Id="rId2" Type="http://schemas.openxmlformats.org/officeDocument/2006/relationships/tags" Target="../tags/tag104.xml"/><Relationship Id="rId16" Type="http://schemas.openxmlformats.org/officeDocument/2006/relationships/slide" Target="slide21.xml"/><Relationship Id="rId20" Type="http://schemas.openxmlformats.org/officeDocument/2006/relationships/slide" Target="slide33.xml"/><Relationship Id="rId1" Type="http://schemas.openxmlformats.org/officeDocument/2006/relationships/themeOverride" Target="../theme/themeOverride13.xml"/><Relationship Id="rId6" Type="http://schemas.openxmlformats.org/officeDocument/2006/relationships/tags" Target="../tags/tag108.xml"/><Relationship Id="rId11" Type="http://schemas.openxmlformats.org/officeDocument/2006/relationships/slideLayout" Target="../slideLayouts/slideLayout20.xml"/><Relationship Id="rId5" Type="http://schemas.openxmlformats.org/officeDocument/2006/relationships/tags" Target="../tags/tag107.xml"/><Relationship Id="rId15" Type="http://schemas.openxmlformats.org/officeDocument/2006/relationships/slide" Target="slide20.xml"/><Relationship Id="rId10" Type="http://schemas.openxmlformats.org/officeDocument/2006/relationships/tags" Target="../tags/tag112.xml"/><Relationship Id="rId19" Type="http://schemas.openxmlformats.org/officeDocument/2006/relationships/slide" Target="slide30.xml"/><Relationship Id="rId4" Type="http://schemas.openxmlformats.org/officeDocument/2006/relationships/tags" Target="../tags/tag106.xml"/><Relationship Id="rId9" Type="http://schemas.openxmlformats.org/officeDocument/2006/relationships/tags" Target="../tags/tag111.xml"/><Relationship Id="rId14" Type="http://schemas.openxmlformats.org/officeDocument/2006/relationships/slide" Target="slide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tags" Target="../tags/tag119.xml"/><Relationship Id="rId13" Type="http://schemas.openxmlformats.org/officeDocument/2006/relationships/slide" Target="slide4.xml"/><Relationship Id="rId18" Type="http://schemas.openxmlformats.org/officeDocument/2006/relationships/slide" Target="slide33.xml"/><Relationship Id="rId3" Type="http://schemas.openxmlformats.org/officeDocument/2006/relationships/tags" Target="../tags/tag114.xml"/><Relationship Id="rId7" Type="http://schemas.openxmlformats.org/officeDocument/2006/relationships/tags" Target="../tags/tag118.xml"/><Relationship Id="rId12" Type="http://schemas.openxmlformats.org/officeDocument/2006/relationships/slide" Target="slide3.xml"/><Relationship Id="rId17" Type="http://schemas.openxmlformats.org/officeDocument/2006/relationships/slide" Target="slide20.xml"/><Relationship Id="rId2" Type="http://schemas.openxmlformats.org/officeDocument/2006/relationships/tags" Target="../tags/tag113.xml"/><Relationship Id="rId16" Type="http://schemas.openxmlformats.org/officeDocument/2006/relationships/slide" Target="slide13.xml"/><Relationship Id="rId1" Type="http://schemas.openxmlformats.org/officeDocument/2006/relationships/themeOverride" Target="../theme/themeOverride14.xml"/><Relationship Id="rId6" Type="http://schemas.openxmlformats.org/officeDocument/2006/relationships/tags" Target="../tags/tag117.xml"/><Relationship Id="rId11" Type="http://schemas.openxmlformats.org/officeDocument/2006/relationships/image" Target="../media/image6.png"/><Relationship Id="rId5" Type="http://schemas.openxmlformats.org/officeDocument/2006/relationships/tags" Target="../tags/tag116.xml"/><Relationship Id="rId15" Type="http://schemas.openxmlformats.org/officeDocument/2006/relationships/slide" Target="slide11.xml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4.png"/><Relationship Id="rId4" Type="http://schemas.openxmlformats.org/officeDocument/2006/relationships/tags" Target="../tags/tag115.xml"/><Relationship Id="rId9" Type="http://schemas.openxmlformats.org/officeDocument/2006/relationships/tags" Target="../tags/tag120.xml"/><Relationship Id="rId14" Type="http://schemas.openxmlformats.org/officeDocument/2006/relationships/slide" Target="slide8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21.xml"/><Relationship Id="rId5" Type="http://schemas.openxmlformats.org/officeDocument/2006/relationships/image" Target="../media/image4.png"/><Relationship Id="rId4" Type="http://schemas.openxmlformats.org/officeDocument/2006/relationships/image" Target="../media/image2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23.xml"/><Relationship Id="rId7" Type="http://schemas.openxmlformats.org/officeDocument/2006/relationships/slideLayout" Target="../slideLayouts/slideLayout20.xml"/><Relationship Id="rId2" Type="http://schemas.openxmlformats.org/officeDocument/2006/relationships/tags" Target="../tags/tag122.xml"/><Relationship Id="rId1" Type="http://schemas.openxmlformats.org/officeDocument/2006/relationships/themeOverride" Target="../theme/themeOverride15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9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slide" Target="slide4.xml"/><Relationship Id="rId18" Type="http://schemas.openxmlformats.org/officeDocument/2006/relationships/slide" Target="slide33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slide" Target="slide3.xml"/><Relationship Id="rId17" Type="http://schemas.openxmlformats.org/officeDocument/2006/relationships/slide" Target="slide20.xml"/><Relationship Id="rId2" Type="http://schemas.openxmlformats.org/officeDocument/2006/relationships/tags" Target="../tags/tag10.xml"/><Relationship Id="rId16" Type="http://schemas.openxmlformats.org/officeDocument/2006/relationships/slide" Target="slide13.xml"/><Relationship Id="rId1" Type="http://schemas.openxmlformats.org/officeDocument/2006/relationships/themeOverride" Target="../theme/themeOverride2.xml"/><Relationship Id="rId6" Type="http://schemas.openxmlformats.org/officeDocument/2006/relationships/tags" Target="../tags/tag14.xml"/><Relationship Id="rId11" Type="http://schemas.openxmlformats.org/officeDocument/2006/relationships/image" Target="../media/image6.png"/><Relationship Id="rId5" Type="http://schemas.openxmlformats.org/officeDocument/2006/relationships/tags" Target="../tags/tag13.xml"/><Relationship Id="rId15" Type="http://schemas.openxmlformats.org/officeDocument/2006/relationships/slide" Target="slide11.xml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4.png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slide" Target="slide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18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slide" Target="slide4.xml"/><Relationship Id="rId18" Type="http://schemas.openxmlformats.org/officeDocument/2006/relationships/slide" Target="slide33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12" Type="http://schemas.openxmlformats.org/officeDocument/2006/relationships/slide" Target="slide3.xml"/><Relationship Id="rId17" Type="http://schemas.openxmlformats.org/officeDocument/2006/relationships/slide" Target="slide20.xml"/><Relationship Id="rId2" Type="http://schemas.openxmlformats.org/officeDocument/2006/relationships/tags" Target="../tags/tag19.xml"/><Relationship Id="rId16" Type="http://schemas.openxmlformats.org/officeDocument/2006/relationships/slide" Target="slide13.xml"/><Relationship Id="rId1" Type="http://schemas.openxmlformats.org/officeDocument/2006/relationships/themeOverride" Target="../theme/themeOverride3.xml"/><Relationship Id="rId6" Type="http://schemas.openxmlformats.org/officeDocument/2006/relationships/tags" Target="../tags/tag23.xml"/><Relationship Id="rId11" Type="http://schemas.openxmlformats.org/officeDocument/2006/relationships/image" Target="../media/image6.png"/><Relationship Id="rId5" Type="http://schemas.openxmlformats.org/officeDocument/2006/relationships/tags" Target="../tags/tag22.xml"/><Relationship Id="rId15" Type="http://schemas.openxmlformats.org/officeDocument/2006/relationships/slide" Target="slide11.xml"/><Relationship Id="rId10" Type="http://schemas.openxmlformats.org/officeDocument/2006/relationships/slideLayout" Target="../slideLayouts/slideLayout20.xml"/><Relationship Id="rId19" Type="http://schemas.openxmlformats.org/officeDocument/2006/relationships/image" Target="../media/image4.png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4000" dirty="0" smtClean="0"/>
              <a:t>Workshop Outline</a:t>
            </a: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304800" y="838200"/>
            <a:ext cx="8534400" cy="548640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0" tIns="0" rIns="0" bIns="0" anchor="ctr" anchorCtr="0">
            <a:noAutofit/>
          </a:bodyPr>
          <a:lstStyle/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FFFFFF">
                    <a:lumMod val="75000"/>
                  </a:srgbClr>
                </a:solidFill>
                <a:latin typeface="Arial" pitchFamily="34" charset="0"/>
              </a:rPr>
              <a:t>Welcome</a:t>
            </a:r>
            <a:endParaRPr lang="en-US" sz="3600" dirty="0">
              <a:solidFill>
                <a:srgbClr val="FFFFFF">
                  <a:lumMod val="75000"/>
                </a:srgbClr>
              </a:solidFill>
              <a:latin typeface="Arial" pitchFamily="34" charset="0"/>
            </a:endParaRP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FFFFFF">
                    <a:lumMod val="75000"/>
                  </a:srgbClr>
                </a:solidFill>
                <a:latin typeface="Arial" pitchFamily="34" charset="0"/>
              </a:rPr>
              <a:t>Intro to CCS &amp; SYS/BIOS</a:t>
            </a: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FFFFFF">
                    <a:lumMod val="75000"/>
                  </a:srgbClr>
                </a:solidFill>
                <a:latin typeface="Arial" pitchFamily="34" charset="0"/>
              </a:rPr>
              <a:t>Threads &amp; Scheduling</a:t>
            </a: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</a:rPr>
              <a:t>Devices + Demo </a:t>
            </a:r>
            <a:r>
              <a:rPr lang="en-US" sz="3200" b="0" i="1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</a:rPr>
              <a:t>(custom)</a:t>
            </a:r>
            <a:endParaRPr lang="en-US" sz="3600" b="0" i="1" dirty="0" smtClean="0">
              <a:solidFill>
                <a:schemeClr val="bg1">
                  <a:lumMod val="75000"/>
                </a:schemeClr>
              </a:solidFill>
              <a:latin typeface="Arial" pitchFamily="34" charset="0"/>
            </a:endParaRP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000000"/>
                </a:solidFill>
                <a:latin typeface="Arial" pitchFamily="34" charset="0"/>
              </a:rPr>
              <a:t>Clock </a:t>
            </a:r>
            <a:r>
              <a:rPr lang="en-US" sz="3600" dirty="0" err="1" smtClean="0">
                <a:solidFill>
                  <a:srgbClr val="000000"/>
                </a:solidFill>
                <a:latin typeface="Arial" pitchFamily="34" charset="0"/>
              </a:rPr>
              <a:t>Fxns</a:t>
            </a:r>
            <a:r>
              <a:rPr lang="en-US" sz="3600" dirty="0" smtClean="0">
                <a:solidFill>
                  <a:srgbClr val="000000"/>
                </a:solidFill>
                <a:latin typeface="Arial" pitchFamily="34" charset="0"/>
              </a:rPr>
              <a:t> &amp; RTA Tools</a:t>
            </a: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000000"/>
                </a:solidFill>
                <a:latin typeface="Arial" pitchFamily="34" charset="0"/>
              </a:rPr>
              <a:t>Dynamic Memory</a:t>
            </a: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000000"/>
                </a:solidFill>
                <a:latin typeface="Arial" pitchFamily="34" charset="0"/>
              </a:rPr>
              <a:t>Advanced Topics + Q&amp;A</a:t>
            </a:r>
            <a:endParaRPr lang="en-US" sz="3600" dirty="0">
              <a:solidFill>
                <a:srgbClr val="000000"/>
              </a:solidFill>
              <a:latin typeface="Arial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 rot="5400000">
            <a:off x="-481080" y="3581400"/>
            <a:ext cx="5486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rot="10800000" flipH="1">
            <a:off x="304800" y="3956705"/>
            <a:ext cx="8534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549613" y="1989892"/>
            <a:ext cx="1406795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sz="4000" dirty="0" smtClean="0">
                <a:solidFill>
                  <a:srgbClr val="0066FF"/>
                </a:solidFill>
                <a:latin typeface="Calibri" pitchFamily="34" charset="0"/>
              </a:rPr>
              <a:t>DAY 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3261" y="4675431"/>
            <a:ext cx="1406795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sz="4000" dirty="0" smtClean="0">
                <a:solidFill>
                  <a:srgbClr val="0066FF"/>
                </a:solidFill>
                <a:latin typeface="Calibri" pitchFamily="34" charset="0"/>
              </a:rPr>
              <a:t>DAY 2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2381536" y="4056509"/>
            <a:ext cx="6318912" cy="644856"/>
          </a:xfrm>
          <a:prstGeom prst="roundRect">
            <a:avLst/>
          </a:prstGeom>
          <a:noFill/>
          <a:ln w="381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endParaRPr lang="en-US" sz="2800" dirty="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15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1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4" name="Animated Logo" descr="tilogo_color_two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/>
              <a:t>Configuring a </a:t>
            </a:r>
            <a:r>
              <a:rPr lang="en-US" sz="3200" i="1" u="sng" dirty="0" smtClean="0"/>
              <a:t>Clock </a:t>
            </a:r>
            <a:r>
              <a:rPr lang="en-US" sz="3200" i="1" u="sng" dirty="0" err="1" smtClean="0"/>
              <a:t>Fxn</a:t>
            </a:r>
            <a:r>
              <a:rPr lang="en-US" sz="3200" i="1" dirty="0" smtClean="0"/>
              <a:t> – Statically via </a:t>
            </a:r>
            <a:r>
              <a:rPr lang="en-US" sz="3200" dirty="0" smtClean="0"/>
              <a:t>GUI</a:t>
            </a:r>
          </a:p>
        </p:txBody>
      </p:sp>
      <p:sp>
        <p:nvSpPr>
          <p:cNvPr id="368651" name="Oval 11"/>
          <p:cNvSpPr>
            <a:spLocks noChangeArrowheads="1"/>
          </p:cNvSpPr>
          <p:nvPr/>
        </p:nvSpPr>
        <p:spPr bwMode="auto">
          <a:xfrm>
            <a:off x="228600" y="1147950"/>
            <a:ext cx="381000" cy="3810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9" name="Text Box 12"/>
          <p:cNvSpPr txBox="1">
            <a:spLocks noChangeArrowheads="1"/>
          </p:cNvSpPr>
          <p:nvPr/>
        </p:nvSpPr>
        <p:spPr bwMode="auto">
          <a:xfrm>
            <a:off x="247650" y="1154300"/>
            <a:ext cx="354013" cy="384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6390" name="Text Box 13"/>
          <p:cNvSpPr txBox="1">
            <a:spLocks noChangeArrowheads="1"/>
          </p:cNvSpPr>
          <p:nvPr/>
        </p:nvSpPr>
        <p:spPr bwMode="auto">
          <a:xfrm>
            <a:off x="641350" y="1192400"/>
            <a:ext cx="4003660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Insert new Clock </a:t>
            </a:r>
            <a:r>
              <a:rPr lang="en-US" sz="2000" dirty="0" err="1" smtClean="0">
                <a:solidFill>
                  <a:srgbClr val="000000"/>
                </a:solidFill>
              </a:rPr>
              <a:t>Fxn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n-US" sz="1800" b="0" i="1" dirty="0" smtClean="0">
                <a:solidFill>
                  <a:srgbClr val="000000"/>
                </a:solidFill>
                <a:latin typeface="Arial Narrow" pitchFamily="34" charset="0"/>
              </a:rPr>
              <a:t>(Outline View)</a:t>
            </a:r>
            <a:endParaRPr lang="en-US" sz="1800" b="0" i="1" dirty="0">
              <a:solidFill>
                <a:srgbClr val="000000"/>
              </a:solidFill>
              <a:latin typeface="Arial Narrow" pitchFamily="34" charset="0"/>
            </a:endParaRPr>
          </a:p>
        </p:txBody>
      </p:sp>
      <p:grpSp>
        <p:nvGrpSpPr>
          <p:cNvPr id="2" name="Group 48"/>
          <p:cNvGrpSpPr>
            <a:grpSpLocks/>
          </p:cNvGrpSpPr>
          <p:nvPr/>
        </p:nvGrpSpPr>
        <p:grpSpPr bwMode="auto">
          <a:xfrm>
            <a:off x="1447800" y="619125"/>
            <a:ext cx="5562600" cy="412750"/>
            <a:chOff x="480" y="390"/>
            <a:chExt cx="3504" cy="260"/>
          </a:xfrm>
        </p:grpSpPr>
        <p:sp>
          <p:nvSpPr>
            <p:cNvPr id="368655" name="Rectangle 15"/>
            <p:cNvSpPr>
              <a:spLocks noChangeArrowheads="1"/>
            </p:cNvSpPr>
            <p:nvPr/>
          </p:nvSpPr>
          <p:spPr bwMode="auto">
            <a:xfrm>
              <a:off x="480" y="406"/>
              <a:ext cx="3504" cy="244"/>
            </a:xfrm>
            <a:prstGeom prst="rect">
              <a:avLst/>
            </a:prstGeom>
            <a:solidFill>
              <a:schemeClr val="accent2"/>
            </a:solidFill>
            <a:ln w="12700">
              <a:noFill/>
              <a:miter lim="800000"/>
              <a:headEnd/>
              <a:tailEnd/>
            </a:ln>
            <a:effectLst/>
          </p:spPr>
          <p:txBody>
            <a:bodyPr wrap="square" anchor="ctr">
              <a:spAutoFit/>
            </a:bodyPr>
            <a:lstStyle/>
            <a:p>
              <a:pPr>
                <a:defRPr/>
              </a:pPr>
              <a:endParaRPr lang="en-US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410" name="Text Box 16"/>
            <p:cNvSpPr txBox="1">
              <a:spLocks noChangeArrowheads="1"/>
            </p:cNvSpPr>
            <p:nvPr/>
          </p:nvSpPr>
          <p:spPr bwMode="auto">
            <a:xfrm>
              <a:off x="528" y="390"/>
              <a:ext cx="864" cy="26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 anchorCtr="1"/>
            <a:lstStyle/>
            <a:p>
              <a:r>
                <a:rPr lang="en-US" sz="2000" b="0" u="sng" dirty="0">
                  <a:solidFill>
                    <a:srgbClr val="000000"/>
                  </a:solidFill>
                </a:rPr>
                <a:t>Example</a:t>
              </a:r>
              <a:r>
                <a:rPr lang="en-US" sz="2000" b="0" dirty="0">
                  <a:solidFill>
                    <a:srgbClr val="000000"/>
                  </a:solidFill>
                </a:rPr>
                <a:t>:</a:t>
              </a:r>
            </a:p>
          </p:txBody>
        </p:sp>
        <p:sp>
          <p:nvSpPr>
            <p:cNvPr id="16411" name="Text Box 17"/>
            <p:cNvSpPr txBox="1">
              <a:spLocks noChangeArrowheads="1"/>
            </p:cNvSpPr>
            <p:nvPr/>
          </p:nvSpPr>
          <p:spPr bwMode="auto">
            <a:xfrm>
              <a:off x="1344" y="439"/>
              <a:ext cx="2400" cy="19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>
                <a:lnSpc>
                  <a:spcPct val="70000"/>
                </a:lnSpc>
              </a:pPr>
              <a:r>
                <a:rPr lang="en-US" sz="2000" dirty="0">
                  <a:solidFill>
                    <a:srgbClr val="000000"/>
                  </a:solidFill>
                  <a:latin typeface="Arial Narrow" pitchFamily="34" charset="0"/>
                </a:rPr>
                <a:t> </a:t>
              </a:r>
              <a:r>
                <a:rPr lang="en-US" sz="2000" b="0" dirty="0" smtClean="0">
                  <a:solidFill>
                    <a:srgbClr val="000000"/>
                  </a:solidFill>
                  <a:latin typeface="Arial Narrow" pitchFamily="34" charset="0"/>
                </a:rPr>
                <a:t>Trigger </a:t>
              </a:r>
              <a:r>
                <a:rPr lang="en-US" sz="2000" b="0" dirty="0" err="1" smtClean="0">
                  <a:solidFill>
                    <a:srgbClr val="000000"/>
                  </a:solidFill>
                  <a:latin typeface="Courier New" pitchFamily="49" charset="0"/>
                  <a:cs typeface="Courier New" pitchFamily="49" charset="0"/>
                </a:rPr>
                <a:t>ledToggle</a:t>
              </a:r>
              <a:r>
                <a:rPr lang="en-US" sz="2000" b="0" dirty="0" smtClean="0">
                  <a:solidFill>
                    <a:srgbClr val="000000"/>
                  </a:solidFill>
                  <a:latin typeface="Courier New" pitchFamily="49" charset="0"/>
                  <a:cs typeface="Courier New" pitchFamily="49" charset="0"/>
                </a:rPr>
                <a:t>() </a:t>
              </a:r>
              <a:r>
                <a:rPr lang="en-US" sz="2000" b="0" dirty="0" smtClean="0">
                  <a:solidFill>
                    <a:srgbClr val="000000"/>
                  </a:solidFill>
                  <a:latin typeface="Arial Narrow" pitchFamily="34" charset="0"/>
                </a:rPr>
                <a:t>every 100 ticks</a:t>
              </a:r>
              <a:endParaRPr lang="en-US" sz="2000" b="0" dirty="0">
                <a:solidFill>
                  <a:srgbClr val="000000"/>
                </a:solidFill>
                <a:latin typeface="Arial Narrow" pitchFamily="34" charset="0"/>
              </a:endParaRPr>
            </a:p>
          </p:txBody>
        </p:sp>
      </p:grpSp>
      <p:sp>
        <p:nvSpPr>
          <p:cNvPr id="39" name="Oval 11"/>
          <p:cNvSpPr>
            <a:spLocks noChangeArrowheads="1"/>
          </p:cNvSpPr>
          <p:nvPr/>
        </p:nvSpPr>
        <p:spPr bwMode="auto">
          <a:xfrm>
            <a:off x="228600" y="2976750"/>
            <a:ext cx="381000" cy="3810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247650" y="2983100"/>
            <a:ext cx="354013" cy="384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641350" y="3021200"/>
            <a:ext cx="8196475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Configure </a:t>
            </a:r>
            <a:r>
              <a:rPr lang="en-US" sz="2000" dirty="0" smtClean="0">
                <a:solidFill>
                  <a:srgbClr val="000000"/>
                </a:solidFill>
              </a:rPr>
              <a:t>Clock </a:t>
            </a:r>
            <a:r>
              <a:rPr lang="en-US" sz="2000" dirty="0" err="1" smtClean="0">
                <a:solidFill>
                  <a:srgbClr val="000000"/>
                </a:solidFill>
              </a:rPr>
              <a:t>Fxn</a:t>
            </a:r>
            <a:r>
              <a:rPr lang="en-US" sz="2000" dirty="0" smtClean="0">
                <a:solidFill>
                  <a:srgbClr val="000000"/>
                </a:solidFill>
              </a:rPr>
              <a:t> – Object name, function, init timeout, period: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3074" name="Picture 2" descr="C:\Documents and Settings\a0159877\Desktop\insert_cloc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0400" y="1562288"/>
            <a:ext cx="2388426" cy="118586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50" name="Picture 2" descr="C:\Documents and Settings\a0159877\Desktop\SYSBIOS Snaps\extra\clock_fxn_scrunch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62399" y="3505200"/>
            <a:ext cx="4895273" cy="26670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990600" y="4572000"/>
            <a:ext cx="2558484" cy="897184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270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1">
            <a:noAutofit/>
          </a:bodyPr>
          <a:lstStyle/>
          <a:p>
            <a:pPr marL="342900" lvl="0" indent="-342900" algn="ctr">
              <a:spcBef>
                <a:spcPts val="0"/>
              </a:spcBef>
              <a:buClr>
                <a:srgbClr val="0066FF"/>
              </a:buClr>
              <a:buSzPct val="75000"/>
            </a:pPr>
            <a:r>
              <a:rPr lang="en-US" sz="2000" b="0" dirty="0" smtClean="0">
                <a:solidFill>
                  <a:srgbClr val="000000"/>
                </a:solidFill>
                <a:latin typeface="Arial Narrow" pitchFamily="34" charset="0"/>
              </a:rPr>
              <a:t>For “one-shot”, set initial</a:t>
            </a:r>
          </a:p>
          <a:p>
            <a:pPr marL="342900" lvl="0" indent="-342900" algn="ctr">
              <a:spcBef>
                <a:spcPts val="0"/>
              </a:spcBef>
              <a:buClr>
                <a:srgbClr val="0066FF"/>
              </a:buClr>
              <a:buSzPct val="75000"/>
            </a:pPr>
            <a:r>
              <a:rPr lang="en-US" sz="2000" b="0" dirty="0" smtClean="0">
                <a:solidFill>
                  <a:srgbClr val="000000"/>
                </a:solidFill>
                <a:latin typeface="Arial Narrow" pitchFamily="34" charset="0"/>
              </a:rPr>
              <a:t>timeout </a:t>
            </a:r>
            <a:r>
              <a:rPr lang="en-US" sz="2000" b="0" dirty="0" err="1" smtClean="0">
                <a:solidFill>
                  <a:srgbClr val="000000"/>
                </a:solidFill>
                <a:latin typeface="Arial Narrow" pitchFamily="34" charset="0"/>
              </a:rPr>
              <a:t>to”</a:t>
            </a:r>
            <a:r>
              <a:rPr lang="en-US" sz="2000" b="0" i="1" dirty="0" err="1" smtClean="0">
                <a:solidFill>
                  <a:srgbClr val="000000"/>
                </a:solidFill>
                <a:latin typeface="Arial Narrow" pitchFamily="34" charset="0"/>
              </a:rPr>
              <a:t>value</a:t>
            </a:r>
            <a:r>
              <a:rPr lang="en-US" sz="2000" b="0" i="1" dirty="0" smtClean="0">
                <a:solidFill>
                  <a:srgbClr val="000000"/>
                </a:solidFill>
                <a:latin typeface="Arial Narrow" pitchFamily="34" charset="0"/>
              </a:rPr>
              <a:t>”, then </a:t>
            </a:r>
          </a:p>
          <a:p>
            <a:pPr marL="342900" lvl="0" indent="-342900" algn="ctr">
              <a:spcBef>
                <a:spcPts val="0"/>
              </a:spcBef>
              <a:buClr>
                <a:srgbClr val="0066FF"/>
              </a:buClr>
              <a:buSzPct val="75000"/>
            </a:pPr>
            <a:r>
              <a:rPr lang="en-US" sz="2000" b="0" dirty="0" smtClean="0">
                <a:solidFill>
                  <a:srgbClr val="000000"/>
                </a:solidFill>
                <a:latin typeface="Arial Narrow" pitchFamily="34" charset="0"/>
              </a:rPr>
              <a:t>set period = 0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85800" y="5755575"/>
            <a:ext cx="2863284" cy="592384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270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tIns="0" bIns="0" rtlCol="0" anchor="ctr" anchorCtr="0">
            <a:noAutofit/>
          </a:bodyPr>
          <a:lstStyle/>
          <a:p>
            <a:pPr marL="342900" lvl="0" indent="-342900" algn="ctr">
              <a:spcBef>
                <a:spcPts val="0"/>
              </a:spcBef>
              <a:buClr>
                <a:srgbClr val="0066FF"/>
              </a:buClr>
              <a:buSzPct val="75000"/>
            </a:pPr>
            <a:r>
              <a:rPr lang="en-US" sz="2000" b="0" dirty="0" smtClean="0">
                <a:solidFill>
                  <a:srgbClr val="000000"/>
                </a:solidFill>
                <a:latin typeface="Arial Narrow" pitchFamily="34" charset="0"/>
              </a:rPr>
              <a:t>To START the Clock </a:t>
            </a:r>
            <a:r>
              <a:rPr lang="en-US" sz="2000" b="0" dirty="0" err="1" smtClean="0">
                <a:solidFill>
                  <a:srgbClr val="000000"/>
                </a:solidFill>
                <a:latin typeface="Arial Narrow" pitchFamily="34" charset="0"/>
              </a:rPr>
              <a:t>Fxn</a:t>
            </a:r>
            <a:r>
              <a:rPr lang="en-US" sz="2000" b="0" dirty="0" smtClean="0">
                <a:solidFill>
                  <a:srgbClr val="000000"/>
                </a:solidFill>
                <a:latin typeface="Arial Narrow" pitchFamily="34" charset="0"/>
              </a:rPr>
              <a:t> at runtime, check this box</a:t>
            </a:r>
          </a:p>
        </p:txBody>
      </p:sp>
      <p:cxnSp>
        <p:nvCxnSpPr>
          <p:cNvPr id="23" name="Straight Arrow Connector 22"/>
          <p:cNvCxnSpPr/>
          <p:nvPr/>
        </p:nvCxnSpPr>
        <p:spPr bwMode="auto">
          <a:xfrm>
            <a:off x="3429000" y="6019800"/>
            <a:ext cx="7620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5" name="Straight Arrow Connector 24"/>
          <p:cNvCxnSpPr/>
          <p:nvPr/>
        </p:nvCxnSpPr>
        <p:spPr bwMode="auto">
          <a:xfrm>
            <a:off x="3429000" y="5029200"/>
            <a:ext cx="685800" cy="457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2" name="Slide number"/>
          <p:cNvSpPr txBox="1"/>
          <p:nvPr/>
        </p:nvSpPr>
        <p:spPr>
          <a:xfrm>
            <a:off x="8636000" y="6642100"/>
            <a:ext cx="635000" cy="21544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latin typeface="Arial"/>
              </a:rPr>
              <a:t>10</a:t>
            </a:r>
            <a:endParaRPr lang="en-US" sz="1000" b="0">
              <a:solidFill>
                <a:schemeClr val="tx2"/>
              </a:solidFill>
              <a:latin typeface="Arial"/>
            </a:endParaRPr>
          </a:p>
        </p:txBody>
      </p:sp>
      <p:pic>
        <p:nvPicPr>
          <p:cNvPr id="26" name="Animated Logo" descr="tilogo_color_twolin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2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6">
            <a:hlinkClick r:id="rId13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9877" y="1727701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Clock Module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Text Box 6">
            <a:hlinkClick r:id="rId14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9877" y="2133529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Clock Functions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 Box 5">
            <a:hlinkClick r:id="rId15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4000" y="2539357"/>
            <a:ext cx="4864800" cy="439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Timestamp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4">
            <a:hlinkClick r:id="rId1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1576" y="312139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4" name="Text Box 4">
            <a:hlinkClick r:id="rId17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1576" y="369620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5" name="Text Box 4">
            <a:hlinkClick r:id="rId18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1576" y="4271003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8" name="Animated Logo" descr="tilogo_color_twoline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Timestamp – Benchmarking Code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57200" y="690750"/>
            <a:ext cx="6284093" cy="86793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How do you benchmark code in real time?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Use the </a:t>
            </a:r>
            <a:r>
              <a:rPr lang="en-US" dirty="0" smtClean="0">
                <a:solidFill>
                  <a:schemeClr val="tx2"/>
                </a:solidFill>
                <a:effectLst/>
              </a:rPr>
              <a:t>Timestamp Module</a:t>
            </a:r>
          </a:p>
        </p:txBody>
      </p:sp>
      <p:sp>
        <p:nvSpPr>
          <p:cNvPr id="6" name="Rectangle 5"/>
          <p:cNvSpPr/>
          <p:nvPr/>
        </p:nvSpPr>
        <p:spPr bwMode="auto">
          <a:xfrm>
            <a:off x="1828800" y="1676400"/>
            <a:ext cx="1447800" cy="4572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TSCH/L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1828800" y="2284025"/>
            <a:ext cx="1447800" cy="457200"/>
          </a:xfrm>
          <a:prstGeom prst="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Timer</a:t>
            </a:r>
          </a:p>
        </p:txBody>
      </p:sp>
      <p:sp>
        <p:nvSpPr>
          <p:cNvPr id="8" name="Rounded Rectangle 7"/>
          <p:cNvSpPr/>
          <p:nvPr/>
        </p:nvSpPr>
        <p:spPr bwMode="auto">
          <a:xfrm>
            <a:off x="4343400" y="1707075"/>
            <a:ext cx="1905000" cy="990600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</a:rPr>
              <a:t>Timestamp</a:t>
            </a:r>
          </a:p>
        </p:txBody>
      </p:sp>
      <p:cxnSp>
        <p:nvCxnSpPr>
          <p:cNvPr id="10" name="Straight Arrow Connector 9"/>
          <p:cNvCxnSpPr/>
          <p:nvPr/>
        </p:nvCxnSpPr>
        <p:spPr bwMode="auto">
          <a:xfrm>
            <a:off x="3276600" y="1905000"/>
            <a:ext cx="10668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1" name="Straight Arrow Connector 10"/>
          <p:cNvCxnSpPr/>
          <p:nvPr/>
        </p:nvCxnSpPr>
        <p:spPr bwMode="auto">
          <a:xfrm>
            <a:off x="3276600" y="2512625"/>
            <a:ext cx="10668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2" name="TextBox 11"/>
          <p:cNvSpPr txBox="1"/>
          <p:nvPr/>
        </p:nvSpPr>
        <p:spPr>
          <a:xfrm>
            <a:off x="457200" y="2948050"/>
            <a:ext cx="6964022" cy="113877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</a:rPr>
              <a:t>C6000 devices use Timestamp Counter Hi/Lo (64 bit)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</a:rPr>
              <a:t>Other devices typically use a system timer as input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  <a:effectLst/>
              </a:rPr>
              <a:t>Use the following APIs to take a snapshot of time or freq:</a:t>
            </a:r>
            <a:endParaRPr lang="en-US" sz="2000" dirty="0" smtClean="0">
              <a:solidFill>
                <a:schemeClr val="tx2"/>
              </a:solidFill>
              <a:effectLst/>
            </a:endParaRPr>
          </a:p>
        </p:txBody>
      </p:sp>
      <p:sp>
        <p:nvSpPr>
          <p:cNvPr id="13" name="Rounded Rectangle 12"/>
          <p:cNvSpPr/>
          <p:nvPr/>
        </p:nvSpPr>
        <p:spPr bwMode="auto">
          <a:xfrm>
            <a:off x="364175" y="4517679"/>
            <a:ext cx="4590800" cy="1676400"/>
          </a:xfrm>
          <a:prstGeom prst="roundRect">
            <a:avLst/>
          </a:prstGeom>
          <a:solidFill>
            <a:srgbClr val="CCFF66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u</a:t>
            </a:r>
            <a:r>
              <a:rPr kumimoji="0" lang="en-US" sz="180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int32_t  start, stop,</a:t>
            </a:r>
            <a:r>
              <a:rPr kumimoji="0" lang="en-US" sz="1800" i="0" u="none" strike="noStrike" cap="none" normalizeH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 result;</a:t>
            </a:r>
          </a:p>
          <a:p>
            <a:pPr marL="0" marR="0" indent="0" algn="l" defTabSz="914400" rtl="0" eaLnBrk="0" fontAlgn="base" latinLnBrk="0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s</a:t>
            </a:r>
            <a:r>
              <a:rPr lang="en-US" sz="1800" baseline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tart = </a:t>
            </a:r>
            <a:r>
              <a:rPr lang="en-US" sz="1800" baseline="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Timestamp_get32()</a:t>
            </a:r>
            <a:r>
              <a:rPr lang="en-US" sz="1800" baseline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marR="0" indent="0" algn="l" defTabSz="914400" rtl="0" eaLnBrk="0" fontAlgn="base" latinLnBrk="0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80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myA</a:t>
            </a:r>
            <a:r>
              <a:rPr kumimoji="0" lang="en-US" sz="1800" i="0" u="none" strike="noStrike" cap="none" normalizeH="0" dirty="0" err="1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lgo</a:t>
            </a:r>
            <a:r>
              <a:rPr kumimoji="0" lang="en-US" sz="1800" i="0" u="none" strike="noStrike" cap="none" normalizeH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(</a:t>
            </a:r>
            <a:r>
              <a:rPr kumimoji="0" lang="en-US" sz="1800" i="0" u="none" strike="noStrike" cap="none" normalizeH="0" dirty="0" err="1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x,y,z</a:t>
            </a:r>
            <a:r>
              <a:rPr kumimoji="0" lang="en-US" sz="1800" i="0" u="none" strike="noStrike" cap="none" normalizeH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);</a:t>
            </a:r>
          </a:p>
          <a:p>
            <a:pPr marL="0" marR="0" indent="0" algn="l" defTabSz="914400" rtl="0" eaLnBrk="0" fontAlgn="base" latinLnBrk="0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s</a:t>
            </a:r>
            <a:r>
              <a:rPr lang="en-US" sz="1800" baseline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top = </a:t>
            </a:r>
            <a:r>
              <a:rPr lang="en-US" sz="1800" baseline="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Timestamp_get32()</a:t>
            </a:r>
            <a:r>
              <a:rPr lang="en-US" sz="1800" baseline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;</a:t>
            </a:r>
          </a:p>
          <a:p>
            <a:pPr marL="0" marR="0" indent="0" algn="l" defTabSz="914400" rtl="0" eaLnBrk="0" fontAlgn="base" latinLnBrk="0" hangingPunct="0">
              <a:lnSpc>
                <a:spcPct val="5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8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r</a:t>
            </a:r>
            <a:r>
              <a:rPr kumimoji="0" lang="en-US" sz="1800" i="0" u="none" strike="noStrike" cap="none" normalizeH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esult = stop – start;</a:t>
            </a:r>
            <a:endParaRPr kumimoji="0" lang="en-US" sz="1800" i="0" u="none" strike="noStrike" cap="none" normalizeH="0" baseline="0" dirty="0" smtClean="0">
              <a:ln>
                <a:noFill/>
              </a:ln>
              <a:solidFill>
                <a:schemeClr val="dk1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162800" y="4524675"/>
            <a:ext cx="3663119" cy="1200329"/>
          </a:xfrm>
          <a:prstGeom prst="rect">
            <a:avLst/>
          </a:prstGeom>
          <a:solidFill>
            <a:srgbClr val="FFFF66"/>
          </a:solidFill>
          <a:ln>
            <a:solidFill>
              <a:schemeClr val="tx1"/>
            </a:solidFill>
          </a:ln>
        </p:spPr>
        <p:txBody>
          <a:bodyPr wrap="none" rtlCol="0" anchor="ctr" anchorCtr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 err="1" smtClean="0">
                <a:latin typeface="Arial Narrow" pitchFamily="34" charset="0"/>
                <a:ea typeface="Calibri"/>
                <a:cs typeface="Courier New" pitchFamily="49" charset="0"/>
              </a:rPr>
              <a:t>Types_FreqHz</a:t>
            </a:r>
            <a:r>
              <a:rPr lang="en-US" sz="1800" dirty="0" smtClean="0">
                <a:latin typeface="Arial Narrow" pitchFamily="34" charset="0"/>
                <a:ea typeface="Calibri"/>
                <a:cs typeface="Courier New" pitchFamily="49" charset="0"/>
              </a:rPr>
              <a:t>  </a:t>
            </a:r>
            <a:r>
              <a:rPr lang="en-US" sz="1800" dirty="0" err="1" smtClean="0">
                <a:latin typeface="Arial Narrow" pitchFamily="34" charset="0"/>
                <a:ea typeface="Calibri"/>
                <a:cs typeface="Courier New" pitchFamily="49" charset="0"/>
              </a:rPr>
              <a:t>timestampFreq</a:t>
            </a:r>
            <a:r>
              <a:rPr lang="en-US" sz="1800" dirty="0" smtClean="0">
                <a:latin typeface="Arial Narrow" pitchFamily="34" charset="0"/>
                <a:ea typeface="Calibri"/>
                <a:cs typeface="Courier New" pitchFamily="49" charset="0"/>
              </a:rPr>
              <a:t>;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Arial Narrow" pitchFamily="34" charset="0"/>
                <a:ea typeface="Calibri"/>
                <a:cs typeface="Courier New" pitchFamily="49" charset="0"/>
              </a:rPr>
              <a:t> 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 err="1" smtClean="0">
                <a:solidFill>
                  <a:schemeClr val="tx2"/>
                </a:solidFill>
                <a:latin typeface="Arial Narrow" pitchFamily="34" charset="0"/>
                <a:ea typeface="Calibri"/>
                <a:cs typeface="Courier New" pitchFamily="49" charset="0"/>
              </a:rPr>
              <a:t>Timestamp_getFreq</a:t>
            </a:r>
            <a:r>
              <a:rPr lang="en-US" sz="1800" dirty="0" smtClean="0">
                <a:latin typeface="Arial Narrow" pitchFamily="34" charset="0"/>
                <a:ea typeface="Calibri"/>
                <a:cs typeface="Courier New" pitchFamily="49" charset="0"/>
              </a:rPr>
              <a:t>(&amp;</a:t>
            </a:r>
            <a:r>
              <a:rPr lang="en-US" sz="1800" dirty="0" err="1" smtClean="0">
                <a:latin typeface="Arial Narrow" pitchFamily="34" charset="0"/>
                <a:ea typeface="Calibri"/>
                <a:cs typeface="Courier New" pitchFamily="49" charset="0"/>
              </a:rPr>
              <a:t>timestampFreq</a:t>
            </a:r>
            <a:r>
              <a:rPr lang="en-US" sz="1800" dirty="0" smtClean="0">
                <a:latin typeface="Arial Narrow" pitchFamily="34" charset="0"/>
                <a:ea typeface="Calibri"/>
                <a:cs typeface="Courier New" pitchFamily="49" charset="0"/>
              </a:rPr>
              <a:t>);</a:t>
            </a: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 smtClean="0">
              <a:latin typeface="Arial Narrow" pitchFamily="34" charset="0"/>
              <a:ea typeface="Calibri"/>
              <a:cs typeface="Courier New" pitchFamily="49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 smtClean="0">
                <a:latin typeface="Arial Narrow" pitchFamily="34" charset="0"/>
                <a:ea typeface="Calibri"/>
                <a:cs typeface="Courier New" pitchFamily="49" charset="0"/>
              </a:rPr>
              <a:t>// </a:t>
            </a:r>
            <a:r>
              <a:rPr lang="en-US" sz="1800" i="1" dirty="0" smtClean="0">
                <a:latin typeface="Arial Narrow" pitchFamily="34" charset="0"/>
                <a:ea typeface="Calibri"/>
                <a:cs typeface="Courier New" pitchFamily="49" charset="0"/>
              </a:rPr>
              <a:t>returns </a:t>
            </a:r>
            <a:r>
              <a:rPr lang="en-US" sz="1800" i="1" dirty="0" err="1" smtClean="0">
                <a:latin typeface="Arial Narrow" pitchFamily="34" charset="0"/>
                <a:ea typeface="Calibri"/>
                <a:cs typeface="Courier New" pitchFamily="49" charset="0"/>
              </a:rPr>
              <a:t>timestampFreq.lo</a:t>
            </a:r>
            <a:r>
              <a:rPr lang="en-US" sz="1800" i="1" dirty="0" smtClean="0">
                <a:latin typeface="Arial Narrow" pitchFamily="34" charset="0"/>
                <a:ea typeface="Calibri"/>
                <a:cs typeface="Courier New" pitchFamily="49" charset="0"/>
              </a:rPr>
              <a:t> in Hz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420218" y="4191000"/>
            <a:ext cx="2313582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0" dirty="0" smtClean="0">
                <a:solidFill>
                  <a:schemeClr val="tx2"/>
                </a:solidFill>
              </a:rPr>
              <a:t>Time (CPU cycles)</a:t>
            </a:r>
            <a:endParaRPr lang="en-US" sz="2000" b="0" dirty="0" smtClean="0">
              <a:solidFill>
                <a:schemeClr val="tx2"/>
              </a:solidFill>
              <a:effectLst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96200" y="4202875"/>
            <a:ext cx="2650084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0" dirty="0" smtClean="0">
                <a:solidFill>
                  <a:schemeClr val="tx2"/>
                </a:solidFill>
              </a:rPr>
              <a:t>CPU Frequency (Hz)</a:t>
            </a:r>
            <a:endParaRPr lang="en-US" sz="2000" b="0" dirty="0" smtClean="0">
              <a:solidFill>
                <a:schemeClr val="tx2"/>
              </a:solidFill>
              <a:effectLst/>
            </a:endParaRPr>
          </a:p>
        </p:txBody>
      </p:sp>
      <p:sp>
        <p:nvSpPr>
          <p:cNvPr id="18" name="Leading Question"/>
          <p:cNvSpPr txBox="1"/>
          <p:nvPr/>
        </p:nvSpPr>
        <p:spPr>
          <a:xfrm>
            <a:off x="4876800" y="6535678"/>
            <a:ext cx="3728585" cy="246221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Let's move on to standard debug tools...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445325" y="6236525"/>
            <a:ext cx="4468980" cy="2893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600" b="0" i="1" dirty="0" smtClean="0">
                <a:solidFill>
                  <a:schemeClr val="dk1"/>
                </a:solidFill>
              </a:rPr>
              <a:t>Note: rollover handled by 2’s complement math</a:t>
            </a:r>
            <a:endParaRPr lang="en-US" sz="1600" b="0" i="1" dirty="0" smtClean="0">
              <a:solidFill>
                <a:schemeClr val="dk1"/>
              </a:solidFill>
              <a:effectLst/>
            </a:endParaRPr>
          </a:p>
        </p:txBody>
      </p:sp>
      <p:sp>
        <p:nvSpPr>
          <p:cNvPr id="22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12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23" name="Animated Logo" descr="tilogo_color_two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2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3">
            <a:hlinkClick r:id="rId13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4800" y="1754689"/>
            <a:ext cx="5562600" cy="495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>
              <a:solidFill>
                <a:srgbClr val="000000"/>
              </a:solidFill>
            </a:endParaRPr>
          </a:p>
        </p:txBody>
      </p:sp>
      <p:sp>
        <p:nvSpPr>
          <p:cNvPr id="11" name="Text Box 6">
            <a:hlinkClick r:id="rId14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9877" y="2334253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CCS Views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 Box 6">
            <a:hlinkClick r:id="rId15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740081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System_printf()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6">
            <a:hlinkClick r:id="rId1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877" y="3145909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Runtime Object Viewer (ROV)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Text Box 4">
            <a:hlinkClick r:id="rId17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1576" y="3578725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5" name="Text Box 4">
            <a:hlinkClick r:id="rId18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1576" y="4153527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8" name="Animated Logo" descr="tilogo_color_twoline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2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4">
            <a:hlinkClick r:id="rId13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175468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1" name="Text Box 5">
            <a:hlinkClick r:id="rId14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74000" y="2302503"/>
            <a:ext cx="4864800" cy="439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CCS Views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 Box 6">
            <a:hlinkClick r:id="rId15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857557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System_printf()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6">
            <a:hlinkClick r:id="rId1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877" y="3263385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Runtime Object Viewer (ROV)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Text Box 4">
            <a:hlinkClick r:id="rId17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1576" y="369620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5" name="Text Box 4">
            <a:hlinkClick r:id="rId18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1576" y="4271003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7" name="Animated Logo" descr="tilogo_color_twoline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CCS Memory &amp; Variable Views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2013" y="762000"/>
            <a:ext cx="8252387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You can use built-in </a:t>
            </a:r>
            <a:r>
              <a:rPr lang="en-US" b="0" u="sng" dirty="0" smtClean="0">
                <a:solidFill>
                  <a:schemeClr val="dk1"/>
                </a:solidFill>
                <a:effectLst/>
              </a:rPr>
              <a:t>stop-based</a:t>
            </a:r>
            <a:r>
              <a:rPr lang="en-US" b="0" dirty="0" smtClean="0">
                <a:solidFill>
                  <a:schemeClr val="dk1"/>
                </a:solidFill>
                <a:effectLst/>
              </a:rPr>
              <a:t> Views in CCS for debug: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85800" y="3359598"/>
            <a:ext cx="1366080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  <a:effectLst/>
              </a:rPr>
              <a:t>Memory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85800" y="1219200"/>
            <a:ext cx="1963999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  <a:effectLst/>
              </a:rPr>
              <a:t>Breakpoints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70818" y="1219200"/>
            <a:ext cx="1096582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  <a:effectLst/>
              </a:rPr>
              <a:t>Watch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761925" y="3352800"/>
            <a:ext cx="2324675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  <a:effectLst/>
              </a:rPr>
              <a:t>CPU Registers</a:t>
            </a:r>
          </a:p>
        </p:txBody>
      </p:sp>
      <p:pic>
        <p:nvPicPr>
          <p:cNvPr id="1026" name="Picture 2" descr="C:\Documents and Settings\a0159877\Desktop\view_breakpoints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199" y="1652522"/>
            <a:ext cx="3531689" cy="132607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7" name="Picture 3" descr="C:\Documents and Settings\a0159877\Desktop\view_memor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3745548"/>
            <a:ext cx="2819400" cy="2438722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8" name="Picture 4" descr="C:\Documents and Settings\a0159877\Desktop\view_watc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43475" y="1630748"/>
            <a:ext cx="3563471" cy="13716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9" name="Picture 5" descr="C:\Documents and Settings\a0159877\Desktop\view_registers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05375" y="3755073"/>
            <a:ext cx="3039412" cy="242887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Leading Question"/>
          <p:cNvSpPr txBox="1"/>
          <p:nvPr/>
        </p:nvSpPr>
        <p:spPr>
          <a:xfrm>
            <a:off x="5100450" y="6440678"/>
            <a:ext cx="3294171" cy="246221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How about using </a:t>
            </a:r>
            <a:r>
              <a:rPr lang="en-US" sz="2000" b="0" dirty="0" err="1" smtClean="0">
                <a:solidFill>
                  <a:schemeClr val="tx2"/>
                </a:solidFill>
                <a:latin typeface="Arial Narrow"/>
              </a:rPr>
              <a:t>printf</a:t>
            </a: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() for debug?</a:t>
            </a:r>
          </a:p>
        </p:txBody>
      </p:sp>
      <p:sp>
        <p:nvSpPr>
          <p:cNvPr id="19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15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8" name="Animated Logo" descr="tilogo_color_twolin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2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4">
            <a:hlinkClick r:id="rId13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175468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1" name="Text Box 6">
            <a:hlinkClick r:id="rId14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9877" y="2302503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CCS Views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 Box 5">
            <a:hlinkClick r:id="rId15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4000" y="2708331"/>
            <a:ext cx="4864800" cy="439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System_printf()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6">
            <a:hlinkClick r:id="rId1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877" y="3263385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Runtime Object Viewer (ROV)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Text Box 4">
            <a:hlinkClick r:id="rId17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1576" y="369620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5" name="Text Box 4">
            <a:hlinkClick r:id="rId18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1576" y="4271003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8" name="Animated Logo" descr="tilogo_color_twoline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Using </a:t>
            </a:r>
            <a:r>
              <a:rPr lang="en-US" dirty="0" err="1" smtClean="0"/>
              <a:t>System_printf</a:t>
            </a:r>
            <a:r>
              <a:rPr lang="en-US" dirty="0" smtClean="0"/>
              <a:t>()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2400" y="670975"/>
            <a:ext cx="8334333" cy="145886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Need to print to the </a:t>
            </a:r>
            <a:r>
              <a:rPr lang="en-US" b="0" i="1" dirty="0" smtClean="0">
                <a:solidFill>
                  <a:schemeClr val="dk1"/>
                </a:solidFill>
                <a:effectLst/>
              </a:rPr>
              <a:t>Console Window </a:t>
            </a:r>
            <a:r>
              <a:rPr lang="en-US" b="0" dirty="0" smtClean="0">
                <a:solidFill>
                  <a:schemeClr val="dk1"/>
                </a:solidFill>
                <a:effectLst/>
              </a:rPr>
              <a:t>when something</a:t>
            </a:r>
            <a:br>
              <a:rPr lang="en-US" b="0" dirty="0" smtClean="0">
                <a:solidFill>
                  <a:schemeClr val="dk1"/>
                </a:solidFill>
                <a:effectLst/>
              </a:rPr>
            </a:br>
            <a:r>
              <a:rPr lang="en-US" b="0" dirty="0" smtClean="0">
                <a:solidFill>
                  <a:schemeClr val="dk1"/>
                </a:solidFill>
                <a:effectLst/>
              </a:rPr>
              <a:t>bad happens?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If you don’t get a handle to a resource (bad), you can use</a:t>
            </a:r>
            <a:br>
              <a:rPr lang="en-US" b="0" dirty="0" smtClean="0">
                <a:solidFill>
                  <a:schemeClr val="dk1"/>
                </a:solidFill>
              </a:rPr>
            </a:br>
            <a:r>
              <a:rPr lang="en-US" b="0" dirty="0" smtClean="0">
                <a:solidFill>
                  <a:schemeClr val="dk1"/>
                </a:solidFill>
              </a:rPr>
              <a:t>this API to send a report when BIOS exits: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14400" y="2302888"/>
            <a:ext cx="7543800" cy="516512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1">
            <a:noAutofit/>
          </a:bodyPr>
          <a:lstStyle/>
          <a:p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System_printf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(“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buf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: no resource\n");</a:t>
            </a:r>
            <a:endParaRPr lang="en-US" dirty="0" smtClean="0">
              <a:solidFill>
                <a:schemeClr val="dk1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pic>
        <p:nvPicPr>
          <p:cNvPr id="2050" name="Picture 2" descr="C:\Documents and Settings\a0159877\Desktop\sys_min_mo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67200" y="3048000"/>
            <a:ext cx="1485900" cy="9906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52400" y="3381627"/>
            <a:ext cx="4022255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Uses the </a:t>
            </a:r>
            <a:r>
              <a:rPr lang="en-US" b="0" dirty="0" err="1" smtClean="0">
                <a:solidFill>
                  <a:schemeClr val="dk1"/>
                </a:solidFill>
              </a:rPr>
              <a:t>SysMin</a:t>
            </a:r>
            <a:r>
              <a:rPr lang="en-US" b="0" dirty="0" smtClean="0">
                <a:solidFill>
                  <a:schemeClr val="dk1"/>
                </a:solidFill>
              </a:rPr>
              <a:t> Module:</a:t>
            </a:r>
            <a:endParaRPr lang="en-US" b="0" dirty="0" smtClean="0">
              <a:solidFill>
                <a:schemeClr val="dk1"/>
              </a:solidFill>
              <a:effectLst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52400" y="4376273"/>
            <a:ext cx="9017212" cy="164352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Outputs results to </a:t>
            </a:r>
            <a:r>
              <a:rPr lang="en-US" b="0" i="1" dirty="0" smtClean="0">
                <a:solidFill>
                  <a:schemeClr val="dk1"/>
                </a:solidFill>
              </a:rPr>
              <a:t>Console window </a:t>
            </a:r>
            <a:r>
              <a:rPr lang="en-US" b="0" dirty="0" smtClean="0">
                <a:solidFill>
                  <a:schemeClr val="dk1"/>
                </a:solidFill>
              </a:rPr>
              <a:t>when a </a:t>
            </a:r>
            <a:r>
              <a:rPr lang="en-US" b="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System_flush</a:t>
            </a:r>
            <a:r>
              <a:rPr lang="en-US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()</a:t>
            </a:r>
            <a:br>
              <a:rPr lang="en-US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</a:br>
            <a:r>
              <a:rPr lang="en-US" b="0" dirty="0" smtClean="0">
                <a:solidFill>
                  <a:schemeClr val="dk1"/>
                </a:solidFill>
              </a:rPr>
              <a:t>occurs (like when BIOS exits) or </a:t>
            </a:r>
            <a:r>
              <a:rPr lang="en-US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_flush </a:t>
            </a:r>
            <a:r>
              <a:rPr lang="en-US" b="0" dirty="0" smtClean="0">
                <a:solidFill>
                  <a:schemeClr val="dk1"/>
                </a:solidFill>
              </a:rPr>
              <a:t>is called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Offers similar flexibility as </a:t>
            </a:r>
            <a:r>
              <a:rPr lang="en-US" b="0" dirty="0" err="1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()</a:t>
            </a:r>
            <a:r>
              <a:rPr lang="en-US" b="0" dirty="0" smtClean="0">
                <a:solidFill>
                  <a:schemeClr val="dk1"/>
                </a:solidFill>
                <a:effectLst/>
              </a:rPr>
              <a:t> for a smaller footprint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Can be called by an ISR (</a:t>
            </a:r>
            <a:r>
              <a:rPr lang="en-US" b="0" dirty="0" err="1" smtClean="0">
                <a:solidFill>
                  <a:schemeClr val="dk1"/>
                </a:solidFill>
              </a:rPr>
              <a:t>Hwi</a:t>
            </a:r>
            <a:r>
              <a:rPr lang="en-US" b="0" dirty="0" smtClean="0">
                <a:solidFill>
                  <a:schemeClr val="dk1"/>
                </a:solidFill>
              </a:rPr>
              <a:t>)</a:t>
            </a:r>
            <a:endParaRPr lang="en-US" b="0" dirty="0" smtClean="0">
              <a:solidFill>
                <a:schemeClr val="dk1"/>
              </a:solidFill>
              <a:effectLst/>
            </a:endParaRPr>
          </a:p>
        </p:txBody>
      </p:sp>
      <p:sp>
        <p:nvSpPr>
          <p:cNvPr id="11" name="Leading Question"/>
          <p:cNvSpPr txBox="1"/>
          <p:nvPr/>
        </p:nvSpPr>
        <p:spPr>
          <a:xfrm>
            <a:off x="6019800" y="6324600"/>
            <a:ext cx="2244139" cy="246221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Our good friend...ROV...</a:t>
            </a:r>
          </a:p>
        </p:txBody>
      </p:sp>
      <p:sp>
        <p:nvSpPr>
          <p:cNvPr id="14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17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5" name="Animated Logo" descr="tilogo_color_two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2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4">
            <a:hlinkClick r:id="rId13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175468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1" name="Text Box 6">
            <a:hlinkClick r:id="rId14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9877" y="2302503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CCS Views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 Box 6">
            <a:hlinkClick r:id="rId15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708331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System_printf()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5">
            <a:hlinkClick r:id="rId1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74000" y="3114159"/>
            <a:ext cx="4864800" cy="439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Runtime Object Viewer (ROV)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Text Box 4">
            <a:hlinkClick r:id="rId17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1576" y="369620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5" name="Text Box 4">
            <a:hlinkClick r:id="rId18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1576" y="4271003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8" name="Animated Logo" descr="tilogo_color_twoline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Runtime Object Viewer (ROV)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31475" y="685800"/>
            <a:ext cx="8286051" cy="116339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Want to know the run-time status of just about everything</a:t>
            </a:r>
            <a:br>
              <a:rPr lang="en-US" b="0" dirty="0" smtClean="0">
                <a:solidFill>
                  <a:schemeClr val="dk1"/>
                </a:solidFill>
                <a:effectLst/>
              </a:rPr>
            </a:br>
            <a:r>
              <a:rPr lang="en-US" b="0" dirty="0" smtClean="0">
                <a:solidFill>
                  <a:schemeClr val="dk1"/>
                </a:solidFill>
                <a:effectLst/>
              </a:rPr>
              <a:t>in your system?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Use the Run-time Object Viewer (ROV)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1475" y="3834160"/>
            <a:ext cx="8143576" cy="116339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ROV is “stop based” – so you must halt your program to</a:t>
            </a:r>
            <a:br>
              <a:rPr lang="en-US" b="0" dirty="0" smtClean="0">
                <a:solidFill>
                  <a:schemeClr val="dk1"/>
                </a:solidFill>
                <a:effectLst/>
              </a:rPr>
            </a:br>
            <a:r>
              <a:rPr lang="en-US" b="0" dirty="0" smtClean="0">
                <a:solidFill>
                  <a:schemeClr val="dk1"/>
                </a:solidFill>
                <a:effectLst/>
              </a:rPr>
              <a:t>see the results </a:t>
            </a:r>
            <a:r>
              <a:rPr lang="en-US" sz="2000" b="0" i="1" dirty="0" smtClean="0">
                <a:solidFill>
                  <a:schemeClr val="dk1"/>
                </a:solidFill>
                <a:effectLst/>
              </a:rPr>
              <a:t>(same with all stop-based tools)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In the example above, you can observe each Task’s:</a:t>
            </a:r>
            <a:endParaRPr lang="en-US" b="0" dirty="0" smtClean="0">
              <a:solidFill>
                <a:schemeClr val="dk1"/>
              </a:solidFill>
              <a:effectLst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818290" y="5017568"/>
            <a:ext cx="1382110" cy="113877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225425" indent="-225425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</a:rPr>
              <a:t>Name</a:t>
            </a:r>
          </a:p>
          <a:p>
            <a:pPr marL="225425" indent="-225425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  <a:effectLst/>
              </a:rPr>
              <a:t>Location</a:t>
            </a:r>
          </a:p>
          <a:p>
            <a:pPr marL="225425" indent="-225425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</a:rPr>
              <a:t>Priority</a:t>
            </a:r>
            <a:endParaRPr lang="en-US" sz="2000" b="0" dirty="0" smtClean="0">
              <a:solidFill>
                <a:schemeClr val="dk1"/>
              </a:solidFill>
              <a:effectLst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678580" y="5014627"/>
            <a:ext cx="2722220" cy="113877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225425" indent="-225425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</a:rPr>
              <a:t>Mode/State</a:t>
            </a:r>
          </a:p>
          <a:p>
            <a:pPr marL="225425" indent="-225425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</a:rPr>
              <a:t>Associated Function</a:t>
            </a:r>
          </a:p>
          <a:p>
            <a:pPr marL="225425" indent="-225425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</a:rPr>
              <a:t>Stack Status</a:t>
            </a:r>
            <a:endParaRPr lang="en-US" sz="2000" b="0" dirty="0" smtClean="0">
              <a:solidFill>
                <a:schemeClr val="dk1"/>
              </a:solidFill>
              <a:effectLst/>
            </a:endParaRPr>
          </a:p>
        </p:txBody>
      </p:sp>
      <p:pic>
        <p:nvPicPr>
          <p:cNvPr id="1026" name="Picture 2" descr="C:\Documents and Settings\a0159877\Desktop\SYSBIOS Snaps\extra\task_ROV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4850" y="2040575"/>
            <a:ext cx="8655211" cy="15240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19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3" name="Animated Logo" descr="tilogo_color_two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2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FF66"/>
                </a:solidFill>
              </a:rPr>
              <a:t>Objectives</a:t>
            </a:r>
          </a:p>
        </p:txBody>
      </p:sp>
      <p:pic>
        <p:nvPicPr>
          <p:cNvPr id="4100" name="Picture 4" descr="dglxasset[3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762000"/>
            <a:ext cx="8458200" cy="589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524000" y="1949525"/>
            <a:ext cx="6199518" cy="276998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marL="287338" indent="-2873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D60093"/>
              </a:buClr>
              <a:buSzPct val="120000"/>
              <a:buFont typeface="Wingdings" pitchFamily="2" charset="2"/>
              <a:buChar char="§"/>
            </a:pPr>
            <a:r>
              <a:rPr lang="en-US" dirty="0" smtClean="0">
                <a:latin typeface="Arial Narrow" pitchFamily="34" charset="0"/>
              </a:rPr>
              <a:t>Describe how to configure </a:t>
            </a:r>
            <a:r>
              <a:rPr lang="en-US" i="1" u="sng" dirty="0" smtClean="0">
                <a:latin typeface="Arial Narrow" pitchFamily="34" charset="0"/>
              </a:rPr>
              <a:t>Clock Functions</a:t>
            </a:r>
            <a:r>
              <a:rPr lang="en-US" dirty="0" smtClean="0">
                <a:latin typeface="Arial Narrow" pitchFamily="34" charset="0"/>
              </a:rPr>
              <a:t/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>to execute periodically</a:t>
            </a:r>
            <a:endParaRPr lang="en-US" dirty="0">
              <a:latin typeface="Arial Narrow" pitchFamily="34" charset="0"/>
            </a:endParaRPr>
          </a:p>
          <a:p>
            <a:pPr marL="287338" indent="-2873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D60093"/>
              </a:buClr>
              <a:buSzPct val="120000"/>
              <a:buFont typeface="Wingdings" pitchFamily="2" charset="2"/>
              <a:buChar char="§"/>
            </a:pPr>
            <a:r>
              <a:rPr lang="en-US" dirty="0" smtClean="0">
                <a:latin typeface="Arial Narrow" pitchFamily="34" charset="0"/>
              </a:rPr>
              <a:t>Use Timestamp to </a:t>
            </a:r>
            <a:r>
              <a:rPr lang="en-US" i="1" u="sng" dirty="0" smtClean="0">
                <a:latin typeface="Arial Narrow" pitchFamily="34" charset="0"/>
              </a:rPr>
              <a:t>benchmark code</a:t>
            </a:r>
            <a:endParaRPr lang="en-US" i="1" u="sng" dirty="0">
              <a:latin typeface="Arial Narrow" pitchFamily="34" charset="0"/>
            </a:endParaRPr>
          </a:p>
          <a:p>
            <a:pPr marL="287338" indent="-2873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D60093"/>
              </a:buClr>
              <a:buSzPct val="120000"/>
              <a:buFont typeface="Wingdings" pitchFamily="2" charset="2"/>
              <a:buChar char="§"/>
            </a:pPr>
            <a:r>
              <a:rPr lang="en-US" dirty="0" smtClean="0">
                <a:latin typeface="Arial Narrow" pitchFamily="34" charset="0"/>
              </a:rPr>
              <a:t>Configure all of the </a:t>
            </a:r>
            <a:r>
              <a:rPr lang="en-US" i="1" u="sng" dirty="0" smtClean="0">
                <a:latin typeface="Arial Narrow" pitchFamily="34" charset="0"/>
              </a:rPr>
              <a:t>RTA tools </a:t>
            </a:r>
            <a:r>
              <a:rPr lang="en-US" dirty="0" smtClean="0">
                <a:latin typeface="Arial Narrow" pitchFamily="34" charset="0"/>
              </a:rPr>
              <a:t>– including</a:t>
            </a:r>
            <a:br>
              <a:rPr lang="en-US" dirty="0" smtClean="0">
                <a:latin typeface="Arial Narrow" pitchFamily="34" charset="0"/>
              </a:rPr>
            </a:br>
            <a:r>
              <a:rPr lang="en-US" dirty="0" smtClean="0">
                <a:latin typeface="Arial Narrow" pitchFamily="34" charset="0"/>
              </a:rPr>
              <a:t>Logs, Execution Graph and CPU/Thread Load</a:t>
            </a:r>
          </a:p>
          <a:p>
            <a:pPr marL="287338" indent="-287338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D60093"/>
              </a:buClr>
              <a:buSzPct val="120000"/>
              <a:buFont typeface="Wingdings" pitchFamily="2" charset="2"/>
              <a:buChar char="§"/>
            </a:pPr>
            <a:r>
              <a:rPr lang="en-US" i="1" u="sng" dirty="0" smtClean="0">
                <a:latin typeface="Arial Narrow" pitchFamily="34" charset="0"/>
              </a:rPr>
              <a:t>Lab 5</a:t>
            </a:r>
            <a:r>
              <a:rPr lang="en-US" dirty="0" smtClean="0">
                <a:latin typeface="Arial Narrow" pitchFamily="34" charset="0"/>
              </a:rPr>
              <a:t> </a:t>
            </a:r>
            <a:r>
              <a:rPr lang="en-US" dirty="0">
                <a:latin typeface="Arial Narrow" pitchFamily="34" charset="0"/>
              </a:rPr>
              <a:t>– </a:t>
            </a:r>
            <a:r>
              <a:rPr lang="en-US" dirty="0" smtClean="0">
                <a:latin typeface="Arial Narrow" pitchFamily="34" charset="0"/>
              </a:rPr>
              <a:t>Add Clock </a:t>
            </a:r>
            <a:r>
              <a:rPr lang="en-US" dirty="0" err="1" smtClean="0">
                <a:latin typeface="Arial Narrow" pitchFamily="34" charset="0"/>
              </a:rPr>
              <a:t>Fxn</a:t>
            </a:r>
            <a:r>
              <a:rPr lang="en-US" dirty="0" smtClean="0">
                <a:latin typeface="Arial Narrow" pitchFamily="34" charset="0"/>
              </a:rPr>
              <a:t> and observe RTA results</a:t>
            </a:r>
            <a:endParaRPr lang="en-US" i="1" u="sng" dirty="0">
              <a:latin typeface="Arial Narrow" pitchFamily="34" charset="0"/>
            </a:endParaRPr>
          </a:p>
        </p:txBody>
      </p:sp>
      <p:sp>
        <p:nvSpPr>
          <p:cNvPr id="9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2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8" name="Animated Logo" descr="tilogo_color_two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3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4">
            <a:hlinkClick r:id="rId14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175468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1" name="Text Box 3">
            <a:hlinkClick r:id="rId15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4800" y="2329491"/>
            <a:ext cx="5562600" cy="495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>
              <a:solidFill>
                <a:srgbClr val="000000"/>
              </a:solidFill>
            </a:endParaRPr>
          </a:p>
        </p:txBody>
      </p:sp>
      <p:sp>
        <p:nvSpPr>
          <p:cNvPr id="12" name="Text Box 6">
            <a:hlinkClick r:id="rId16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909055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RTA Agent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6">
            <a:hlinkClick r:id="rId17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877" y="3314883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Logs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Text Box 6">
            <a:hlinkClick r:id="rId18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69877" y="3720711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Execution Graph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Text Box 6">
            <a:hlinkClick r:id="rId19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9877" y="4126539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CPU/Thread Loading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Box 4">
            <a:hlinkClick r:id="rId20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1576" y="4559355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9" name="Animated Logo" descr="tilogo_color_twoline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3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4">
            <a:hlinkClick r:id="rId14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175468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1" name="Text Box 4">
            <a:hlinkClick r:id="rId15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1576" y="232949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2" name="Text Box 5">
            <a:hlinkClick r:id="rId16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74000" y="2877305"/>
            <a:ext cx="4864800" cy="439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RTA Agent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6">
            <a:hlinkClick r:id="rId17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877" y="3432359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Logs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Text Box 6">
            <a:hlinkClick r:id="rId18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69877" y="3838187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Execution Graph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Text Box 6">
            <a:hlinkClick r:id="rId19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9877" y="4244015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CPU/Thread Loading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Box 4">
            <a:hlinkClick r:id="rId20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1576" y="467683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9" name="Animated Logo" descr="tilogo_color_twoline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Using RTA Agent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04800" y="621167"/>
            <a:ext cx="7571112" cy="86793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Want to see RTA results in CCS?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You must add the </a:t>
            </a:r>
            <a:r>
              <a:rPr lang="en-US" dirty="0" smtClean="0">
                <a:solidFill>
                  <a:schemeClr val="tx2"/>
                </a:solidFill>
                <a:effectLst/>
              </a:rPr>
              <a:t>RTA Agent </a:t>
            </a:r>
            <a:r>
              <a:rPr lang="en-US" b="0" dirty="0" smtClean="0">
                <a:solidFill>
                  <a:schemeClr val="dk1"/>
                </a:solidFill>
                <a:effectLst/>
              </a:rPr>
              <a:t>module to your .CFG:</a:t>
            </a:r>
          </a:p>
        </p:txBody>
      </p:sp>
      <p:pic>
        <p:nvPicPr>
          <p:cNvPr id="4098" name="Picture 2" descr="C:\Documents and Settings\a0159877\Desktop\agent_availabl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752599"/>
            <a:ext cx="2602249" cy="2971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649833" y="4898005"/>
            <a:ext cx="8199681" cy="127419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lnSpc>
                <a:spcPct val="90000"/>
              </a:lnSpc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u="sng" dirty="0" smtClean="0">
                <a:solidFill>
                  <a:schemeClr val="dk1"/>
                </a:solidFill>
              </a:rPr>
              <a:t>Required</a:t>
            </a:r>
            <a:r>
              <a:rPr lang="en-US" b="0" dirty="0" smtClean="0">
                <a:solidFill>
                  <a:schemeClr val="dk1"/>
                </a:solidFill>
              </a:rPr>
              <a:t> for Logs, Execution Graph, CPU/Thread Load</a:t>
            </a:r>
          </a:p>
          <a:p>
            <a:pPr marL="342900" indent="-342900">
              <a:lnSpc>
                <a:spcPct val="90000"/>
              </a:lnSpc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Can be configured for RTDX, stop-mode or custom</a:t>
            </a:r>
            <a:br>
              <a:rPr lang="en-US" b="0" dirty="0" smtClean="0">
                <a:solidFill>
                  <a:schemeClr val="dk1"/>
                </a:solidFill>
              </a:rPr>
            </a:br>
            <a:r>
              <a:rPr lang="en-US" b="0" dirty="0" smtClean="0">
                <a:solidFill>
                  <a:schemeClr val="dk1"/>
                </a:solidFill>
              </a:rPr>
              <a:t>transports. </a:t>
            </a:r>
            <a:r>
              <a:rPr lang="en-US" b="0" u="sng" dirty="0" smtClean="0">
                <a:solidFill>
                  <a:schemeClr val="dk1"/>
                </a:solidFill>
              </a:rPr>
              <a:t>Stop-mode</a:t>
            </a:r>
            <a:r>
              <a:rPr lang="en-US" b="0" dirty="0" smtClean="0">
                <a:solidFill>
                  <a:schemeClr val="dk1"/>
                </a:solidFill>
              </a:rPr>
              <a:t> is THE way to go…</a:t>
            </a:r>
            <a:endParaRPr lang="en-US" b="0" dirty="0" smtClean="0">
              <a:solidFill>
                <a:schemeClr val="dk1"/>
              </a:solidFill>
              <a:effectLst/>
            </a:endParaRPr>
          </a:p>
        </p:txBody>
      </p:sp>
      <p:sp>
        <p:nvSpPr>
          <p:cNvPr id="12" name="Leading Question"/>
          <p:cNvSpPr txBox="1"/>
          <p:nvPr/>
        </p:nvSpPr>
        <p:spPr>
          <a:xfrm>
            <a:off x="3970383" y="6324600"/>
            <a:ext cx="4536498" cy="246221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How do you configure Logs, Exec graph, Loads?</a:t>
            </a:r>
          </a:p>
        </p:txBody>
      </p:sp>
      <p:pic>
        <p:nvPicPr>
          <p:cNvPr id="14" name="Picture 2" descr="C:\Documents and Settings\a0159877\Desktop\runtime_agen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1752600"/>
            <a:ext cx="3378199" cy="2971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Right Arrow 14"/>
          <p:cNvSpPr/>
          <p:nvPr/>
        </p:nvSpPr>
        <p:spPr bwMode="auto">
          <a:xfrm>
            <a:off x="3581400" y="2971799"/>
            <a:ext cx="685800" cy="533400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630158" y="1626693"/>
            <a:ext cx="2383217" cy="313932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(Agent </a:t>
            </a:r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  <a:sym typeface="Wingdings"/>
              </a:rPr>
              <a:t> </a:t>
            </a:r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Runtime Agent)</a:t>
            </a:r>
          </a:p>
        </p:txBody>
      </p:sp>
      <p:sp>
        <p:nvSpPr>
          <p:cNvPr id="19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22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20" name="Animated Logo" descr="tilogo_color_two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-64325"/>
            <a:ext cx="9144000" cy="742950"/>
          </a:xfrm>
          <a:noFill/>
        </p:spPr>
        <p:txBody>
          <a:bodyPr wrap="none" anchorCtr="1">
            <a:normAutofit/>
          </a:bodyPr>
          <a:lstStyle/>
          <a:p>
            <a:r>
              <a:rPr lang="en-US" sz="3200" dirty="0" smtClean="0"/>
              <a:t>Configuring </a:t>
            </a:r>
            <a:r>
              <a:rPr lang="en-US" sz="3200" i="1" u="sng" dirty="0" smtClean="0"/>
              <a:t>RTA Agent</a:t>
            </a:r>
          </a:p>
        </p:txBody>
      </p:sp>
      <p:pic>
        <p:nvPicPr>
          <p:cNvPr id="2050" name="Picture 2" descr="C:\Documents and Settings\a0159877\Desktop\SYSBIOS Snaps\extra\Agent_b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609600"/>
            <a:ext cx="8550464" cy="57150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ounded Rectangle 6"/>
          <p:cNvSpPr/>
          <p:nvPr/>
        </p:nvSpPr>
        <p:spPr bwMode="auto">
          <a:xfrm>
            <a:off x="4495800" y="3962400"/>
            <a:ext cx="4114800" cy="251460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0" rIns="9144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chemeClr val="dk1"/>
                </a:solidFill>
                <a:latin typeface="Arial Narrow" pitchFamily="34" charset="0"/>
              </a:rPr>
              <a:t>Execution Graph</a:t>
            </a:r>
          </a:p>
          <a:p>
            <a:pPr marL="119063" lvl="0" indent="-119063">
              <a:buFont typeface="Arial" pitchFamily="34" charset="0"/>
              <a:buChar char="•"/>
            </a:pPr>
            <a:r>
              <a:rPr lang="en-US" sz="1800" b="0" dirty="0" smtClean="0">
                <a:solidFill>
                  <a:srgbClr val="000000"/>
                </a:solidFill>
              </a:rPr>
              <a:t>Tasks take little memory to log</a:t>
            </a:r>
          </a:p>
          <a:p>
            <a:pPr marL="119063" lvl="0" indent="-119063">
              <a:buFont typeface="Arial" pitchFamily="34" charset="0"/>
              <a:buChar char="•"/>
            </a:pPr>
            <a:r>
              <a:rPr lang="en-US" sz="1800" b="0" dirty="0" smtClean="0">
                <a:solidFill>
                  <a:srgbClr val="000000"/>
                </a:solidFill>
              </a:rPr>
              <a:t>Big buffers </a:t>
            </a:r>
            <a:r>
              <a:rPr lang="en-US" sz="1800" b="0" dirty="0" err="1" smtClean="0">
                <a:solidFill>
                  <a:srgbClr val="000000"/>
                </a:solidFill>
              </a:rPr>
              <a:t>req’d</a:t>
            </a:r>
            <a:r>
              <a:rPr lang="en-US" sz="1800" b="0" dirty="0" smtClean="0">
                <a:solidFill>
                  <a:srgbClr val="000000"/>
                </a:solidFill>
              </a:rPr>
              <a:t> to log </a:t>
            </a:r>
            <a:r>
              <a:rPr lang="en-US" sz="1800" b="0" dirty="0" err="1" smtClean="0">
                <a:solidFill>
                  <a:srgbClr val="000000"/>
                </a:solidFill>
              </a:rPr>
              <a:t>Hwi</a:t>
            </a:r>
            <a:r>
              <a:rPr lang="en-US" sz="1800" b="0" dirty="0" smtClean="0">
                <a:solidFill>
                  <a:srgbClr val="000000"/>
                </a:solidFill>
              </a:rPr>
              <a:t>/</a:t>
            </a:r>
            <a:r>
              <a:rPr lang="en-US" sz="1800" b="0" dirty="0" err="1" smtClean="0">
                <a:solidFill>
                  <a:srgbClr val="000000"/>
                </a:solidFill>
              </a:rPr>
              <a:t>Swi</a:t>
            </a:r>
            <a:endParaRPr lang="en-US" sz="1800" b="0" dirty="0" smtClean="0">
              <a:solidFill>
                <a:srgbClr val="000000"/>
              </a:solidFill>
            </a:endParaRPr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chemeClr val="dk1"/>
                </a:solidFill>
                <a:latin typeface="Arial Narrow" pitchFamily="34" charset="0"/>
              </a:rPr>
              <a:t>Logs &amp; CPU/Thread Load</a:t>
            </a:r>
          </a:p>
          <a:p>
            <a:pPr marL="119063" indent="-119063">
              <a:lnSpc>
                <a:spcPct val="9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b="0" dirty="0" smtClean="0">
                <a:solidFill>
                  <a:srgbClr val="000000"/>
                </a:solidFill>
              </a:rPr>
              <a:t>Large buffer? More data. But</a:t>
            </a:r>
            <a:br>
              <a:rPr lang="en-US" sz="1800" b="0" dirty="0" smtClean="0">
                <a:solidFill>
                  <a:srgbClr val="000000"/>
                </a:solidFill>
              </a:rPr>
            </a:br>
            <a:r>
              <a:rPr lang="en-US" sz="1800" b="0" dirty="0" smtClean="0">
                <a:solidFill>
                  <a:srgbClr val="000000"/>
                </a:solidFill>
              </a:rPr>
              <a:t>be careful…</a:t>
            </a:r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solidFill>
                <a:schemeClr val="dk1"/>
              </a:solidFill>
              <a:latin typeface="Arial Narrow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dirty="0" smtClean="0">
              <a:solidFill>
                <a:schemeClr val="dk1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57300" y="657100"/>
            <a:ext cx="1866217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tx1"/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sz="200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Execution Graph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0" y="657100"/>
            <a:ext cx="1947969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tx1"/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sz="200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CPU/Thread Load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438400" y="3886200"/>
            <a:ext cx="686406" cy="338554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9050">
            <a:solidFill>
              <a:schemeClr val="tx1"/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sz="200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Logs</a:t>
            </a:r>
          </a:p>
        </p:txBody>
      </p:sp>
      <p:sp>
        <p:nvSpPr>
          <p:cNvPr id="13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23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5" name="Animated Logo" descr="tilogo_color_two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3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4">
            <a:hlinkClick r:id="rId14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175468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1" name="Text Box 4">
            <a:hlinkClick r:id="rId15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1576" y="232949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2" name="Text Box 6">
            <a:hlinkClick r:id="rId16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877305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RTA Agent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5">
            <a:hlinkClick r:id="rId17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74000" y="3283133"/>
            <a:ext cx="4864800" cy="439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Logs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Text Box 6">
            <a:hlinkClick r:id="rId18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69877" y="3838187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Execution Graph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Text Box 6">
            <a:hlinkClick r:id="rId19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9877" y="4244015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CPU/Thread Loading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Box 4">
            <a:hlinkClick r:id="rId20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1576" y="467683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9" name="Animated Logo" descr="tilogo_color_twoline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Using </a:t>
            </a:r>
            <a:r>
              <a:rPr lang="en-US" dirty="0" err="1" smtClean="0"/>
              <a:t>Log_info</a:t>
            </a:r>
            <a:r>
              <a:rPr lang="en-US" dirty="0" smtClean="0"/>
              <a:t>()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69225" y="755075"/>
            <a:ext cx="8812412" cy="156966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none" rtlCol="0" anchor="ctr" anchorCtr="0">
            <a:spAutoFit/>
          </a:bodyPr>
          <a:lstStyle/>
          <a:p>
            <a:pPr marL="342900" indent="-342900">
              <a:lnSpc>
                <a:spcPct val="100000"/>
              </a:lnSpc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Ever used </a:t>
            </a:r>
            <a:r>
              <a:rPr lang="en-US" b="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() </a:t>
            </a:r>
            <a:r>
              <a:rPr lang="en-US" b="0" dirty="0" smtClean="0">
                <a:solidFill>
                  <a:schemeClr val="dk1"/>
                </a:solidFill>
              </a:rPr>
              <a:t>to send debug </a:t>
            </a:r>
            <a:r>
              <a:rPr lang="en-US" b="0" dirty="0" err="1" smtClean="0">
                <a:solidFill>
                  <a:schemeClr val="dk1"/>
                </a:solidFill>
              </a:rPr>
              <a:t>msgs</a:t>
            </a:r>
            <a:r>
              <a:rPr lang="en-US" b="0" dirty="0" smtClean="0">
                <a:solidFill>
                  <a:schemeClr val="dk1"/>
                </a:solidFill>
              </a:rPr>
              <a:t> to the Console?</a:t>
            </a:r>
          </a:p>
          <a:p>
            <a:pPr marL="342900" indent="-342900">
              <a:lnSpc>
                <a:spcPct val="100000"/>
              </a:lnSpc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On a DSP, </a:t>
            </a:r>
            <a:r>
              <a:rPr lang="en-US" b="0" dirty="0" err="1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b="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() </a:t>
            </a:r>
            <a:r>
              <a:rPr lang="en-US" b="0" dirty="0" smtClean="0">
                <a:solidFill>
                  <a:schemeClr val="dk1"/>
                </a:solidFill>
              </a:rPr>
              <a:t>costs you ~10K bytes and 10K cycles</a:t>
            </a:r>
          </a:p>
          <a:p>
            <a:pPr marL="342900" indent="-342900">
              <a:lnSpc>
                <a:spcPct val="100000"/>
              </a:lnSpc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Want an alternative? For say…uh…40 cycles?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8600" y="2514600"/>
            <a:ext cx="8610600" cy="578298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1">
            <a:noAutofit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Log_info1</a:t>
            </a:r>
            <a:r>
              <a:rPr lang="en-US" dirty="0" smtClean="0">
                <a:latin typeface="Courier New" pitchFamily="49" charset="0"/>
                <a:cs typeface="Courier New" pitchFamily="49" charset="0"/>
              </a:rPr>
              <a:t>("BENCHMARK = [%u] cycles", result);</a:t>
            </a:r>
            <a:endParaRPr lang="en-US" dirty="0" smtClean="0"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5425" y="4824139"/>
            <a:ext cx="8994770" cy="134806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Can have 0-5 arguments –</a:t>
            </a:r>
            <a:r>
              <a:rPr lang="en-US" b="0" dirty="0" smtClean="0">
                <a:solidFill>
                  <a:schemeClr val="dk1"/>
                </a:solidFill>
              </a:rPr>
              <a:t> </a:t>
            </a:r>
            <a:r>
              <a:rPr lang="en-US" b="0" dirty="0" smtClean="0">
                <a:solidFill>
                  <a:schemeClr val="dk1"/>
                </a:solidFill>
                <a:effectLst/>
              </a:rPr>
              <a:t>e.g. </a:t>
            </a:r>
            <a:r>
              <a:rPr lang="en-US" b="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Log_info5()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System_printf</a:t>
            </a:r>
            <a:r>
              <a:rPr lang="en-US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en-US" b="0" dirty="0" smtClean="0">
                <a:solidFill>
                  <a:schemeClr val="dk1"/>
                </a:solidFill>
                <a:latin typeface="+mn-lt"/>
                <a:cs typeface="Courier New" pitchFamily="49" charset="0"/>
              </a:rPr>
              <a:t>: variable </a:t>
            </a:r>
            <a:r>
              <a:rPr lang="en-US" b="0" dirty="0" err="1" smtClean="0">
                <a:solidFill>
                  <a:schemeClr val="dk1"/>
                </a:solidFill>
                <a:latin typeface="+mn-lt"/>
                <a:cs typeface="Courier New" pitchFamily="49" charset="0"/>
              </a:rPr>
              <a:t>args</a:t>
            </a:r>
            <a:r>
              <a:rPr lang="en-US" b="0" dirty="0" smtClean="0">
                <a:solidFill>
                  <a:schemeClr val="dk1"/>
                </a:solidFill>
                <a:latin typeface="+mn-lt"/>
                <a:cs typeface="Courier New" pitchFamily="49" charset="0"/>
              </a:rPr>
              <a:t> &amp; more formatting options</a:t>
            </a:r>
            <a:endParaRPr lang="en-US" b="0" dirty="0" smtClean="0">
              <a:solidFill>
                <a:schemeClr val="dk1"/>
              </a:solidFill>
              <a:effectLst/>
              <a:latin typeface="+mn-lt"/>
              <a:cs typeface="Courier New" pitchFamily="49" charset="0"/>
            </a:endParaRP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i="1" dirty="0" smtClean="0">
                <a:solidFill>
                  <a:schemeClr val="dk1"/>
                </a:solidFill>
              </a:rPr>
              <a:t>Note:  requires RTA Agent in .CFG</a:t>
            </a:r>
            <a:endParaRPr lang="en-US" b="0" i="1" dirty="0" smtClean="0">
              <a:solidFill>
                <a:schemeClr val="dk1"/>
              </a:solidFill>
              <a:effectLst/>
            </a:endParaRPr>
          </a:p>
        </p:txBody>
      </p:sp>
      <p:sp>
        <p:nvSpPr>
          <p:cNvPr id="8" name="Leading Question"/>
          <p:cNvSpPr txBox="1"/>
          <p:nvPr/>
        </p:nvSpPr>
        <p:spPr>
          <a:xfrm>
            <a:off x="4114800" y="6383179"/>
            <a:ext cx="4087657" cy="246221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How do you view the results of </a:t>
            </a:r>
            <a:r>
              <a:rPr lang="en-US" sz="2000" b="0" dirty="0" err="1" smtClean="0">
                <a:solidFill>
                  <a:schemeClr val="tx2"/>
                </a:solidFill>
                <a:latin typeface="Arial Narrow"/>
              </a:rPr>
              <a:t>Log_info</a:t>
            </a: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()  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5425" y="3276600"/>
            <a:ext cx="6505307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Results written to default </a:t>
            </a:r>
            <a:r>
              <a:rPr lang="en-US" b="0" i="1" dirty="0" err="1" smtClean="0">
                <a:solidFill>
                  <a:schemeClr val="dk1"/>
                </a:solidFill>
              </a:rPr>
              <a:t>LoggerBuf</a:t>
            </a:r>
            <a:r>
              <a:rPr lang="en-US" b="0" dirty="0" smtClean="0">
                <a:solidFill>
                  <a:schemeClr val="dk1"/>
                </a:solidFill>
              </a:rPr>
              <a:t> module</a:t>
            </a:r>
          </a:p>
        </p:txBody>
      </p:sp>
      <p:pic>
        <p:nvPicPr>
          <p:cNvPr id="2" name="Picture 2" descr="C:\Documents and Settings\a0159877\Desktop\LoggerBuf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59825" y="3716975"/>
            <a:ext cx="1639614" cy="9144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25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4" name="Animated Logo" descr="tilogo_color_two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Viewing </a:t>
            </a:r>
            <a:r>
              <a:rPr lang="en-US" dirty="0" err="1" smtClean="0"/>
              <a:t>Log_info</a:t>
            </a:r>
            <a:r>
              <a:rPr lang="en-US" dirty="0" smtClean="0"/>
              <a:t>() Results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97875" y="760152"/>
            <a:ext cx="7144905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Where do the results of </a:t>
            </a:r>
            <a:r>
              <a:rPr lang="en-US" b="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Log_info</a:t>
            </a:r>
            <a:r>
              <a:rPr lang="en-US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() </a:t>
            </a:r>
            <a:r>
              <a:rPr lang="en-US" b="0" dirty="0" smtClean="0">
                <a:solidFill>
                  <a:schemeClr val="dk1"/>
                </a:solidFill>
              </a:rPr>
              <a:t>show up?</a:t>
            </a:r>
          </a:p>
        </p:txBody>
      </p:sp>
      <p:pic>
        <p:nvPicPr>
          <p:cNvPr id="7171" name="Picture 3" descr="C:\Documents and Settings\a0159877\Desktop\raw_logs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4588825"/>
            <a:ext cx="7051964" cy="1828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172" name="Picture 4" descr="C:\Documents and Settings\a0159877\Desktop\main_logger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8199" y="2372100"/>
            <a:ext cx="3206955" cy="144780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814450" y="1217225"/>
            <a:ext cx="3787255" cy="3877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b="0" dirty="0" smtClean="0">
                <a:solidFill>
                  <a:schemeClr val="dk1"/>
                </a:solidFill>
              </a:rPr>
              <a:t>Tools </a:t>
            </a:r>
            <a:r>
              <a:rPr lang="en-US" b="0" dirty="0" smtClean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b="0" dirty="0" smtClean="0">
                <a:solidFill>
                  <a:schemeClr val="dk1"/>
                </a:solidFill>
              </a:rPr>
              <a:t>RTA </a:t>
            </a:r>
            <a:r>
              <a:rPr lang="en-US" b="0" dirty="0" smtClean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b="0" dirty="0" smtClean="0">
                <a:solidFill>
                  <a:schemeClr val="dk1"/>
                </a:solidFill>
              </a:rPr>
              <a:t>Raw Logs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97875" y="1903025"/>
            <a:ext cx="8250015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From the Raw Logs window, use the “Main Logger” filter: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7875" y="4148450"/>
            <a:ext cx="3284874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Observe the results: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91200" y="3657600"/>
            <a:ext cx="2409826" cy="584775"/>
          </a:xfrm>
          <a:prstGeom prst="rect">
            <a:avLst/>
          </a:prstGeom>
          <a:solidFill>
            <a:srgbClr val="FFFF66"/>
          </a:solidFill>
          <a:ln>
            <a:solidFill>
              <a:schemeClr val="tx1"/>
            </a:solidFill>
          </a:ln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Must HALT (stop-mode)</a:t>
            </a:r>
            <a:b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to see the results:</a:t>
            </a:r>
          </a:p>
        </p:txBody>
      </p:sp>
      <p:cxnSp>
        <p:nvCxnSpPr>
          <p:cNvPr id="14" name="Straight Arrow Connector 13"/>
          <p:cNvCxnSpPr/>
          <p:nvPr/>
        </p:nvCxnSpPr>
        <p:spPr bwMode="auto">
          <a:xfrm rot="5400000">
            <a:off x="4953000" y="4114800"/>
            <a:ext cx="990600" cy="9906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6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26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8" name="Animated Logo" descr="tilogo_color_twolin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3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4">
            <a:hlinkClick r:id="rId14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175468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1" name="Text Box 4">
            <a:hlinkClick r:id="rId15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1576" y="232949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2" name="Text Box 6">
            <a:hlinkClick r:id="rId16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877305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RTA Agent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6">
            <a:hlinkClick r:id="rId17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877" y="3283133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Logs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Text Box 5">
            <a:hlinkClick r:id="rId18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74000" y="3688961"/>
            <a:ext cx="4864800" cy="439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Execution Graph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Text Box 6">
            <a:hlinkClick r:id="rId19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69877" y="4244015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CPU/Thread Loading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Box 4">
            <a:hlinkClick r:id="rId20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1576" y="467683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9" name="Animated Logo" descr="tilogo_color_twoline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Execution Graph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0376" y="667000"/>
            <a:ext cx="7802136" cy="164352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How expensive are Logic Analyzers?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Well, this one is “cheap” – it’s built into SYS/BIOS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dirty="0" smtClean="0">
                <a:solidFill>
                  <a:schemeClr val="tx2"/>
                </a:solidFill>
              </a:rPr>
              <a:t>Execution Graph </a:t>
            </a:r>
            <a:r>
              <a:rPr lang="en-US" b="0" dirty="0" smtClean="0">
                <a:solidFill>
                  <a:schemeClr val="dk1"/>
                </a:solidFill>
              </a:rPr>
              <a:t>provides visibility into almost every</a:t>
            </a:r>
            <a:br>
              <a:rPr lang="en-US" b="0" dirty="0" smtClean="0">
                <a:solidFill>
                  <a:schemeClr val="dk1"/>
                </a:solidFill>
              </a:rPr>
            </a:br>
            <a:r>
              <a:rPr lang="en-US" b="0" dirty="0" smtClean="0">
                <a:solidFill>
                  <a:schemeClr val="dk1"/>
                </a:solidFill>
              </a:rPr>
              <a:t>event in the system – down to the cycle…</a:t>
            </a:r>
          </a:p>
        </p:txBody>
      </p:sp>
      <p:pic>
        <p:nvPicPr>
          <p:cNvPr id="8195" name="Picture 3" descr="C:\Documents and Settings\a0159877\Desktop\Exec_grap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838" y="2395850"/>
            <a:ext cx="6519512" cy="36576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Leading Question"/>
          <p:cNvSpPr txBox="1"/>
          <p:nvPr/>
        </p:nvSpPr>
        <p:spPr>
          <a:xfrm>
            <a:off x="4267200" y="6405053"/>
            <a:ext cx="4126130" cy="246221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How do you configure the Execution Graph?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11675" y="5498275"/>
            <a:ext cx="1524000" cy="383232"/>
          </a:xfrm>
          <a:prstGeom prst="rect">
            <a:avLst/>
          </a:prstGeom>
          <a:solidFill>
            <a:srgbClr val="FFFF66"/>
          </a:solidFill>
          <a:ln>
            <a:solidFill>
              <a:schemeClr val="tx1"/>
            </a:solidFill>
          </a:ln>
        </p:spPr>
        <p:txBody>
          <a:bodyPr wrap="square" rtlCol="0" anchor="ctr" anchorCtr="1">
            <a:noAutofit/>
          </a:bodyPr>
          <a:lstStyle/>
          <a:p>
            <a:pPr algn="ctr"/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</a:rPr>
              <a:t>Time basis (ns)</a:t>
            </a:r>
          </a:p>
        </p:txBody>
      </p:sp>
      <p:cxnSp>
        <p:nvCxnSpPr>
          <p:cNvPr id="11" name="Straight Arrow Connector 10"/>
          <p:cNvCxnSpPr/>
          <p:nvPr/>
        </p:nvCxnSpPr>
        <p:spPr bwMode="auto">
          <a:xfrm>
            <a:off x="1828800" y="5715000"/>
            <a:ext cx="609600" cy="1524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2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28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4" name="Animated Logo" descr="tilogo_color_two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xfrm>
            <a:off x="0" y="-35624"/>
            <a:ext cx="9144000" cy="742950"/>
          </a:xfrm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Execution Graph – </a:t>
            </a:r>
            <a:r>
              <a:rPr lang="en-US" smtClean="0"/>
              <a:t>Config</a:t>
            </a:r>
            <a:endParaRPr lang="en-US" dirty="0" smtClean="0"/>
          </a:p>
        </p:txBody>
      </p:sp>
      <p:sp>
        <p:nvSpPr>
          <p:cNvPr id="17" name="TextBox 16"/>
          <p:cNvSpPr txBox="1"/>
          <p:nvPr/>
        </p:nvSpPr>
        <p:spPr>
          <a:xfrm>
            <a:off x="152400" y="626425"/>
            <a:ext cx="6729022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Configuring the Execution Graph </a:t>
            </a:r>
            <a:r>
              <a:rPr lang="en-US" sz="2000" b="0" i="1" dirty="0" smtClean="0">
                <a:solidFill>
                  <a:schemeClr val="dk1"/>
                </a:solidFill>
                <a:effectLst/>
              </a:rPr>
              <a:t>(in RTA Agent)</a:t>
            </a:r>
            <a:endParaRPr lang="en-US" sz="2000" b="0" i="1" dirty="0" smtClean="0">
              <a:solidFill>
                <a:schemeClr val="dk1"/>
              </a:solidFill>
            </a:endParaRPr>
          </a:p>
        </p:txBody>
      </p:sp>
      <p:pic>
        <p:nvPicPr>
          <p:cNvPr id="6" name="Picture 3" descr="C:\Documents and Settings\a0159877\Desktop\Exec_graph_log_ag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0076" y="1048000"/>
            <a:ext cx="2514600" cy="1783862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657600" y="1309527"/>
            <a:ext cx="4396268" cy="1138773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166688" indent="-166688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  <a:latin typeface="+mj-lt"/>
              </a:rPr>
              <a:t>Set buffer size to your liking</a:t>
            </a:r>
          </a:p>
          <a:p>
            <a:pPr marL="166688" indent="-166688"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  <a:effectLst/>
                <a:latin typeface="+mj-lt"/>
              </a:rPr>
              <a:t>Task logging is “cheapest”</a:t>
            </a:r>
          </a:p>
          <a:p>
            <a:pPr marL="166688" indent="-166688">
              <a:buFont typeface="Arial" pitchFamily="34" charset="0"/>
              <a:buChar char="•"/>
            </a:pPr>
            <a:r>
              <a:rPr lang="en-US" sz="2000" b="0" dirty="0" err="1" smtClean="0">
                <a:solidFill>
                  <a:schemeClr val="dk1"/>
                </a:solidFill>
                <a:latin typeface="+mj-lt"/>
              </a:rPr>
              <a:t>Swi</a:t>
            </a:r>
            <a:r>
              <a:rPr lang="en-US" sz="2000" b="0" dirty="0" smtClean="0">
                <a:solidFill>
                  <a:schemeClr val="dk1"/>
                </a:solidFill>
                <a:latin typeface="+mj-lt"/>
              </a:rPr>
              <a:t>/</a:t>
            </a:r>
            <a:r>
              <a:rPr lang="en-US" sz="2000" b="0" dirty="0" err="1" smtClean="0">
                <a:solidFill>
                  <a:schemeClr val="dk1"/>
                </a:solidFill>
                <a:latin typeface="+mj-lt"/>
              </a:rPr>
              <a:t>Hwi</a:t>
            </a:r>
            <a:r>
              <a:rPr lang="en-US" sz="2000" b="0" dirty="0" smtClean="0">
                <a:solidFill>
                  <a:schemeClr val="dk1"/>
                </a:solidFill>
                <a:latin typeface="+mj-lt"/>
              </a:rPr>
              <a:t> logging require BIG buffers</a:t>
            </a:r>
            <a:endParaRPr lang="en-US" sz="2000" b="0" dirty="0" smtClean="0">
              <a:solidFill>
                <a:schemeClr val="dk1"/>
              </a:solidFill>
              <a:effectLst/>
              <a:latin typeface="+mj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52400" y="3067800"/>
            <a:ext cx="4826962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Accessing the Execution Graph</a:t>
            </a:r>
            <a:endParaRPr lang="en-US" sz="1800" b="0" i="1" dirty="0" smtClean="0">
              <a:solidFill>
                <a:schemeClr val="dk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6325" y="3490247"/>
            <a:ext cx="3956019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sz="2000" b="0" dirty="0" smtClean="0">
                <a:solidFill>
                  <a:schemeClr val="dk1"/>
                </a:solidFill>
              </a:rPr>
              <a:t>Tools </a:t>
            </a:r>
            <a:r>
              <a:rPr lang="en-US" sz="2000" b="0" dirty="0" smtClean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sz="2000" b="0" dirty="0" smtClean="0">
                <a:solidFill>
                  <a:schemeClr val="dk1"/>
                </a:solidFill>
              </a:rPr>
              <a:t>RTA </a:t>
            </a:r>
            <a:r>
              <a:rPr lang="en-US" sz="2000" b="0" dirty="0" smtClean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sz="2000" b="0" dirty="0" smtClean="0">
                <a:solidFill>
                  <a:schemeClr val="dk1"/>
                </a:solidFill>
              </a:rPr>
              <a:t>Execution Graph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52400" y="4124700"/>
            <a:ext cx="2585964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Benchmarking</a:t>
            </a:r>
            <a:endParaRPr lang="en-US" sz="2000" b="0" i="1" dirty="0" smtClean="0">
              <a:solidFill>
                <a:schemeClr val="dk1"/>
              </a:solidFill>
            </a:endParaRPr>
          </a:p>
        </p:txBody>
      </p:sp>
      <p:pic>
        <p:nvPicPr>
          <p:cNvPr id="9218" name="Picture 2" descr="C:\Documents and Settings\a0159877\Desktop\Measure_tool_exec_graph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4524500"/>
            <a:ext cx="533400" cy="492369"/>
          </a:xfrm>
          <a:prstGeom prst="rect">
            <a:avLst/>
          </a:prstGeom>
          <a:noFill/>
        </p:spPr>
      </p:pic>
      <p:pic>
        <p:nvPicPr>
          <p:cNvPr id="9219" name="Picture 3" descr="C:\Documents and Settings\a0159877\Desktop\benchmark_results_exec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71949" y="4190999"/>
            <a:ext cx="3440875" cy="2323708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6169700" y="4817470"/>
            <a:ext cx="2828338" cy="89563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166688" indent="-166688">
              <a:buFont typeface="Arial" pitchFamily="34" charset="0"/>
              <a:buChar char="•"/>
            </a:pPr>
            <a:r>
              <a:rPr lang="en-US" sz="1800" b="0" dirty="0" smtClean="0">
                <a:solidFill>
                  <a:schemeClr val="dk1"/>
                </a:solidFill>
                <a:latin typeface="+mj-lt"/>
              </a:rPr>
              <a:t>Use measurement tool</a:t>
            </a:r>
            <a:br>
              <a:rPr lang="en-US" sz="1800" b="0" dirty="0" smtClean="0">
                <a:solidFill>
                  <a:schemeClr val="dk1"/>
                </a:solidFill>
                <a:latin typeface="+mj-lt"/>
              </a:rPr>
            </a:br>
            <a:r>
              <a:rPr lang="en-US" sz="1800" b="0" dirty="0" smtClean="0">
                <a:solidFill>
                  <a:schemeClr val="dk1"/>
                </a:solidFill>
                <a:latin typeface="+mj-lt"/>
              </a:rPr>
              <a:t>to place two markers</a:t>
            </a:r>
          </a:p>
          <a:p>
            <a:pPr marL="166688" indent="-166688">
              <a:buFont typeface="Arial" pitchFamily="34" charset="0"/>
              <a:buChar char="•"/>
            </a:pPr>
            <a:r>
              <a:rPr lang="en-US" sz="1800" b="0" dirty="0" smtClean="0">
                <a:solidFill>
                  <a:schemeClr val="dk1"/>
                </a:solidFill>
                <a:latin typeface="+mj-lt"/>
              </a:rPr>
              <a:t>See benchmark (X2-X1)</a:t>
            </a:r>
            <a:endParaRPr lang="en-US" sz="1800" b="0" dirty="0" smtClean="0">
              <a:solidFill>
                <a:schemeClr val="dk1"/>
              </a:solidFill>
              <a:effectLst/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19800" y="3733800"/>
            <a:ext cx="1295400" cy="304800"/>
          </a:xfrm>
          <a:prstGeom prst="rect">
            <a:avLst/>
          </a:prstGeom>
          <a:solidFill>
            <a:srgbClr val="FFFF66"/>
          </a:solidFill>
          <a:ln>
            <a:solidFill>
              <a:schemeClr val="tx1"/>
            </a:solidFill>
          </a:ln>
        </p:spPr>
        <p:txBody>
          <a:bodyPr wrap="square" rtlCol="0" anchor="ctr" anchorCtr="1">
            <a:noAutofit/>
          </a:bodyPr>
          <a:lstStyle/>
          <a:p>
            <a:pPr algn="ctr"/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</a:rPr>
              <a:t>benchmark</a:t>
            </a:r>
          </a:p>
        </p:txBody>
      </p:sp>
      <p:cxnSp>
        <p:nvCxnSpPr>
          <p:cNvPr id="16" name="Straight Arrow Connector 15"/>
          <p:cNvCxnSpPr/>
          <p:nvPr/>
        </p:nvCxnSpPr>
        <p:spPr bwMode="auto">
          <a:xfrm rot="10800000" flipV="1">
            <a:off x="5562600" y="3962400"/>
            <a:ext cx="609600" cy="3048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0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29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21" name="Animated Logo" descr="tilogo_color_twolin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3">
            <a:hlinkClick r:id="rId12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4800" y="1179888"/>
            <a:ext cx="5562600" cy="495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>
              <a:solidFill>
                <a:srgbClr val="000000"/>
              </a:solidFill>
            </a:endParaRPr>
          </a:p>
        </p:txBody>
      </p:sp>
      <p:sp>
        <p:nvSpPr>
          <p:cNvPr id="10" name="Text Box 6">
            <a:hlinkClick r:id="rId13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9877" y="1759451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Clock Module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Text Box 6">
            <a:hlinkClick r:id="rId14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9877" y="2165279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Clock Functions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 Box 6">
            <a:hlinkClick r:id="rId15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571107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Timestamp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4">
            <a:hlinkClick r:id="rId1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1576" y="3003923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4" name="Text Box 4">
            <a:hlinkClick r:id="rId17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1576" y="3578725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5" name="Text Box 4">
            <a:hlinkClick r:id="rId18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1576" y="4153527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8" name="Animated Logo" descr="tilogo_color_twoline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3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4">
            <a:hlinkClick r:id="rId14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175468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1" name="Text Box 4">
            <a:hlinkClick r:id="rId15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1576" y="232949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2" name="Text Box 6">
            <a:hlinkClick r:id="rId16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877305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RTA Agent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6">
            <a:hlinkClick r:id="rId17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69877" y="3283133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Logs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" name="Text Box 6">
            <a:hlinkClick r:id="rId18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769877" y="3688961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Execution Graph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5" name="Text Box 5">
            <a:hlinkClick r:id="rId19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74000" y="4094789"/>
            <a:ext cx="4864800" cy="439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CPU/Thread Loading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6" name="Text Box 4">
            <a:hlinkClick r:id="rId20" action="ppaction://hlinksldjump"/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01576" y="467683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9" name="Animated Logo" descr="tilogo_color_twoline.png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CPU Load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81000" y="650175"/>
            <a:ext cx="6848157" cy="86793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Want to find out the CPU load of your system?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Configure </a:t>
            </a:r>
            <a:r>
              <a:rPr lang="en-US" dirty="0" smtClean="0">
                <a:solidFill>
                  <a:schemeClr val="tx2"/>
                </a:solidFill>
              </a:rPr>
              <a:t>CPU/Thread Load </a:t>
            </a:r>
            <a:r>
              <a:rPr lang="en-US" b="0" dirty="0" smtClean="0">
                <a:solidFill>
                  <a:schemeClr val="dk1"/>
                </a:solidFill>
              </a:rPr>
              <a:t>in RTA Agent:</a:t>
            </a:r>
          </a:p>
        </p:txBody>
      </p:sp>
      <p:pic>
        <p:nvPicPr>
          <p:cNvPr id="6" name="Picture 4" descr="C:\Documents and Settings\a0159877\Desktop\load_agent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594305"/>
            <a:ext cx="2499480" cy="2215696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81000" y="4048500"/>
            <a:ext cx="2771913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Observe results:</a:t>
            </a:r>
            <a:endParaRPr lang="en-US" sz="2000" b="0" i="1" dirty="0" smtClean="0">
              <a:solidFill>
                <a:schemeClr val="dk1"/>
              </a:solidFill>
            </a:endParaRPr>
          </a:p>
        </p:txBody>
      </p:sp>
      <p:pic>
        <p:nvPicPr>
          <p:cNvPr id="10242" name="Picture 2" descr="C:\Documents and Settings\a0159877\Desktop\cpu_loa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81200" y="4465125"/>
            <a:ext cx="3678146" cy="2164275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ounded Rectangle 9"/>
          <p:cNvSpPr/>
          <p:nvPr/>
        </p:nvSpPr>
        <p:spPr bwMode="auto">
          <a:xfrm>
            <a:off x="4572000" y="2057400"/>
            <a:ext cx="3352800" cy="114300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// Dynamic CPU Load</a:t>
            </a:r>
          </a:p>
          <a:p>
            <a:pPr lvl="0"/>
            <a:r>
              <a:rPr lang="en-US" sz="2000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Load_getCPULoad</a:t>
            </a:r>
            <a:r>
              <a:rPr lang="en-US" sz="2000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029200" y="1770297"/>
            <a:ext cx="2481770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0" dirty="0" smtClean="0">
                <a:solidFill>
                  <a:schemeClr val="tx2"/>
                </a:solidFill>
                <a:effectLst/>
              </a:rPr>
              <a:t>Runtime Calculation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67200" y="4648200"/>
            <a:ext cx="3231462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sz="2000" b="0" dirty="0" smtClean="0">
                <a:solidFill>
                  <a:schemeClr val="dk1"/>
                </a:solidFill>
              </a:rPr>
              <a:t>Tools </a:t>
            </a:r>
            <a:r>
              <a:rPr lang="en-US" sz="2000" b="0" dirty="0" smtClean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sz="2000" b="0" dirty="0" smtClean="0">
                <a:solidFill>
                  <a:schemeClr val="dk1"/>
                </a:solidFill>
              </a:rPr>
              <a:t>RTA </a:t>
            </a:r>
            <a:r>
              <a:rPr lang="en-US" sz="2000" b="0" dirty="0" smtClean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sz="2000" b="0" dirty="0" smtClean="0">
                <a:solidFill>
                  <a:schemeClr val="dk1"/>
                </a:solidFill>
              </a:rPr>
              <a:t>CPU Load</a:t>
            </a:r>
          </a:p>
        </p:txBody>
      </p:sp>
      <p:sp>
        <p:nvSpPr>
          <p:cNvPr id="15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31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6" name="Animated Logo" descr="tilogo_color_two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Thread Load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9600" y="702625"/>
            <a:ext cx="6936514" cy="134806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CPU Load is “overall” load for all threads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Can we see the load of each individual thread?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Use </a:t>
            </a:r>
            <a:r>
              <a:rPr lang="en-US" dirty="0" smtClean="0">
                <a:solidFill>
                  <a:schemeClr val="tx2"/>
                </a:solidFill>
              </a:rPr>
              <a:t>Thread Load</a:t>
            </a:r>
            <a:r>
              <a:rPr lang="en-US" b="0" dirty="0" smtClean="0">
                <a:solidFill>
                  <a:schemeClr val="dk1"/>
                </a:solidFill>
              </a:rPr>
              <a:t>:</a:t>
            </a:r>
            <a:endParaRPr lang="en-US" b="0" dirty="0" smtClean="0">
              <a:solidFill>
                <a:schemeClr val="dk1"/>
              </a:solidFill>
              <a:effectLst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33800" y="1676400"/>
            <a:ext cx="3496150" cy="33855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sz="2000" b="0" dirty="0" smtClean="0">
                <a:solidFill>
                  <a:schemeClr val="dk1"/>
                </a:solidFill>
              </a:rPr>
              <a:t>Tools </a:t>
            </a:r>
            <a:r>
              <a:rPr lang="en-US" sz="2000" b="0" dirty="0" smtClean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sz="2000" b="0" dirty="0" smtClean="0">
                <a:solidFill>
                  <a:schemeClr val="dk1"/>
                </a:solidFill>
              </a:rPr>
              <a:t>RTA </a:t>
            </a:r>
            <a:r>
              <a:rPr lang="en-US" sz="2000" b="0" dirty="0" smtClean="0">
                <a:solidFill>
                  <a:schemeClr val="dk1"/>
                </a:solidFill>
                <a:sym typeface="Wingdings"/>
              </a:rPr>
              <a:t> </a:t>
            </a:r>
            <a:r>
              <a:rPr lang="en-US" sz="2000" b="0" dirty="0" smtClean="0">
                <a:solidFill>
                  <a:schemeClr val="dk1"/>
                </a:solidFill>
              </a:rPr>
              <a:t>Thread Load</a:t>
            </a:r>
          </a:p>
        </p:txBody>
      </p:sp>
      <p:pic>
        <p:nvPicPr>
          <p:cNvPr id="11266" name="Picture 2" descr="C:\Documents and Settings\a0159877\Desktop\thread_loa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8200" y="2514600"/>
            <a:ext cx="7450380" cy="25908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609600" y="5438900"/>
            <a:ext cx="4028795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Configure with RTA Agent</a:t>
            </a:r>
            <a:endParaRPr lang="en-US" b="0" dirty="0" smtClean="0">
              <a:solidFill>
                <a:schemeClr val="dk1"/>
              </a:solidFill>
              <a:effectLst/>
            </a:endParaRPr>
          </a:p>
        </p:txBody>
      </p:sp>
      <p:sp>
        <p:nvSpPr>
          <p:cNvPr id="11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32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2" name="Animated Logo" descr="tilogo_color_two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2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6">
            <a:hlinkClick r:id="rId13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9877" y="1727701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Clock Module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Text Box 6">
            <a:hlinkClick r:id="rId14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9877" y="2133529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Clock Functions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 Box 6">
            <a:hlinkClick r:id="rId15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539357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Timestamp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4">
            <a:hlinkClick r:id="rId1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1576" y="2972173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4" name="Text Box 4">
            <a:hlinkClick r:id="rId17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1576" y="3546975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5" name="Text Box 3">
            <a:hlinkClick r:id="rId18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4800" y="4121777"/>
            <a:ext cx="5562600" cy="495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>
              <a:solidFill>
                <a:srgbClr val="000000"/>
              </a:solidFill>
            </a:endParaRPr>
          </a:p>
        </p:txBody>
      </p:sp>
      <p:pic>
        <p:nvPicPr>
          <p:cNvPr id="18" name="Animated Logo" descr="tilogo_color_twoline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68239"/>
            <a:ext cx="9144000" cy="742950"/>
          </a:xfrm>
        </p:spPr>
        <p:txBody>
          <a:bodyPr>
            <a:normAutofit/>
          </a:bodyPr>
          <a:lstStyle/>
          <a:p>
            <a:r>
              <a:rPr lang="en-US" dirty="0" smtClean="0"/>
              <a:t>Lab 5 – Clock Functions &amp; RTA Tools</a:t>
            </a:r>
          </a:p>
        </p:txBody>
      </p:sp>
      <p:sp>
        <p:nvSpPr>
          <p:cNvPr id="37891" name="Rectangle 6"/>
          <p:cNvSpPr>
            <a:spLocks noChangeArrowheads="1"/>
          </p:cNvSpPr>
          <p:nvPr/>
        </p:nvSpPr>
        <p:spPr bwMode="auto">
          <a:xfrm>
            <a:off x="561975" y="6216650"/>
            <a:ext cx="184150" cy="62547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en-US" sz="11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1100" b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b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7896" name="Text Box 102"/>
          <p:cNvSpPr txBox="1">
            <a:spLocks noChangeArrowheads="1"/>
          </p:cNvSpPr>
          <p:nvPr/>
        </p:nvSpPr>
        <p:spPr bwMode="auto">
          <a:xfrm>
            <a:off x="228600" y="3657600"/>
            <a:ext cx="2213876" cy="38779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marL="342900" indent="-342900"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b="0" dirty="0">
                <a:solidFill>
                  <a:srgbClr val="0066FF"/>
                </a:solidFill>
              </a:rPr>
              <a:t>Time: </a:t>
            </a:r>
            <a:r>
              <a:rPr lang="en-US" b="0" dirty="0" smtClean="0">
                <a:solidFill>
                  <a:srgbClr val="0066FF"/>
                </a:solidFill>
              </a:rPr>
              <a:t>45min</a:t>
            </a:r>
            <a:endParaRPr lang="en-US" b="0" dirty="0">
              <a:solidFill>
                <a:srgbClr val="0066FF"/>
              </a:solidFill>
            </a:endParaRPr>
          </a:p>
        </p:txBody>
      </p:sp>
      <p:pic>
        <p:nvPicPr>
          <p:cNvPr id="18" name="Picture 3" descr="C:\Documents and Settings\a0159877\Desktop\Exec_graph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800" y="1752600"/>
            <a:ext cx="4482165" cy="2514600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7" name="Picture 3" descr="C:\Documents and Settings\a0159877\Desktop\raw_logs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81200" y="4495799"/>
            <a:ext cx="7010400" cy="1818021"/>
          </a:xfrm>
          <a:prstGeom prst="rect">
            <a:avLst/>
          </a:prstGeom>
          <a:noFill/>
          <a:ln w="28575"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8" name="TextBox 27"/>
          <p:cNvSpPr txBox="1"/>
          <p:nvPr/>
        </p:nvSpPr>
        <p:spPr>
          <a:xfrm>
            <a:off x="228600" y="762000"/>
            <a:ext cx="7526419" cy="260379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457200" indent="-457200">
              <a:buAutoNum type="arabicPeriod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Add </a:t>
            </a:r>
            <a:r>
              <a:rPr lang="en-US" b="0" dirty="0" smtClean="0">
                <a:solidFill>
                  <a:schemeClr val="tx2"/>
                </a:solidFill>
                <a:effectLst/>
              </a:rPr>
              <a:t>Clock Function </a:t>
            </a:r>
            <a:r>
              <a:rPr lang="en-US" b="0" dirty="0" smtClean="0">
                <a:solidFill>
                  <a:schemeClr val="dk1"/>
                </a:solidFill>
                <a:effectLst/>
              </a:rPr>
              <a:t>that toggles LED every 100ms</a:t>
            </a:r>
          </a:p>
          <a:p>
            <a:pPr marL="457200" indent="-457200">
              <a:buAutoNum type="arabicPeriod"/>
            </a:pPr>
            <a:r>
              <a:rPr lang="en-US" b="0" dirty="0" smtClean="0">
                <a:solidFill>
                  <a:schemeClr val="dk1"/>
                </a:solidFill>
              </a:rPr>
              <a:t>Set up </a:t>
            </a:r>
            <a:r>
              <a:rPr lang="en-US" b="0" dirty="0" smtClean="0">
                <a:solidFill>
                  <a:schemeClr val="tx2"/>
                </a:solidFill>
              </a:rPr>
              <a:t>RTA Agent </a:t>
            </a:r>
            <a:r>
              <a:rPr lang="en-US" b="0" dirty="0" smtClean="0">
                <a:solidFill>
                  <a:schemeClr val="dk1"/>
                </a:solidFill>
              </a:rPr>
              <a:t>to observe audio system results</a:t>
            </a:r>
          </a:p>
          <a:p>
            <a:pPr marL="457200" indent="-457200">
              <a:buAutoNum type="arabicPeriod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View </a:t>
            </a:r>
            <a:r>
              <a:rPr lang="en-US" b="0" dirty="0" smtClean="0">
                <a:solidFill>
                  <a:schemeClr val="tx2"/>
                </a:solidFill>
                <a:effectLst/>
              </a:rPr>
              <a:t>Log</a:t>
            </a:r>
            <a:r>
              <a:rPr lang="en-US" b="0" dirty="0" smtClean="0">
                <a:solidFill>
                  <a:schemeClr val="dk1"/>
                </a:solidFill>
                <a:effectLst/>
              </a:rPr>
              <a:t> </a:t>
            </a:r>
            <a:r>
              <a:rPr lang="en-US" b="0" dirty="0" err="1" smtClean="0">
                <a:solidFill>
                  <a:schemeClr val="dk1"/>
                </a:solidFill>
                <a:effectLst/>
              </a:rPr>
              <a:t>Msgs</a:t>
            </a:r>
            <a:endParaRPr lang="en-US" b="0" dirty="0" smtClean="0">
              <a:solidFill>
                <a:schemeClr val="dk1"/>
              </a:solidFill>
              <a:effectLst/>
            </a:endParaRPr>
          </a:p>
          <a:p>
            <a:pPr marL="457200" indent="-457200">
              <a:buAutoNum type="arabicPeriod"/>
            </a:pPr>
            <a:r>
              <a:rPr lang="en-US" b="0" dirty="0" smtClean="0">
                <a:solidFill>
                  <a:schemeClr val="dk1"/>
                </a:solidFill>
              </a:rPr>
              <a:t>Hear, observe and then</a:t>
            </a:r>
            <a:br>
              <a:rPr lang="en-US" b="0" dirty="0" smtClean="0">
                <a:solidFill>
                  <a:schemeClr val="dk1"/>
                </a:solidFill>
              </a:rPr>
            </a:br>
            <a:r>
              <a:rPr lang="en-US" b="0" dirty="0" smtClean="0">
                <a:solidFill>
                  <a:schemeClr val="dk1"/>
                </a:solidFill>
              </a:rPr>
              <a:t>fix audio problem</a:t>
            </a:r>
          </a:p>
          <a:p>
            <a:pPr marL="457200" indent="-457200">
              <a:buAutoNum type="arabicPeriod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Check </a:t>
            </a:r>
            <a:r>
              <a:rPr lang="en-US" b="0" dirty="0" smtClean="0">
                <a:solidFill>
                  <a:schemeClr val="tx2"/>
                </a:solidFill>
                <a:effectLst/>
              </a:rPr>
              <a:t>CPU/Thread Loads</a:t>
            </a:r>
          </a:p>
        </p:txBody>
      </p:sp>
      <p:sp>
        <p:nvSpPr>
          <p:cNvPr id="11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34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3" name="Animated Logo" descr="tilogo_color_twolin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sp>
        <p:nvSpPr>
          <p:cNvPr id="548867" name="Text Box 3"/>
          <p:cNvSpPr txBox="1">
            <a:spLocks noChangeArrowheads="1"/>
          </p:cNvSpPr>
          <p:nvPr/>
        </p:nvSpPr>
        <p:spPr bwMode="auto">
          <a:xfrm>
            <a:off x="609600" y="1126643"/>
            <a:ext cx="8686800" cy="21891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333333">
                <a:alpha val="50000"/>
              </a:srgbClr>
            </a:outerShdw>
          </a:effectLst>
        </p:spPr>
        <p:txBody>
          <a:bodyPr anchor="ctr" anchorCtr="1">
            <a:spAutoFit/>
          </a:bodyPr>
          <a:lstStyle/>
          <a:p>
            <a:pPr algn="ctr" eaLnBrk="1" hangingPunct="1">
              <a:lnSpc>
                <a:spcPct val="100000"/>
              </a:lnSpc>
              <a:spcBef>
                <a:spcPct val="0"/>
              </a:spcBef>
              <a:defRPr/>
            </a:pPr>
            <a:r>
              <a:rPr lang="en-US" sz="17200" b="0" dirty="0" err="1">
                <a:solidFill>
                  <a:srgbClr val="FF0000"/>
                </a:solidFill>
                <a:latin typeface="TILogo" pitchFamily="2" charset="0"/>
              </a:rPr>
              <a:t>ti</a:t>
            </a:r>
            <a:endParaRPr lang="en-US" sz="17200" b="0" dirty="0">
              <a:solidFill>
                <a:srgbClr val="FF0000"/>
              </a:solidFill>
              <a:latin typeface="TILogo" pitchFamily="2" charset="0"/>
            </a:endParaRPr>
          </a:p>
        </p:txBody>
      </p:sp>
      <p:sp>
        <p:nvSpPr>
          <p:cNvPr id="7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30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9" name="Animated Logo" descr="tilogo_color_two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41988" name="Text Box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4800" y="1152900"/>
            <a:ext cx="5562600" cy="495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>
                <a:solidFill>
                  <a:srgbClr val="000000"/>
                </a:solidFill>
              </a:rPr>
              <a:t>MainHighlight</a:t>
            </a:r>
          </a:p>
        </p:txBody>
      </p:sp>
      <p:sp>
        <p:nvSpPr>
          <p:cNvPr id="41989" name="Text Box 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16751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dirty="0" err="1">
                <a:solidFill>
                  <a:srgbClr val="000000"/>
                </a:solidFill>
              </a:rPr>
              <a:t>MainNormal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41990" name="Text Box 5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74000" y="2121275"/>
            <a:ext cx="4864800" cy="43973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dirty="0" err="1">
                <a:solidFill>
                  <a:srgbClr val="000000"/>
                </a:solidFill>
              </a:rPr>
              <a:t>SubHighlight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1991" name="Text Box 6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554663"/>
            <a:ext cx="4868924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dirty="0" err="1">
                <a:solidFill>
                  <a:srgbClr val="000000"/>
                </a:solidFill>
              </a:rPr>
              <a:t>SubNormal</a:t>
            </a:r>
            <a:endParaRPr lang="en-US" dirty="0">
              <a:solidFill>
                <a:srgbClr val="000000"/>
              </a:solidFill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pic>
        <p:nvPicPr>
          <p:cNvPr id="11" name="Animated Logo" descr="tilogo_color_twoline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2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5">
            <a:hlinkClick r:id="rId13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74000" y="1727701"/>
            <a:ext cx="4864800" cy="439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Clock Module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Text Box 6">
            <a:hlinkClick r:id="rId14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9877" y="2282755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Clock Functions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 Box 6">
            <a:hlinkClick r:id="rId15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688583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Timestamp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4">
            <a:hlinkClick r:id="rId1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1576" y="312139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4" name="Text Box 4">
            <a:hlinkClick r:id="rId17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1576" y="369620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5" name="Text Box 4">
            <a:hlinkClick r:id="rId18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1576" y="4271003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8" name="Animated Logo" descr="tilogo_color_twoline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Time Can be an Event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33400" y="685800"/>
            <a:ext cx="7449475" cy="387798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en-US" b="0" dirty="0" smtClean="0">
                <a:solidFill>
                  <a:schemeClr val="dk1"/>
                </a:solidFill>
                <a:effectLst/>
              </a:rPr>
              <a:t>What kinds of events cause these threads to run?</a:t>
            </a:r>
          </a:p>
        </p:txBody>
      </p:sp>
      <p:pic>
        <p:nvPicPr>
          <p:cNvPr id="1026" name="Picture 2" descr="C:\Documents and Settings\a0159877\Desktop\scheduler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4032" y="1143000"/>
            <a:ext cx="5237768" cy="3326111"/>
          </a:xfrm>
          <a:prstGeom prst="rect">
            <a:avLst/>
          </a:prstGeom>
          <a:noFill/>
          <a:ln w="38100">
            <a:solidFill>
              <a:schemeClr val="tx1"/>
            </a:solidFill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97775" y="4781589"/>
            <a:ext cx="8610600" cy="134806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Can “time” be an event?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Which hardware peripheral would you use?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How do you configure a function to run at a periodic rate?</a:t>
            </a:r>
          </a:p>
        </p:txBody>
      </p:sp>
      <p:sp>
        <p:nvSpPr>
          <p:cNvPr id="8" name="Leading Question"/>
          <p:cNvSpPr txBox="1"/>
          <p:nvPr/>
        </p:nvSpPr>
        <p:spPr>
          <a:xfrm>
            <a:off x="2812475" y="6436425"/>
            <a:ext cx="5711051" cy="246221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SYS/BIOS offers </a:t>
            </a:r>
            <a:r>
              <a:rPr lang="en-US" sz="2000" dirty="0" smtClean="0">
                <a:solidFill>
                  <a:schemeClr val="tx2"/>
                </a:solidFill>
                <a:latin typeface="Arial Narrow"/>
              </a:rPr>
              <a:t>Clock</a:t>
            </a: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 services to set up periodic functions...</a:t>
            </a:r>
          </a:p>
        </p:txBody>
      </p:sp>
      <p:sp>
        <p:nvSpPr>
          <p:cNvPr id="11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5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12" name="Animated Logo" descr="tilogo_color_two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Clock Module</a:t>
            </a:r>
          </a:p>
        </p:txBody>
      </p:sp>
      <p:sp>
        <p:nvSpPr>
          <p:cNvPr id="35" name="Leading Question"/>
          <p:cNvSpPr txBox="1"/>
          <p:nvPr/>
        </p:nvSpPr>
        <p:spPr>
          <a:xfrm>
            <a:off x="4664087" y="6436425"/>
            <a:ext cx="3832781" cy="246221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How do you configure the Clock Module?</a:t>
            </a:r>
          </a:p>
        </p:txBody>
      </p:sp>
      <p:sp>
        <p:nvSpPr>
          <p:cNvPr id="74" name="TextBox 73"/>
          <p:cNvSpPr txBox="1"/>
          <p:nvPr/>
        </p:nvSpPr>
        <p:spPr>
          <a:xfrm>
            <a:off x="972533" y="379043"/>
            <a:ext cx="102463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0" dirty="0" smtClean="0">
                <a:solidFill>
                  <a:schemeClr val="dk1"/>
                </a:solidFill>
                <a:effectLst/>
              </a:rPr>
              <a:t>app.cfg</a:t>
            </a:r>
          </a:p>
        </p:txBody>
      </p:sp>
      <p:sp>
        <p:nvSpPr>
          <p:cNvPr id="64" name="Rounded Rectangle 63"/>
          <p:cNvSpPr/>
          <p:nvPr/>
        </p:nvSpPr>
        <p:spPr bwMode="auto">
          <a:xfrm>
            <a:off x="2562100" y="1031175"/>
            <a:ext cx="5257800" cy="21336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65" name="Flowchart: Document 64"/>
          <p:cNvSpPr/>
          <p:nvPr/>
        </p:nvSpPr>
        <p:spPr bwMode="auto">
          <a:xfrm>
            <a:off x="5784740" y="1297339"/>
            <a:ext cx="1654160" cy="1638836"/>
          </a:xfrm>
          <a:prstGeom prst="flowChartDocumen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</a:rPr>
              <a:t>Clock </a:t>
            </a:r>
            <a:r>
              <a:rPr kumimoji="0" lang="en-US" b="1" i="0" u="none" strike="noStrike" cap="none" normalizeH="0" baseline="0" dirty="0" err="1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</a:rPr>
              <a:t>Swi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5838668" y="1740476"/>
            <a:ext cx="1447832" cy="83099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buClr>
                <a:schemeClr val="tx2"/>
              </a:buClr>
              <a:buSzPct val="75000"/>
            </a:pP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Launch any</a:t>
            </a:r>
            <a:b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“ready to run”</a:t>
            </a:r>
            <a:b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Clock </a:t>
            </a:r>
            <a:r>
              <a:rPr lang="en-US" sz="2000" b="0" dirty="0" err="1" smtClean="0">
                <a:solidFill>
                  <a:schemeClr val="dk1"/>
                </a:solidFill>
                <a:effectLst/>
                <a:latin typeface="Arial Narrow" pitchFamily="34" charset="0"/>
              </a:rPr>
              <a:t>Fxns</a:t>
            </a:r>
            <a:endParaRPr lang="en-US" sz="2000" b="0" dirty="0" smtClean="0"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657101" y="687739"/>
            <a:ext cx="1524000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 w="19050">
            <a:solidFill>
              <a:schemeClr val="tx1"/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Ins="0" rtlCol="0" anchor="ctr" anchorCtr="0">
            <a:spAutoFit/>
          </a:bodyPr>
          <a:lstStyle/>
          <a:p>
            <a:pPr marL="166688" indent="-166688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  <a:cs typeface="Courier New" pitchFamily="49" charset="0"/>
              </a:rPr>
              <a:t>Priority</a:t>
            </a:r>
          </a:p>
          <a:p>
            <a:pPr marL="166688" indent="-166688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  <a:cs typeface="Courier New" pitchFamily="49" charset="0"/>
              </a:rPr>
              <a:t>Time Base</a:t>
            </a:r>
          </a:p>
          <a:p>
            <a:pPr marL="166688" indent="-166688">
              <a:lnSpc>
                <a:spcPct val="100000"/>
              </a:lnSpc>
              <a:spcBef>
                <a:spcPts val="0"/>
              </a:spcBef>
              <a:buFont typeface="Arial" pitchFamily="34" charset="0"/>
              <a:buChar char="•"/>
            </a:pPr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  <a:cs typeface="Courier New" pitchFamily="49" charset="0"/>
              </a:rPr>
              <a:t>Timer #</a:t>
            </a:r>
            <a:br>
              <a:rPr lang="en-US" sz="1800" b="0" dirty="0" smtClean="0">
                <a:solidFill>
                  <a:schemeClr val="dk1"/>
                </a:solidFill>
                <a:latin typeface="Arial Narrow" pitchFamily="34" charset="0"/>
                <a:cs typeface="Courier New" pitchFamily="49" charset="0"/>
              </a:rPr>
            </a:br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  <a:cs typeface="Courier New" pitchFamily="49" charset="0"/>
              </a:rPr>
              <a:t>Tick rate (</a:t>
            </a:r>
            <a:r>
              <a:rPr lang="en-US" sz="1800" b="0" dirty="0" err="1" smtClean="0">
                <a:solidFill>
                  <a:schemeClr val="dk1"/>
                </a:solidFill>
                <a:latin typeface="Arial Narrow" pitchFamily="34" charset="0"/>
                <a:cs typeface="Courier New" pitchFamily="49" charset="0"/>
              </a:rPr>
              <a:t>uS</a:t>
            </a:r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  <a:cs typeface="Courier New" pitchFamily="49" charset="0"/>
              </a:rPr>
              <a:t>)</a:t>
            </a:r>
            <a:endParaRPr lang="en-US" sz="1800" b="0" dirty="0" smtClean="0">
              <a:solidFill>
                <a:schemeClr val="dk1"/>
              </a:solidFill>
              <a:effectLst/>
              <a:latin typeface="Arial Narrow" pitchFamily="34" charset="0"/>
              <a:cs typeface="Courier New" pitchFamily="49" charset="0"/>
            </a:endParaRPr>
          </a:p>
        </p:txBody>
      </p:sp>
      <p:sp>
        <p:nvSpPr>
          <p:cNvPr id="75" name="Rounded Rectangle 74"/>
          <p:cNvSpPr/>
          <p:nvPr/>
        </p:nvSpPr>
        <p:spPr bwMode="auto">
          <a:xfrm>
            <a:off x="733300" y="2195440"/>
            <a:ext cx="1447800" cy="381000"/>
          </a:xfrm>
          <a:prstGeom prst="roundRec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err="1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  <a:cs typeface="Courier New" pitchFamily="49" charset="0"/>
              </a:rPr>
              <a:t>Clock_tick</a:t>
            </a: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  <a:cs typeface="Courier New" pitchFamily="49" charset="0"/>
              </a:rPr>
              <a:t>()</a:t>
            </a:r>
          </a:p>
        </p:txBody>
      </p:sp>
      <p:sp>
        <p:nvSpPr>
          <p:cNvPr id="76" name="Flowchart: Manual Operation 75"/>
          <p:cNvSpPr/>
          <p:nvPr/>
        </p:nvSpPr>
        <p:spPr bwMode="auto">
          <a:xfrm rot="16200000">
            <a:off x="4336940" y="1966841"/>
            <a:ext cx="1066800" cy="304800"/>
          </a:xfrm>
          <a:prstGeom prst="flowChartManualOperation">
            <a:avLst/>
          </a:prstGeom>
          <a:solidFill>
            <a:schemeClr val="bg1">
              <a:lumMod val="8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83" name="Rounded Rectangle 82"/>
          <p:cNvSpPr/>
          <p:nvPr/>
        </p:nvSpPr>
        <p:spPr bwMode="auto">
          <a:xfrm>
            <a:off x="2714500" y="1662040"/>
            <a:ext cx="1698640" cy="3810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  <a:cs typeface="Courier New" pitchFamily="49" charset="0"/>
              </a:rPr>
              <a:t>HW Timer, ISR</a:t>
            </a:r>
          </a:p>
        </p:txBody>
      </p:sp>
      <p:cxnSp>
        <p:nvCxnSpPr>
          <p:cNvPr id="84" name="Straight Arrow Connector 83"/>
          <p:cNvCxnSpPr/>
          <p:nvPr/>
        </p:nvCxnSpPr>
        <p:spPr bwMode="auto">
          <a:xfrm>
            <a:off x="4413140" y="1856972"/>
            <a:ext cx="304800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86" name="Straight Arrow Connector 85"/>
          <p:cNvCxnSpPr>
            <a:stCxn id="75" idx="3"/>
          </p:cNvCxnSpPr>
          <p:nvPr/>
        </p:nvCxnSpPr>
        <p:spPr bwMode="auto">
          <a:xfrm>
            <a:off x="2181100" y="2385940"/>
            <a:ext cx="2536840" cy="7789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92" name="Straight Arrow Connector 91"/>
          <p:cNvCxnSpPr>
            <a:stCxn id="76" idx="2"/>
            <a:endCxn id="65" idx="1"/>
          </p:cNvCxnSpPr>
          <p:nvPr/>
        </p:nvCxnSpPr>
        <p:spPr bwMode="auto">
          <a:xfrm flipV="1">
            <a:off x="5022740" y="2116757"/>
            <a:ext cx="762000" cy="248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96" name="Shape 95"/>
          <p:cNvCxnSpPr>
            <a:endCxn id="65" idx="0"/>
          </p:cNvCxnSpPr>
          <p:nvPr/>
        </p:nvCxnSpPr>
        <p:spPr bwMode="auto">
          <a:xfrm>
            <a:off x="1723900" y="878775"/>
            <a:ext cx="4887920" cy="418564"/>
          </a:xfrm>
          <a:prstGeom prst="bentConnector2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dash"/>
            <a:round/>
            <a:headEnd type="none" w="sm" len="sm"/>
            <a:tailEnd type="arrow"/>
          </a:ln>
          <a:effectLst/>
        </p:spPr>
      </p:cxnSp>
      <p:cxnSp>
        <p:nvCxnSpPr>
          <p:cNvPr id="102" name="Shape 101"/>
          <p:cNvCxnSpPr>
            <a:endCxn id="76" idx="3"/>
          </p:cNvCxnSpPr>
          <p:nvPr/>
        </p:nvCxnSpPr>
        <p:spPr bwMode="auto">
          <a:xfrm>
            <a:off x="2028700" y="1183575"/>
            <a:ext cx="2841640" cy="508946"/>
          </a:xfrm>
          <a:prstGeom prst="bentConnector2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dash"/>
            <a:round/>
            <a:headEnd type="none" w="sm" len="sm"/>
            <a:tailEnd type="arrow"/>
          </a:ln>
          <a:effectLst/>
        </p:spPr>
      </p:cxnSp>
      <p:cxnSp>
        <p:nvCxnSpPr>
          <p:cNvPr id="106" name="Shape 105"/>
          <p:cNvCxnSpPr>
            <a:endCxn id="83" idx="0"/>
          </p:cNvCxnSpPr>
          <p:nvPr/>
        </p:nvCxnSpPr>
        <p:spPr bwMode="auto">
          <a:xfrm>
            <a:off x="1800100" y="1412175"/>
            <a:ext cx="1763720" cy="249865"/>
          </a:xfrm>
          <a:prstGeom prst="bentConnector2">
            <a:avLst/>
          </a:prstGeom>
          <a:solidFill>
            <a:schemeClr val="accent1"/>
          </a:solidFill>
          <a:ln w="19050" cap="flat" cmpd="sng" algn="ctr">
            <a:solidFill>
              <a:schemeClr val="tx2"/>
            </a:solidFill>
            <a:prstDash val="dash"/>
            <a:round/>
            <a:headEnd type="none" w="sm" len="sm"/>
            <a:tailEnd type="arrow"/>
          </a:ln>
          <a:effectLst/>
        </p:spPr>
      </p:cxnSp>
      <p:sp>
        <p:nvSpPr>
          <p:cNvPr id="107" name="TextBox 106"/>
          <p:cNvSpPr txBox="1"/>
          <p:nvPr/>
        </p:nvSpPr>
        <p:spPr>
          <a:xfrm>
            <a:off x="5066067" y="1816210"/>
            <a:ext cx="64645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b="0" dirty="0" smtClean="0">
                <a:solidFill>
                  <a:schemeClr val="dk1"/>
                </a:solidFill>
                <a:effectLst/>
              </a:rPr>
              <a:t>Tick</a:t>
            </a:r>
          </a:p>
        </p:txBody>
      </p:sp>
      <p:cxnSp>
        <p:nvCxnSpPr>
          <p:cNvPr id="109" name="Straight Arrow Connector 108"/>
          <p:cNvCxnSpPr/>
          <p:nvPr/>
        </p:nvCxnSpPr>
        <p:spPr bwMode="auto">
          <a:xfrm>
            <a:off x="7438900" y="1640775"/>
            <a:ext cx="6096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10" name="Straight Arrow Connector 109"/>
          <p:cNvCxnSpPr/>
          <p:nvPr/>
        </p:nvCxnSpPr>
        <p:spPr bwMode="auto">
          <a:xfrm>
            <a:off x="7438900" y="1793175"/>
            <a:ext cx="6096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11" name="Straight Arrow Connector 110"/>
          <p:cNvCxnSpPr/>
          <p:nvPr/>
        </p:nvCxnSpPr>
        <p:spPr bwMode="auto">
          <a:xfrm>
            <a:off x="7438900" y="1945575"/>
            <a:ext cx="6096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12" name="Straight Arrow Connector 111"/>
          <p:cNvCxnSpPr/>
          <p:nvPr/>
        </p:nvCxnSpPr>
        <p:spPr bwMode="auto">
          <a:xfrm>
            <a:off x="7438900" y="2097975"/>
            <a:ext cx="6096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22" name="TextBox 121"/>
          <p:cNvSpPr txBox="1"/>
          <p:nvPr/>
        </p:nvSpPr>
        <p:spPr>
          <a:xfrm>
            <a:off x="657100" y="5955911"/>
            <a:ext cx="7344959" cy="3139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lvl="0" indent="-342900">
              <a:buClr>
                <a:srgbClr val="0066FF"/>
              </a:buClr>
              <a:buSzPct val="75000"/>
            </a:pPr>
            <a:r>
              <a:rPr lang="en-US" sz="1800" b="0" i="1" dirty="0" smtClean="0">
                <a:solidFill>
                  <a:srgbClr val="000000"/>
                </a:solidFill>
              </a:rPr>
              <a:t>*Hint:  choose a tick rate that minimize # INTs (least common multiple)</a:t>
            </a:r>
          </a:p>
        </p:txBody>
      </p:sp>
      <p:sp>
        <p:nvSpPr>
          <p:cNvPr id="123" name="TextBox 122"/>
          <p:cNvSpPr txBox="1"/>
          <p:nvPr/>
        </p:nvSpPr>
        <p:spPr>
          <a:xfrm>
            <a:off x="228600" y="3646561"/>
            <a:ext cx="8738290" cy="218521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  <a:effectLst/>
              </a:rPr>
              <a:t>Makes setting up a </a:t>
            </a:r>
            <a:r>
              <a:rPr lang="en-US" sz="2000" b="0" dirty="0" smtClean="0">
                <a:solidFill>
                  <a:schemeClr val="dk1"/>
                </a:solidFill>
              </a:rPr>
              <a:t>hardware timer very simple – user specifies</a:t>
            </a:r>
            <a:br>
              <a:rPr lang="en-US" sz="2000" b="0" dirty="0" smtClean="0">
                <a:solidFill>
                  <a:schemeClr val="dk1"/>
                </a:solidFill>
              </a:rPr>
            </a:br>
            <a:r>
              <a:rPr lang="en-US" sz="2000" b="0" dirty="0" smtClean="0">
                <a:solidFill>
                  <a:schemeClr val="dk1"/>
                </a:solidFill>
              </a:rPr>
              <a:t>tick rate* (</a:t>
            </a:r>
            <a:r>
              <a:rPr lang="en-US" sz="2000" b="0" dirty="0" err="1" smtClean="0">
                <a:solidFill>
                  <a:schemeClr val="dk1"/>
                </a:solidFill>
              </a:rPr>
              <a:t>uS</a:t>
            </a:r>
            <a:r>
              <a:rPr lang="en-US" sz="2000" b="0" dirty="0" smtClean="0">
                <a:solidFill>
                  <a:schemeClr val="dk1"/>
                </a:solidFill>
              </a:rPr>
              <a:t>) – Clock module programs timer and ISR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  <a:effectLst/>
              </a:rPr>
              <a:t>Allows </a:t>
            </a:r>
            <a:r>
              <a:rPr lang="en-US" sz="2000" b="0" dirty="0" smtClean="0">
                <a:solidFill>
                  <a:schemeClr val="dk1"/>
                </a:solidFill>
              </a:rPr>
              <a:t>user to create different event rates from a single timer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</a:rPr>
              <a:t>User can choose time base – timer or app calls </a:t>
            </a:r>
            <a:r>
              <a:rPr lang="en-US" sz="2000" b="0" dirty="0" err="1" smtClean="0">
                <a:solidFill>
                  <a:schemeClr val="dk1"/>
                </a:solidFill>
              </a:rPr>
              <a:t>Clock_tick</a:t>
            </a:r>
            <a:r>
              <a:rPr lang="en-US" sz="2000" b="0" dirty="0" smtClean="0">
                <a:solidFill>
                  <a:schemeClr val="dk1"/>
                </a:solidFill>
              </a:rPr>
              <a:t>()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</a:rPr>
              <a:t>Explicit call of </a:t>
            </a:r>
            <a:r>
              <a:rPr lang="en-US" sz="2000" b="0" dirty="0" err="1" smtClean="0">
                <a:solidFill>
                  <a:schemeClr val="dk1"/>
                </a:solidFill>
              </a:rPr>
              <a:t>Clock_tick</a:t>
            </a:r>
            <a:r>
              <a:rPr lang="en-US" sz="2000" b="0" dirty="0" smtClean="0">
                <a:solidFill>
                  <a:schemeClr val="dk1"/>
                </a:solidFill>
              </a:rPr>
              <a:t>() could occur from your own ISR (GPIO, etc.)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</a:rPr>
              <a:t>Clock </a:t>
            </a:r>
            <a:r>
              <a:rPr lang="en-US" sz="2000" b="0" dirty="0" err="1" smtClean="0">
                <a:solidFill>
                  <a:schemeClr val="dk1"/>
                </a:solidFill>
              </a:rPr>
              <a:t>Swi</a:t>
            </a:r>
            <a:r>
              <a:rPr lang="en-US" sz="2000" b="0" dirty="0" smtClean="0">
                <a:solidFill>
                  <a:schemeClr val="dk1"/>
                </a:solidFill>
              </a:rPr>
              <a:t> launches periodic functions after N ticks </a:t>
            </a:r>
            <a:r>
              <a:rPr lang="en-US" sz="1800" b="0" i="1" dirty="0" smtClean="0">
                <a:solidFill>
                  <a:schemeClr val="dk1"/>
                </a:solidFill>
              </a:rPr>
              <a:t>(details coming up…)</a:t>
            </a:r>
          </a:p>
        </p:txBody>
      </p:sp>
      <p:sp>
        <p:nvSpPr>
          <p:cNvPr id="127" name="TextBox 126"/>
          <p:cNvSpPr txBox="1"/>
          <p:nvPr/>
        </p:nvSpPr>
        <p:spPr>
          <a:xfrm>
            <a:off x="6174175" y="3276600"/>
            <a:ext cx="1881669" cy="313932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270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sz="1800" b="0" dirty="0" smtClean="0">
                <a:solidFill>
                  <a:schemeClr val="dk1"/>
                </a:solidFill>
                <a:effectLst/>
              </a:rPr>
              <a:t>Timeout tick rate</a:t>
            </a:r>
          </a:p>
        </p:txBody>
      </p:sp>
      <p:cxnSp>
        <p:nvCxnSpPr>
          <p:cNvPr id="129" name="Shape 128"/>
          <p:cNvCxnSpPr>
            <a:endCxn id="127" idx="1"/>
          </p:cNvCxnSpPr>
          <p:nvPr/>
        </p:nvCxnSpPr>
        <p:spPr bwMode="auto">
          <a:xfrm rot="16200000" flipH="1">
            <a:off x="5142335" y="2401726"/>
            <a:ext cx="1278802" cy="784878"/>
          </a:xfrm>
          <a:prstGeom prst="bentConnector2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30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6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32" name="Animated Logo" descr="tilogo_color_twoli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Configuring the </a:t>
            </a:r>
            <a:r>
              <a:rPr lang="en-US" i="1" u="sng" dirty="0" smtClean="0"/>
              <a:t>Clock Module</a:t>
            </a:r>
            <a:r>
              <a:rPr lang="en-US" i="1" dirty="0" smtClean="0"/>
              <a:t> </a:t>
            </a:r>
            <a:r>
              <a:rPr lang="en-US" dirty="0" smtClean="0"/>
              <a:t>(GUI)</a:t>
            </a:r>
          </a:p>
        </p:txBody>
      </p:sp>
      <p:sp>
        <p:nvSpPr>
          <p:cNvPr id="368651" name="Oval 11"/>
          <p:cNvSpPr>
            <a:spLocks noChangeArrowheads="1"/>
          </p:cNvSpPr>
          <p:nvPr/>
        </p:nvSpPr>
        <p:spPr bwMode="auto">
          <a:xfrm>
            <a:off x="228600" y="762000"/>
            <a:ext cx="381000" cy="3810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389" name="Text Box 12"/>
          <p:cNvSpPr txBox="1">
            <a:spLocks noChangeArrowheads="1"/>
          </p:cNvSpPr>
          <p:nvPr/>
        </p:nvSpPr>
        <p:spPr bwMode="auto">
          <a:xfrm>
            <a:off x="247650" y="768350"/>
            <a:ext cx="354013" cy="384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16390" name="Text Box 13"/>
          <p:cNvSpPr txBox="1">
            <a:spLocks noChangeArrowheads="1"/>
          </p:cNvSpPr>
          <p:nvPr/>
        </p:nvSpPr>
        <p:spPr bwMode="auto">
          <a:xfrm>
            <a:off x="641350" y="806450"/>
            <a:ext cx="3251852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 smtClean="0">
                <a:solidFill>
                  <a:srgbClr val="000000"/>
                </a:solidFill>
              </a:rPr>
              <a:t>Use Clock </a:t>
            </a:r>
            <a:r>
              <a:rPr lang="en-US" sz="1800" b="0" i="1" dirty="0" smtClean="0">
                <a:solidFill>
                  <a:srgbClr val="000000"/>
                </a:solidFill>
                <a:latin typeface="Arial Narrow" pitchFamily="34" charset="0"/>
              </a:rPr>
              <a:t>(Available Products)</a:t>
            </a:r>
            <a:endParaRPr lang="en-US" sz="1800" b="0" i="1" dirty="0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39" name="Oval 11"/>
          <p:cNvSpPr>
            <a:spLocks noChangeArrowheads="1"/>
          </p:cNvSpPr>
          <p:nvPr/>
        </p:nvSpPr>
        <p:spPr bwMode="auto">
          <a:xfrm>
            <a:off x="228600" y="2743200"/>
            <a:ext cx="381000" cy="381000"/>
          </a:xfrm>
          <a:prstGeom prst="ellipse">
            <a:avLst/>
          </a:prstGeom>
          <a:solidFill>
            <a:schemeClr val="hlink"/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Text Box 12"/>
          <p:cNvSpPr txBox="1">
            <a:spLocks noChangeArrowheads="1"/>
          </p:cNvSpPr>
          <p:nvPr/>
        </p:nvSpPr>
        <p:spPr bwMode="auto">
          <a:xfrm>
            <a:off x="247650" y="2749550"/>
            <a:ext cx="354013" cy="38417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2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641350" y="2787650"/>
            <a:ext cx="7788351" cy="338554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dirty="0">
                <a:solidFill>
                  <a:srgbClr val="000000"/>
                </a:solidFill>
              </a:rPr>
              <a:t>Configure </a:t>
            </a:r>
            <a:r>
              <a:rPr lang="en-US" sz="2000" dirty="0" smtClean="0">
                <a:solidFill>
                  <a:srgbClr val="000000"/>
                </a:solidFill>
              </a:rPr>
              <a:t>Clock – Clock Input, Tick period, Timer, </a:t>
            </a:r>
            <a:r>
              <a:rPr lang="en-US" sz="2000" dirty="0" err="1" smtClean="0">
                <a:solidFill>
                  <a:srgbClr val="000000"/>
                </a:solidFill>
              </a:rPr>
              <a:t>Swi</a:t>
            </a:r>
            <a:r>
              <a:rPr lang="en-US" sz="2000" dirty="0" smtClean="0">
                <a:solidFill>
                  <a:srgbClr val="000000"/>
                </a:solidFill>
              </a:rPr>
              <a:t> priority:</a:t>
            </a:r>
            <a:endParaRPr lang="en-US" sz="2000" dirty="0">
              <a:solidFill>
                <a:srgbClr val="000000"/>
              </a:solidFill>
            </a:endParaRPr>
          </a:p>
        </p:txBody>
      </p:sp>
      <p:pic>
        <p:nvPicPr>
          <p:cNvPr id="2050" name="Picture 2" descr="C:\Documents and Settings\a0159877\Desktop\use_clock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86200" y="809500"/>
            <a:ext cx="1516062" cy="164905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C:\Documents and Settings\a0159877\Desktop\SYSBIOS Snaps\extra\clock_module_scrunch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81262" y="3276600"/>
            <a:ext cx="6129338" cy="3367190"/>
          </a:xfrm>
          <a:prstGeom prst="rect">
            <a:avLst/>
          </a:prstGeom>
          <a:noFill/>
        </p:spPr>
      </p:pic>
      <p:sp>
        <p:nvSpPr>
          <p:cNvPr id="20" name="TextBox 19"/>
          <p:cNvSpPr txBox="1"/>
          <p:nvPr/>
        </p:nvSpPr>
        <p:spPr>
          <a:xfrm>
            <a:off x="972533" y="3520175"/>
            <a:ext cx="1024639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app.cfg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7101" y="3828871"/>
            <a:ext cx="1524000" cy="1200329"/>
          </a:xfrm>
          <a:prstGeom prst="rect">
            <a:avLst/>
          </a:prstGeom>
          <a:solidFill>
            <a:srgbClr val="C7A2E3">
              <a:lumMod val="20000"/>
              <a:lumOff val="80000"/>
            </a:srgbClr>
          </a:solidFill>
          <a:ln w="19050">
            <a:solidFill>
              <a:srgbClr val="000000"/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  <p:txBody>
          <a:bodyPr wrap="square" rIns="0" rtlCol="0" anchor="ctr" anchorCtr="0">
            <a:spAutoFit/>
          </a:bodyPr>
          <a:lstStyle/>
          <a:p>
            <a:pPr marL="166688" marR="0" lvl="0" indent="-1666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cs typeface="Courier New" pitchFamily="49" charset="0"/>
              </a:rPr>
              <a:t>Priority</a:t>
            </a:r>
          </a:p>
          <a:p>
            <a:pPr marL="166688" marR="0" lvl="0" indent="-1666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cs typeface="Courier New" pitchFamily="49" charset="0"/>
              </a:rPr>
              <a:t>Time Base</a:t>
            </a:r>
          </a:p>
          <a:p>
            <a:pPr marL="166688" marR="0" lvl="0" indent="-166688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cs typeface="Courier New" pitchFamily="49" charset="0"/>
              </a:rPr>
              <a:t>Timer #</a:t>
            </a:r>
            <a:b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cs typeface="Courier New" pitchFamily="49" charset="0"/>
              </a:rPr>
            </a:b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cs typeface="Courier New" pitchFamily="49" charset="0"/>
              </a:rPr>
              <a:t>Tick rate (</a:t>
            </a:r>
            <a:r>
              <a:rPr kumimoji="0" lang="en-US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cs typeface="Courier New" pitchFamily="49" charset="0"/>
              </a:rPr>
              <a:t>uS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 Narrow" pitchFamily="34" charset="0"/>
                <a:cs typeface="Courier New" pitchFamily="49" charset="0"/>
              </a:rPr>
              <a:t>)</a:t>
            </a:r>
          </a:p>
        </p:txBody>
      </p:sp>
      <p:cxnSp>
        <p:nvCxnSpPr>
          <p:cNvPr id="25" name="Straight Arrow Connector 24"/>
          <p:cNvCxnSpPr/>
          <p:nvPr/>
        </p:nvCxnSpPr>
        <p:spPr bwMode="auto">
          <a:xfrm>
            <a:off x="1524000" y="4038600"/>
            <a:ext cx="4572000" cy="3048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7" name="Straight Arrow Connector 26"/>
          <p:cNvCxnSpPr/>
          <p:nvPr/>
        </p:nvCxnSpPr>
        <p:spPr bwMode="auto">
          <a:xfrm>
            <a:off x="1852550" y="4326575"/>
            <a:ext cx="914400" cy="3048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29" name="Straight Arrow Connector 28"/>
          <p:cNvCxnSpPr/>
          <p:nvPr/>
        </p:nvCxnSpPr>
        <p:spPr bwMode="auto">
          <a:xfrm rot="16200000" flipH="1">
            <a:off x="1905000" y="4953000"/>
            <a:ext cx="990600" cy="6858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19" name="Slide number"/>
          <p:cNvSpPr txBox="1"/>
          <p:nvPr/>
        </p:nvSpPr>
        <p:spPr>
          <a:xfrm>
            <a:off x="8636000" y="6642100"/>
            <a:ext cx="635000" cy="215444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latin typeface="Arial"/>
              </a:rPr>
              <a:t>7</a:t>
            </a:r>
            <a:endParaRPr lang="en-US" sz="1000" b="0">
              <a:solidFill>
                <a:schemeClr val="tx2"/>
              </a:solidFill>
              <a:latin typeface="Arial"/>
            </a:endParaRPr>
          </a:p>
        </p:txBody>
      </p:sp>
      <p:pic>
        <p:nvPicPr>
          <p:cNvPr id="23" name="Animated Logo" descr="tilogo_color_twoline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066800"/>
            <a:ext cx="5562600" cy="43434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12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1179888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Clock Functions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0" name="Text Box 6">
            <a:hlinkClick r:id="rId13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9877" y="1727701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Clock Module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1" name="Text Box 5">
            <a:hlinkClick r:id="rId14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74000" y="2133529"/>
            <a:ext cx="4864800" cy="43973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Clock Functions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2" name="Text Box 6">
            <a:hlinkClick r:id="rId15" action="ppaction://hlinksldjump"/>
          </p:cNvPr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769877" y="2688583"/>
            <a:ext cx="4868924" cy="36671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mtClean="0">
                <a:solidFill>
                  <a:srgbClr val="000000"/>
                </a:solidFill>
              </a:rPr>
              <a:t>Timestamp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" name="Text Box 4">
            <a:hlinkClick r:id="rId16" action="ppaction://hlinksldjump"/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1576" y="312139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Basic Debug Tools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4" name="Text Box 4">
            <a:hlinkClick r:id="rId17" action="ppaction://hlinksldjump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01576" y="3696201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RTA Tools (Stop Mode)</a:t>
            </a:r>
            <a:endParaRPr lang="en-US" sz="2800" dirty="0">
              <a:solidFill>
                <a:srgbClr val="000000"/>
              </a:solidFill>
            </a:endParaRPr>
          </a:p>
        </p:txBody>
      </p:sp>
      <p:sp>
        <p:nvSpPr>
          <p:cNvPr id="15" name="Text Box 4">
            <a:hlinkClick r:id="rId18" action="ppaction://hlinksldjump"/>
          </p:cNvPr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01576" y="4271003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>
              <a:lnSpc>
                <a:spcPct val="90000"/>
              </a:lnSpc>
              <a:spcBef>
                <a:spcPct val="0"/>
              </a:spcBef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</a:rPr>
              <a:t>Lab 5</a:t>
            </a:r>
            <a:endParaRPr lang="en-US" sz="2800" dirty="0">
              <a:solidFill>
                <a:srgbClr val="000000"/>
              </a:solidFill>
            </a:endParaRPr>
          </a:p>
        </p:txBody>
      </p:sp>
      <p:pic>
        <p:nvPicPr>
          <p:cNvPr id="18" name="Animated Logo" descr="tilogo_color_twoline.png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ed Rectangle 31"/>
          <p:cNvSpPr/>
          <p:nvPr/>
        </p:nvSpPr>
        <p:spPr bwMode="auto">
          <a:xfrm>
            <a:off x="975889" y="2209800"/>
            <a:ext cx="3462650" cy="2895600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</a:bodyPr>
          <a:lstStyle/>
          <a:p>
            <a:pPr marL="0" marR="0" indent="0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6146" name="Rectangle 6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 wrap="none" anchorCtr="1">
            <a:normAutofit/>
          </a:bodyPr>
          <a:lstStyle/>
          <a:p>
            <a:r>
              <a:rPr lang="en-US" dirty="0" smtClean="0"/>
              <a:t>Clock Functions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9321" y="623264"/>
            <a:ext cx="8626079" cy="145886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For each Clock Function, user specifies function to run</a:t>
            </a:r>
            <a:br>
              <a:rPr lang="en-US" b="0" dirty="0" smtClean="0">
                <a:solidFill>
                  <a:schemeClr val="dk1"/>
                </a:solidFill>
              </a:rPr>
            </a:br>
            <a:r>
              <a:rPr lang="en-US" b="0" dirty="0" smtClean="0">
                <a:solidFill>
                  <a:schemeClr val="dk1"/>
                </a:solidFill>
              </a:rPr>
              <a:t>and # ticks between runs (period)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“Tick” launches Clock </a:t>
            </a:r>
            <a:r>
              <a:rPr lang="en-US" b="0" dirty="0" err="1" smtClean="0">
                <a:solidFill>
                  <a:schemeClr val="dk1"/>
                </a:solidFill>
              </a:rPr>
              <a:t>Swi</a:t>
            </a:r>
            <a:r>
              <a:rPr lang="en-US" b="0" dirty="0" smtClean="0">
                <a:solidFill>
                  <a:schemeClr val="dk1"/>
                </a:solidFill>
              </a:rPr>
              <a:t> which compares running</a:t>
            </a:r>
            <a:br>
              <a:rPr lang="en-US" b="0" dirty="0" smtClean="0">
                <a:solidFill>
                  <a:schemeClr val="dk1"/>
                </a:solidFill>
              </a:rPr>
            </a:br>
            <a:r>
              <a:rPr lang="en-US" b="0" dirty="0" smtClean="0">
                <a:solidFill>
                  <a:schemeClr val="dk1"/>
                </a:solidFill>
              </a:rPr>
              <a:t>“tick count” with “period” to determine if each </a:t>
            </a:r>
            <a:r>
              <a:rPr lang="en-US" b="0" dirty="0" err="1" smtClean="0">
                <a:solidFill>
                  <a:schemeClr val="dk1"/>
                </a:solidFill>
              </a:rPr>
              <a:t>fxn</a:t>
            </a:r>
            <a:r>
              <a:rPr lang="en-US" b="0" dirty="0" smtClean="0">
                <a:solidFill>
                  <a:schemeClr val="dk1"/>
                </a:solidFill>
              </a:rPr>
              <a:t> should run</a:t>
            </a:r>
          </a:p>
        </p:txBody>
      </p:sp>
      <p:sp>
        <p:nvSpPr>
          <p:cNvPr id="11" name="Rectangle 10"/>
          <p:cNvSpPr/>
          <p:nvPr/>
        </p:nvSpPr>
        <p:spPr bwMode="auto">
          <a:xfrm>
            <a:off x="2195089" y="2390900"/>
            <a:ext cx="1828800" cy="2514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1905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solidFill>
                  <a:schemeClr val="dk1"/>
                </a:solidFill>
                <a:latin typeface="Arial Narrow" pitchFamily="34" charset="0"/>
              </a:rPr>
              <a:t>Clock </a:t>
            </a:r>
            <a:r>
              <a:rPr lang="en-US" dirty="0" err="1" smtClean="0">
                <a:solidFill>
                  <a:schemeClr val="dk1"/>
                </a:solidFill>
                <a:latin typeface="Arial Narrow" pitchFamily="34" charset="0"/>
              </a:rPr>
              <a:t>Swi</a:t>
            </a: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22" name="Rounded Rectangle 21"/>
          <p:cNvSpPr/>
          <p:nvPr/>
        </p:nvSpPr>
        <p:spPr bwMode="auto">
          <a:xfrm>
            <a:off x="2388064" y="2905500"/>
            <a:ext cx="1447800" cy="381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i="0" u="none" strike="noStrike" cap="none" normalizeH="0" baseline="0" dirty="0" err="1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Clk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 </a:t>
            </a:r>
            <a:r>
              <a:rPr kumimoji="0" lang="en-US" sz="1600" i="0" u="none" strike="noStrike" cap="none" normalizeH="0" baseline="0" dirty="0" err="1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Fxn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 1</a:t>
            </a:r>
          </a:p>
        </p:txBody>
      </p:sp>
      <p:sp>
        <p:nvSpPr>
          <p:cNvPr id="23" name="Rounded Rectangle 22"/>
          <p:cNvSpPr/>
          <p:nvPr/>
        </p:nvSpPr>
        <p:spPr bwMode="auto">
          <a:xfrm>
            <a:off x="2388064" y="3362700"/>
            <a:ext cx="1447800" cy="381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i="0" u="none" strike="noStrike" cap="none" normalizeH="0" baseline="0" dirty="0" err="1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Clk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 </a:t>
            </a:r>
            <a:r>
              <a:rPr kumimoji="0" lang="en-US" sz="1600" i="0" u="none" strike="noStrike" cap="none" normalizeH="0" baseline="0" dirty="0" err="1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Fxn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 2</a:t>
            </a:r>
          </a:p>
        </p:txBody>
      </p:sp>
      <p:sp>
        <p:nvSpPr>
          <p:cNvPr id="24" name="Rounded Rectangle 23"/>
          <p:cNvSpPr/>
          <p:nvPr/>
        </p:nvSpPr>
        <p:spPr bwMode="auto">
          <a:xfrm>
            <a:off x="2388064" y="4295900"/>
            <a:ext cx="1447800" cy="381000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i="0" u="none" strike="noStrike" cap="none" normalizeH="0" baseline="0" dirty="0" err="1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Clk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 </a:t>
            </a:r>
            <a:r>
              <a:rPr kumimoji="0" lang="en-US" sz="1600" i="0" u="none" strike="noStrike" cap="none" normalizeH="0" baseline="0" dirty="0" err="1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Fxn</a:t>
            </a:r>
            <a:r>
              <a:rPr kumimoji="0" lang="en-US" sz="160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 n</a:t>
            </a:r>
          </a:p>
        </p:txBody>
      </p:sp>
      <p:sp>
        <p:nvSpPr>
          <p:cNvPr id="26" name="Oval 25"/>
          <p:cNvSpPr/>
          <p:nvPr/>
        </p:nvSpPr>
        <p:spPr bwMode="auto">
          <a:xfrm>
            <a:off x="3033289" y="3874328"/>
            <a:ext cx="76200" cy="76200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27" name="Oval 26"/>
          <p:cNvSpPr/>
          <p:nvPr/>
        </p:nvSpPr>
        <p:spPr bwMode="auto">
          <a:xfrm>
            <a:off x="3033289" y="4067300"/>
            <a:ext cx="76200" cy="76200"/>
          </a:xfrm>
          <a:prstGeom prst="ellipse">
            <a:avLst/>
          </a:prstGeom>
          <a:solidFill>
            <a:schemeClr val="tx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35" name="Rectangle 34"/>
          <p:cNvSpPr/>
          <p:nvPr/>
        </p:nvSpPr>
        <p:spPr bwMode="auto">
          <a:xfrm>
            <a:off x="5011736" y="2390900"/>
            <a:ext cx="1828800" cy="198120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1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0" dirty="0" smtClean="0">
                <a:solidFill>
                  <a:schemeClr val="tx2"/>
                </a:solidFill>
                <a:latin typeface="Arial Narrow" pitchFamily="34" charset="0"/>
              </a:rPr>
              <a:t>Clock </a:t>
            </a:r>
            <a:r>
              <a:rPr lang="en-US" sz="2000" b="0" dirty="0" err="1" smtClean="0">
                <a:solidFill>
                  <a:schemeClr val="tx2"/>
                </a:solidFill>
                <a:latin typeface="Arial Narrow" pitchFamily="34" charset="0"/>
              </a:rPr>
              <a:t>Fxn</a:t>
            </a:r>
            <a:r>
              <a:rPr lang="en-US" sz="2000" b="0" dirty="0" smtClean="0">
                <a:solidFill>
                  <a:schemeClr val="tx2"/>
                </a:solidFill>
                <a:latin typeface="Arial Narrow" pitchFamily="34" charset="0"/>
              </a:rPr>
              <a:t> 2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 Narrow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06786" y="2946127"/>
            <a:ext cx="1912703" cy="123110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50000"/>
              </a:lnSpc>
            </a:pPr>
            <a:r>
              <a:rPr lang="en-US" sz="16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v</a:t>
            </a:r>
            <a:r>
              <a:rPr lang="en-US" sz="160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oid </a:t>
            </a:r>
            <a:r>
              <a:rPr lang="en-US" sz="1600" dirty="0" err="1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doThis</a:t>
            </a:r>
            <a:r>
              <a:rPr lang="en-US" sz="160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()</a:t>
            </a:r>
          </a:p>
          <a:p>
            <a:pPr>
              <a:lnSpc>
                <a:spcPct val="50000"/>
              </a:lnSpc>
            </a:pPr>
            <a:r>
              <a:rPr lang="en-US" sz="16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pPr>
              <a:lnSpc>
                <a:spcPct val="50000"/>
              </a:lnSpc>
            </a:pPr>
            <a:r>
              <a:rPr lang="en-US" sz="16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CheckUsr</a:t>
            </a:r>
            <a:r>
              <a:rPr lang="en-US" sz="16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lnSpc>
                <a:spcPct val="50000"/>
              </a:lnSpc>
            </a:pPr>
            <a:r>
              <a:rPr lang="en-US" sz="16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60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doAlgo</a:t>
            </a:r>
            <a:r>
              <a:rPr lang="en-US" sz="16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();</a:t>
            </a:r>
          </a:p>
          <a:p>
            <a:pPr>
              <a:lnSpc>
                <a:spcPct val="50000"/>
              </a:lnSpc>
            </a:pPr>
            <a:r>
              <a:rPr lang="en-US" sz="160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cxnSp>
        <p:nvCxnSpPr>
          <p:cNvPr id="40" name="Straight Arrow Connector 39"/>
          <p:cNvCxnSpPr/>
          <p:nvPr/>
        </p:nvCxnSpPr>
        <p:spPr bwMode="auto">
          <a:xfrm>
            <a:off x="3795289" y="3533900"/>
            <a:ext cx="1219200" cy="158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dash"/>
            <a:round/>
            <a:headEnd type="none" w="sm" len="sm"/>
            <a:tailEnd type="arrow"/>
          </a:ln>
          <a:effectLst/>
        </p:spPr>
      </p:cxnSp>
      <p:sp>
        <p:nvSpPr>
          <p:cNvPr id="41" name="TextBox 40"/>
          <p:cNvSpPr txBox="1"/>
          <p:nvPr/>
        </p:nvSpPr>
        <p:spPr>
          <a:xfrm>
            <a:off x="289321" y="5304270"/>
            <a:ext cx="8121967" cy="86793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</a:rPr>
              <a:t>Clock Functions must complete within one System Tick</a:t>
            </a:r>
          </a:p>
          <a:p>
            <a:pPr marL="342900" indent="-342900"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</a:rPr>
              <a:t>Break long functions into multiple threads</a:t>
            </a:r>
            <a:endParaRPr lang="en-US" b="0" dirty="0" smtClean="0">
              <a:solidFill>
                <a:schemeClr val="dk1"/>
              </a:solidFill>
              <a:effectLst/>
            </a:endParaRPr>
          </a:p>
        </p:txBody>
      </p:sp>
      <p:sp>
        <p:nvSpPr>
          <p:cNvPr id="42" name="Leading Question"/>
          <p:cNvSpPr txBox="1"/>
          <p:nvPr/>
        </p:nvSpPr>
        <p:spPr>
          <a:xfrm>
            <a:off x="4724400" y="6324600"/>
            <a:ext cx="3775071" cy="246221"/>
          </a:xfrm>
          <a:prstGeom prst="rect">
            <a:avLst/>
          </a:prstGeom>
          <a:noFill/>
        </p:spPr>
        <p:txBody>
          <a:bodyPr vert="horz" wrap="none" lIns="0" tIns="0" rIns="0" bIns="0" rtlCol="0" anchor="b" anchorCtr="0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2000" b="0" dirty="0" smtClean="0">
                <a:solidFill>
                  <a:schemeClr val="tx2"/>
                </a:solidFill>
                <a:latin typeface="Arial Narrow"/>
              </a:rPr>
              <a:t>How do you configure a Clock Function?</a:t>
            </a:r>
          </a:p>
        </p:txBody>
      </p:sp>
      <p:cxnSp>
        <p:nvCxnSpPr>
          <p:cNvPr id="28" name="Straight Arrow Connector 27"/>
          <p:cNvCxnSpPr/>
          <p:nvPr/>
        </p:nvCxnSpPr>
        <p:spPr bwMode="auto">
          <a:xfrm>
            <a:off x="1128289" y="3538443"/>
            <a:ext cx="1090550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9" name="TextBox 28"/>
          <p:cNvSpPr txBox="1"/>
          <p:nvPr/>
        </p:nvSpPr>
        <p:spPr>
          <a:xfrm>
            <a:off x="1256939" y="3189524"/>
            <a:ext cx="737510" cy="387798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b="0" dirty="0" smtClean="0">
                <a:solidFill>
                  <a:schemeClr val="dk1"/>
                </a:solidFill>
                <a:effectLst/>
              </a:rPr>
              <a:t>Tick</a:t>
            </a:r>
          </a:p>
        </p:txBody>
      </p:sp>
      <p:sp>
        <p:nvSpPr>
          <p:cNvPr id="21" name="Slide number"/>
          <p:cNvSpPr txBox="1"/>
          <p:nvPr/>
        </p:nvSpPr>
        <p:spPr>
          <a:xfrm>
            <a:off x="8636000" y="6661378"/>
            <a:ext cx="635000" cy="215444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9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  <p:pic>
        <p:nvPicPr>
          <p:cNvPr id="30" name="Animated Logo" descr="tilogo_color_twoline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utoUpdateAnimBg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CHEMEINDEX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2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Hilite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CHEMEINDEX" val="4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Hilite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Normal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Norma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CHEMEINDEX" val="4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CHEMEINDEX" val="4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2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Hili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Hili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2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2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Hilite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heme/theme1.xml><?xml version="1.0" encoding="utf-8"?>
<a:theme xmlns:a="http://schemas.openxmlformats.org/drawingml/2006/main" name="ttoTheme">
  <a:themeElements>
    <a:clrScheme name="tto 5">
      <a:dk1>
        <a:srgbClr val="000000"/>
      </a:dk1>
      <a:lt1>
        <a:srgbClr val="FFFFFF"/>
      </a:lt1>
      <a:dk2>
        <a:srgbClr val="0066FF"/>
      </a:dk2>
      <a:lt2>
        <a:srgbClr val="FFFFFF"/>
      </a:lt2>
      <a:accent1>
        <a:srgbClr val="FFFFCC"/>
      </a:accent1>
      <a:accent2>
        <a:srgbClr val="B5E0E3"/>
      </a:accent2>
      <a:accent3>
        <a:srgbClr val="E5D093"/>
      </a:accent3>
      <a:accent4>
        <a:srgbClr val="CCB374"/>
      </a:accent4>
      <a:accent5>
        <a:srgbClr val="C7A2E3"/>
      </a:accent5>
      <a:accent6>
        <a:srgbClr val="5DD3FF"/>
      </a:accent6>
      <a:hlink>
        <a:srgbClr val="E5D093"/>
      </a:hlink>
      <a:folHlink>
        <a:srgbClr val="CCB374"/>
      </a:folHlink>
    </a:clrScheme>
    <a:fontScheme name="t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800" b="1" i="0" u="none" strike="noStrike" cap="none" normalizeH="0" baseline="0" dirty="0" smtClean="0">
            <a:ln>
              <a:noFill/>
            </a:ln>
            <a:solidFill>
              <a:schemeClr val="dk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</a:defRPr>
        </a:defPPr>
      </a:lstStyle>
    </a:lnDef>
    <a:txDef>
      <a:spPr>
        <a:noFill/>
      </a:spPr>
      <a:bodyPr wrap="square" rtlCol="0" anchor="ctr" anchorCtr="0">
        <a:spAutoFit/>
      </a:bodyPr>
      <a:lstStyle>
        <a:defPPr>
          <a:defRPr dirty="0" smtClean="0">
            <a:solidFill>
              <a:schemeClr val="dk1"/>
            </a:solidFill>
            <a:effectLst/>
          </a:defRPr>
        </a:defPPr>
      </a:lstStyle>
    </a:txDef>
  </a:objectDefaults>
  <a:extraClrSchemeLst>
    <a:extraClrScheme>
      <a:clrScheme name="tto 1">
        <a:dk1>
          <a:srgbClr val="000000"/>
        </a:dk1>
        <a:lt1>
          <a:srgbClr val="FEFFFF"/>
        </a:lt1>
        <a:dk2>
          <a:srgbClr val="000000"/>
        </a:dk2>
        <a:lt2>
          <a:srgbClr val="FEFFFF"/>
        </a:lt2>
        <a:accent1>
          <a:srgbClr val="F6F6F6"/>
        </a:accent1>
        <a:accent2>
          <a:srgbClr val="AFAFAF"/>
        </a:accent2>
        <a:accent3>
          <a:srgbClr val="DEDEDE"/>
        </a:accent3>
        <a:accent4>
          <a:srgbClr val="C3C3C3"/>
        </a:accent4>
        <a:accent5>
          <a:srgbClr val="FAFAFA"/>
        </a:accent5>
        <a:accent6>
          <a:srgbClr val="9E9E9E"/>
        </a:accent6>
        <a:hlink>
          <a:srgbClr val="DEDEDE"/>
        </a:hlink>
        <a:folHlink>
          <a:srgbClr val="C3C3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2">
        <a:dk1>
          <a:srgbClr val="2181B7"/>
        </a:dk1>
        <a:lt1>
          <a:srgbClr val="FFFFFF"/>
        </a:lt1>
        <a:dk2>
          <a:srgbClr val="2181B7"/>
        </a:dk2>
        <a:lt2>
          <a:srgbClr val="FFFF99"/>
        </a:lt2>
        <a:accent1>
          <a:srgbClr val="003399"/>
        </a:accent1>
        <a:accent2>
          <a:srgbClr val="01B0FF"/>
        </a:accent2>
        <a:accent3>
          <a:srgbClr val="6666FF"/>
        </a:accent3>
        <a:accent4>
          <a:srgbClr val="1C6D9A"/>
        </a:accent4>
        <a:accent5>
          <a:srgbClr val="474B72"/>
        </a:accent5>
        <a:accent6>
          <a:srgbClr val="7030A0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3">
        <a:dk1>
          <a:srgbClr val="042AA4"/>
        </a:dk1>
        <a:lt1>
          <a:srgbClr val="FFFFFF"/>
        </a:lt1>
        <a:dk2>
          <a:srgbClr val="042AA4"/>
        </a:dk2>
        <a:lt2>
          <a:srgbClr val="FE9B03"/>
        </a:lt2>
        <a:accent1>
          <a:srgbClr val="000F40"/>
        </a:accent1>
        <a:accent2>
          <a:srgbClr val="603900"/>
        </a:accent2>
        <a:accent3>
          <a:srgbClr val="005C00"/>
        </a:accent3>
        <a:accent4>
          <a:srgbClr val="0249FC"/>
        </a:accent4>
        <a:accent5>
          <a:srgbClr val="7030A0"/>
        </a:accent5>
        <a:accent6>
          <a:srgbClr val="000000"/>
        </a:accent6>
        <a:hlink>
          <a:srgbClr val="005C00"/>
        </a:hlink>
        <a:folHlink>
          <a:srgbClr val="024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4">
        <a:dk1>
          <a:srgbClr val="000000"/>
        </a:dk1>
        <a:lt1>
          <a:srgbClr val="FFFFFF"/>
        </a:lt1>
        <a:dk2>
          <a:srgbClr val="4282E0"/>
        </a:dk2>
        <a:lt2>
          <a:srgbClr val="FFFFFF"/>
        </a:lt2>
        <a:accent1>
          <a:srgbClr val="C0F6F5"/>
        </a:accent1>
        <a:accent2>
          <a:srgbClr val="FAFEDA"/>
        </a:accent2>
        <a:accent3>
          <a:srgbClr val="FFCCFF"/>
        </a:accent3>
        <a:accent4>
          <a:srgbClr val="B4FCB2"/>
        </a:accent4>
        <a:accent5>
          <a:srgbClr val="FFFF99"/>
        </a:accent5>
        <a:accent6>
          <a:srgbClr val="5DD3FF"/>
        </a:accent6>
        <a:hlink>
          <a:srgbClr val="FFCCFF"/>
        </a:hlink>
        <a:folHlink>
          <a:srgbClr val="B4FC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5">
        <a:dk1>
          <a:srgbClr val="000000"/>
        </a:dk1>
        <a:lt1>
          <a:srgbClr val="FFFFFF"/>
        </a:lt1>
        <a:dk2>
          <a:srgbClr val="0066FF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E5D093"/>
        </a:accent3>
        <a:accent4>
          <a:srgbClr val="CCB374"/>
        </a:accent4>
        <a:accent5>
          <a:srgbClr val="C7A2E3"/>
        </a:accent5>
        <a:accent6>
          <a:srgbClr val="5DD3FF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6">
        <a:dk1>
          <a:srgbClr val="000000"/>
        </a:dk1>
        <a:lt1>
          <a:srgbClr val="FFFFFF"/>
        </a:lt1>
        <a:dk2>
          <a:srgbClr val="FF0000"/>
        </a:dk2>
        <a:lt2>
          <a:srgbClr val="FFFFFF"/>
        </a:lt2>
        <a:accent1>
          <a:srgbClr val="FFFF66"/>
        </a:accent1>
        <a:accent2>
          <a:srgbClr val="99FF66"/>
        </a:accent2>
        <a:accent3>
          <a:srgbClr val="99FFCC"/>
        </a:accent3>
        <a:accent4>
          <a:srgbClr val="FF99FF"/>
        </a:accent4>
        <a:accent5>
          <a:srgbClr val="93E2FF"/>
        </a:accent5>
        <a:accent6>
          <a:srgbClr val="FFE599"/>
        </a:accent6>
        <a:hlink>
          <a:srgbClr val="99FFCC"/>
        </a:hlink>
        <a:folHlink>
          <a:srgbClr val="FF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7">
        <a:dk1>
          <a:srgbClr val="FEFFFF"/>
        </a:dk1>
        <a:lt1>
          <a:srgbClr val="000000"/>
        </a:lt1>
        <a:dk2>
          <a:srgbClr val="FEFFFF"/>
        </a:dk2>
        <a:lt2>
          <a:srgbClr val="000000"/>
        </a:lt2>
        <a:accent1>
          <a:srgbClr val="F6F6F6"/>
        </a:accent1>
        <a:accent2>
          <a:srgbClr val="AFAFAF"/>
        </a:accent2>
        <a:accent3>
          <a:srgbClr val="DEDEDE"/>
        </a:accent3>
        <a:accent4>
          <a:srgbClr val="C3C3C3"/>
        </a:accent4>
        <a:accent5>
          <a:srgbClr val="FAFAFA"/>
        </a:accent5>
        <a:accent6>
          <a:srgbClr val="000000"/>
        </a:accent6>
        <a:hlink>
          <a:srgbClr val="DEDEDE"/>
        </a:hlink>
        <a:folHlink>
          <a:srgbClr val="C3C3C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tto">
  <a:themeElements>
    <a:clrScheme name="">
      <a:dk1>
        <a:srgbClr val="000000"/>
      </a:dk1>
      <a:lt1>
        <a:srgbClr val="FFFFFF"/>
      </a:lt1>
      <a:dk2>
        <a:srgbClr val="0066FF"/>
      </a:dk2>
      <a:lt2>
        <a:srgbClr val="969696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t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tto 1">
        <a:dk1>
          <a:srgbClr val="000000"/>
        </a:dk1>
        <a:lt1>
          <a:srgbClr val="FEFFFF"/>
        </a:lt1>
        <a:dk2>
          <a:srgbClr val="000000"/>
        </a:dk2>
        <a:lt2>
          <a:srgbClr val="5B5B5B"/>
        </a:lt2>
        <a:accent1>
          <a:srgbClr val="F6F6F6"/>
        </a:accent1>
        <a:accent2>
          <a:srgbClr val="AFAFAF"/>
        </a:accent2>
        <a:accent3>
          <a:srgbClr val="FEFFFF"/>
        </a:accent3>
        <a:accent4>
          <a:srgbClr val="000000"/>
        </a:accent4>
        <a:accent5>
          <a:srgbClr val="FAFAFA"/>
        </a:accent5>
        <a:accent6>
          <a:srgbClr val="9E9E9E"/>
        </a:accent6>
        <a:hlink>
          <a:srgbClr val="DEDEDE"/>
        </a:hlink>
        <a:folHlink>
          <a:srgbClr val="C3C3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2">
        <a:dk1>
          <a:srgbClr val="001932"/>
        </a:dk1>
        <a:lt1>
          <a:srgbClr val="FFFFFF"/>
        </a:lt1>
        <a:dk2>
          <a:srgbClr val="2181B7"/>
        </a:dk2>
        <a:lt2>
          <a:srgbClr val="FFFF99"/>
        </a:lt2>
        <a:accent1>
          <a:srgbClr val="003399"/>
        </a:accent1>
        <a:accent2>
          <a:srgbClr val="01B0FF"/>
        </a:accent2>
        <a:accent3>
          <a:srgbClr val="ABC1D8"/>
        </a:accent3>
        <a:accent4>
          <a:srgbClr val="DADADA"/>
        </a:accent4>
        <a:accent5>
          <a:srgbClr val="AAADCA"/>
        </a:accent5>
        <a:accent6>
          <a:srgbClr val="019FE7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3">
        <a:dk1>
          <a:srgbClr val="000000"/>
        </a:dk1>
        <a:lt1>
          <a:srgbClr val="FFFFFF"/>
        </a:lt1>
        <a:dk2>
          <a:srgbClr val="042AA4"/>
        </a:dk2>
        <a:lt2>
          <a:srgbClr val="FE9B03"/>
        </a:lt2>
        <a:accent1>
          <a:srgbClr val="000F40"/>
        </a:accent1>
        <a:accent2>
          <a:srgbClr val="603900"/>
        </a:accent2>
        <a:accent3>
          <a:srgbClr val="AAACCF"/>
        </a:accent3>
        <a:accent4>
          <a:srgbClr val="DADADA"/>
        </a:accent4>
        <a:accent5>
          <a:srgbClr val="AAAAAF"/>
        </a:accent5>
        <a:accent6>
          <a:srgbClr val="563300"/>
        </a:accent6>
        <a:hlink>
          <a:srgbClr val="005C00"/>
        </a:hlink>
        <a:folHlink>
          <a:srgbClr val="024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4">
        <a:dk1>
          <a:srgbClr val="000000"/>
        </a:dk1>
        <a:lt1>
          <a:srgbClr val="FFFFFF"/>
        </a:lt1>
        <a:dk2>
          <a:srgbClr val="4282E0"/>
        </a:dk2>
        <a:lt2>
          <a:srgbClr val="969696"/>
        </a:lt2>
        <a:accent1>
          <a:srgbClr val="C0F6F5"/>
        </a:accent1>
        <a:accent2>
          <a:srgbClr val="FAFEDA"/>
        </a:accent2>
        <a:accent3>
          <a:srgbClr val="FFFFFF"/>
        </a:accent3>
        <a:accent4>
          <a:srgbClr val="000000"/>
        </a:accent4>
        <a:accent5>
          <a:srgbClr val="DCFAF9"/>
        </a:accent5>
        <a:accent6>
          <a:srgbClr val="E3E6C5"/>
        </a:accent6>
        <a:hlink>
          <a:srgbClr val="FFCCFF"/>
        </a:hlink>
        <a:folHlink>
          <a:srgbClr val="B4FC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5">
        <a:dk1>
          <a:srgbClr val="000000"/>
        </a:dk1>
        <a:lt1>
          <a:srgbClr val="FFFFFF"/>
        </a:lt1>
        <a:dk2>
          <a:srgbClr val="0066FF"/>
        </a:dk2>
        <a:lt2>
          <a:srgbClr val="969696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tto">
  <a:themeElements>
    <a:clrScheme name="tto 5">
      <a:dk1>
        <a:srgbClr val="000000"/>
      </a:dk1>
      <a:lt1>
        <a:srgbClr val="FFFFFF"/>
      </a:lt1>
      <a:dk2>
        <a:srgbClr val="0066FF"/>
      </a:dk2>
      <a:lt2>
        <a:srgbClr val="969696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t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tto 1">
        <a:dk1>
          <a:srgbClr val="000000"/>
        </a:dk1>
        <a:lt1>
          <a:srgbClr val="FEFFFF"/>
        </a:lt1>
        <a:dk2>
          <a:srgbClr val="000000"/>
        </a:dk2>
        <a:lt2>
          <a:srgbClr val="5B5B5B"/>
        </a:lt2>
        <a:accent1>
          <a:srgbClr val="F6F6F6"/>
        </a:accent1>
        <a:accent2>
          <a:srgbClr val="AFAFAF"/>
        </a:accent2>
        <a:accent3>
          <a:srgbClr val="FEFFFF"/>
        </a:accent3>
        <a:accent4>
          <a:srgbClr val="000000"/>
        </a:accent4>
        <a:accent5>
          <a:srgbClr val="FAFAFA"/>
        </a:accent5>
        <a:accent6>
          <a:srgbClr val="9E9E9E"/>
        </a:accent6>
        <a:hlink>
          <a:srgbClr val="DEDEDE"/>
        </a:hlink>
        <a:folHlink>
          <a:srgbClr val="C3C3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2">
        <a:dk1>
          <a:srgbClr val="001932"/>
        </a:dk1>
        <a:lt1>
          <a:srgbClr val="FFFFFF"/>
        </a:lt1>
        <a:dk2>
          <a:srgbClr val="2181B7"/>
        </a:dk2>
        <a:lt2>
          <a:srgbClr val="FFFF99"/>
        </a:lt2>
        <a:accent1>
          <a:srgbClr val="003399"/>
        </a:accent1>
        <a:accent2>
          <a:srgbClr val="01B0FF"/>
        </a:accent2>
        <a:accent3>
          <a:srgbClr val="ABC1D8"/>
        </a:accent3>
        <a:accent4>
          <a:srgbClr val="DADADA"/>
        </a:accent4>
        <a:accent5>
          <a:srgbClr val="AAADCA"/>
        </a:accent5>
        <a:accent6>
          <a:srgbClr val="019FE7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3">
        <a:dk1>
          <a:srgbClr val="000000"/>
        </a:dk1>
        <a:lt1>
          <a:srgbClr val="FFFFFF"/>
        </a:lt1>
        <a:dk2>
          <a:srgbClr val="042AA4"/>
        </a:dk2>
        <a:lt2>
          <a:srgbClr val="FE9B03"/>
        </a:lt2>
        <a:accent1>
          <a:srgbClr val="000F40"/>
        </a:accent1>
        <a:accent2>
          <a:srgbClr val="603900"/>
        </a:accent2>
        <a:accent3>
          <a:srgbClr val="AAACCF"/>
        </a:accent3>
        <a:accent4>
          <a:srgbClr val="DADADA"/>
        </a:accent4>
        <a:accent5>
          <a:srgbClr val="AAAAAF"/>
        </a:accent5>
        <a:accent6>
          <a:srgbClr val="563300"/>
        </a:accent6>
        <a:hlink>
          <a:srgbClr val="005C00"/>
        </a:hlink>
        <a:folHlink>
          <a:srgbClr val="024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4">
        <a:dk1>
          <a:srgbClr val="000000"/>
        </a:dk1>
        <a:lt1>
          <a:srgbClr val="FFFFFF"/>
        </a:lt1>
        <a:dk2>
          <a:srgbClr val="4282E0"/>
        </a:dk2>
        <a:lt2>
          <a:srgbClr val="969696"/>
        </a:lt2>
        <a:accent1>
          <a:srgbClr val="C0F6F5"/>
        </a:accent1>
        <a:accent2>
          <a:srgbClr val="FAFEDA"/>
        </a:accent2>
        <a:accent3>
          <a:srgbClr val="FFFFFF"/>
        </a:accent3>
        <a:accent4>
          <a:srgbClr val="000000"/>
        </a:accent4>
        <a:accent5>
          <a:srgbClr val="DCFAF9"/>
        </a:accent5>
        <a:accent6>
          <a:srgbClr val="E3E6C5"/>
        </a:accent6>
        <a:hlink>
          <a:srgbClr val="FFCCFF"/>
        </a:hlink>
        <a:folHlink>
          <a:srgbClr val="B4FC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5">
        <a:dk1>
          <a:srgbClr val="000000"/>
        </a:dk1>
        <a:lt1>
          <a:srgbClr val="FFFFFF"/>
        </a:lt1>
        <a:dk2>
          <a:srgbClr val="0066FF"/>
        </a:dk2>
        <a:lt2>
          <a:srgbClr val="969696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ttoTheme">
  <a:themeElements>
    <a:clrScheme name="tto 5">
      <a:dk1>
        <a:srgbClr val="000000"/>
      </a:dk1>
      <a:lt1>
        <a:srgbClr val="FFFFFF"/>
      </a:lt1>
      <a:dk2>
        <a:srgbClr val="0066FF"/>
      </a:dk2>
      <a:lt2>
        <a:srgbClr val="FFFFFF"/>
      </a:lt2>
      <a:accent1>
        <a:srgbClr val="FFFFCC"/>
      </a:accent1>
      <a:accent2>
        <a:srgbClr val="B5E0E3"/>
      </a:accent2>
      <a:accent3>
        <a:srgbClr val="E5D093"/>
      </a:accent3>
      <a:accent4>
        <a:srgbClr val="CCB374"/>
      </a:accent4>
      <a:accent5>
        <a:srgbClr val="C7A2E3"/>
      </a:accent5>
      <a:accent6>
        <a:srgbClr val="5DD3FF"/>
      </a:accent6>
      <a:hlink>
        <a:srgbClr val="E5D093"/>
      </a:hlink>
      <a:folHlink>
        <a:srgbClr val="CCB374"/>
      </a:folHlink>
    </a:clrScheme>
    <a:fontScheme name="t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800" b="1" i="0" u="none" strike="noStrike" cap="none" normalizeH="0" baseline="0" dirty="0" smtClean="0">
            <a:ln>
              <a:noFill/>
            </a:ln>
            <a:solidFill>
              <a:schemeClr val="dk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</a:defRPr>
        </a:defPPr>
      </a:lstStyle>
    </a:lnDef>
    <a:txDef>
      <a:spPr>
        <a:noFill/>
      </a:spPr>
      <a:bodyPr wrap="square" rtlCol="0" anchor="ctr" anchorCtr="0">
        <a:spAutoFit/>
      </a:bodyPr>
      <a:lstStyle>
        <a:defPPr>
          <a:defRPr dirty="0" smtClean="0">
            <a:solidFill>
              <a:schemeClr val="dk1"/>
            </a:solidFill>
            <a:effectLst/>
          </a:defRPr>
        </a:defPPr>
      </a:lstStyle>
    </a:txDef>
  </a:objectDefaults>
  <a:extraClrSchemeLst>
    <a:extraClrScheme>
      <a:clrScheme name="tto 1">
        <a:dk1>
          <a:srgbClr val="000000"/>
        </a:dk1>
        <a:lt1>
          <a:srgbClr val="FEFFFF"/>
        </a:lt1>
        <a:dk2>
          <a:srgbClr val="000000"/>
        </a:dk2>
        <a:lt2>
          <a:srgbClr val="FEFFFF"/>
        </a:lt2>
        <a:accent1>
          <a:srgbClr val="F6F6F6"/>
        </a:accent1>
        <a:accent2>
          <a:srgbClr val="AFAFAF"/>
        </a:accent2>
        <a:accent3>
          <a:srgbClr val="DEDEDE"/>
        </a:accent3>
        <a:accent4>
          <a:srgbClr val="C3C3C3"/>
        </a:accent4>
        <a:accent5>
          <a:srgbClr val="FAFAFA"/>
        </a:accent5>
        <a:accent6>
          <a:srgbClr val="9E9E9E"/>
        </a:accent6>
        <a:hlink>
          <a:srgbClr val="DEDEDE"/>
        </a:hlink>
        <a:folHlink>
          <a:srgbClr val="C3C3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2">
        <a:dk1>
          <a:srgbClr val="2181B7"/>
        </a:dk1>
        <a:lt1>
          <a:srgbClr val="FFFFFF"/>
        </a:lt1>
        <a:dk2>
          <a:srgbClr val="2181B7"/>
        </a:dk2>
        <a:lt2>
          <a:srgbClr val="FFFF99"/>
        </a:lt2>
        <a:accent1>
          <a:srgbClr val="003399"/>
        </a:accent1>
        <a:accent2>
          <a:srgbClr val="01B0FF"/>
        </a:accent2>
        <a:accent3>
          <a:srgbClr val="6666FF"/>
        </a:accent3>
        <a:accent4>
          <a:srgbClr val="1C6D9A"/>
        </a:accent4>
        <a:accent5>
          <a:srgbClr val="474B72"/>
        </a:accent5>
        <a:accent6>
          <a:srgbClr val="7030A0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3">
        <a:dk1>
          <a:srgbClr val="042AA4"/>
        </a:dk1>
        <a:lt1>
          <a:srgbClr val="FFFFFF"/>
        </a:lt1>
        <a:dk2>
          <a:srgbClr val="042AA4"/>
        </a:dk2>
        <a:lt2>
          <a:srgbClr val="FE9B03"/>
        </a:lt2>
        <a:accent1>
          <a:srgbClr val="000F40"/>
        </a:accent1>
        <a:accent2>
          <a:srgbClr val="603900"/>
        </a:accent2>
        <a:accent3>
          <a:srgbClr val="005C00"/>
        </a:accent3>
        <a:accent4>
          <a:srgbClr val="0249FC"/>
        </a:accent4>
        <a:accent5>
          <a:srgbClr val="7030A0"/>
        </a:accent5>
        <a:accent6>
          <a:srgbClr val="000000"/>
        </a:accent6>
        <a:hlink>
          <a:srgbClr val="005C00"/>
        </a:hlink>
        <a:folHlink>
          <a:srgbClr val="024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4">
        <a:dk1>
          <a:srgbClr val="000000"/>
        </a:dk1>
        <a:lt1>
          <a:srgbClr val="FFFFFF"/>
        </a:lt1>
        <a:dk2>
          <a:srgbClr val="4282E0"/>
        </a:dk2>
        <a:lt2>
          <a:srgbClr val="FFFFFF"/>
        </a:lt2>
        <a:accent1>
          <a:srgbClr val="C0F6F5"/>
        </a:accent1>
        <a:accent2>
          <a:srgbClr val="FAFEDA"/>
        </a:accent2>
        <a:accent3>
          <a:srgbClr val="FFCCFF"/>
        </a:accent3>
        <a:accent4>
          <a:srgbClr val="B4FCB2"/>
        </a:accent4>
        <a:accent5>
          <a:srgbClr val="FFFF99"/>
        </a:accent5>
        <a:accent6>
          <a:srgbClr val="5DD3FF"/>
        </a:accent6>
        <a:hlink>
          <a:srgbClr val="FFCCFF"/>
        </a:hlink>
        <a:folHlink>
          <a:srgbClr val="B4FC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5">
        <a:dk1>
          <a:srgbClr val="000000"/>
        </a:dk1>
        <a:lt1>
          <a:srgbClr val="FFFFFF"/>
        </a:lt1>
        <a:dk2>
          <a:srgbClr val="0066FF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E5D093"/>
        </a:accent3>
        <a:accent4>
          <a:srgbClr val="CCB374"/>
        </a:accent4>
        <a:accent5>
          <a:srgbClr val="C7A2E3"/>
        </a:accent5>
        <a:accent6>
          <a:srgbClr val="5DD3FF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6">
        <a:dk1>
          <a:srgbClr val="000000"/>
        </a:dk1>
        <a:lt1>
          <a:srgbClr val="FFFFFF"/>
        </a:lt1>
        <a:dk2>
          <a:srgbClr val="FF0000"/>
        </a:dk2>
        <a:lt2>
          <a:srgbClr val="FFFFFF"/>
        </a:lt2>
        <a:accent1>
          <a:srgbClr val="FFFF66"/>
        </a:accent1>
        <a:accent2>
          <a:srgbClr val="99FF66"/>
        </a:accent2>
        <a:accent3>
          <a:srgbClr val="99FFCC"/>
        </a:accent3>
        <a:accent4>
          <a:srgbClr val="FF99FF"/>
        </a:accent4>
        <a:accent5>
          <a:srgbClr val="93E2FF"/>
        </a:accent5>
        <a:accent6>
          <a:srgbClr val="FFE599"/>
        </a:accent6>
        <a:hlink>
          <a:srgbClr val="99FFCC"/>
        </a:hlink>
        <a:folHlink>
          <a:srgbClr val="FF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7">
        <a:dk1>
          <a:srgbClr val="FEFFFF"/>
        </a:dk1>
        <a:lt1>
          <a:srgbClr val="000000"/>
        </a:lt1>
        <a:dk2>
          <a:srgbClr val="FEFFFF"/>
        </a:dk2>
        <a:lt2>
          <a:srgbClr val="000000"/>
        </a:lt2>
        <a:accent1>
          <a:srgbClr val="F6F6F6"/>
        </a:accent1>
        <a:accent2>
          <a:srgbClr val="AFAFAF"/>
        </a:accent2>
        <a:accent3>
          <a:srgbClr val="DEDEDE"/>
        </a:accent3>
        <a:accent4>
          <a:srgbClr val="C3C3C3"/>
        </a:accent4>
        <a:accent5>
          <a:srgbClr val="FAFAFA"/>
        </a:accent5>
        <a:accent6>
          <a:srgbClr val="000000"/>
        </a:accent6>
        <a:hlink>
          <a:srgbClr val="DEDEDE"/>
        </a:hlink>
        <a:folHlink>
          <a:srgbClr val="C3C3C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10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1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1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1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1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1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2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3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4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5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6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7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8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ppt/theme/themeOverride9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66FF"/>
    </a:dk2>
    <a:lt2>
      <a:srgbClr val="969696"/>
    </a:lt2>
    <a:accent1>
      <a:srgbClr val="FFFFCC"/>
    </a:accent1>
    <a:accent2>
      <a:srgbClr val="B5E0E3"/>
    </a:accent2>
    <a:accent3>
      <a:srgbClr val="FFFFFF"/>
    </a:accent3>
    <a:accent4>
      <a:srgbClr val="000000"/>
    </a:accent4>
    <a:accent5>
      <a:srgbClr val="FFFFE2"/>
    </a:accent5>
    <a:accent6>
      <a:srgbClr val="A4CBCE"/>
    </a:accent6>
    <a:hlink>
      <a:srgbClr val="E5D093"/>
    </a:hlink>
    <a:folHlink>
      <a:srgbClr val="CCB37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ttoTheme</Template>
  <TotalTime>13009</TotalTime>
  <Pages>3</Pages>
  <Words>1389</Words>
  <Application>Microsoft Office PowerPoint</Application>
  <PresentationFormat>On-screen Show (4:3)</PresentationFormat>
  <Paragraphs>354</Paragraphs>
  <Slides>36</Slides>
  <Notes>9</Notes>
  <HiddenSlides>1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36</vt:i4>
      </vt:variant>
    </vt:vector>
  </HeadingPairs>
  <TitlesOfParts>
    <vt:vector size="40" baseType="lpstr">
      <vt:lpstr>ttoTheme</vt:lpstr>
      <vt:lpstr>1_tto</vt:lpstr>
      <vt:lpstr>2_tto</vt:lpstr>
      <vt:lpstr>2_ttoTheme</vt:lpstr>
      <vt:lpstr>Workshop Outline</vt:lpstr>
      <vt:lpstr>Objectives</vt:lpstr>
      <vt:lpstr>Outline</vt:lpstr>
      <vt:lpstr>Outline</vt:lpstr>
      <vt:lpstr>Time Can be an Event</vt:lpstr>
      <vt:lpstr>Clock Module</vt:lpstr>
      <vt:lpstr>Configuring the Clock Module (GUI)</vt:lpstr>
      <vt:lpstr>Outline</vt:lpstr>
      <vt:lpstr>Clock Functions</vt:lpstr>
      <vt:lpstr>Configuring a Clock Fxn – Statically via GUI</vt:lpstr>
      <vt:lpstr>Outline</vt:lpstr>
      <vt:lpstr>Timestamp – Benchmarking Code</vt:lpstr>
      <vt:lpstr>Outline</vt:lpstr>
      <vt:lpstr>Outline</vt:lpstr>
      <vt:lpstr>CCS Memory &amp; Variable Views</vt:lpstr>
      <vt:lpstr>Outline</vt:lpstr>
      <vt:lpstr>Using System_printf()</vt:lpstr>
      <vt:lpstr>Outline</vt:lpstr>
      <vt:lpstr>Runtime Object Viewer (ROV)</vt:lpstr>
      <vt:lpstr>Outline</vt:lpstr>
      <vt:lpstr>Outline</vt:lpstr>
      <vt:lpstr>Using RTA Agent</vt:lpstr>
      <vt:lpstr>Configuring RTA Agent</vt:lpstr>
      <vt:lpstr>Outline</vt:lpstr>
      <vt:lpstr>Using Log_info()</vt:lpstr>
      <vt:lpstr>Viewing Log_info() Results</vt:lpstr>
      <vt:lpstr>Outline</vt:lpstr>
      <vt:lpstr>Execution Graph</vt:lpstr>
      <vt:lpstr>Execution Graph – Config</vt:lpstr>
      <vt:lpstr>Outline</vt:lpstr>
      <vt:lpstr>CPU Load</vt:lpstr>
      <vt:lpstr>Thread Load</vt:lpstr>
      <vt:lpstr>Outline</vt:lpstr>
      <vt:lpstr>Lab 5 – Clock Functions &amp; RTA Tools</vt:lpstr>
      <vt:lpstr>Slide 35</vt:lpstr>
      <vt:lpstr>Outline</vt:lpstr>
    </vt:vector>
  </TitlesOfParts>
  <Company>SC Sales &amp; Marketing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Integration Workshop</dc:title>
  <dc:subject/>
  <dc:creator>Scott Specker</dc:creator>
  <cp:keywords/>
  <dc:description/>
  <cp:lastModifiedBy>Eric Wilbur</cp:lastModifiedBy>
  <cp:revision>385</cp:revision>
  <cp:lastPrinted>1601-01-01T00:00:00Z</cp:lastPrinted>
  <dcterms:created xsi:type="dcterms:W3CDTF">2001-09-20T20:19:44Z</dcterms:created>
  <dcterms:modified xsi:type="dcterms:W3CDTF">2012-01-11T02:36:57Z</dcterms:modified>
</cp:coreProperties>
</file>