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tags/tag8.xml" ContentType="application/vnd.openxmlformats-officedocument.presentationml.tags+xml"/>
  <Override PartName="/ppt/tags/tag104.xml" ContentType="application/vnd.openxmlformats-officedocument.presentationml.tags+xml"/>
  <Override PartName="/ppt/tags/tag140.xml" ContentType="application/vnd.openxmlformats-officedocument.presentationml.tags+xml"/>
  <Override PartName="/ppt/tags/tag151.xml" ContentType="application/vnd.openxmlformats-officedocument.presentationml.tags+xml"/>
  <Override PartName="/ppt/slides/slide36.xml" ContentType="application/vnd.openxmlformats-officedocument.presentationml.slide+xml"/>
  <Override PartName="/ppt/slideLayouts/slideLayout46.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theme/themeOverride1.xml" ContentType="application/vnd.openxmlformats-officedocument.themeOverride+xml"/>
  <Override PartName="/ppt/tags/tag189.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178.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56.xml" ContentType="application/vnd.openxmlformats-officedocument.presentationml.tags+xml"/>
  <Override PartName="/ppt/notesSlides/notesSlide30.xml" ContentType="application/vnd.openxmlformats-officedocument.presentationml.notesSlide+xml"/>
  <Override PartName="/ppt/tags/tag167.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145.xml" ContentType="application/vnd.openxmlformats-officedocument.presentationml.tags+xml"/>
  <Override PartName="/ppt/tags/tag192.xml" ContentType="application/vnd.openxmlformats-officedocument.presentationml.tags+xml"/>
  <Override PartName="/ppt/tags/tag30.xml" ContentType="application/vnd.openxmlformats-officedocument.presentationml.tags+xml"/>
  <Override PartName="/ppt/tags/tag134.xml" ContentType="application/vnd.openxmlformats-officedocument.presentationml.tags+xml"/>
  <Override PartName="/ppt/tags/tag181.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slideLayouts/slideLayout29.xml" ContentType="application/vnd.openxmlformats-officedocument.presentationml.slideLayout+xml"/>
  <Override PartName="/ppt/tags/tag112.xml" ContentType="application/vnd.openxmlformats-officedocument.presentationml.tags+xml"/>
  <Override PartName="/ppt/tags/tag123.xml" ContentType="application/vnd.openxmlformats-officedocument.presentationml.tags+xml"/>
  <Override PartName="/ppt/tags/tag170.xml" ContentType="application/vnd.openxmlformats-officedocument.presentationml.tag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slides/slide33.xml" ContentType="application/vnd.openxmlformats-officedocument.presentationml.slide+xml"/>
  <Override PartName="/ppt/slides/slide44.xml" ContentType="application/vnd.openxmlformats-officedocument.presentationml.slide+xml"/>
  <Override PartName="/ppt/slideLayouts/slideLayout43.xml" ContentType="application/vnd.openxmlformats-officedocument.presentationml.slideLayout+xml"/>
  <Override PartName="/ppt/tags/tag68.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32.xml" ContentType="application/vnd.openxmlformats-officedocument.presentationml.slideLayout+xml"/>
  <Override PartName="/ppt/tags/tag57.xml" ContentType="application/vnd.openxmlformats-officedocument.presentationml.tags+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35.xml" ContentType="application/vnd.openxmlformats-officedocument.presentationml.tags+xml"/>
  <Override PartName="/ppt/tags/tag46.xml" ContentType="application/vnd.openxmlformats-officedocument.presentationml.tags+xml"/>
  <Override PartName="/ppt/notesSlides/notesSlide13.xml" ContentType="application/vnd.openxmlformats-officedocument.presentationml.notesSlide+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197.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slides/slide49.xml" ContentType="application/vnd.openxmlformats-officedocument.presentationml.slide+xml"/>
  <Override PartName="/ppt/notesSlides/notesSlide4.xml" ContentType="application/vnd.openxmlformats-officedocument.presentationml.notesSlide+xml"/>
  <Override PartName="/ppt/tags/tag106.xml" ContentType="application/vnd.openxmlformats-officedocument.presentationml.tags+xml"/>
  <Override PartName="/ppt/tags/tag142.xml" ContentType="application/vnd.openxmlformats-officedocument.presentationml.tags+xml"/>
  <Override PartName="/ppt/tags/tag153.xml" ContentType="application/vnd.openxmlformats-officedocument.presentationml.tags+xml"/>
  <Override PartName="/ppt/slides/slide38.xml" ContentType="application/vnd.openxmlformats-officedocument.presentationml.slide+xml"/>
  <Override PartName="/ppt/slideLayouts/slideLayout48.xml" ContentType="application/vnd.openxmlformats-officedocument.presentationml.slideLayout+xml"/>
  <Override PartName="/ppt/tags/tag131.xml" ContentType="application/vnd.openxmlformats-officedocument.presentationml.tags+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37.xml" ContentType="application/vnd.openxmlformats-officedocument.presentationml.slideLayout+xml"/>
  <Override PartName="/ppt/tags/tag98.xml" ContentType="application/vnd.openxmlformats-officedocument.presentationml.tags+xml"/>
  <Override PartName="/ppt/tags/tag120.xml" ContentType="application/vnd.openxmlformats-officedocument.presentationml.tags+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tags/tag2.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Override PartName="/ppt/theme/themeOverride3.xml" ContentType="application/vnd.openxmlformats-officedocument.themeOverride+xml"/>
  <Override PartName="/ppt/slides/slide41.xml" ContentType="application/vnd.openxmlformats-officedocument.presentationml.slide+xml"/>
  <Override PartName="/ppt/slideLayouts/slideLayout51.xml" ContentType="application/vnd.openxmlformats-officedocument.presentationml.slideLayout+xml"/>
  <Override PartName="/ppt/tags/tag29.xml" ContentType="application/vnd.openxmlformats-officedocument.presentationml.tags+xml"/>
  <Override PartName="/ppt/tags/tag76.xml" ContentType="application/vnd.openxmlformats-officedocument.presentationml.tags+xml"/>
  <Override PartName="/ppt/slides/slide30.xml" ContentType="application/vnd.openxmlformats-officedocument.presentationml.slide+xml"/>
  <Override PartName="/ppt/slideLayouts/slideLayout40.xml" ContentType="application/vnd.openxmlformats-officedocument.presentationml.slideLayout+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ags/tag169.xml" ContentType="application/vnd.openxmlformats-officedocument.presentationml.tags+xml"/>
  <Override PartName="/ppt/notesSlides/notesSlide32.xml" ContentType="application/vnd.openxmlformats-officedocument.presentationml.notesSlide+xml"/>
  <Override PartName="/ppt/tags/tag43.xml" ContentType="application/vnd.openxmlformats-officedocument.presentationml.tags+xml"/>
  <Override PartName="/ppt/notesSlides/notesSlide9.xml" ContentType="application/vnd.openxmlformats-officedocument.presentationml.notesSlide+xml"/>
  <Override PartName="/ppt/tags/tag90.xml" ContentType="application/vnd.openxmlformats-officedocument.presentationml.tags+xml"/>
  <Override PartName="/ppt/notesSlides/notesSlide21.xml" ContentType="application/vnd.openxmlformats-officedocument.presentationml.notesSlide+xml"/>
  <Override PartName="/ppt/tags/tag147.xml" ContentType="application/vnd.openxmlformats-officedocument.presentationml.tags+xml"/>
  <Override PartName="/ppt/tags/tag194.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tags/tag136.xml" ContentType="application/vnd.openxmlformats-officedocument.presentationml.tags+xml"/>
  <Override PartName="/ppt/tags/tag183.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61.xml" ContentType="application/vnd.openxmlformats-officedocument.presentationml.tags+xml"/>
  <Override PartName="/ppt/tags/tag172.xml" ContentType="application/vnd.openxmlformats-officedocument.presentationml.tags+xml"/>
  <Override PartName="/ppt/slideMasters/slideMaster2.xml" ContentType="application/vnd.openxmlformats-officedocument.presentationml.slideMaster+xml"/>
  <Override PartName="/ppt/slides/slide57.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tags/tag103.xml" ContentType="application/vnd.openxmlformats-officedocument.presentationml.tags+xml"/>
  <Override PartName="/ppt/tags/tag150.xml" ContentType="application/vnd.openxmlformats-officedocument.presentationml.tags+xml"/>
  <Override PartName="/ppt/slides/slide46.xml" ContentType="application/vnd.openxmlformats-officedocument.presentationml.slide+xml"/>
  <Override PartName="/ppt/slideLayouts/slideLayout4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Layouts/slideLayout34.xml" ContentType="application/vnd.openxmlformats-officedocument.presentationml.slideLayout+xml"/>
  <Override PartName="/ppt/tags/tag59.xml" ContentType="application/vnd.openxmlformats-officedocument.presentationml.tags+xml"/>
  <Override PartName="/ppt/notesSlides/notesSlide3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3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tags/tag84.xml" ContentType="application/vnd.openxmlformats-officedocument.presentationml.tags+xml"/>
  <Override PartName="/ppt/tags/tag95.xml" ContentType="application/vnd.openxmlformats-officedocument.presentationml.tags+xml"/>
  <Override PartName="/ppt/notesSlides/notesSlide26.xml" ContentType="application/vnd.openxmlformats-officedocument.presentationml.notesSlide+xml"/>
  <Override PartName="/ppt/tags/tag188.xml" ContentType="application/vnd.openxmlformats-officedocument.presentationml.tags+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tags/tag177.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55.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62.xml" ContentType="application/vnd.openxmlformats-officedocument.presentationml.tags+xml"/>
  <Override PartName="/ppt/tags/tag180.xml" ContentType="application/vnd.openxmlformats-officedocument.presentationml.tags+xml"/>
  <Override PartName="/ppt/tags/tag191.xml" ContentType="application/vnd.openxmlformats-officedocument.presentationml.tags+xml"/>
  <Override PartName="/ppt/slides/slide29.xml" ContentType="application/vnd.openxmlformats-officedocument.presentationml.slide+xml"/>
  <Override PartName="/ppt/slideLayouts/slideLayout39.xml" ContentType="application/vnd.openxmlformats-officedocument.presentationml.slideLayout+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tags/tag78.xml" ContentType="application/vnd.openxmlformats-officedocument.presentationml.tags+xml"/>
  <Override PartName="/ppt/tags/tag100.xml" ContentType="application/vnd.openxmlformats-officedocument.presentationml.tags+xml"/>
  <Override PartName="/ppt/slides/slide32.xml" ContentType="application/vnd.openxmlformats-officedocument.presentationml.slide+xml"/>
  <Override PartName="/ppt/slideLayouts/slideLayout42.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ppt/notesSlides/notesSlide23.xml" ContentType="application/vnd.openxmlformats-officedocument.presentationml.notesSlide+xml"/>
  <Override PartName="/ppt/tags/tag149.xml" ContentType="application/vnd.openxmlformats-officedocument.presentationml.tags+xml"/>
  <Override PartName="/ppt/tags/tag196.xml" ContentType="application/vnd.openxmlformats-officedocument.presentationml.tags+xml"/>
  <Override PartName="/ppt/tags/tag34.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tags/tag9.xml" ContentType="application/vnd.openxmlformats-officedocument.presentationml.tags+xml"/>
  <Override PartName="/ppt/tags/tag105.xml" ContentType="application/vnd.openxmlformats-officedocument.presentationml.tags+xml"/>
  <Override PartName="/ppt/tags/tag152.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Override PartName="/ppt/tags/tag141.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notesSlides/notesSlide17.xml" ContentType="application/vnd.openxmlformats-officedocument.presentationml.notesSlide+xml"/>
  <Override PartName="/ppt/tags/tag97.xml" ContentType="application/vnd.openxmlformats-officedocument.presentationml.tags+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heme/themeOverride2.xml" ContentType="application/vnd.openxmlformats-officedocument.themeOverride+xml"/>
  <Override PartName="/ppt/tags/tag179.xml" ContentType="application/vnd.openxmlformats-officedocument.presentationml.tags+xml"/>
  <Override PartName="/ppt/slides/slide40.xml" ContentType="application/vnd.openxmlformats-officedocument.presentationml.slide+xml"/>
  <Override PartName="/ppt/slideLayouts/slideLayout50.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notesSlides/notesSlide20.xml" ContentType="application/vnd.openxmlformats-officedocument.presentationml.notesSlide+xml"/>
  <Override PartName="/ppt/tags/tag157.xml" ContentType="application/vnd.openxmlformats-officedocument.presentationml.tags+xml"/>
  <Override PartName="/ppt/notesSlides/notesSlide31.xml" ContentType="application/vnd.openxmlformats-officedocument.presentationml.notesSlide+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60.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tags/tag102.xml" ContentType="application/vnd.openxmlformats-officedocument.presentationml.tags+xml"/>
  <Override PartName="/ppt/slides/slide34.xml" ContentType="application/vnd.openxmlformats-officedocument.presentationml.slide+xml"/>
  <Override PartName="/ppt/slideLayouts/slideLayout44.xml" ContentType="application/vnd.openxmlformats-officedocument.presentationml.slideLayout+xml"/>
  <Override PartName="/ppt/tags/tag58.xml" ContentType="application/vnd.openxmlformats-officedocument.presentationml.tags+xml"/>
  <Override PartName="/ppt/tags/tag69.xml" ContentType="application/vnd.openxmlformats-officedocument.presentationml.tags+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tags/tag47.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tags/tag198.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notesSlides/notesSlide14.xml" ContentType="application/vnd.openxmlformats-officedocument.presentationml.notesSlide+xml"/>
  <Override PartName="/ppt/tags/tag83.xml" ContentType="application/vnd.openxmlformats-officedocument.presentationml.tags+xml"/>
  <Override PartName="/ppt/tags/tag187.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notesSlides/notesSlide5.xml" ContentType="application/vnd.openxmlformats-officedocument.presentationml.notesSlide+xml"/>
  <Override PartName="/ppt/tags/tag143.xml" ContentType="application/vnd.openxmlformats-officedocument.presentationml.tags+xml"/>
  <Override PartName="/ppt/tags/tag190.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tags/tag132.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notesSlides/notesSlide19.xml" ContentType="application/vnd.openxmlformats-officedocument.presentationml.notesSlide+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s/slide53.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77.xml" ContentType="application/vnd.openxmlformats-officedocument.presentationml.tags+xml"/>
  <Default Extension="jpeg" ContentType="image/jpeg"/>
  <Override PartName="/ppt/tags/tag88.xml" ContentType="application/vnd.openxmlformats-officedocument.presentationml.tags+xml"/>
  <Override PartName="/ppt/theme/themeOverride4.xml" ContentType="application/vnd.openxmlformats-officedocument.themeOverride+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9.xml" ContentType="application/vnd.openxmlformats-officedocument.presentationml.tags+xml"/>
  <Override PartName="/ppt/tags/tag66.xml" ContentType="application/vnd.openxmlformats-officedocument.presentationml.tags+xml"/>
  <Override PartName="/ppt/slides/slide20.xml" ContentType="application/vnd.openxmlformats-officedocument.presentationml.slide+xml"/>
  <Override PartName="/ppt/slideLayouts/slideLayout30.xml" ContentType="application/vnd.openxmlformats-officedocument.presentationml.slideLayout+xml"/>
  <Override PartName="/ppt/tags/tag55.xml" ContentType="application/vnd.openxmlformats-officedocument.presentationml.tags+xml"/>
  <Override PartName="/ppt/notesSlides/notesSlide22.xml" ContentType="application/vnd.openxmlformats-officedocument.presentationml.notesSlide+xml"/>
  <Override PartName="/ppt/tags/tag159.xml" ContentType="application/vnd.openxmlformats-officedocument.presentationml.tags+xml"/>
  <Override PartName="/ppt/notesSlides/notesSlide33.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91.xml" ContentType="application/vnd.openxmlformats-officedocument.presentationml.tags+xml"/>
  <Override PartName="/ppt/tags/tag137.xml" ContentType="application/vnd.openxmlformats-officedocument.presentationml.tags+xml"/>
  <Override PartName="/ppt/tags/tag148.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06" r:id="rId1"/>
    <p:sldMasterId id="2147483734" r:id="rId2"/>
    <p:sldMasterId id="2147483749" r:id="rId3"/>
    <p:sldMasterId id="2147483762" r:id="rId4"/>
  </p:sldMasterIdLst>
  <p:notesMasterIdLst>
    <p:notesMasterId r:id="rId65"/>
  </p:notesMasterIdLst>
  <p:handoutMasterIdLst>
    <p:handoutMasterId r:id="rId66"/>
  </p:handoutMasterIdLst>
  <p:sldIdLst>
    <p:sldId id="1924" r:id="rId5"/>
    <p:sldId id="1335" r:id="rId6"/>
    <p:sldId id="2097" r:id="rId7"/>
    <p:sldId id="1370" r:id="rId8"/>
    <p:sldId id="2098" r:id="rId9"/>
    <p:sldId id="1360" r:id="rId10"/>
    <p:sldId id="1371" r:id="rId11"/>
    <p:sldId id="2099" r:id="rId12"/>
    <p:sldId id="1362" r:id="rId13"/>
    <p:sldId id="2100" r:id="rId14"/>
    <p:sldId id="1372" r:id="rId15"/>
    <p:sldId id="1378" r:id="rId16"/>
    <p:sldId id="1379" r:id="rId17"/>
    <p:sldId id="2114" r:id="rId18"/>
    <p:sldId id="2113" r:id="rId19"/>
    <p:sldId id="1380" r:id="rId20"/>
    <p:sldId id="2101" r:id="rId21"/>
    <p:sldId id="1385" r:id="rId22"/>
    <p:sldId id="1390" r:id="rId23"/>
    <p:sldId id="2102" r:id="rId24"/>
    <p:sldId id="1391" r:id="rId25"/>
    <p:sldId id="2103" r:id="rId26"/>
    <p:sldId id="1392" r:id="rId27"/>
    <p:sldId id="1393" r:id="rId28"/>
    <p:sldId id="1395" r:id="rId29"/>
    <p:sldId id="1887" r:id="rId30"/>
    <p:sldId id="2104" r:id="rId31"/>
    <p:sldId id="1384" r:id="rId32"/>
    <p:sldId id="1432" r:id="rId33"/>
    <p:sldId id="1433" r:id="rId34"/>
    <p:sldId id="1434" r:id="rId35"/>
    <p:sldId id="2032" r:id="rId36"/>
    <p:sldId id="2105" r:id="rId37"/>
    <p:sldId id="2106" r:id="rId38"/>
    <p:sldId id="2016" r:id="rId39"/>
    <p:sldId id="2014" r:id="rId40"/>
    <p:sldId id="2015" r:id="rId41"/>
    <p:sldId id="2107" r:id="rId42"/>
    <p:sldId id="2017" r:id="rId43"/>
    <p:sldId id="2018" r:id="rId44"/>
    <p:sldId id="2108" r:id="rId45"/>
    <p:sldId id="2019" r:id="rId46"/>
    <p:sldId id="2020" r:id="rId47"/>
    <p:sldId id="2021" r:id="rId48"/>
    <p:sldId id="2109" r:id="rId49"/>
    <p:sldId id="2022" r:id="rId50"/>
    <p:sldId id="2110" r:id="rId51"/>
    <p:sldId id="2023" r:id="rId52"/>
    <p:sldId id="2024" r:id="rId53"/>
    <p:sldId id="2025" r:id="rId54"/>
    <p:sldId id="2026" r:id="rId55"/>
    <p:sldId id="2111" r:id="rId56"/>
    <p:sldId id="2027" r:id="rId57"/>
    <p:sldId id="2028" r:id="rId58"/>
    <p:sldId id="2029" r:id="rId59"/>
    <p:sldId id="2030" r:id="rId60"/>
    <p:sldId id="2112" r:id="rId61"/>
    <p:sldId id="2031" r:id="rId62"/>
    <p:sldId id="1651" r:id="rId63"/>
    <p:sldId id="1342" r:id="rId64"/>
  </p:sldIdLst>
  <p:sldSz cx="9144000" cy="6858000" type="screen4x3"/>
  <p:notesSz cx="7315200" cy="9601200"/>
  <p:defaultTextStyle>
    <a:defPPr>
      <a:defRPr lang="en-US"/>
    </a:defPPr>
    <a:lvl1pPr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1pPr>
    <a:lvl2pPr marL="4572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2pPr>
    <a:lvl3pPr marL="9144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3pPr>
    <a:lvl4pPr marL="13716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4pPr>
    <a:lvl5pPr marL="18288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5pPr>
    <a:lvl6pPr marL="2286000" algn="l" defTabSz="914400" rtl="0" eaLnBrk="1" latinLnBrk="0" hangingPunct="1">
      <a:defRPr sz="2400" b="1" kern="1200">
        <a:solidFill>
          <a:schemeClr val="tx1"/>
        </a:solidFill>
        <a:latin typeface="Arial" charset="0"/>
        <a:ea typeface="+mn-ea"/>
        <a:cs typeface="+mn-cs"/>
      </a:defRPr>
    </a:lvl6pPr>
    <a:lvl7pPr marL="2743200" algn="l" defTabSz="914400" rtl="0" eaLnBrk="1" latinLnBrk="0" hangingPunct="1">
      <a:defRPr sz="2400" b="1" kern="1200">
        <a:solidFill>
          <a:schemeClr val="tx1"/>
        </a:solidFill>
        <a:latin typeface="Arial" charset="0"/>
        <a:ea typeface="+mn-ea"/>
        <a:cs typeface="+mn-cs"/>
      </a:defRPr>
    </a:lvl7pPr>
    <a:lvl8pPr marL="3200400" algn="l" defTabSz="914400" rtl="0" eaLnBrk="1" latinLnBrk="0" hangingPunct="1">
      <a:defRPr sz="2400" b="1" kern="1200">
        <a:solidFill>
          <a:schemeClr val="tx1"/>
        </a:solidFill>
        <a:latin typeface="Arial" charset="0"/>
        <a:ea typeface="+mn-ea"/>
        <a:cs typeface="+mn-cs"/>
      </a:defRPr>
    </a:lvl8pPr>
    <a:lvl9pPr marL="3657600" algn="l" defTabSz="914400" rtl="0" eaLnBrk="1" latinLnBrk="0" hangingPunct="1">
      <a:defRPr sz="2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CCFF66"/>
    <a:srgbClr val="808080"/>
    <a:srgbClr val="969696"/>
    <a:srgbClr val="B2B2B2"/>
    <a:srgbClr val="FFFF66"/>
    <a:srgbClr val="FFCC00"/>
    <a:srgbClr val="CCCC00"/>
    <a:srgbClr val="FFCC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107" autoAdjust="0"/>
    <p:restoredTop sz="89833" autoAdjust="0"/>
  </p:normalViewPr>
  <p:slideViewPr>
    <p:cSldViewPr>
      <p:cViewPr>
        <p:scale>
          <a:sx n="80" d="100"/>
          <a:sy n="80" d="100"/>
        </p:scale>
        <p:origin x="-930" y="16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294"/>
    </p:cViewPr>
  </p:sorterViewPr>
  <p:notesViewPr>
    <p:cSldViewPr>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defTabSz="966788">
              <a:defRPr sz="1100" b="0" i="1">
                <a:effectLst/>
                <a:latin typeface="Times New Roman" pitchFamily="18" charset="0"/>
              </a:defRPr>
            </a:lvl1pPr>
          </a:lstStyle>
          <a:p>
            <a:pPr>
              <a:defRPr/>
            </a:pPr>
            <a:endParaRPr lang="en-US"/>
          </a:p>
        </p:txBody>
      </p:sp>
      <p:sp>
        <p:nvSpPr>
          <p:cNvPr id="3075"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defRPr sz="1100" b="0" i="1">
                <a:effectLst/>
                <a:latin typeface="Times New Roman" pitchFamily="18" charset="0"/>
              </a:defRPr>
            </a:lvl1pPr>
          </a:lstStyle>
          <a:p>
            <a:pPr>
              <a:defRPr/>
            </a:pPr>
            <a:endParaRPr lang="en-US"/>
          </a:p>
        </p:txBody>
      </p:sp>
      <p:sp>
        <p:nvSpPr>
          <p:cNvPr id="3076"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defTabSz="966788">
              <a:defRPr sz="1100" b="0" i="1">
                <a:effectLst/>
                <a:latin typeface="Times New Roman" pitchFamily="18" charset="0"/>
              </a:defRPr>
            </a:lvl1pPr>
          </a:lstStyle>
          <a:p>
            <a:pPr>
              <a:defRPr/>
            </a:pPr>
            <a:endParaRPr lang="en-US"/>
          </a:p>
        </p:txBody>
      </p:sp>
      <p:sp>
        <p:nvSpPr>
          <p:cNvPr id="3077"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defRPr sz="1100" b="0" i="1">
                <a:effectLst/>
                <a:latin typeface="Times New Roman" pitchFamily="18" charset="0"/>
              </a:defRPr>
            </a:lvl1pPr>
          </a:lstStyle>
          <a:p>
            <a:pPr>
              <a:defRPr/>
            </a:pPr>
            <a:fld id="{C8E097DA-F715-46E0-AE96-F492F00859CD}"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defTabSz="966788">
              <a:lnSpc>
                <a:spcPct val="100000"/>
              </a:lnSpc>
              <a:spcBef>
                <a:spcPct val="0"/>
              </a:spcBef>
              <a:defRPr sz="1100" b="0" i="1">
                <a:effectLst/>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lnSpc>
                <a:spcPct val="100000"/>
              </a:lnSpc>
              <a:spcBef>
                <a:spcPct val="0"/>
              </a:spcBef>
              <a:defRPr sz="1100" b="0" i="1">
                <a:effectLst/>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defTabSz="966788">
              <a:lnSpc>
                <a:spcPct val="100000"/>
              </a:lnSpc>
              <a:spcBef>
                <a:spcPct val="0"/>
              </a:spcBef>
              <a:defRPr sz="1100" b="0" i="1">
                <a:effectLst/>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lnSpc>
                <a:spcPct val="100000"/>
              </a:lnSpc>
              <a:spcBef>
                <a:spcPct val="0"/>
              </a:spcBef>
              <a:defRPr sz="1100" b="0" i="1">
                <a:effectLst/>
                <a:latin typeface="Times New Roman" pitchFamily="18" charset="0"/>
              </a:defRPr>
            </a:lvl1pPr>
          </a:lstStyle>
          <a:p>
            <a:pPr>
              <a:defRPr/>
            </a:pPr>
            <a:fld id="{94419EB6-1B78-46FA-B0EB-AC8E998719ED}" type="slidenum">
              <a:rPr lang="en-US"/>
              <a:pPr>
                <a:defRPr/>
              </a:pPr>
              <a:t>‹#›</a:t>
            </a:fld>
            <a:endParaRPr lang="en-US"/>
          </a:p>
        </p:txBody>
      </p:sp>
      <p:sp>
        <p:nvSpPr>
          <p:cNvPr id="2054" name="Rectangle 6"/>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7332" tIns="48667" rIns="97332" bIns="4866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5303" name="Rectangle 7"/>
          <p:cNvSpPr>
            <a:spLocks noGrp="1" noRot="1" noChangeAspect="1" noChangeArrowheads="1" noTextEdit="1"/>
          </p:cNvSpPr>
          <p:nvPr>
            <p:ph type="sldImg" idx="2"/>
          </p:nvPr>
        </p:nvSpPr>
        <p:spPr bwMode="auto">
          <a:xfrm>
            <a:off x="1266825" y="727075"/>
            <a:ext cx="4781550" cy="35861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sldNum" sz="quarter" idx="5"/>
          </p:nvPr>
        </p:nvSpPr>
        <p:spPr>
          <a:noFill/>
        </p:spPr>
        <p:txBody>
          <a:bodyPr/>
          <a:lstStyle/>
          <a:p>
            <a:fld id="{BF2A8627-8987-406D-A21E-ABBD08ABA479}" type="slidenum">
              <a:rPr lang="en-US" smtClean="0">
                <a:solidFill>
                  <a:prstClr val="black"/>
                </a:solidFill>
              </a:rPr>
              <a:pPr/>
              <a:t>1</a:t>
            </a:fld>
            <a:endParaRPr lang="en-US" smtClean="0">
              <a:solidFill>
                <a:prstClr val="black"/>
              </a:solidFill>
            </a:endParaRPr>
          </a:p>
        </p:txBody>
      </p:sp>
      <p:sp>
        <p:nvSpPr>
          <p:cNvPr id="45059" name="Rectangle 2"/>
          <p:cNvSpPr>
            <a:spLocks noGrp="1" noRot="1" noChangeAspect="1" noChangeArrowheads="1" noTextEdit="1"/>
          </p:cNvSpPr>
          <p:nvPr>
            <p:ph type="sldImg"/>
          </p:nvPr>
        </p:nvSpPr>
        <p:spPr>
          <a:solidFill>
            <a:srgbClr val="FFFFFF"/>
          </a:solidFill>
          <a:ln/>
        </p:spPr>
      </p:sp>
      <p:sp>
        <p:nvSpPr>
          <p:cNvPr id="45060" name="Rectangle 3"/>
          <p:cNvSpPr>
            <a:spLocks noGrp="1" noChangeArrowheads="1"/>
          </p:cNvSpPr>
          <p:nvPr>
            <p:ph type="body" idx="1"/>
          </p:nvPr>
        </p:nvSpPr>
        <p:spPr>
          <a:xfrm>
            <a:off x="1112838" y="4643438"/>
            <a:ext cx="5964237" cy="4564062"/>
          </a:xfrm>
          <a:solidFill>
            <a:srgbClr val="FFFFFF"/>
          </a:solidFill>
          <a:ln>
            <a:solidFill>
              <a:srgbClr val="000000"/>
            </a:solidFill>
          </a:ln>
        </p:spPr>
        <p:txBody>
          <a:bodyPr lIns="94854" tIns="47427" rIns="94854" bIns="47427"/>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14</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15</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16</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18</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19</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21</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dirty="0" smtClean="0"/>
              <a:t>Note: GCC and IAR will be supported in the near future for MSP430</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23</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24</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25</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dirty="0" smtClean="0"/>
              <a:t>At 1a,</a:t>
            </a:r>
            <a:r>
              <a:rPr lang="en-US" baseline="0" dirty="0" smtClean="0"/>
              <a:t> there are no </a:t>
            </a:r>
            <a:r>
              <a:rPr lang="en-US" baseline="0" dirty="0" err="1" smtClean="0"/>
              <a:t>globals</a:t>
            </a:r>
            <a:r>
              <a:rPr lang="en-US" baseline="0" dirty="0" smtClean="0"/>
              <a:t> present. Can’t assume anything is initialized yet. 3a: </a:t>
            </a:r>
            <a:r>
              <a:rPr lang="en-US" baseline="0" dirty="0" err="1" smtClean="0"/>
              <a:t>globals</a:t>
            </a:r>
            <a:r>
              <a:rPr lang="en-US" baseline="0" dirty="0" smtClean="0"/>
              <a:t> are </a:t>
            </a:r>
            <a:r>
              <a:rPr lang="en-US" baseline="0" dirty="0" err="1" smtClean="0"/>
              <a:t>init’d</a:t>
            </a:r>
            <a:r>
              <a:rPr lang="en-US" baseline="0" dirty="0" smtClean="0"/>
              <a:t>, but NO BIOS yet. 3b: init BIOS. 3c: After BIOS, can use BIOS services and calls.</a:t>
            </a:r>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26</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ChangeArrowheads="1"/>
          </p:cNvSpPr>
          <p:nvPr>
            <p:ph type="sldNum" sz="quarter" idx="5"/>
          </p:nvPr>
        </p:nvSpPr>
        <p:spPr>
          <a:noFill/>
        </p:spPr>
        <p:txBody>
          <a:bodyPr/>
          <a:lstStyle/>
          <a:p>
            <a:fld id="{D838D2CF-2E20-4C47-B5BF-A491D81D3EFB}" type="slidenum">
              <a:rPr lang="en-US" smtClean="0">
                <a:solidFill>
                  <a:prstClr val="black"/>
                </a:solidFill>
              </a:rPr>
              <a:pPr/>
              <a:t>2</a:t>
            </a:fld>
            <a:endParaRPr lang="en-US" smtClean="0">
              <a:solidFill>
                <a:prstClr val="black"/>
              </a:solidFill>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Because 51a is the zero-latency interrupt</a:t>
            </a: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Because interrupts were disabled for the 2</a:t>
            </a:r>
            <a:r>
              <a:rPr lang="en-US" baseline="30000" dirty="0" smtClean="0"/>
              <a:t>nd</a:t>
            </a:r>
            <a:r>
              <a:rPr lang="en-US" dirty="0" smtClean="0"/>
              <a:t> </a:t>
            </a:r>
            <a:r>
              <a:rPr lang="en-US" dirty="0" err="1" smtClean="0"/>
              <a:t>Hwi_post</a:t>
            </a:r>
            <a:r>
              <a:rPr lang="en-US" dirty="0" smtClean="0"/>
              <a:t>(50) call</a:t>
            </a: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Because they are not affected by the </a:t>
            </a:r>
            <a:r>
              <a:rPr lang="en-US" dirty="0" err="1" smtClean="0"/>
              <a:t>Hwi_disable</a:t>
            </a:r>
            <a:endParaRPr lang="en-US" dirty="0" smtClean="0"/>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dirty="0" smtClean="0"/>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94419EB6-1B78-46FA-B0EB-AC8E998719ED}" type="slidenum">
              <a:rPr lang="en-US" smtClean="0"/>
              <a:pPr>
                <a:defRPr/>
              </a:pPr>
              <a:t>29</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lvl="1" indent="-228600" algn="l" defTabSz="914400" rtl="0" eaLnBrk="0" fontAlgn="base" latinLnBrk="0" hangingPunct="0">
              <a:lnSpc>
                <a:spcPct val="100000"/>
              </a:lnSpc>
              <a:spcBef>
                <a:spcPct val="30000"/>
              </a:spcBef>
              <a:spcAft>
                <a:spcPct val="0"/>
              </a:spcAft>
              <a:buClrTx/>
              <a:buSzTx/>
              <a:buFont typeface="+mj-lt"/>
              <a:buNone/>
              <a:tabLst/>
              <a:defRPr/>
            </a:pPr>
            <a:endParaRPr lang="en-US" dirty="0" smtClean="0"/>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94419EB6-1B78-46FA-B0EB-AC8E998719ED}" type="slidenum">
              <a:rPr lang="en-US" smtClean="0"/>
              <a:pPr>
                <a:defRPr/>
              </a:pPr>
              <a:t>30</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marR="0" lvl="1" indent="-228600" algn="l" defTabSz="914400" rtl="0" eaLnBrk="0" fontAlgn="base" latinLnBrk="0" hangingPunct="0">
              <a:lnSpc>
                <a:spcPct val="100000"/>
              </a:lnSpc>
              <a:spcBef>
                <a:spcPct val="30000"/>
              </a:spcBef>
              <a:spcAft>
                <a:spcPct val="0"/>
              </a:spcAft>
              <a:buClrTx/>
              <a:buSzTx/>
              <a:buFont typeface="+mj-lt"/>
              <a:buNone/>
              <a:tabLst/>
              <a:defRPr/>
            </a:pPr>
            <a:r>
              <a:rPr lang="en-US" dirty="0" smtClean="0"/>
              <a:t>2. Because “</a:t>
            </a:r>
            <a:r>
              <a:rPr lang="en-US" dirty="0" err="1" smtClean="0"/>
              <a:t>buf</a:t>
            </a:r>
            <a:r>
              <a:rPr lang="en-US" dirty="0" smtClean="0"/>
              <a:t>” array is located just above the top of the stack</a:t>
            </a:r>
            <a:r>
              <a:rPr lang="en-US" baseline="0" dirty="0" smtClean="0"/>
              <a:t> – it kills the Task OBJECT.</a:t>
            </a:r>
          </a:p>
          <a:p>
            <a:pPr marL="228600" marR="0" lvl="1" indent="-228600" algn="l" defTabSz="914400" rtl="0" eaLnBrk="0" fontAlgn="base" latinLnBrk="0" hangingPunct="0">
              <a:lnSpc>
                <a:spcPct val="100000"/>
              </a:lnSpc>
              <a:spcBef>
                <a:spcPct val="30000"/>
              </a:spcBef>
              <a:spcAft>
                <a:spcPct val="0"/>
              </a:spcAft>
              <a:buClrTx/>
              <a:buSzTx/>
              <a:buFont typeface="+mj-lt"/>
              <a:buNone/>
              <a:tabLst/>
              <a:defRPr/>
            </a:pPr>
            <a:r>
              <a:rPr lang="en-US" baseline="0" dirty="0" smtClean="0"/>
              <a:t>4. Details view does </a:t>
            </a:r>
            <a:r>
              <a:rPr lang="en-US" baseline="0" dirty="0" err="1" smtClean="0"/>
              <a:t>additonal</a:t>
            </a:r>
            <a:r>
              <a:rPr lang="en-US" baseline="0" dirty="0" smtClean="0"/>
              <a:t> memory reads for the stacks and walks the stacks looking for non-0xBE values. Reading and parsing task stacks takes a long time (relatively)</a:t>
            </a:r>
          </a:p>
          <a:p>
            <a:pPr marL="228600" marR="0" lvl="1" indent="-228600" algn="l" defTabSz="914400" rtl="0" eaLnBrk="0" fontAlgn="base" latinLnBrk="0" hangingPunct="0">
              <a:lnSpc>
                <a:spcPct val="100000"/>
              </a:lnSpc>
              <a:spcBef>
                <a:spcPct val="30000"/>
              </a:spcBef>
              <a:spcAft>
                <a:spcPct val="0"/>
              </a:spcAft>
              <a:buClrTx/>
              <a:buSzTx/>
              <a:buFont typeface="+mj-lt"/>
              <a:buNone/>
              <a:tabLst/>
              <a:defRPr/>
            </a:pPr>
            <a:r>
              <a:rPr lang="en-US" baseline="0" dirty="0" smtClean="0"/>
              <a:t>5. Scans all modules configured in the system and looks for errors.</a:t>
            </a:r>
          </a:p>
          <a:p>
            <a:pPr marL="228600" marR="0" lvl="1" indent="-228600" algn="l" defTabSz="914400" rtl="0" eaLnBrk="0" fontAlgn="base" latinLnBrk="0" hangingPunct="0">
              <a:lnSpc>
                <a:spcPct val="100000"/>
              </a:lnSpc>
              <a:spcBef>
                <a:spcPct val="30000"/>
              </a:spcBef>
              <a:spcAft>
                <a:spcPct val="0"/>
              </a:spcAft>
              <a:buClrTx/>
              <a:buSzTx/>
              <a:buFont typeface="+mj-lt"/>
              <a:buNone/>
              <a:tabLst/>
              <a:defRPr/>
            </a:pPr>
            <a:endParaRPr lang="en-US" dirty="0" smtClean="0"/>
          </a:p>
          <a:p>
            <a:pPr marL="0" marR="0" lvl="1" indent="0" algn="l" defTabSz="914400" rtl="0" eaLnBrk="0" fontAlgn="base" latinLnBrk="0" hangingPunct="0">
              <a:lnSpc>
                <a:spcPct val="100000"/>
              </a:lnSpc>
              <a:spcBef>
                <a:spcPct val="30000"/>
              </a:spcBef>
              <a:spcAft>
                <a:spcPct val="0"/>
              </a:spcAft>
              <a:buClrTx/>
              <a:buSzTx/>
              <a:buFontTx/>
              <a:buNone/>
              <a:tabLst/>
              <a:defRPr/>
            </a:pPr>
            <a:endParaRPr lang="en-US" dirty="0" smtClean="0"/>
          </a:p>
          <a:p>
            <a:endParaRPr lang="en-US" dirty="0"/>
          </a:p>
        </p:txBody>
      </p:sp>
      <p:sp>
        <p:nvSpPr>
          <p:cNvPr id="4" name="Slide Number Placeholder 3"/>
          <p:cNvSpPr>
            <a:spLocks noGrp="1"/>
          </p:cNvSpPr>
          <p:nvPr>
            <p:ph type="sldNum" sz="quarter" idx="10"/>
          </p:nvPr>
        </p:nvSpPr>
        <p:spPr/>
        <p:txBody>
          <a:bodyPr/>
          <a:lstStyle/>
          <a:p>
            <a:pPr>
              <a:defRPr/>
            </a:pPr>
            <a:fld id="{94419EB6-1B78-46FA-B0EB-AC8E998719ED}" type="slidenum">
              <a:rPr lang="en-US" smtClean="0"/>
              <a:pPr>
                <a:defRPr/>
              </a:pPr>
              <a:t>31</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sldNum" sz="quarter" idx="5"/>
          </p:nvPr>
        </p:nvSpPr>
        <p:spPr>
          <a:noFill/>
        </p:spPr>
        <p:txBody>
          <a:bodyPr/>
          <a:lstStyle/>
          <a:p>
            <a:fld id="{A6CF76D9-8C4F-404E-B421-838159FF4993}" type="slidenum">
              <a:rPr lang="en-US" smtClean="0">
                <a:solidFill>
                  <a:prstClr val="black"/>
                </a:solidFill>
              </a:rPr>
              <a:pPr/>
              <a:t>32</a:t>
            </a:fld>
            <a:endParaRPr lang="en-US" smtClean="0">
              <a:solidFill>
                <a:prstClr val="black"/>
              </a:solidFill>
            </a:endParaRPr>
          </a:p>
        </p:txBody>
      </p:sp>
      <p:sp>
        <p:nvSpPr>
          <p:cNvPr id="40963" name="Rectangle 2"/>
          <p:cNvSpPr>
            <a:spLocks noGrp="1" noRot="1" noChangeAspect="1" noChangeArrowheads="1" noTextEdit="1"/>
          </p:cNvSpPr>
          <p:nvPr>
            <p:ph type="sldImg"/>
          </p:nvPr>
        </p:nvSpPr>
        <p:spPr>
          <a:ln cap="flat"/>
        </p:spPr>
      </p:sp>
      <p:sp>
        <p:nvSpPr>
          <p:cNvPr id="409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ChangeArrowheads="1"/>
          </p:cNvSpPr>
          <p:nvPr>
            <p:ph type="sldNum" sz="quarter" idx="5"/>
          </p:nvPr>
        </p:nvSpPr>
        <p:spPr>
          <a:noFill/>
        </p:spPr>
        <p:txBody>
          <a:bodyPr/>
          <a:lstStyle/>
          <a:p>
            <a:fld id="{17DF6619-3459-411B-ABEF-A6B77024686E}" type="slidenum">
              <a:rPr lang="en-US" smtClean="0"/>
              <a:pPr/>
              <a:t>35</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xfrm>
            <a:off x="477838" y="4643438"/>
            <a:ext cx="6599237" cy="4564062"/>
          </a:xfrm>
          <a:noFill/>
          <a:ln/>
        </p:spPr>
        <p:txBody>
          <a:bodyPr lIns="94854" tIns="47427" rIns="94854" bIns="47427"/>
          <a:lstStyle/>
          <a:p>
            <a:r>
              <a:rPr lang="en-US" smtClean="0"/>
              <a:t>Over the next 20 slides, we want to provide an example to anchor the presentation and provide context. What better algorithm than the standard sum-of products. The question lead-in is “so, what problem are we trying to solve?” “The basics of DSP involve first sampling an analog signal and converting it to digital. What do we do then? Some type of algorithm to shape, modify, etc the signal. This is easily done in the digital realm. So, the time between samples is our limit to how fast we need to do the algorithm. What’s a typical algorithm look like - this! A simple sum-of products. Let’s look at a typical DSP algorithm and see how the  processor is designed to handle it.</a:t>
            </a:r>
          </a:p>
          <a:p>
            <a:r>
              <a:rPr lang="en-US" smtClean="0"/>
              <a:t>Spend about 1 minute on this slide. If the group is VERY new to DSP, you might embellish slightly on any areas you feel comfortable with. But remember, the focus is not WHY DSP, it is “assuming you know why you’d want to use this algorithm, let’s see how the processor is built to handle it”.</a:t>
            </a:r>
          </a:p>
          <a:p>
            <a:r>
              <a:rPr lang="en-US" smtClean="0"/>
              <a:t>The lead-into the next slide is the Q shown on the slide. Also state that we plan to write the code for this algorithm and see how the architecture is designed to handle it efficiently.</a:t>
            </a:r>
          </a:p>
          <a:p>
            <a:endParaRPr lang="en-US" smtClean="0"/>
          </a:p>
        </p:txBody>
      </p:sp>
      <p:sp>
        <p:nvSpPr>
          <p:cNvPr id="215044" name="Text Box 4"/>
          <p:cNvSpPr txBox="1">
            <a:spLocks noChangeArrowheads="1"/>
          </p:cNvSpPr>
          <p:nvPr/>
        </p:nvSpPr>
        <p:spPr bwMode="auto">
          <a:xfrm rot="-1937063">
            <a:off x="2386013" y="5824538"/>
            <a:ext cx="2470150" cy="604837"/>
          </a:xfrm>
          <a:prstGeom prst="rect">
            <a:avLst/>
          </a:prstGeom>
          <a:noFill/>
          <a:ln w="12700">
            <a:noFill/>
            <a:miter lim="800000"/>
            <a:headEnd type="none" w="sm" len="sm"/>
            <a:tailEnd type="none" w="sm" len="sm"/>
          </a:ln>
          <a:effectLst/>
        </p:spPr>
        <p:txBody>
          <a:bodyPr wrap="none" lIns="95512" tIns="47757" rIns="95512" bIns="47757" anchor="ctr">
            <a:spAutoFit/>
          </a:bodyPr>
          <a:lstStyle/>
          <a:p>
            <a:pPr algn="ctr" defTabSz="947738" eaLnBrk="0" hangingPunct="0">
              <a:lnSpc>
                <a:spcPct val="90000"/>
              </a:lnSpc>
              <a:defRPr/>
            </a:pPr>
            <a:r>
              <a:rPr lang="en-US" sz="3700">
                <a:effectLst>
                  <a:outerShdw blurRad="38100" dist="38100" dir="2700000" algn="tl">
                    <a:srgbClr val="C0C0C0"/>
                  </a:outerShdw>
                </a:effectLst>
              </a:rPr>
              <a:t>OLD INFO</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5"/>
          <p:cNvSpPr>
            <a:spLocks noGrp="1" noChangeArrowheads="1"/>
          </p:cNvSpPr>
          <p:nvPr>
            <p:ph type="sldNum" sz="quarter" idx="5"/>
          </p:nvPr>
        </p:nvSpPr>
        <p:spPr>
          <a:noFill/>
        </p:spPr>
        <p:txBody>
          <a:bodyPr/>
          <a:lstStyle/>
          <a:p>
            <a:fld id="{C2C1F712-3AEE-4DB7-847C-172556BFC057}" type="slidenum">
              <a:rPr lang="en-US">
                <a:solidFill>
                  <a:prstClr val="black"/>
                </a:solidFill>
              </a:rPr>
              <a:pPr/>
              <a:t>36</a:t>
            </a:fld>
            <a:endParaRPr lang="en-US">
              <a:solidFill>
                <a:prstClr val="black"/>
              </a:solidFill>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xfrm>
            <a:off x="477838" y="4643438"/>
            <a:ext cx="6599237" cy="4564062"/>
          </a:xfrm>
          <a:noFill/>
          <a:ln/>
        </p:spPr>
        <p:txBody>
          <a:bodyPr lIns="94854" tIns="47427" rIns="94854" bIns="47427"/>
          <a:lstStyle/>
          <a:p>
            <a:endParaRPr 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5"/>
          <p:cNvSpPr>
            <a:spLocks noGrp="1" noChangeArrowheads="1"/>
          </p:cNvSpPr>
          <p:nvPr>
            <p:ph type="sldNum" sz="quarter" idx="5"/>
          </p:nvPr>
        </p:nvSpPr>
        <p:spPr>
          <a:noFill/>
        </p:spPr>
        <p:txBody>
          <a:bodyPr/>
          <a:lstStyle/>
          <a:p>
            <a:fld id="{D971776D-AAD7-41DE-B926-72E0809D1A2C}" type="slidenum">
              <a:rPr lang="en-US">
                <a:solidFill>
                  <a:prstClr val="black"/>
                </a:solidFill>
              </a:rPr>
              <a:pPr/>
              <a:t>37</a:t>
            </a:fld>
            <a:endParaRPr lang="en-US">
              <a:solidFill>
                <a:prstClr val="black"/>
              </a:solidFill>
            </a:endParaRPr>
          </a:p>
        </p:txBody>
      </p:sp>
      <p:sp>
        <p:nvSpPr>
          <p:cNvPr id="54275" name="Rectangle 2"/>
          <p:cNvSpPr>
            <a:spLocks noGrp="1" noRot="1" noChangeAspect="1" noChangeArrowheads="1" noTextEdit="1"/>
          </p:cNvSpPr>
          <p:nvPr>
            <p:ph type="sldImg"/>
          </p:nvPr>
        </p:nvSpPr>
        <p:spPr>
          <a:xfrm>
            <a:off x="1258888" y="720725"/>
            <a:ext cx="4800600" cy="3600450"/>
          </a:xfrm>
          <a:ln/>
        </p:spPr>
      </p:sp>
      <p:sp>
        <p:nvSpPr>
          <p:cNvPr id="54276" name="Rectangle 3"/>
          <p:cNvSpPr>
            <a:spLocks noGrp="1" noChangeArrowheads="1"/>
          </p:cNvSpPr>
          <p:nvPr>
            <p:ph type="body" idx="1"/>
          </p:nvPr>
        </p:nvSpPr>
        <p:spPr>
          <a:xfrm>
            <a:off x="731838" y="4559300"/>
            <a:ext cx="5851525" cy="4321175"/>
          </a:xfrm>
          <a:noFill/>
          <a:ln/>
        </p:spPr>
        <p:txBody>
          <a:bodyPr/>
          <a:lstStyle/>
          <a:p>
            <a:r>
              <a:rPr lang="en-US" smtClean="0"/>
              <a:t>mDDR </a:t>
            </a:r>
            <a:r>
              <a:rPr lang="en-US" smtClean="0">
                <a:latin typeface="Times New Roman" pitchFamily="18" charset="0"/>
              </a:rPr>
              <a:t>–</a:t>
            </a:r>
            <a:r>
              <a:rPr lang="en-US" smtClean="0"/>
              <a:t> mobile DDR</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5"/>
          <p:cNvSpPr>
            <a:spLocks noGrp="1" noChangeArrowheads="1"/>
          </p:cNvSpPr>
          <p:nvPr>
            <p:ph type="sldNum" sz="quarter" idx="5"/>
          </p:nvPr>
        </p:nvSpPr>
        <p:spPr>
          <a:noFill/>
        </p:spPr>
        <p:txBody>
          <a:bodyPr/>
          <a:lstStyle/>
          <a:p>
            <a:fld id="{21AFFAF5-4D85-4313-84E6-C440A54482A4}" type="slidenum">
              <a:rPr lang="en-US" smtClean="0"/>
              <a:pPr/>
              <a:t>42</a:t>
            </a:fld>
            <a:endParaRPr lang="en-US"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r>
              <a:rPr lang="en-US" smtClean="0"/>
              <a:t>128 total events which is 124 events + 4 from the event combiner (covered also).</a:t>
            </a:r>
          </a:p>
          <a:p>
            <a:endParaRPr lang="en-US" smtClean="0"/>
          </a:p>
          <a:p>
            <a:r>
              <a:rPr lang="en-US" smtClean="0"/>
              <a:t>There are actually 16 core interrupts, not 12. But only 12 can be user-configured. The other 4 are RESET, NMI and two emulator interrupts. These are interrupts 0-3. 4-15 are user interrupts.</a:t>
            </a:r>
          </a:p>
          <a:p>
            <a:endParaRPr lang="en-US" smtClean="0"/>
          </a:p>
          <a:p>
            <a:r>
              <a:rPr lang="en-US" smtClean="0"/>
              <a:t>NMIE also must be enabled. I know, a maskable non-maskable interrupt. Once NMIE is turned on, it can never be turned off. If using BIOS, NMIE/GIE are handled automatically. However, if BIOS is NOT used, these steps must be handled by the user.</a:t>
            </a:r>
          </a:p>
          <a:p>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sldNum" sz="quarter" idx="5"/>
          </p:nvPr>
        </p:nvSpPr>
        <p:spPr>
          <a:noFill/>
        </p:spPr>
        <p:txBody>
          <a:bodyPr/>
          <a:lstStyle/>
          <a:p>
            <a:fld id="{CE2A1088-7BA6-4F36-A288-A2D38FB14788}" type="slidenum">
              <a:rPr lang="en-US" smtClean="0"/>
              <a:pPr/>
              <a:t>43</a:t>
            </a:fld>
            <a:endParaRPr lang="en-US" smtClean="0"/>
          </a:p>
        </p:txBody>
      </p:sp>
      <p:sp>
        <p:nvSpPr>
          <p:cNvPr id="40963" name="Rectangle 2"/>
          <p:cNvSpPr>
            <a:spLocks noGrp="1" noRot="1" noChangeAspect="1" noChangeArrowheads="1" noTextEdit="1"/>
          </p:cNvSpPr>
          <p:nvPr>
            <p:ph type="sldImg"/>
          </p:nvPr>
        </p:nvSpPr>
        <p:spPr>
          <a:xfrm>
            <a:off x="1268413" y="727075"/>
            <a:ext cx="4783137" cy="3587750"/>
          </a:xfrm>
          <a:ln/>
        </p:spPr>
      </p:sp>
      <p:sp>
        <p:nvSpPr>
          <p:cNvPr id="40964" name="Rectangle 3"/>
          <p:cNvSpPr>
            <a:spLocks noGrp="1" noChangeArrowheads="1"/>
          </p:cNvSpPr>
          <p:nvPr>
            <p:ph type="body" idx="1"/>
          </p:nvPr>
        </p:nvSpPr>
        <p:spPr>
          <a:xfrm>
            <a:off x="731838" y="4559300"/>
            <a:ext cx="6013450" cy="4402138"/>
          </a:xfrm>
          <a:noFill/>
          <a:ln/>
        </p:spPr>
        <p:txBody>
          <a:bodyPr lIns="96649" tIns="48324" rIns="96649" bIns="48324"/>
          <a:lstStyle/>
          <a:p>
            <a:r>
              <a:rPr lang="en-US" smtClean="0">
                <a:latin typeface="Courier New" pitchFamily="49" charset="0"/>
              </a:rPr>
              <a:t>Uint32 gie;</a:t>
            </a:r>
          </a:p>
          <a:p>
            <a:r>
              <a:rPr lang="en-US" smtClean="0">
                <a:latin typeface="Courier New" pitchFamily="49" charset="0"/>
              </a:rPr>
              <a:t>…</a:t>
            </a:r>
          </a:p>
          <a:p>
            <a:r>
              <a:rPr lang="en-US" smtClean="0">
                <a:latin typeface="Courier New" pitchFamily="49" charset="0"/>
              </a:rPr>
              <a:t>gie = IRQ_globalDisable();</a:t>
            </a:r>
          </a:p>
          <a:p>
            <a:r>
              <a:rPr lang="en-US" smtClean="0">
                <a:latin typeface="Courier New" pitchFamily="49" charset="0"/>
              </a:rPr>
              <a:t>...</a:t>
            </a:r>
          </a:p>
          <a:p>
            <a:r>
              <a:rPr lang="en-US" smtClean="0">
                <a:latin typeface="Courier New" pitchFamily="49" charset="0"/>
              </a:rPr>
              <a:t>IRQ_globalRestore(gie);</a:t>
            </a:r>
          </a:p>
          <a:p>
            <a:endParaRPr lang="en-US" smtClean="0"/>
          </a:p>
          <a:p>
            <a:r>
              <a:rPr lang="en-US" smtClean="0"/>
              <a:t>Also, if NMIE is not enabled, NO interrupts will occur.</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5"/>
          <p:cNvSpPr>
            <a:spLocks noGrp="1" noChangeArrowheads="1"/>
          </p:cNvSpPr>
          <p:nvPr>
            <p:ph type="sldNum" sz="quarter" idx="5"/>
          </p:nvPr>
        </p:nvSpPr>
        <p:spPr>
          <a:noFill/>
        </p:spPr>
        <p:txBody>
          <a:bodyPr/>
          <a:lstStyle/>
          <a:p>
            <a:fld id="{00430F1A-4226-461C-B304-D834626D695F}" type="slidenum">
              <a:rPr lang="en-US" smtClean="0"/>
              <a:pPr/>
              <a:t>44</a:t>
            </a:fld>
            <a:endParaRPr lang="en-US" smtClean="0"/>
          </a:p>
        </p:txBody>
      </p:sp>
      <p:sp>
        <p:nvSpPr>
          <p:cNvPr id="43011" name="Rectangle 2"/>
          <p:cNvSpPr>
            <a:spLocks noGrp="1" noRot="1" noChangeAspect="1" noChangeArrowheads="1" noTextEdit="1"/>
          </p:cNvSpPr>
          <p:nvPr>
            <p:ph type="sldImg"/>
          </p:nvPr>
        </p:nvSpPr>
        <p:spPr>
          <a:ln/>
        </p:spPr>
      </p:sp>
      <p:sp>
        <p:nvSpPr>
          <p:cNvPr id="43012" name="Rectangle 3"/>
          <p:cNvSpPr>
            <a:spLocks noGrp="1" noChangeArrowheads="1"/>
          </p:cNvSpPr>
          <p:nvPr>
            <p:ph type="body" idx="1"/>
          </p:nvPr>
        </p:nvSpPr>
        <p:spPr>
          <a:noFill/>
          <a:ln/>
        </p:spPr>
        <p:txBody>
          <a:bodyPr/>
          <a:lstStyle/>
          <a:p>
            <a:r>
              <a:rPr lang="en-US" smtClean="0"/>
              <a:t>Can combine external interrupts. So, assume that 2 pieces of h/w are connected, but you don’t want to do anything until BOTH interrupts occur. User ISR can wait for both vs. either/or.</a:t>
            </a:r>
          </a:p>
          <a:p>
            <a:endParaRPr lang="en-US" smtClean="0"/>
          </a:p>
          <a:p>
            <a:r>
              <a:rPr lang="en-US" smtClean="0"/>
              <a:t>EVTFLAG[3:0] captures the fact that an event occurred. The user can mask an event from getting to the EVTx via the EVTMASK. If an event occurs that is NOT masked, it is flagged in the MEVTFLAG[3:0] register. All events (like 4-31) are ORed together to cause EVT0. The ISR, if for example EVT0 occurs, could then look at the MEVTFLAG[x] register and determine which bits were set – then take the appropriate action. Each register shown above (EVTFLAG, EVTMASK, MEVTFLAG) are all 32-bit registers.</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4</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5"/>
          <p:cNvSpPr>
            <a:spLocks noGrp="1" noChangeArrowheads="1"/>
          </p:cNvSpPr>
          <p:nvPr>
            <p:ph type="sldNum" sz="quarter" idx="5"/>
          </p:nvPr>
        </p:nvSpPr>
        <p:spPr>
          <a:noFill/>
        </p:spPr>
        <p:txBody>
          <a:bodyPr/>
          <a:lstStyle/>
          <a:p>
            <a:fld id="{F1B2F32B-8F5B-4080-9AB4-15FDBB02D94C}" type="slidenum">
              <a:rPr lang="en-US" smtClean="0"/>
              <a:pPr/>
              <a:t>46</a:t>
            </a:fld>
            <a:endParaRPr lang="en-US" smtClean="0"/>
          </a:p>
        </p:txBody>
      </p:sp>
      <p:sp>
        <p:nvSpPr>
          <p:cNvPr id="51203" name="Rectangle 2"/>
          <p:cNvSpPr>
            <a:spLocks noGrp="1" noRot="1" noChangeAspect="1" noChangeArrowheads="1" noTextEdit="1"/>
          </p:cNvSpPr>
          <p:nvPr>
            <p:ph type="sldImg"/>
          </p:nvPr>
        </p:nvSpPr>
        <p:spPr>
          <a:xfrm>
            <a:off x="1271588" y="733425"/>
            <a:ext cx="4773612" cy="3579813"/>
          </a:xfrm>
          <a:ln/>
        </p:spPr>
      </p:sp>
      <p:sp>
        <p:nvSpPr>
          <p:cNvPr id="51204" name="Rectangle 3"/>
          <p:cNvSpPr>
            <a:spLocks noGrp="1" noChangeArrowheads="1"/>
          </p:cNvSpPr>
          <p:nvPr>
            <p:ph type="body" idx="1"/>
          </p:nvPr>
        </p:nvSpPr>
        <p:spPr>
          <a:xfrm>
            <a:off x="976313" y="4559300"/>
            <a:ext cx="5362575" cy="4319588"/>
          </a:xfrm>
          <a:noFill/>
          <a:ln/>
        </p:spPr>
        <p:txBody>
          <a:bodyPr lIns="96638" tIns="48318" rIns="96638" bIns="48318"/>
          <a:lstStyle/>
          <a:p>
            <a:endParaRPr lang="en-US"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5"/>
          <p:cNvSpPr>
            <a:spLocks noGrp="1" noChangeArrowheads="1"/>
          </p:cNvSpPr>
          <p:nvPr>
            <p:ph type="sldNum" sz="quarter" idx="5"/>
          </p:nvPr>
        </p:nvSpPr>
        <p:spPr>
          <a:noFill/>
        </p:spPr>
        <p:txBody>
          <a:bodyPr/>
          <a:lstStyle/>
          <a:p>
            <a:fld id="{D21A35A2-469C-4318-A20C-A0A7D1AAFEA0}" type="slidenum">
              <a:rPr lang="en-US" smtClean="0"/>
              <a:pPr/>
              <a:t>48</a:t>
            </a:fld>
            <a:endParaRPr lang="en-US" smtClean="0"/>
          </a:p>
        </p:txBody>
      </p:sp>
      <p:sp>
        <p:nvSpPr>
          <p:cNvPr id="108547" name="Rectangle 2"/>
          <p:cNvSpPr>
            <a:spLocks noGrp="1" noRot="1" noChangeAspect="1" noChangeArrowheads="1" noTextEdit="1"/>
          </p:cNvSpPr>
          <p:nvPr>
            <p:ph type="sldImg"/>
          </p:nvPr>
        </p:nvSpPr>
        <p:spPr>
          <a:xfrm>
            <a:off x="1290638" y="757238"/>
            <a:ext cx="4733925" cy="3549650"/>
          </a:xfrm>
          <a:ln/>
        </p:spPr>
      </p:sp>
      <p:sp>
        <p:nvSpPr>
          <p:cNvPr id="108548" name="Rectangle 3"/>
          <p:cNvSpPr>
            <a:spLocks noGrp="1" noChangeArrowheads="1"/>
          </p:cNvSpPr>
          <p:nvPr>
            <p:ph type="body" idx="1"/>
          </p:nvPr>
        </p:nvSpPr>
        <p:spPr>
          <a:xfrm>
            <a:off x="974725" y="4557713"/>
            <a:ext cx="5365750" cy="4292600"/>
          </a:xfrm>
          <a:noFill/>
          <a:ln/>
        </p:spPr>
        <p:txBody>
          <a:bodyPr/>
          <a:lstStyle/>
          <a:p>
            <a:endParaRPr lang="en-US"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5"/>
          <p:cNvSpPr>
            <a:spLocks noGrp="1" noChangeArrowheads="1"/>
          </p:cNvSpPr>
          <p:nvPr>
            <p:ph type="sldNum" sz="quarter" idx="5"/>
          </p:nvPr>
        </p:nvSpPr>
        <p:spPr>
          <a:noFill/>
        </p:spPr>
        <p:txBody>
          <a:bodyPr/>
          <a:lstStyle/>
          <a:p>
            <a:fld id="{2668A004-6CFB-4358-910B-1C5DED06C7FF}" type="slidenum">
              <a:rPr lang="en-US" smtClean="0"/>
              <a:pPr/>
              <a:t>49</a:t>
            </a:fld>
            <a:endParaRPr lang="en-US" smtClean="0"/>
          </a:p>
        </p:txBody>
      </p:sp>
      <p:sp>
        <p:nvSpPr>
          <p:cNvPr id="109571" name="Rectangle 2"/>
          <p:cNvSpPr>
            <a:spLocks noGrp="1" noRot="1" noChangeAspect="1" noChangeArrowheads="1" noTextEdit="1"/>
          </p:cNvSpPr>
          <p:nvPr>
            <p:ph type="sldImg"/>
          </p:nvPr>
        </p:nvSpPr>
        <p:spPr>
          <a:ln/>
        </p:spPr>
      </p:sp>
      <p:sp>
        <p:nvSpPr>
          <p:cNvPr id="109572" name="Rectangle 3"/>
          <p:cNvSpPr>
            <a:spLocks noGrp="1" noChangeArrowheads="1"/>
          </p:cNvSpPr>
          <p:nvPr>
            <p:ph type="body" idx="1"/>
          </p:nvPr>
        </p:nvSpPr>
        <p:spPr>
          <a:noFill/>
          <a:ln/>
        </p:spPr>
        <p:txBody>
          <a:bodyPr/>
          <a:lstStyle/>
          <a:p>
            <a:r>
              <a:rPr lang="en-US" smtClean="0">
                <a:latin typeface="Arial" pitchFamily="34" charset="0"/>
              </a:rPr>
              <a:t>DM6437 – 128 PSETS, 8 QDMA channels, 3 Queues, 64 TCCs</a:t>
            </a:r>
          </a:p>
          <a:p>
            <a:r>
              <a:rPr lang="en-US" smtClean="0">
                <a:latin typeface="Arial" pitchFamily="34" charset="0"/>
              </a:rPr>
              <a:t>DM6446 – 128/8/2/64</a:t>
            </a:r>
          </a:p>
          <a:p>
            <a:r>
              <a:rPr lang="en-US" smtClean="0">
                <a:latin typeface="Arial" pitchFamily="34" charset="0"/>
              </a:rPr>
              <a:t>6455 – 256/4/4/64</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5"/>
          <p:cNvSpPr>
            <a:spLocks noGrp="1" noChangeArrowheads="1"/>
          </p:cNvSpPr>
          <p:nvPr>
            <p:ph type="sldNum" sz="quarter" idx="5"/>
          </p:nvPr>
        </p:nvSpPr>
        <p:spPr>
          <a:noFill/>
        </p:spPr>
        <p:txBody>
          <a:bodyPr/>
          <a:lstStyle/>
          <a:p>
            <a:fld id="{955685FC-89A3-43C6-821F-4D8E0F01E1AE}" type="slidenum">
              <a:rPr lang="en-US" smtClean="0"/>
              <a:pPr/>
              <a:t>51</a:t>
            </a:fld>
            <a:endParaRPr lang="en-US" smtClean="0"/>
          </a:p>
        </p:txBody>
      </p:sp>
      <p:sp>
        <p:nvSpPr>
          <p:cNvPr id="110595" name="Rectangle 2"/>
          <p:cNvSpPr>
            <a:spLocks noGrp="1" noRot="1" noChangeAspect="1" noChangeArrowheads="1" noTextEdit="1"/>
          </p:cNvSpPr>
          <p:nvPr>
            <p:ph type="sldImg"/>
          </p:nvPr>
        </p:nvSpPr>
        <p:spPr>
          <a:xfrm>
            <a:off x="1292225" y="757238"/>
            <a:ext cx="4732338" cy="3549650"/>
          </a:xfrm>
          <a:ln/>
        </p:spPr>
      </p:sp>
      <p:sp>
        <p:nvSpPr>
          <p:cNvPr id="110596" name="Rectangle 3"/>
          <p:cNvSpPr>
            <a:spLocks noGrp="1" noChangeArrowheads="1"/>
          </p:cNvSpPr>
          <p:nvPr>
            <p:ph type="body" idx="1"/>
          </p:nvPr>
        </p:nvSpPr>
        <p:spPr>
          <a:xfrm>
            <a:off x="974725" y="4557713"/>
            <a:ext cx="5365750" cy="4292600"/>
          </a:xfrm>
          <a:noFill/>
          <a:ln/>
        </p:spPr>
        <p:txBody>
          <a:bodyPr/>
          <a:lstStyle/>
          <a:p>
            <a:r>
              <a:rPr lang="en-US" smtClean="0">
                <a:latin typeface="Arial" pitchFamily="34" charset="0"/>
              </a:rPr>
              <a:t>When using the internal memory as memory-mapped RAM, you can either copy all your tasks (or at least the critical ones) into internal memory and execute as needed.</a:t>
            </a:r>
          </a:p>
          <a:p>
            <a:r>
              <a:rPr lang="en-US" smtClean="0">
                <a:latin typeface="Arial" pitchFamily="34" charset="0"/>
              </a:rPr>
              <a:t>Some systems even “overlay” tasks, that is, they have the DMA copy in new programs threads (routines) while executing others. In this way they can be available as they’re needed. This is often done when the entire program code cannot fit on chip all-at-once.</a:t>
            </a:r>
          </a:p>
          <a:p>
            <a:endParaRPr lang="en-US" smtClean="0">
              <a:latin typeface="Arial" pitchFamily="34" charset="0"/>
            </a:endParaRPr>
          </a:p>
          <a:p>
            <a:r>
              <a:rPr lang="en-US" smtClean="0">
                <a:latin typeface="Arial" pitchFamily="34" charset="0"/>
              </a:rPr>
              <a:t>Of course, if it seems like all your DMA bandwidth is spent copying program code into the internal program memory, you could instead enable the cache. Why? Because this is exactly what a cache is for. It automatically stores program code into internal memory as it is used. Then it’ll be available on-chip whenever it’s needed again. Since most DSP code consists of many loops, this is a great solution.</a:t>
            </a:r>
          </a:p>
          <a:p>
            <a:r>
              <a:rPr lang="en-US" smtClean="0">
                <a:latin typeface="Arial" pitchFamily="34" charset="0"/>
              </a:rPr>
              <a:t>The cache keeps track of what’s in internal memory and when it runs out of internal memory, it dumps the oldest stuff. AND, it does all this without using any of your DMA channels. Cool!</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Slide Image Placeholder 1"/>
          <p:cNvSpPr>
            <a:spLocks noGrp="1" noRot="1" noChangeAspect="1" noTextEdit="1"/>
          </p:cNvSpPr>
          <p:nvPr>
            <p:ph type="sldImg"/>
          </p:nvPr>
        </p:nvSpPr>
        <p:spPr>
          <a:ln/>
        </p:spPr>
      </p:sp>
      <p:sp>
        <p:nvSpPr>
          <p:cNvPr id="95235" name="Notes Placeholder 2"/>
          <p:cNvSpPr>
            <a:spLocks noGrp="1"/>
          </p:cNvSpPr>
          <p:nvPr>
            <p:ph type="body" idx="1"/>
          </p:nvPr>
        </p:nvSpPr>
        <p:spPr>
          <a:noFill/>
          <a:ln/>
        </p:spPr>
        <p:txBody>
          <a:bodyPr/>
          <a:lstStyle/>
          <a:p>
            <a:endParaRPr lang="en-US" smtClean="0">
              <a:latin typeface="Arial" pitchFamily="34" charset="0"/>
            </a:endParaRPr>
          </a:p>
        </p:txBody>
      </p:sp>
      <p:sp>
        <p:nvSpPr>
          <p:cNvPr id="95236" name="Slide Number Placeholder 3"/>
          <p:cNvSpPr>
            <a:spLocks noGrp="1"/>
          </p:cNvSpPr>
          <p:nvPr>
            <p:ph type="sldNum" sz="quarter" idx="5"/>
          </p:nvPr>
        </p:nvSpPr>
        <p:spPr>
          <a:noFill/>
        </p:spPr>
        <p:txBody>
          <a:bodyPr/>
          <a:lstStyle/>
          <a:p>
            <a:fld id="{552A17F5-FA3E-4A2B-8C0F-CC98AEF787B9}" type="slidenum">
              <a:rPr lang="en-US" smtClean="0"/>
              <a:pPr/>
              <a:t>53</a:t>
            </a:fld>
            <a:endParaRPr 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Slide Image Placeholder 1"/>
          <p:cNvSpPr>
            <a:spLocks noGrp="1" noRot="1" noChangeAspect="1" noTextEdit="1"/>
          </p:cNvSpPr>
          <p:nvPr>
            <p:ph type="sldImg"/>
          </p:nvPr>
        </p:nvSpPr>
        <p:spPr>
          <a:ln/>
        </p:spPr>
      </p:sp>
      <p:sp>
        <p:nvSpPr>
          <p:cNvPr id="96259" name="Notes Placeholder 2"/>
          <p:cNvSpPr>
            <a:spLocks noGrp="1"/>
          </p:cNvSpPr>
          <p:nvPr>
            <p:ph type="body" idx="1"/>
          </p:nvPr>
        </p:nvSpPr>
        <p:spPr>
          <a:noFill/>
          <a:ln/>
        </p:spPr>
        <p:txBody>
          <a:bodyPr/>
          <a:lstStyle/>
          <a:p>
            <a:endParaRPr lang="en-US" smtClean="0">
              <a:latin typeface="Arial" pitchFamily="34" charset="0"/>
            </a:endParaRPr>
          </a:p>
        </p:txBody>
      </p:sp>
      <p:sp>
        <p:nvSpPr>
          <p:cNvPr id="96260" name="Slide Number Placeholder 3"/>
          <p:cNvSpPr>
            <a:spLocks noGrp="1"/>
          </p:cNvSpPr>
          <p:nvPr>
            <p:ph type="sldNum" sz="quarter" idx="5"/>
          </p:nvPr>
        </p:nvSpPr>
        <p:spPr>
          <a:noFill/>
        </p:spPr>
        <p:txBody>
          <a:bodyPr/>
          <a:lstStyle/>
          <a:p>
            <a:fld id="{14C74F2B-9B3C-437D-9C15-C2FC01EE12CE}" type="slidenum">
              <a:rPr lang="en-US" smtClean="0"/>
              <a:pPr/>
              <a:t>54</a:t>
            </a:fld>
            <a:endParaRPr 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Slide Image Placeholder 1"/>
          <p:cNvSpPr>
            <a:spLocks noGrp="1" noRot="1" noChangeAspect="1" noTextEdit="1"/>
          </p:cNvSpPr>
          <p:nvPr>
            <p:ph type="sldImg"/>
          </p:nvPr>
        </p:nvSpPr>
        <p:spPr>
          <a:ln/>
        </p:spPr>
      </p:sp>
      <p:sp>
        <p:nvSpPr>
          <p:cNvPr id="97283" name="Notes Placeholder 2"/>
          <p:cNvSpPr>
            <a:spLocks noGrp="1"/>
          </p:cNvSpPr>
          <p:nvPr>
            <p:ph type="body" idx="1"/>
          </p:nvPr>
        </p:nvSpPr>
        <p:spPr>
          <a:noFill/>
          <a:ln/>
        </p:spPr>
        <p:txBody>
          <a:bodyPr/>
          <a:lstStyle/>
          <a:p>
            <a:endParaRPr lang="en-US" smtClean="0">
              <a:latin typeface="Arial" pitchFamily="34" charset="0"/>
            </a:endParaRPr>
          </a:p>
        </p:txBody>
      </p:sp>
      <p:sp>
        <p:nvSpPr>
          <p:cNvPr id="97284" name="Slide Number Placeholder 3"/>
          <p:cNvSpPr>
            <a:spLocks noGrp="1"/>
          </p:cNvSpPr>
          <p:nvPr>
            <p:ph type="sldNum" sz="quarter" idx="5"/>
          </p:nvPr>
        </p:nvSpPr>
        <p:spPr>
          <a:noFill/>
        </p:spPr>
        <p:txBody>
          <a:bodyPr/>
          <a:lstStyle/>
          <a:p>
            <a:fld id="{F6B7AC9C-11F2-4D77-95AC-A89C8B3AE919}" type="slidenum">
              <a:rPr lang="en-US" smtClean="0"/>
              <a:pPr/>
              <a:t>55</a:t>
            </a:fld>
            <a:endParaRPr 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sldNum" sz="quarter" idx="5"/>
          </p:nvPr>
        </p:nvSpPr>
        <p:spPr>
          <a:noFill/>
        </p:spPr>
        <p:txBody>
          <a:bodyPr/>
          <a:lstStyle/>
          <a:p>
            <a:fld id="{A6CF76D9-8C4F-404E-B421-838159FF4993}" type="slidenum">
              <a:rPr lang="en-US" smtClean="0">
                <a:solidFill>
                  <a:prstClr val="black"/>
                </a:solidFill>
              </a:rPr>
              <a:pPr/>
              <a:t>59</a:t>
            </a:fld>
            <a:endParaRPr lang="en-US" smtClean="0">
              <a:solidFill>
                <a:prstClr val="black"/>
              </a:solidFill>
            </a:endParaRPr>
          </a:p>
        </p:txBody>
      </p:sp>
      <p:sp>
        <p:nvSpPr>
          <p:cNvPr id="40963" name="Rectangle 2"/>
          <p:cNvSpPr>
            <a:spLocks noGrp="1" noRot="1" noChangeAspect="1" noChangeArrowheads="1" noTextEdit="1"/>
          </p:cNvSpPr>
          <p:nvPr>
            <p:ph type="sldImg"/>
          </p:nvPr>
        </p:nvSpPr>
        <p:spPr>
          <a:ln cap="flat"/>
        </p:spPr>
      </p:sp>
      <p:sp>
        <p:nvSpPr>
          <p:cNvPr id="409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6</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7</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9</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r>
              <a:rPr lang="en-US" dirty="0" smtClean="0"/>
              <a:t>Watchdog timers are left alone. 28x watchdog ON by default. </a:t>
            </a:r>
            <a:r>
              <a:rPr lang="en-US" dirty="0" err="1" smtClean="0"/>
              <a:t>Stellaris</a:t>
            </a:r>
            <a:r>
              <a:rPr lang="en-US" dirty="0" smtClean="0"/>
              <a:t> watchdog</a:t>
            </a:r>
            <a:r>
              <a:rPr lang="en-US" baseline="0" dirty="0" smtClean="0"/>
              <a:t> – OFF by default.</a:t>
            </a: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11</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12</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B61C026A-0708-43C6-8E16-E4AE1C4F4F7D}" type="slidenum">
              <a:rPr lang="en-US" smtClean="0"/>
              <a:pPr/>
              <a:t>13</a:t>
            </a:fld>
            <a:endParaRPr lang="en-US"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solidFill>
                  <a:srgbClr val="000000">
                    <a:tint val="75000"/>
                  </a:srgbClr>
                </a:solidFill>
              </a:rPr>
              <a:pPr/>
              <a:t>1/10/2012</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solidFill>
                  <a:srgbClr val="000000">
                    <a:tint val="75000"/>
                  </a:srgbClr>
                </a:solidFill>
              </a:rPr>
              <a:pPr/>
              <a:t>1/10/2012</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solidFill>
                  <a:srgbClr val="000000">
                    <a:tint val="75000"/>
                  </a:srgbClr>
                </a:solidFill>
              </a:rPr>
              <a:pPr/>
              <a:t>1/10/2012</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1/10/2012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1/10/2012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pPr/>
              <a:t>1/10/2012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pPr/>
              <a:t>1/10/2012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0800"/>
            <a:ext cx="2286000" cy="3030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50800"/>
            <a:ext cx="6705600" cy="3030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pPr/>
              <a:t>1/10/2012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0800"/>
            <a:ext cx="2286000" cy="3030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50800"/>
            <a:ext cx="6705600" cy="3030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914400"/>
            <a:ext cx="3810000" cy="2166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pPr/>
              <a:t>1/10/2012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pPr/>
              <a:t>1/10/2012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1/10/2012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1/10/2012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18" Type="http://schemas.openxmlformats.org/officeDocument/2006/relationships/image" Target="../media/image3.png"/><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2.png"/><Relationship Id="rId2" Type="http://schemas.openxmlformats.org/officeDocument/2006/relationships/slideLayout" Target="../slideLayouts/slideLayout17.xml"/><Relationship Id="rId16" Type="http://schemas.openxmlformats.org/officeDocument/2006/relationships/image" Target="../media/image1.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theme" Target="../theme/theme2.xml"/><Relationship Id="rId10" Type="http://schemas.openxmlformats.org/officeDocument/2006/relationships/slideLayout" Target="../slideLayouts/slideLayout25.xml"/><Relationship Id="rId19" Type="http://schemas.openxmlformats.org/officeDocument/2006/relationships/image" Target="../media/image4.png"/><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slideLayout" Target="../slideLayouts/slideLayout2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theme" Target="../theme/theme3.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theme" Target="../theme/theme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2" Type="http://schemas.openxmlformats.org/officeDocument/2006/relationships/slideLayout" Target="../slideLayouts/slideLayout43.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pPr/>
              <a:t>1/10/2012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pPr/>
              <a:t>‹#›</a:t>
            </a:fld>
            <a:endParaRPr lang="en-US"/>
          </a:p>
        </p:txBody>
      </p:sp>
      <p:pic>
        <p:nvPicPr>
          <p:cNvPr id="7" name="TI Logo Color One Line" descr="tilogo_color_oneline.png" hidden="1"/>
          <p:cNvPicPr>
            <a:picLocks noChangeAspect="1"/>
          </p:cNvPicPr>
          <p:nvPr/>
        </p:nvPicPr>
        <p:blipFill>
          <a:blip r:embed="rId17"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8"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9"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20"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 id="2147483718" r:id="rId12"/>
    <p:sldLayoutId id="2147483719" r:id="rId13"/>
    <p:sldLayoutId id="2147483720" r:id="rId14"/>
    <p:sldLayoutId id="2147483721" r:id="rId15"/>
  </p:sldLayoutIdLst>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hangingPunct="1">
              <a:lnSpc>
                <a:spcPct val="100000"/>
              </a:lnSpc>
              <a:spcBef>
                <a:spcPct val="0"/>
              </a:spcBef>
            </a:pPr>
            <a:fld id="{AEF89BD6-E300-4C67-B175-76E5828D27B4}" type="datetimeFigureOut">
              <a:rPr lang="en-US" smtClean="0">
                <a:solidFill>
                  <a:srgbClr val="000000">
                    <a:tint val="75000"/>
                  </a:srgbClr>
                </a:solidFill>
                <a:latin typeface="Arial" pitchFamily="34" charset="0"/>
              </a:rPr>
              <a:pPr eaLnBrk="1" hangingPunct="1">
                <a:lnSpc>
                  <a:spcPct val="100000"/>
                </a:lnSpc>
                <a:spcBef>
                  <a:spcPct val="0"/>
                </a:spcBef>
              </a:pPr>
              <a:t>1/10/2012</a:t>
            </a:fld>
            <a:endParaRPr lang="en-US">
              <a:solidFill>
                <a:srgbClr val="000000">
                  <a:tint val="75000"/>
                </a:srgbClr>
              </a:solidFill>
              <a:latin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hangingPunct="1">
              <a:lnSpc>
                <a:spcPct val="100000"/>
              </a:lnSpc>
              <a:spcBef>
                <a:spcPct val="0"/>
              </a:spcBef>
            </a:pPr>
            <a:endParaRPr lang="en-US">
              <a:solidFill>
                <a:srgbClr val="000000">
                  <a:tint val="75000"/>
                </a:srgbClr>
              </a:solidFill>
              <a:latin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hangingPunct="1">
              <a:lnSpc>
                <a:spcPct val="100000"/>
              </a:lnSpc>
              <a:spcBef>
                <a:spcPct val="0"/>
              </a:spcBef>
            </a:pPr>
            <a:fld id="{4E582210-5FCA-4178-AB04-4337EADA3D81}" type="slidenum">
              <a:rPr lang="en-US" smtClean="0">
                <a:solidFill>
                  <a:srgbClr val="000000">
                    <a:tint val="75000"/>
                  </a:srgbClr>
                </a:solidFill>
                <a:latin typeface="Arial" pitchFamily="34" charset="0"/>
              </a:rPr>
              <a:pPr eaLnBrk="1" hangingPunct="1">
                <a:lnSpc>
                  <a:spcPct val="100000"/>
                </a:lnSpc>
                <a:spcBef>
                  <a:spcPct val="0"/>
                </a:spcBef>
              </a:pPr>
              <a:t>‹#›</a:t>
            </a:fld>
            <a:endParaRPr lang="en-US">
              <a:solidFill>
                <a:srgbClr val="000000">
                  <a:tint val="75000"/>
                </a:srgbClr>
              </a:solidFill>
              <a:latin typeface="Arial" pitchFamily="34" charset="0"/>
            </a:endParaRPr>
          </a:p>
        </p:txBody>
      </p:sp>
      <p:pic>
        <p:nvPicPr>
          <p:cNvPr id="7" name="TI Logo Color One Line" descr="tilogo_color_oneline.png" hidden="1"/>
          <p:cNvPicPr>
            <a:picLocks noChangeAspect="1"/>
          </p:cNvPicPr>
          <p:nvPr/>
        </p:nvPicPr>
        <p:blipFill>
          <a:blip r:embed="rId16"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7"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8"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19"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735" r:id="rId1"/>
    <p:sldLayoutId id="2147483736" r:id="rId2"/>
    <p:sldLayoutId id="2147483737" r:id="rId3"/>
    <p:sldLayoutId id="2147483738" r:id="rId4"/>
    <p:sldLayoutId id="2147483739" r:id="rId5"/>
    <p:sldLayoutId id="2147483740" r:id="rId6"/>
    <p:sldLayoutId id="2147483741" r:id="rId7"/>
    <p:sldLayoutId id="2147483742" r:id="rId8"/>
    <p:sldLayoutId id="2147483743" r:id="rId9"/>
    <p:sldLayoutId id="2147483744" r:id="rId10"/>
    <p:sldLayoutId id="2147483745" r:id="rId11"/>
    <p:sldLayoutId id="2147483746" r:id="rId12"/>
    <p:sldLayoutId id="2147483747" r:id="rId13"/>
    <p:sldLayoutId id="2147483748" r:id="rId14"/>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50800"/>
            <a:ext cx="9144000" cy="609600"/>
          </a:xfrm>
          <a:prstGeom prst="rect">
            <a:avLst/>
          </a:prstGeom>
          <a:noFill/>
          <a:ln w="9525">
            <a:noFill/>
            <a:miter lim="800000"/>
            <a:headEnd/>
            <a:tailEnd/>
          </a:ln>
        </p:spPr>
        <p:txBody>
          <a:bodyPr vert="horz" wrap="square" lIns="46038" tIns="46038" rIns="46038" bIns="46038" numCol="1" anchor="t" anchorCtr="0" compatLnSpc="1">
            <a:prstTxWarp prst="textNoShape">
              <a:avLst/>
            </a:prstTxWarp>
          </a:bodyPr>
          <a:lstStyle/>
          <a:p>
            <a:pPr lvl="0"/>
            <a:r>
              <a:rPr lang="en-US" smtClean="0"/>
              <a:t>Click to edit Master title style</a:t>
            </a:r>
          </a:p>
        </p:txBody>
      </p:sp>
      <p:sp>
        <p:nvSpPr>
          <p:cNvPr id="1027" name="Rectangle 4"/>
          <p:cNvSpPr>
            <a:spLocks noGrp="1" noChangeArrowheads="1"/>
          </p:cNvSpPr>
          <p:nvPr>
            <p:ph type="body" idx="1"/>
          </p:nvPr>
        </p:nvSpPr>
        <p:spPr bwMode="auto">
          <a:xfrm>
            <a:off x="685800" y="914400"/>
            <a:ext cx="7772400" cy="2166938"/>
          </a:xfrm>
          <a:prstGeom prst="rect">
            <a:avLst/>
          </a:prstGeom>
          <a:noFill/>
          <a:ln w="9525">
            <a:noFill/>
            <a:miter lim="800000"/>
            <a:headEnd/>
            <a:tailEnd/>
          </a:ln>
        </p:spPr>
        <p:txBody>
          <a:bodyPr vert="horz" wrap="square" lIns="92075" tIns="46038" rIns="92075" bIns="46038" numCol="1" anchor="t" anchorCtr="1"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50" r:id="rId1"/>
    <p:sldLayoutId id="2147483751" r:id="rId2"/>
    <p:sldLayoutId id="2147483752" r:id="rId3"/>
    <p:sldLayoutId id="2147483753" r:id="rId4"/>
    <p:sldLayoutId id="2147483754" r:id="rId5"/>
    <p:sldLayoutId id="2147483755" r:id="rId6"/>
    <p:sldLayoutId id="2147483756" r:id="rId7"/>
    <p:sldLayoutId id="2147483757" r:id="rId8"/>
    <p:sldLayoutId id="2147483758" r:id="rId9"/>
    <p:sldLayoutId id="2147483759" r:id="rId10"/>
    <p:sldLayoutId id="2147483760" r:id="rId11"/>
    <p:sldLayoutId id="2147483761" r:id="rId12"/>
  </p:sldLayoutIdLst>
  <p:transition spd="med">
    <p:fade/>
  </p:transition>
  <p:txStyles>
    <p:titleStyle>
      <a:lvl1pPr algn="ctr" rtl="0" eaLnBrk="0" fontAlgn="base" hangingPunct="0">
        <a:lnSpc>
          <a:spcPct val="75000"/>
        </a:lnSpc>
        <a:spcBef>
          <a:spcPct val="0"/>
        </a:spcBef>
        <a:spcAft>
          <a:spcPct val="0"/>
        </a:spcAft>
        <a:defRPr sz="3600" b="1">
          <a:solidFill>
            <a:schemeClr val="tx2"/>
          </a:solidFill>
          <a:latin typeface="+mj-lt"/>
          <a:ea typeface="+mj-ea"/>
          <a:cs typeface="+mj-cs"/>
        </a:defRPr>
      </a:lvl1pPr>
      <a:lvl2pPr algn="ctr" rtl="0" eaLnBrk="0" fontAlgn="base" hangingPunct="0">
        <a:lnSpc>
          <a:spcPct val="75000"/>
        </a:lnSpc>
        <a:spcBef>
          <a:spcPct val="0"/>
        </a:spcBef>
        <a:spcAft>
          <a:spcPct val="0"/>
        </a:spcAft>
        <a:defRPr sz="3600" b="1">
          <a:solidFill>
            <a:schemeClr val="tx2"/>
          </a:solidFill>
          <a:latin typeface="Arial" pitchFamily="34" charset="0"/>
        </a:defRPr>
      </a:lvl2pPr>
      <a:lvl3pPr algn="ctr" rtl="0" eaLnBrk="0" fontAlgn="base" hangingPunct="0">
        <a:lnSpc>
          <a:spcPct val="75000"/>
        </a:lnSpc>
        <a:spcBef>
          <a:spcPct val="0"/>
        </a:spcBef>
        <a:spcAft>
          <a:spcPct val="0"/>
        </a:spcAft>
        <a:defRPr sz="3600" b="1">
          <a:solidFill>
            <a:schemeClr val="tx2"/>
          </a:solidFill>
          <a:latin typeface="Arial" pitchFamily="34" charset="0"/>
        </a:defRPr>
      </a:lvl3pPr>
      <a:lvl4pPr algn="ctr" rtl="0" eaLnBrk="0" fontAlgn="base" hangingPunct="0">
        <a:lnSpc>
          <a:spcPct val="75000"/>
        </a:lnSpc>
        <a:spcBef>
          <a:spcPct val="0"/>
        </a:spcBef>
        <a:spcAft>
          <a:spcPct val="0"/>
        </a:spcAft>
        <a:defRPr sz="3600" b="1">
          <a:solidFill>
            <a:schemeClr val="tx2"/>
          </a:solidFill>
          <a:latin typeface="Arial" pitchFamily="34" charset="0"/>
        </a:defRPr>
      </a:lvl4pPr>
      <a:lvl5pPr algn="ctr" rtl="0" eaLnBrk="0" fontAlgn="base" hangingPunct="0">
        <a:lnSpc>
          <a:spcPct val="75000"/>
        </a:lnSpc>
        <a:spcBef>
          <a:spcPct val="0"/>
        </a:spcBef>
        <a:spcAft>
          <a:spcPct val="0"/>
        </a:spcAft>
        <a:defRPr sz="3600" b="1">
          <a:solidFill>
            <a:schemeClr val="tx2"/>
          </a:solidFill>
          <a:latin typeface="Arial" pitchFamily="34" charset="0"/>
        </a:defRPr>
      </a:lvl5pPr>
      <a:lvl6pPr marL="457200" algn="ctr" rtl="0" eaLnBrk="0" fontAlgn="base" hangingPunct="0">
        <a:lnSpc>
          <a:spcPct val="75000"/>
        </a:lnSpc>
        <a:spcBef>
          <a:spcPct val="0"/>
        </a:spcBef>
        <a:spcAft>
          <a:spcPct val="0"/>
        </a:spcAft>
        <a:defRPr sz="3600" b="1">
          <a:solidFill>
            <a:schemeClr val="tx2"/>
          </a:solidFill>
          <a:latin typeface="Arial" pitchFamily="34" charset="0"/>
        </a:defRPr>
      </a:lvl6pPr>
      <a:lvl7pPr marL="914400" algn="ctr" rtl="0" eaLnBrk="0" fontAlgn="base" hangingPunct="0">
        <a:lnSpc>
          <a:spcPct val="75000"/>
        </a:lnSpc>
        <a:spcBef>
          <a:spcPct val="0"/>
        </a:spcBef>
        <a:spcAft>
          <a:spcPct val="0"/>
        </a:spcAft>
        <a:defRPr sz="3600" b="1">
          <a:solidFill>
            <a:schemeClr val="tx2"/>
          </a:solidFill>
          <a:latin typeface="Arial" pitchFamily="34" charset="0"/>
        </a:defRPr>
      </a:lvl7pPr>
      <a:lvl8pPr marL="1371600" algn="ctr" rtl="0" eaLnBrk="0" fontAlgn="base" hangingPunct="0">
        <a:lnSpc>
          <a:spcPct val="75000"/>
        </a:lnSpc>
        <a:spcBef>
          <a:spcPct val="0"/>
        </a:spcBef>
        <a:spcAft>
          <a:spcPct val="0"/>
        </a:spcAft>
        <a:defRPr sz="3600" b="1">
          <a:solidFill>
            <a:schemeClr val="tx2"/>
          </a:solidFill>
          <a:latin typeface="Arial" pitchFamily="34" charset="0"/>
        </a:defRPr>
      </a:lvl8pPr>
      <a:lvl9pPr marL="1828800" algn="ctr" rtl="0" eaLnBrk="0" fontAlgn="base" hangingPunct="0">
        <a:lnSpc>
          <a:spcPct val="75000"/>
        </a:lnSpc>
        <a:spcBef>
          <a:spcPct val="0"/>
        </a:spcBef>
        <a:spcAft>
          <a:spcPct val="0"/>
        </a:spcAft>
        <a:defRPr sz="3600" b="1">
          <a:solidFill>
            <a:schemeClr val="tx2"/>
          </a:solidFill>
          <a:latin typeface="Arial" pitchFamily="34" charset="0"/>
        </a:defRPr>
      </a:lvl9pPr>
    </p:titleStyle>
    <p:bodyStyle>
      <a:lvl1pPr marL="552450" indent="-552450" algn="l" rtl="0" eaLnBrk="0" fontAlgn="base" hangingPunct="0">
        <a:lnSpc>
          <a:spcPct val="80000"/>
        </a:lnSpc>
        <a:spcBef>
          <a:spcPct val="40000"/>
        </a:spcBef>
        <a:spcAft>
          <a:spcPct val="0"/>
        </a:spcAft>
        <a:buClr>
          <a:schemeClr val="tx2"/>
        </a:buClr>
        <a:buSzPct val="75000"/>
        <a:buFont typeface="Wingdings" pitchFamily="2" charset="2"/>
        <a:buChar char="u"/>
        <a:defRPr sz="3200" b="1">
          <a:solidFill>
            <a:schemeClr val="tx1"/>
          </a:solidFill>
          <a:latin typeface="+mn-lt"/>
          <a:ea typeface="+mn-ea"/>
          <a:cs typeface="+mn-cs"/>
        </a:defRPr>
      </a:lvl1pPr>
      <a:lvl2pPr marL="971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800" b="1">
          <a:solidFill>
            <a:schemeClr val="tx1"/>
          </a:solidFill>
          <a:latin typeface="+mn-lt"/>
        </a:defRPr>
      </a:lvl2pPr>
      <a:lvl3pPr marL="1371600" indent="-285750" algn="l" rtl="0" eaLnBrk="0" fontAlgn="base" hangingPunct="0">
        <a:lnSpc>
          <a:spcPct val="80000"/>
        </a:lnSpc>
        <a:spcBef>
          <a:spcPct val="40000"/>
        </a:spcBef>
        <a:spcAft>
          <a:spcPct val="0"/>
        </a:spcAft>
        <a:buClr>
          <a:schemeClr val="tx2"/>
        </a:buClr>
        <a:buSzPct val="75000"/>
        <a:buFont typeface="Wingdings" pitchFamily="2" charset="2"/>
        <a:buChar char="w"/>
        <a:defRPr sz="2400" b="1">
          <a:solidFill>
            <a:schemeClr val="tx1"/>
          </a:solidFill>
          <a:latin typeface="+mn-lt"/>
        </a:defRPr>
      </a:lvl3pPr>
      <a:lvl4pPr marL="1771650" indent="-28575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4pPr>
      <a:lvl5pPr marL="21907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5pPr>
      <a:lvl6pPr marL="26479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6pPr>
      <a:lvl7pPr marL="31051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7pPr>
      <a:lvl8pPr marL="35623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8pPr>
      <a:lvl9pPr marL="4019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50800"/>
            <a:ext cx="9144000" cy="609600"/>
          </a:xfrm>
          <a:prstGeom prst="rect">
            <a:avLst/>
          </a:prstGeom>
          <a:noFill/>
          <a:ln w="9525">
            <a:noFill/>
            <a:miter lim="800000"/>
            <a:headEnd/>
            <a:tailEnd/>
          </a:ln>
        </p:spPr>
        <p:txBody>
          <a:bodyPr vert="horz" wrap="square" lIns="46038" tIns="46038" rIns="46038" bIns="46038" numCol="1" anchor="t" anchorCtr="0" compatLnSpc="1">
            <a:prstTxWarp prst="textNoShape">
              <a:avLst/>
            </a:prstTxWarp>
          </a:bodyPr>
          <a:lstStyle/>
          <a:p>
            <a:pPr lvl="0"/>
            <a:r>
              <a:rPr lang="en-US" smtClean="0"/>
              <a:t>Click to edit Master title style</a:t>
            </a:r>
          </a:p>
        </p:txBody>
      </p:sp>
      <p:sp>
        <p:nvSpPr>
          <p:cNvPr id="1027" name="Rectangle 4"/>
          <p:cNvSpPr>
            <a:spLocks noGrp="1" noChangeArrowheads="1"/>
          </p:cNvSpPr>
          <p:nvPr>
            <p:ph type="body" idx="1"/>
          </p:nvPr>
        </p:nvSpPr>
        <p:spPr bwMode="auto">
          <a:xfrm>
            <a:off x="685800" y="914400"/>
            <a:ext cx="7772400" cy="2166938"/>
          </a:xfrm>
          <a:prstGeom prst="rect">
            <a:avLst/>
          </a:prstGeom>
          <a:noFill/>
          <a:ln w="9525">
            <a:noFill/>
            <a:miter lim="800000"/>
            <a:headEnd/>
            <a:tailEnd/>
          </a:ln>
        </p:spPr>
        <p:txBody>
          <a:bodyPr vert="horz" wrap="square" lIns="92075" tIns="46038" rIns="92075" bIns="46038" numCol="1" anchor="t" anchorCtr="1"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 id="2147483774" r:id="rId12"/>
  </p:sldLayoutIdLst>
  <p:transition spd="med">
    <p:fade/>
  </p:transition>
  <p:txStyles>
    <p:titleStyle>
      <a:lvl1pPr algn="ctr" rtl="0" eaLnBrk="0" fontAlgn="base" hangingPunct="0">
        <a:lnSpc>
          <a:spcPct val="75000"/>
        </a:lnSpc>
        <a:spcBef>
          <a:spcPct val="0"/>
        </a:spcBef>
        <a:spcAft>
          <a:spcPct val="0"/>
        </a:spcAft>
        <a:defRPr sz="3600" b="1">
          <a:solidFill>
            <a:schemeClr val="tx2"/>
          </a:solidFill>
          <a:latin typeface="+mj-lt"/>
          <a:ea typeface="+mj-ea"/>
          <a:cs typeface="+mj-cs"/>
        </a:defRPr>
      </a:lvl1pPr>
      <a:lvl2pPr algn="ctr" rtl="0" eaLnBrk="0" fontAlgn="base" hangingPunct="0">
        <a:lnSpc>
          <a:spcPct val="75000"/>
        </a:lnSpc>
        <a:spcBef>
          <a:spcPct val="0"/>
        </a:spcBef>
        <a:spcAft>
          <a:spcPct val="0"/>
        </a:spcAft>
        <a:defRPr sz="3600" b="1">
          <a:solidFill>
            <a:schemeClr val="tx2"/>
          </a:solidFill>
          <a:latin typeface="Arial" charset="0"/>
        </a:defRPr>
      </a:lvl2pPr>
      <a:lvl3pPr algn="ctr" rtl="0" eaLnBrk="0" fontAlgn="base" hangingPunct="0">
        <a:lnSpc>
          <a:spcPct val="75000"/>
        </a:lnSpc>
        <a:spcBef>
          <a:spcPct val="0"/>
        </a:spcBef>
        <a:spcAft>
          <a:spcPct val="0"/>
        </a:spcAft>
        <a:defRPr sz="3600" b="1">
          <a:solidFill>
            <a:schemeClr val="tx2"/>
          </a:solidFill>
          <a:latin typeface="Arial" charset="0"/>
        </a:defRPr>
      </a:lvl3pPr>
      <a:lvl4pPr algn="ctr" rtl="0" eaLnBrk="0" fontAlgn="base" hangingPunct="0">
        <a:lnSpc>
          <a:spcPct val="75000"/>
        </a:lnSpc>
        <a:spcBef>
          <a:spcPct val="0"/>
        </a:spcBef>
        <a:spcAft>
          <a:spcPct val="0"/>
        </a:spcAft>
        <a:defRPr sz="3600" b="1">
          <a:solidFill>
            <a:schemeClr val="tx2"/>
          </a:solidFill>
          <a:latin typeface="Arial" charset="0"/>
        </a:defRPr>
      </a:lvl4pPr>
      <a:lvl5pPr algn="ctr" rtl="0" eaLnBrk="0" fontAlgn="base" hangingPunct="0">
        <a:lnSpc>
          <a:spcPct val="75000"/>
        </a:lnSpc>
        <a:spcBef>
          <a:spcPct val="0"/>
        </a:spcBef>
        <a:spcAft>
          <a:spcPct val="0"/>
        </a:spcAft>
        <a:defRPr sz="3600" b="1">
          <a:solidFill>
            <a:schemeClr val="tx2"/>
          </a:solidFill>
          <a:latin typeface="Arial" charset="0"/>
        </a:defRPr>
      </a:lvl5pPr>
      <a:lvl6pPr marL="457200" algn="ctr" rtl="0" eaLnBrk="0" fontAlgn="base" hangingPunct="0">
        <a:lnSpc>
          <a:spcPct val="75000"/>
        </a:lnSpc>
        <a:spcBef>
          <a:spcPct val="0"/>
        </a:spcBef>
        <a:spcAft>
          <a:spcPct val="0"/>
        </a:spcAft>
        <a:defRPr sz="3600" b="1">
          <a:solidFill>
            <a:schemeClr val="tx2"/>
          </a:solidFill>
          <a:latin typeface="Arial" charset="0"/>
        </a:defRPr>
      </a:lvl6pPr>
      <a:lvl7pPr marL="914400" algn="ctr" rtl="0" eaLnBrk="0" fontAlgn="base" hangingPunct="0">
        <a:lnSpc>
          <a:spcPct val="75000"/>
        </a:lnSpc>
        <a:spcBef>
          <a:spcPct val="0"/>
        </a:spcBef>
        <a:spcAft>
          <a:spcPct val="0"/>
        </a:spcAft>
        <a:defRPr sz="3600" b="1">
          <a:solidFill>
            <a:schemeClr val="tx2"/>
          </a:solidFill>
          <a:latin typeface="Arial" charset="0"/>
        </a:defRPr>
      </a:lvl7pPr>
      <a:lvl8pPr marL="1371600" algn="ctr" rtl="0" eaLnBrk="0" fontAlgn="base" hangingPunct="0">
        <a:lnSpc>
          <a:spcPct val="75000"/>
        </a:lnSpc>
        <a:spcBef>
          <a:spcPct val="0"/>
        </a:spcBef>
        <a:spcAft>
          <a:spcPct val="0"/>
        </a:spcAft>
        <a:defRPr sz="3600" b="1">
          <a:solidFill>
            <a:schemeClr val="tx2"/>
          </a:solidFill>
          <a:latin typeface="Arial" charset="0"/>
        </a:defRPr>
      </a:lvl8pPr>
      <a:lvl9pPr marL="1828800" algn="ctr" rtl="0" eaLnBrk="0" fontAlgn="base" hangingPunct="0">
        <a:lnSpc>
          <a:spcPct val="75000"/>
        </a:lnSpc>
        <a:spcBef>
          <a:spcPct val="0"/>
        </a:spcBef>
        <a:spcAft>
          <a:spcPct val="0"/>
        </a:spcAft>
        <a:defRPr sz="3600" b="1">
          <a:solidFill>
            <a:schemeClr val="tx2"/>
          </a:solidFill>
          <a:latin typeface="Arial" charset="0"/>
        </a:defRPr>
      </a:lvl9pPr>
    </p:titleStyle>
    <p:bodyStyle>
      <a:lvl1pPr marL="552450" indent="-552450" algn="l" rtl="0" eaLnBrk="0" fontAlgn="base" hangingPunct="0">
        <a:lnSpc>
          <a:spcPct val="80000"/>
        </a:lnSpc>
        <a:spcBef>
          <a:spcPct val="40000"/>
        </a:spcBef>
        <a:spcAft>
          <a:spcPct val="0"/>
        </a:spcAft>
        <a:buClr>
          <a:schemeClr val="tx2"/>
        </a:buClr>
        <a:buSzPct val="75000"/>
        <a:buFont typeface="Wingdings" pitchFamily="2" charset="2"/>
        <a:buChar char="u"/>
        <a:defRPr sz="3200" b="1">
          <a:solidFill>
            <a:schemeClr val="tx1"/>
          </a:solidFill>
          <a:latin typeface="+mn-lt"/>
          <a:ea typeface="+mn-ea"/>
          <a:cs typeface="+mn-cs"/>
        </a:defRPr>
      </a:lvl1pPr>
      <a:lvl2pPr marL="971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800" b="1">
          <a:solidFill>
            <a:schemeClr val="tx1"/>
          </a:solidFill>
          <a:latin typeface="+mn-lt"/>
        </a:defRPr>
      </a:lvl2pPr>
      <a:lvl3pPr marL="1371600" indent="-285750" algn="l" rtl="0" eaLnBrk="0" fontAlgn="base" hangingPunct="0">
        <a:lnSpc>
          <a:spcPct val="80000"/>
        </a:lnSpc>
        <a:spcBef>
          <a:spcPct val="40000"/>
        </a:spcBef>
        <a:spcAft>
          <a:spcPct val="0"/>
        </a:spcAft>
        <a:buClr>
          <a:schemeClr val="tx2"/>
        </a:buClr>
        <a:buSzPct val="75000"/>
        <a:buFont typeface="Wingdings" pitchFamily="2" charset="2"/>
        <a:buChar char="w"/>
        <a:defRPr sz="2400" b="1">
          <a:solidFill>
            <a:schemeClr val="tx1"/>
          </a:solidFill>
          <a:latin typeface="+mn-lt"/>
        </a:defRPr>
      </a:lvl3pPr>
      <a:lvl4pPr marL="1771650" indent="-28575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4pPr>
      <a:lvl5pPr marL="21907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5pPr>
      <a:lvl6pPr marL="26479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6pPr>
      <a:lvl7pPr marL="31051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7pPr>
      <a:lvl8pPr marL="35623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8pPr>
      <a:lvl9pPr marL="4019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1.xml"/><Relationship Id="rId1" Type="http://schemas.openxmlformats.org/officeDocument/2006/relationships/tags" Target="../tags/tag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slide" Target="slide3.xml"/><Relationship Id="rId18" Type="http://schemas.openxmlformats.org/officeDocument/2006/relationships/slide" Target="slide20.xml"/><Relationship Id="rId3" Type="http://schemas.openxmlformats.org/officeDocument/2006/relationships/tags" Target="../tags/tag38.xml"/><Relationship Id="rId21" Type="http://schemas.openxmlformats.org/officeDocument/2006/relationships/slide" Target="slide33.xml"/><Relationship Id="rId7" Type="http://schemas.openxmlformats.org/officeDocument/2006/relationships/tags" Target="../tags/tag42.xml"/><Relationship Id="rId12" Type="http://schemas.openxmlformats.org/officeDocument/2006/relationships/image" Target="../media/image6.png"/><Relationship Id="rId17" Type="http://schemas.openxmlformats.org/officeDocument/2006/relationships/slide" Target="slide17.xml"/><Relationship Id="rId2" Type="http://schemas.openxmlformats.org/officeDocument/2006/relationships/tags" Target="../tags/tag37.xml"/><Relationship Id="rId16" Type="http://schemas.openxmlformats.org/officeDocument/2006/relationships/slide" Target="slide10.xml"/><Relationship Id="rId20" Type="http://schemas.openxmlformats.org/officeDocument/2006/relationships/slide" Target="slide2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slideLayout" Target="../slideLayouts/slideLayout6.xml"/><Relationship Id="rId5" Type="http://schemas.openxmlformats.org/officeDocument/2006/relationships/tags" Target="../tags/tag40.xml"/><Relationship Id="rId15" Type="http://schemas.openxmlformats.org/officeDocument/2006/relationships/slide" Target="slide8.xml"/><Relationship Id="rId10" Type="http://schemas.openxmlformats.org/officeDocument/2006/relationships/tags" Target="../tags/tag45.xml"/><Relationship Id="rId19" Type="http://schemas.openxmlformats.org/officeDocument/2006/relationships/slide" Target="slide22.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slide" Target="slide5.xml"/><Relationship Id="rId22"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46.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47.xml"/><Relationship Id="rId5" Type="http://schemas.openxmlformats.org/officeDocument/2006/relationships/image" Target="../media/image4.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tags" Target="../tags/tag48.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5.xml"/><Relationship Id="rId1" Type="http://schemas.openxmlformats.org/officeDocument/2006/relationships/tags" Target="../tags/tag49.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5.xml"/><Relationship Id="rId1" Type="http://schemas.openxmlformats.org/officeDocument/2006/relationships/tags" Target="../tags/tag50.xml"/><Relationship Id="rId5" Type="http://schemas.openxmlformats.org/officeDocument/2006/relationships/image" Target="../media/image4.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5.xml"/><Relationship Id="rId1" Type="http://schemas.openxmlformats.org/officeDocument/2006/relationships/tags" Target="../tags/tag51.xml"/><Relationship Id="rId6" Type="http://schemas.openxmlformats.org/officeDocument/2006/relationships/image" Target="../media/image4.png"/><Relationship Id="rId5" Type="http://schemas.openxmlformats.org/officeDocument/2006/relationships/image" Target="../media/image20.png"/><Relationship Id="rId4" Type="http://schemas.openxmlformats.org/officeDocument/2006/relationships/image" Target="../media/image8.png"/></Relationships>
</file>

<file path=ppt/slides/_rels/slide17.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slide" Target="slide3.xml"/><Relationship Id="rId18" Type="http://schemas.openxmlformats.org/officeDocument/2006/relationships/slide" Target="slide20.xml"/><Relationship Id="rId3" Type="http://schemas.openxmlformats.org/officeDocument/2006/relationships/tags" Target="../tags/tag54.xml"/><Relationship Id="rId21" Type="http://schemas.openxmlformats.org/officeDocument/2006/relationships/slide" Target="slide33.xml"/><Relationship Id="rId7" Type="http://schemas.openxmlformats.org/officeDocument/2006/relationships/tags" Target="../tags/tag58.xml"/><Relationship Id="rId12" Type="http://schemas.openxmlformats.org/officeDocument/2006/relationships/image" Target="../media/image6.png"/><Relationship Id="rId17" Type="http://schemas.openxmlformats.org/officeDocument/2006/relationships/slide" Target="slide17.xml"/><Relationship Id="rId2" Type="http://schemas.openxmlformats.org/officeDocument/2006/relationships/tags" Target="../tags/tag53.xml"/><Relationship Id="rId16" Type="http://schemas.openxmlformats.org/officeDocument/2006/relationships/slide" Target="slide10.xml"/><Relationship Id="rId20" Type="http://schemas.openxmlformats.org/officeDocument/2006/relationships/slide" Target="slide27.xml"/><Relationship Id="rId1" Type="http://schemas.openxmlformats.org/officeDocument/2006/relationships/tags" Target="../tags/tag52.xml"/><Relationship Id="rId6" Type="http://schemas.openxmlformats.org/officeDocument/2006/relationships/tags" Target="../tags/tag57.xml"/><Relationship Id="rId11" Type="http://schemas.openxmlformats.org/officeDocument/2006/relationships/slideLayout" Target="../slideLayouts/slideLayout6.xml"/><Relationship Id="rId5" Type="http://schemas.openxmlformats.org/officeDocument/2006/relationships/tags" Target="../tags/tag56.xml"/><Relationship Id="rId15" Type="http://schemas.openxmlformats.org/officeDocument/2006/relationships/slide" Target="slide8.xml"/><Relationship Id="rId10" Type="http://schemas.openxmlformats.org/officeDocument/2006/relationships/tags" Target="../tags/tag61.xml"/><Relationship Id="rId19" Type="http://schemas.openxmlformats.org/officeDocument/2006/relationships/slide" Target="slide22.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slide" Target="slide5.xml"/><Relationship Id="rId22"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5.xml"/><Relationship Id="rId1" Type="http://schemas.openxmlformats.org/officeDocument/2006/relationships/tags" Target="../tags/tag62.xml"/><Relationship Id="rId5" Type="http://schemas.openxmlformats.org/officeDocument/2006/relationships/image" Target="../media/image4.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tags" Target="../tags/tag63.xml"/><Relationship Id="rId5" Type="http://schemas.openxmlformats.org/officeDocument/2006/relationships/image" Target="../media/image4.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8" Type="http://schemas.openxmlformats.org/officeDocument/2006/relationships/tags" Target="../tags/tag71.xml"/><Relationship Id="rId13" Type="http://schemas.openxmlformats.org/officeDocument/2006/relationships/slide" Target="slide3.xml"/><Relationship Id="rId18" Type="http://schemas.openxmlformats.org/officeDocument/2006/relationships/slide" Target="slide20.xml"/><Relationship Id="rId3" Type="http://schemas.openxmlformats.org/officeDocument/2006/relationships/tags" Target="../tags/tag66.xml"/><Relationship Id="rId21" Type="http://schemas.openxmlformats.org/officeDocument/2006/relationships/slide" Target="slide33.xml"/><Relationship Id="rId7" Type="http://schemas.openxmlformats.org/officeDocument/2006/relationships/tags" Target="../tags/tag70.xml"/><Relationship Id="rId12" Type="http://schemas.openxmlformats.org/officeDocument/2006/relationships/image" Target="../media/image6.png"/><Relationship Id="rId17" Type="http://schemas.openxmlformats.org/officeDocument/2006/relationships/slide" Target="slide17.xml"/><Relationship Id="rId2" Type="http://schemas.openxmlformats.org/officeDocument/2006/relationships/tags" Target="../tags/tag65.xml"/><Relationship Id="rId16" Type="http://schemas.openxmlformats.org/officeDocument/2006/relationships/slide" Target="slide10.xml"/><Relationship Id="rId20" Type="http://schemas.openxmlformats.org/officeDocument/2006/relationships/slide" Target="slide27.xml"/><Relationship Id="rId1" Type="http://schemas.openxmlformats.org/officeDocument/2006/relationships/tags" Target="../tags/tag64.xml"/><Relationship Id="rId6" Type="http://schemas.openxmlformats.org/officeDocument/2006/relationships/tags" Target="../tags/tag69.xml"/><Relationship Id="rId11" Type="http://schemas.openxmlformats.org/officeDocument/2006/relationships/slideLayout" Target="../slideLayouts/slideLayout6.xml"/><Relationship Id="rId5" Type="http://schemas.openxmlformats.org/officeDocument/2006/relationships/tags" Target="../tags/tag68.xml"/><Relationship Id="rId15" Type="http://schemas.openxmlformats.org/officeDocument/2006/relationships/slide" Target="slide8.xml"/><Relationship Id="rId10" Type="http://schemas.openxmlformats.org/officeDocument/2006/relationships/tags" Target="../tags/tag73.xml"/><Relationship Id="rId19" Type="http://schemas.openxmlformats.org/officeDocument/2006/relationships/slide" Target="slide22.xml"/><Relationship Id="rId4" Type="http://schemas.openxmlformats.org/officeDocument/2006/relationships/tags" Target="../tags/tag67.xml"/><Relationship Id="rId9" Type="http://schemas.openxmlformats.org/officeDocument/2006/relationships/tags" Target="../tags/tag72.xml"/><Relationship Id="rId14" Type="http://schemas.openxmlformats.org/officeDocument/2006/relationships/slide" Target="slide5.xml"/><Relationship Id="rId22"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png"/><Relationship Id="rId2" Type="http://schemas.openxmlformats.org/officeDocument/2006/relationships/slideLayout" Target="../slideLayouts/slideLayout15.xml"/><Relationship Id="rId1" Type="http://schemas.openxmlformats.org/officeDocument/2006/relationships/tags" Target="../tags/tag74.xml"/><Relationship Id="rId6" Type="http://schemas.openxmlformats.org/officeDocument/2006/relationships/image" Target="../media/image8.png"/><Relationship Id="rId5" Type="http://schemas.openxmlformats.org/officeDocument/2006/relationships/image" Target="../media/image22.png"/><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8" Type="http://schemas.openxmlformats.org/officeDocument/2006/relationships/tags" Target="../tags/tag82.xml"/><Relationship Id="rId13" Type="http://schemas.openxmlformats.org/officeDocument/2006/relationships/slide" Target="slide3.xml"/><Relationship Id="rId18" Type="http://schemas.openxmlformats.org/officeDocument/2006/relationships/slide" Target="slide20.xml"/><Relationship Id="rId3" Type="http://schemas.openxmlformats.org/officeDocument/2006/relationships/tags" Target="../tags/tag77.xml"/><Relationship Id="rId21" Type="http://schemas.openxmlformats.org/officeDocument/2006/relationships/slide" Target="slide33.xml"/><Relationship Id="rId7" Type="http://schemas.openxmlformats.org/officeDocument/2006/relationships/tags" Target="../tags/tag81.xml"/><Relationship Id="rId12" Type="http://schemas.openxmlformats.org/officeDocument/2006/relationships/image" Target="../media/image6.png"/><Relationship Id="rId17" Type="http://schemas.openxmlformats.org/officeDocument/2006/relationships/slide" Target="slide17.xml"/><Relationship Id="rId2" Type="http://schemas.openxmlformats.org/officeDocument/2006/relationships/tags" Target="../tags/tag76.xml"/><Relationship Id="rId16" Type="http://schemas.openxmlformats.org/officeDocument/2006/relationships/slide" Target="slide10.xml"/><Relationship Id="rId20" Type="http://schemas.openxmlformats.org/officeDocument/2006/relationships/slide" Target="slide27.xml"/><Relationship Id="rId1" Type="http://schemas.openxmlformats.org/officeDocument/2006/relationships/tags" Target="../tags/tag75.xml"/><Relationship Id="rId6" Type="http://schemas.openxmlformats.org/officeDocument/2006/relationships/tags" Target="../tags/tag80.xml"/><Relationship Id="rId11" Type="http://schemas.openxmlformats.org/officeDocument/2006/relationships/slideLayout" Target="../slideLayouts/slideLayout6.xml"/><Relationship Id="rId5" Type="http://schemas.openxmlformats.org/officeDocument/2006/relationships/tags" Target="../tags/tag79.xml"/><Relationship Id="rId15" Type="http://schemas.openxmlformats.org/officeDocument/2006/relationships/slide" Target="slide8.xml"/><Relationship Id="rId10" Type="http://schemas.openxmlformats.org/officeDocument/2006/relationships/tags" Target="../tags/tag84.xml"/><Relationship Id="rId19" Type="http://schemas.openxmlformats.org/officeDocument/2006/relationships/slide" Target="slide22.xml"/><Relationship Id="rId4" Type="http://schemas.openxmlformats.org/officeDocument/2006/relationships/tags" Target="../tags/tag78.xml"/><Relationship Id="rId9" Type="http://schemas.openxmlformats.org/officeDocument/2006/relationships/tags" Target="../tags/tag83.xml"/><Relationship Id="rId14" Type="http://schemas.openxmlformats.org/officeDocument/2006/relationships/slide" Target="slide5.xml"/><Relationship Id="rId22" Type="http://schemas.openxmlformats.org/officeDocument/2006/relationships/image" Target="../media/image4.png"/></Relationships>
</file>

<file path=ppt/slides/_rels/slide2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notesSlide" Target="../notesSlides/notesSlide16.xml"/><Relationship Id="rId7" Type="http://schemas.openxmlformats.org/officeDocument/2006/relationships/image" Target="../media/image26.png"/><Relationship Id="rId2" Type="http://schemas.openxmlformats.org/officeDocument/2006/relationships/slideLayout" Target="../slideLayouts/slideLayout15.xml"/><Relationship Id="rId1" Type="http://schemas.openxmlformats.org/officeDocument/2006/relationships/tags" Target="../tags/tag85.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5.xml"/><Relationship Id="rId1" Type="http://schemas.openxmlformats.org/officeDocument/2006/relationships/tags" Target="../tags/tag86.xml"/><Relationship Id="rId5" Type="http://schemas.openxmlformats.org/officeDocument/2006/relationships/image" Target="../media/image4.png"/><Relationship Id="rId4" Type="http://schemas.openxmlformats.org/officeDocument/2006/relationships/image" Target="../media/image2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87.xml"/><Relationship Id="rId5" Type="http://schemas.openxmlformats.org/officeDocument/2006/relationships/image" Target="../media/image4.png"/><Relationship Id="rId4" Type="http://schemas.openxmlformats.org/officeDocument/2006/relationships/image" Target="../media/image28.jpe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tags" Target="../tags/tag88.xml"/><Relationship Id="rId5" Type="http://schemas.openxmlformats.org/officeDocument/2006/relationships/image" Target="../media/image4.png"/><Relationship Id="rId4" Type="http://schemas.openxmlformats.org/officeDocument/2006/relationships/image" Target="../media/image29.png"/></Relationships>
</file>

<file path=ppt/slides/_rels/slide27.xml.rels><?xml version="1.0" encoding="UTF-8" standalone="yes"?>
<Relationships xmlns="http://schemas.openxmlformats.org/package/2006/relationships"><Relationship Id="rId8" Type="http://schemas.openxmlformats.org/officeDocument/2006/relationships/tags" Target="../tags/tag96.xml"/><Relationship Id="rId13" Type="http://schemas.openxmlformats.org/officeDocument/2006/relationships/slide" Target="slide3.xml"/><Relationship Id="rId18" Type="http://schemas.openxmlformats.org/officeDocument/2006/relationships/slide" Target="slide20.xml"/><Relationship Id="rId3" Type="http://schemas.openxmlformats.org/officeDocument/2006/relationships/tags" Target="../tags/tag91.xml"/><Relationship Id="rId21" Type="http://schemas.openxmlformats.org/officeDocument/2006/relationships/slide" Target="slide33.xml"/><Relationship Id="rId7" Type="http://schemas.openxmlformats.org/officeDocument/2006/relationships/tags" Target="../tags/tag95.xml"/><Relationship Id="rId12" Type="http://schemas.openxmlformats.org/officeDocument/2006/relationships/image" Target="../media/image6.png"/><Relationship Id="rId17" Type="http://schemas.openxmlformats.org/officeDocument/2006/relationships/slide" Target="slide17.xml"/><Relationship Id="rId2" Type="http://schemas.openxmlformats.org/officeDocument/2006/relationships/tags" Target="../tags/tag90.xml"/><Relationship Id="rId16" Type="http://schemas.openxmlformats.org/officeDocument/2006/relationships/slide" Target="slide10.xml"/><Relationship Id="rId20" Type="http://schemas.openxmlformats.org/officeDocument/2006/relationships/slide" Target="slide27.xml"/><Relationship Id="rId1" Type="http://schemas.openxmlformats.org/officeDocument/2006/relationships/tags" Target="../tags/tag89.xml"/><Relationship Id="rId6" Type="http://schemas.openxmlformats.org/officeDocument/2006/relationships/tags" Target="../tags/tag94.xml"/><Relationship Id="rId11" Type="http://schemas.openxmlformats.org/officeDocument/2006/relationships/slideLayout" Target="../slideLayouts/slideLayout6.xml"/><Relationship Id="rId5" Type="http://schemas.openxmlformats.org/officeDocument/2006/relationships/tags" Target="../tags/tag93.xml"/><Relationship Id="rId15" Type="http://schemas.openxmlformats.org/officeDocument/2006/relationships/slide" Target="slide8.xml"/><Relationship Id="rId10" Type="http://schemas.openxmlformats.org/officeDocument/2006/relationships/tags" Target="../tags/tag98.xml"/><Relationship Id="rId19" Type="http://schemas.openxmlformats.org/officeDocument/2006/relationships/slide" Target="slide22.xml"/><Relationship Id="rId4" Type="http://schemas.openxmlformats.org/officeDocument/2006/relationships/tags" Target="../tags/tag92.xml"/><Relationship Id="rId9" Type="http://schemas.openxmlformats.org/officeDocument/2006/relationships/tags" Target="../tags/tag97.xml"/><Relationship Id="rId14" Type="http://schemas.openxmlformats.org/officeDocument/2006/relationships/slide" Target="slide5.xml"/><Relationship Id="rId22"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6.xml"/><Relationship Id="rId1" Type="http://schemas.openxmlformats.org/officeDocument/2006/relationships/tags" Target="../tags/tag99.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2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100.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slide" Target="slide3.xml"/><Relationship Id="rId18" Type="http://schemas.openxmlformats.org/officeDocument/2006/relationships/slide" Target="slide20.xml"/><Relationship Id="rId3" Type="http://schemas.openxmlformats.org/officeDocument/2006/relationships/tags" Target="../tags/tag4.xml"/><Relationship Id="rId21" Type="http://schemas.openxmlformats.org/officeDocument/2006/relationships/slide" Target="slide33.xml"/><Relationship Id="rId7" Type="http://schemas.openxmlformats.org/officeDocument/2006/relationships/tags" Target="../tags/tag8.xml"/><Relationship Id="rId12" Type="http://schemas.openxmlformats.org/officeDocument/2006/relationships/image" Target="../media/image6.png"/><Relationship Id="rId17" Type="http://schemas.openxmlformats.org/officeDocument/2006/relationships/slide" Target="slide17.xml"/><Relationship Id="rId2" Type="http://schemas.openxmlformats.org/officeDocument/2006/relationships/tags" Target="../tags/tag3.xml"/><Relationship Id="rId16" Type="http://schemas.openxmlformats.org/officeDocument/2006/relationships/slide" Target="slide10.xml"/><Relationship Id="rId20" Type="http://schemas.openxmlformats.org/officeDocument/2006/relationships/slide" Target="slide2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6.xml"/><Relationship Id="rId5" Type="http://schemas.openxmlformats.org/officeDocument/2006/relationships/tags" Target="../tags/tag6.xml"/><Relationship Id="rId15" Type="http://schemas.openxmlformats.org/officeDocument/2006/relationships/slide" Target="slide8.xml"/><Relationship Id="rId10" Type="http://schemas.openxmlformats.org/officeDocument/2006/relationships/tags" Target="../tags/tag11.xml"/><Relationship Id="rId19" Type="http://schemas.openxmlformats.org/officeDocument/2006/relationships/slide" Target="slide2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5.xml"/><Relationship Id="rId22"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6.xml"/><Relationship Id="rId1" Type="http://schemas.openxmlformats.org/officeDocument/2006/relationships/tags" Target="../tags/tag101.xml"/><Relationship Id="rId4" Type="http://schemas.openxmlformats.org/officeDocument/2006/relationships/image" Target="../media/image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102.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8" Type="http://schemas.openxmlformats.org/officeDocument/2006/relationships/tags" Target="../tags/tag110.xml"/><Relationship Id="rId13" Type="http://schemas.openxmlformats.org/officeDocument/2006/relationships/slide" Target="slide3.xml"/><Relationship Id="rId18" Type="http://schemas.openxmlformats.org/officeDocument/2006/relationships/slide" Target="slide45.xml"/><Relationship Id="rId3" Type="http://schemas.openxmlformats.org/officeDocument/2006/relationships/tags" Target="../tags/tag105.xml"/><Relationship Id="rId21" Type="http://schemas.openxmlformats.org/officeDocument/2006/relationships/slide" Target="slide57.xml"/><Relationship Id="rId7" Type="http://schemas.openxmlformats.org/officeDocument/2006/relationships/tags" Target="../tags/tag109.xml"/><Relationship Id="rId12" Type="http://schemas.openxmlformats.org/officeDocument/2006/relationships/image" Target="../media/image6.png"/><Relationship Id="rId17" Type="http://schemas.openxmlformats.org/officeDocument/2006/relationships/slide" Target="slide41.xml"/><Relationship Id="rId2" Type="http://schemas.openxmlformats.org/officeDocument/2006/relationships/tags" Target="../tags/tag104.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tags" Target="../tags/tag103.xml"/><Relationship Id="rId6" Type="http://schemas.openxmlformats.org/officeDocument/2006/relationships/tags" Target="../tags/tag108.xml"/><Relationship Id="rId11" Type="http://schemas.openxmlformats.org/officeDocument/2006/relationships/slideLayout" Target="../slideLayouts/slideLayout6.xml"/><Relationship Id="rId5" Type="http://schemas.openxmlformats.org/officeDocument/2006/relationships/tags" Target="../tags/tag107.xml"/><Relationship Id="rId15" Type="http://schemas.openxmlformats.org/officeDocument/2006/relationships/slide" Target="slide34.xml"/><Relationship Id="rId10" Type="http://schemas.openxmlformats.org/officeDocument/2006/relationships/tags" Target="../tags/tag112.xml"/><Relationship Id="rId19" Type="http://schemas.openxmlformats.org/officeDocument/2006/relationships/slide" Target="slide47.xml"/><Relationship Id="rId4" Type="http://schemas.openxmlformats.org/officeDocument/2006/relationships/tags" Target="../tags/tag106.xml"/><Relationship Id="rId9" Type="http://schemas.openxmlformats.org/officeDocument/2006/relationships/tags" Target="../tags/tag111.xml"/><Relationship Id="rId14" Type="http://schemas.openxmlformats.org/officeDocument/2006/relationships/slide" Target="slide33.xml"/><Relationship Id="rId22" Type="http://schemas.openxmlformats.org/officeDocument/2006/relationships/image" Target="../media/image4.png"/></Relationships>
</file>

<file path=ppt/slides/_rels/slide34.xml.rels><?xml version="1.0" encoding="UTF-8" standalone="yes"?>
<Relationships xmlns="http://schemas.openxmlformats.org/package/2006/relationships"><Relationship Id="rId8" Type="http://schemas.openxmlformats.org/officeDocument/2006/relationships/tags" Target="../tags/tag120.xml"/><Relationship Id="rId13" Type="http://schemas.openxmlformats.org/officeDocument/2006/relationships/slide" Target="slide3.xml"/><Relationship Id="rId18" Type="http://schemas.openxmlformats.org/officeDocument/2006/relationships/slide" Target="slide45.xml"/><Relationship Id="rId3" Type="http://schemas.openxmlformats.org/officeDocument/2006/relationships/tags" Target="../tags/tag115.xml"/><Relationship Id="rId21" Type="http://schemas.openxmlformats.org/officeDocument/2006/relationships/slide" Target="slide57.xml"/><Relationship Id="rId7" Type="http://schemas.openxmlformats.org/officeDocument/2006/relationships/tags" Target="../tags/tag119.xml"/><Relationship Id="rId12" Type="http://schemas.openxmlformats.org/officeDocument/2006/relationships/image" Target="../media/image6.png"/><Relationship Id="rId17" Type="http://schemas.openxmlformats.org/officeDocument/2006/relationships/slide" Target="slide41.xml"/><Relationship Id="rId2" Type="http://schemas.openxmlformats.org/officeDocument/2006/relationships/tags" Target="../tags/tag114.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tags" Target="../tags/tag113.xml"/><Relationship Id="rId6" Type="http://schemas.openxmlformats.org/officeDocument/2006/relationships/tags" Target="../tags/tag118.xml"/><Relationship Id="rId11" Type="http://schemas.openxmlformats.org/officeDocument/2006/relationships/slideLayout" Target="../slideLayouts/slideLayout6.xml"/><Relationship Id="rId5" Type="http://schemas.openxmlformats.org/officeDocument/2006/relationships/tags" Target="../tags/tag117.xml"/><Relationship Id="rId15" Type="http://schemas.openxmlformats.org/officeDocument/2006/relationships/slide" Target="slide34.xml"/><Relationship Id="rId10" Type="http://schemas.openxmlformats.org/officeDocument/2006/relationships/tags" Target="../tags/tag122.xml"/><Relationship Id="rId19" Type="http://schemas.openxmlformats.org/officeDocument/2006/relationships/slide" Target="slide47.xml"/><Relationship Id="rId4" Type="http://schemas.openxmlformats.org/officeDocument/2006/relationships/tags" Target="../tags/tag116.xml"/><Relationship Id="rId9" Type="http://schemas.openxmlformats.org/officeDocument/2006/relationships/tags" Target="../tags/tag121.xml"/><Relationship Id="rId14" Type="http://schemas.openxmlformats.org/officeDocument/2006/relationships/slide" Target="slide33.xml"/><Relationship Id="rId22"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35.xml"/><Relationship Id="rId2" Type="http://schemas.openxmlformats.org/officeDocument/2006/relationships/tags" Target="../tags/tag123.xml"/><Relationship Id="rId1" Type="http://schemas.openxmlformats.org/officeDocument/2006/relationships/themeOverride" Target="../theme/themeOverride1.xml"/><Relationship Id="rId4" Type="http://schemas.openxmlformats.org/officeDocument/2006/relationships/notesSlide" Target="../notesSlides/notesSlide25.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124.xml"/><Relationship Id="rId1" Type="http://schemas.openxmlformats.org/officeDocument/2006/relationships/themeOverride" Target="../theme/themeOverride2.xml"/><Relationship Id="rId5" Type="http://schemas.openxmlformats.org/officeDocument/2006/relationships/image" Target="../media/image4.png"/><Relationship Id="rId4" Type="http://schemas.openxmlformats.org/officeDocument/2006/relationships/notesSlide" Target="../notesSlides/notesSlide26.xml"/></Relationships>
</file>

<file path=ppt/slides/_rels/slide38.xml.rels><?xml version="1.0" encoding="UTF-8" standalone="yes"?>
<Relationships xmlns="http://schemas.openxmlformats.org/package/2006/relationships"><Relationship Id="rId8" Type="http://schemas.openxmlformats.org/officeDocument/2006/relationships/tags" Target="../tags/tag132.xml"/><Relationship Id="rId13" Type="http://schemas.openxmlformats.org/officeDocument/2006/relationships/slide" Target="slide3.xml"/><Relationship Id="rId18" Type="http://schemas.openxmlformats.org/officeDocument/2006/relationships/slide" Target="slide45.xml"/><Relationship Id="rId3" Type="http://schemas.openxmlformats.org/officeDocument/2006/relationships/tags" Target="../tags/tag127.xml"/><Relationship Id="rId21" Type="http://schemas.openxmlformats.org/officeDocument/2006/relationships/slide" Target="slide57.xml"/><Relationship Id="rId7" Type="http://schemas.openxmlformats.org/officeDocument/2006/relationships/tags" Target="../tags/tag131.xml"/><Relationship Id="rId12" Type="http://schemas.openxmlformats.org/officeDocument/2006/relationships/image" Target="../media/image6.png"/><Relationship Id="rId17" Type="http://schemas.openxmlformats.org/officeDocument/2006/relationships/slide" Target="slide41.xml"/><Relationship Id="rId2" Type="http://schemas.openxmlformats.org/officeDocument/2006/relationships/tags" Target="../tags/tag126.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tags" Target="../tags/tag125.xml"/><Relationship Id="rId6" Type="http://schemas.openxmlformats.org/officeDocument/2006/relationships/tags" Target="../tags/tag130.xml"/><Relationship Id="rId11" Type="http://schemas.openxmlformats.org/officeDocument/2006/relationships/slideLayout" Target="../slideLayouts/slideLayout6.xml"/><Relationship Id="rId5" Type="http://schemas.openxmlformats.org/officeDocument/2006/relationships/tags" Target="../tags/tag129.xml"/><Relationship Id="rId15" Type="http://schemas.openxmlformats.org/officeDocument/2006/relationships/slide" Target="slide34.xml"/><Relationship Id="rId10" Type="http://schemas.openxmlformats.org/officeDocument/2006/relationships/tags" Target="../tags/tag134.xml"/><Relationship Id="rId19" Type="http://schemas.openxmlformats.org/officeDocument/2006/relationships/slide" Target="slide47.xml"/><Relationship Id="rId4" Type="http://schemas.openxmlformats.org/officeDocument/2006/relationships/tags" Target="../tags/tag128.xml"/><Relationship Id="rId9" Type="http://schemas.openxmlformats.org/officeDocument/2006/relationships/tags" Target="../tags/tag133.xml"/><Relationship Id="rId14" Type="http://schemas.openxmlformats.org/officeDocument/2006/relationships/slide" Target="slide33.xml"/><Relationship Id="rId22" Type="http://schemas.openxmlformats.org/officeDocument/2006/relationships/image" Target="../media/image4.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3.xml"/><Relationship Id="rId2" Type="http://schemas.openxmlformats.org/officeDocument/2006/relationships/tags" Target="../tags/tag135.xml"/><Relationship Id="rId1" Type="http://schemas.openxmlformats.org/officeDocument/2006/relationships/themeOverride" Target="../theme/themeOverride3.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5.xml"/><Relationship Id="rId1" Type="http://schemas.openxmlformats.org/officeDocument/2006/relationships/tags" Target="../tags/tag12.xml"/><Relationship Id="rId5" Type="http://schemas.openxmlformats.org/officeDocument/2006/relationships/image" Target="../media/image4.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tags" Target="../tags/tag136.xml"/><Relationship Id="rId1" Type="http://schemas.openxmlformats.org/officeDocument/2006/relationships/themeOverride" Target="../theme/themeOverride4.xml"/></Relationships>
</file>

<file path=ppt/slides/_rels/slide41.xml.rels><?xml version="1.0" encoding="UTF-8" standalone="yes"?>
<Relationships xmlns="http://schemas.openxmlformats.org/package/2006/relationships"><Relationship Id="rId8" Type="http://schemas.openxmlformats.org/officeDocument/2006/relationships/tags" Target="../tags/tag144.xml"/><Relationship Id="rId13" Type="http://schemas.openxmlformats.org/officeDocument/2006/relationships/slide" Target="slide3.xml"/><Relationship Id="rId18" Type="http://schemas.openxmlformats.org/officeDocument/2006/relationships/slide" Target="slide45.xml"/><Relationship Id="rId3" Type="http://schemas.openxmlformats.org/officeDocument/2006/relationships/tags" Target="../tags/tag139.xml"/><Relationship Id="rId21" Type="http://schemas.openxmlformats.org/officeDocument/2006/relationships/slide" Target="slide57.xml"/><Relationship Id="rId7" Type="http://schemas.openxmlformats.org/officeDocument/2006/relationships/tags" Target="../tags/tag143.xml"/><Relationship Id="rId12" Type="http://schemas.openxmlformats.org/officeDocument/2006/relationships/image" Target="../media/image6.png"/><Relationship Id="rId17" Type="http://schemas.openxmlformats.org/officeDocument/2006/relationships/slide" Target="slide41.xml"/><Relationship Id="rId2" Type="http://schemas.openxmlformats.org/officeDocument/2006/relationships/tags" Target="../tags/tag138.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slideLayout" Target="../slideLayouts/slideLayout6.xml"/><Relationship Id="rId5" Type="http://schemas.openxmlformats.org/officeDocument/2006/relationships/tags" Target="../tags/tag141.xml"/><Relationship Id="rId15" Type="http://schemas.openxmlformats.org/officeDocument/2006/relationships/slide" Target="slide34.xml"/><Relationship Id="rId10" Type="http://schemas.openxmlformats.org/officeDocument/2006/relationships/tags" Target="../tags/tag146.xml"/><Relationship Id="rId19" Type="http://schemas.openxmlformats.org/officeDocument/2006/relationships/slide" Target="slide47.xml"/><Relationship Id="rId4" Type="http://schemas.openxmlformats.org/officeDocument/2006/relationships/tags" Target="../tags/tag140.xml"/><Relationship Id="rId9" Type="http://schemas.openxmlformats.org/officeDocument/2006/relationships/tags" Target="../tags/tag145.xml"/><Relationship Id="rId14" Type="http://schemas.openxmlformats.org/officeDocument/2006/relationships/slide" Target="slide33.xml"/><Relationship Id="rId22"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tags" Target="../tags/tag147.xml"/><Relationship Id="rId5" Type="http://schemas.openxmlformats.org/officeDocument/2006/relationships/image" Target="../media/image4.png"/><Relationship Id="rId4" Type="http://schemas.openxmlformats.org/officeDocument/2006/relationships/image" Target="../media/image30.wmf"/></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6.xml"/><Relationship Id="rId1" Type="http://schemas.openxmlformats.org/officeDocument/2006/relationships/tags" Target="../tags/tag148.xml"/><Relationship Id="rId4" Type="http://schemas.openxmlformats.org/officeDocument/2006/relationships/image" Target="../media/image4.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tags" Target="../tags/tag149.xml"/></Relationships>
</file>

<file path=ppt/slides/_rels/slide45.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slide" Target="slide3.xml"/><Relationship Id="rId18" Type="http://schemas.openxmlformats.org/officeDocument/2006/relationships/slide" Target="slide45.xml"/><Relationship Id="rId3" Type="http://schemas.openxmlformats.org/officeDocument/2006/relationships/tags" Target="../tags/tag152.xml"/><Relationship Id="rId21" Type="http://schemas.openxmlformats.org/officeDocument/2006/relationships/slide" Target="slide57.xml"/><Relationship Id="rId7" Type="http://schemas.openxmlformats.org/officeDocument/2006/relationships/tags" Target="../tags/tag156.xml"/><Relationship Id="rId12" Type="http://schemas.openxmlformats.org/officeDocument/2006/relationships/image" Target="../media/image6.png"/><Relationship Id="rId17" Type="http://schemas.openxmlformats.org/officeDocument/2006/relationships/slide" Target="slide41.xml"/><Relationship Id="rId2" Type="http://schemas.openxmlformats.org/officeDocument/2006/relationships/tags" Target="../tags/tag151.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slideLayout" Target="../slideLayouts/slideLayout6.xml"/><Relationship Id="rId5" Type="http://schemas.openxmlformats.org/officeDocument/2006/relationships/tags" Target="../tags/tag154.xml"/><Relationship Id="rId15" Type="http://schemas.openxmlformats.org/officeDocument/2006/relationships/slide" Target="slide34.xml"/><Relationship Id="rId10" Type="http://schemas.openxmlformats.org/officeDocument/2006/relationships/tags" Target="../tags/tag159.xml"/><Relationship Id="rId19" Type="http://schemas.openxmlformats.org/officeDocument/2006/relationships/slide" Target="slide47.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slide" Target="slide33.xml"/><Relationship Id="rId22"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xml"/><Relationship Id="rId1" Type="http://schemas.openxmlformats.org/officeDocument/2006/relationships/tags" Target="../tags/tag160.xml"/><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8" Type="http://schemas.openxmlformats.org/officeDocument/2006/relationships/tags" Target="../tags/tag168.xml"/><Relationship Id="rId13" Type="http://schemas.openxmlformats.org/officeDocument/2006/relationships/slide" Target="slide3.xml"/><Relationship Id="rId18" Type="http://schemas.openxmlformats.org/officeDocument/2006/relationships/slide" Target="slide45.xml"/><Relationship Id="rId3" Type="http://schemas.openxmlformats.org/officeDocument/2006/relationships/tags" Target="../tags/tag163.xml"/><Relationship Id="rId21" Type="http://schemas.openxmlformats.org/officeDocument/2006/relationships/slide" Target="slide57.xml"/><Relationship Id="rId7" Type="http://schemas.openxmlformats.org/officeDocument/2006/relationships/tags" Target="../tags/tag167.xml"/><Relationship Id="rId12" Type="http://schemas.openxmlformats.org/officeDocument/2006/relationships/image" Target="../media/image6.png"/><Relationship Id="rId17" Type="http://schemas.openxmlformats.org/officeDocument/2006/relationships/slide" Target="slide41.xml"/><Relationship Id="rId2" Type="http://schemas.openxmlformats.org/officeDocument/2006/relationships/tags" Target="../tags/tag162.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tags" Target="../tags/tag161.xml"/><Relationship Id="rId6" Type="http://schemas.openxmlformats.org/officeDocument/2006/relationships/tags" Target="../tags/tag166.xml"/><Relationship Id="rId11" Type="http://schemas.openxmlformats.org/officeDocument/2006/relationships/slideLayout" Target="../slideLayouts/slideLayout6.xml"/><Relationship Id="rId5" Type="http://schemas.openxmlformats.org/officeDocument/2006/relationships/tags" Target="../tags/tag165.xml"/><Relationship Id="rId15" Type="http://schemas.openxmlformats.org/officeDocument/2006/relationships/slide" Target="slide34.xml"/><Relationship Id="rId10" Type="http://schemas.openxmlformats.org/officeDocument/2006/relationships/tags" Target="../tags/tag170.xml"/><Relationship Id="rId19" Type="http://schemas.openxmlformats.org/officeDocument/2006/relationships/slide" Target="slide47.xml"/><Relationship Id="rId4" Type="http://schemas.openxmlformats.org/officeDocument/2006/relationships/tags" Target="../tags/tag164.xml"/><Relationship Id="rId9" Type="http://schemas.openxmlformats.org/officeDocument/2006/relationships/tags" Target="../tags/tag169.xml"/><Relationship Id="rId14" Type="http://schemas.openxmlformats.org/officeDocument/2006/relationships/slide" Target="slide33.xml"/><Relationship Id="rId22" Type="http://schemas.openxmlformats.org/officeDocument/2006/relationships/image" Target="../media/image4.png"/></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171.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tags" Target="../tags/tag20.xml"/><Relationship Id="rId13" Type="http://schemas.openxmlformats.org/officeDocument/2006/relationships/slide" Target="slide3.xml"/><Relationship Id="rId18" Type="http://schemas.openxmlformats.org/officeDocument/2006/relationships/slide" Target="slide20.xml"/><Relationship Id="rId3" Type="http://schemas.openxmlformats.org/officeDocument/2006/relationships/tags" Target="../tags/tag15.xml"/><Relationship Id="rId21" Type="http://schemas.openxmlformats.org/officeDocument/2006/relationships/slide" Target="slide33.xml"/><Relationship Id="rId7" Type="http://schemas.openxmlformats.org/officeDocument/2006/relationships/tags" Target="../tags/tag19.xml"/><Relationship Id="rId12" Type="http://schemas.openxmlformats.org/officeDocument/2006/relationships/image" Target="../media/image6.png"/><Relationship Id="rId17" Type="http://schemas.openxmlformats.org/officeDocument/2006/relationships/slide" Target="slide17.xml"/><Relationship Id="rId2" Type="http://schemas.openxmlformats.org/officeDocument/2006/relationships/tags" Target="../tags/tag14.xml"/><Relationship Id="rId16" Type="http://schemas.openxmlformats.org/officeDocument/2006/relationships/slide" Target="slide10.xml"/><Relationship Id="rId20" Type="http://schemas.openxmlformats.org/officeDocument/2006/relationships/slide" Target="slide27.xml"/><Relationship Id="rId1" Type="http://schemas.openxmlformats.org/officeDocument/2006/relationships/tags" Target="../tags/tag13.xml"/><Relationship Id="rId6" Type="http://schemas.openxmlformats.org/officeDocument/2006/relationships/tags" Target="../tags/tag18.xml"/><Relationship Id="rId11" Type="http://schemas.openxmlformats.org/officeDocument/2006/relationships/slideLayout" Target="../slideLayouts/slideLayout6.xml"/><Relationship Id="rId5" Type="http://schemas.openxmlformats.org/officeDocument/2006/relationships/tags" Target="../tags/tag17.xml"/><Relationship Id="rId15" Type="http://schemas.openxmlformats.org/officeDocument/2006/relationships/slide" Target="slide8.xml"/><Relationship Id="rId10" Type="http://schemas.openxmlformats.org/officeDocument/2006/relationships/tags" Target="../tags/tag22.xml"/><Relationship Id="rId19" Type="http://schemas.openxmlformats.org/officeDocument/2006/relationships/slide" Target="slide22.xml"/><Relationship Id="rId4" Type="http://schemas.openxmlformats.org/officeDocument/2006/relationships/tags" Target="../tags/tag16.xml"/><Relationship Id="rId9" Type="http://schemas.openxmlformats.org/officeDocument/2006/relationships/tags" Target="../tags/tag21.xml"/><Relationship Id="rId14" Type="http://schemas.openxmlformats.org/officeDocument/2006/relationships/slide" Target="slide5.xml"/><Relationship Id="rId22"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2.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8" Type="http://schemas.openxmlformats.org/officeDocument/2006/relationships/tags" Target="../tags/tag180.xml"/><Relationship Id="rId13" Type="http://schemas.openxmlformats.org/officeDocument/2006/relationships/slide" Target="slide3.xml"/><Relationship Id="rId18" Type="http://schemas.openxmlformats.org/officeDocument/2006/relationships/slide" Target="slide45.xml"/><Relationship Id="rId3" Type="http://schemas.openxmlformats.org/officeDocument/2006/relationships/tags" Target="../tags/tag175.xml"/><Relationship Id="rId21" Type="http://schemas.openxmlformats.org/officeDocument/2006/relationships/slide" Target="slide57.xml"/><Relationship Id="rId7" Type="http://schemas.openxmlformats.org/officeDocument/2006/relationships/tags" Target="../tags/tag179.xml"/><Relationship Id="rId12" Type="http://schemas.openxmlformats.org/officeDocument/2006/relationships/image" Target="../media/image6.png"/><Relationship Id="rId17" Type="http://schemas.openxmlformats.org/officeDocument/2006/relationships/slide" Target="slide41.xml"/><Relationship Id="rId2" Type="http://schemas.openxmlformats.org/officeDocument/2006/relationships/tags" Target="../tags/tag174.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tags" Target="../tags/tag173.xml"/><Relationship Id="rId6" Type="http://schemas.openxmlformats.org/officeDocument/2006/relationships/tags" Target="../tags/tag178.xml"/><Relationship Id="rId11" Type="http://schemas.openxmlformats.org/officeDocument/2006/relationships/slideLayout" Target="../slideLayouts/slideLayout6.xml"/><Relationship Id="rId5" Type="http://schemas.openxmlformats.org/officeDocument/2006/relationships/tags" Target="../tags/tag177.xml"/><Relationship Id="rId15" Type="http://schemas.openxmlformats.org/officeDocument/2006/relationships/slide" Target="slide34.xml"/><Relationship Id="rId10" Type="http://schemas.openxmlformats.org/officeDocument/2006/relationships/tags" Target="../tags/tag182.xml"/><Relationship Id="rId19" Type="http://schemas.openxmlformats.org/officeDocument/2006/relationships/slide" Target="slide47.xml"/><Relationship Id="rId4" Type="http://schemas.openxmlformats.org/officeDocument/2006/relationships/tags" Target="../tags/tag176.xml"/><Relationship Id="rId9" Type="http://schemas.openxmlformats.org/officeDocument/2006/relationships/tags" Target="../tags/tag181.xml"/><Relationship Id="rId14" Type="http://schemas.openxmlformats.org/officeDocument/2006/relationships/slide" Target="slide33.xml"/><Relationship Id="rId22" Type="http://schemas.openxmlformats.org/officeDocument/2006/relationships/image" Target="../media/image4.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3.png"/></Relationships>
</file>

<file path=ppt/slides/_rels/slide57.xml.rels><?xml version="1.0" encoding="UTF-8" standalone="yes"?>
<Relationships xmlns="http://schemas.openxmlformats.org/package/2006/relationships"><Relationship Id="rId8" Type="http://schemas.openxmlformats.org/officeDocument/2006/relationships/tags" Target="../tags/tag190.xml"/><Relationship Id="rId13" Type="http://schemas.openxmlformats.org/officeDocument/2006/relationships/slide" Target="slide3.xml"/><Relationship Id="rId18" Type="http://schemas.openxmlformats.org/officeDocument/2006/relationships/slide" Target="slide45.xml"/><Relationship Id="rId3" Type="http://schemas.openxmlformats.org/officeDocument/2006/relationships/tags" Target="../tags/tag185.xml"/><Relationship Id="rId21" Type="http://schemas.openxmlformats.org/officeDocument/2006/relationships/slide" Target="slide57.xml"/><Relationship Id="rId7" Type="http://schemas.openxmlformats.org/officeDocument/2006/relationships/tags" Target="../tags/tag189.xml"/><Relationship Id="rId12" Type="http://schemas.openxmlformats.org/officeDocument/2006/relationships/image" Target="../media/image6.png"/><Relationship Id="rId17" Type="http://schemas.openxmlformats.org/officeDocument/2006/relationships/slide" Target="slide41.xml"/><Relationship Id="rId2" Type="http://schemas.openxmlformats.org/officeDocument/2006/relationships/tags" Target="../tags/tag184.xml"/><Relationship Id="rId16" Type="http://schemas.openxmlformats.org/officeDocument/2006/relationships/slide" Target="slide38.xml"/><Relationship Id="rId20" Type="http://schemas.openxmlformats.org/officeDocument/2006/relationships/slide" Target="slide52.xml"/><Relationship Id="rId1" Type="http://schemas.openxmlformats.org/officeDocument/2006/relationships/tags" Target="../tags/tag183.xml"/><Relationship Id="rId6" Type="http://schemas.openxmlformats.org/officeDocument/2006/relationships/tags" Target="../tags/tag188.xml"/><Relationship Id="rId11" Type="http://schemas.openxmlformats.org/officeDocument/2006/relationships/slideLayout" Target="../slideLayouts/slideLayout6.xml"/><Relationship Id="rId5" Type="http://schemas.openxmlformats.org/officeDocument/2006/relationships/tags" Target="../tags/tag187.xml"/><Relationship Id="rId15" Type="http://schemas.openxmlformats.org/officeDocument/2006/relationships/slide" Target="slide34.xml"/><Relationship Id="rId10" Type="http://schemas.openxmlformats.org/officeDocument/2006/relationships/tags" Target="../tags/tag192.xml"/><Relationship Id="rId19" Type="http://schemas.openxmlformats.org/officeDocument/2006/relationships/slide" Target="slide47.xml"/><Relationship Id="rId4" Type="http://schemas.openxmlformats.org/officeDocument/2006/relationships/tags" Target="../tags/tag186.xml"/><Relationship Id="rId9" Type="http://schemas.openxmlformats.org/officeDocument/2006/relationships/tags" Target="../tags/tag191.xml"/><Relationship Id="rId14" Type="http://schemas.openxmlformats.org/officeDocument/2006/relationships/slide" Target="slide33.xml"/><Relationship Id="rId22" Type="http://schemas.openxmlformats.org/officeDocument/2006/relationships/image" Target="../media/image4.png"/></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193.xml"/></Relationships>
</file>

<file path=ppt/slides/_rels/slide5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5.xml"/><Relationship Id="rId1" Type="http://schemas.openxmlformats.org/officeDocument/2006/relationships/tags" Target="../tags/tag23.xml"/><Relationship Id="rId6" Type="http://schemas.openxmlformats.org/officeDocument/2006/relationships/image" Target="../media/image4.png"/><Relationship Id="rId5" Type="http://schemas.openxmlformats.org/officeDocument/2006/relationships/image" Target="../media/image9.png"/><Relationship Id="rId4" Type="http://schemas.openxmlformats.org/officeDocument/2006/relationships/image" Target="../media/image8.png"/></Relationships>
</file>

<file path=ppt/slides/_rels/slide60.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196.xml"/><Relationship Id="rId7" Type="http://schemas.openxmlformats.org/officeDocument/2006/relationships/image" Target="../media/image6.png"/><Relationship Id="rId2" Type="http://schemas.openxmlformats.org/officeDocument/2006/relationships/tags" Target="../tags/tag195.xml"/><Relationship Id="rId1" Type="http://schemas.openxmlformats.org/officeDocument/2006/relationships/tags" Target="../tags/tag194.xml"/><Relationship Id="rId6" Type="http://schemas.openxmlformats.org/officeDocument/2006/relationships/slideLayout" Target="../slideLayouts/slideLayout6.xml"/><Relationship Id="rId5" Type="http://schemas.openxmlformats.org/officeDocument/2006/relationships/tags" Target="../tags/tag198.xml"/><Relationship Id="rId4" Type="http://schemas.openxmlformats.org/officeDocument/2006/relationships/tags" Target="../tags/tag197.xml"/></Relationships>
</file>

<file path=ppt/slides/_rels/slide7.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8.png"/><Relationship Id="rId3" Type="http://schemas.openxmlformats.org/officeDocument/2006/relationships/notesSlide" Target="../notesSlides/notesSlide5.xml"/><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slideLayout" Target="../slideLayouts/slideLayout15.xml"/><Relationship Id="rId1" Type="http://schemas.openxmlformats.org/officeDocument/2006/relationships/tags" Target="../tags/tag24.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 Id="rId1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slide" Target="slide3.xml"/><Relationship Id="rId18" Type="http://schemas.openxmlformats.org/officeDocument/2006/relationships/slide" Target="slide20.xml"/><Relationship Id="rId3" Type="http://schemas.openxmlformats.org/officeDocument/2006/relationships/tags" Target="../tags/tag27.xml"/><Relationship Id="rId21" Type="http://schemas.openxmlformats.org/officeDocument/2006/relationships/slide" Target="slide33.xml"/><Relationship Id="rId7" Type="http://schemas.openxmlformats.org/officeDocument/2006/relationships/tags" Target="../tags/tag31.xml"/><Relationship Id="rId12" Type="http://schemas.openxmlformats.org/officeDocument/2006/relationships/image" Target="../media/image6.png"/><Relationship Id="rId17" Type="http://schemas.openxmlformats.org/officeDocument/2006/relationships/slide" Target="slide17.xml"/><Relationship Id="rId2" Type="http://schemas.openxmlformats.org/officeDocument/2006/relationships/tags" Target="../tags/tag26.xml"/><Relationship Id="rId16" Type="http://schemas.openxmlformats.org/officeDocument/2006/relationships/slide" Target="slide10.xml"/><Relationship Id="rId20" Type="http://schemas.openxmlformats.org/officeDocument/2006/relationships/slide" Target="slide27.xml"/><Relationship Id="rId1" Type="http://schemas.openxmlformats.org/officeDocument/2006/relationships/tags" Target="../tags/tag25.xml"/><Relationship Id="rId6" Type="http://schemas.openxmlformats.org/officeDocument/2006/relationships/tags" Target="../tags/tag30.xml"/><Relationship Id="rId11" Type="http://schemas.openxmlformats.org/officeDocument/2006/relationships/slideLayout" Target="../slideLayouts/slideLayout6.xml"/><Relationship Id="rId5" Type="http://schemas.openxmlformats.org/officeDocument/2006/relationships/tags" Target="../tags/tag29.xml"/><Relationship Id="rId15" Type="http://schemas.openxmlformats.org/officeDocument/2006/relationships/slide" Target="slide8.xml"/><Relationship Id="rId10" Type="http://schemas.openxmlformats.org/officeDocument/2006/relationships/tags" Target="../tags/tag34.xml"/><Relationship Id="rId19" Type="http://schemas.openxmlformats.org/officeDocument/2006/relationships/slide" Target="slide22.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slide" Target="slide5.xml"/><Relationship Id="rId22"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5.xml"/><Relationship Id="rId1" Type="http://schemas.openxmlformats.org/officeDocument/2006/relationships/tags" Target="../tags/tag35.xml"/><Relationship Id="rId6" Type="http://schemas.openxmlformats.org/officeDocument/2006/relationships/image" Target="../media/image4.png"/><Relationship Id="rId5" Type="http://schemas.openxmlformats.org/officeDocument/2006/relationships/image" Target="../media/image1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type="title"/>
          </p:nvPr>
        </p:nvSpPr>
        <p:spPr>
          <a:noFill/>
        </p:spPr>
        <p:txBody>
          <a:bodyPr>
            <a:normAutofit/>
          </a:bodyPr>
          <a:lstStyle/>
          <a:p>
            <a:r>
              <a:rPr lang="en-US" sz="4000" dirty="0" smtClean="0"/>
              <a:t>Workshop Outline</a:t>
            </a:r>
          </a:p>
        </p:txBody>
      </p:sp>
      <p:sp>
        <p:nvSpPr>
          <p:cNvPr id="8" name="Text Box 18"/>
          <p:cNvSpPr txBox="1">
            <a:spLocks noChangeArrowheads="1"/>
          </p:cNvSpPr>
          <p:nvPr/>
        </p:nvSpPr>
        <p:spPr bwMode="auto">
          <a:xfrm>
            <a:off x="304800" y="838200"/>
            <a:ext cx="8534400" cy="5486400"/>
          </a:xfrm>
          <a:prstGeom prst="rect">
            <a:avLst/>
          </a:prstGeom>
          <a:solidFill>
            <a:schemeClr val="accent1">
              <a:lumMod val="90000"/>
            </a:schemeClr>
          </a:solidFill>
          <a:ln w="28575">
            <a:solidFill>
              <a:schemeClr val="tx1"/>
            </a:solidFill>
            <a:miter lim="800000"/>
            <a:headEnd type="none" w="sm" len="sm"/>
            <a:tailEnd type="none" w="sm" len="sm"/>
          </a:ln>
        </p:spPr>
        <p:txBody>
          <a:bodyPr wrap="square" lIns="0" tIns="0" rIns="0" bIns="0" anchor="ctr" anchorCtr="0">
            <a:noAutofit/>
          </a:bodyPr>
          <a:lstStyle/>
          <a:p>
            <a:pPr marL="2913063" lvl="5" indent="-627063">
              <a:spcBef>
                <a:spcPts val="1800"/>
              </a:spcBef>
              <a:buFontTx/>
              <a:buAutoNum type="arabicPeriod"/>
            </a:pPr>
            <a:r>
              <a:rPr lang="en-US" sz="3600" dirty="0" smtClean="0">
                <a:solidFill>
                  <a:srgbClr val="FFFFFF">
                    <a:lumMod val="75000"/>
                  </a:srgbClr>
                </a:solidFill>
                <a:latin typeface="Arial" pitchFamily="34" charset="0"/>
              </a:rPr>
              <a:t>Welcome</a:t>
            </a:r>
            <a:endParaRPr lang="en-US" sz="3600" dirty="0">
              <a:solidFill>
                <a:srgbClr val="FFFFFF">
                  <a:lumMod val="75000"/>
                </a:srgbClr>
              </a:solidFill>
              <a:latin typeface="Arial" pitchFamily="34" charset="0"/>
            </a:endParaRPr>
          </a:p>
          <a:p>
            <a:pPr marL="2913063" lvl="5" indent="-627063">
              <a:spcBef>
                <a:spcPts val="1800"/>
              </a:spcBef>
              <a:buFontTx/>
              <a:buAutoNum type="arabicPeriod"/>
            </a:pPr>
            <a:r>
              <a:rPr lang="en-US" sz="3600" dirty="0" smtClean="0">
                <a:solidFill>
                  <a:srgbClr val="FFFFFF">
                    <a:lumMod val="75000"/>
                  </a:srgbClr>
                </a:solidFill>
                <a:latin typeface="Arial" pitchFamily="34" charset="0"/>
              </a:rPr>
              <a:t>Intro to CCS &amp; SYS/BIOS</a:t>
            </a:r>
          </a:p>
          <a:p>
            <a:pPr marL="2913063" lvl="5" indent="-627063">
              <a:spcBef>
                <a:spcPts val="1800"/>
              </a:spcBef>
              <a:buFontTx/>
              <a:buAutoNum type="arabicPeriod"/>
            </a:pPr>
            <a:r>
              <a:rPr lang="en-US" sz="3600" dirty="0" smtClean="0">
                <a:solidFill>
                  <a:schemeClr val="bg1">
                    <a:lumMod val="75000"/>
                  </a:schemeClr>
                </a:solidFill>
                <a:latin typeface="Arial" pitchFamily="34" charset="0"/>
              </a:rPr>
              <a:t>Threads &amp; Scheduling</a:t>
            </a:r>
          </a:p>
          <a:p>
            <a:pPr marL="2913063" lvl="5" indent="-627063">
              <a:spcBef>
                <a:spcPts val="1800"/>
              </a:spcBef>
              <a:buFontTx/>
              <a:buAutoNum type="arabicPeriod"/>
            </a:pPr>
            <a:r>
              <a:rPr lang="en-US" sz="3600" dirty="0" smtClean="0">
                <a:solidFill>
                  <a:srgbClr val="000000"/>
                </a:solidFill>
                <a:latin typeface="Arial" pitchFamily="34" charset="0"/>
              </a:rPr>
              <a:t>Devices + Demo </a:t>
            </a:r>
            <a:r>
              <a:rPr lang="en-US" sz="3200" b="0" i="1" dirty="0" smtClean="0">
                <a:solidFill>
                  <a:srgbClr val="000000"/>
                </a:solidFill>
                <a:latin typeface="Arial" pitchFamily="34" charset="0"/>
              </a:rPr>
              <a:t>(custom)</a:t>
            </a:r>
            <a:endParaRPr lang="en-US" sz="3600" b="0" i="1" dirty="0" smtClean="0">
              <a:solidFill>
                <a:srgbClr val="000000"/>
              </a:solidFill>
              <a:latin typeface="Arial" pitchFamily="34" charset="0"/>
            </a:endParaRPr>
          </a:p>
          <a:p>
            <a:pPr marL="2913063" lvl="5" indent="-627063">
              <a:spcBef>
                <a:spcPts val="1800"/>
              </a:spcBef>
              <a:buFontTx/>
              <a:buAutoNum type="arabicPeriod"/>
            </a:pPr>
            <a:r>
              <a:rPr lang="en-US" sz="3600" dirty="0" smtClean="0">
                <a:solidFill>
                  <a:srgbClr val="000000"/>
                </a:solidFill>
                <a:latin typeface="Arial" pitchFamily="34" charset="0"/>
              </a:rPr>
              <a:t>Clock </a:t>
            </a:r>
            <a:r>
              <a:rPr lang="en-US" sz="3600" dirty="0" err="1" smtClean="0">
                <a:solidFill>
                  <a:srgbClr val="000000"/>
                </a:solidFill>
                <a:latin typeface="Arial" pitchFamily="34" charset="0"/>
              </a:rPr>
              <a:t>Fxns</a:t>
            </a:r>
            <a:r>
              <a:rPr lang="en-US" sz="3600" dirty="0" smtClean="0">
                <a:solidFill>
                  <a:srgbClr val="000000"/>
                </a:solidFill>
                <a:latin typeface="Arial" pitchFamily="34" charset="0"/>
              </a:rPr>
              <a:t> &amp; RTA Tools</a:t>
            </a:r>
          </a:p>
          <a:p>
            <a:pPr marL="2913063" lvl="5" indent="-627063">
              <a:spcBef>
                <a:spcPts val="1800"/>
              </a:spcBef>
              <a:buFontTx/>
              <a:buAutoNum type="arabicPeriod"/>
            </a:pPr>
            <a:r>
              <a:rPr lang="en-US" sz="3600" dirty="0" smtClean="0">
                <a:solidFill>
                  <a:srgbClr val="000000"/>
                </a:solidFill>
                <a:latin typeface="Arial" pitchFamily="34" charset="0"/>
              </a:rPr>
              <a:t>Dynamic Memory</a:t>
            </a:r>
          </a:p>
          <a:p>
            <a:pPr marL="2913063" lvl="5" indent="-627063">
              <a:spcBef>
                <a:spcPts val="1800"/>
              </a:spcBef>
              <a:buFontTx/>
              <a:buAutoNum type="arabicPeriod"/>
            </a:pPr>
            <a:r>
              <a:rPr lang="en-US" sz="3600" dirty="0" smtClean="0">
                <a:solidFill>
                  <a:srgbClr val="000000"/>
                </a:solidFill>
                <a:latin typeface="Arial" pitchFamily="34" charset="0"/>
              </a:rPr>
              <a:t>Advanced Topics + Q&amp;A</a:t>
            </a:r>
            <a:endParaRPr lang="en-US" sz="3600" dirty="0">
              <a:solidFill>
                <a:srgbClr val="000000"/>
              </a:solidFill>
              <a:latin typeface="Arial" pitchFamily="34" charset="0"/>
            </a:endParaRPr>
          </a:p>
        </p:txBody>
      </p:sp>
      <p:cxnSp>
        <p:nvCxnSpPr>
          <p:cNvPr id="13" name="Straight Connector 12"/>
          <p:cNvCxnSpPr/>
          <p:nvPr/>
        </p:nvCxnSpPr>
        <p:spPr bwMode="auto">
          <a:xfrm rot="5400000">
            <a:off x="-481080" y="3581400"/>
            <a:ext cx="5486400" cy="0"/>
          </a:xfrm>
          <a:prstGeom prst="line">
            <a:avLst/>
          </a:prstGeom>
          <a:solidFill>
            <a:schemeClr val="accent1"/>
          </a:solidFill>
          <a:ln w="28575" cap="flat" cmpd="sng" algn="ctr">
            <a:solidFill>
              <a:schemeClr val="tx1"/>
            </a:solidFill>
            <a:prstDash val="solid"/>
            <a:round/>
            <a:headEnd type="none" w="sm" len="sm"/>
            <a:tailEnd type="none" w="sm" len="sm"/>
          </a:ln>
          <a:effectLst/>
        </p:spPr>
      </p:cxnSp>
      <p:cxnSp>
        <p:nvCxnSpPr>
          <p:cNvPr id="16" name="Straight Connector 15"/>
          <p:cNvCxnSpPr/>
          <p:nvPr/>
        </p:nvCxnSpPr>
        <p:spPr bwMode="auto">
          <a:xfrm rot="10800000" flipH="1">
            <a:off x="304800" y="4009870"/>
            <a:ext cx="8534400" cy="0"/>
          </a:xfrm>
          <a:prstGeom prst="line">
            <a:avLst/>
          </a:prstGeom>
          <a:solidFill>
            <a:schemeClr val="accent1"/>
          </a:solidFill>
          <a:ln w="28575" cap="flat" cmpd="sng" algn="ctr">
            <a:solidFill>
              <a:schemeClr val="tx1"/>
            </a:solidFill>
            <a:prstDash val="solid"/>
            <a:round/>
            <a:headEnd type="none" w="sm" len="sm"/>
            <a:tailEnd type="none" w="sm" len="sm"/>
          </a:ln>
          <a:effectLst/>
        </p:spPr>
      </p:cxnSp>
      <p:sp>
        <p:nvSpPr>
          <p:cNvPr id="18" name="TextBox 17"/>
          <p:cNvSpPr txBox="1"/>
          <p:nvPr/>
        </p:nvSpPr>
        <p:spPr>
          <a:xfrm>
            <a:off x="549613" y="1989892"/>
            <a:ext cx="1406795" cy="707886"/>
          </a:xfrm>
          <a:prstGeom prst="rect">
            <a:avLst/>
          </a:prstGeom>
          <a:noFill/>
        </p:spPr>
        <p:txBody>
          <a:bodyPr wrap="none" rtlCol="0" anchor="ctr" anchorCtr="0">
            <a:spAutoFit/>
          </a:bodyPr>
          <a:lstStyle/>
          <a:p>
            <a:pPr eaLnBrk="1" hangingPunct="1">
              <a:lnSpc>
                <a:spcPct val="100000"/>
              </a:lnSpc>
              <a:spcBef>
                <a:spcPct val="0"/>
              </a:spcBef>
            </a:pPr>
            <a:r>
              <a:rPr lang="en-US" sz="4000" dirty="0" smtClean="0">
                <a:solidFill>
                  <a:srgbClr val="0066FF"/>
                </a:solidFill>
                <a:latin typeface="Calibri" pitchFamily="34" charset="0"/>
              </a:rPr>
              <a:t>DAY 1</a:t>
            </a:r>
          </a:p>
        </p:txBody>
      </p:sp>
      <p:sp>
        <p:nvSpPr>
          <p:cNvPr id="19" name="TextBox 18"/>
          <p:cNvSpPr txBox="1"/>
          <p:nvPr/>
        </p:nvSpPr>
        <p:spPr>
          <a:xfrm>
            <a:off x="563261" y="4675431"/>
            <a:ext cx="1406795" cy="707886"/>
          </a:xfrm>
          <a:prstGeom prst="rect">
            <a:avLst/>
          </a:prstGeom>
          <a:noFill/>
        </p:spPr>
        <p:txBody>
          <a:bodyPr wrap="none" rtlCol="0" anchor="ctr" anchorCtr="0">
            <a:spAutoFit/>
          </a:bodyPr>
          <a:lstStyle/>
          <a:p>
            <a:pPr eaLnBrk="1" hangingPunct="1">
              <a:lnSpc>
                <a:spcPct val="100000"/>
              </a:lnSpc>
              <a:spcBef>
                <a:spcPct val="0"/>
              </a:spcBef>
            </a:pPr>
            <a:r>
              <a:rPr lang="en-US" sz="4000" dirty="0" smtClean="0">
                <a:solidFill>
                  <a:srgbClr val="0066FF"/>
                </a:solidFill>
                <a:latin typeface="Calibri" pitchFamily="34" charset="0"/>
              </a:rPr>
              <a:t>DAY 2</a:t>
            </a:r>
          </a:p>
        </p:txBody>
      </p:sp>
      <p:sp>
        <p:nvSpPr>
          <p:cNvPr id="10" name="Rounded Rectangle 9"/>
          <p:cNvSpPr/>
          <p:nvPr/>
        </p:nvSpPr>
        <p:spPr bwMode="auto">
          <a:xfrm>
            <a:off x="2381536" y="3273243"/>
            <a:ext cx="6318912" cy="644856"/>
          </a:xfrm>
          <a:prstGeom prst="roundRect">
            <a:avLst/>
          </a:prstGeom>
          <a:noFill/>
          <a:ln w="38100" cap="flat" cmpd="sng" algn="ctr">
            <a:solidFill>
              <a:schemeClr val="tx2"/>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endParaRPr lang="en-US" sz="2800" dirty="0" smtClean="0">
              <a:solidFill>
                <a:srgbClr val="000000"/>
              </a:solidFill>
              <a:latin typeface="Arial Narrow" pitchFamily="34" charset="0"/>
            </a:endParaRPr>
          </a:p>
        </p:txBody>
      </p:sp>
      <p:sp>
        <p:nvSpPr>
          <p:cNvPr id="1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a:t>
            </a:r>
            <a:endParaRPr lang="en-US" sz="1000" b="0" dirty="0" smtClean="0">
              <a:solidFill>
                <a:schemeClr val="tx2"/>
              </a:solidFill>
              <a:effectLst/>
              <a:latin typeface="Arial"/>
            </a:endParaRPr>
          </a:p>
        </p:txBody>
      </p:sp>
      <p:pic>
        <p:nvPicPr>
          <p:cNvPr id="12"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6">
            <a:hlinkClick r:id="rId14" action="ppaction://hlinksldjump"/>
          </p:cNvPr>
          <p:cNvSpPr txBox="1">
            <a:spLocks noChangeArrowheads="1"/>
          </p:cNvSpPr>
          <p:nvPr>
            <p:custDataLst>
              <p:tags r:id="rId3"/>
            </p:custDataLst>
          </p:nvPr>
        </p:nvSpPr>
        <p:spPr bwMode="auto">
          <a:xfrm>
            <a:off x="769877" y="1566198"/>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197202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2" name="Text Box 5">
            <a:hlinkClick r:id="rId16" action="ppaction://hlinksldjump"/>
          </p:cNvPr>
          <p:cNvSpPr txBox="1">
            <a:spLocks noChangeArrowheads="1"/>
          </p:cNvSpPr>
          <p:nvPr>
            <p:custDataLst>
              <p:tags r:id="rId5"/>
            </p:custDataLst>
          </p:nvPr>
        </p:nvSpPr>
        <p:spPr bwMode="auto">
          <a:xfrm>
            <a:off x="774000" y="2377853"/>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93290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33873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Software Tools</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74456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Stellaris &amp; SYS/BIOS</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15039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Stellaris-M3</a:t>
            </a:r>
            <a:endParaRPr lang="en-US" dirty="0">
              <a:solidFill>
                <a:srgbClr val="000000"/>
              </a:solidFill>
            </a:endParaRPr>
          </a:p>
        </p:txBody>
      </p:sp>
      <p:sp>
        <p:nvSpPr>
          <p:cNvPr id="17" name="Text Box 4">
            <a:hlinkClick r:id="rId21" action="ppaction://hlinksldjump"/>
          </p:cNvPr>
          <p:cNvSpPr txBox="1">
            <a:spLocks noChangeArrowheads="1"/>
          </p:cNvSpPr>
          <p:nvPr>
            <p:custDataLst>
              <p:tags r:id="rId10"/>
            </p:custDataLst>
          </p:nvPr>
        </p:nvSpPr>
        <p:spPr bwMode="auto">
          <a:xfrm>
            <a:off x="301576" y="458320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11875"/>
            <a:ext cx="9144000" cy="609600"/>
          </a:xfrm>
        </p:spPr>
        <p:txBody>
          <a:bodyPr>
            <a:noAutofit/>
          </a:bodyPr>
          <a:lstStyle/>
          <a:p>
            <a:r>
              <a:rPr lang="en-US" dirty="0" err="1" smtClean="0"/>
              <a:t>Stellaris</a:t>
            </a:r>
            <a:r>
              <a:rPr lang="en-US" dirty="0" smtClean="0"/>
              <a:t> Interrupts</a:t>
            </a:r>
          </a:p>
        </p:txBody>
      </p:sp>
      <p:sp>
        <p:nvSpPr>
          <p:cNvPr id="2051" name="TextBox 13"/>
          <p:cNvSpPr txBox="1">
            <a:spLocks noChangeArrowheads="1"/>
          </p:cNvSpPr>
          <p:nvPr/>
        </p:nvSpPr>
        <p:spPr bwMode="auto">
          <a:xfrm>
            <a:off x="0" y="626425"/>
            <a:ext cx="2407519" cy="437043"/>
          </a:xfrm>
          <a:prstGeom prst="rect">
            <a:avLst/>
          </a:prstGeom>
          <a:noFill/>
          <a:ln w="9525">
            <a:noFill/>
            <a:miter lim="800000"/>
            <a:headEnd/>
            <a:tailEnd/>
          </a:ln>
        </p:spPr>
        <p:txBody>
          <a:bodyPr wrap="none">
            <a:spAutoFit/>
          </a:bodyPr>
          <a:lstStyle/>
          <a:p>
            <a:r>
              <a:rPr lang="en-US" sz="2800" u="sng" dirty="0" smtClean="0">
                <a:solidFill>
                  <a:schemeClr val="tx2"/>
                </a:solidFill>
              </a:rPr>
              <a:t>Interrupt IDs</a:t>
            </a:r>
          </a:p>
        </p:txBody>
      </p:sp>
      <p:pic>
        <p:nvPicPr>
          <p:cNvPr id="96258" name="Picture 2" descr="C:\Documents and Settings\a0159877\Desktop\NVIC.png"/>
          <p:cNvPicPr>
            <a:picLocks noChangeAspect="1" noChangeArrowheads="1"/>
          </p:cNvPicPr>
          <p:nvPr/>
        </p:nvPicPr>
        <p:blipFill>
          <a:blip r:embed="rId4" cstate="print"/>
          <a:srcRect/>
          <a:stretch>
            <a:fillRect/>
          </a:stretch>
        </p:blipFill>
        <p:spPr bwMode="auto">
          <a:xfrm>
            <a:off x="4812475" y="834806"/>
            <a:ext cx="4114800" cy="2365594"/>
          </a:xfrm>
          <a:prstGeom prst="rect">
            <a:avLst/>
          </a:prstGeom>
          <a:noFill/>
          <a:ln w="38100">
            <a:solidFill>
              <a:schemeClr val="tx1"/>
            </a:solidFill>
          </a:ln>
          <a:effectLst>
            <a:outerShdw blurRad="50800" dist="88900" dir="2700000" algn="tl" rotWithShape="0">
              <a:prstClr val="black">
                <a:alpha val="40000"/>
              </a:prstClr>
            </a:outerShdw>
          </a:effectLst>
        </p:spPr>
      </p:pic>
      <p:sp>
        <p:nvSpPr>
          <p:cNvPr id="9" name="Rectangle 8"/>
          <p:cNvSpPr/>
          <p:nvPr/>
        </p:nvSpPr>
        <p:spPr bwMode="auto">
          <a:xfrm>
            <a:off x="4864925" y="914400"/>
            <a:ext cx="914400" cy="1371600"/>
          </a:xfrm>
          <a:prstGeom prst="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0" name="TextBox 9"/>
          <p:cNvSpPr txBox="1"/>
          <p:nvPr/>
        </p:nvSpPr>
        <p:spPr>
          <a:xfrm>
            <a:off x="0" y="1159825"/>
            <a:ext cx="4869475" cy="1274195"/>
          </a:xfrm>
          <a:prstGeom prst="rect">
            <a:avLst/>
          </a:prstGeom>
          <a:noFill/>
        </p:spPr>
        <p:txBody>
          <a:bodyPr wrap="none" rtlCol="0" anchor="ctr" anchorCtr="0">
            <a:spAutoFit/>
          </a:bodyPr>
          <a:lstStyle/>
          <a:p>
            <a:pPr marL="342900" indent="-342900">
              <a:lnSpc>
                <a:spcPct val="90000"/>
              </a:lnSpc>
              <a:buClr>
                <a:schemeClr val="tx2"/>
              </a:buClr>
              <a:buSzPct val="75000"/>
              <a:buFont typeface="Wingdings"/>
              <a:buChar char=""/>
            </a:pPr>
            <a:r>
              <a:rPr lang="en-US" b="0" dirty="0" smtClean="0">
                <a:solidFill>
                  <a:schemeClr val="dk1"/>
                </a:solidFill>
                <a:effectLst/>
              </a:rPr>
              <a:t>80 different IDs (M3: out of 256)</a:t>
            </a:r>
          </a:p>
          <a:p>
            <a:pPr marL="342900" indent="-342900">
              <a:lnSpc>
                <a:spcPct val="90000"/>
              </a:lnSpc>
              <a:buClr>
                <a:schemeClr val="tx2"/>
              </a:buClr>
              <a:buSzPct val="75000"/>
              <a:buFont typeface="Wingdings"/>
              <a:buChar char=""/>
            </a:pPr>
            <a:r>
              <a:rPr lang="en-US" b="0" dirty="0" smtClean="0">
                <a:solidFill>
                  <a:schemeClr val="dk1"/>
                </a:solidFill>
              </a:rPr>
              <a:t>Correspond to location in</a:t>
            </a:r>
            <a:br>
              <a:rPr lang="en-US" b="0" dirty="0" smtClean="0">
                <a:solidFill>
                  <a:schemeClr val="dk1"/>
                </a:solidFill>
              </a:rPr>
            </a:br>
            <a:r>
              <a:rPr lang="en-US" b="0" dirty="0" smtClean="0">
                <a:solidFill>
                  <a:schemeClr val="dk1"/>
                </a:solidFill>
              </a:rPr>
              <a:t>interrupt vector table</a:t>
            </a:r>
            <a:endParaRPr lang="en-US" b="0" dirty="0" smtClean="0">
              <a:solidFill>
                <a:schemeClr val="dk1"/>
              </a:solidFill>
              <a:effectLst/>
            </a:endParaRPr>
          </a:p>
        </p:txBody>
      </p:sp>
      <p:sp>
        <p:nvSpPr>
          <p:cNvPr id="11" name="TextBox 10"/>
          <p:cNvSpPr txBox="1"/>
          <p:nvPr/>
        </p:nvSpPr>
        <p:spPr>
          <a:xfrm>
            <a:off x="721424" y="2448614"/>
            <a:ext cx="3617025" cy="1666186"/>
          </a:xfrm>
          <a:prstGeom prst="rect">
            <a:avLst/>
          </a:prstGeom>
          <a:solidFill>
            <a:schemeClr val="accent6">
              <a:lumMod val="40000"/>
              <a:lumOff val="60000"/>
            </a:schemeClr>
          </a:solidFill>
        </p:spPr>
        <p:txBody>
          <a:bodyPr wrap="none" rtlCol="0" anchor="ctr" anchorCtr="1">
            <a:noAutofit/>
          </a:bodyPr>
          <a:lstStyle/>
          <a:p>
            <a:pPr marL="119063" indent="-119063">
              <a:lnSpc>
                <a:spcPct val="50000"/>
              </a:lnSpc>
              <a:buFont typeface="Arial" pitchFamily="34" charset="0"/>
              <a:buChar char="•"/>
            </a:pPr>
            <a:r>
              <a:rPr lang="en-US" sz="2000" b="0" dirty="0" smtClean="0">
                <a:solidFill>
                  <a:schemeClr val="dk1"/>
                </a:solidFill>
                <a:effectLst/>
              </a:rPr>
              <a:t>0:	initial SP</a:t>
            </a:r>
          </a:p>
          <a:p>
            <a:pPr marL="119063" indent="-119063">
              <a:lnSpc>
                <a:spcPct val="50000"/>
              </a:lnSpc>
              <a:buFont typeface="Arial" pitchFamily="34" charset="0"/>
              <a:buChar char="•"/>
            </a:pPr>
            <a:r>
              <a:rPr lang="en-US" sz="2000" b="0" dirty="0" smtClean="0">
                <a:solidFill>
                  <a:schemeClr val="dk1"/>
                </a:solidFill>
              </a:rPr>
              <a:t>1:	reset vector</a:t>
            </a:r>
          </a:p>
          <a:p>
            <a:pPr marL="119063" indent="-119063">
              <a:lnSpc>
                <a:spcPct val="50000"/>
              </a:lnSpc>
              <a:buFont typeface="Arial" pitchFamily="34" charset="0"/>
              <a:buChar char="•"/>
            </a:pPr>
            <a:r>
              <a:rPr lang="en-US" sz="2000" b="0" dirty="0" smtClean="0">
                <a:solidFill>
                  <a:schemeClr val="dk1"/>
                </a:solidFill>
              </a:rPr>
              <a:t>2-14:	exceptions</a:t>
            </a:r>
          </a:p>
          <a:p>
            <a:pPr marL="119063" indent="-119063">
              <a:lnSpc>
                <a:spcPct val="50000"/>
              </a:lnSpc>
              <a:buFont typeface="Arial" pitchFamily="34" charset="0"/>
              <a:buChar char="•"/>
            </a:pPr>
            <a:r>
              <a:rPr lang="en-US" sz="2000" b="0" dirty="0" smtClean="0">
                <a:solidFill>
                  <a:schemeClr val="dk1"/>
                </a:solidFill>
              </a:rPr>
              <a:t>15:	</a:t>
            </a:r>
            <a:r>
              <a:rPr lang="en-US" sz="2000" b="0" dirty="0" err="1" smtClean="0">
                <a:solidFill>
                  <a:schemeClr val="dk1"/>
                </a:solidFill>
              </a:rPr>
              <a:t>SysTick</a:t>
            </a:r>
            <a:endParaRPr lang="en-US" sz="2000" b="0" dirty="0" smtClean="0">
              <a:solidFill>
                <a:schemeClr val="dk1"/>
              </a:solidFill>
            </a:endParaRPr>
          </a:p>
          <a:p>
            <a:pPr marL="119063" indent="-119063">
              <a:lnSpc>
                <a:spcPct val="50000"/>
              </a:lnSpc>
              <a:buFont typeface="Arial" pitchFamily="34" charset="0"/>
              <a:buChar char="•"/>
            </a:pPr>
            <a:r>
              <a:rPr lang="en-US" sz="2000" b="0" dirty="0" smtClean="0">
                <a:solidFill>
                  <a:schemeClr val="dk1"/>
                </a:solidFill>
              </a:rPr>
              <a:t>16-79:	Device-specific INTs</a:t>
            </a:r>
            <a:endParaRPr lang="en-US" sz="2000" b="0" dirty="0" smtClean="0">
              <a:solidFill>
                <a:schemeClr val="dk1"/>
              </a:solidFill>
              <a:effectLst/>
            </a:endParaRPr>
          </a:p>
        </p:txBody>
      </p:sp>
      <p:sp>
        <p:nvSpPr>
          <p:cNvPr id="12" name="TextBox 13"/>
          <p:cNvSpPr txBox="1">
            <a:spLocks noChangeArrowheads="1"/>
          </p:cNvSpPr>
          <p:nvPr/>
        </p:nvSpPr>
        <p:spPr bwMode="auto">
          <a:xfrm>
            <a:off x="0" y="4390229"/>
            <a:ext cx="4395755" cy="437043"/>
          </a:xfrm>
          <a:prstGeom prst="rect">
            <a:avLst/>
          </a:prstGeom>
          <a:noFill/>
          <a:ln w="9525">
            <a:noFill/>
            <a:miter lim="800000"/>
            <a:headEnd/>
            <a:tailEnd/>
          </a:ln>
        </p:spPr>
        <p:txBody>
          <a:bodyPr wrap="none">
            <a:spAutoFit/>
          </a:bodyPr>
          <a:lstStyle/>
          <a:p>
            <a:r>
              <a:rPr lang="en-US" sz="2800" u="sng" dirty="0" smtClean="0">
                <a:solidFill>
                  <a:schemeClr val="tx2"/>
                </a:solidFill>
              </a:rPr>
              <a:t>Interrupt Priority Groups</a:t>
            </a:r>
          </a:p>
        </p:txBody>
      </p:sp>
      <p:sp>
        <p:nvSpPr>
          <p:cNvPr id="13" name="TextBox 12"/>
          <p:cNvSpPr txBox="1"/>
          <p:nvPr/>
        </p:nvSpPr>
        <p:spPr>
          <a:xfrm>
            <a:off x="16825" y="4925604"/>
            <a:ext cx="3986989" cy="941796"/>
          </a:xfrm>
          <a:prstGeom prst="rect">
            <a:avLst/>
          </a:prstGeom>
          <a:noFill/>
        </p:spPr>
        <p:txBody>
          <a:bodyPr wrap="none" rtlCol="0" anchor="ctr" anchorCtr="0">
            <a:spAutoFit/>
          </a:bodyPr>
          <a:lstStyle/>
          <a:p>
            <a:pPr marL="342900" indent="-342900">
              <a:lnSpc>
                <a:spcPct val="90000"/>
              </a:lnSpc>
              <a:buClr>
                <a:schemeClr val="tx2"/>
              </a:buClr>
              <a:buSzPct val="75000"/>
              <a:buFont typeface="Wingdings"/>
              <a:buChar char=""/>
            </a:pPr>
            <a:r>
              <a:rPr lang="en-US" b="0" dirty="0" smtClean="0">
                <a:solidFill>
                  <a:schemeClr val="dk1"/>
                </a:solidFill>
                <a:effectLst/>
              </a:rPr>
              <a:t>8 groups (M3: out of 256)</a:t>
            </a:r>
          </a:p>
          <a:p>
            <a:pPr marL="342900" indent="-342900">
              <a:lnSpc>
                <a:spcPct val="90000"/>
              </a:lnSpc>
              <a:buClr>
                <a:schemeClr val="tx2"/>
              </a:buClr>
              <a:buSzPct val="75000"/>
              <a:buFont typeface="Wingdings"/>
              <a:buChar char=""/>
            </a:pPr>
            <a:r>
              <a:rPr lang="en-US" b="0" dirty="0" smtClean="0">
                <a:solidFill>
                  <a:schemeClr val="dk1"/>
                </a:solidFill>
              </a:rPr>
              <a:t>Highest – Priority 0</a:t>
            </a:r>
            <a:endParaRPr lang="en-US" b="0" dirty="0" smtClean="0">
              <a:solidFill>
                <a:schemeClr val="dk1"/>
              </a:solidFill>
              <a:effectLst/>
            </a:endParaRPr>
          </a:p>
        </p:txBody>
      </p:sp>
      <p:sp>
        <p:nvSpPr>
          <p:cNvPr id="15" name="TextBox 14"/>
          <p:cNvSpPr txBox="1"/>
          <p:nvPr/>
        </p:nvSpPr>
        <p:spPr>
          <a:xfrm>
            <a:off x="4561735" y="4776850"/>
            <a:ext cx="4187365" cy="738664"/>
          </a:xfrm>
          <a:prstGeom prst="rect">
            <a:avLst/>
          </a:prstGeom>
          <a:solidFill>
            <a:schemeClr val="accent3">
              <a:lumMod val="60000"/>
              <a:lumOff val="40000"/>
            </a:schemeClr>
          </a:solidFill>
          <a:ln w="1905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r>
              <a:rPr lang="en-US" sz="2000" b="0" dirty="0" smtClean="0">
                <a:solidFill>
                  <a:schemeClr val="dk1"/>
                </a:solidFill>
                <a:effectLst/>
              </a:rPr>
              <a:t>NVIC Priority Mapping</a:t>
            </a:r>
          </a:p>
          <a:p>
            <a:r>
              <a:rPr lang="en-US" sz="2000" b="0" dirty="0" smtClean="0">
                <a:solidFill>
                  <a:schemeClr val="dk1"/>
                </a:solidFill>
              </a:rPr>
              <a:t>0=0, 32=1, 64=2, 96=3, 128=4, etc.</a:t>
            </a:r>
            <a:endParaRPr lang="en-US" sz="2000" b="0" dirty="0" smtClean="0">
              <a:solidFill>
                <a:schemeClr val="dk1"/>
              </a:solidFill>
              <a:effectLst/>
            </a:endParaRPr>
          </a:p>
        </p:txBody>
      </p:sp>
      <p:pic>
        <p:nvPicPr>
          <p:cNvPr id="16" name="Picture 15"/>
          <p:cNvPicPr>
            <a:picLocks noChangeAspect="1" noChangeArrowheads="1"/>
          </p:cNvPicPr>
          <p:nvPr/>
        </p:nvPicPr>
        <p:blipFill>
          <a:blip r:embed="rId5" cstate="print"/>
          <a:srcRect/>
          <a:stretch>
            <a:fillRect/>
          </a:stretch>
        </p:blipFill>
        <p:spPr bwMode="auto">
          <a:xfrm>
            <a:off x="6412675" y="3352800"/>
            <a:ext cx="1094160" cy="1004034"/>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sp>
        <p:nvSpPr>
          <p:cNvPr id="18" name="Rectangle 17"/>
          <p:cNvSpPr/>
          <p:nvPr/>
        </p:nvSpPr>
        <p:spPr bwMode="auto">
          <a:xfrm>
            <a:off x="7000135" y="5738750"/>
            <a:ext cx="3048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000" b="1" i="0" u="none" strike="noStrike" cap="none" normalizeH="0" baseline="0" dirty="0" smtClean="0">
                <a:ln>
                  <a:noFill/>
                </a:ln>
                <a:solidFill>
                  <a:schemeClr val="dk1"/>
                </a:solidFill>
                <a:effectLst/>
                <a:latin typeface="Arial Narrow" pitchFamily="34" charset="0"/>
              </a:rPr>
              <a:t>0</a:t>
            </a:r>
          </a:p>
        </p:txBody>
      </p:sp>
      <p:sp>
        <p:nvSpPr>
          <p:cNvPr id="19" name="Rectangle 18"/>
          <p:cNvSpPr/>
          <p:nvPr/>
        </p:nvSpPr>
        <p:spPr bwMode="auto">
          <a:xfrm>
            <a:off x="6695335" y="5738750"/>
            <a:ext cx="3048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000" b="1" i="0" u="none" strike="noStrike" cap="none" normalizeH="0" baseline="0" dirty="0" smtClean="0">
                <a:ln>
                  <a:noFill/>
                </a:ln>
                <a:solidFill>
                  <a:schemeClr val="dk1"/>
                </a:solidFill>
                <a:effectLst/>
                <a:latin typeface="Arial Narrow" pitchFamily="34" charset="0"/>
              </a:rPr>
              <a:t>0</a:t>
            </a:r>
          </a:p>
        </p:txBody>
      </p:sp>
      <p:sp>
        <p:nvSpPr>
          <p:cNvPr id="20" name="Rectangle 19"/>
          <p:cNvSpPr/>
          <p:nvPr/>
        </p:nvSpPr>
        <p:spPr bwMode="auto">
          <a:xfrm>
            <a:off x="6390535" y="5738750"/>
            <a:ext cx="3048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000" b="1" i="0" u="none" strike="noStrike" cap="none" normalizeH="0" baseline="0" dirty="0" smtClean="0">
                <a:ln>
                  <a:noFill/>
                </a:ln>
                <a:solidFill>
                  <a:schemeClr val="dk1"/>
                </a:solidFill>
                <a:effectLst/>
                <a:latin typeface="Arial Narrow" pitchFamily="34" charset="0"/>
              </a:rPr>
              <a:t>0</a:t>
            </a:r>
          </a:p>
        </p:txBody>
      </p:sp>
      <p:sp>
        <p:nvSpPr>
          <p:cNvPr id="21" name="Rectangle 20"/>
          <p:cNvSpPr/>
          <p:nvPr/>
        </p:nvSpPr>
        <p:spPr bwMode="auto">
          <a:xfrm>
            <a:off x="6085735" y="5738750"/>
            <a:ext cx="3048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000" b="1" i="0" u="none" strike="noStrike" cap="none" normalizeH="0" baseline="0" dirty="0" smtClean="0">
                <a:ln>
                  <a:noFill/>
                </a:ln>
                <a:solidFill>
                  <a:schemeClr val="dk1"/>
                </a:solidFill>
                <a:effectLst/>
                <a:latin typeface="Arial Narrow" pitchFamily="34" charset="0"/>
              </a:rPr>
              <a:t>0</a:t>
            </a:r>
          </a:p>
        </p:txBody>
      </p:sp>
      <p:sp>
        <p:nvSpPr>
          <p:cNvPr id="22" name="Rectangle 21"/>
          <p:cNvSpPr/>
          <p:nvPr/>
        </p:nvSpPr>
        <p:spPr bwMode="auto">
          <a:xfrm>
            <a:off x="5780935" y="5738750"/>
            <a:ext cx="3048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000" b="1" i="0" u="none" strike="noStrike" cap="none" normalizeH="0" baseline="0" dirty="0" smtClean="0">
                <a:ln>
                  <a:noFill/>
                </a:ln>
                <a:solidFill>
                  <a:schemeClr val="dk1"/>
                </a:solidFill>
                <a:effectLst/>
                <a:latin typeface="Arial Narrow" pitchFamily="34" charset="0"/>
              </a:rPr>
              <a:t>0</a:t>
            </a:r>
          </a:p>
        </p:txBody>
      </p:sp>
      <p:sp>
        <p:nvSpPr>
          <p:cNvPr id="23" name="Rectangle 22"/>
          <p:cNvSpPr/>
          <p:nvPr/>
        </p:nvSpPr>
        <p:spPr bwMode="auto">
          <a:xfrm>
            <a:off x="5476135" y="5738750"/>
            <a:ext cx="3048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000" b="1" i="0" u="none" strike="noStrike" cap="none" normalizeH="0" baseline="0" dirty="0" smtClean="0">
                <a:ln>
                  <a:noFill/>
                </a:ln>
                <a:solidFill>
                  <a:schemeClr val="dk1"/>
                </a:solidFill>
                <a:effectLst/>
                <a:latin typeface="Arial Narrow" pitchFamily="34" charset="0"/>
              </a:rPr>
              <a:t>1</a:t>
            </a:r>
          </a:p>
        </p:txBody>
      </p:sp>
      <p:sp>
        <p:nvSpPr>
          <p:cNvPr id="24" name="Rectangle 23"/>
          <p:cNvSpPr/>
          <p:nvPr/>
        </p:nvSpPr>
        <p:spPr bwMode="auto">
          <a:xfrm>
            <a:off x="5171335" y="5738750"/>
            <a:ext cx="3048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000" b="1" i="0" u="none" strike="noStrike" cap="none" normalizeH="0" baseline="0" dirty="0" smtClean="0">
                <a:ln>
                  <a:noFill/>
                </a:ln>
                <a:solidFill>
                  <a:schemeClr val="dk1"/>
                </a:solidFill>
                <a:effectLst/>
                <a:latin typeface="Arial Narrow" pitchFamily="34" charset="0"/>
              </a:rPr>
              <a:t>0</a:t>
            </a:r>
          </a:p>
        </p:txBody>
      </p:sp>
      <p:sp>
        <p:nvSpPr>
          <p:cNvPr id="25" name="Rectangle 24"/>
          <p:cNvSpPr/>
          <p:nvPr/>
        </p:nvSpPr>
        <p:spPr bwMode="auto">
          <a:xfrm>
            <a:off x="4866535" y="5738750"/>
            <a:ext cx="304800" cy="3048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000" b="1" i="0" u="none" strike="noStrike" cap="none" normalizeH="0" baseline="0" dirty="0" smtClean="0">
                <a:ln>
                  <a:noFill/>
                </a:ln>
                <a:solidFill>
                  <a:schemeClr val="dk1"/>
                </a:solidFill>
                <a:effectLst/>
                <a:latin typeface="Arial Narrow" pitchFamily="34" charset="0"/>
              </a:rPr>
              <a:t>0</a:t>
            </a:r>
          </a:p>
        </p:txBody>
      </p:sp>
      <p:sp>
        <p:nvSpPr>
          <p:cNvPr id="26" name="TextBox 25"/>
          <p:cNvSpPr txBox="1"/>
          <p:nvPr/>
        </p:nvSpPr>
        <p:spPr>
          <a:xfrm>
            <a:off x="7314835" y="5715000"/>
            <a:ext cx="364202" cy="387798"/>
          </a:xfrm>
          <a:prstGeom prst="rect">
            <a:avLst/>
          </a:prstGeom>
          <a:noFill/>
        </p:spPr>
        <p:txBody>
          <a:bodyPr wrap="none" rtlCol="0" anchor="ctr" anchorCtr="0">
            <a:spAutoFit/>
          </a:bodyPr>
          <a:lstStyle/>
          <a:p>
            <a:r>
              <a:rPr lang="en-US" dirty="0" smtClean="0">
                <a:solidFill>
                  <a:schemeClr val="dk1"/>
                </a:solidFill>
                <a:effectLst/>
              </a:rPr>
              <a:t>=</a:t>
            </a:r>
          </a:p>
        </p:txBody>
      </p:sp>
      <p:sp>
        <p:nvSpPr>
          <p:cNvPr id="27" name="TextBox 26"/>
          <p:cNvSpPr txBox="1"/>
          <p:nvPr/>
        </p:nvSpPr>
        <p:spPr>
          <a:xfrm>
            <a:off x="7574110" y="5738750"/>
            <a:ext cx="1265090" cy="338554"/>
          </a:xfrm>
          <a:prstGeom prst="rect">
            <a:avLst/>
          </a:prstGeom>
          <a:noFill/>
        </p:spPr>
        <p:txBody>
          <a:bodyPr wrap="none" rtlCol="0" anchor="ctr" anchorCtr="0">
            <a:spAutoFit/>
          </a:bodyPr>
          <a:lstStyle/>
          <a:p>
            <a:r>
              <a:rPr lang="en-US" sz="2000" dirty="0" smtClean="0">
                <a:solidFill>
                  <a:schemeClr val="dk1"/>
                </a:solidFill>
                <a:effectLst/>
              </a:rPr>
              <a:t>32 (</a:t>
            </a:r>
            <a:r>
              <a:rPr lang="en-US" sz="2000" dirty="0" err="1" smtClean="0">
                <a:solidFill>
                  <a:schemeClr val="dk1"/>
                </a:solidFill>
                <a:effectLst/>
              </a:rPr>
              <a:t>Pri</a:t>
            </a:r>
            <a:r>
              <a:rPr lang="en-US" sz="2000" dirty="0" smtClean="0">
                <a:solidFill>
                  <a:schemeClr val="dk1"/>
                </a:solidFill>
                <a:effectLst/>
              </a:rPr>
              <a:t> 1)</a:t>
            </a:r>
          </a:p>
        </p:txBody>
      </p:sp>
      <p:sp>
        <p:nvSpPr>
          <p:cNvPr id="31" name="Left Brace 30"/>
          <p:cNvSpPr/>
          <p:nvPr/>
        </p:nvSpPr>
        <p:spPr bwMode="auto">
          <a:xfrm rot="16200000">
            <a:off x="5180735" y="5827325"/>
            <a:ext cx="290950" cy="885700"/>
          </a:xfrm>
          <a:prstGeom prst="leftBrace">
            <a:avLst>
              <a:gd name="adj1" fmla="val 33268"/>
              <a:gd name="adj2" fmla="val 51341"/>
            </a:avLst>
          </a:prstGeom>
          <a:no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endParaRPr>
          </a:p>
        </p:txBody>
      </p:sp>
      <p:sp>
        <p:nvSpPr>
          <p:cNvPr id="32" name="TextBox 31"/>
          <p:cNvSpPr txBox="1"/>
          <p:nvPr/>
        </p:nvSpPr>
        <p:spPr>
          <a:xfrm>
            <a:off x="4739860" y="6448300"/>
            <a:ext cx="1237839" cy="313932"/>
          </a:xfrm>
          <a:prstGeom prst="rect">
            <a:avLst/>
          </a:prstGeom>
          <a:noFill/>
        </p:spPr>
        <p:txBody>
          <a:bodyPr wrap="none" rtlCol="0" anchor="ctr" anchorCtr="0">
            <a:spAutoFit/>
          </a:bodyPr>
          <a:lstStyle/>
          <a:p>
            <a:r>
              <a:rPr lang="en-US" sz="1800" b="0" i="1" dirty="0" smtClean="0">
                <a:solidFill>
                  <a:schemeClr val="dk1"/>
                </a:solidFill>
                <a:latin typeface="Arial Narrow" pitchFamily="34" charset="0"/>
              </a:rPr>
              <a:t>S</a:t>
            </a:r>
            <a:r>
              <a:rPr lang="en-US" sz="1800" b="0" i="1" dirty="0" smtClean="0">
                <a:solidFill>
                  <a:schemeClr val="dk1"/>
                </a:solidFill>
                <a:effectLst/>
                <a:latin typeface="Arial Narrow" pitchFamily="34" charset="0"/>
              </a:rPr>
              <a:t>pecifies </a:t>
            </a:r>
            <a:r>
              <a:rPr lang="en-US" sz="1800" b="0" i="1" dirty="0" err="1" smtClean="0">
                <a:solidFill>
                  <a:schemeClr val="dk1"/>
                </a:solidFill>
                <a:effectLst/>
                <a:latin typeface="Arial Narrow" pitchFamily="34" charset="0"/>
              </a:rPr>
              <a:t>Pri</a:t>
            </a:r>
            <a:endParaRPr lang="en-US" sz="1800" b="0" i="1" dirty="0" smtClean="0">
              <a:solidFill>
                <a:schemeClr val="dk1"/>
              </a:solidFill>
              <a:effectLst/>
              <a:latin typeface="Arial Narrow" pitchFamily="34" charset="0"/>
            </a:endParaRPr>
          </a:p>
        </p:txBody>
      </p:sp>
      <p:sp>
        <p:nvSpPr>
          <p:cNvPr id="33"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11</a:t>
            </a:r>
            <a:endParaRPr lang="en-US" sz="1000" b="0" dirty="0" smtClean="0">
              <a:solidFill>
                <a:schemeClr val="tx2"/>
              </a:solidFill>
              <a:effectLst/>
              <a:latin typeface="Arial"/>
            </a:endParaRPr>
          </a:p>
        </p:txBody>
      </p:sp>
      <p:pic>
        <p:nvPicPr>
          <p:cNvPr id="28"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11875"/>
            <a:ext cx="9144000" cy="609600"/>
          </a:xfrm>
        </p:spPr>
        <p:txBody>
          <a:bodyPr>
            <a:noAutofit/>
          </a:bodyPr>
          <a:lstStyle/>
          <a:p>
            <a:r>
              <a:rPr lang="en-US" dirty="0" smtClean="0"/>
              <a:t>Defining Interrupts in SYS/BIOS</a:t>
            </a:r>
          </a:p>
        </p:txBody>
      </p:sp>
      <p:sp>
        <p:nvSpPr>
          <p:cNvPr id="14" name="Text Box 5"/>
          <p:cNvSpPr txBox="1">
            <a:spLocks noChangeArrowheads="1"/>
          </p:cNvSpPr>
          <p:nvPr/>
        </p:nvSpPr>
        <p:spPr bwMode="auto">
          <a:xfrm>
            <a:off x="494038" y="933271"/>
            <a:ext cx="8116562" cy="1200329"/>
          </a:xfrm>
          <a:prstGeom prst="rect">
            <a:avLst/>
          </a:prstGeom>
          <a:solidFill>
            <a:schemeClr val="accent3">
              <a:lumMod val="60000"/>
              <a:lumOff val="40000"/>
            </a:schemeClr>
          </a:solidFill>
          <a:ln w="28575">
            <a:solidFill>
              <a:schemeClr val="tx1"/>
            </a:solidFill>
            <a:miter lim="800000"/>
            <a:headEnd/>
            <a:tailEnd/>
          </a:ln>
          <a:effectLst>
            <a:outerShdw blurRad="50800" dist="76200" dir="2700000" algn="tl" rotWithShape="0">
              <a:prstClr val="black">
                <a:alpha val="40000"/>
              </a:prstClr>
            </a:outerShdw>
          </a:effectLst>
        </p:spPr>
        <p:txBody>
          <a:bodyPr wrap="square" anchor="ctr" anchorCtr="1">
            <a:noAutofit/>
          </a:bodyPr>
          <a:lstStyle/>
          <a:p>
            <a:pPr>
              <a:lnSpc>
                <a:spcPct val="100000"/>
              </a:lnSpc>
              <a:spcBef>
                <a:spcPct val="0"/>
              </a:spcBef>
            </a:pPr>
            <a:r>
              <a:rPr lang="en-US" sz="1800" dirty="0" err="1">
                <a:solidFill>
                  <a:srgbClr val="000000"/>
                </a:solidFill>
                <a:latin typeface="Courier New" pitchFamily="49" charset="0"/>
              </a:rPr>
              <a:t>var</a:t>
            </a:r>
            <a:r>
              <a:rPr lang="en-US" sz="1800" dirty="0">
                <a:solidFill>
                  <a:srgbClr val="000000"/>
                </a:solidFill>
                <a:latin typeface="Courier New" pitchFamily="49" charset="0"/>
              </a:rPr>
              <a:t> </a:t>
            </a:r>
            <a:r>
              <a:rPr lang="en-US" sz="1800" dirty="0" err="1">
                <a:solidFill>
                  <a:srgbClr val="000000"/>
                </a:solidFill>
                <a:latin typeface="Courier New" pitchFamily="49" charset="0"/>
              </a:rPr>
              <a:t>Hwi</a:t>
            </a:r>
            <a:r>
              <a:rPr lang="en-US" sz="1800" dirty="0">
                <a:solidFill>
                  <a:srgbClr val="000000"/>
                </a:solidFill>
                <a:latin typeface="Courier New" pitchFamily="49" charset="0"/>
              </a:rPr>
              <a:t> = </a:t>
            </a:r>
            <a:r>
              <a:rPr lang="en-US" sz="1800" dirty="0" err="1">
                <a:solidFill>
                  <a:srgbClr val="000000"/>
                </a:solidFill>
                <a:latin typeface="Courier New" pitchFamily="49" charset="0"/>
              </a:rPr>
              <a:t>xdc.useModule</a:t>
            </a:r>
            <a:r>
              <a:rPr lang="en-US" sz="1800" dirty="0">
                <a:solidFill>
                  <a:srgbClr val="000000"/>
                </a:solidFill>
                <a:latin typeface="Courier New" pitchFamily="49" charset="0"/>
              </a:rPr>
              <a:t>('ti.sysbios.family.arm.m3.Hwi');</a:t>
            </a:r>
            <a:br>
              <a:rPr lang="en-US" sz="1800" dirty="0">
                <a:solidFill>
                  <a:srgbClr val="000000"/>
                </a:solidFill>
                <a:latin typeface="Courier New" pitchFamily="49" charset="0"/>
              </a:rPr>
            </a:br>
            <a:r>
              <a:rPr lang="en-US" sz="1800" dirty="0" err="1">
                <a:solidFill>
                  <a:srgbClr val="000000"/>
                </a:solidFill>
                <a:latin typeface="Courier New" pitchFamily="49" charset="0"/>
              </a:rPr>
              <a:t>var</a:t>
            </a:r>
            <a:r>
              <a:rPr lang="en-US" sz="1800" dirty="0">
                <a:solidFill>
                  <a:srgbClr val="000000"/>
                </a:solidFill>
                <a:latin typeface="Courier New" pitchFamily="49" charset="0"/>
              </a:rPr>
              <a:t> </a:t>
            </a:r>
            <a:r>
              <a:rPr lang="en-US" sz="1800" dirty="0" err="1">
                <a:solidFill>
                  <a:srgbClr val="000000"/>
                </a:solidFill>
                <a:latin typeface="Courier New" pitchFamily="49" charset="0"/>
              </a:rPr>
              <a:t>hwiParams</a:t>
            </a:r>
            <a:r>
              <a:rPr lang="en-US" sz="1800" dirty="0">
                <a:solidFill>
                  <a:srgbClr val="000000"/>
                </a:solidFill>
                <a:latin typeface="Courier New" pitchFamily="49" charset="0"/>
              </a:rPr>
              <a:t> = new </a:t>
            </a:r>
            <a:r>
              <a:rPr lang="en-US" sz="1800" dirty="0" err="1">
                <a:solidFill>
                  <a:srgbClr val="000000"/>
                </a:solidFill>
                <a:latin typeface="Courier New" pitchFamily="49" charset="0"/>
              </a:rPr>
              <a:t>Hwi.Params</a:t>
            </a:r>
            <a:r>
              <a:rPr lang="en-US" sz="1800" dirty="0">
                <a:solidFill>
                  <a:srgbClr val="000000"/>
                </a:solidFill>
                <a:latin typeface="Courier New" pitchFamily="49" charset="0"/>
              </a:rPr>
              <a:t>(); </a:t>
            </a:r>
            <a:br>
              <a:rPr lang="en-US" sz="1800" dirty="0">
                <a:solidFill>
                  <a:srgbClr val="000000"/>
                </a:solidFill>
                <a:latin typeface="Courier New" pitchFamily="49" charset="0"/>
              </a:rPr>
            </a:br>
            <a:r>
              <a:rPr lang="en-US" sz="1800" dirty="0" err="1">
                <a:solidFill>
                  <a:srgbClr val="000000"/>
                </a:solidFill>
                <a:latin typeface="Courier New" pitchFamily="49" charset="0"/>
              </a:rPr>
              <a:t>hwiParams.priority</a:t>
            </a:r>
            <a:r>
              <a:rPr lang="en-US" sz="1800" dirty="0">
                <a:solidFill>
                  <a:srgbClr val="000000"/>
                </a:solidFill>
                <a:latin typeface="Courier New" pitchFamily="49" charset="0"/>
              </a:rPr>
              <a:t> = 32; </a:t>
            </a:r>
            <a:br>
              <a:rPr lang="en-US" sz="1800" dirty="0">
                <a:solidFill>
                  <a:srgbClr val="000000"/>
                </a:solidFill>
                <a:latin typeface="Courier New" pitchFamily="49" charset="0"/>
              </a:rPr>
            </a:br>
            <a:r>
              <a:rPr lang="en-US" sz="1800" dirty="0" err="1">
                <a:solidFill>
                  <a:srgbClr val="000000"/>
                </a:solidFill>
                <a:latin typeface="Courier New" pitchFamily="49" charset="0"/>
              </a:rPr>
              <a:t>Hwi.create</a:t>
            </a:r>
            <a:r>
              <a:rPr lang="en-US" sz="1800" dirty="0">
                <a:solidFill>
                  <a:srgbClr val="000000"/>
                </a:solidFill>
                <a:latin typeface="Courier New" pitchFamily="49" charset="0"/>
              </a:rPr>
              <a:t>(16, '&amp;</a:t>
            </a:r>
            <a:r>
              <a:rPr lang="en-US" sz="1800" dirty="0" err="1" smtClean="0">
                <a:solidFill>
                  <a:srgbClr val="000000"/>
                </a:solidFill>
                <a:latin typeface="Courier New" pitchFamily="49" charset="0"/>
              </a:rPr>
              <a:t>myIsr</a:t>
            </a:r>
            <a:r>
              <a:rPr lang="en-US" sz="1800" dirty="0" smtClean="0">
                <a:solidFill>
                  <a:srgbClr val="000000"/>
                </a:solidFill>
                <a:latin typeface="Courier New" pitchFamily="49" charset="0"/>
              </a:rPr>
              <a:t>', </a:t>
            </a:r>
            <a:r>
              <a:rPr lang="en-US" sz="1800" dirty="0" err="1">
                <a:solidFill>
                  <a:srgbClr val="000000"/>
                </a:solidFill>
                <a:latin typeface="Courier New" pitchFamily="49" charset="0"/>
              </a:rPr>
              <a:t>hwiParams</a:t>
            </a:r>
            <a:r>
              <a:rPr lang="en-US" sz="1800" dirty="0">
                <a:solidFill>
                  <a:srgbClr val="000000"/>
                </a:solidFill>
                <a:latin typeface="Courier New" pitchFamily="49" charset="0"/>
              </a:rPr>
              <a:t>); </a:t>
            </a:r>
            <a:endParaRPr lang="en-US" sz="1800" noProof="1">
              <a:solidFill>
                <a:srgbClr val="000000"/>
              </a:solidFill>
              <a:latin typeface="Courier New" pitchFamily="49" charset="0"/>
            </a:endParaRPr>
          </a:p>
        </p:txBody>
      </p:sp>
      <p:sp>
        <p:nvSpPr>
          <p:cNvPr id="17" name="Text Box 7"/>
          <p:cNvSpPr txBox="1">
            <a:spLocks noChangeArrowheads="1"/>
          </p:cNvSpPr>
          <p:nvPr/>
        </p:nvSpPr>
        <p:spPr bwMode="auto">
          <a:xfrm>
            <a:off x="511500" y="2589074"/>
            <a:ext cx="8118475" cy="1754326"/>
          </a:xfrm>
          <a:prstGeom prst="rect">
            <a:avLst/>
          </a:prstGeom>
          <a:solidFill>
            <a:schemeClr val="accent6">
              <a:lumMod val="20000"/>
              <a:lumOff val="80000"/>
            </a:schemeClr>
          </a:solidFill>
          <a:ln w="28575">
            <a:solidFill>
              <a:schemeClr val="tx1"/>
            </a:solidFill>
            <a:miter lim="800000"/>
            <a:headEnd/>
            <a:tailEnd/>
          </a:ln>
          <a:effectLst>
            <a:outerShdw blurRad="50800" dist="76200" dir="2700000" algn="tl" rotWithShape="0">
              <a:prstClr val="black">
                <a:alpha val="40000"/>
              </a:prstClr>
            </a:outerShdw>
          </a:effectLst>
        </p:spPr>
        <p:txBody>
          <a:bodyPr anchor="ctr">
            <a:spAutoFit/>
          </a:bodyPr>
          <a:lstStyle/>
          <a:p>
            <a:pPr>
              <a:lnSpc>
                <a:spcPct val="100000"/>
              </a:lnSpc>
              <a:spcBef>
                <a:spcPct val="0"/>
              </a:spcBef>
            </a:pPr>
            <a:r>
              <a:rPr lang="en-US" sz="1800" dirty="0">
                <a:solidFill>
                  <a:srgbClr val="000000"/>
                </a:solidFill>
                <a:latin typeface="Courier New" pitchFamily="49" charset="0"/>
              </a:rPr>
              <a:t>#include &lt;</a:t>
            </a:r>
            <a:r>
              <a:rPr lang="en-US" sz="1800" dirty="0" err="1">
                <a:solidFill>
                  <a:srgbClr val="000000"/>
                </a:solidFill>
                <a:latin typeface="Courier New" pitchFamily="49" charset="0"/>
              </a:rPr>
              <a:t>ti</a:t>
            </a:r>
            <a:r>
              <a:rPr lang="en-US" sz="1800" dirty="0">
                <a:solidFill>
                  <a:srgbClr val="000000"/>
                </a:solidFill>
                <a:latin typeface="Courier New" pitchFamily="49" charset="0"/>
              </a:rPr>
              <a:t>/</a:t>
            </a:r>
            <a:r>
              <a:rPr lang="en-US" sz="1800" dirty="0" err="1">
                <a:solidFill>
                  <a:srgbClr val="000000"/>
                </a:solidFill>
                <a:latin typeface="Courier New" pitchFamily="49" charset="0"/>
              </a:rPr>
              <a:t>sysbios</a:t>
            </a:r>
            <a:r>
              <a:rPr lang="en-US" sz="1800" dirty="0">
                <a:solidFill>
                  <a:srgbClr val="000000"/>
                </a:solidFill>
                <a:latin typeface="Courier New" pitchFamily="49" charset="0"/>
              </a:rPr>
              <a:t>/family/arm/m3/</a:t>
            </a:r>
            <a:r>
              <a:rPr lang="en-US" sz="1800" dirty="0" err="1">
                <a:solidFill>
                  <a:srgbClr val="000000"/>
                </a:solidFill>
                <a:latin typeface="Courier New" pitchFamily="49" charset="0"/>
              </a:rPr>
              <a:t>Hwi.h</a:t>
            </a:r>
            <a:r>
              <a:rPr lang="en-US" sz="1800" dirty="0">
                <a:solidFill>
                  <a:srgbClr val="000000"/>
                </a:solidFill>
                <a:latin typeface="Courier New" pitchFamily="49" charset="0"/>
              </a:rPr>
              <a:t>&gt;</a:t>
            </a:r>
            <a:r>
              <a:rPr lang="en-US" sz="1800" dirty="0">
                <a:solidFill>
                  <a:srgbClr val="000000"/>
                </a:solidFill>
              </a:rPr>
              <a:t> </a:t>
            </a:r>
          </a:p>
          <a:p>
            <a:pPr>
              <a:lnSpc>
                <a:spcPct val="100000"/>
              </a:lnSpc>
              <a:spcBef>
                <a:spcPct val="0"/>
              </a:spcBef>
            </a:pPr>
            <a:endParaRPr lang="en-US" sz="1800" dirty="0">
              <a:solidFill>
                <a:srgbClr val="000000"/>
              </a:solidFill>
            </a:endParaRPr>
          </a:p>
          <a:p>
            <a:pPr>
              <a:lnSpc>
                <a:spcPct val="100000"/>
              </a:lnSpc>
              <a:spcBef>
                <a:spcPct val="0"/>
              </a:spcBef>
            </a:pPr>
            <a:r>
              <a:rPr lang="en-US" sz="1800" dirty="0" err="1">
                <a:solidFill>
                  <a:srgbClr val="000000"/>
                </a:solidFill>
                <a:latin typeface="Courier New" pitchFamily="49" charset="0"/>
              </a:rPr>
              <a:t>Hwi_Params</a:t>
            </a:r>
            <a:r>
              <a:rPr lang="en-US" sz="1800" dirty="0">
                <a:solidFill>
                  <a:srgbClr val="000000"/>
                </a:solidFill>
                <a:latin typeface="Courier New" pitchFamily="49" charset="0"/>
              </a:rPr>
              <a:t> </a:t>
            </a:r>
            <a:r>
              <a:rPr lang="en-US" sz="1800" dirty="0" err="1">
                <a:solidFill>
                  <a:srgbClr val="000000"/>
                </a:solidFill>
                <a:latin typeface="Courier New" pitchFamily="49" charset="0"/>
              </a:rPr>
              <a:t>hwiParams</a:t>
            </a:r>
            <a:r>
              <a:rPr lang="en-US" sz="1800" dirty="0">
                <a:solidFill>
                  <a:srgbClr val="000000"/>
                </a:solidFill>
                <a:latin typeface="Courier New" pitchFamily="49" charset="0"/>
              </a:rPr>
              <a:t>;</a:t>
            </a:r>
            <a:br>
              <a:rPr lang="en-US" sz="1800" dirty="0">
                <a:solidFill>
                  <a:srgbClr val="000000"/>
                </a:solidFill>
                <a:latin typeface="Courier New" pitchFamily="49" charset="0"/>
              </a:rPr>
            </a:br>
            <a:r>
              <a:rPr lang="en-US" sz="1800" dirty="0" err="1">
                <a:solidFill>
                  <a:srgbClr val="000000"/>
                </a:solidFill>
                <a:latin typeface="Courier New" pitchFamily="49" charset="0"/>
              </a:rPr>
              <a:t>Hwi_Params_init</a:t>
            </a:r>
            <a:r>
              <a:rPr lang="en-US" sz="1800" dirty="0">
                <a:solidFill>
                  <a:srgbClr val="000000"/>
                </a:solidFill>
                <a:latin typeface="Courier New" pitchFamily="49" charset="0"/>
              </a:rPr>
              <a:t>(&amp;</a:t>
            </a:r>
            <a:r>
              <a:rPr lang="en-US" sz="1800" dirty="0" err="1">
                <a:solidFill>
                  <a:srgbClr val="000000"/>
                </a:solidFill>
                <a:latin typeface="Courier New" pitchFamily="49" charset="0"/>
              </a:rPr>
              <a:t>params</a:t>
            </a:r>
            <a:r>
              <a:rPr lang="en-US" sz="1800" dirty="0">
                <a:solidFill>
                  <a:srgbClr val="000000"/>
                </a:solidFill>
                <a:latin typeface="Courier New" pitchFamily="49" charset="0"/>
              </a:rPr>
              <a:t>);</a:t>
            </a:r>
            <a:br>
              <a:rPr lang="en-US" sz="1800" dirty="0">
                <a:solidFill>
                  <a:srgbClr val="000000"/>
                </a:solidFill>
                <a:latin typeface="Courier New" pitchFamily="49" charset="0"/>
              </a:rPr>
            </a:br>
            <a:r>
              <a:rPr lang="en-US" sz="1800" dirty="0" err="1">
                <a:solidFill>
                  <a:srgbClr val="000000"/>
                </a:solidFill>
                <a:latin typeface="Courier New" pitchFamily="49" charset="0"/>
              </a:rPr>
              <a:t>hwiParams.priority</a:t>
            </a:r>
            <a:r>
              <a:rPr lang="en-US" sz="1800" dirty="0">
                <a:solidFill>
                  <a:srgbClr val="000000"/>
                </a:solidFill>
                <a:latin typeface="Courier New" pitchFamily="49" charset="0"/>
              </a:rPr>
              <a:t> = 32; </a:t>
            </a:r>
            <a:r>
              <a:rPr lang="en-US" sz="1800" dirty="0" smtClean="0">
                <a:solidFill>
                  <a:srgbClr val="000000"/>
                </a:solidFill>
                <a:latin typeface="Courier New" pitchFamily="49" charset="0"/>
              </a:rPr>
              <a:t> //</a:t>
            </a:r>
            <a:r>
              <a:rPr lang="en-US" sz="1800" dirty="0" err="1" smtClean="0">
                <a:solidFill>
                  <a:srgbClr val="000000"/>
                </a:solidFill>
                <a:latin typeface="Courier New" pitchFamily="49" charset="0"/>
              </a:rPr>
              <a:t>Pri</a:t>
            </a:r>
            <a:r>
              <a:rPr lang="en-US" sz="1800" dirty="0" smtClean="0">
                <a:solidFill>
                  <a:srgbClr val="000000"/>
                </a:solidFill>
                <a:latin typeface="Courier New" pitchFamily="49" charset="0"/>
              </a:rPr>
              <a:t> #1</a:t>
            </a:r>
            <a:r>
              <a:rPr lang="en-US" sz="1800" dirty="0">
                <a:solidFill>
                  <a:srgbClr val="000000"/>
                </a:solidFill>
                <a:latin typeface="Courier New" pitchFamily="49" charset="0"/>
              </a:rPr>
              <a:t/>
            </a:r>
            <a:br>
              <a:rPr lang="en-US" sz="1800" dirty="0">
                <a:solidFill>
                  <a:srgbClr val="000000"/>
                </a:solidFill>
                <a:latin typeface="Courier New" pitchFamily="49" charset="0"/>
              </a:rPr>
            </a:br>
            <a:r>
              <a:rPr lang="en-US" sz="1800" dirty="0" err="1">
                <a:solidFill>
                  <a:srgbClr val="000000"/>
                </a:solidFill>
                <a:latin typeface="Courier New" pitchFamily="49" charset="0"/>
              </a:rPr>
              <a:t>Hwi_create</a:t>
            </a:r>
            <a:r>
              <a:rPr lang="en-US" sz="1800" dirty="0">
                <a:solidFill>
                  <a:srgbClr val="000000"/>
                </a:solidFill>
                <a:latin typeface="Courier New" pitchFamily="49" charset="0"/>
              </a:rPr>
              <a:t>(16, </a:t>
            </a:r>
            <a:r>
              <a:rPr lang="en-US" sz="1800" dirty="0" err="1" smtClean="0">
                <a:solidFill>
                  <a:srgbClr val="000000"/>
                </a:solidFill>
                <a:latin typeface="Courier New" pitchFamily="49" charset="0"/>
              </a:rPr>
              <a:t>myIsr</a:t>
            </a:r>
            <a:r>
              <a:rPr lang="en-US" sz="1800" dirty="0" smtClean="0">
                <a:solidFill>
                  <a:srgbClr val="000000"/>
                </a:solidFill>
                <a:latin typeface="Courier New" pitchFamily="49" charset="0"/>
              </a:rPr>
              <a:t>, </a:t>
            </a:r>
            <a:r>
              <a:rPr lang="en-US" sz="1800" dirty="0">
                <a:solidFill>
                  <a:srgbClr val="000000"/>
                </a:solidFill>
                <a:latin typeface="Courier New" pitchFamily="49" charset="0"/>
              </a:rPr>
              <a:t>&amp;</a:t>
            </a:r>
            <a:r>
              <a:rPr lang="en-US" sz="1800" dirty="0" err="1">
                <a:solidFill>
                  <a:srgbClr val="000000"/>
                </a:solidFill>
                <a:latin typeface="Courier New" pitchFamily="49" charset="0"/>
              </a:rPr>
              <a:t>hwiParams</a:t>
            </a:r>
            <a:r>
              <a:rPr lang="en-US" sz="1800" dirty="0">
                <a:solidFill>
                  <a:srgbClr val="000000"/>
                </a:solidFill>
                <a:latin typeface="Courier New" pitchFamily="49" charset="0"/>
              </a:rPr>
              <a:t>, NULL); </a:t>
            </a:r>
            <a:endParaRPr lang="en-US" sz="1800" noProof="1">
              <a:solidFill>
                <a:srgbClr val="000000"/>
              </a:solidFill>
              <a:latin typeface="Courier New" pitchFamily="49" charset="0"/>
            </a:endParaRPr>
          </a:p>
        </p:txBody>
      </p:sp>
      <p:sp>
        <p:nvSpPr>
          <p:cNvPr id="19" name="Text Box 10"/>
          <p:cNvSpPr txBox="1">
            <a:spLocks noChangeArrowheads="1"/>
          </p:cNvSpPr>
          <p:nvPr/>
        </p:nvSpPr>
        <p:spPr bwMode="auto">
          <a:xfrm>
            <a:off x="500388" y="4784886"/>
            <a:ext cx="8118475" cy="1477328"/>
          </a:xfrm>
          <a:prstGeom prst="rect">
            <a:avLst/>
          </a:prstGeom>
          <a:solidFill>
            <a:schemeClr val="accent1">
              <a:lumMod val="90000"/>
            </a:schemeClr>
          </a:solidFill>
          <a:ln w="28575">
            <a:solidFill>
              <a:schemeClr val="tx1"/>
            </a:solidFill>
            <a:miter lim="800000"/>
            <a:headEnd/>
            <a:tailEnd/>
          </a:ln>
          <a:effectLst/>
        </p:spPr>
        <p:txBody>
          <a:bodyPr anchor="ctr">
            <a:spAutoFit/>
          </a:bodyPr>
          <a:lstStyle/>
          <a:p>
            <a:pPr>
              <a:lnSpc>
                <a:spcPct val="100000"/>
              </a:lnSpc>
              <a:spcBef>
                <a:spcPct val="0"/>
              </a:spcBef>
            </a:pPr>
            <a:r>
              <a:rPr lang="en-US" sz="1800" dirty="0">
                <a:solidFill>
                  <a:srgbClr val="000000"/>
                </a:solidFill>
                <a:latin typeface="Courier New" pitchFamily="49" charset="0"/>
              </a:rPr>
              <a:t>Void </a:t>
            </a:r>
            <a:r>
              <a:rPr lang="en-US" sz="1800" dirty="0" err="1">
                <a:solidFill>
                  <a:srgbClr val="000000"/>
                </a:solidFill>
                <a:latin typeface="Courier New" pitchFamily="49" charset="0"/>
              </a:rPr>
              <a:t>myIsr</a:t>
            </a:r>
            <a:r>
              <a:rPr lang="en-US" sz="1800" dirty="0">
                <a:solidFill>
                  <a:srgbClr val="000000"/>
                </a:solidFill>
                <a:latin typeface="Courier New" pitchFamily="49" charset="0"/>
              </a:rPr>
              <a:t>(</a:t>
            </a:r>
            <a:r>
              <a:rPr lang="en-US" sz="1800" dirty="0" err="1">
                <a:solidFill>
                  <a:srgbClr val="000000"/>
                </a:solidFill>
                <a:latin typeface="Courier New" pitchFamily="49" charset="0"/>
              </a:rPr>
              <a:t>UArg</a:t>
            </a:r>
            <a:r>
              <a:rPr lang="en-US" sz="1800" dirty="0">
                <a:solidFill>
                  <a:srgbClr val="000000"/>
                </a:solidFill>
                <a:latin typeface="Courier New" pitchFamily="49" charset="0"/>
              </a:rPr>
              <a:t> </a:t>
            </a:r>
            <a:r>
              <a:rPr lang="en-US" sz="1800" dirty="0" err="1">
                <a:solidFill>
                  <a:srgbClr val="000000"/>
                </a:solidFill>
                <a:latin typeface="Courier New" pitchFamily="49" charset="0"/>
              </a:rPr>
              <a:t>arg</a:t>
            </a:r>
            <a:r>
              <a:rPr lang="en-US" sz="1800" dirty="0">
                <a:solidFill>
                  <a:srgbClr val="000000"/>
                </a:solidFill>
                <a:latin typeface="Courier New" pitchFamily="49" charset="0"/>
              </a:rPr>
              <a:t>)</a:t>
            </a:r>
          </a:p>
          <a:p>
            <a:pPr>
              <a:lnSpc>
                <a:spcPct val="100000"/>
              </a:lnSpc>
              <a:spcBef>
                <a:spcPct val="0"/>
              </a:spcBef>
            </a:pPr>
            <a:r>
              <a:rPr lang="en-US" sz="1800" dirty="0">
                <a:solidFill>
                  <a:srgbClr val="000000"/>
                </a:solidFill>
                <a:latin typeface="Courier New" pitchFamily="49" charset="0"/>
              </a:rPr>
              <a:t>{</a:t>
            </a:r>
          </a:p>
          <a:p>
            <a:pPr>
              <a:lnSpc>
                <a:spcPct val="100000"/>
              </a:lnSpc>
              <a:spcBef>
                <a:spcPct val="0"/>
              </a:spcBef>
            </a:pPr>
            <a:r>
              <a:rPr lang="en-US" sz="1800" dirty="0">
                <a:solidFill>
                  <a:srgbClr val="000000"/>
                </a:solidFill>
                <a:latin typeface="Courier New" pitchFamily="49" charset="0"/>
              </a:rPr>
              <a:t>    </a:t>
            </a:r>
            <a:r>
              <a:rPr lang="en-US" sz="1800" dirty="0" err="1">
                <a:solidFill>
                  <a:srgbClr val="000000"/>
                </a:solidFill>
                <a:latin typeface="Courier New" pitchFamily="49" charset="0"/>
              </a:rPr>
              <a:t>MyStruct</a:t>
            </a:r>
            <a:r>
              <a:rPr lang="en-US" sz="1800" dirty="0">
                <a:solidFill>
                  <a:srgbClr val="000000"/>
                </a:solidFill>
                <a:latin typeface="Courier New" pitchFamily="49" charset="0"/>
              </a:rPr>
              <a:t> *</a:t>
            </a:r>
            <a:r>
              <a:rPr lang="en-US" sz="1800" dirty="0" err="1">
                <a:solidFill>
                  <a:srgbClr val="000000"/>
                </a:solidFill>
                <a:latin typeface="Courier New" pitchFamily="49" charset="0"/>
              </a:rPr>
              <a:t>struct</a:t>
            </a:r>
            <a:r>
              <a:rPr lang="en-US" sz="1800" dirty="0">
                <a:solidFill>
                  <a:srgbClr val="000000"/>
                </a:solidFill>
                <a:latin typeface="Courier New" pitchFamily="49" charset="0"/>
              </a:rPr>
              <a:t> = (</a:t>
            </a:r>
            <a:r>
              <a:rPr lang="en-US" sz="1800" dirty="0" err="1">
                <a:solidFill>
                  <a:srgbClr val="000000"/>
                </a:solidFill>
                <a:latin typeface="Courier New" pitchFamily="49" charset="0"/>
              </a:rPr>
              <a:t>MyStruct</a:t>
            </a:r>
            <a:r>
              <a:rPr lang="en-US" sz="1800" dirty="0">
                <a:solidFill>
                  <a:srgbClr val="000000"/>
                </a:solidFill>
                <a:latin typeface="Courier New" pitchFamily="49" charset="0"/>
              </a:rPr>
              <a:t> *)</a:t>
            </a:r>
            <a:r>
              <a:rPr lang="en-US" sz="1800" dirty="0" err="1">
                <a:solidFill>
                  <a:srgbClr val="000000"/>
                </a:solidFill>
                <a:latin typeface="Courier New" pitchFamily="49" charset="0"/>
              </a:rPr>
              <a:t>arg</a:t>
            </a:r>
            <a:r>
              <a:rPr lang="en-US" sz="1800" dirty="0">
                <a:solidFill>
                  <a:srgbClr val="000000"/>
                </a:solidFill>
                <a:latin typeface="Courier New" pitchFamily="49" charset="0"/>
              </a:rPr>
              <a:t>;</a:t>
            </a:r>
          </a:p>
          <a:p>
            <a:pPr>
              <a:lnSpc>
                <a:spcPct val="100000"/>
              </a:lnSpc>
              <a:spcBef>
                <a:spcPct val="0"/>
              </a:spcBef>
            </a:pPr>
            <a:r>
              <a:rPr lang="en-US" sz="1800" dirty="0" smtClean="0">
                <a:solidFill>
                  <a:srgbClr val="000000"/>
                </a:solidFill>
                <a:latin typeface="Courier New" pitchFamily="49" charset="0"/>
              </a:rPr>
              <a:t>    </a:t>
            </a:r>
            <a:r>
              <a:rPr lang="en-US" sz="1800" dirty="0">
                <a:solidFill>
                  <a:srgbClr val="000000"/>
                </a:solidFill>
                <a:latin typeface="Courier New" pitchFamily="49" charset="0"/>
              </a:rPr>
              <a:t>…</a:t>
            </a:r>
          </a:p>
          <a:p>
            <a:pPr>
              <a:lnSpc>
                <a:spcPct val="100000"/>
              </a:lnSpc>
              <a:spcBef>
                <a:spcPct val="0"/>
              </a:spcBef>
            </a:pPr>
            <a:r>
              <a:rPr lang="en-US" sz="1800" dirty="0">
                <a:solidFill>
                  <a:srgbClr val="000000"/>
                </a:solidFill>
                <a:latin typeface="Courier New" pitchFamily="49" charset="0"/>
              </a:rPr>
              <a:t>} </a:t>
            </a:r>
            <a:endParaRPr lang="en-US" sz="1800" noProof="1">
              <a:solidFill>
                <a:srgbClr val="000000"/>
              </a:solidFill>
              <a:latin typeface="Courier New" pitchFamily="49" charset="0"/>
            </a:endParaRPr>
          </a:p>
        </p:txBody>
      </p:sp>
      <p:pic>
        <p:nvPicPr>
          <p:cNvPr id="21" name="Picture 20"/>
          <p:cNvPicPr>
            <a:picLocks noChangeAspect="1" noChangeArrowheads="1"/>
          </p:cNvPicPr>
          <p:nvPr/>
        </p:nvPicPr>
        <p:blipFill>
          <a:blip r:embed="rId4" cstate="print"/>
          <a:srcRect/>
          <a:stretch>
            <a:fillRect/>
          </a:stretch>
        </p:blipFill>
        <p:spPr bwMode="auto">
          <a:xfrm>
            <a:off x="6324600" y="5334000"/>
            <a:ext cx="1426320" cy="1308834"/>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sp>
        <p:nvSpPr>
          <p:cNvPr id="12" name="TextBox 11"/>
          <p:cNvSpPr txBox="1"/>
          <p:nvPr/>
        </p:nvSpPr>
        <p:spPr>
          <a:xfrm>
            <a:off x="438400" y="607728"/>
            <a:ext cx="1261884" cy="353943"/>
          </a:xfrm>
          <a:prstGeom prst="rect">
            <a:avLst/>
          </a:prstGeom>
          <a:noFill/>
        </p:spPr>
        <p:txBody>
          <a:bodyPr wrap="none" rtlCol="0" anchor="ctr" anchorCtr="0">
            <a:spAutoFit/>
          </a:bodyPr>
          <a:lstStyle/>
          <a:p>
            <a:r>
              <a:rPr lang="en-US" sz="2000" dirty="0" smtClean="0">
                <a:solidFill>
                  <a:schemeClr val="dk1"/>
                </a:solidFill>
                <a:latin typeface="Courier New" pitchFamily="49" charset="0"/>
                <a:cs typeface="Courier New" pitchFamily="49" charset="0"/>
              </a:rPr>
              <a:t>a</a:t>
            </a:r>
            <a:r>
              <a:rPr lang="en-US" sz="2000" dirty="0" smtClean="0">
                <a:solidFill>
                  <a:schemeClr val="dk1"/>
                </a:solidFill>
                <a:effectLst/>
                <a:latin typeface="Courier New" pitchFamily="49" charset="0"/>
                <a:cs typeface="Courier New" pitchFamily="49" charset="0"/>
              </a:rPr>
              <a:t>pp.cfg</a:t>
            </a:r>
          </a:p>
        </p:txBody>
      </p:sp>
      <p:sp>
        <p:nvSpPr>
          <p:cNvPr id="15" name="TextBox 14"/>
          <p:cNvSpPr txBox="1"/>
          <p:nvPr/>
        </p:nvSpPr>
        <p:spPr>
          <a:xfrm>
            <a:off x="438400" y="2250375"/>
            <a:ext cx="954107" cy="353943"/>
          </a:xfrm>
          <a:prstGeom prst="rect">
            <a:avLst/>
          </a:prstGeom>
          <a:noFill/>
        </p:spPr>
        <p:txBody>
          <a:bodyPr wrap="none" rtlCol="0" anchor="ctr" anchorCtr="0">
            <a:spAutoFit/>
          </a:bodyPr>
          <a:lstStyle/>
          <a:p>
            <a:r>
              <a:rPr lang="en-US" sz="2000" dirty="0" err="1" smtClean="0">
                <a:solidFill>
                  <a:schemeClr val="dk1"/>
                </a:solidFill>
                <a:latin typeface="Courier New" pitchFamily="49" charset="0"/>
                <a:cs typeface="Courier New" pitchFamily="49" charset="0"/>
              </a:rPr>
              <a:t>a</a:t>
            </a:r>
            <a:r>
              <a:rPr lang="en-US" sz="2000" dirty="0" err="1" smtClean="0">
                <a:solidFill>
                  <a:schemeClr val="dk1"/>
                </a:solidFill>
                <a:effectLst/>
                <a:latin typeface="Courier New" pitchFamily="49" charset="0"/>
                <a:cs typeface="Courier New" pitchFamily="49" charset="0"/>
              </a:rPr>
              <a:t>pp.c</a:t>
            </a:r>
            <a:endParaRPr lang="en-US" sz="2000" dirty="0" smtClean="0">
              <a:solidFill>
                <a:schemeClr val="dk1"/>
              </a:solidFill>
              <a:effectLst/>
              <a:latin typeface="Courier New" pitchFamily="49" charset="0"/>
              <a:cs typeface="Courier New" pitchFamily="49" charset="0"/>
            </a:endParaRPr>
          </a:p>
        </p:txBody>
      </p:sp>
      <p:sp>
        <p:nvSpPr>
          <p:cNvPr id="22" name="TextBox 21"/>
          <p:cNvSpPr txBox="1"/>
          <p:nvPr/>
        </p:nvSpPr>
        <p:spPr>
          <a:xfrm>
            <a:off x="438400" y="4478975"/>
            <a:ext cx="954107" cy="353943"/>
          </a:xfrm>
          <a:prstGeom prst="rect">
            <a:avLst/>
          </a:prstGeom>
          <a:noFill/>
        </p:spPr>
        <p:txBody>
          <a:bodyPr wrap="none" rtlCol="0" anchor="ctr" anchorCtr="0">
            <a:spAutoFit/>
          </a:bodyPr>
          <a:lstStyle/>
          <a:p>
            <a:r>
              <a:rPr lang="en-US" sz="2000" dirty="0" err="1" smtClean="0">
                <a:solidFill>
                  <a:schemeClr val="dk1"/>
                </a:solidFill>
                <a:latin typeface="Courier New" pitchFamily="49" charset="0"/>
                <a:cs typeface="Courier New" pitchFamily="49" charset="0"/>
              </a:rPr>
              <a:t>isr</a:t>
            </a:r>
            <a:r>
              <a:rPr lang="en-US" sz="2000" dirty="0" err="1" smtClean="0">
                <a:solidFill>
                  <a:schemeClr val="dk1"/>
                </a:solidFill>
                <a:effectLst/>
                <a:latin typeface="Courier New" pitchFamily="49" charset="0"/>
                <a:cs typeface="Courier New" pitchFamily="49" charset="0"/>
              </a:rPr>
              <a:t>.c</a:t>
            </a:r>
            <a:endParaRPr lang="en-US" sz="2000" dirty="0" smtClean="0">
              <a:solidFill>
                <a:schemeClr val="dk1"/>
              </a:solidFill>
              <a:effectLst/>
              <a:latin typeface="Courier New" pitchFamily="49" charset="0"/>
              <a:cs typeface="Courier New" pitchFamily="49" charset="0"/>
            </a:endParaRPr>
          </a:p>
        </p:txBody>
      </p:sp>
      <p:sp>
        <p:nvSpPr>
          <p:cNvPr id="13" name="TextBox 12"/>
          <p:cNvSpPr txBox="1"/>
          <p:nvPr/>
        </p:nvSpPr>
        <p:spPr>
          <a:xfrm>
            <a:off x="6553200" y="2286000"/>
            <a:ext cx="2307042" cy="830997"/>
          </a:xfrm>
          <a:prstGeom prst="rect">
            <a:avLst/>
          </a:prstGeom>
          <a:solidFill>
            <a:schemeClr val="accent1"/>
          </a:solidFill>
          <a:ln>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pPr algn="ctr"/>
            <a:r>
              <a:rPr lang="en-US" sz="2000" b="0" i="1" dirty="0" smtClean="0">
                <a:solidFill>
                  <a:schemeClr val="dk1"/>
                </a:solidFill>
                <a:effectLst/>
              </a:rPr>
              <a:t>Can also set these</a:t>
            </a:r>
            <a:br>
              <a:rPr lang="en-US" sz="2000" b="0" i="1" dirty="0" smtClean="0">
                <a:solidFill>
                  <a:schemeClr val="dk1"/>
                </a:solidFill>
                <a:effectLst/>
              </a:rPr>
            </a:br>
            <a:r>
              <a:rPr lang="en-US" sz="2000" b="0" i="1" dirty="0" smtClean="0">
                <a:solidFill>
                  <a:schemeClr val="dk1"/>
                </a:solidFill>
                <a:effectLst/>
              </a:rPr>
              <a:t>up using the static</a:t>
            </a:r>
            <a:br>
              <a:rPr lang="en-US" sz="2000" b="0" i="1" dirty="0" smtClean="0">
                <a:solidFill>
                  <a:schemeClr val="dk1"/>
                </a:solidFill>
                <a:effectLst/>
              </a:rPr>
            </a:br>
            <a:r>
              <a:rPr lang="en-US" sz="2000" b="0" i="1" dirty="0" smtClean="0">
                <a:solidFill>
                  <a:schemeClr val="dk1"/>
                </a:solidFill>
                <a:effectLst/>
              </a:rPr>
              <a:t>GUI method</a:t>
            </a:r>
          </a:p>
        </p:txBody>
      </p:sp>
      <p:sp>
        <p:nvSpPr>
          <p:cNvPr id="16"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12</a:t>
            </a:r>
            <a:endParaRPr lang="en-US" sz="1000" b="0" dirty="0" smtClean="0">
              <a:solidFill>
                <a:schemeClr val="tx2"/>
              </a:solidFill>
              <a:effectLst/>
              <a:latin typeface="Arial"/>
            </a:endParaRPr>
          </a:p>
        </p:txBody>
      </p:sp>
      <p:pic>
        <p:nvPicPr>
          <p:cNvPr id="20"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bwMode="auto">
          <a:xfrm>
            <a:off x="76200" y="685800"/>
            <a:ext cx="5029200" cy="57912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r>
              <a:rPr lang="en-US" sz="2800" dirty="0" smtClean="0">
                <a:solidFill>
                  <a:schemeClr val="tx2"/>
                </a:solidFill>
                <a:latin typeface="Arial Narrow" pitchFamily="34" charset="0"/>
              </a:rPr>
              <a:t>How the Hardware Works</a:t>
            </a:r>
            <a:endParaRPr kumimoji="0" lang="en-US" sz="2800" b="1" i="0" u="none" strike="noStrike" cap="none" normalizeH="0" baseline="0" dirty="0" smtClean="0">
              <a:ln>
                <a:noFill/>
              </a:ln>
              <a:solidFill>
                <a:schemeClr val="tx2"/>
              </a:solidFill>
              <a:effectLst/>
              <a:latin typeface="Arial Narrow" pitchFamily="34" charset="0"/>
            </a:endParaRPr>
          </a:p>
        </p:txBody>
      </p:sp>
      <p:sp>
        <p:nvSpPr>
          <p:cNvPr id="2050" name="Rectangle 2"/>
          <p:cNvSpPr>
            <a:spLocks noGrp="1" noChangeArrowheads="1"/>
          </p:cNvSpPr>
          <p:nvPr>
            <p:ph type="title"/>
          </p:nvPr>
        </p:nvSpPr>
        <p:spPr>
          <a:xfrm>
            <a:off x="0" y="-35625"/>
            <a:ext cx="9144000" cy="609600"/>
          </a:xfrm>
        </p:spPr>
        <p:txBody>
          <a:bodyPr>
            <a:noAutofit/>
          </a:bodyPr>
          <a:lstStyle/>
          <a:p>
            <a:r>
              <a:rPr lang="en-US" dirty="0" smtClean="0"/>
              <a:t>Cortex-M3 Interrupts</a:t>
            </a:r>
          </a:p>
        </p:txBody>
      </p:sp>
      <p:pic>
        <p:nvPicPr>
          <p:cNvPr id="16"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graphicFrame>
        <p:nvGraphicFramePr>
          <p:cNvPr id="24" name="Table 23"/>
          <p:cNvGraphicFramePr>
            <a:graphicFrameLocks noGrp="1"/>
          </p:cNvGraphicFramePr>
          <p:nvPr/>
        </p:nvGraphicFramePr>
        <p:xfrm>
          <a:off x="2819400" y="1244600"/>
          <a:ext cx="2057400" cy="5080000"/>
        </p:xfrm>
        <a:graphic>
          <a:graphicData uri="http://schemas.openxmlformats.org/drawingml/2006/table">
            <a:tbl>
              <a:tblPr firstRow="1" bandRow="1">
                <a:tableStyleId>{5C22544A-7EE6-4342-B048-85BDC9FD1C3A}</a:tableStyleId>
              </a:tblPr>
              <a:tblGrid>
                <a:gridCol w="838200"/>
                <a:gridCol w="1219200"/>
              </a:tblGrid>
              <a:tr h="381000">
                <a:tc>
                  <a:txBody>
                    <a:bodyPr/>
                    <a:lstStyle/>
                    <a:p>
                      <a:endParaRPr lang="en-US" dirty="0">
                        <a:solidFill>
                          <a:sysClr val="windowText" lastClr="000000"/>
                        </a:solidFill>
                        <a:latin typeface="Arial Narrow" pitchFamily="34" charset="0"/>
                      </a:endParaRPr>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smtClean="0">
                          <a:solidFill>
                            <a:sysClr val="windowText" lastClr="000000"/>
                          </a:solidFill>
                        </a:rPr>
                        <a:t>Priorities</a:t>
                      </a:r>
                      <a:endParaRPr lang="en-US"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587375">
                <a:tc>
                  <a:txBody>
                    <a:bodyPr/>
                    <a:lstStyle/>
                    <a:p>
                      <a:pPr algn="r"/>
                      <a:r>
                        <a:rPr lang="en-US" dirty="0" smtClean="0">
                          <a:latin typeface="Arial Narrow" pitchFamily="34" charset="0"/>
                        </a:rPr>
                        <a:t>Highest</a:t>
                      </a: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0</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1</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2</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3</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4</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5</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6</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r>
                        <a:rPr lang="en-US" dirty="0" smtClean="0">
                          <a:latin typeface="Arial Narrow" pitchFamily="34" charset="0"/>
                        </a:rPr>
                        <a:t>lowest</a:t>
                      </a: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dirty="0" smtClean="0"/>
                        <a:t>7</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9" name="TextBox 28"/>
          <p:cNvSpPr txBox="1"/>
          <p:nvPr/>
        </p:nvSpPr>
        <p:spPr>
          <a:xfrm>
            <a:off x="152400" y="1447800"/>
            <a:ext cx="2743200" cy="4308872"/>
          </a:xfrm>
          <a:prstGeom prst="rect">
            <a:avLst/>
          </a:prstGeom>
          <a:noFill/>
        </p:spPr>
        <p:txBody>
          <a:bodyPr wrap="square" rtlCol="0" anchor="t" anchorCtr="0">
            <a:spAutoFit/>
          </a:bodyPr>
          <a:lstStyle/>
          <a:p>
            <a:pPr marL="342900" indent="-342900">
              <a:buClr>
                <a:schemeClr val="tx2"/>
              </a:buClr>
              <a:buSzPct val="75000"/>
              <a:buFont typeface="Wingdings"/>
              <a:buChar char=""/>
            </a:pPr>
            <a:r>
              <a:rPr lang="en-US" sz="2000" dirty="0" smtClean="0">
                <a:solidFill>
                  <a:schemeClr val="dk1"/>
                </a:solidFill>
                <a:effectLst/>
                <a:latin typeface="Arial Narrow" pitchFamily="34" charset="0"/>
              </a:rPr>
              <a:t>8 priority groups</a:t>
            </a:r>
          </a:p>
          <a:p>
            <a:pPr marL="342900" indent="-342900">
              <a:buClr>
                <a:schemeClr val="tx2"/>
              </a:buClr>
              <a:buSzPct val="75000"/>
              <a:buFont typeface="Wingdings"/>
              <a:buChar char=""/>
            </a:pPr>
            <a:r>
              <a:rPr lang="en-US" sz="2000" dirty="0" smtClean="0">
                <a:solidFill>
                  <a:schemeClr val="dk1"/>
                </a:solidFill>
                <a:effectLst/>
                <a:latin typeface="Arial Narrow" pitchFamily="34" charset="0"/>
              </a:rPr>
              <a:t>Higher priority interrupts </a:t>
            </a:r>
            <a:r>
              <a:rPr lang="en-US" sz="2000" u="sng" dirty="0" smtClean="0">
                <a:solidFill>
                  <a:schemeClr val="dk1"/>
                </a:solidFill>
                <a:effectLst/>
                <a:latin typeface="Arial Narrow" pitchFamily="34" charset="0"/>
              </a:rPr>
              <a:t>always</a:t>
            </a:r>
            <a:r>
              <a:rPr lang="en-US" sz="2000" dirty="0" smtClean="0">
                <a:solidFill>
                  <a:schemeClr val="dk1"/>
                </a:solidFill>
                <a:effectLst/>
                <a:latin typeface="Arial Narrow" pitchFamily="34" charset="0"/>
              </a:rPr>
              <a:t> preempt lower</a:t>
            </a:r>
          </a:p>
          <a:p>
            <a:pPr marL="342900" indent="-342900">
              <a:buClr>
                <a:schemeClr val="tx2"/>
              </a:buClr>
              <a:buSzPct val="75000"/>
              <a:buFont typeface="Wingdings"/>
              <a:buChar char=""/>
            </a:pPr>
            <a:r>
              <a:rPr lang="en-US" sz="2000" dirty="0" smtClean="0">
                <a:solidFill>
                  <a:schemeClr val="dk1"/>
                </a:solidFill>
                <a:latin typeface="Arial Narrow" pitchFamily="34" charset="0"/>
              </a:rPr>
              <a:t>Same priority interrupts do not preempt each other</a:t>
            </a:r>
          </a:p>
          <a:p>
            <a:pPr marL="342900" indent="-342900">
              <a:buClr>
                <a:schemeClr val="tx2"/>
              </a:buClr>
              <a:buSzPct val="75000"/>
              <a:buFont typeface="Wingdings"/>
              <a:buChar char=""/>
            </a:pPr>
            <a:r>
              <a:rPr lang="en-US" sz="2000" dirty="0" smtClean="0">
                <a:solidFill>
                  <a:schemeClr val="dk1"/>
                </a:solidFill>
                <a:effectLst/>
                <a:latin typeface="Arial Narrow" pitchFamily="34" charset="0"/>
              </a:rPr>
              <a:t>ARM Cortex-M3 auto saves contex</a:t>
            </a:r>
            <a:r>
              <a:rPr lang="en-US" sz="2000" dirty="0" smtClean="0">
                <a:solidFill>
                  <a:schemeClr val="dk1"/>
                </a:solidFill>
                <a:latin typeface="Arial Narrow" pitchFamily="34" charset="0"/>
              </a:rPr>
              <a:t>t for each interrupt to the stack (</a:t>
            </a:r>
            <a:r>
              <a:rPr lang="en-US" sz="2000" b="0" dirty="0" smtClean="0">
                <a:solidFill>
                  <a:schemeClr val="dk1"/>
                </a:solidFill>
                <a:latin typeface="Arial Narrow" pitchFamily="34" charset="0"/>
              </a:rPr>
              <a:t>i.e. low latency</a:t>
            </a:r>
            <a:r>
              <a:rPr lang="en-US" sz="2000" dirty="0" smtClean="0">
                <a:solidFill>
                  <a:schemeClr val="dk1"/>
                </a:solidFill>
                <a:latin typeface="Arial Narrow" pitchFamily="34" charset="0"/>
              </a:rPr>
              <a:t>)</a:t>
            </a:r>
          </a:p>
          <a:p>
            <a:pPr marL="342900" indent="-342900">
              <a:buClr>
                <a:schemeClr val="tx2"/>
              </a:buClr>
              <a:buSzPct val="75000"/>
              <a:buFont typeface="Wingdings"/>
              <a:buChar char=""/>
            </a:pPr>
            <a:r>
              <a:rPr lang="en-US" sz="2000" dirty="0" smtClean="0">
                <a:solidFill>
                  <a:schemeClr val="dk1"/>
                </a:solidFill>
                <a:latin typeface="Arial Narrow" pitchFamily="34" charset="0"/>
              </a:rPr>
              <a:t>Each </a:t>
            </a:r>
            <a:r>
              <a:rPr lang="en-US" sz="2000" dirty="0" err="1" smtClean="0">
                <a:solidFill>
                  <a:schemeClr val="dk1"/>
                </a:solidFill>
                <a:latin typeface="Arial Narrow" pitchFamily="34" charset="0"/>
              </a:rPr>
              <a:t>int</a:t>
            </a:r>
            <a:r>
              <a:rPr lang="en-US" sz="2000" dirty="0" smtClean="0">
                <a:solidFill>
                  <a:schemeClr val="dk1"/>
                </a:solidFill>
                <a:latin typeface="Arial Narrow" pitchFamily="34" charset="0"/>
              </a:rPr>
              <a:t> source can be enabled (</a:t>
            </a:r>
            <a:r>
              <a:rPr lang="en-US" sz="2000" dirty="0" err="1" smtClean="0">
                <a:solidFill>
                  <a:schemeClr val="dk1"/>
                </a:solidFill>
                <a:latin typeface="Arial Narrow" pitchFamily="34" charset="0"/>
              </a:rPr>
              <a:t>ENx</a:t>
            </a:r>
            <a:r>
              <a:rPr lang="en-US" sz="2000" dirty="0" smtClean="0">
                <a:solidFill>
                  <a:schemeClr val="dk1"/>
                </a:solidFill>
                <a:latin typeface="Arial Narrow" pitchFamily="34" charset="0"/>
              </a:rPr>
              <a:t> </a:t>
            </a:r>
            <a:r>
              <a:rPr lang="en-US" sz="2000" dirty="0" err="1" smtClean="0">
                <a:solidFill>
                  <a:schemeClr val="dk1"/>
                </a:solidFill>
                <a:latin typeface="Arial Narrow" pitchFamily="34" charset="0"/>
              </a:rPr>
              <a:t>reg</a:t>
            </a:r>
            <a:r>
              <a:rPr lang="en-US" sz="2000" dirty="0" smtClean="0">
                <a:solidFill>
                  <a:schemeClr val="dk1"/>
                </a:solidFill>
                <a:latin typeface="Arial Narrow" pitchFamily="34" charset="0"/>
              </a:rPr>
              <a:t>)</a:t>
            </a:r>
            <a:endParaRPr lang="en-US" sz="2000" dirty="0" smtClean="0">
              <a:solidFill>
                <a:schemeClr val="dk1"/>
              </a:solidFill>
              <a:effectLst/>
              <a:latin typeface="Arial Narrow" pitchFamily="34" charset="0"/>
            </a:endParaRPr>
          </a:p>
          <a:p>
            <a:pPr marL="342900" indent="-342900">
              <a:buClr>
                <a:schemeClr val="tx2"/>
              </a:buClr>
              <a:buSzPct val="75000"/>
              <a:buFont typeface="Wingdings"/>
              <a:buChar char=""/>
            </a:pPr>
            <a:r>
              <a:rPr lang="en-US" sz="2000" dirty="0" smtClean="0">
                <a:solidFill>
                  <a:schemeClr val="dk1"/>
                </a:solidFill>
                <a:latin typeface="Arial Narrow" pitchFamily="34" charset="0"/>
              </a:rPr>
              <a:t>Global disable?</a:t>
            </a:r>
            <a:endParaRPr lang="en-US" sz="2000" dirty="0" smtClean="0">
              <a:solidFill>
                <a:schemeClr val="dk1"/>
              </a:solidFill>
              <a:effectLst/>
              <a:latin typeface="Arial Narrow" pitchFamily="34" charset="0"/>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Rectangle 36"/>
          <p:cNvSpPr/>
          <p:nvPr/>
        </p:nvSpPr>
        <p:spPr bwMode="auto">
          <a:xfrm>
            <a:off x="5210300" y="685800"/>
            <a:ext cx="3886200" cy="5791200"/>
          </a:xfrm>
          <a:prstGeom prst="rect">
            <a:avLst/>
          </a:prstGeom>
          <a:solidFill>
            <a:schemeClr val="accent4">
              <a:lumMod val="60000"/>
              <a:lumOff val="4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r>
              <a:rPr lang="en-US" sz="2800" dirty="0" smtClean="0">
                <a:solidFill>
                  <a:schemeClr val="tx2"/>
                </a:solidFill>
                <a:latin typeface="Arial Narrow" pitchFamily="34" charset="0"/>
              </a:rPr>
              <a:t>How SYS/BIOS</a:t>
            </a:r>
            <a:br>
              <a:rPr lang="en-US" sz="2800" dirty="0" smtClean="0">
                <a:solidFill>
                  <a:schemeClr val="tx2"/>
                </a:solidFill>
                <a:latin typeface="Arial Narrow" pitchFamily="34" charset="0"/>
              </a:rPr>
            </a:br>
            <a:r>
              <a:rPr lang="en-US" sz="2800" dirty="0" smtClean="0">
                <a:solidFill>
                  <a:schemeClr val="tx2"/>
                </a:solidFill>
                <a:latin typeface="Arial Narrow" pitchFamily="34" charset="0"/>
              </a:rPr>
              <a:t>Works with Interrupts</a:t>
            </a:r>
            <a:endParaRPr kumimoji="0" lang="en-US" sz="2800" b="1" i="0" u="none" strike="noStrike" cap="none" normalizeH="0" baseline="0" dirty="0" smtClean="0">
              <a:ln>
                <a:noFill/>
              </a:ln>
              <a:solidFill>
                <a:schemeClr val="tx2"/>
              </a:solidFill>
              <a:effectLst/>
              <a:latin typeface="Arial Narrow" pitchFamily="34" charset="0"/>
            </a:endParaRPr>
          </a:p>
        </p:txBody>
      </p:sp>
      <p:sp>
        <p:nvSpPr>
          <p:cNvPr id="32" name="Rectangle 31"/>
          <p:cNvSpPr/>
          <p:nvPr/>
        </p:nvSpPr>
        <p:spPr bwMode="auto">
          <a:xfrm>
            <a:off x="76200" y="685800"/>
            <a:ext cx="5029200" cy="57912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r>
              <a:rPr lang="en-US" sz="2800" dirty="0" smtClean="0">
                <a:solidFill>
                  <a:schemeClr val="tx2"/>
                </a:solidFill>
                <a:latin typeface="Arial Narrow" pitchFamily="34" charset="0"/>
              </a:rPr>
              <a:t>How the Hardware Works</a:t>
            </a:r>
            <a:endParaRPr kumimoji="0" lang="en-US" sz="2800" b="1" i="0" u="none" strike="noStrike" cap="none" normalizeH="0" baseline="0" dirty="0" smtClean="0">
              <a:ln>
                <a:noFill/>
              </a:ln>
              <a:solidFill>
                <a:schemeClr val="tx2"/>
              </a:solidFill>
              <a:effectLst/>
              <a:latin typeface="Arial Narrow" pitchFamily="34" charset="0"/>
            </a:endParaRPr>
          </a:p>
        </p:txBody>
      </p:sp>
      <p:sp>
        <p:nvSpPr>
          <p:cNvPr id="2050" name="Rectangle 2"/>
          <p:cNvSpPr>
            <a:spLocks noGrp="1" noChangeArrowheads="1"/>
          </p:cNvSpPr>
          <p:nvPr>
            <p:ph type="title"/>
          </p:nvPr>
        </p:nvSpPr>
        <p:spPr>
          <a:xfrm>
            <a:off x="0" y="-35625"/>
            <a:ext cx="9144000" cy="609600"/>
          </a:xfrm>
        </p:spPr>
        <p:txBody>
          <a:bodyPr>
            <a:noAutofit/>
          </a:bodyPr>
          <a:lstStyle/>
          <a:p>
            <a:r>
              <a:rPr lang="en-US" dirty="0" smtClean="0"/>
              <a:t>Cortex-M3 Interrupts</a:t>
            </a:r>
          </a:p>
        </p:txBody>
      </p:sp>
      <p:sp>
        <p:nvSpPr>
          <p:cNvPr id="1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13</a:t>
            </a:r>
            <a:endParaRPr lang="en-US" sz="1000" b="0" dirty="0" smtClean="0">
              <a:solidFill>
                <a:schemeClr val="tx2"/>
              </a:solidFill>
              <a:effectLst/>
              <a:latin typeface="Arial"/>
            </a:endParaRPr>
          </a:p>
        </p:txBody>
      </p:sp>
      <p:pic>
        <p:nvPicPr>
          <p:cNvPr id="16"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graphicFrame>
        <p:nvGraphicFramePr>
          <p:cNvPr id="24" name="Table 23"/>
          <p:cNvGraphicFramePr>
            <a:graphicFrameLocks noGrp="1"/>
          </p:cNvGraphicFramePr>
          <p:nvPr/>
        </p:nvGraphicFramePr>
        <p:xfrm>
          <a:off x="2819400" y="1244600"/>
          <a:ext cx="2057400" cy="5080000"/>
        </p:xfrm>
        <a:graphic>
          <a:graphicData uri="http://schemas.openxmlformats.org/drawingml/2006/table">
            <a:tbl>
              <a:tblPr firstRow="1" bandRow="1">
                <a:tableStyleId>{5C22544A-7EE6-4342-B048-85BDC9FD1C3A}</a:tableStyleId>
              </a:tblPr>
              <a:tblGrid>
                <a:gridCol w="838200"/>
                <a:gridCol w="1219200"/>
              </a:tblGrid>
              <a:tr h="381000">
                <a:tc>
                  <a:txBody>
                    <a:bodyPr/>
                    <a:lstStyle/>
                    <a:p>
                      <a:endParaRPr lang="en-US" dirty="0">
                        <a:solidFill>
                          <a:sysClr val="windowText" lastClr="000000"/>
                        </a:solidFill>
                        <a:latin typeface="Arial Narrow" pitchFamily="34" charset="0"/>
                      </a:endParaRPr>
                    </a:p>
                  </a:txBody>
                  <a:tcPr>
                    <a:lnL w="12700" cmpd="sng">
                      <a:noFill/>
                    </a:lnL>
                    <a:lnR w="12700" cap="flat" cmpd="sng" algn="ctr">
                      <a:noFill/>
                      <a:prstDash val="solid"/>
                      <a:round/>
                      <a:headEnd type="none" w="med" len="med"/>
                      <a:tailEnd type="none" w="med" len="med"/>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dirty="0" smtClean="0">
                          <a:solidFill>
                            <a:sysClr val="windowText" lastClr="000000"/>
                          </a:solidFill>
                        </a:rPr>
                        <a:t>Priorities</a:t>
                      </a:r>
                      <a:endParaRPr lang="en-US" dirty="0">
                        <a:solidFill>
                          <a:sysClr val="windowText" lastClr="000000"/>
                        </a:solidFill>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B w="12700" cap="flat" cmpd="sng" algn="ctr">
                      <a:solidFill>
                        <a:schemeClr val="tx1"/>
                      </a:solidFill>
                      <a:prstDash val="solid"/>
                      <a:round/>
                      <a:headEnd type="none" w="med" len="med"/>
                      <a:tailEnd type="none" w="med" len="med"/>
                    </a:lnB>
                  </a:tcPr>
                </a:tc>
              </a:tr>
              <a:tr h="587375">
                <a:tc>
                  <a:txBody>
                    <a:bodyPr/>
                    <a:lstStyle/>
                    <a:p>
                      <a:pPr algn="r"/>
                      <a:r>
                        <a:rPr lang="en-US" dirty="0" smtClean="0">
                          <a:latin typeface="Arial Narrow" pitchFamily="34" charset="0"/>
                        </a:rPr>
                        <a:t>Highest</a:t>
                      </a: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0</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1</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2</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3</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4</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5</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r>
                        <a:rPr lang="en-US" dirty="0" smtClean="0"/>
                        <a:t>6</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7375">
                <a:tc>
                  <a:txBody>
                    <a:bodyPr/>
                    <a:lstStyle/>
                    <a:p>
                      <a:pPr algn="r"/>
                      <a:r>
                        <a:rPr lang="en-US" dirty="0" smtClean="0">
                          <a:latin typeface="Arial Narrow" pitchFamily="34" charset="0"/>
                        </a:rPr>
                        <a:t>lowest</a:t>
                      </a:r>
                      <a:endParaRPr lang="en-US" dirty="0">
                        <a:latin typeface="Arial Narrow" pitchFamily="34" charset="0"/>
                      </a:endParaRPr>
                    </a:p>
                  </a:txBody>
                  <a:tcP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mpd="sng">
                      <a:noFill/>
                    </a:lnB>
                    <a:lnTlToBr w="12700" cmpd="sng">
                      <a:noFill/>
                      <a:prstDash val="solid"/>
                    </a:lnTlToBr>
                    <a:lnBlToTr w="12700" cmpd="sng">
                      <a:noFill/>
                      <a:prstDash val="solid"/>
                    </a:lnBlToTr>
                    <a:noFill/>
                  </a:tcPr>
                </a:tc>
                <a:tc>
                  <a:txBody>
                    <a:bodyPr/>
                    <a:lstStyle/>
                    <a:p>
                      <a:r>
                        <a:rPr lang="en-US" dirty="0" smtClean="0"/>
                        <a:t>7</a:t>
                      </a:r>
                      <a:endParaRPr lang="en-US"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29" name="TextBox 28"/>
          <p:cNvSpPr txBox="1"/>
          <p:nvPr/>
        </p:nvSpPr>
        <p:spPr>
          <a:xfrm>
            <a:off x="152400" y="1447800"/>
            <a:ext cx="2743200" cy="4308872"/>
          </a:xfrm>
          <a:prstGeom prst="rect">
            <a:avLst/>
          </a:prstGeom>
          <a:noFill/>
        </p:spPr>
        <p:txBody>
          <a:bodyPr wrap="square" rtlCol="0" anchor="t" anchorCtr="0">
            <a:spAutoFit/>
          </a:bodyPr>
          <a:lstStyle/>
          <a:p>
            <a:pPr marL="342900" indent="-342900">
              <a:buClr>
                <a:schemeClr val="tx2"/>
              </a:buClr>
              <a:buSzPct val="75000"/>
              <a:buFont typeface="Wingdings"/>
              <a:buChar char=""/>
            </a:pPr>
            <a:r>
              <a:rPr lang="en-US" sz="2000" dirty="0" smtClean="0">
                <a:solidFill>
                  <a:schemeClr val="dk1"/>
                </a:solidFill>
                <a:effectLst/>
                <a:latin typeface="Arial Narrow" pitchFamily="34" charset="0"/>
              </a:rPr>
              <a:t>8 priority groups</a:t>
            </a:r>
          </a:p>
          <a:p>
            <a:pPr marL="342900" indent="-342900">
              <a:buClr>
                <a:schemeClr val="tx2"/>
              </a:buClr>
              <a:buSzPct val="75000"/>
              <a:buFont typeface="Wingdings"/>
              <a:buChar char=""/>
            </a:pPr>
            <a:r>
              <a:rPr lang="en-US" sz="2000" dirty="0" smtClean="0">
                <a:solidFill>
                  <a:schemeClr val="dk1"/>
                </a:solidFill>
                <a:effectLst/>
                <a:latin typeface="Arial Narrow" pitchFamily="34" charset="0"/>
              </a:rPr>
              <a:t>Higher priority interrupts </a:t>
            </a:r>
            <a:r>
              <a:rPr lang="en-US" sz="2000" u="sng" dirty="0" smtClean="0">
                <a:solidFill>
                  <a:schemeClr val="dk1"/>
                </a:solidFill>
                <a:effectLst/>
                <a:latin typeface="Arial Narrow" pitchFamily="34" charset="0"/>
              </a:rPr>
              <a:t>always</a:t>
            </a:r>
            <a:r>
              <a:rPr lang="en-US" sz="2000" dirty="0" smtClean="0">
                <a:solidFill>
                  <a:schemeClr val="dk1"/>
                </a:solidFill>
                <a:effectLst/>
                <a:latin typeface="Arial Narrow" pitchFamily="34" charset="0"/>
              </a:rPr>
              <a:t> preempt lower</a:t>
            </a:r>
          </a:p>
          <a:p>
            <a:pPr marL="342900" indent="-342900">
              <a:buClr>
                <a:schemeClr val="tx2"/>
              </a:buClr>
              <a:buSzPct val="75000"/>
              <a:buFont typeface="Wingdings"/>
              <a:buChar char=""/>
            </a:pPr>
            <a:r>
              <a:rPr lang="en-US" sz="2000" dirty="0" smtClean="0">
                <a:solidFill>
                  <a:schemeClr val="dk1"/>
                </a:solidFill>
                <a:latin typeface="Arial Narrow" pitchFamily="34" charset="0"/>
              </a:rPr>
              <a:t>Same priority interrupts do not preempt each other</a:t>
            </a:r>
          </a:p>
          <a:p>
            <a:pPr marL="342900" indent="-342900">
              <a:buClr>
                <a:schemeClr val="tx2"/>
              </a:buClr>
              <a:buSzPct val="75000"/>
              <a:buFont typeface="Wingdings"/>
              <a:buChar char=""/>
            </a:pPr>
            <a:r>
              <a:rPr lang="en-US" sz="2000" dirty="0" smtClean="0">
                <a:solidFill>
                  <a:schemeClr val="dk1"/>
                </a:solidFill>
                <a:effectLst/>
                <a:latin typeface="Arial Narrow" pitchFamily="34" charset="0"/>
              </a:rPr>
              <a:t>ARM Cortex-M3 auto saves contex</a:t>
            </a:r>
            <a:r>
              <a:rPr lang="en-US" sz="2000" dirty="0" smtClean="0">
                <a:solidFill>
                  <a:schemeClr val="dk1"/>
                </a:solidFill>
                <a:latin typeface="Arial Narrow" pitchFamily="34" charset="0"/>
              </a:rPr>
              <a:t>t for each interrupt to the stack (</a:t>
            </a:r>
            <a:r>
              <a:rPr lang="en-US" sz="2000" b="0" dirty="0" smtClean="0">
                <a:solidFill>
                  <a:schemeClr val="dk1"/>
                </a:solidFill>
                <a:latin typeface="Arial Narrow" pitchFamily="34" charset="0"/>
              </a:rPr>
              <a:t>i.e. low latency</a:t>
            </a:r>
            <a:r>
              <a:rPr lang="en-US" sz="2000" dirty="0" smtClean="0">
                <a:solidFill>
                  <a:schemeClr val="dk1"/>
                </a:solidFill>
                <a:latin typeface="Arial Narrow" pitchFamily="34" charset="0"/>
              </a:rPr>
              <a:t>)</a:t>
            </a:r>
          </a:p>
          <a:p>
            <a:pPr marL="342900" indent="-342900">
              <a:buClr>
                <a:schemeClr val="tx2"/>
              </a:buClr>
              <a:buSzPct val="75000"/>
              <a:buFont typeface="Wingdings"/>
              <a:buChar char=""/>
            </a:pPr>
            <a:r>
              <a:rPr lang="en-US" sz="2000" dirty="0" smtClean="0">
                <a:solidFill>
                  <a:schemeClr val="dk1"/>
                </a:solidFill>
                <a:latin typeface="Arial Narrow" pitchFamily="34" charset="0"/>
              </a:rPr>
              <a:t>Each </a:t>
            </a:r>
            <a:r>
              <a:rPr lang="en-US" sz="2000" dirty="0" err="1" smtClean="0">
                <a:solidFill>
                  <a:schemeClr val="dk1"/>
                </a:solidFill>
                <a:latin typeface="Arial Narrow" pitchFamily="34" charset="0"/>
              </a:rPr>
              <a:t>int</a:t>
            </a:r>
            <a:r>
              <a:rPr lang="en-US" sz="2000" dirty="0" smtClean="0">
                <a:solidFill>
                  <a:schemeClr val="dk1"/>
                </a:solidFill>
                <a:latin typeface="Arial Narrow" pitchFamily="34" charset="0"/>
              </a:rPr>
              <a:t> source can be enabled (</a:t>
            </a:r>
            <a:r>
              <a:rPr lang="en-US" sz="2000" dirty="0" err="1" smtClean="0">
                <a:solidFill>
                  <a:schemeClr val="dk1"/>
                </a:solidFill>
                <a:latin typeface="Arial Narrow" pitchFamily="34" charset="0"/>
              </a:rPr>
              <a:t>ENx</a:t>
            </a:r>
            <a:r>
              <a:rPr lang="en-US" sz="2000" dirty="0" smtClean="0">
                <a:solidFill>
                  <a:schemeClr val="dk1"/>
                </a:solidFill>
                <a:latin typeface="Arial Narrow" pitchFamily="34" charset="0"/>
              </a:rPr>
              <a:t> </a:t>
            </a:r>
            <a:r>
              <a:rPr lang="en-US" sz="2000" dirty="0" err="1" smtClean="0">
                <a:solidFill>
                  <a:schemeClr val="dk1"/>
                </a:solidFill>
                <a:latin typeface="Arial Narrow" pitchFamily="34" charset="0"/>
              </a:rPr>
              <a:t>reg</a:t>
            </a:r>
            <a:r>
              <a:rPr lang="en-US" sz="2000" dirty="0" smtClean="0">
                <a:solidFill>
                  <a:schemeClr val="dk1"/>
                </a:solidFill>
                <a:latin typeface="Arial Narrow" pitchFamily="34" charset="0"/>
              </a:rPr>
              <a:t>)</a:t>
            </a:r>
            <a:endParaRPr lang="en-US" sz="2000" dirty="0" smtClean="0">
              <a:solidFill>
                <a:schemeClr val="dk1"/>
              </a:solidFill>
              <a:effectLst/>
              <a:latin typeface="Arial Narrow" pitchFamily="34" charset="0"/>
            </a:endParaRPr>
          </a:p>
          <a:p>
            <a:pPr marL="342900" indent="-342900">
              <a:buClr>
                <a:schemeClr val="tx2"/>
              </a:buClr>
              <a:buSzPct val="75000"/>
              <a:buFont typeface="Wingdings"/>
              <a:buChar char=""/>
            </a:pPr>
            <a:r>
              <a:rPr lang="en-US" sz="2000" dirty="0" smtClean="0">
                <a:solidFill>
                  <a:schemeClr val="dk1"/>
                </a:solidFill>
                <a:latin typeface="Arial Narrow" pitchFamily="34" charset="0"/>
              </a:rPr>
              <a:t>Global disable?</a:t>
            </a:r>
            <a:endParaRPr lang="en-US" sz="2000" dirty="0" smtClean="0">
              <a:solidFill>
                <a:schemeClr val="dk1"/>
              </a:solidFill>
              <a:effectLst/>
              <a:latin typeface="Arial Narrow" pitchFamily="34" charset="0"/>
            </a:endParaRPr>
          </a:p>
        </p:txBody>
      </p:sp>
      <p:cxnSp>
        <p:nvCxnSpPr>
          <p:cNvPr id="31" name="Straight Connector 30"/>
          <p:cNvCxnSpPr/>
          <p:nvPr/>
        </p:nvCxnSpPr>
        <p:spPr bwMode="auto">
          <a:xfrm>
            <a:off x="4946075" y="2209800"/>
            <a:ext cx="3054925" cy="0"/>
          </a:xfrm>
          <a:prstGeom prst="line">
            <a:avLst/>
          </a:prstGeom>
          <a:solidFill>
            <a:schemeClr val="accent1"/>
          </a:solidFill>
          <a:ln w="12700" cap="flat" cmpd="sng" algn="ctr">
            <a:solidFill>
              <a:schemeClr val="tx1"/>
            </a:solidFill>
            <a:prstDash val="dash"/>
            <a:round/>
            <a:headEnd type="triangle" w="lg" len="med"/>
            <a:tailEnd type="none" w="sm" len="sm"/>
          </a:ln>
          <a:effectLst/>
        </p:spPr>
      </p:cxnSp>
      <p:sp>
        <p:nvSpPr>
          <p:cNvPr id="33" name="TextBox 32"/>
          <p:cNvSpPr txBox="1"/>
          <p:nvPr/>
        </p:nvSpPr>
        <p:spPr>
          <a:xfrm>
            <a:off x="5486400" y="1623950"/>
            <a:ext cx="2362200" cy="987963"/>
          </a:xfrm>
          <a:prstGeom prst="rect">
            <a:avLst/>
          </a:prstGeom>
          <a:noFill/>
        </p:spPr>
        <p:txBody>
          <a:bodyPr wrap="square" rIns="0" rtlCol="0" anchor="t" anchorCtr="0">
            <a:spAutoFit/>
          </a:bodyPr>
          <a:lstStyle/>
          <a:p>
            <a:pPr>
              <a:buClr>
                <a:schemeClr val="tx2"/>
              </a:buClr>
              <a:buSzPct val="75000"/>
            </a:pPr>
            <a:r>
              <a:rPr lang="en-US" sz="2000" dirty="0" smtClean="0">
                <a:solidFill>
                  <a:schemeClr val="dk1"/>
                </a:solidFill>
                <a:latin typeface="Arial Narrow" pitchFamily="34" charset="0"/>
              </a:rPr>
              <a:t>Zero-latency </a:t>
            </a:r>
            <a:r>
              <a:rPr lang="en-US" sz="2000" dirty="0" err="1" smtClean="0">
                <a:solidFill>
                  <a:schemeClr val="dk1"/>
                </a:solidFill>
                <a:latin typeface="Arial Narrow" pitchFamily="34" charset="0"/>
              </a:rPr>
              <a:t>int’s</a:t>
            </a:r>
            <a:endParaRPr lang="en-US" sz="2000" dirty="0" smtClean="0">
              <a:solidFill>
                <a:schemeClr val="dk1"/>
              </a:solidFill>
              <a:latin typeface="Arial Narrow" pitchFamily="34" charset="0"/>
            </a:endParaRPr>
          </a:p>
          <a:p>
            <a:pPr>
              <a:lnSpc>
                <a:spcPct val="90000"/>
              </a:lnSpc>
              <a:spcBef>
                <a:spcPts val="0"/>
              </a:spcBef>
              <a:buClr>
                <a:schemeClr val="tx2"/>
              </a:buClr>
              <a:buSzPct val="75000"/>
            </a:pPr>
            <a:r>
              <a:rPr lang="en-US" sz="1800" dirty="0" smtClean="0">
                <a:solidFill>
                  <a:schemeClr val="dk1"/>
                </a:solidFill>
                <a:latin typeface="Arial Narrow" pitchFamily="34" charset="0"/>
              </a:rPr>
              <a:t>(SYS/BIOS disabled)</a:t>
            </a:r>
          </a:p>
          <a:p>
            <a:pPr>
              <a:buClr>
                <a:schemeClr val="tx2"/>
              </a:buClr>
              <a:buSzPct val="75000"/>
            </a:pPr>
            <a:r>
              <a:rPr lang="en-US" sz="2000" dirty="0" smtClean="0">
                <a:solidFill>
                  <a:schemeClr val="dk1"/>
                </a:solidFill>
                <a:effectLst/>
                <a:latin typeface="Arial Narrow" pitchFamily="34" charset="0"/>
              </a:rPr>
              <a:t>SYS/BIOS enabled</a:t>
            </a:r>
          </a:p>
        </p:txBody>
      </p:sp>
      <p:sp>
        <p:nvSpPr>
          <p:cNvPr id="35" name="TextBox 34"/>
          <p:cNvSpPr txBox="1"/>
          <p:nvPr/>
        </p:nvSpPr>
        <p:spPr>
          <a:xfrm>
            <a:off x="7772400" y="2080919"/>
            <a:ext cx="1240083" cy="243143"/>
          </a:xfrm>
          <a:prstGeom prst="rect">
            <a:avLst/>
          </a:prstGeom>
          <a:solidFill>
            <a:schemeClr val="accent4"/>
          </a:solidFill>
        </p:spPr>
        <p:txBody>
          <a:bodyPr wrap="none" lIns="45720" rIns="45720" bIns="0" rtlCol="0" anchor="ctr" anchorCtr="0">
            <a:spAutoFit/>
          </a:bodyPr>
          <a:lstStyle/>
          <a:p>
            <a:r>
              <a:rPr lang="en-US" sz="1600" dirty="0" err="1" smtClean="0">
                <a:solidFill>
                  <a:schemeClr val="dk1"/>
                </a:solidFill>
                <a:effectLst/>
                <a:latin typeface="Arial Narrow" pitchFamily="34" charset="0"/>
              </a:rPr>
              <a:t>Hwi</a:t>
            </a:r>
            <a:r>
              <a:rPr lang="en-US" sz="1600" dirty="0" err="1" smtClean="0">
                <a:solidFill>
                  <a:schemeClr val="dk1"/>
                </a:solidFill>
                <a:latin typeface="Arial Narrow" pitchFamily="34" charset="0"/>
              </a:rPr>
              <a:t>.disablePri</a:t>
            </a:r>
            <a:endParaRPr lang="en-US" sz="1600" dirty="0" smtClean="0">
              <a:solidFill>
                <a:schemeClr val="dk1"/>
              </a:solidFill>
              <a:effectLst/>
              <a:latin typeface="Arial Narrow" pitchFamily="34" charset="0"/>
            </a:endParaRPr>
          </a:p>
        </p:txBody>
      </p:sp>
      <p:sp>
        <p:nvSpPr>
          <p:cNvPr id="36" name="TextBox 35"/>
          <p:cNvSpPr txBox="1"/>
          <p:nvPr/>
        </p:nvSpPr>
        <p:spPr>
          <a:xfrm>
            <a:off x="5562600" y="2743200"/>
            <a:ext cx="3429000" cy="3662541"/>
          </a:xfrm>
          <a:prstGeom prst="rect">
            <a:avLst/>
          </a:prstGeom>
          <a:solidFill>
            <a:schemeClr val="accent2"/>
          </a:solidFill>
        </p:spPr>
        <p:txBody>
          <a:bodyPr wrap="square" rtlCol="0" anchor="t" anchorCtr="0">
            <a:spAutoFit/>
          </a:bodyPr>
          <a:lstStyle/>
          <a:p>
            <a:pPr marL="342900" indent="-342900">
              <a:spcBef>
                <a:spcPts val="800"/>
              </a:spcBef>
              <a:buClr>
                <a:schemeClr val="tx2"/>
              </a:buClr>
              <a:buSzPct val="75000"/>
            </a:pPr>
            <a:r>
              <a:rPr lang="en-US" sz="2000" dirty="0" smtClean="0">
                <a:solidFill>
                  <a:schemeClr val="dk1"/>
                </a:solidFill>
                <a:latin typeface="Arial Narrow" pitchFamily="34" charset="0"/>
              </a:rPr>
              <a:t>Zero</a:t>
            </a:r>
            <a:r>
              <a:rPr lang="en-US" sz="2000" dirty="0" smtClean="0">
                <a:solidFill>
                  <a:schemeClr val="dk1"/>
                </a:solidFill>
                <a:effectLst/>
                <a:latin typeface="Arial Narrow" pitchFamily="34" charset="0"/>
              </a:rPr>
              <a:t>-Latency Interrupts</a:t>
            </a:r>
          </a:p>
          <a:p>
            <a:pPr marL="342900" indent="-342900">
              <a:spcBef>
                <a:spcPts val="800"/>
              </a:spcBef>
              <a:buClr>
                <a:schemeClr val="tx2"/>
              </a:buClr>
              <a:buSzPct val="75000"/>
              <a:buFont typeface="Wingdings"/>
              <a:buChar char=""/>
            </a:pPr>
            <a:r>
              <a:rPr lang="en-US" sz="2000" b="0" dirty="0" smtClean="0">
                <a:solidFill>
                  <a:schemeClr val="dk1"/>
                </a:solidFill>
                <a:latin typeface="Arial Narrow" pitchFamily="34" charset="0"/>
              </a:rPr>
              <a:t>No BIOS code is automatically invoked – slightly lower latency</a:t>
            </a:r>
          </a:p>
          <a:p>
            <a:pPr marL="342900" indent="-342900">
              <a:spcBef>
                <a:spcPts val="800"/>
              </a:spcBef>
              <a:buClr>
                <a:schemeClr val="tx2"/>
              </a:buClr>
              <a:buSzPct val="75000"/>
              <a:buFont typeface="Wingdings"/>
              <a:buChar char=""/>
            </a:pPr>
            <a:r>
              <a:rPr lang="en-US" sz="2000" b="0" dirty="0" smtClean="0">
                <a:solidFill>
                  <a:schemeClr val="dk1"/>
                </a:solidFill>
                <a:latin typeface="Arial Narrow" pitchFamily="34" charset="0"/>
              </a:rPr>
              <a:t>User cannot call BIOS </a:t>
            </a:r>
            <a:r>
              <a:rPr lang="en-US" sz="2000" b="0" dirty="0" err="1" smtClean="0">
                <a:solidFill>
                  <a:schemeClr val="dk1"/>
                </a:solidFill>
                <a:latin typeface="Arial Narrow" pitchFamily="34" charset="0"/>
              </a:rPr>
              <a:t>func’s</a:t>
            </a:r>
            <a:r>
              <a:rPr lang="en-US" sz="2000" b="0" dirty="0" smtClean="0">
                <a:solidFill>
                  <a:schemeClr val="dk1"/>
                </a:solidFill>
                <a:latin typeface="Arial Narrow" pitchFamily="34" charset="0"/>
              </a:rPr>
              <a:t> from BIOS-disabled interrupts</a:t>
            </a:r>
          </a:p>
          <a:p>
            <a:pPr marL="342900" indent="-342900">
              <a:spcBef>
                <a:spcPts val="800"/>
              </a:spcBef>
              <a:buClr>
                <a:schemeClr val="tx2"/>
              </a:buClr>
              <a:buSzPct val="75000"/>
              <a:buFont typeface="Wingdings"/>
              <a:buChar char=""/>
            </a:pPr>
            <a:r>
              <a:rPr lang="en-US" sz="2000" b="0" dirty="0" err="1" smtClean="0">
                <a:solidFill>
                  <a:schemeClr val="dk1"/>
                </a:solidFill>
                <a:effectLst/>
                <a:latin typeface="Arial Narrow" pitchFamily="34" charset="0"/>
              </a:rPr>
              <a:t>Hwi</a:t>
            </a:r>
            <a:r>
              <a:rPr lang="en-US" sz="2000" b="0" dirty="0" err="1" smtClean="0">
                <a:solidFill>
                  <a:schemeClr val="dk1"/>
                </a:solidFill>
                <a:latin typeface="Arial Narrow" pitchFamily="34" charset="0"/>
              </a:rPr>
              <a:t>.disablePri</a:t>
            </a:r>
            <a:r>
              <a:rPr lang="en-US" sz="2000" b="0" dirty="0" smtClean="0">
                <a:solidFill>
                  <a:schemeClr val="dk1"/>
                </a:solidFill>
                <a:latin typeface="Arial Narrow" pitchFamily="34" charset="0"/>
              </a:rPr>
              <a:t> defines which </a:t>
            </a:r>
            <a:r>
              <a:rPr lang="en-US" sz="2000" b="0" dirty="0" err="1" smtClean="0">
                <a:solidFill>
                  <a:schemeClr val="dk1"/>
                </a:solidFill>
                <a:latin typeface="Arial Narrow" pitchFamily="34" charset="0"/>
              </a:rPr>
              <a:t>int</a:t>
            </a:r>
            <a:r>
              <a:rPr lang="en-US" sz="2000" b="0" dirty="0" smtClean="0">
                <a:solidFill>
                  <a:schemeClr val="dk1"/>
                </a:solidFill>
                <a:latin typeface="Arial Narrow" pitchFamily="34" charset="0"/>
              </a:rPr>
              <a:t> levels are BIOS disabled (default shown)</a:t>
            </a:r>
            <a:endParaRPr lang="en-US" sz="2000" b="0" dirty="0" smtClean="0">
              <a:solidFill>
                <a:schemeClr val="dk1"/>
              </a:solidFill>
              <a:effectLst/>
              <a:latin typeface="Arial Narrow" pitchFamily="34" charset="0"/>
            </a:endParaRPr>
          </a:p>
          <a:p>
            <a:pPr marL="342900" indent="-342900">
              <a:spcBef>
                <a:spcPts val="800"/>
              </a:spcBef>
              <a:buClr>
                <a:schemeClr val="tx2"/>
              </a:buClr>
              <a:buSzPct val="75000"/>
            </a:pPr>
            <a:r>
              <a:rPr lang="en-US" sz="2000" dirty="0" smtClean="0">
                <a:solidFill>
                  <a:schemeClr val="dk1"/>
                </a:solidFill>
                <a:latin typeface="Arial Narrow" pitchFamily="34" charset="0"/>
              </a:rPr>
              <a:t>BIOS Enabled (allowed) </a:t>
            </a:r>
            <a:r>
              <a:rPr lang="en-US" sz="2000" dirty="0" err="1" smtClean="0">
                <a:solidFill>
                  <a:schemeClr val="dk1"/>
                </a:solidFill>
                <a:latin typeface="Arial Narrow" pitchFamily="34" charset="0"/>
              </a:rPr>
              <a:t>Int’s</a:t>
            </a:r>
            <a:endParaRPr lang="en-US" sz="2000" dirty="0" smtClean="0">
              <a:solidFill>
                <a:schemeClr val="dk1"/>
              </a:solidFill>
              <a:latin typeface="Arial Narrow" pitchFamily="34" charset="0"/>
            </a:endParaRPr>
          </a:p>
          <a:p>
            <a:pPr marL="342900" indent="-342900">
              <a:spcBef>
                <a:spcPts val="800"/>
              </a:spcBef>
              <a:buClr>
                <a:schemeClr val="tx2"/>
              </a:buClr>
              <a:buSzPct val="75000"/>
              <a:buFont typeface="Wingdings"/>
              <a:buChar char=""/>
            </a:pPr>
            <a:r>
              <a:rPr lang="en-US" sz="2000" b="0" dirty="0" smtClean="0">
                <a:solidFill>
                  <a:schemeClr val="dk1"/>
                </a:solidFill>
                <a:latin typeface="Arial Narrow" pitchFamily="34" charset="0"/>
              </a:rPr>
              <a:t>Are still low-latency interrupts</a:t>
            </a:r>
          </a:p>
          <a:p>
            <a:pPr marL="342900" indent="-342900">
              <a:spcBef>
                <a:spcPts val="800"/>
              </a:spcBef>
              <a:buClr>
                <a:schemeClr val="tx2"/>
              </a:buClr>
              <a:buSzPct val="75000"/>
              <a:buFont typeface="Wingdings"/>
              <a:buChar char=""/>
            </a:pPr>
            <a:r>
              <a:rPr lang="en-US" sz="2000" b="0" dirty="0" smtClean="0">
                <a:solidFill>
                  <a:schemeClr val="dk1"/>
                </a:solidFill>
                <a:latin typeface="Arial Narrow" pitchFamily="34" charset="0"/>
              </a:rPr>
              <a:t>User can call BIOS functions in their ISR</a:t>
            </a:r>
          </a:p>
        </p:txBody>
      </p:sp>
    </p:spTree>
    <p:custDataLst>
      <p:tags r:id="rId1"/>
    </p:custDataLst>
  </p:cSld>
  <p:clrMapOvr>
    <a:masterClrMapping/>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5625"/>
            <a:ext cx="9144000" cy="609600"/>
          </a:xfrm>
        </p:spPr>
        <p:txBody>
          <a:bodyPr>
            <a:noAutofit/>
          </a:bodyPr>
          <a:lstStyle/>
          <a:p>
            <a:r>
              <a:rPr lang="en-US" dirty="0" smtClean="0"/>
              <a:t>Zero-Latency Interrupts</a:t>
            </a:r>
          </a:p>
        </p:txBody>
      </p:sp>
      <p:sp>
        <p:nvSpPr>
          <p:cNvPr id="2051" name="TextBox 13"/>
          <p:cNvSpPr txBox="1">
            <a:spLocks noChangeArrowheads="1"/>
          </p:cNvSpPr>
          <p:nvPr/>
        </p:nvSpPr>
        <p:spPr bwMode="auto">
          <a:xfrm>
            <a:off x="97975" y="609600"/>
            <a:ext cx="8719054" cy="584775"/>
          </a:xfrm>
          <a:prstGeom prst="rect">
            <a:avLst/>
          </a:prstGeom>
          <a:noFill/>
          <a:ln w="9525">
            <a:noFill/>
            <a:miter lim="800000"/>
            <a:headEnd/>
            <a:tailEnd/>
          </a:ln>
        </p:spPr>
        <p:txBody>
          <a:bodyPr wrap="none">
            <a:spAutoFit/>
          </a:bodyPr>
          <a:lstStyle/>
          <a:p>
            <a:pPr marL="342900" indent="-342900">
              <a:buClr>
                <a:schemeClr val="tx2"/>
              </a:buClr>
              <a:buSzPct val="75000"/>
              <a:buFont typeface="Wingdings"/>
              <a:buChar char=""/>
            </a:pPr>
            <a:r>
              <a:rPr lang="en-US" sz="2000" dirty="0" smtClean="0"/>
              <a:t>By </a:t>
            </a:r>
            <a:r>
              <a:rPr lang="en-US" sz="2000" i="1" dirty="0" smtClean="0"/>
              <a:t>default</a:t>
            </a:r>
            <a:r>
              <a:rPr lang="en-US" sz="2000" dirty="0" smtClean="0"/>
              <a:t>, the maximum priority interrupt group (</a:t>
            </a:r>
            <a:r>
              <a:rPr lang="en-US" sz="2000" dirty="0" err="1" smtClean="0"/>
              <a:t>pri</a:t>
            </a:r>
            <a:r>
              <a:rPr lang="en-US" sz="2000" dirty="0" smtClean="0"/>
              <a:t>=0) is reserved</a:t>
            </a:r>
            <a:br>
              <a:rPr lang="en-US" sz="2000" dirty="0" smtClean="0"/>
            </a:br>
            <a:r>
              <a:rPr lang="en-US" sz="2000" dirty="0" smtClean="0"/>
              <a:t>for </a:t>
            </a:r>
            <a:r>
              <a:rPr lang="en-US" sz="2000" dirty="0" smtClean="0">
                <a:solidFill>
                  <a:schemeClr val="tx2"/>
                </a:solidFill>
              </a:rPr>
              <a:t>zero-latency interrupts</a:t>
            </a:r>
          </a:p>
        </p:txBody>
      </p:sp>
      <p:sp>
        <p:nvSpPr>
          <p:cNvPr id="14" name="TextBox 13"/>
          <p:cNvSpPr txBox="1"/>
          <p:nvPr/>
        </p:nvSpPr>
        <p:spPr>
          <a:xfrm>
            <a:off x="514600" y="1166750"/>
            <a:ext cx="7735836" cy="1384995"/>
          </a:xfrm>
          <a:prstGeom prst="rect">
            <a:avLst/>
          </a:prstGeom>
          <a:noFill/>
        </p:spPr>
        <p:txBody>
          <a:bodyPr wrap="none" rtlCol="0" anchor="ctr" anchorCtr="0">
            <a:spAutoFit/>
          </a:bodyPr>
          <a:lstStyle/>
          <a:p>
            <a:pPr marL="166688" indent="-166688">
              <a:buFont typeface="Arial" pitchFamily="34" charset="0"/>
              <a:buChar char="•"/>
            </a:pPr>
            <a:r>
              <a:rPr lang="en-US" sz="2000" b="0" dirty="0" smtClean="0">
                <a:solidFill>
                  <a:schemeClr val="dk1"/>
                </a:solidFill>
                <a:effectLst/>
              </a:rPr>
              <a:t>BIOS never disables </a:t>
            </a:r>
            <a:r>
              <a:rPr lang="en-US" sz="2000" b="0" dirty="0" err="1" smtClean="0">
                <a:solidFill>
                  <a:schemeClr val="dk1"/>
                </a:solidFill>
                <a:effectLst/>
              </a:rPr>
              <a:t>pri</a:t>
            </a:r>
            <a:r>
              <a:rPr lang="en-US" sz="2000" b="0" dirty="0" smtClean="0">
                <a:solidFill>
                  <a:schemeClr val="dk1"/>
                </a:solidFill>
                <a:effectLst/>
              </a:rPr>
              <a:t>=0 </a:t>
            </a:r>
            <a:r>
              <a:rPr lang="en-US" sz="1600" b="0" i="1" dirty="0" smtClean="0">
                <a:solidFill>
                  <a:schemeClr val="dk1"/>
                </a:solidFill>
                <a:effectLst/>
              </a:rPr>
              <a:t>(“ZERO” means no BIOS involvement)</a:t>
            </a:r>
            <a:endParaRPr lang="en-US" sz="2000" b="0" i="1" dirty="0" smtClean="0">
              <a:solidFill>
                <a:schemeClr val="dk1"/>
              </a:solidFill>
              <a:effectLst/>
            </a:endParaRPr>
          </a:p>
          <a:p>
            <a:pPr marL="166688" indent="-166688">
              <a:buFont typeface="Arial" pitchFamily="34" charset="0"/>
              <a:buChar char="•"/>
            </a:pPr>
            <a:r>
              <a:rPr lang="en-US" sz="2000" b="0" dirty="0" smtClean="0">
                <a:solidFill>
                  <a:schemeClr val="dk1"/>
                </a:solidFill>
              </a:rPr>
              <a:t>By default, BIOS will disable </a:t>
            </a:r>
            <a:r>
              <a:rPr lang="en-US" sz="2000" b="0" dirty="0" err="1" smtClean="0">
                <a:solidFill>
                  <a:schemeClr val="dk1"/>
                </a:solidFill>
              </a:rPr>
              <a:t>pri</a:t>
            </a:r>
            <a:r>
              <a:rPr lang="en-US" sz="2000" b="0" dirty="0" smtClean="0">
                <a:solidFill>
                  <a:schemeClr val="dk1"/>
                </a:solidFill>
              </a:rPr>
              <a:t>=1 INTs AND LOWER when </a:t>
            </a:r>
            <a:r>
              <a:rPr lang="en-US" sz="2000" b="0" dirty="0" err="1" smtClean="0">
                <a:solidFill>
                  <a:schemeClr val="dk1"/>
                </a:solidFill>
              </a:rPr>
              <a:t>pri</a:t>
            </a:r>
            <a:r>
              <a:rPr lang="en-US" sz="2000" b="0" dirty="0" smtClean="0">
                <a:solidFill>
                  <a:schemeClr val="dk1"/>
                </a:solidFill>
              </a:rPr>
              <a:t>=1</a:t>
            </a:r>
            <a:br>
              <a:rPr lang="en-US" sz="2000" b="0" dirty="0" smtClean="0">
                <a:solidFill>
                  <a:schemeClr val="dk1"/>
                </a:solidFill>
              </a:rPr>
            </a:br>
            <a:r>
              <a:rPr lang="en-US" sz="2000" b="0" dirty="0" smtClean="0">
                <a:solidFill>
                  <a:schemeClr val="dk1"/>
                </a:solidFill>
              </a:rPr>
              <a:t>interrupt occurs. If </a:t>
            </a:r>
            <a:r>
              <a:rPr lang="en-US" sz="2000" b="0" dirty="0" err="1" smtClean="0">
                <a:solidFill>
                  <a:schemeClr val="dk1"/>
                </a:solidFill>
              </a:rPr>
              <a:t>pri</a:t>
            </a:r>
            <a:r>
              <a:rPr lang="en-US" sz="2000" b="0" dirty="0" smtClean="0">
                <a:solidFill>
                  <a:schemeClr val="dk1"/>
                </a:solidFill>
              </a:rPr>
              <a:t>=2 INT occurs, groups 2-7 are disabled</a:t>
            </a:r>
          </a:p>
          <a:p>
            <a:pPr marL="166688" indent="-166688">
              <a:buFont typeface="Arial" pitchFamily="34" charset="0"/>
              <a:buChar char="•"/>
            </a:pPr>
            <a:r>
              <a:rPr lang="en-US" sz="2000" b="0" dirty="0" smtClean="0">
                <a:solidFill>
                  <a:schemeClr val="dk1"/>
                </a:solidFill>
                <a:effectLst/>
              </a:rPr>
              <a:t>User can lower “disable threshold” to 64, etc. at </a:t>
            </a:r>
            <a:r>
              <a:rPr lang="en-US" sz="2000" b="0" dirty="0" err="1" smtClean="0">
                <a:solidFill>
                  <a:schemeClr val="dk1"/>
                </a:solidFill>
                <a:effectLst/>
              </a:rPr>
              <a:t>config</a:t>
            </a:r>
            <a:r>
              <a:rPr lang="en-US" sz="2000" b="0" dirty="0" smtClean="0">
                <a:solidFill>
                  <a:schemeClr val="dk1"/>
                </a:solidFill>
                <a:effectLst/>
              </a:rPr>
              <a:t> time using:</a:t>
            </a:r>
          </a:p>
        </p:txBody>
      </p:sp>
      <p:sp>
        <p:nvSpPr>
          <p:cNvPr id="18" name="TextBox 17"/>
          <p:cNvSpPr txBox="1"/>
          <p:nvPr/>
        </p:nvSpPr>
        <p:spPr>
          <a:xfrm>
            <a:off x="1200400" y="2544068"/>
            <a:ext cx="2114681" cy="327782"/>
          </a:xfrm>
          <a:prstGeom prst="rect">
            <a:avLst/>
          </a:prstGeom>
          <a:solidFill>
            <a:schemeClr val="accent6">
              <a:lumMod val="40000"/>
              <a:lumOff val="60000"/>
            </a:schemeClr>
          </a:solidFill>
        </p:spPr>
        <p:txBody>
          <a:bodyPr wrap="none" rtlCol="0" anchor="ctr" anchorCtr="0">
            <a:spAutoFit/>
          </a:bodyPr>
          <a:lstStyle/>
          <a:p>
            <a:r>
              <a:rPr lang="en-US" sz="1800" dirty="0" err="1" smtClean="0">
                <a:solidFill>
                  <a:schemeClr val="dk1"/>
                </a:solidFill>
                <a:effectLst/>
                <a:latin typeface="Courier New" pitchFamily="49" charset="0"/>
                <a:cs typeface="Courier New" pitchFamily="49" charset="0"/>
              </a:rPr>
              <a:t>Hwi.disablePri</a:t>
            </a:r>
            <a:endParaRPr lang="en-US" sz="1800" dirty="0" smtClean="0">
              <a:solidFill>
                <a:schemeClr val="dk1"/>
              </a:solidFill>
              <a:effectLst/>
              <a:latin typeface="Courier New" pitchFamily="49" charset="0"/>
              <a:cs typeface="Courier New" pitchFamily="49" charset="0"/>
            </a:endParaRPr>
          </a:p>
        </p:txBody>
      </p:sp>
      <p:sp>
        <p:nvSpPr>
          <p:cNvPr id="19" name="TextBox 13"/>
          <p:cNvSpPr txBox="1">
            <a:spLocks noChangeArrowheads="1"/>
          </p:cNvSpPr>
          <p:nvPr/>
        </p:nvSpPr>
        <p:spPr bwMode="auto">
          <a:xfrm>
            <a:off x="97975" y="2999832"/>
            <a:ext cx="8930650" cy="369332"/>
          </a:xfrm>
          <a:prstGeom prst="rect">
            <a:avLst/>
          </a:prstGeom>
          <a:noFill/>
          <a:ln w="9525">
            <a:noFill/>
            <a:miter lim="800000"/>
            <a:headEnd/>
            <a:tailEnd/>
          </a:ln>
        </p:spPr>
        <p:txBody>
          <a:bodyPr wrap="none">
            <a:spAutoFit/>
          </a:bodyPr>
          <a:lstStyle/>
          <a:p>
            <a:pPr marL="342900" indent="-342900">
              <a:lnSpc>
                <a:spcPct val="90000"/>
              </a:lnSpc>
              <a:buClr>
                <a:schemeClr val="tx2"/>
              </a:buClr>
              <a:buSzPct val="75000"/>
              <a:buFont typeface="Wingdings"/>
              <a:buChar char=""/>
            </a:pPr>
            <a:r>
              <a:rPr lang="en-US" sz="2000" dirty="0" smtClean="0"/>
              <a:t>ISRs must NOT make any SYS/BIOS system calls </a:t>
            </a:r>
            <a:r>
              <a:rPr lang="en-US" sz="1800" b="0" i="1" dirty="0" smtClean="0"/>
              <a:t>(except </a:t>
            </a:r>
            <a:r>
              <a:rPr lang="en-US" sz="1800" b="0" i="1" dirty="0" err="1" smtClean="0"/>
              <a:t>Hwi_post</a:t>
            </a:r>
            <a:r>
              <a:rPr lang="en-US" sz="1800" b="0" i="1" dirty="0" smtClean="0"/>
              <a:t>() )</a:t>
            </a:r>
          </a:p>
        </p:txBody>
      </p:sp>
      <p:sp>
        <p:nvSpPr>
          <p:cNvPr id="20" name="TextBox 19"/>
          <p:cNvSpPr txBox="1"/>
          <p:nvPr/>
        </p:nvSpPr>
        <p:spPr>
          <a:xfrm>
            <a:off x="502725" y="3367418"/>
            <a:ext cx="7650171" cy="313932"/>
          </a:xfrm>
          <a:prstGeom prst="rect">
            <a:avLst/>
          </a:prstGeom>
          <a:noFill/>
        </p:spPr>
        <p:txBody>
          <a:bodyPr wrap="none" rtlCol="0" anchor="ctr" anchorCtr="0">
            <a:spAutoFit/>
          </a:bodyPr>
          <a:lstStyle/>
          <a:p>
            <a:pPr marL="166688" indent="-166688">
              <a:buFont typeface="Arial" pitchFamily="34" charset="0"/>
              <a:buChar char="•"/>
            </a:pPr>
            <a:r>
              <a:rPr lang="en-US" sz="1800" b="0" dirty="0" smtClean="0">
                <a:solidFill>
                  <a:schemeClr val="dk1"/>
                </a:solidFill>
                <a:effectLst/>
              </a:rPr>
              <a:t>BIOS data structures not safe if ISRs preempt OS and make BIOS calls</a:t>
            </a:r>
          </a:p>
        </p:txBody>
      </p:sp>
      <p:sp>
        <p:nvSpPr>
          <p:cNvPr id="21" name="TextBox 13"/>
          <p:cNvSpPr txBox="1">
            <a:spLocks noChangeArrowheads="1"/>
          </p:cNvSpPr>
          <p:nvPr/>
        </p:nvSpPr>
        <p:spPr bwMode="auto">
          <a:xfrm>
            <a:off x="97975" y="3864783"/>
            <a:ext cx="7875874" cy="369332"/>
          </a:xfrm>
          <a:prstGeom prst="rect">
            <a:avLst/>
          </a:prstGeom>
          <a:noFill/>
          <a:ln w="9525">
            <a:noFill/>
            <a:miter lim="800000"/>
            <a:headEnd/>
            <a:tailEnd/>
          </a:ln>
        </p:spPr>
        <p:txBody>
          <a:bodyPr wrap="none">
            <a:spAutoFit/>
          </a:bodyPr>
          <a:lstStyle/>
          <a:p>
            <a:pPr marL="342900" indent="-342900">
              <a:lnSpc>
                <a:spcPct val="90000"/>
              </a:lnSpc>
              <a:buClr>
                <a:schemeClr val="tx2"/>
              </a:buClr>
              <a:buSzPct val="75000"/>
              <a:buFont typeface="Wingdings"/>
              <a:buChar char=""/>
            </a:pPr>
            <a:r>
              <a:rPr lang="en-US" sz="2000" dirty="0" smtClean="0"/>
              <a:t>ISRs can be written in C – but do </a:t>
            </a:r>
            <a:r>
              <a:rPr lang="en-US" sz="2000" u="sng" dirty="0" smtClean="0"/>
              <a:t>NOT</a:t>
            </a:r>
            <a:r>
              <a:rPr lang="en-US" sz="2000" dirty="0" smtClean="0"/>
              <a:t> use </a:t>
            </a:r>
            <a:r>
              <a:rPr lang="en-US" sz="2000" i="1" dirty="0" smtClean="0"/>
              <a:t>interrupt </a:t>
            </a:r>
            <a:r>
              <a:rPr lang="en-US" sz="2000" dirty="0" smtClean="0"/>
              <a:t>keyword</a:t>
            </a:r>
          </a:p>
        </p:txBody>
      </p:sp>
      <p:sp>
        <p:nvSpPr>
          <p:cNvPr id="22" name="TextBox 21"/>
          <p:cNvSpPr txBox="1"/>
          <p:nvPr/>
        </p:nvSpPr>
        <p:spPr>
          <a:xfrm>
            <a:off x="502725" y="4227546"/>
            <a:ext cx="6927859" cy="313932"/>
          </a:xfrm>
          <a:prstGeom prst="rect">
            <a:avLst/>
          </a:prstGeom>
          <a:noFill/>
        </p:spPr>
        <p:txBody>
          <a:bodyPr wrap="none" rtlCol="0" anchor="ctr" anchorCtr="0">
            <a:spAutoFit/>
          </a:bodyPr>
          <a:lstStyle/>
          <a:p>
            <a:pPr marL="166688" indent="-166688">
              <a:buFont typeface="Arial" pitchFamily="34" charset="0"/>
              <a:buChar char="•"/>
            </a:pPr>
            <a:r>
              <a:rPr lang="en-US" sz="1800" b="0" dirty="0" smtClean="0">
                <a:solidFill>
                  <a:schemeClr val="dk1"/>
                </a:solidFill>
                <a:effectLst/>
              </a:rPr>
              <a:t>M3 h/w auto saves C context when ISR executed – very efficient</a:t>
            </a:r>
          </a:p>
        </p:txBody>
      </p:sp>
      <p:sp>
        <p:nvSpPr>
          <p:cNvPr id="23" name="TextBox 13"/>
          <p:cNvSpPr txBox="1">
            <a:spLocks noChangeArrowheads="1"/>
          </p:cNvSpPr>
          <p:nvPr/>
        </p:nvSpPr>
        <p:spPr bwMode="auto">
          <a:xfrm>
            <a:off x="97975" y="4713010"/>
            <a:ext cx="7436651" cy="375937"/>
          </a:xfrm>
          <a:prstGeom prst="rect">
            <a:avLst/>
          </a:prstGeom>
          <a:noFill/>
          <a:ln w="9525">
            <a:noFill/>
            <a:miter lim="800000"/>
            <a:headEnd/>
            <a:tailEnd/>
          </a:ln>
        </p:spPr>
        <p:txBody>
          <a:bodyPr wrap="none">
            <a:spAutoFit/>
          </a:bodyPr>
          <a:lstStyle/>
          <a:p>
            <a:pPr marL="342900" indent="-342900">
              <a:lnSpc>
                <a:spcPct val="90000"/>
              </a:lnSpc>
              <a:buClr>
                <a:schemeClr val="tx2"/>
              </a:buClr>
              <a:buSzPct val="75000"/>
              <a:buFont typeface="Wingdings"/>
              <a:buChar char=""/>
            </a:pPr>
            <a:r>
              <a:rPr lang="en-US" sz="2000" dirty="0" smtClean="0"/>
              <a:t>Specified via  </a:t>
            </a:r>
            <a:r>
              <a:rPr lang="en-US" sz="2000" dirty="0" err="1" smtClean="0">
                <a:latin typeface="Courier New" pitchFamily="49" charset="0"/>
                <a:cs typeface="Courier New" pitchFamily="49" charset="0"/>
              </a:rPr>
              <a:t>Hwi_create</a:t>
            </a:r>
            <a:r>
              <a:rPr lang="en-US" sz="2000" dirty="0" smtClean="0">
                <a:latin typeface="Courier New" pitchFamily="49" charset="0"/>
                <a:cs typeface="Courier New" pitchFamily="49" charset="0"/>
              </a:rPr>
              <a:t>() </a:t>
            </a:r>
            <a:r>
              <a:rPr lang="en-US" sz="2000" dirty="0" smtClean="0"/>
              <a:t>with </a:t>
            </a:r>
            <a:r>
              <a:rPr lang="en-US" sz="2000" dirty="0" err="1" smtClean="0">
                <a:latin typeface="Courier New" pitchFamily="49" charset="0"/>
                <a:cs typeface="Courier New" pitchFamily="49" charset="0"/>
              </a:rPr>
              <a:t>params.priority</a:t>
            </a:r>
            <a:r>
              <a:rPr lang="en-US" sz="2000" dirty="0" smtClean="0">
                <a:latin typeface="Courier New" pitchFamily="49" charset="0"/>
                <a:cs typeface="Courier New" pitchFamily="49" charset="0"/>
              </a:rPr>
              <a:t>=0</a:t>
            </a:r>
          </a:p>
        </p:txBody>
      </p:sp>
      <p:sp>
        <p:nvSpPr>
          <p:cNvPr id="25" name="TextBox 13"/>
          <p:cNvSpPr txBox="1">
            <a:spLocks noChangeArrowheads="1"/>
          </p:cNvSpPr>
          <p:nvPr/>
        </p:nvSpPr>
        <p:spPr bwMode="auto">
          <a:xfrm>
            <a:off x="97975" y="5322610"/>
            <a:ext cx="5614037" cy="369332"/>
          </a:xfrm>
          <a:prstGeom prst="rect">
            <a:avLst/>
          </a:prstGeom>
          <a:noFill/>
          <a:ln w="9525">
            <a:noFill/>
            <a:miter lim="800000"/>
            <a:headEnd/>
            <a:tailEnd/>
          </a:ln>
        </p:spPr>
        <p:txBody>
          <a:bodyPr wrap="none">
            <a:spAutoFit/>
          </a:bodyPr>
          <a:lstStyle/>
          <a:p>
            <a:pPr marL="342900" indent="-342900">
              <a:lnSpc>
                <a:spcPct val="90000"/>
              </a:lnSpc>
              <a:buClr>
                <a:schemeClr val="tx2"/>
              </a:buClr>
              <a:buSzPct val="75000"/>
              <a:buFont typeface="Wingdings"/>
              <a:buChar char=""/>
            </a:pPr>
            <a:r>
              <a:rPr lang="en-US" sz="2000" dirty="0" smtClean="0"/>
              <a:t>Can trigger a BIOS ISR using </a:t>
            </a:r>
            <a:r>
              <a:rPr lang="en-US" sz="2000" dirty="0" err="1" smtClean="0"/>
              <a:t>Hwi_post</a:t>
            </a:r>
            <a:r>
              <a:rPr lang="en-US" sz="2000" dirty="0" smtClean="0"/>
              <a:t>()</a:t>
            </a:r>
            <a:endParaRPr lang="en-US" sz="2000" dirty="0" smtClean="0">
              <a:latin typeface="Courier New" pitchFamily="49" charset="0"/>
              <a:cs typeface="Courier New" pitchFamily="49" charset="0"/>
            </a:endParaRPr>
          </a:p>
        </p:txBody>
      </p:sp>
      <p:sp>
        <p:nvSpPr>
          <p:cNvPr id="26" name="TextBox 25"/>
          <p:cNvSpPr txBox="1"/>
          <p:nvPr/>
        </p:nvSpPr>
        <p:spPr>
          <a:xfrm>
            <a:off x="502725" y="5712869"/>
            <a:ext cx="7615931" cy="535531"/>
          </a:xfrm>
          <a:prstGeom prst="rect">
            <a:avLst/>
          </a:prstGeom>
          <a:noFill/>
        </p:spPr>
        <p:txBody>
          <a:bodyPr wrap="none" rtlCol="0" anchor="ctr" anchorCtr="0">
            <a:spAutoFit/>
          </a:bodyPr>
          <a:lstStyle/>
          <a:p>
            <a:pPr marL="166688" indent="-166688">
              <a:buFont typeface="Arial" pitchFamily="34" charset="0"/>
              <a:buChar char="•"/>
            </a:pPr>
            <a:r>
              <a:rPr lang="en-US" sz="1800" b="0" dirty="0" smtClean="0">
                <a:solidFill>
                  <a:schemeClr val="dk1"/>
                </a:solidFill>
                <a:effectLst/>
              </a:rPr>
              <a:t>Tip:  use </a:t>
            </a:r>
            <a:r>
              <a:rPr lang="en-US" sz="1800" b="0" dirty="0" err="1" smtClean="0">
                <a:solidFill>
                  <a:schemeClr val="dk1"/>
                </a:solidFill>
                <a:effectLst/>
              </a:rPr>
              <a:t>Hwi_post</a:t>
            </a:r>
            <a:r>
              <a:rPr lang="en-US" sz="1800" b="0" dirty="0" smtClean="0">
                <a:solidFill>
                  <a:schemeClr val="dk1"/>
                </a:solidFill>
                <a:effectLst/>
              </a:rPr>
              <a:t>() in a zero-latency ISR to trigger follow up ISR that</a:t>
            </a:r>
            <a:br>
              <a:rPr lang="en-US" sz="1800" b="0" dirty="0" smtClean="0">
                <a:solidFill>
                  <a:schemeClr val="dk1"/>
                </a:solidFill>
                <a:effectLst/>
              </a:rPr>
            </a:br>
            <a:r>
              <a:rPr lang="en-US" sz="1800" b="0" dirty="0" smtClean="0">
                <a:solidFill>
                  <a:schemeClr val="dk1"/>
                </a:solidFill>
                <a:effectLst/>
              </a:rPr>
              <a:t>calls BIOS APIs</a:t>
            </a:r>
          </a:p>
        </p:txBody>
      </p:sp>
      <p:pic>
        <p:nvPicPr>
          <p:cNvPr id="27" name="Picture 26"/>
          <p:cNvPicPr>
            <a:picLocks noChangeAspect="1" noChangeArrowheads="1"/>
          </p:cNvPicPr>
          <p:nvPr/>
        </p:nvPicPr>
        <p:blipFill>
          <a:blip r:embed="rId4" cstate="print"/>
          <a:srcRect/>
          <a:stretch>
            <a:fillRect/>
          </a:stretch>
        </p:blipFill>
        <p:spPr bwMode="auto">
          <a:xfrm>
            <a:off x="7543800" y="4296346"/>
            <a:ext cx="1322760" cy="1213804"/>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sp>
        <p:nvSpPr>
          <p:cNvPr id="1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13</a:t>
            </a:r>
            <a:endParaRPr lang="en-US" sz="1000" b="0" dirty="0" smtClean="0">
              <a:solidFill>
                <a:schemeClr val="tx2"/>
              </a:solidFill>
              <a:effectLst/>
              <a:latin typeface="Arial"/>
            </a:endParaRPr>
          </a:p>
        </p:txBody>
      </p:sp>
      <p:pic>
        <p:nvPicPr>
          <p:cNvPr id="16"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5625"/>
            <a:ext cx="9144000" cy="609600"/>
          </a:xfrm>
        </p:spPr>
        <p:txBody>
          <a:bodyPr>
            <a:noAutofit/>
          </a:bodyPr>
          <a:lstStyle/>
          <a:p>
            <a:r>
              <a:rPr lang="en-US" dirty="0" smtClean="0"/>
              <a:t>Exceptions</a:t>
            </a:r>
          </a:p>
        </p:txBody>
      </p:sp>
      <p:sp>
        <p:nvSpPr>
          <p:cNvPr id="2051" name="TextBox 13"/>
          <p:cNvSpPr txBox="1">
            <a:spLocks noChangeArrowheads="1"/>
          </p:cNvSpPr>
          <p:nvPr/>
        </p:nvSpPr>
        <p:spPr bwMode="auto">
          <a:xfrm>
            <a:off x="204850" y="650175"/>
            <a:ext cx="4947188" cy="683264"/>
          </a:xfrm>
          <a:prstGeom prst="rect">
            <a:avLst/>
          </a:prstGeom>
          <a:noFill/>
          <a:ln w="9525">
            <a:noFill/>
            <a:miter lim="800000"/>
            <a:headEnd/>
            <a:tailEnd/>
          </a:ln>
        </p:spPr>
        <p:txBody>
          <a:bodyPr wrap="none">
            <a:spAutoFit/>
          </a:bodyPr>
          <a:lstStyle/>
          <a:p>
            <a:pPr marL="342900" indent="-342900">
              <a:buClr>
                <a:schemeClr val="tx2"/>
              </a:buClr>
              <a:buSzPct val="75000"/>
              <a:buFont typeface="Wingdings"/>
              <a:buChar char=""/>
            </a:pPr>
            <a:r>
              <a:rPr lang="en-US" b="0" dirty="0" smtClean="0"/>
              <a:t>Cortex M3 devices have support</a:t>
            </a:r>
            <a:br>
              <a:rPr lang="en-US" b="0" dirty="0" smtClean="0"/>
            </a:br>
            <a:r>
              <a:rPr lang="en-US" b="0" dirty="0" smtClean="0"/>
              <a:t>for exceptions such as:</a:t>
            </a:r>
          </a:p>
        </p:txBody>
      </p:sp>
      <p:sp>
        <p:nvSpPr>
          <p:cNvPr id="14" name="TextBox 13"/>
          <p:cNvSpPr txBox="1"/>
          <p:nvPr/>
        </p:nvSpPr>
        <p:spPr>
          <a:xfrm>
            <a:off x="645225" y="1358707"/>
            <a:ext cx="2889252" cy="1050993"/>
          </a:xfrm>
          <a:prstGeom prst="rect">
            <a:avLst/>
          </a:prstGeom>
          <a:noFill/>
        </p:spPr>
        <p:txBody>
          <a:bodyPr wrap="none" rtlCol="0" anchor="ctr" anchorCtr="0">
            <a:spAutoFit/>
          </a:bodyPr>
          <a:lstStyle/>
          <a:p>
            <a:pPr marL="166688" indent="-166688">
              <a:lnSpc>
                <a:spcPct val="70000"/>
              </a:lnSpc>
              <a:buFont typeface="Arial" pitchFamily="34" charset="0"/>
              <a:buChar char="•"/>
            </a:pPr>
            <a:r>
              <a:rPr lang="en-US" sz="2000" b="0" dirty="0" smtClean="0">
                <a:solidFill>
                  <a:schemeClr val="dk1"/>
                </a:solidFill>
                <a:effectLst/>
              </a:rPr>
              <a:t>Illegal </a:t>
            </a:r>
            <a:r>
              <a:rPr lang="en-US" sz="2000" b="0" dirty="0" err="1" smtClean="0">
                <a:solidFill>
                  <a:schemeClr val="dk1"/>
                </a:solidFill>
                <a:effectLst/>
              </a:rPr>
              <a:t>opcode</a:t>
            </a:r>
            <a:endParaRPr lang="en-US" sz="2000" b="0" dirty="0" smtClean="0">
              <a:solidFill>
                <a:schemeClr val="dk1"/>
              </a:solidFill>
              <a:effectLst/>
            </a:endParaRPr>
          </a:p>
          <a:p>
            <a:pPr marL="166688" indent="-166688">
              <a:lnSpc>
                <a:spcPct val="70000"/>
              </a:lnSpc>
              <a:buFont typeface="Arial" pitchFamily="34" charset="0"/>
              <a:buChar char="•"/>
            </a:pPr>
            <a:r>
              <a:rPr lang="en-US" sz="2000" b="0" dirty="0" smtClean="0">
                <a:solidFill>
                  <a:schemeClr val="dk1"/>
                </a:solidFill>
                <a:effectLst/>
              </a:rPr>
              <a:t>Illegal memory access</a:t>
            </a:r>
          </a:p>
          <a:p>
            <a:pPr marL="166688" indent="-166688">
              <a:lnSpc>
                <a:spcPct val="70000"/>
              </a:lnSpc>
              <a:buFont typeface="Arial" pitchFamily="34" charset="0"/>
              <a:buChar char="•"/>
            </a:pPr>
            <a:r>
              <a:rPr lang="en-US" sz="2000" b="0" dirty="0" smtClean="0">
                <a:solidFill>
                  <a:schemeClr val="dk1"/>
                </a:solidFill>
              </a:rPr>
              <a:t>Bus error</a:t>
            </a:r>
            <a:endParaRPr lang="en-US" sz="2000" b="0" dirty="0" smtClean="0">
              <a:solidFill>
                <a:schemeClr val="dk1"/>
              </a:solidFill>
              <a:effectLst/>
            </a:endParaRPr>
          </a:p>
        </p:txBody>
      </p:sp>
      <p:pic>
        <p:nvPicPr>
          <p:cNvPr id="27" name="Picture 26"/>
          <p:cNvPicPr>
            <a:picLocks noChangeAspect="1" noChangeArrowheads="1"/>
          </p:cNvPicPr>
          <p:nvPr/>
        </p:nvPicPr>
        <p:blipFill>
          <a:blip r:embed="rId4" cstate="print"/>
          <a:srcRect/>
          <a:stretch>
            <a:fillRect/>
          </a:stretch>
        </p:blipFill>
        <p:spPr bwMode="auto">
          <a:xfrm>
            <a:off x="3736775" y="1426025"/>
            <a:ext cx="990600" cy="909004"/>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pic>
        <p:nvPicPr>
          <p:cNvPr id="16" name="Picture 2" descr="C:\Documents and Settings\a0159877\Desktop\NVIC.png"/>
          <p:cNvPicPr>
            <a:picLocks noChangeAspect="1" noChangeArrowheads="1"/>
          </p:cNvPicPr>
          <p:nvPr/>
        </p:nvPicPr>
        <p:blipFill>
          <a:blip r:embed="rId5" cstate="print"/>
          <a:srcRect/>
          <a:stretch>
            <a:fillRect/>
          </a:stretch>
        </p:blipFill>
        <p:spPr bwMode="auto">
          <a:xfrm>
            <a:off x="5257800" y="834806"/>
            <a:ext cx="3581400" cy="2058943"/>
          </a:xfrm>
          <a:prstGeom prst="rect">
            <a:avLst/>
          </a:prstGeom>
          <a:noFill/>
          <a:ln w="38100">
            <a:solidFill>
              <a:schemeClr val="tx1"/>
            </a:solidFill>
          </a:ln>
          <a:effectLst>
            <a:outerShdw blurRad="50800" dist="88900" dir="2700000" algn="tl" rotWithShape="0">
              <a:prstClr val="black">
                <a:alpha val="40000"/>
              </a:prstClr>
            </a:outerShdw>
          </a:effectLst>
        </p:spPr>
      </p:pic>
      <p:sp>
        <p:nvSpPr>
          <p:cNvPr id="24" name="Rectangle 23"/>
          <p:cNvSpPr/>
          <p:nvPr/>
        </p:nvSpPr>
        <p:spPr bwMode="auto">
          <a:xfrm>
            <a:off x="5312225" y="914400"/>
            <a:ext cx="783775" cy="1154875"/>
          </a:xfrm>
          <a:prstGeom prst="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8" name="TextBox 13"/>
          <p:cNvSpPr txBox="1">
            <a:spLocks noChangeArrowheads="1"/>
          </p:cNvSpPr>
          <p:nvPr/>
        </p:nvSpPr>
        <p:spPr bwMode="auto">
          <a:xfrm>
            <a:off x="204850" y="2619627"/>
            <a:ext cx="4558299" cy="387798"/>
          </a:xfrm>
          <a:prstGeom prst="rect">
            <a:avLst/>
          </a:prstGeom>
          <a:noFill/>
          <a:ln w="9525">
            <a:noFill/>
            <a:miter lim="800000"/>
            <a:headEnd/>
            <a:tailEnd/>
          </a:ln>
        </p:spPr>
        <p:txBody>
          <a:bodyPr wrap="none">
            <a:spAutoFit/>
          </a:bodyPr>
          <a:lstStyle/>
          <a:p>
            <a:pPr marL="342900" indent="-342900">
              <a:buClr>
                <a:schemeClr val="tx2"/>
              </a:buClr>
              <a:buSzPct val="75000"/>
              <a:buFont typeface="Wingdings"/>
              <a:buChar char=""/>
            </a:pPr>
            <a:r>
              <a:rPr lang="en-US" b="0" dirty="0" smtClean="0"/>
              <a:t>Typically fatal </a:t>
            </a:r>
            <a:r>
              <a:rPr lang="en-US" sz="2000" b="0" i="1" dirty="0" smtClean="0"/>
              <a:t>(non-recoverable) </a:t>
            </a:r>
            <a:endParaRPr lang="en-US" b="0" i="1" dirty="0" smtClean="0"/>
          </a:p>
        </p:txBody>
      </p:sp>
      <p:sp>
        <p:nvSpPr>
          <p:cNvPr id="29" name="TextBox 13"/>
          <p:cNvSpPr txBox="1">
            <a:spLocks noChangeArrowheads="1"/>
          </p:cNvSpPr>
          <p:nvPr/>
        </p:nvSpPr>
        <p:spPr bwMode="auto">
          <a:xfrm>
            <a:off x="204850" y="3230769"/>
            <a:ext cx="5442516" cy="387798"/>
          </a:xfrm>
          <a:prstGeom prst="rect">
            <a:avLst/>
          </a:prstGeom>
          <a:noFill/>
          <a:ln w="9525">
            <a:noFill/>
            <a:miter lim="800000"/>
            <a:headEnd/>
            <a:tailEnd/>
          </a:ln>
        </p:spPr>
        <p:txBody>
          <a:bodyPr wrap="none">
            <a:spAutoFit/>
          </a:bodyPr>
          <a:lstStyle/>
          <a:p>
            <a:pPr marL="342900" indent="-342900">
              <a:buClr>
                <a:schemeClr val="tx2"/>
              </a:buClr>
              <a:buSzPct val="75000"/>
              <a:buFont typeface="Wingdings"/>
              <a:buChar char=""/>
            </a:pPr>
            <a:r>
              <a:rPr lang="en-US" b="0" dirty="0" smtClean="0"/>
              <a:t>BIOS plugs exception handlers that:</a:t>
            </a:r>
            <a:endParaRPr lang="en-US" b="0" i="1" dirty="0" smtClean="0"/>
          </a:p>
        </p:txBody>
      </p:sp>
      <p:sp>
        <p:nvSpPr>
          <p:cNvPr id="32" name="TextBox 31"/>
          <p:cNvSpPr txBox="1"/>
          <p:nvPr/>
        </p:nvSpPr>
        <p:spPr>
          <a:xfrm>
            <a:off x="597725" y="3597502"/>
            <a:ext cx="7906652" cy="1138773"/>
          </a:xfrm>
          <a:prstGeom prst="rect">
            <a:avLst/>
          </a:prstGeom>
          <a:noFill/>
        </p:spPr>
        <p:txBody>
          <a:bodyPr wrap="none" rtlCol="0" anchor="ctr" anchorCtr="0">
            <a:spAutoFit/>
          </a:bodyPr>
          <a:lstStyle/>
          <a:p>
            <a:pPr marL="166688" indent="-166688">
              <a:buFont typeface="Arial" pitchFamily="34" charset="0"/>
              <a:buChar char="•"/>
            </a:pPr>
            <a:r>
              <a:rPr lang="en-US" sz="2000" b="0" dirty="0" smtClean="0">
                <a:solidFill>
                  <a:schemeClr val="dk1"/>
                </a:solidFill>
                <a:effectLst/>
              </a:rPr>
              <a:t>Save register context corresponding to point of exception</a:t>
            </a:r>
          </a:p>
          <a:p>
            <a:pPr marL="166688" indent="-166688">
              <a:buFont typeface="Arial" pitchFamily="34" charset="0"/>
              <a:buChar char="•"/>
            </a:pPr>
            <a:r>
              <a:rPr lang="en-US" sz="2000" b="0" dirty="0" smtClean="0">
                <a:solidFill>
                  <a:schemeClr val="dk1"/>
                </a:solidFill>
                <a:effectLst/>
              </a:rPr>
              <a:t>Dump this register state to Console using </a:t>
            </a:r>
            <a:r>
              <a:rPr lang="en-US" sz="2000" b="0" dirty="0" err="1" smtClean="0">
                <a:solidFill>
                  <a:schemeClr val="dk1"/>
                </a:solidFill>
                <a:effectLst/>
              </a:rPr>
              <a:t>System_printf</a:t>
            </a:r>
            <a:r>
              <a:rPr lang="en-US" sz="2000" b="0" dirty="0" smtClean="0">
                <a:solidFill>
                  <a:schemeClr val="dk1"/>
                </a:solidFill>
                <a:effectLst/>
              </a:rPr>
              <a:t>() and halt</a:t>
            </a:r>
          </a:p>
          <a:p>
            <a:pPr marL="166688" indent="-166688">
              <a:buFont typeface="Arial" pitchFamily="34" charset="0"/>
              <a:buChar char="•"/>
            </a:pPr>
            <a:r>
              <a:rPr lang="en-US" sz="2000" b="0" dirty="0" smtClean="0">
                <a:solidFill>
                  <a:schemeClr val="dk1"/>
                </a:solidFill>
              </a:rPr>
              <a:t>Can be used to find source and reason for exception + C call stack</a:t>
            </a:r>
            <a:endParaRPr lang="en-US" sz="2000" b="0" dirty="0" smtClean="0">
              <a:solidFill>
                <a:schemeClr val="dk1"/>
              </a:solidFill>
              <a:effectLst/>
            </a:endParaRPr>
          </a:p>
        </p:txBody>
      </p:sp>
      <p:sp>
        <p:nvSpPr>
          <p:cNvPr id="33" name="TextBox 13"/>
          <p:cNvSpPr txBox="1">
            <a:spLocks noChangeArrowheads="1"/>
          </p:cNvSpPr>
          <p:nvPr/>
        </p:nvSpPr>
        <p:spPr bwMode="auto">
          <a:xfrm>
            <a:off x="204850" y="4945176"/>
            <a:ext cx="8869736" cy="387798"/>
          </a:xfrm>
          <a:prstGeom prst="rect">
            <a:avLst/>
          </a:prstGeom>
          <a:noFill/>
          <a:ln w="9525">
            <a:noFill/>
            <a:miter lim="800000"/>
            <a:headEnd/>
            <a:tailEnd/>
          </a:ln>
        </p:spPr>
        <p:txBody>
          <a:bodyPr wrap="none">
            <a:spAutoFit/>
          </a:bodyPr>
          <a:lstStyle/>
          <a:p>
            <a:pPr marL="342900" indent="-342900">
              <a:buClr>
                <a:schemeClr val="tx2"/>
              </a:buClr>
              <a:buSzPct val="75000"/>
              <a:buFont typeface="Wingdings"/>
              <a:buChar char=""/>
            </a:pPr>
            <a:r>
              <a:rPr lang="en-US" b="0" dirty="0" smtClean="0"/>
              <a:t>Divide by zero exception is disabled when coming out of reset</a:t>
            </a:r>
            <a:endParaRPr lang="en-US" b="0" i="1" dirty="0" smtClean="0"/>
          </a:p>
        </p:txBody>
      </p:sp>
      <p:sp>
        <p:nvSpPr>
          <p:cNvPr id="34" name="TextBox 33"/>
          <p:cNvSpPr txBox="1"/>
          <p:nvPr/>
        </p:nvSpPr>
        <p:spPr>
          <a:xfrm>
            <a:off x="597725" y="5361801"/>
            <a:ext cx="6220742" cy="276999"/>
          </a:xfrm>
          <a:prstGeom prst="rect">
            <a:avLst/>
          </a:prstGeom>
          <a:noFill/>
        </p:spPr>
        <p:txBody>
          <a:bodyPr wrap="none" rtlCol="0" anchor="ctr" anchorCtr="0">
            <a:spAutoFit/>
          </a:bodyPr>
          <a:lstStyle/>
          <a:p>
            <a:pPr marL="166688" indent="-166688">
              <a:lnSpc>
                <a:spcPct val="60000"/>
              </a:lnSpc>
              <a:buFont typeface="Arial" pitchFamily="34" charset="0"/>
              <a:buChar char="•"/>
            </a:pPr>
            <a:r>
              <a:rPr lang="en-US" sz="2000" b="0" dirty="0" smtClean="0">
                <a:solidFill>
                  <a:schemeClr val="dk1"/>
                </a:solidFill>
                <a:effectLst/>
              </a:rPr>
              <a:t>To enable, add the following lines to your .</a:t>
            </a:r>
            <a:r>
              <a:rPr lang="en-US" sz="2000" b="0" dirty="0" err="1" smtClean="0">
                <a:solidFill>
                  <a:schemeClr val="dk1"/>
                </a:solidFill>
                <a:effectLst/>
              </a:rPr>
              <a:t>cfg</a:t>
            </a:r>
            <a:r>
              <a:rPr lang="en-US" sz="2000" b="0" dirty="0" smtClean="0">
                <a:solidFill>
                  <a:schemeClr val="dk1"/>
                </a:solidFill>
                <a:effectLst/>
              </a:rPr>
              <a:t> script:</a:t>
            </a:r>
          </a:p>
        </p:txBody>
      </p:sp>
      <p:sp>
        <p:nvSpPr>
          <p:cNvPr id="36" name="Text Box 4"/>
          <p:cNvSpPr txBox="1">
            <a:spLocks noChangeArrowheads="1"/>
          </p:cNvSpPr>
          <p:nvPr/>
        </p:nvSpPr>
        <p:spPr bwMode="auto">
          <a:xfrm>
            <a:off x="1025525" y="5684223"/>
            <a:ext cx="7127875" cy="584775"/>
          </a:xfrm>
          <a:prstGeom prst="rect">
            <a:avLst/>
          </a:prstGeom>
          <a:solidFill>
            <a:schemeClr val="accent1"/>
          </a:solidFill>
          <a:ln w="9525">
            <a:solidFill>
              <a:srgbClr val="000000"/>
            </a:solidFill>
            <a:miter lim="800000"/>
            <a:headEnd/>
            <a:tailEnd/>
          </a:ln>
          <a:effectLst/>
        </p:spPr>
        <p:txBody>
          <a:bodyPr wrap="square" anchor="ctr">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1600" b="0" i="0" u="none" strike="noStrike" kern="0" cap="none" spc="0" normalizeH="0" baseline="0" noProof="0" dirty="0" err="1" smtClean="0">
                <a:ln>
                  <a:noFill/>
                </a:ln>
                <a:solidFill>
                  <a:srgbClr val="000000"/>
                </a:solidFill>
                <a:effectLst/>
                <a:uLnTx/>
                <a:uFillTx/>
                <a:latin typeface="Courier New" pitchFamily="49" charset="0"/>
              </a:rPr>
              <a:t>var</a:t>
            </a:r>
            <a:r>
              <a:rPr kumimoji="0" lang="en-US" sz="1600" b="0" i="0" u="none" strike="noStrike" kern="0" cap="none" spc="0" normalizeH="0" baseline="0" noProof="0" dirty="0" smtClean="0">
                <a:ln>
                  <a:noFill/>
                </a:ln>
                <a:solidFill>
                  <a:srgbClr val="000000"/>
                </a:solidFill>
                <a:effectLst/>
                <a:uLnTx/>
                <a:uFillTx/>
                <a:latin typeface="Courier New" pitchFamily="49" charset="0"/>
              </a:rPr>
              <a:t> </a:t>
            </a:r>
            <a:r>
              <a:rPr kumimoji="0" lang="en-US" sz="1600" b="0" i="0" u="none" strike="noStrike" kern="0" cap="none" spc="0" normalizeH="0" baseline="0" noProof="0" dirty="0" err="1" smtClean="0">
                <a:ln>
                  <a:noFill/>
                </a:ln>
                <a:solidFill>
                  <a:srgbClr val="000000"/>
                </a:solidFill>
                <a:effectLst/>
                <a:uLnTx/>
                <a:uFillTx/>
                <a:latin typeface="Courier New" pitchFamily="49" charset="0"/>
              </a:rPr>
              <a:t>Hwi</a:t>
            </a:r>
            <a:r>
              <a:rPr kumimoji="0" lang="en-US" sz="1600" b="0" i="0" u="none" strike="noStrike" kern="0" cap="none" spc="0" normalizeH="0" baseline="0" noProof="0" dirty="0" smtClean="0">
                <a:ln>
                  <a:noFill/>
                </a:ln>
                <a:solidFill>
                  <a:srgbClr val="000000"/>
                </a:solidFill>
                <a:effectLst/>
                <a:uLnTx/>
                <a:uFillTx/>
                <a:latin typeface="Courier New" pitchFamily="49" charset="0"/>
              </a:rPr>
              <a:t> = </a:t>
            </a:r>
            <a:r>
              <a:rPr kumimoji="0" lang="en-US" sz="1600" b="0" i="0" u="none" strike="noStrike" kern="0" cap="none" spc="0" normalizeH="0" baseline="0" noProof="0" dirty="0" err="1" smtClean="0">
                <a:ln>
                  <a:noFill/>
                </a:ln>
                <a:solidFill>
                  <a:srgbClr val="000000"/>
                </a:solidFill>
                <a:effectLst/>
                <a:uLnTx/>
                <a:uFillTx/>
                <a:latin typeface="Courier New" pitchFamily="49" charset="0"/>
              </a:rPr>
              <a:t>xdc.useModule</a:t>
            </a:r>
            <a:r>
              <a:rPr kumimoji="0" lang="en-US" sz="1600" b="0" i="0" u="none" strike="noStrike" kern="0" cap="none" spc="0" normalizeH="0" baseline="0" noProof="0" dirty="0" smtClean="0">
                <a:ln>
                  <a:noFill/>
                </a:ln>
                <a:solidFill>
                  <a:srgbClr val="000000"/>
                </a:solidFill>
                <a:effectLst/>
                <a:uLnTx/>
                <a:uFillTx/>
                <a:latin typeface="Courier New" pitchFamily="49" charset="0"/>
              </a:rPr>
              <a:t>(‘ti.sysbios.family.arm.m3.Hwi’);</a:t>
            </a:r>
            <a:br>
              <a:rPr kumimoji="0" lang="en-US" sz="1600" b="0" i="0" u="none" strike="noStrike" kern="0" cap="none" spc="0" normalizeH="0" baseline="0" noProof="0" dirty="0" smtClean="0">
                <a:ln>
                  <a:noFill/>
                </a:ln>
                <a:solidFill>
                  <a:srgbClr val="000000"/>
                </a:solidFill>
                <a:effectLst/>
                <a:uLnTx/>
                <a:uFillTx/>
                <a:latin typeface="Courier New" pitchFamily="49" charset="0"/>
              </a:rPr>
            </a:br>
            <a:r>
              <a:rPr kumimoji="0" lang="en-US" sz="1600" b="0" i="0" u="none" strike="noStrike" kern="0" cap="none" spc="0" normalizeH="0" baseline="0" noProof="0" dirty="0" smtClean="0">
                <a:ln>
                  <a:noFill/>
                </a:ln>
                <a:solidFill>
                  <a:srgbClr val="000000"/>
                </a:solidFill>
                <a:effectLst/>
                <a:uLnTx/>
                <a:uFillTx/>
                <a:latin typeface="Courier New" pitchFamily="49" charset="0"/>
              </a:rPr>
              <a:t>Hwi.nvicCCR.DIV_0_TRP = 1;</a:t>
            </a:r>
            <a:endParaRPr kumimoji="0" lang="en-US" sz="1600" b="0" i="0" u="none" strike="noStrike" kern="0" cap="none" spc="0" normalizeH="0" baseline="0" noProof="1" smtClean="0">
              <a:ln>
                <a:noFill/>
              </a:ln>
              <a:solidFill>
                <a:srgbClr val="000000"/>
              </a:solidFill>
              <a:effectLst/>
              <a:uLnTx/>
              <a:uFillTx/>
              <a:latin typeface="Courier New" pitchFamily="49" charset="0"/>
            </a:endParaRPr>
          </a:p>
        </p:txBody>
      </p:sp>
      <p:sp>
        <p:nvSpPr>
          <p:cNvPr id="1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14</a:t>
            </a:r>
            <a:endParaRPr lang="en-US" sz="1000" b="0" dirty="0" smtClean="0">
              <a:solidFill>
                <a:schemeClr val="tx2"/>
              </a:solidFill>
              <a:effectLst/>
              <a:latin typeface="Arial"/>
            </a:endParaRPr>
          </a:p>
        </p:txBody>
      </p:sp>
      <p:pic>
        <p:nvPicPr>
          <p:cNvPr id="17"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6">
            <a:hlinkClick r:id="rId14" action="ppaction://hlinksldjump"/>
          </p:cNvPr>
          <p:cNvSpPr txBox="1">
            <a:spLocks noChangeArrowheads="1"/>
          </p:cNvSpPr>
          <p:nvPr>
            <p:custDataLst>
              <p:tags r:id="rId3"/>
            </p:custDataLst>
          </p:nvPr>
        </p:nvSpPr>
        <p:spPr bwMode="auto">
          <a:xfrm>
            <a:off x="769877" y="1566198"/>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197202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37785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3" name="Text Box 5">
            <a:hlinkClick r:id="rId17" action="ppaction://hlinksldjump"/>
          </p:cNvPr>
          <p:cNvSpPr txBox="1">
            <a:spLocks noChangeArrowheads="1"/>
          </p:cNvSpPr>
          <p:nvPr>
            <p:custDataLst>
              <p:tags r:id="rId6"/>
            </p:custDataLst>
          </p:nvPr>
        </p:nvSpPr>
        <p:spPr bwMode="auto">
          <a:xfrm>
            <a:off x="774000" y="2783681"/>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33873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Software Tools</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74456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Stellaris &amp; SYS/BIOS</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15039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Stellaris-M3</a:t>
            </a:r>
            <a:endParaRPr lang="en-US" dirty="0">
              <a:solidFill>
                <a:srgbClr val="000000"/>
              </a:solidFill>
            </a:endParaRPr>
          </a:p>
        </p:txBody>
      </p:sp>
      <p:sp>
        <p:nvSpPr>
          <p:cNvPr id="17" name="Text Box 4">
            <a:hlinkClick r:id="rId21" action="ppaction://hlinksldjump"/>
          </p:cNvPr>
          <p:cNvSpPr txBox="1">
            <a:spLocks noChangeArrowheads="1"/>
          </p:cNvSpPr>
          <p:nvPr>
            <p:custDataLst>
              <p:tags r:id="rId10"/>
            </p:custDataLst>
          </p:nvPr>
        </p:nvSpPr>
        <p:spPr bwMode="auto">
          <a:xfrm>
            <a:off x="301576" y="458320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5625"/>
            <a:ext cx="9144000" cy="609600"/>
          </a:xfrm>
        </p:spPr>
        <p:txBody>
          <a:bodyPr>
            <a:noAutofit/>
          </a:bodyPr>
          <a:lstStyle/>
          <a:p>
            <a:r>
              <a:rPr lang="en-US" dirty="0" smtClean="0"/>
              <a:t>LM3S9B92 Memory Map</a:t>
            </a:r>
          </a:p>
        </p:txBody>
      </p:sp>
      <p:sp>
        <p:nvSpPr>
          <p:cNvPr id="17" name="Rectangle 16"/>
          <p:cNvSpPr/>
          <p:nvPr/>
        </p:nvSpPr>
        <p:spPr bwMode="auto">
          <a:xfrm>
            <a:off x="5867400" y="961004"/>
            <a:ext cx="3048000" cy="639196"/>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solidFill>
                  <a:schemeClr val="dk1"/>
                </a:solidFill>
                <a:effectLst/>
                <a:latin typeface="Arial Narrow" pitchFamily="34" charset="0"/>
              </a:rPr>
              <a:t>Flash</a:t>
            </a:r>
            <a:r>
              <a:rPr kumimoji="0" lang="en-US" sz="2800" b="1" i="0" u="none" strike="noStrike" cap="none" normalizeH="0" dirty="0" smtClean="0">
                <a:ln>
                  <a:noFill/>
                </a:ln>
                <a:solidFill>
                  <a:schemeClr val="dk1"/>
                </a:solidFill>
                <a:effectLst/>
                <a:latin typeface="Arial Narrow" pitchFamily="34" charset="0"/>
              </a:rPr>
              <a:t> (</a:t>
            </a:r>
            <a:r>
              <a:rPr kumimoji="0" lang="en-US" sz="2800" b="1" i="0" u="none" strike="noStrike" cap="none" normalizeH="0" baseline="0" dirty="0" smtClean="0">
                <a:ln>
                  <a:noFill/>
                </a:ln>
                <a:solidFill>
                  <a:schemeClr val="dk1"/>
                </a:solidFill>
                <a:effectLst/>
                <a:latin typeface="Arial Narrow" pitchFamily="34" charset="0"/>
              </a:rPr>
              <a:t>Code)</a:t>
            </a:r>
          </a:p>
        </p:txBody>
      </p:sp>
      <p:sp>
        <p:nvSpPr>
          <p:cNvPr id="23" name="Rectangle 22"/>
          <p:cNvSpPr/>
          <p:nvPr/>
        </p:nvSpPr>
        <p:spPr bwMode="auto">
          <a:xfrm>
            <a:off x="5867400" y="2209800"/>
            <a:ext cx="3048000" cy="6096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smtClean="0">
                <a:ln>
                  <a:noFill/>
                </a:ln>
                <a:solidFill>
                  <a:schemeClr val="dk1"/>
                </a:solidFill>
                <a:effectLst/>
                <a:latin typeface="Arial Narrow" pitchFamily="34" charset="0"/>
              </a:rPr>
              <a:t>SRAM (Data)</a:t>
            </a:r>
          </a:p>
        </p:txBody>
      </p:sp>
      <p:sp>
        <p:nvSpPr>
          <p:cNvPr id="25" name="Rectangle 24"/>
          <p:cNvSpPr/>
          <p:nvPr/>
        </p:nvSpPr>
        <p:spPr bwMode="auto">
          <a:xfrm>
            <a:off x="5867400" y="2819400"/>
            <a:ext cx="3048000" cy="609600"/>
          </a:xfrm>
          <a:prstGeom prst="rect">
            <a:avLst/>
          </a:prstGeom>
          <a:solidFill>
            <a:schemeClr val="accent6">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err="1" smtClean="0">
                <a:ln>
                  <a:noFill/>
                </a:ln>
                <a:solidFill>
                  <a:schemeClr val="dk1"/>
                </a:solidFill>
                <a:effectLst/>
                <a:latin typeface="Arial Narrow" pitchFamily="34" charset="0"/>
              </a:rPr>
              <a:t>Periphs</a:t>
            </a: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6" name="Rectangle 25"/>
          <p:cNvSpPr/>
          <p:nvPr/>
        </p:nvSpPr>
        <p:spPr bwMode="auto">
          <a:xfrm>
            <a:off x="5867400" y="3429000"/>
            <a:ext cx="3048000" cy="609600"/>
          </a:xfrm>
          <a:prstGeom prst="rect">
            <a:avLst/>
          </a:prstGeom>
          <a:solidFill>
            <a:schemeClr val="accent3">
              <a:lumMod val="40000"/>
              <a:lumOff val="6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err="1" smtClean="0">
                <a:ln>
                  <a:noFill/>
                </a:ln>
                <a:solidFill>
                  <a:schemeClr val="dk1"/>
                </a:solidFill>
                <a:effectLst/>
                <a:latin typeface="Arial Narrow" pitchFamily="34" charset="0"/>
              </a:rPr>
              <a:t>Ext’l</a:t>
            </a:r>
            <a:r>
              <a:rPr kumimoji="0" lang="en-US" sz="2800" b="1" i="0" u="none" strike="noStrike" cap="none" normalizeH="0" baseline="0" dirty="0" smtClean="0">
                <a:ln>
                  <a:noFill/>
                </a:ln>
                <a:solidFill>
                  <a:schemeClr val="dk1"/>
                </a:solidFill>
                <a:effectLst/>
                <a:latin typeface="Arial Narrow" pitchFamily="34" charset="0"/>
              </a:rPr>
              <a:t> RAM (Data)</a:t>
            </a:r>
          </a:p>
        </p:txBody>
      </p:sp>
      <p:sp>
        <p:nvSpPr>
          <p:cNvPr id="30" name="Rectangle 29"/>
          <p:cNvSpPr/>
          <p:nvPr/>
        </p:nvSpPr>
        <p:spPr bwMode="auto">
          <a:xfrm>
            <a:off x="5867400" y="4038600"/>
            <a:ext cx="3048000" cy="609600"/>
          </a:xfrm>
          <a:prstGeom prst="rect">
            <a:avLst/>
          </a:prstGeom>
          <a:solidFill>
            <a:schemeClr val="accent3">
              <a:lumMod val="40000"/>
              <a:lumOff val="6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1" i="0" u="none" strike="noStrike" cap="none" normalizeH="0" baseline="0" dirty="0" err="1" smtClean="0">
                <a:ln>
                  <a:noFill/>
                </a:ln>
                <a:solidFill>
                  <a:schemeClr val="dk1"/>
                </a:solidFill>
                <a:effectLst/>
                <a:latin typeface="Arial Narrow" pitchFamily="34" charset="0"/>
              </a:rPr>
              <a:t>Ext’l</a:t>
            </a:r>
            <a:r>
              <a:rPr kumimoji="0" lang="en-US" sz="2800" b="1" i="0" u="none" strike="noStrike" cap="none" normalizeH="0" baseline="0" dirty="0" smtClean="0">
                <a:ln>
                  <a:noFill/>
                </a:ln>
                <a:solidFill>
                  <a:schemeClr val="dk1"/>
                </a:solidFill>
                <a:effectLst/>
                <a:latin typeface="Arial Narrow" pitchFamily="34" charset="0"/>
              </a:rPr>
              <a:t> Device</a:t>
            </a:r>
          </a:p>
        </p:txBody>
      </p:sp>
      <p:sp>
        <p:nvSpPr>
          <p:cNvPr id="31" name="Rectangle 30"/>
          <p:cNvSpPr/>
          <p:nvPr/>
        </p:nvSpPr>
        <p:spPr bwMode="auto">
          <a:xfrm>
            <a:off x="5867400" y="4648200"/>
            <a:ext cx="3048000" cy="609600"/>
          </a:xfrm>
          <a:prstGeom prst="rect">
            <a:avLst/>
          </a:prstGeom>
          <a:solidFill>
            <a:schemeClr val="bg1">
              <a:lumMod val="85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0" i="0" u="none" strike="noStrike" cap="none" normalizeH="0" baseline="0" dirty="0" smtClean="0">
                <a:ln>
                  <a:noFill/>
                </a:ln>
                <a:solidFill>
                  <a:schemeClr val="dk1"/>
                </a:solidFill>
                <a:effectLst/>
                <a:latin typeface="Arial Narrow" pitchFamily="34" charset="0"/>
              </a:rPr>
              <a:t>Private </a:t>
            </a:r>
            <a:r>
              <a:rPr kumimoji="0" lang="en-US" sz="2800" b="0" i="0" u="none" strike="noStrike" cap="none" normalizeH="0" baseline="0" dirty="0" err="1" smtClean="0">
                <a:ln>
                  <a:noFill/>
                </a:ln>
                <a:solidFill>
                  <a:schemeClr val="dk1"/>
                </a:solidFill>
                <a:effectLst/>
                <a:latin typeface="Arial Narrow" pitchFamily="34" charset="0"/>
              </a:rPr>
              <a:t>Periph</a:t>
            </a:r>
            <a:r>
              <a:rPr kumimoji="0" lang="en-US" sz="2800" b="0" i="0" u="none" strike="noStrike" cap="none" normalizeH="0" baseline="0" dirty="0" smtClean="0">
                <a:ln>
                  <a:noFill/>
                </a:ln>
                <a:solidFill>
                  <a:schemeClr val="dk1"/>
                </a:solidFill>
                <a:effectLst/>
                <a:latin typeface="Arial Narrow" pitchFamily="34" charset="0"/>
              </a:rPr>
              <a:t> Bus</a:t>
            </a:r>
          </a:p>
        </p:txBody>
      </p:sp>
      <p:sp>
        <p:nvSpPr>
          <p:cNvPr id="35" name="Rectangle 34"/>
          <p:cNvSpPr/>
          <p:nvPr/>
        </p:nvSpPr>
        <p:spPr bwMode="auto">
          <a:xfrm>
            <a:off x="5867400" y="5257800"/>
            <a:ext cx="3048000" cy="609600"/>
          </a:xfrm>
          <a:prstGeom prst="rect">
            <a:avLst/>
          </a:pr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2700000" scaled="1"/>
            <a:tileRect/>
          </a:gra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0" i="0" u="none" strike="noStrike" cap="none" normalizeH="0" baseline="0" dirty="0" err="1" smtClean="0">
                <a:ln>
                  <a:noFill/>
                </a:ln>
                <a:solidFill>
                  <a:schemeClr val="dk1"/>
                </a:solidFill>
                <a:effectLst/>
                <a:latin typeface="Arial Narrow" pitchFamily="34" charset="0"/>
              </a:rPr>
              <a:t>Rsvd</a:t>
            </a:r>
            <a:endParaRPr kumimoji="0" lang="en-US" sz="2800" b="0" i="0" u="none" strike="noStrike" cap="none" normalizeH="0" baseline="0" dirty="0" smtClean="0">
              <a:ln>
                <a:noFill/>
              </a:ln>
              <a:solidFill>
                <a:schemeClr val="dk1"/>
              </a:solidFill>
              <a:effectLst/>
              <a:latin typeface="Arial Narrow" pitchFamily="34" charset="0"/>
            </a:endParaRPr>
          </a:p>
        </p:txBody>
      </p:sp>
      <p:sp>
        <p:nvSpPr>
          <p:cNvPr id="37" name="TextBox 36"/>
          <p:cNvSpPr txBox="1"/>
          <p:nvPr/>
        </p:nvSpPr>
        <p:spPr>
          <a:xfrm>
            <a:off x="4357115" y="914400"/>
            <a:ext cx="1569660" cy="353943"/>
          </a:xfrm>
          <a:prstGeom prst="rect">
            <a:avLst/>
          </a:prstGeom>
          <a:noFill/>
        </p:spPr>
        <p:txBody>
          <a:bodyPr wrap="none" rtlCol="0" anchor="ctr" anchorCtr="0">
            <a:spAutoFit/>
          </a:bodyPr>
          <a:lstStyle/>
          <a:p>
            <a:r>
              <a:rPr lang="en-US" sz="2000" b="0" dirty="0" smtClean="0">
                <a:solidFill>
                  <a:schemeClr val="dk1"/>
                </a:solidFill>
                <a:effectLst/>
                <a:latin typeface="Courier New" pitchFamily="49" charset="0"/>
                <a:cs typeface="Courier New" pitchFamily="49" charset="0"/>
              </a:rPr>
              <a:t>0000.0000</a:t>
            </a:r>
          </a:p>
        </p:txBody>
      </p:sp>
      <p:sp>
        <p:nvSpPr>
          <p:cNvPr id="38" name="TextBox 37"/>
          <p:cNvSpPr txBox="1"/>
          <p:nvPr/>
        </p:nvSpPr>
        <p:spPr>
          <a:xfrm>
            <a:off x="4357115" y="2160657"/>
            <a:ext cx="1569660" cy="353943"/>
          </a:xfrm>
          <a:prstGeom prst="rect">
            <a:avLst/>
          </a:prstGeom>
          <a:noFill/>
        </p:spPr>
        <p:txBody>
          <a:bodyPr wrap="none" rtlCol="0" anchor="ctr" anchorCtr="0">
            <a:spAutoFit/>
          </a:bodyPr>
          <a:lstStyle/>
          <a:p>
            <a:r>
              <a:rPr lang="en-US" sz="2000" b="0" dirty="0" smtClean="0">
                <a:solidFill>
                  <a:schemeClr val="dk1"/>
                </a:solidFill>
                <a:effectLst/>
                <a:latin typeface="Courier New" pitchFamily="49" charset="0"/>
                <a:cs typeface="Courier New" pitchFamily="49" charset="0"/>
              </a:rPr>
              <a:t>2000.0000</a:t>
            </a:r>
          </a:p>
        </p:txBody>
      </p:sp>
      <p:sp>
        <p:nvSpPr>
          <p:cNvPr id="39" name="TextBox 38"/>
          <p:cNvSpPr txBox="1"/>
          <p:nvPr/>
        </p:nvSpPr>
        <p:spPr>
          <a:xfrm>
            <a:off x="4357115" y="2743200"/>
            <a:ext cx="1569660" cy="353943"/>
          </a:xfrm>
          <a:prstGeom prst="rect">
            <a:avLst/>
          </a:prstGeom>
          <a:noFill/>
        </p:spPr>
        <p:txBody>
          <a:bodyPr wrap="none" rtlCol="0" anchor="ctr" anchorCtr="0">
            <a:spAutoFit/>
          </a:bodyPr>
          <a:lstStyle/>
          <a:p>
            <a:r>
              <a:rPr lang="en-US" sz="2000" b="0" dirty="0" smtClean="0">
                <a:solidFill>
                  <a:schemeClr val="dk1"/>
                </a:solidFill>
                <a:effectLst/>
                <a:latin typeface="Courier New" pitchFamily="49" charset="0"/>
                <a:cs typeface="Courier New" pitchFamily="49" charset="0"/>
              </a:rPr>
              <a:t>4000.0000</a:t>
            </a:r>
          </a:p>
        </p:txBody>
      </p:sp>
      <p:sp>
        <p:nvSpPr>
          <p:cNvPr id="40" name="TextBox 39"/>
          <p:cNvSpPr txBox="1"/>
          <p:nvPr/>
        </p:nvSpPr>
        <p:spPr>
          <a:xfrm>
            <a:off x="4357115" y="3352800"/>
            <a:ext cx="1569660" cy="353943"/>
          </a:xfrm>
          <a:prstGeom prst="rect">
            <a:avLst/>
          </a:prstGeom>
          <a:noFill/>
        </p:spPr>
        <p:txBody>
          <a:bodyPr wrap="none" rtlCol="0" anchor="ctr" anchorCtr="0">
            <a:spAutoFit/>
          </a:bodyPr>
          <a:lstStyle/>
          <a:p>
            <a:r>
              <a:rPr lang="en-US" sz="2000" b="0" dirty="0" smtClean="0">
                <a:solidFill>
                  <a:schemeClr val="dk1"/>
                </a:solidFill>
                <a:effectLst/>
                <a:latin typeface="Courier New" pitchFamily="49" charset="0"/>
                <a:cs typeface="Courier New" pitchFamily="49" charset="0"/>
              </a:rPr>
              <a:t>6000.0000</a:t>
            </a:r>
          </a:p>
        </p:txBody>
      </p:sp>
      <p:sp>
        <p:nvSpPr>
          <p:cNvPr id="41" name="TextBox 40"/>
          <p:cNvSpPr txBox="1"/>
          <p:nvPr/>
        </p:nvSpPr>
        <p:spPr>
          <a:xfrm>
            <a:off x="4357115" y="3962400"/>
            <a:ext cx="1569660" cy="353943"/>
          </a:xfrm>
          <a:prstGeom prst="rect">
            <a:avLst/>
          </a:prstGeom>
          <a:noFill/>
        </p:spPr>
        <p:txBody>
          <a:bodyPr wrap="none" rtlCol="0" anchor="ctr" anchorCtr="0">
            <a:spAutoFit/>
          </a:bodyPr>
          <a:lstStyle/>
          <a:p>
            <a:r>
              <a:rPr lang="en-US" sz="2000" b="0" dirty="0" smtClean="0">
                <a:solidFill>
                  <a:schemeClr val="dk1"/>
                </a:solidFill>
                <a:effectLst/>
                <a:latin typeface="Courier New" pitchFamily="49" charset="0"/>
                <a:cs typeface="Courier New" pitchFamily="49" charset="0"/>
              </a:rPr>
              <a:t>A000.0000</a:t>
            </a:r>
          </a:p>
        </p:txBody>
      </p:sp>
      <p:sp>
        <p:nvSpPr>
          <p:cNvPr id="42" name="TextBox 41"/>
          <p:cNvSpPr txBox="1"/>
          <p:nvPr/>
        </p:nvSpPr>
        <p:spPr>
          <a:xfrm>
            <a:off x="4357115" y="4572000"/>
            <a:ext cx="1569660" cy="353943"/>
          </a:xfrm>
          <a:prstGeom prst="rect">
            <a:avLst/>
          </a:prstGeom>
          <a:noFill/>
        </p:spPr>
        <p:txBody>
          <a:bodyPr wrap="none" rtlCol="0" anchor="ctr" anchorCtr="0">
            <a:spAutoFit/>
          </a:bodyPr>
          <a:lstStyle/>
          <a:p>
            <a:r>
              <a:rPr lang="en-US" sz="2000" b="0" dirty="0" smtClean="0">
                <a:solidFill>
                  <a:schemeClr val="dk1"/>
                </a:solidFill>
                <a:effectLst/>
                <a:latin typeface="Courier New" pitchFamily="49" charset="0"/>
                <a:cs typeface="Courier New" pitchFamily="49" charset="0"/>
              </a:rPr>
              <a:t>E000.0000</a:t>
            </a:r>
          </a:p>
        </p:txBody>
      </p:sp>
      <p:sp>
        <p:nvSpPr>
          <p:cNvPr id="43" name="TextBox 42"/>
          <p:cNvSpPr txBox="1"/>
          <p:nvPr/>
        </p:nvSpPr>
        <p:spPr>
          <a:xfrm>
            <a:off x="4357115" y="5181600"/>
            <a:ext cx="1569660" cy="353943"/>
          </a:xfrm>
          <a:prstGeom prst="rect">
            <a:avLst/>
          </a:prstGeom>
          <a:noFill/>
        </p:spPr>
        <p:txBody>
          <a:bodyPr wrap="none" rtlCol="0" anchor="ctr" anchorCtr="0">
            <a:spAutoFit/>
          </a:bodyPr>
          <a:lstStyle/>
          <a:p>
            <a:r>
              <a:rPr lang="en-US" sz="2000" b="0" dirty="0" smtClean="0">
                <a:solidFill>
                  <a:schemeClr val="dk1"/>
                </a:solidFill>
                <a:effectLst/>
                <a:latin typeface="Courier New" pitchFamily="49" charset="0"/>
                <a:cs typeface="Courier New" pitchFamily="49" charset="0"/>
              </a:rPr>
              <a:t>E010.0000</a:t>
            </a:r>
          </a:p>
        </p:txBody>
      </p:sp>
      <p:sp>
        <p:nvSpPr>
          <p:cNvPr id="44" name="TextBox 43"/>
          <p:cNvSpPr txBox="1"/>
          <p:nvPr/>
        </p:nvSpPr>
        <p:spPr>
          <a:xfrm>
            <a:off x="91647" y="762000"/>
            <a:ext cx="4128053" cy="3342453"/>
          </a:xfrm>
          <a:prstGeom prst="rect">
            <a:avLst/>
          </a:prstGeom>
          <a:noFill/>
        </p:spPr>
        <p:txBody>
          <a:bodyPr wrap="none" rtlCol="0" anchor="ctr" anchorCtr="0">
            <a:spAutoFit/>
          </a:bodyPr>
          <a:lstStyle/>
          <a:p>
            <a:pPr marL="342900" indent="-342900">
              <a:lnSpc>
                <a:spcPct val="90000"/>
              </a:lnSpc>
              <a:spcBef>
                <a:spcPts val="1800"/>
              </a:spcBef>
              <a:buClr>
                <a:schemeClr val="tx2"/>
              </a:buClr>
              <a:buSzPct val="75000"/>
              <a:buFont typeface="Wingdings"/>
              <a:buChar char=""/>
            </a:pPr>
            <a:r>
              <a:rPr lang="en-US" b="0" dirty="0" smtClean="0">
                <a:solidFill>
                  <a:schemeClr val="dk1"/>
                </a:solidFill>
                <a:effectLst/>
              </a:rPr>
              <a:t>Flash – 256KB</a:t>
            </a:r>
            <a:endParaRPr lang="en-US" b="0" dirty="0" smtClean="0">
              <a:solidFill>
                <a:schemeClr val="dk1"/>
              </a:solidFill>
            </a:endParaRPr>
          </a:p>
          <a:p>
            <a:pPr marL="342900" indent="-342900">
              <a:lnSpc>
                <a:spcPct val="90000"/>
              </a:lnSpc>
              <a:spcBef>
                <a:spcPts val="1800"/>
              </a:spcBef>
              <a:buClr>
                <a:schemeClr val="tx2"/>
              </a:buClr>
              <a:buSzPct val="75000"/>
              <a:buFont typeface="Wingdings"/>
              <a:buChar char=""/>
            </a:pPr>
            <a:r>
              <a:rPr lang="en-US" b="0" dirty="0" smtClean="0">
                <a:solidFill>
                  <a:schemeClr val="dk1"/>
                </a:solidFill>
                <a:effectLst/>
              </a:rPr>
              <a:t>SRAM – 96KB</a:t>
            </a:r>
          </a:p>
          <a:p>
            <a:pPr marL="342900" indent="-342900">
              <a:lnSpc>
                <a:spcPct val="90000"/>
              </a:lnSpc>
              <a:spcBef>
                <a:spcPts val="1800"/>
              </a:spcBef>
              <a:buClr>
                <a:schemeClr val="tx2"/>
              </a:buClr>
              <a:buSzPct val="75000"/>
              <a:buFont typeface="Wingdings"/>
              <a:buChar char=""/>
            </a:pPr>
            <a:r>
              <a:rPr lang="en-US" b="0" dirty="0" err="1" smtClean="0">
                <a:solidFill>
                  <a:schemeClr val="dk1"/>
                </a:solidFill>
                <a:effectLst/>
              </a:rPr>
              <a:t>StellarisWare</a:t>
            </a:r>
            <a:r>
              <a:rPr lang="en-US" b="0" dirty="0" smtClean="0">
                <a:solidFill>
                  <a:schemeClr val="dk1"/>
                </a:solidFill>
                <a:effectLst/>
              </a:rPr>
              <a:t> ROM</a:t>
            </a:r>
          </a:p>
          <a:p>
            <a:pPr marL="342900" indent="-342900">
              <a:lnSpc>
                <a:spcPct val="90000"/>
              </a:lnSpc>
              <a:spcBef>
                <a:spcPts val="1800"/>
              </a:spcBef>
              <a:buClr>
                <a:schemeClr val="tx2"/>
              </a:buClr>
              <a:buSzPct val="75000"/>
              <a:buFont typeface="Wingdings"/>
              <a:buChar char=""/>
            </a:pPr>
            <a:r>
              <a:rPr lang="en-US" b="0" dirty="0" smtClean="0">
                <a:solidFill>
                  <a:schemeClr val="dk1"/>
                </a:solidFill>
                <a:effectLst/>
              </a:rPr>
              <a:t>SRAM/Peripheral Regions</a:t>
            </a:r>
            <a:br>
              <a:rPr lang="en-US" b="0" dirty="0" smtClean="0">
                <a:solidFill>
                  <a:schemeClr val="dk1"/>
                </a:solidFill>
                <a:effectLst/>
              </a:rPr>
            </a:br>
            <a:r>
              <a:rPr lang="en-US" b="0" dirty="0" smtClean="0">
                <a:solidFill>
                  <a:schemeClr val="dk1"/>
                </a:solidFill>
                <a:effectLst/>
              </a:rPr>
              <a:t>include bit-band areas</a:t>
            </a:r>
          </a:p>
          <a:p>
            <a:pPr marL="342900" indent="-342900">
              <a:lnSpc>
                <a:spcPct val="90000"/>
              </a:lnSpc>
              <a:spcBef>
                <a:spcPts val="1800"/>
              </a:spcBef>
              <a:buClr>
                <a:schemeClr val="tx2"/>
              </a:buClr>
              <a:buSzPct val="75000"/>
              <a:buFont typeface="Wingdings"/>
              <a:buChar char=""/>
            </a:pPr>
            <a:r>
              <a:rPr lang="en-US" b="0" dirty="0" smtClean="0">
                <a:solidFill>
                  <a:schemeClr val="dk1"/>
                </a:solidFill>
              </a:rPr>
              <a:t>Private </a:t>
            </a:r>
            <a:r>
              <a:rPr lang="en-US" b="0" dirty="0" err="1" smtClean="0">
                <a:solidFill>
                  <a:schemeClr val="dk1"/>
                </a:solidFill>
              </a:rPr>
              <a:t>Periph</a:t>
            </a:r>
            <a:r>
              <a:rPr lang="en-US" b="0" dirty="0" smtClean="0">
                <a:solidFill>
                  <a:schemeClr val="dk1"/>
                </a:solidFill>
              </a:rPr>
              <a:t> Bus </a:t>
            </a:r>
            <a:r>
              <a:rPr lang="en-US" b="0" dirty="0" err="1" smtClean="0">
                <a:solidFill>
                  <a:schemeClr val="dk1"/>
                </a:solidFill>
              </a:rPr>
              <a:t>rsvd</a:t>
            </a:r>
            <a:r>
              <a:rPr lang="en-US" b="0" dirty="0" smtClean="0">
                <a:solidFill>
                  <a:schemeClr val="dk1"/>
                </a:solidFill>
              </a:rPr>
              <a:t/>
            </a:r>
            <a:br>
              <a:rPr lang="en-US" b="0" dirty="0" smtClean="0">
                <a:solidFill>
                  <a:schemeClr val="dk1"/>
                </a:solidFill>
              </a:rPr>
            </a:br>
            <a:r>
              <a:rPr lang="en-US" b="0" dirty="0" smtClean="0">
                <a:solidFill>
                  <a:schemeClr val="dk1"/>
                </a:solidFill>
              </a:rPr>
              <a:t>for core peripheral </a:t>
            </a:r>
            <a:r>
              <a:rPr lang="en-US" b="0" dirty="0" err="1" smtClean="0">
                <a:solidFill>
                  <a:schemeClr val="dk1"/>
                </a:solidFill>
              </a:rPr>
              <a:t>regs</a:t>
            </a:r>
            <a:endParaRPr lang="en-US" b="0" dirty="0" smtClean="0">
              <a:solidFill>
                <a:schemeClr val="dk1"/>
              </a:solidFill>
              <a:effectLst/>
            </a:endParaRPr>
          </a:p>
        </p:txBody>
      </p:sp>
      <p:pic>
        <p:nvPicPr>
          <p:cNvPr id="20" name="Picture 19"/>
          <p:cNvPicPr>
            <a:picLocks noChangeAspect="1" noChangeArrowheads="1"/>
          </p:cNvPicPr>
          <p:nvPr/>
        </p:nvPicPr>
        <p:blipFill>
          <a:blip r:embed="rId4" cstate="print"/>
          <a:srcRect/>
          <a:stretch>
            <a:fillRect/>
          </a:stretch>
        </p:blipFill>
        <p:spPr bwMode="auto">
          <a:xfrm>
            <a:off x="990600" y="4414650"/>
            <a:ext cx="1905000" cy="1748085"/>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sp>
        <p:nvSpPr>
          <p:cNvPr id="22" name="Rectangle 21"/>
          <p:cNvSpPr/>
          <p:nvPr/>
        </p:nvSpPr>
        <p:spPr bwMode="auto">
          <a:xfrm>
            <a:off x="5867400" y="1600200"/>
            <a:ext cx="3048000" cy="609600"/>
          </a:xfrm>
          <a:prstGeom prst="rect">
            <a:avLst/>
          </a:prstGeom>
          <a:gradFill flip="none" rotWithShape="1">
            <a:gsLst>
              <a:gs pos="0">
                <a:schemeClr val="bg1">
                  <a:lumMod val="85000"/>
                  <a:shade val="30000"/>
                  <a:satMod val="115000"/>
                </a:schemeClr>
              </a:gs>
              <a:gs pos="50000">
                <a:schemeClr val="bg1">
                  <a:lumMod val="85000"/>
                  <a:shade val="67500"/>
                  <a:satMod val="115000"/>
                </a:schemeClr>
              </a:gs>
              <a:gs pos="100000">
                <a:schemeClr val="bg1">
                  <a:lumMod val="85000"/>
                  <a:shade val="100000"/>
                  <a:satMod val="115000"/>
                </a:schemeClr>
              </a:gs>
            </a:gsLst>
            <a:lin ang="2700000" scaled="1"/>
            <a:tileRect/>
          </a:gra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1"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r>
              <a:rPr kumimoji="0" lang="en-US" sz="2800" b="0" i="0" u="none" strike="noStrike" cap="none" normalizeH="0" baseline="0" dirty="0" err="1" smtClean="0">
                <a:ln>
                  <a:noFill/>
                </a:ln>
                <a:solidFill>
                  <a:schemeClr val="dk1"/>
                </a:solidFill>
                <a:effectLst/>
                <a:latin typeface="Arial Narrow" pitchFamily="34" charset="0"/>
              </a:rPr>
              <a:t>Rsvd</a:t>
            </a:r>
            <a:endParaRPr kumimoji="0" lang="en-US" sz="2800" b="0" i="0" u="none" strike="noStrike" cap="none" normalizeH="0" baseline="0" dirty="0" smtClean="0">
              <a:ln>
                <a:noFill/>
              </a:ln>
              <a:solidFill>
                <a:schemeClr val="dk1"/>
              </a:solidFill>
              <a:effectLst/>
              <a:latin typeface="Arial Narrow" pitchFamily="34" charset="0"/>
            </a:endParaRPr>
          </a:p>
        </p:txBody>
      </p:sp>
      <p:sp>
        <p:nvSpPr>
          <p:cNvPr id="27" name="TextBox 26"/>
          <p:cNvSpPr txBox="1"/>
          <p:nvPr/>
        </p:nvSpPr>
        <p:spPr>
          <a:xfrm>
            <a:off x="4357115" y="1559625"/>
            <a:ext cx="1569660" cy="353943"/>
          </a:xfrm>
          <a:prstGeom prst="rect">
            <a:avLst/>
          </a:prstGeom>
          <a:noFill/>
        </p:spPr>
        <p:txBody>
          <a:bodyPr wrap="none" rtlCol="0" anchor="ctr" anchorCtr="0">
            <a:spAutoFit/>
          </a:bodyPr>
          <a:lstStyle/>
          <a:p>
            <a:r>
              <a:rPr lang="en-US" sz="2000" b="0" dirty="0" smtClean="0">
                <a:solidFill>
                  <a:schemeClr val="dk1"/>
                </a:solidFill>
                <a:effectLst/>
                <a:latin typeface="Courier New" pitchFamily="49" charset="0"/>
                <a:cs typeface="Courier New" pitchFamily="49" charset="0"/>
              </a:rPr>
              <a:t>1000.0000</a:t>
            </a:r>
          </a:p>
        </p:txBody>
      </p:sp>
      <p:sp>
        <p:nvSpPr>
          <p:cNvPr id="2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16</a:t>
            </a:r>
            <a:endParaRPr lang="en-US" sz="1000" b="0" dirty="0" smtClean="0">
              <a:solidFill>
                <a:schemeClr val="tx2"/>
              </a:solidFill>
              <a:effectLst/>
              <a:latin typeface="Arial"/>
            </a:endParaRPr>
          </a:p>
        </p:txBody>
      </p:sp>
      <p:pic>
        <p:nvPicPr>
          <p:cNvPr id="24"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5625"/>
            <a:ext cx="9144000" cy="609600"/>
          </a:xfrm>
        </p:spPr>
        <p:txBody>
          <a:bodyPr>
            <a:noAutofit/>
          </a:bodyPr>
          <a:lstStyle/>
          <a:p>
            <a:r>
              <a:rPr lang="en-US" dirty="0" smtClean="0"/>
              <a:t>System Stack and Heaps</a:t>
            </a:r>
          </a:p>
        </p:txBody>
      </p:sp>
      <p:sp>
        <p:nvSpPr>
          <p:cNvPr id="20" name="TextBox 19"/>
          <p:cNvSpPr txBox="1"/>
          <p:nvPr/>
        </p:nvSpPr>
        <p:spPr>
          <a:xfrm>
            <a:off x="152400" y="685800"/>
            <a:ext cx="6046848" cy="480131"/>
          </a:xfrm>
          <a:prstGeom prst="rect">
            <a:avLst/>
          </a:prstGeom>
          <a:noFill/>
        </p:spPr>
        <p:txBody>
          <a:bodyPr wrap="none" rtlCol="0" anchor="ctr" anchorCtr="0">
            <a:spAutoFit/>
          </a:bodyPr>
          <a:lstStyle/>
          <a:p>
            <a:pPr marL="342900" indent="-342900">
              <a:lnSpc>
                <a:spcPct val="90000"/>
              </a:lnSpc>
              <a:spcBef>
                <a:spcPts val="1800"/>
              </a:spcBef>
              <a:buClr>
                <a:schemeClr val="tx2"/>
              </a:buClr>
              <a:buSzPct val="75000"/>
              <a:buFont typeface="Wingdings"/>
              <a:buChar char=""/>
            </a:pPr>
            <a:r>
              <a:rPr lang="en-US" sz="2800" b="0" dirty="0" smtClean="0">
                <a:solidFill>
                  <a:schemeClr val="dk1"/>
                </a:solidFill>
              </a:rPr>
              <a:t>Specifying Heap Size and Section:</a:t>
            </a:r>
          </a:p>
        </p:txBody>
      </p:sp>
      <p:sp>
        <p:nvSpPr>
          <p:cNvPr id="22" name="TextBox 21"/>
          <p:cNvSpPr txBox="1"/>
          <p:nvPr/>
        </p:nvSpPr>
        <p:spPr>
          <a:xfrm>
            <a:off x="740450" y="1200400"/>
            <a:ext cx="7108150" cy="1295400"/>
          </a:xfrm>
          <a:prstGeom prst="rect">
            <a:avLst/>
          </a:prstGeom>
          <a:solidFill>
            <a:schemeClr val="accent6">
              <a:lumMod val="40000"/>
              <a:lumOff val="60000"/>
            </a:schemeClr>
          </a:solidFill>
          <a:ln>
            <a:solidFill>
              <a:schemeClr val="tx1"/>
            </a:solidFill>
          </a:ln>
        </p:spPr>
        <p:txBody>
          <a:bodyPr wrap="none" rtlCol="0" anchor="ctr" anchorCtr="1">
            <a:noAutofit/>
          </a:bodyPr>
          <a:lstStyle/>
          <a:p>
            <a:r>
              <a:rPr lang="en-US" sz="2000" dirty="0" err="1">
                <a:solidFill>
                  <a:schemeClr val="dk1"/>
                </a:solidFill>
                <a:latin typeface="Courier New" pitchFamily="49" charset="0"/>
                <a:cs typeface="Courier New" pitchFamily="49" charset="0"/>
              </a:rPr>
              <a:t>v</a:t>
            </a:r>
            <a:r>
              <a:rPr lang="en-US" sz="2000" dirty="0" err="1" smtClean="0">
                <a:solidFill>
                  <a:schemeClr val="dk1"/>
                </a:solidFill>
                <a:effectLst/>
                <a:latin typeface="Courier New" pitchFamily="49" charset="0"/>
                <a:cs typeface="Courier New" pitchFamily="49" charset="0"/>
              </a:rPr>
              <a:t>ar</a:t>
            </a:r>
            <a:r>
              <a:rPr lang="en-US" sz="2000" dirty="0" smtClean="0">
                <a:solidFill>
                  <a:schemeClr val="dk1"/>
                </a:solidFill>
                <a:effectLst/>
                <a:latin typeface="Courier New" pitchFamily="49" charset="0"/>
                <a:cs typeface="Courier New" pitchFamily="49" charset="0"/>
              </a:rPr>
              <a:t> BIOS = </a:t>
            </a:r>
            <a:r>
              <a:rPr lang="en-US" sz="2000" dirty="0" err="1" smtClean="0">
                <a:solidFill>
                  <a:schemeClr val="dk1"/>
                </a:solidFill>
                <a:effectLst/>
                <a:latin typeface="Courier New" pitchFamily="49" charset="0"/>
                <a:cs typeface="Courier New" pitchFamily="49" charset="0"/>
              </a:rPr>
              <a:t>xdc.useModule</a:t>
            </a:r>
            <a:r>
              <a:rPr lang="en-US" sz="2000" dirty="0" smtClean="0">
                <a:solidFill>
                  <a:schemeClr val="dk1"/>
                </a:solidFill>
                <a:effectLst/>
                <a:latin typeface="Courier New" pitchFamily="49" charset="0"/>
                <a:cs typeface="Courier New" pitchFamily="49" charset="0"/>
              </a:rPr>
              <a:t>(‘</a:t>
            </a:r>
            <a:r>
              <a:rPr lang="en-US" sz="2000" dirty="0" err="1" smtClean="0">
                <a:solidFill>
                  <a:schemeClr val="dk1"/>
                </a:solidFill>
                <a:effectLst/>
                <a:latin typeface="Courier New" pitchFamily="49" charset="0"/>
                <a:cs typeface="Courier New" pitchFamily="49" charset="0"/>
              </a:rPr>
              <a:t>ti.sysbios.BIOS</a:t>
            </a:r>
            <a:r>
              <a:rPr lang="en-US" sz="2000" dirty="0" smtClean="0">
                <a:solidFill>
                  <a:schemeClr val="dk1"/>
                </a:solidFill>
                <a:effectLst/>
                <a:latin typeface="Courier New" pitchFamily="49" charset="0"/>
                <a:cs typeface="Courier New" pitchFamily="49" charset="0"/>
              </a:rPr>
              <a:t>’);</a:t>
            </a:r>
          </a:p>
          <a:p>
            <a:r>
              <a:rPr lang="en-US" sz="2000" dirty="0" err="1" smtClean="0">
                <a:solidFill>
                  <a:schemeClr val="dk1"/>
                </a:solidFill>
                <a:latin typeface="Courier New" pitchFamily="49" charset="0"/>
                <a:cs typeface="Courier New" pitchFamily="49" charset="0"/>
              </a:rPr>
              <a:t>BIOS.heapSize</a:t>
            </a:r>
            <a:r>
              <a:rPr lang="en-US" sz="2000" dirty="0" smtClean="0">
                <a:solidFill>
                  <a:schemeClr val="dk1"/>
                </a:solidFill>
                <a:latin typeface="Courier New" pitchFamily="49" charset="0"/>
                <a:cs typeface="Courier New" pitchFamily="49" charset="0"/>
              </a:rPr>
              <a:t> = 0x900</a:t>
            </a:r>
          </a:p>
          <a:p>
            <a:r>
              <a:rPr lang="en-US" sz="2000" dirty="0" err="1" smtClean="0">
                <a:solidFill>
                  <a:schemeClr val="dk1"/>
                </a:solidFill>
                <a:effectLst/>
                <a:latin typeface="Courier New" pitchFamily="49" charset="0"/>
                <a:cs typeface="Courier New" pitchFamily="49" charset="0"/>
              </a:rPr>
              <a:t>BIOS.heapSection</a:t>
            </a:r>
            <a:r>
              <a:rPr lang="en-US" sz="2000" dirty="0" smtClean="0">
                <a:solidFill>
                  <a:schemeClr val="dk1"/>
                </a:solidFill>
                <a:effectLst/>
                <a:latin typeface="Courier New" pitchFamily="49" charset="0"/>
                <a:cs typeface="Courier New" pitchFamily="49" charset="0"/>
              </a:rPr>
              <a:t> = “</a:t>
            </a:r>
            <a:r>
              <a:rPr lang="en-US" sz="2000" dirty="0" err="1" smtClean="0">
                <a:solidFill>
                  <a:schemeClr val="dk1"/>
                </a:solidFill>
                <a:effectLst/>
                <a:latin typeface="Courier New" pitchFamily="49" charset="0"/>
                <a:cs typeface="Courier New" pitchFamily="49" charset="0"/>
              </a:rPr>
              <a:t>systemHeap</a:t>
            </a:r>
            <a:r>
              <a:rPr lang="en-US" sz="2000" dirty="0" smtClean="0">
                <a:solidFill>
                  <a:schemeClr val="dk1"/>
                </a:solidFill>
                <a:effectLst/>
                <a:latin typeface="Courier New" pitchFamily="49" charset="0"/>
                <a:cs typeface="Courier New" pitchFamily="49" charset="0"/>
              </a:rPr>
              <a:t>”;</a:t>
            </a:r>
          </a:p>
        </p:txBody>
      </p:sp>
      <p:sp>
        <p:nvSpPr>
          <p:cNvPr id="24" name="TextBox 23"/>
          <p:cNvSpPr txBox="1"/>
          <p:nvPr/>
        </p:nvSpPr>
        <p:spPr>
          <a:xfrm>
            <a:off x="678875" y="2583875"/>
            <a:ext cx="8257389" cy="584775"/>
          </a:xfrm>
          <a:prstGeom prst="rect">
            <a:avLst/>
          </a:prstGeom>
          <a:noFill/>
        </p:spPr>
        <p:txBody>
          <a:bodyPr wrap="none" rtlCol="0" anchor="ctr" anchorCtr="0">
            <a:spAutoFit/>
          </a:bodyPr>
          <a:lstStyle/>
          <a:p>
            <a:pPr marL="225425" indent="-225425">
              <a:buFont typeface="Arial" pitchFamily="34" charset="0"/>
              <a:buChar char="•"/>
            </a:pPr>
            <a:r>
              <a:rPr lang="en-US" sz="2000" b="0" dirty="0" smtClean="0">
                <a:solidFill>
                  <a:schemeClr val="dk1"/>
                </a:solidFill>
              </a:rPr>
              <a:t> </a:t>
            </a:r>
            <a:r>
              <a:rPr lang="en-US" sz="2000" b="0" dirty="0" err="1" smtClean="0">
                <a:solidFill>
                  <a:schemeClr val="dk1"/>
                </a:solidFill>
                <a:latin typeface="Courier New" pitchFamily="49" charset="0"/>
                <a:cs typeface="Courier New" pitchFamily="49" charset="0"/>
              </a:rPr>
              <a:t>BIOS.heapSection</a:t>
            </a:r>
            <a:r>
              <a:rPr lang="en-US" sz="2000" b="0" dirty="0" smtClean="0">
                <a:solidFill>
                  <a:schemeClr val="dk1"/>
                </a:solidFill>
              </a:rPr>
              <a:t> is optional and not very interesting for </a:t>
            </a:r>
            <a:r>
              <a:rPr lang="en-US" sz="2000" b="0" dirty="0" err="1" smtClean="0">
                <a:solidFill>
                  <a:schemeClr val="dk1"/>
                </a:solidFill>
              </a:rPr>
              <a:t>Stellaris</a:t>
            </a:r>
            <a:r>
              <a:rPr lang="en-US" sz="2000" b="0" dirty="0" smtClean="0">
                <a:solidFill>
                  <a:schemeClr val="dk1"/>
                </a:solidFill>
              </a:rPr>
              <a:t/>
            </a:r>
            <a:br>
              <a:rPr lang="en-US" sz="2000" b="0" dirty="0" smtClean="0">
                <a:solidFill>
                  <a:schemeClr val="dk1"/>
                </a:solidFill>
              </a:rPr>
            </a:br>
            <a:r>
              <a:rPr lang="en-US" sz="2000" b="0" dirty="0" smtClean="0">
                <a:solidFill>
                  <a:schemeClr val="dk1"/>
                </a:solidFill>
              </a:rPr>
              <a:t> because most devices have a single block of SRAM </a:t>
            </a:r>
            <a:endParaRPr lang="en-US" sz="2000" b="0" dirty="0" smtClean="0">
              <a:solidFill>
                <a:schemeClr val="dk1"/>
              </a:solidFill>
              <a:effectLst/>
            </a:endParaRPr>
          </a:p>
        </p:txBody>
      </p:sp>
      <p:sp>
        <p:nvSpPr>
          <p:cNvPr id="28" name="TextBox 27"/>
          <p:cNvSpPr txBox="1"/>
          <p:nvPr/>
        </p:nvSpPr>
        <p:spPr>
          <a:xfrm>
            <a:off x="152400" y="3505200"/>
            <a:ext cx="7988084" cy="480131"/>
          </a:xfrm>
          <a:prstGeom prst="rect">
            <a:avLst/>
          </a:prstGeom>
          <a:noFill/>
        </p:spPr>
        <p:txBody>
          <a:bodyPr wrap="none" rtlCol="0" anchor="ctr" anchorCtr="0">
            <a:spAutoFit/>
          </a:bodyPr>
          <a:lstStyle/>
          <a:p>
            <a:pPr marL="342900" indent="-342900">
              <a:lnSpc>
                <a:spcPct val="90000"/>
              </a:lnSpc>
              <a:spcBef>
                <a:spcPts val="1800"/>
              </a:spcBef>
              <a:buClr>
                <a:schemeClr val="tx2"/>
              </a:buClr>
              <a:buSzPct val="75000"/>
              <a:buFont typeface="Wingdings"/>
              <a:buChar char=""/>
            </a:pPr>
            <a:r>
              <a:rPr lang="en-US" sz="2800" b="0" dirty="0" smtClean="0">
                <a:solidFill>
                  <a:schemeClr val="dk1"/>
                </a:solidFill>
              </a:rPr>
              <a:t>Specifying System Stack </a:t>
            </a:r>
            <a:r>
              <a:rPr lang="en-US" b="0" dirty="0" smtClean="0">
                <a:solidFill>
                  <a:schemeClr val="dk1"/>
                </a:solidFill>
              </a:rPr>
              <a:t>(used by boot, </a:t>
            </a:r>
            <a:r>
              <a:rPr lang="en-US" b="0" dirty="0" err="1" smtClean="0">
                <a:solidFill>
                  <a:schemeClr val="dk1"/>
                </a:solidFill>
              </a:rPr>
              <a:t>Hwi</a:t>
            </a:r>
            <a:r>
              <a:rPr lang="en-US" b="0" dirty="0" smtClean="0">
                <a:solidFill>
                  <a:schemeClr val="dk1"/>
                </a:solidFill>
              </a:rPr>
              <a:t>, </a:t>
            </a:r>
            <a:r>
              <a:rPr lang="en-US" b="0" dirty="0" err="1" smtClean="0">
                <a:solidFill>
                  <a:schemeClr val="dk1"/>
                </a:solidFill>
              </a:rPr>
              <a:t>Swi</a:t>
            </a:r>
            <a:r>
              <a:rPr lang="en-US" b="0" dirty="0" smtClean="0">
                <a:solidFill>
                  <a:schemeClr val="dk1"/>
                </a:solidFill>
              </a:rPr>
              <a:t>):</a:t>
            </a:r>
            <a:endParaRPr lang="en-US" sz="2800" b="0" dirty="0" smtClean="0">
              <a:solidFill>
                <a:schemeClr val="dk1"/>
              </a:solidFill>
            </a:endParaRPr>
          </a:p>
        </p:txBody>
      </p:sp>
      <p:sp>
        <p:nvSpPr>
          <p:cNvPr id="29" name="TextBox 28"/>
          <p:cNvSpPr txBox="1"/>
          <p:nvPr/>
        </p:nvSpPr>
        <p:spPr>
          <a:xfrm>
            <a:off x="740450" y="4019800"/>
            <a:ext cx="5812750" cy="859052"/>
          </a:xfrm>
          <a:prstGeom prst="rect">
            <a:avLst/>
          </a:prstGeom>
          <a:solidFill>
            <a:schemeClr val="accent1"/>
          </a:solidFill>
          <a:ln>
            <a:solidFill>
              <a:schemeClr val="tx1"/>
            </a:solidFill>
          </a:ln>
        </p:spPr>
        <p:txBody>
          <a:bodyPr wrap="none" rtlCol="0" anchor="ctr" anchorCtr="1">
            <a:noAutofit/>
          </a:bodyPr>
          <a:lstStyle/>
          <a:p>
            <a:r>
              <a:rPr lang="en-US" sz="2000" dirty="0" err="1" smtClean="0">
                <a:solidFill>
                  <a:schemeClr val="dk1"/>
                </a:solidFill>
                <a:latin typeface="Courier New" pitchFamily="49" charset="0"/>
                <a:cs typeface="Courier New" pitchFamily="49" charset="0"/>
              </a:rPr>
              <a:t>Program.stack</a:t>
            </a:r>
            <a:r>
              <a:rPr lang="en-US" sz="2000" dirty="0" smtClean="0">
                <a:solidFill>
                  <a:schemeClr val="dk1"/>
                </a:solidFill>
                <a:latin typeface="Courier New" pitchFamily="49" charset="0"/>
                <a:cs typeface="Courier New" pitchFamily="49" charset="0"/>
              </a:rPr>
              <a:t> = 0x400;</a:t>
            </a:r>
          </a:p>
          <a:p>
            <a:r>
              <a:rPr lang="en-US" sz="2000" dirty="0" err="1" smtClean="0">
                <a:solidFill>
                  <a:schemeClr val="dk1"/>
                </a:solidFill>
                <a:effectLst/>
                <a:latin typeface="Courier New" pitchFamily="49" charset="0"/>
                <a:cs typeface="Courier New" pitchFamily="49" charset="0"/>
              </a:rPr>
              <a:t>Program.sectMap</a:t>
            </a:r>
            <a:r>
              <a:rPr lang="en-US" sz="2000" dirty="0" smtClean="0">
                <a:solidFill>
                  <a:schemeClr val="dk1"/>
                </a:solidFill>
                <a:effectLst/>
                <a:latin typeface="Courier New" pitchFamily="49" charset="0"/>
                <a:cs typeface="Courier New" pitchFamily="49" charset="0"/>
              </a:rPr>
              <a:t>[“.stack”] = “IRAM’; </a:t>
            </a:r>
          </a:p>
        </p:txBody>
      </p:sp>
      <p:sp>
        <p:nvSpPr>
          <p:cNvPr id="34" name="TextBox 33"/>
          <p:cNvSpPr txBox="1"/>
          <p:nvPr/>
        </p:nvSpPr>
        <p:spPr>
          <a:xfrm>
            <a:off x="152400" y="5427025"/>
            <a:ext cx="7851829" cy="757130"/>
          </a:xfrm>
          <a:prstGeom prst="rect">
            <a:avLst/>
          </a:prstGeom>
          <a:noFill/>
        </p:spPr>
        <p:txBody>
          <a:bodyPr wrap="none" rtlCol="0" anchor="ctr" anchorCtr="0">
            <a:spAutoFit/>
          </a:bodyPr>
          <a:lstStyle/>
          <a:p>
            <a:pPr marL="342900" indent="-342900">
              <a:lnSpc>
                <a:spcPct val="90000"/>
              </a:lnSpc>
              <a:spcBef>
                <a:spcPts val="1800"/>
              </a:spcBef>
              <a:buClr>
                <a:schemeClr val="tx2"/>
              </a:buClr>
              <a:buSzPct val="75000"/>
              <a:buFont typeface="Wingdings"/>
              <a:buChar char=""/>
            </a:pPr>
            <a:r>
              <a:rPr lang="en-US" b="0" dirty="0" smtClean="0">
                <a:solidFill>
                  <a:schemeClr val="dk1"/>
                </a:solidFill>
              </a:rPr>
              <a:t>Note: see “Memory” chapter in SYS/BIOS User Guide</a:t>
            </a:r>
            <a:br>
              <a:rPr lang="en-US" b="0" dirty="0" smtClean="0">
                <a:solidFill>
                  <a:schemeClr val="dk1"/>
                </a:solidFill>
              </a:rPr>
            </a:br>
            <a:r>
              <a:rPr lang="en-US" b="0" dirty="0" smtClean="0">
                <a:solidFill>
                  <a:schemeClr val="dk1"/>
                </a:solidFill>
              </a:rPr>
              <a:t>for more details…</a:t>
            </a:r>
          </a:p>
        </p:txBody>
      </p:sp>
      <p:pic>
        <p:nvPicPr>
          <p:cNvPr id="11" name="Picture 10"/>
          <p:cNvPicPr>
            <a:picLocks noChangeAspect="1" noChangeArrowheads="1"/>
          </p:cNvPicPr>
          <p:nvPr/>
        </p:nvPicPr>
        <p:blipFill>
          <a:blip r:embed="rId4" cstate="print"/>
          <a:srcRect/>
          <a:stretch>
            <a:fillRect/>
          </a:stretch>
        </p:blipFill>
        <p:spPr bwMode="auto">
          <a:xfrm>
            <a:off x="7010400" y="4038600"/>
            <a:ext cx="1152246" cy="1057335"/>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sp>
        <p:nvSpPr>
          <p:cNvPr id="13" name="TextBox 12"/>
          <p:cNvSpPr txBox="1"/>
          <p:nvPr/>
        </p:nvSpPr>
        <p:spPr>
          <a:xfrm>
            <a:off x="712525" y="4941125"/>
            <a:ext cx="2890535" cy="338554"/>
          </a:xfrm>
          <a:prstGeom prst="rect">
            <a:avLst/>
          </a:prstGeom>
          <a:noFill/>
        </p:spPr>
        <p:txBody>
          <a:bodyPr wrap="none" rtlCol="0" anchor="ctr" anchorCtr="0">
            <a:spAutoFit/>
          </a:bodyPr>
          <a:lstStyle/>
          <a:p>
            <a:pPr>
              <a:buFont typeface="Arial" pitchFamily="34" charset="0"/>
              <a:buChar char="•"/>
            </a:pPr>
            <a:r>
              <a:rPr lang="en-US" sz="2000" b="0" dirty="0" smtClean="0">
                <a:solidFill>
                  <a:schemeClr val="dk1"/>
                </a:solidFill>
                <a:effectLst/>
                <a:latin typeface="Arial Narrow" pitchFamily="34" charset="0"/>
              </a:rPr>
              <a:t> Used for </a:t>
            </a:r>
            <a:r>
              <a:rPr lang="en-US" sz="2000" b="0" dirty="0" err="1" smtClean="0">
                <a:solidFill>
                  <a:schemeClr val="dk1"/>
                </a:solidFill>
                <a:effectLst/>
                <a:latin typeface="Arial Narrow" pitchFamily="34" charset="0"/>
              </a:rPr>
              <a:t>Hwi</a:t>
            </a:r>
            <a:r>
              <a:rPr lang="en-US" sz="2000" b="0" dirty="0" smtClean="0">
                <a:solidFill>
                  <a:schemeClr val="dk1"/>
                </a:solidFill>
                <a:effectLst/>
                <a:latin typeface="Arial Narrow" pitchFamily="34" charset="0"/>
              </a:rPr>
              <a:t>, </a:t>
            </a:r>
            <a:r>
              <a:rPr lang="en-US" sz="2000" b="0" dirty="0" err="1" smtClean="0">
                <a:solidFill>
                  <a:schemeClr val="dk1"/>
                </a:solidFill>
                <a:effectLst/>
                <a:latin typeface="Arial Narrow" pitchFamily="34" charset="0"/>
              </a:rPr>
              <a:t>Swi</a:t>
            </a:r>
            <a:r>
              <a:rPr lang="en-US" sz="2000" b="0" dirty="0" smtClean="0">
                <a:solidFill>
                  <a:schemeClr val="dk1"/>
                </a:solidFill>
                <a:effectLst/>
                <a:latin typeface="Arial Narrow" pitchFamily="34" charset="0"/>
              </a:rPr>
              <a:t> and Boot</a:t>
            </a:r>
          </a:p>
        </p:txBody>
      </p:sp>
      <p:sp>
        <p:nvSpPr>
          <p:cNvPr id="15"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17</a:t>
            </a:r>
            <a:endParaRPr lang="en-US" sz="1000" b="0" dirty="0" smtClean="0">
              <a:solidFill>
                <a:schemeClr val="tx2"/>
              </a:solidFill>
              <a:effectLst/>
              <a:latin typeface="Arial"/>
            </a:endParaRPr>
          </a:p>
        </p:txBody>
      </p:sp>
      <p:pic>
        <p:nvPicPr>
          <p:cNvPr id="14"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3266" name="Rectangle 2"/>
          <p:cNvSpPr>
            <a:spLocks noChangeArrowheads="1"/>
          </p:cNvSpPr>
          <p:nvPr/>
        </p:nvSpPr>
        <p:spPr bwMode="auto">
          <a:xfrm>
            <a:off x="0" y="0"/>
            <a:ext cx="9144000" cy="6858000"/>
          </a:xfrm>
          <a:prstGeom prst="rect">
            <a:avLst/>
          </a:prstGeom>
          <a:solidFill>
            <a:schemeClr val="tx1"/>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099" name="Rectangle 3"/>
          <p:cNvSpPr>
            <a:spLocks noGrp="1" noChangeArrowheads="1"/>
          </p:cNvSpPr>
          <p:nvPr>
            <p:ph type="title"/>
          </p:nvPr>
        </p:nvSpPr>
        <p:spPr/>
        <p:txBody>
          <a:bodyPr/>
          <a:lstStyle/>
          <a:p>
            <a:r>
              <a:rPr lang="en-US" smtClean="0">
                <a:solidFill>
                  <a:srgbClr val="FFFF66"/>
                </a:solidFill>
              </a:rPr>
              <a:t>Objectives</a:t>
            </a:r>
          </a:p>
        </p:txBody>
      </p:sp>
      <p:pic>
        <p:nvPicPr>
          <p:cNvPr id="4100" name="Picture 4" descr="dglxasset[3]"/>
          <p:cNvPicPr>
            <a:picLocks noChangeAspect="1" noChangeArrowheads="1"/>
          </p:cNvPicPr>
          <p:nvPr/>
        </p:nvPicPr>
        <p:blipFill>
          <a:blip r:embed="rId3" cstate="print"/>
          <a:srcRect/>
          <a:stretch>
            <a:fillRect/>
          </a:stretch>
        </p:blipFill>
        <p:spPr bwMode="auto">
          <a:xfrm>
            <a:off x="304800" y="762000"/>
            <a:ext cx="8458200" cy="5894388"/>
          </a:xfrm>
          <a:prstGeom prst="rect">
            <a:avLst/>
          </a:prstGeom>
          <a:noFill/>
          <a:ln w="9525">
            <a:noFill/>
            <a:miter lim="800000"/>
            <a:headEnd/>
            <a:tailEnd/>
          </a:ln>
        </p:spPr>
      </p:pic>
      <p:sp>
        <p:nvSpPr>
          <p:cNvPr id="4101" name="Text Box 5"/>
          <p:cNvSpPr txBox="1">
            <a:spLocks noChangeArrowheads="1"/>
          </p:cNvSpPr>
          <p:nvPr/>
        </p:nvSpPr>
        <p:spPr bwMode="auto">
          <a:xfrm>
            <a:off x="1437730" y="1600200"/>
            <a:ext cx="6234720" cy="3662541"/>
          </a:xfrm>
          <a:prstGeom prst="rect">
            <a:avLst/>
          </a:prstGeom>
          <a:noFill/>
          <a:ln w="12700">
            <a:noFill/>
            <a:miter lim="800000"/>
            <a:headEnd type="none" w="sm" len="sm"/>
            <a:tailEnd type="none" w="sm" len="sm"/>
          </a:ln>
        </p:spPr>
        <p:txBody>
          <a:bodyPr wrap="none">
            <a:spAutoFit/>
          </a:bodyPr>
          <a:lstStyle/>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solidFill>
                  <a:srgbClr val="000000"/>
                </a:solidFill>
                <a:latin typeface="Arial Narrow" pitchFamily="34" charset="0"/>
              </a:rPr>
              <a:t>Describe the specific </a:t>
            </a:r>
            <a:r>
              <a:rPr lang="en-US" i="1" u="sng" dirty="0" smtClean="0">
                <a:solidFill>
                  <a:srgbClr val="000000"/>
                </a:solidFill>
                <a:latin typeface="Arial Narrow" pitchFamily="34" charset="0"/>
              </a:rPr>
              <a:t>target architecture</a:t>
            </a:r>
            <a:endParaRPr lang="en-US" i="1" u="sng" dirty="0">
              <a:solidFill>
                <a:srgbClr val="000000"/>
              </a:solidFill>
              <a:latin typeface="Arial Narrow" pitchFamily="34" charset="0"/>
            </a:endParaRPr>
          </a:p>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solidFill>
                  <a:srgbClr val="000000"/>
                </a:solidFill>
                <a:latin typeface="Arial Narrow" pitchFamily="34" charset="0"/>
              </a:rPr>
              <a:t>Provide an overview of the </a:t>
            </a:r>
            <a:r>
              <a:rPr lang="en-US" i="1" u="sng" dirty="0" smtClean="0">
                <a:solidFill>
                  <a:srgbClr val="000000"/>
                </a:solidFill>
                <a:latin typeface="Arial Narrow" pitchFamily="34" charset="0"/>
              </a:rPr>
              <a:t>key device areas</a:t>
            </a:r>
            <a:r>
              <a:rPr lang="en-US" dirty="0" smtClean="0">
                <a:solidFill>
                  <a:srgbClr val="000000"/>
                </a:solidFill>
                <a:latin typeface="Arial Narrow" pitchFamily="34" charset="0"/>
              </a:rPr>
              <a:t>:</a:t>
            </a:r>
            <a:br>
              <a:rPr lang="en-US" dirty="0" smtClean="0">
                <a:solidFill>
                  <a:srgbClr val="000000"/>
                </a:solidFill>
                <a:latin typeface="Arial Narrow" pitchFamily="34" charset="0"/>
              </a:rPr>
            </a:br>
            <a:r>
              <a:rPr lang="en-US" dirty="0" smtClean="0">
                <a:solidFill>
                  <a:srgbClr val="000000"/>
                </a:solidFill>
                <a:latin typeface="Arial Narrow" pitchFamily="34" charset="0"/>
              </a:rPr>
              <a:t>interrupts, peripherals and memory map</a:t>
            </a:r>
            <a:endParaRPr lang="en-US" dirty="0">
              <a:solidFill>
                <a:srgbClr val="000000"/>
              </a:solidFill>
              <a:latin typeface="Arial Narrow" pitchFamily="34" charset="0"/>
            </a:endParaRPr>
          </a:p>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solidFill>
                  <a:srgbClr val="000000"/>
                </a:solidFill>
                <a:latin typeface="Arial Narrow" pitchFamily="34" charset="0"/>
              </a:rPr>
              <a:t>List the main software </a:t>
            </a:r>
            <a:r>
              <a:rPr lang="en-US" i="1" u="sng" dirty="0" smtClean="0">
                <a:solidFill>
                  <a:srgbClr val="000000"/>
                </a:solidFill>
                <a:latin typeface="Arial Narrow" pitchFamily="34" charset="0"/>
              </a:rPr>
              <a:t>development tools</a:t>
            </a:r>
            <a:endParaRPr lang="en-US" i="1" u="sng" dirty="0">
              <a:solidFill>
                <a:srgbClr val="000000"/>
              </a:solidFill>
              <a:latin typeface="Arial Narrow" pitchFamily="34" charset="0"/>
            </a:endParaRPr>
          </a:p>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solidFill>
                  <a:srgbClr val="000000"/>
                </a:solidFill>
                <a:latin typeface="Arial Narrow" pitchFamily="34" charset="0"/>
              </a:rPr>
              <a:t>Learn how to create a </a:t>
            </a:r>
            <a:r>
              <a:rPr lang="en-US" i="1" u="sng" dirty="0" smtClean="0">
                <a:solidFill>
                  <a:srgbClr val="000000"/>
                </a:solidFill>
                <a:latin typeface="Arial Narrow" pitchFamily="34" charset="0"/>
              </a:rPr>
              <a:t>SYS/BIOS project </a:t>
            </a:r>
            <a:r>
              <a:rPr lang="en-US" dirty="0" smtClean="0">
                <a:solidFill>
                  <a:srgbClr val="000000"/>
                </a:solidFill>
                <a:latin typeface="Arial Narrow" pitchFamily="34" charset="0"/>
              </a:rPr>
              <a:t>on the</a:t>
            </a:r>
            <a:br>
              <a:rPr lang="en-US" dirty="0" smtClean="0">
                <a:solidFill>
                  <a:srgbClr val="000000"/>
                </a:solidFill>
                <a:latin typeface="Arial Narrow" pitchFamily="34" charset="0"/>
              </a:rPr>
            </a:br>
            <a:r>
              <a:rPr lang="en-US" dirty="0" smtClean="0">
                <a:solidFill>
                  <a:srgbClr val="000000"/>
                </a:solidFill>
                <a:latin typeface="Arial Narrow" pitchFamily="34" charset="0"/>
              </a:rPr>
              <a:t>a specific target device</a:t>
            </a:r>
            <a:endParaRPr lang="en-US" i="1" u="sng" dirty="0">
              <a:solidFill>
                <a:srgbClr val="000000"/>
              </a:solidFill>
              <a:latin typeface="Arial Narrow" pitchFamily="34" charset="0"/>
            </a:endParaRPr>
          </a:p>
          <a:p>
            <a:pPr marL="287338" indent="-287338">
              <a:lnSpc>
                <a:spcPct val="100000"/>
              </a:lnSpc>
              <a:spcBef>
                <a:spcPts val="600"/>
              </a:spcBef>
              <a:spcAft>
                <a:spcPts val="600"/>
              </a:spcAft>
              <a:buClr>
                <a:srgbClr val="D60093"/>
              </a:buClr>
              <a:buSzPct val="120000"/>
              <a:buFont typeface="Wingdings" pitchFamily="2" charset="2"/>
              <a:buChar char="§"/>
            </a:pPr>
            <a:r>
              <a:rPr lang="en-US" i="1" u="sng" dirty="0" smtClean="0">
                <a:solidFill>
                  <a:srgbClr val="000000"/>
                </a:solidFill>
                <a:latin typeface="Arial Narrow" pitchFamily="34" charset="0"/>
              </a:rPr>
              <a:t>Demo </a:t>
            </a:r>
            <a:r>
              <a:rPr lang="en-US" i="1" u="sng" dirty="0">
                <a:solidFill>
                  <a:srgbClr val="000000"/>
                </a:solidFill>
                <a:latin typeface="Arial Narrow" pitchFamily="34" charset="0"/>
              </a:rPr>
              <a:t>4</a:t>
            </a:r>
            <a:r>
              <a:rPr lang="en-US" dirty="0" smtClean="0">
                <a:solidFill>
                  <a:srgbClr val="000000"/>
                </a:solidFill>
                <a:latin typeface="Arial Narrow" pitchFamily="34" charset="0"/>
              </a:rPr>
              <a:t> – Highlight the capabilities of SYS/BIOS</a:t>
            </a:r>
            <a:br>
              <a:rPr lang="en-US" dirty="0" smtClean="0">
                <a:solidFill>
                  <a:srgbClr val="000000"/>
                </a:solidFill>
                <a:latin typeface="Arial Narrow" pitchFamily="34" charset="0"/>
              </a:rPr>
            </a:br>
            <a:r>
              <a:rPr lang="en-US" dirty="0" smtClean="0">
                <a:solidFill>
                  <a:srgbClr val="000000"/>
                </a:solidFill>
                <a:latin typeface="Arial Narrow" pitchFamily="34" charset="0"/>
              </a:rPr>
              <a:t>on the specific target</a:t>
            </a:r>
            <a:endParaRPr lang="en-US" i="1" u="sng" dirty="0">
              <a:solidFill>
                <a:srgbClr val="000000"/>
              </a:solidFill>
              <a:latin typeface="Arial Narrow" pitchFamily="34" charset="0"/>
            </a:endParaRPr>
          </a:p>
        </p:txBody>
      </p:sp>
      <p:sp>
        <p:nvSpPr>
          <p:cNvPr id="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a:t>
            </a:r>
            <a:endParaRPr lang="en-US" sz="1000" b="0" dirty="0" smtClean="0">
              <a:solidFill>
                <a:schemeClr val="tx2"/>
              </a:solidFill>
              <a:effectLst/>
              <a:latin typeface="Arial"/>
            </a:endParaRPr>
          </a:p>
        </p:txBody>
      </p:sp>
      <p:pic>
        <p:nvPicPr>
          <p:cNvPr id="8"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Sld>
  <p:clrMapOvr>
    <a:masterClrMapping/>
  </p:clrMapOvr>
  <p:transition spd="med">
    <p:fade/>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6">
            <a:hlinkClick r:id="rId14" action="ppaction://hlinksldjump"/>
          </p:cNvPr>
          <p:cNvSpPr txBox="1">
            <a:spLocks noChangeArrowheads="1"/>
          </p:cNvSpPr>
          <p:nvPr>
            <p:custDataLst>
              <p:tags r:id="rId3"/>
            </p:custDataLst>
          </p:nvPr>
        </p:nvSpPr>
        <p:spPr bwMode="auto">
          <a:xfrm>
            <a:off x="769877" y="1566198"/>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197202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37785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78368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4" name="Text Box 5">
            <a:hlinkClick r:id="rId18" action="ppaction://hlinksldjump"/>
          </p:cNvPr>
          <p:cNvSpPr txBox="1">
            <a:spLocks noChangeArrowheads="1"/>
          </p:cNvSpPr>
          <p:nvPr>
            <p:custDataLst>
              <p:tags r:id="rId7"/>
            </p:custDataLst>
          </p:nvPr>
        </p:nvSpPr>
        <p:spPr bwMode="auto">
          <a:xfrm>
            <a:off x="774000" y="3189509"/>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Software Tools</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74456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Stellaris &amp; SYS/BIOS</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15039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Stellaris-M3</a:t>
            </a:r>
            <a:endParaRPr lang="en-US" dirty="0">
              <a:solidFill>
                <a:srgbClr val="000000"/>
              </a:solidFill>
            </a:endParaRPr>
          </a:p>
        </p:txBody>
      </p:sp>
      <p:sp>
        <p:nvSpPr>
          <p:cNvPr id="17" name="Text Box 4">
            <a:hlinkClick r:id="rId21" action="ppaction://hlinksldjump"/>
          </p:cNvPr>
          <p:cNvSpPr txBox="1">
            <a:spLocks noChangeArrowheads="1"/>
          </p:cNvSpPr>
          <p:nvPr>
            <p:custDataLst>
              <p:tags r:id="rId10"/>
            </p:custDataLst>
          </p:nvPr>
        </p:nvSpPr>
        <p:spPr bwMode="auto">
          <a:xfrm>
            <a:off x="301576" y="458320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5625"/>
            <a:ext cx="9144000" cy="609600"/>
          </a:xfrm>
        </p:spPr>
        <p:txBody>
          <a:bodyPr>
            <a:noAutofit/>
          </a:bodyPr>
          <a:lstStyle/>
          <a:p>
            <a:r>
              <a:rPr lang="en-US" dirty="0" smtClean="0"/>
              <a:t>System Development Tools</a:t>
            </a:r>
          </a:p>
        </p:txBody>
      </p:sp>
      <p:sp>
        <p:nvSpPr>
          <p:cNvPr id="13" name="TextBox 12"/>
          <p:cNvSpPr txBox="1"/>
          <p:nvPr/>
        </p:nvSpPr>
        <p:spPr>
          <a:xfrm>
            <a:off x="76200" y="685800"/>
            <a:ext cx="5617051" cy="387798"/>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dirty="0" err="1" smtClean="0">
                <a:solidFill>
                  <a:schemeClr val="tx2"/>
                </a:solidFill>
                <a:effectLst/>
              </a:rPr>
              <a:t>StellarisWare</a:t>
            </a:r>
            <a:r>
              <a:rPr lang="en-US" b="0" dirty="0" smtClean="0">
                <a:solidFill>
                  <a:schemeClr val="dk1"/>
                </a:solidFill>
                <a:effectLst/>
              </a:rPr>
              <a:t> – Software Ecosystem</a:t>
            </a:r>
          </a:p>
        </p:txBody>
      </p:sp>
      <p:pic>
        <p:nvPicPr>
          <p:cNvPr id="14" name="Picture 1"/>
          <p:cNvPicPr>
            <a:picLocks noChangeAspect="1" noChangeArrowheads="1"/>
          </p:cNvPicPr>
          <p:nvPr/>
        </p:nvPicPr>
        <p:blipFill>
          <a:blip r:embed="rId4" cstate="print"/>
          <a:srcRect/>
          <a:stretch>
            <a:fillRect/>
          </a:stretch>
        </p:blipFill>
        <p:spPr bwMode="auto">
          <a:xfrm>
            <a:off x="5867399" y="990600"/>
            <a:ext cx="2886891" cy="1981200"/>
          </a:xfrm>
          <a:prstGeom prst="rect">
            <a:avLst/>
          </a:prstGeom>
          <a:noFill/>
          <a:ln w="19050">
            <a:solidFill>
              <a:schemeClr val="tx1"/>
            </a:solidFill>
            <a:miter lim="800000"/>
            <a:headEnd/>
            <a:tailEnd/>
          </a:ln>
          <a:effectLst>
            <a:outerShdw blurRad="50800" dist="76200" dir="2700000" algn="tl" rotWithShape="0">
              <a:prstClr val="black">
                <a:alpha val="40000"/>
              </a:prstClr>
            </a:outerShdw>
          </a:effectLst>
        </p:spPr>
      </p:pic>
      <p:sp>
        <p:nvSpPr>
          <p:cNvPr id="15" name="TextBox 14"/>
          <p:cNvSpPr txBox="1"/>
          <p:nvPr/>
        </p:nvSpPr>
        <p:spPr>
          <a:xfrm>
            <a:off x="502725" y="1088575"/>
            <a:ext cx="4678875" cy="1807025"/>
          </a:xfrm>
          <a:prstGeom prst="rect">
            <a:avLst/>
          </a:prstGeom>
          <a:solidFill>
            <a:schemeClr val="accent1"/>
          </a:solidFill>
        </p:spPr>
        <p:txBody>
          <a:bodyPr wrap="none" rtlCol="0" anchor="ctr" anchorCtr="1">
            <a:noAutofit/>
          </a:bodyPr>
          <a:lstStyle/>
          <a:p>
            <a:pPr marL="166688" indent="-166688">
              <a:lnSpc>
                <a:spcPct val="60000"/>
              </a:lnSpc>
              <a:buFont typeface="Arial" pitchFamily="34" charset="0"/>
              <a:buChar char="•"/>
            </a:pPr>
            <a:r>
              <a:rPr lang="en-US" sz="2000" b="0" dirty="0" smtClean="0">
                <a:solidFill>
                  <a:schemeClr val="dk1"/>
                </a:solidFill>
                <a:effectLst/>
              </a:rPr>
              <a:t>Programmed into ROM </a:t>
            </a:r>
            <a:r>
              <a:rPr lang="en-US" sz="1800" b="0" i="1" dirty="0" smtClean="0">
                <a:solidFill>
                  <a:schemeClr val="dk1"/>
                </a:solidFill>
                <a:effectLst/>
              </a:rPr>
              <a:t>(most devices)</a:t>
            </a:r>
          </a:p>
          <a:p>
            <a:pPr marL="166688" indent="-166688">
              <a:lnSpc>
                <a:spcPct val="60000"/>
              </a:lnSpc>
              <a:buFont typeface="Arial" pitchFamily="34" charset="0"/>
              <a:buChar char="•"/>
            </a:pPr>
            <a:r>
              <a:rPr lang="en-US" sz="2000" b="0" dirty="0" smtClean="0">
                <a:solidFill>
                  <a:schemeClr val="dk1"/>
                </a:solidFill>
              </a:rPr>
              <a:t>License and royalty free</a:t>
            </a:r>
          </a:p>
          <a:p>
            <a:pPr marL="166688" indent="-166688">
              <a:lnSpc>
                <a:spcPct val="60000"/>
              </a:lnSpc>
              <a:buFont typeface="Arial" pitchFamily="34" charset="0"/>
              <a:buChar char="•"/>
            </a:pPr>
            <a:r>
              <a:rPr lang="en-US" sz="2000" b="0" dirty="0" smtClean="0">
                <a:solidFill>
                  <a:schemeClr val="dk1"/>
                </a:solidFill>
                <a:effectLst/>
              </a:rPr>
              <a:t>Peripheral, Graphics, USB libraries</a:t>
            </a:r>
          </a:p>
          <a:p>
            <a:pPr marL="166688" indent="-166688">
              <a:lnSpc>
                <a:spcPct val="60000"/>
              </a:lnSpc>
              <a:buFont typeface="Arial" pitchFamily="34" charset="0"/>
              <a:buChar char="•"/>
            </a:pPr>
            <a:r>
              <a:rPr lang="en-US" sz="2000" b="0" dirty="0" smtClean="0">
                <a:solidFill>
                  <a:schemeClr val="dk1"/>
                </a:solidFill>
              </a:rPr>
              <a:t>IQ Math and other utilities</a:t>
            </a:r>
          </a:p>
          <a:p>
            <a:pPr marL="166688" indent="-166688">
              <a:lnSpc>
                <a:spcPct val="60000"/>
              </a:lnSpc>
              <a:buFont typeface="Arial" pitchFamily="34" charset="0"/>
              <a:buChar char="•"/>
            </a:pPr>
            <a:r>
              <a:rPr lang="en-US" sz="2000" b="0" dirty="0" smtClean="0">
                <a:solidFill>
                  <a:schemeClr val="dk1"/>
                </a:solidFill>
                <a:effectLst/>
              </a:rPr>
              <a:t>Reference application software</a:t>
            </a:r>
          </a:p>
        </p:txBody>
      </p:sp>
      <p:sp>
        <p:nvSpPr>
          <p:cNvPr id="16" name="TextBox 15"/>
          <p:cNvSpPr txBox="1"/>
          <p:nvPr/>
        </p:nvSpPr>
        <p:spPr>
          <a:xfrm>
            <a:off x="76200" y="3072245"/>
            <a:ext cx="6001964" cy="387798"/>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dirty="0" smtClean="0">
                <a:solidFill>
                  <a:schemeClr val="tx2"/>
                </a:solidFill>
                <a:effectLst/>
              </a:rPr>
              <a:t>Integrated Development Environment</a:t>
            </a:r>
            <a:endParaRPr lang="en-US" b="0" dirty="0" smtClean="0">
              <a:solidFill>
                <a:schemeClr val="dk1"/>
              </a:solidFill>
              <a:effectLst/>
            </a:endParaRPr>
          </a:p>
        </p:txBody>
      </p:sp>
      <p:sp>
        <p:nvSpPr>
          <p:cNvPr id="17" name="TextBox 16"/>
          <p:cNvSpPr txBox="1"/>
          <p:nvPr/>
        </p:nvSpPr>
        <p:spPr>
          <a:xfrm>
            <a:off x="514600" y="3453245"/>
            <a:ext cx="3905000" cy="1118755"/>
          </a:xfrm>
          <a:prstGeom prst="rect">
            <a:avLst/>
          </a:prstGeom>
          <a:solidFill>
            <a:schemeClr val="accent1"/>
          </a:solidFill>
        </p:spPr>
        <p:txBody>
          <a:bodyPr wrap="none" rtlCol="0" anchor="ctr" anchorCtr="1">
            <a:noAutofit/>
          </a:bodyPr>
          <a:lstStyle/>
          <a:p>
            <a:pPr marL="166688" indent="-166688">
              <a:lnSpc>
                <a:spcPct val="60000"/>
              </a:lnSpc>
              <a:buFont typeface="Arial" pitchFamily="34" charset="0"/>
              <a:buChar char="•"/>
            </a:pPr>
            <a:r>
              <a:rPr lang="en-US" sz="2000" b="0" dirty="0" smtClean="0">
                <a:solidFill>
                  <a:schemeClr val="dk1"/>
                </a:solidFill>
                <a:effectLst/>
              </a:rPr>
              <a:t>CCS, </a:t>
            </a:r>
            <a:r>
              <a:rPr lang="en-US" sz="2000" b="0" dirty="0" err="1" smtClean="0">
                <a:solidFill>
                  <a:schemeClr val="dk1"/>
                </a:solidFill>
                <a:effectLst/>
              </a:rPr>
              <a:t>Keil</a:t>
            </a:r>
            <a:r>
              <a:rPr lang="en-US" sz="2000" b="0" dirty="0" smtClean="0">
                <a:solidFill>
                  <a:schemeClr val="dk1"/>
                </a:solidFill>
                <a:effectLst/>
              </a:rPr>
              <a:t>, IAR, Code Red, GCC</a:t>
            </a:r>
          </a:p>
          <a:p>
            <a:pPr marL="166688" indent="-166688">
              <a:lnSpc>
                <a:spcPct val="60000"/>
              </a:lnSpc>
              <a:buFont typeface="Arial" pitchFamily="34" charset="0"/>
              <a:buChar char="•"/>
            </a:pPr>
            <a:r>
              <a:rPr lang="en-US" sz="2000" b="0" dirty="0" smtClean="0">
                <a:solidFill>
                  <a:schemeClr val="dk1"/>
                </a:solidFill>
                <a:effectLst/>
              </a:rPr>
              <a:t>Code </a:t>
            </a:r>
            <a:r>
              <a:rPr lang="en-US" sz="2000" b="0" dirty="0" err="1" smtClean="0">
                <a:solidFill>
                  <a:schemeClr val="dk1"/>
                </a:solidFill>
                <a:effectLst/>
              </a:rPr>
              <a:t>Sourcery</a:t>
            </a:r>
            <a:r>
              <a:rPr lang="en-US" sz="2000" b="0" dirty="0" smtClean="0">
                <a:solidFill>
                  <a:schemeClr val="dk1"/>
                </a:solidFill>
                <a:effectLst/>
              </a:rPr>
              <a:t>, GNU</a:t>
            </a:r>
          </a:p>
          <a:p>
            <a:pPr marL="166688" indent="-166688">
              <a:lnSpc>
                <a:spcPct val="60000"/>
              </a:lnSpc>
              <a:buFont typeface="Arial" pitchFamily="34" charset="0"/>
              <a:buChar char="•"/>
            </a:pPr>
            <a:r>
              <a:rPr lang="en-US" sz="2000" b="0" dirty="0" smtClean="0">
                <a:solidFill>
                  <a:schemeClr val="dk1"/>
                </a:solidFill>
              </a:rPr>
              <a:t>Tons of development kits…</a:t>
            </a:r>
            <a:r>
              <a:rPr lang="en-US" sz="2000" b="0" dirty="0" smtClean="0">
                <a:solidFill>
                  <a:schemeClr val="dk1"/>
                </a:solidFill>
                <a:effectLst/>
              </a:rPr>
              <a:t> </a:t>
            </a:r>
          </a:p>
        </p:txBody>
      </p:sp>
      <p:sp>
        <p:nvSpPr>
          <p:cNvPr id="18" name="TextBox 17"/>
          <p:cNvSpPr txBox="1"/>
          <p:nvPr/>
        </p:nvSpPr>
        <p:spPr>
          <a:xfrm>
            <a:off x="76200" y="4724400"/>
            <a:ext cx="3130985" cy="387798"/>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dirty="0" smtClean="0">
                <a:solidFill>
                  <a:schemeClr val="tx2"/>
                </a:solidFill>
                <a:effectLst/>
              </a:rPr>
              <a:t>Development Kits</a:t>
            </a:r>
            <a:endParaRPr lang="en-US" b="0" dirty="0" smtClean="0">
              <a:solidFill>
                <a:schemeClr val="dk1"/>
              </a:solidFill>
              <a:effectLst/>
            </a:endParaRPr>
          </a:p>
        </p:txBody>
      </p:sp>
      <p:sp>
        <p:nvSpPr>
          <p:cNvPr id="19" name="TextBox 18"/>
          <p:cNvSpPr txBox="1"/>
          <p:nvPr/>
        </p:nvSpPr>
        <p:spPr>
          <a:xfrm>
            <a:off x="538350" y="5105400"/>
            <a:ext cx="3043050" cy="1219200"/>
          </a:xfrm>
          <a:prstGeom prst="rect">
            <a:avLst/>
          </a:prstGeom>
          <a:solidFill>
            <a:schemeClr val="accent1"/>
          </a:solidFill>
        </p:spPr>
        <p:txBody>
          <a:bodyPr wrap="none" rtlCol="0" anchor="ctr" anchorCtr="1">
            <a:noAutofit/>
          </a:bodyPr>
          <a:lstStyle/>
          <a:p>
            <a:pPr marL="166688" indent="-166688">
              <a:buFont typeface="Arial" pitchFamily="34" charset="0"/>
              <a:buChar char="•"/>
            </a:pPr>
            <a:r>
              <a:rPr lang="en-US" sz="2000" b="0" dirty="0" smtClean="0">
                <a:solidFill>
                  <a:schemeClr val="dk1"/>
                </a:solidFill>
                <a:effectLst/>
              </a:rPr>
              <a:t>Evaluation Kits</a:t>
            </a:r>
          </a:p>
          <a:p>
            <a:pPr marL="166688" indent="-166688">
              <a:buFont typeface="Arial" pitchFamily="34" charset="0"/>
              <a:buChar char="•"/>
            </a:pPr>
            <a:r>
              <a:rPr lang="en-US" sz="2000" b="0" dirty="0" smtClean="0">
                <a:solidFill>
                  <a:schemeClr val="dk1"/>
                </a:solidFill>
              </a:rPr>
              <a:t>Development Kits</a:t>
            </a:r>
          </a:p>
          <a:p>
            <a:pPr marL="166688" indent="-166688">
              <a:buFont typeface="Arial" pitchFamily="34" charset="0"/>
              <a:buChar char="•"/>
            </a:pPr>
            <a:r>
              <a:rPr lang="en-US" sz="2000" b="0" dirty="0" smtClean="0">
                <a:solidFill>
                  <a:schemeClr val="dk1"/>
                </a:solidFill>
                <a:effectLst/>
              </a:rPr>
              <a:t>Reference Design Kits</a:t>
            </a:r>
          </a:p>
        </p:txBody>
      </p:sp>
      <p:pic>
        <p:nvPicPr>
          <p:cNvPr id="21" name="Picture 3"/>
          <p:cNvPicPr>
            <a:picLocks noChangeAspect="1" noChangeArrowheads="1"/>
          </p:cNvPicPr>
          <p:nvPr/>
        </p:nvPicPr>
        <p:blipFill>
          <a:blip r:embed="rId5" cstate="print"/>
          <a:srcRect/>
          <a:stretch>
            <a:fillRect/>
          </a:stretch>
        </p:blipFill>
        <p:spPr bwMode="auto">
          <a:xfrm>
            <a:off x="4953000" y="3581400"/>
            <a:ext cx="3002085" cy="2143365"/>
          </a:xfrm>
          <a:prstGeom prst="rect">
            <a:avLst/>
          </a:prstGeom>
          <a:noFill/>
          <a:ln w="28575">
            <a:solidFill>
              <a:schemeClr val="tx1"/>
            </a:solidFill>
            <a:miter lim="800000"/>
            <a:headEnd/>
            <a:tailEnd/>
          </a:ln>
          <a:effectLst>
            <a:outerShdw blurRad="50800" dist="76200" dir="2700000" algn="tl" rotWithShape="0">
              <a:prstClr val="black">
                <a:alpha val="40000"/>
              </a:prstClr>
            </a:outerShdw>
          </a:effectLst>
        </p:spPr>
      </p:pic>
      <p:pic>
        <p:nvPicPr>
          <p:cNvPr id="23" name="Picture 22"/>
          <p:cNvPicPr>
            <a:picLocks noChangeAspect="1" noChangeArrowheads="1"/>
          </p:cNvPicPr>
          <p:nvPr/>
        </p:nvPicPr>
        <p:blipFill>
          <a:blip r:embed="rId6" cstate="print"/>
          <a:srcRect/>
          <a:stretch>
            <a:fillRect/>
          </a:stretch>
        </p:blipFill>
        <p:spPr bwMode="auto">
          <a:xfrm>
            <a:off x="6629400" y="2819400"/>
            <a:ext cx="1152246" cy="1057335"/>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sp>
        <p:nvSpPr>
          <p:cNvPr id="24" name="TextBox 23"/>
          <p:cNvSpPr txBox="1"/>
          <p:nvPr/>
        </p:nvSpPr>
        <p:spPr>
          <a:xfrm>
            <a:off x="3657600" y="6096000"/>
            <a:ext cx="5161991" cy="387798"/>
          </a:xfrm>
          <a:prstGeom prst="rect">
            <a:avLst/>
          </a:prstGeom>
          <a:solidFill>
            <a:schemeClr val="accent2"/>
          </a:solidFill>
          <a:ln>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r>
              <a:rPr lang="en-US" b="0" dirty="0" smtClean="0">
                <a:solidFill>
                  <a:schemeClr val="dk1"/>
                </a:solidFill>
                <a:effectLst/>
              </a:rPr>
              <a:t>Note: BIOS only works w/CCS today</a:t>
            </a:r>
          </a:p>
        </p:txBody>
      </p:sp>
      <p:sp>
        <p:nvSpPr>
          <p:cNvPr id="20"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19</a:t>
            </a:r>
            <a:endParaRPr lang="en-US" sz="1000" b="0" dirty="0" smtClean="0">
              <a:solidFill>
                <a:schemeClr val="tx2"/>
              </a:solidFill>
              <a:effectLst/>
              <a:latin typeface="Arial"/>
            </a:endParaRPr>
          </a:p>
        </p:txBody>
      </p:sp>
      <p:pic>
        <p:nvPicPr>
          <p:cNvPr id="25"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6">
            <a:hlinkClick r:id="rId14" action="ppaction://hlinksldjump"/>
          </p:cNvPr>
          <p:cNvSpPr txBox="1">
            <a:spLocks noChangeArrowheads="1"/>
          </p:cNvSpPr>
          <p:nvPr>
            <p:custDataLst>
              <p:tags r:id="rId3"/>
            </p:custDataLst>
          </p:nvPr>
        </p:nvSpPr>
        <p:spPr bwMode="auto">
          <a:xfrm>
            <a:off x="769877" y="1566198"/>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197202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37785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78368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18950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Software Tools</a:t>
            </a:r>
            <a:endParaRPr lang="en-US" dirty="0">
              <a:solidFill>
                <a:srgbClr val="000000"/>
              </a:solidFill>
            </a:endParaRPr>
          </a:p>
        </p:txBody>
      </p:sp>
      <p:sp>
        <p:nvSpPr>
          <p:cNvPr id="15" name="Text Box 5">
            <a:hlinkClick r:id="rId19" action="ppaction://hlinksldjump"/>
          </p:cNvPr>
          <p:cNvSpPr txBox="1">
            <a:spLocks noChangeArrowheads="1"/>
          </p:cNvSpPr>
          <p:nvPr>
            <p:custDataLst>
              <p:tags r:id="rId8"/>
            </p:custDataLst>
          </p:nvPr>
        </p:nvSpPr>
        <p:spPr bwMode="auto">
          <a:xfrm>
            <a:off x="774000" y="3595337"/>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Stellaris &amp; SYS/BIOS</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150392"/>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Stellaris-M3</a:t>
            </a:r>
            <a:endParaRPr lang="en-US" dirty="0">
              <a:solidFill>
                <a:srgbClr val="000000"/>
              </a:solidFill>
            </a:endParaRPr>
          </a:p>
        </p:txBody>
      </p:sp>
      <p:sp>
        <p:nvSpPr>
          <p:cNvPr id="17" name="Text Box 4">
            <a:hlinkClick r:id="rId21" action="ppaction://hlinksldjump"/>
          </p:cNvPr>
          <p:cNvSpPr txBox="1">
            <a:spLocks noChangeArrowheads="1"/>
          </p:cNvSpPr>
          <p:nvPr>
            <p:custDataLst>
              <p:tags r:id="rId10"/>
            </p:custDataLst>
          </p:nvPr>
        </p:nvSpPr>
        <p:spPr bwMode="auto">
          <a:xfrm>
            <a:off x="301576" y="458320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5625"/>
            <a:ext cx="9144000" cy="609600"/>
          </a:xfrm>
        </p:spPr>
        <p:txBody>
          <a:bodyPr>
            <a:noAutofit/>
          </a:bodyPr>
          <a:lstStyle/>
          <a:p>
            <a:r>
              <a:rPr lang="en-US" dirty="0" smtClean="0"/>
              <a:t>Creating a SYS/BIOS App for </a:t>
            </a:r>
            <a:r>
              <a:rPr lang="en-US" dirty="0" err="1" smtClean="0"/>
              <a:t>Stellaris</a:t>
            </a:r>
            <a:r>
              <a:rPr lang="en-US" dirty="0" smtClean="0"/>
              <a:t> (1)</a:t>
            </a:r>
          </a:p>
        </p:txBody>
      </p:sp>
      <p:pic>
        <p:nvPicPr>
          <p:cNvPr id="1026" name="Picture 2" descr="C:\Documents and Settings\a0159877\Desktop\arm_new_proj.png"/>
          <p:cNvPicPr>
            <a:picLocks noChangeAspect="1" noChangeArrowheads="1"/>
          </p:cNvPicPr>
          <p:nvPr/>
        </p:nvPicPr>
        <p:blipFill>
          <a:blip r:embed="rId4" cstate="print"/>
          <a:srcRect/>
          <a:stretch>
            <a:fillRect/>
          </a:stretch>
        </p:blipFill>
        <p:spPr bwMode="auto">
          <a:xfrm>
            <a:off x="762000" y="708139"/>
            <a:ext cx="1981200" cy="1567856"/>
          </a:xfrm>
          <a:prstGeom prst="rect">
            <a:avLst/>
          </a:prstGeom>
          <a:noFill/>
          <a:ln w="19050">
            <a:solidFill>
              <a:schemeClr val="tx1"/>
            </a:solidFill>
          </a:ln>
          <a:effectLst>
            <a:outerShdw blurRad="50800" dist="76200" dir="2700000" algn="tl" rotWithShape="0">
              <a:prstClr val="black">
                <a:alpha val="40000"/>
              </a:prstClr>
            </a:outerShdw>
          </a:effectLst>
        </p:spPr>
      </p:pic>
      <p:pic>
        <p:nvPicPr>
          <p:cNvPr id="1027" name="Picture 3" descr="C:\Documents and Settings\a0159877\Desktop\2_settings.png"/>
          <p:cNvPicPr>
            <a:picLocks noChangeAspect="1" noChangeArrowheads="1"/>
          </p:cNvPicPr>
          <p:nvPr/>
        </p:nvPicPr>
        <p:blipFill>
          <a:blip r:embed="rId5" cstate="print"/>
          <a:srcRect/>
          <a:stretch>
            <a:fillRect/>
          </a:stretch>
        </p:blipFill>
        <p:spPr bwMode="auto">
          <a:xfrm>
            <a:off x="750125" y="2488875"/>
            <a:ext cx="3839578" cy="1752600"/>
          </a:xfrm>
          <a:prstGeom prst="rect">
            <a:avLst/>
          </a:prstGeom>
          <a:noFill/>
          <a:ln w="19050">
            <a:solidFill>
              <a:schemeClr val="tx1"/>
            </a:solidFill>
          </a:ln>
          <a:effectLst>
            <a:outerShdw blurRad="50800" dist="88900" dir="2700000" algn="tl" rotWithShape="0">
              <a:prstClr val="black">
                <a:alpha val="40000"/>
              </a:prstClr>
            </a:outerShdw>
          </a:effectLst>
        </p:spPr>
      </p:pic>
      <p:pic>
        <p:nvPicPr>
          <p:cNvPr id="1028" name="Picture 4" descr="C:\Documents and Settings\a0159877\Desktop\3_template.png"/>
          <p:cNvPicPr>
            <a:picLocks noChangeAspect="1" noChangeArrowheads="1"/>
          </p:cNvPicPr>
          <p:nvPr/>
        </p:nvPicPr>
        <p:blipFill>
          <a:blip r:embed="rId6" cstate="print"/>
          <a:srcRect/>
          <a:stretch>
            <a:fillRect/>
          </a:stretch>
        </p:blipFill>
        <p:spPr bwMode="auto">
          <a:xfrm>
            <a:off x="762000" y="4448300"/>
            <a:ext cx="2615033" cy="1884362"/>
          </a:xfrm>
          <a:prstGeom prst="rect">
            <a:avLst/>
          </a:prstGeom>
          <a:noFill/>
          <a:ln w="19050">
            <a:solidFill>
              <a:schemeClr val="tx1"/>
            </a:solidFill>
          </a:ln>
          <a:effectLst>
            <a:outerShdw blurRad="50800" dist="76200" dir="2700000" algn="tl" rotWithShape="0">
              <a:prstClr val="black">
                <a:alpha val="40000"/>
              </a:prstClr>
            </a:outerShdw>
          </a:effectLst>
        </p:spPr>
      </p:pic>
      <p:pic>
        <p:nvPicPr>
          <p:cNvPr id="18" name="Picture 9"/>
          <p:cNvPicPr>
            <a:picLocks noChangeAspect="1" noChangeArrowheads="1"/>
          </p:cNvPicPr>
          <p:nvPr/>
        </p:nvPicPr>
        <p:blipFill>
          <a:blip r:embed="rId7" cstate="print"/>
          <a:srcRect/>
          <a:stretch>
            <a:fillRect/>
          </a:stretch>
        </p:blipFill>
        <p:spPr bwMode="auto">
          <a:xfrm>
            <a:off x="4191000" y="1066800"/>
            <a:ext cx="4781550" cy="4772025"/>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grpSp>
        <p:nvGrpSpPr>
          <p:cNvPr id="30" name="Group 29"/>
          <p:cNvGrpSpPr/>
          <p:nvPr/>
        </p:nvGrpSpPr>
        <p:grpSpPr>
          <a:xfrm>
            <a:off x="228600" y="685800"/>
            <a:ext cx="384938" cy="392875"/>
            <a:chOff x="228600" y="1219200"/>
            <a:chExt cx="384938" cy="392875"/>
          </a:xfrm>
        </p:grpSpPr>
        <p:sp>
          <p:nvSpPr>
            <p:cNvPr id="26" name="Oval 11"/>
            <p:cNvSpPr>
              <a:spLocks noChangeArrowheads="1"/>
            </p:cNvSpPr>
            <p:nvPr/>
          </p:nvSpPr>
          <p:spPr bwMode="auto">
            <a:xfrm>
              <a:off x="228600" y="1219200"/>
              <a:ext cx="381000" cy="381000"/>
            </a:xfrm>
            <a:prstGeom prst="ellipse">
              <a:avLst/>
            </a:prstGeom>
            <a:solidFill>
              <a:srgbClr val="E5D093"/>
            </a:solidFill>
            <a:ln w="12700">
              <a:solidFill>
                <a:srgbClr val="000000"/>
              </a:solidFill>
              <a:round/>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outerShdw blurRad="38100" dist="38100" dir="2700000" algn="tl">
                    <a:srgbClr val="000000">
                      <a:alpha val="43137"/>
                    </a:srgbClr>
                  </a:outerShdw>
                </a:effectLst>
                <a:uLnTx/>
                <a:uFillTx/>
              </a:endParaRPr>
            </a:p>
          </p:txBody>
        </p:sp>
        <p:sp>
          <p:nvSpPr>
            <p:cNvPr id="27" name="Text Box 12"/>
            <p:cNvSpPr txBox="1">
              <a:spLocks noChangeArrowheads="1"/>
            </p:cNvSpPr>
            <p:nvPr/>
          </p:nvSpPr>
          <p:spPr bwMode="auto">
            <a:xfrm>
              <a:off x="259525" y="1227900"/>
              <a:ext cx="354013" cy="384175"/>
            </a:xfrm>
            <a:prstGeom prst="rect">
              <a:avLst/>
            </a:prstGeom>
            <a:noFill/>
            <a:ln w="12700">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a:ln>
                    <a:noFill/>
                  </a:ln>
                  <a:solidFill>
                    <a:srgbClr val="000000"/>
                  </a:solidFill>
                  <a:effectLst/>
                  <a:uLnTx/>
                  <a:uFillTx/>
                </a:rPr>
                <a:t>1</a:t>
              </a:r>
            </a:p>
          </p:txBody>
        </p:sp>
      </p:grpSp>
      <p:grpSp>
        <p:nvGrpSpPr>
          <p:cNvPr id="31" name="Group 30"/>
          <p:cNvGrpSpPr/>
          <p:nvPr/>
        </p:nvGrpSpPr>
        <p:grpSpPr>
          <a:xfrm>
            <a:off x="228600" y="2514600"/>
            <a:ext cx="381000" cy="381000"/>
            <a:chOff x="228600" y="1219200"/>
            <a:chExt cx="381000" cy="381000"/>
          </a:xfrm>
        </p:grpSpPr>
        <p:sp>
          <p:nvSpPr>
            <p:cNvPr id="32" name="Oval 11"/>
            <p:cNvSpPr>
              <a:spLocks noChangeArrowheads="1"/>
            </p:cNvSpPr>
            <p:nvPr/>
          </p:nvSpPr>
          <p:spPr bwMode="auto">
            <a:xfrm>
              <a:off x="228600" y="1219200"/>
              <a:ext cx="381000" cy="381000"/>
            </a:xfrm>
            <a:prstGeom prst="ellipse">
              <a:avLst/>
            </a:prstGeom>
            <a:solidFill>
              <a:srgbClr val="E5D093"/>
            </a:solidFill>
            <a:ln w="12700">
              <a:solidFill>
                <a:srgbClr val="000000"/>
              </a:solidFill>
              <a:round/>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outerShdw blurRad="38100" dist="38100" dir="2700000" algn="tl">
                    <a:srgbClr val="000000">
                      <a:alpha val="43137"/>
                    </a:srgbClr>
                  </a:outerShdw>
                </a:effectLst>
                <a:uLnTx/>
                <a:uFillTx/>
              </a:endParaRPr>
            </a:p>
          </p:txBody>
        </p:sp>
        <p:sp>
          <p:nvSpPr>
            <p:cNvPr id="33" name="Text Box 12"/>
            <p:cNvSpPr txBox="1">
              <a:spLocks noChangeArrowheads="1"/>
            </p:cNvSpPr>
            <p:nvPr/>
          </p:nvSpPr>
          <p:spPr bwMode="auto">
            <a:xfrm>
              <a:off x="259525" y="1227900"/>
              <a:ext cx="312906" cy="369332"/>
            </a:xfrm>
            <a:prstGeom prst="rect">
              <a:avLst/>
            </a:prstGeom>
            <a:noFill/>
            <a:ln w="12700">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rPr>
                <a:t>2</a:t>
              </a:r>
              <a:endParaRPr kumimoji="0" lang="en-US" sz="1800" b="0" i="0" u="none" strike="noStrike" kern="0" cap="none" spc="0" normalizeH="0" baseline="0" noProof="0" dirty="0">
                <a:ln>
                  <a:noFill/>
                </a:ln>
                <a:solidFill>
                  <a:srgbClr val="000000"/>
                </a:solidFill>
                <a:effectLst/>
                <a:uLnTx/>
                <a:uFillTx/>
              </a:endParaRPr>
            </a:p>
          </p:txBody>
        </p:sp>
      </p:grpSp>
      <p:grpSp>
        <p:nvGrpSpPr>
          <p:cNvPr id="35" name="Group 34"/>
          <p:cNvGrpSpPr/>
          <p:nvPr/>
        </p:nvGrpSpPr>
        <p:grpSpPr>
          <a:xfrm>
            <a:off x="228600" y="4572000"/>
            <a:ext cx="381000" cy="381000"/>
            <a:chOff x="228600" y="1219200"/>
            <a:chExt cx="381000" cy="381000"/>
          </a:xfrm>
        </p:grpSpPr>
        <p:sp>
          <p:nvSpPr>
            <p:cNvPr id="36" name="Oval 11"/>
            <p:cNvSpPr>
              <a:spLocks noChangeArrowheads="1"/>
            </p:cNvSpPr>
            <p:nvPr/>
          </p:nvSpPr>
          <p:spPr bwMode="auto">
            <a:xfrm>
              <a:off x="228600" y="1219200"/>
              <a:ext cx="381000" cy="381000"/>
            </a:xfrm>
            <a:prstGeom prst="ellipse">
              <a:avLst/>
            </a:prstGeom>
            <a:solidFill>
              <a:srgbClr val="E5D093"/>
            </a:solidFill>
            <a:ln w="12700">
              <a:solidFill>
                <a:srgbClr val="000000"/>
              </a:solidFill>
              <a:round/>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outerShdw blurRad="38100" dist="38100" dir="2700000" algn="tl">
                    <a:srgbClr val="000000">
                      <a:alpha val="43137"/>
                    </a:srgbClr>
                  </a:outerShdw>
                </a:effectLst>
                <a:uLnTx/>
                <a:uFillTx/>
              </a:endParaRPr>
            </a:p>
          </p:txBody>
        </p:sp>
        <p:sp>
          <p:nvSpPr>
            <p:cNvPr id="37" name="Text Box 12"/>
            <p:cNvSpPr txBox="1">
              <a:spLocks noChangeArrowheads="1"/>
            </p:cNvSpPr>
            <p:nvPr/>
          </p:nvSpPr>
          <p:spPr bwMode="auto">
            <a:xfrm>
              <a:off x="259525" y="1227900"/>
              <a:ext cx="312906" cy="369332"/>
            </a:xfrm>
            <a:prstGeom prst="rect">
              <a:avLst/>
            </a:prstGeom>
            <a:noFill/>
            <a:ln w="12700">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rPr>
                <a:t>3</a:t>
              </a:r>
              <a:endParaRPr kumimoji="0" lang="en-US" sz="1800" b="0" i="0" u="none" strike="noStrike" kern="0" cap="none" spc="0" normalizeH="0" baseline="0" noProof="0" dirty="0">
                <a:ln>
                  <a:noFill/>
                </a:ln>
                <a:solidFill>
                  <a:srgbClr val="000000"/>
                </a:solidFill>
                <a:effectLst/>
                <a:uLnTx/>
                <a:uFillTx/>
              </a:endParaRPr>
            </a:p>
          </p:txBody>
        </p:sp>
      </p:grpSp>
      <p:grpSp>
        <p:nvGrpSpPr>
          <p:cNvPr id="38" name="Group 37"/>
          <p:cNvGrpSpPr/>
          <p:nvPr/>
        </p:nvGrpSpPr>
        <p:grpSpPr>
          <a:xfrm>
            <a:off x="3674425" y="1066800"/>
            <a:ext cx="381000" cy="381000"/>
            <a:chOff x="228600" y="1219200"/>
            <a:chExt cx="381000" cy="381000"/>
          </a:xfrm>
        </p:grpSpPr>
        <p:sp>
          <p:nvSpPr>
            <p:cNvPr id="39" name="Oval 11"/>
            <p:cNvSpPr>
              <a:spLocks noChangeArrowheads="1"/>
            </p:cNvSpPr>
            <p:nvPr/>
          </p:nvSpPr>
          <p:spPr bwMode="auto">
            <a:xfrm>
              <a:off x="228600" y="1219200"/>
              <a:ext cx="381000" cy="381000"/>
            </a:xfrm>
            <a:prstGeom prst="ellipse">
              <a:avLst/>
            </a:prstGeom>
            <a:solidFill>
              <a:srgbClr val="E5D093"/>
            </a:solidFill>
            <a:ln w="12700">
              <a:solidFill>
                <a:srgbClr val="000000"/>
              </a:solidFill>
              <a:round/>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outerShdw blurRad="38100" dist="38100" dir="2700000" algn="tl">
                    <a:srgbClr val="000000">
                      <a:alpha val="43137"/>
                    </a:srgbClr>
                  </a:outerShdw>
                </a:effectLst>
                <a:uLnTx/>
                <a:uFillTx/>
              </a:endParaRPr>
            </a:p>
          </p:txBody>
        </p:sp>
        <p:sp>
          <p:nvSpPr>
            <p:cNvPr id="40" name="Text Box 12"/>
            <p:cNvSpPr txBox="1">
              <a:spLocks noChangeArrowheads="1"/>
            </p:cNvSpPr>
            <p:nvPr/>
          </p:nvSpPr>
          <p:spPr bwMode="auto">
            <a:xfrm>
              <a:off x="259525" y="1227900"/>
              <a:ext cx="312906" cy="369332"/>
            </a:xfrm>
            <a:prstGeom prst="rect">
              <a:avLst/>
            </a:prstGeom>
            <a:noFill/>
            <a:ln w="12700">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srgbClr val="000000"/>
                  </a:solidFill>
                  <a:effectLst/>
                  <a:uLnTx/>
                  <a:uFillTx/>
                </a:rPr>
                <a:t>4</a:t>
              </a:r>
              <a:endParaRPr kumimoji="0" lang="en-US" sz="1800" b="0" i="0" u="none" strike="noStrike" kern="0" cap="none" spc="0" normalizeH="0" baseline="0" noProof="0" dirty="0">
                <a:ln>
                  <a:noFill/>
                </a:ln>
                <a:solidFill>
                  <a:srgbClr val="000000"/>
                </a:solidFill>
                <a:effectLst/>
                <a:uLnTx/>
                <a:uFillTx/>
              </a:endParaRPr>
            </a:p>
          </p:txBody>
        </p:sp>
      </p:grpSp>
      <p:cxnSp>
        <p:nvCxnSpPr>
          <p:cNvPr id="42" name="Straight Arrow Connector 41"/>
          <p:cNvCxnSpPr/>
          <p:nvPr/>
        </p:nvCxnSpPr>
        <p:spPr bwMode="auto">
          <a:xfrm>
            <a:off x="2590800" y="3581400"/>
            <a:ext cx="2438400" cy="762000"/>
          </a:xfrm>
          <a:prstGeom prst="straightConnector1">
            <a:avLst/>
          </a:prstGeom>
          <a:solidFill>
            <a:schemeClr val="accent1"/>
          </a:solidFill>
          <a:ln w="28575" cap="flat" cmpd="sng" algn="ctr">
            <a:solidFill>
              <a:schemeClr val="tx1"/>
            </a:solidFill>
            <a:prstDash val="solid"/>
            <a:round/>
            <a:headEnd type="none" w="sm" len="sm"/>
            <a:tailEnd type="arrow"/>
          </a:ln>
          <a:effectLst/>
        </p:spPr>
      </p:cxnSp>
      <p:cxnSp>
        <p:nvCxnSpPr>
          <p:cNvPr id="44" name="Straight Arrow Connector 43"/>
          <p:cNvCxnSpPr/>
          <p:nvPr/>
        </p:nvCxnSpPr>
        <p:spPr bwMode="auto">
          <a:xfrm>
            <a:off x="2590800" y="2057400"/>
            <a:ext cx="2438400" cy="2133600"/>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25"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21</a:t>
            </a:r>
            <a:endParaRPr lang="en-US" sz="1000" b="0" dirty="0" smtClean="0">
              <a:solidFill>
                <a:schemeClr val="tx2"/>
              </a:solidFill>
              <a:effectLst/>
              <a:latin typeface="Arial"/>
            </a:endParaRPr>
          </a:p>
        </p:txBody>
      </p:sp>
      <p:pic>
        <p:nvPicPr>
          <p:cNvPr id="23" name="Animated Logo" descr="tilogo_color_twoline.png"/>
          <p:cNvPicPr>
            <a:picLocks noChangeAspect="1"/>
          </p:cNvPicPr>
          <p:nvPr/>
        </p:nvPicPr>
        <p:blipFill>
          <a:blip r:embed="rId8"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5625"/>
            <a:ext cx="9144000" cy="609600"/>
          </a:xfrm>
        </p:spPr>
        <p:txBody>
          <a:bodyPr>
            <a:noAutofit/>
          </a:bodyPr>
          <a:lstStyle/>
          <a:p>
            <a:r>
              <a:rPr lang="en-US" dirty="0" smtClean="0"/>
              <a:t>Creating a SYS/BIOS App for </a:t>
            </a:r>
            <a:r>
              <a:rPr lang="en-US" dirty="0" err="1" smtClean="0"/>
              <a:t>Stellaris</a:t>
            </a:r>
            <a:r>
              <a:rPr lang="en-US" dirty="0" smtClean="0"/>
              <a:t> (2)</a:t>
            </a:r>
          </a:p>
        </p:txBody>
      </p:sp>
      <p:pic>
        <p:nvPicPr>
          <p:cNvPr id="24" name="Picture 4"/>
          <p:cNvPicPr>
            <a:picLocks noChangeAspect="1" noChangeArrowheads="1"/>
          </p:cNvPicPr>
          <p:nvPr/>
        </p:nvPicPr>
        <p:blipFill>
          <a:blip r:embed="rId4" cstate="print"/>
          <a:srcRect/>
          <a:stretch>
            <a:fillRect/>
          </a:stretch>
        </p:blipFill>
        <p:spPr bwMode="auto">
          <a:xfrm>
            <a:off x="5575300" y="762000"/>
            <a:ext cx="3340100" cy="5802716"/>
          </a:xfrm>
          <a:prstGeom prst="rect">
            <a:avLst/>
          </a:prstGeom>
          <a:noFill/>
          <a:ln w="28575">
            <a:solidFill>
              <a:schemeClr val="tx1"/>
            </a:solidFill>
          </a:ln>
          <a:effectLst>
            <a:outerShdw blurRad="50800" dist="88900" dir="2700000" algn="tl" rotWithShape="0">
              <a:prstClr val="black">
                <a:alpha val="40000"/>
              </a:prstClr>
            </a:outerShdw>
          </a:effectLst>
        </p:spPr>
      </p:pic>
      <p:sp>
        <p:nvSpPr>
          <p:cNvPr id="28" name="Oval 27"/>
          <p:cNvSpPr/>
          <p:nvPr/>
        </p:nvSpPr>
        <p:spPr bwMode="auto">
          <a:xfrm>
            <a:off x="6296725" y="3645725"/>
            <a:ext cx="1524000" cy="457200"/>
          </a:xfrm>
          <a:prstGeom prst="ellipse">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9" name="TextBox 28"/>
          <p:cNvSpPr txBox="1"/>
          <p:nvPr/>
        </p:nvSpPr>
        <p:spPr>
          <a:xfrm>
            <a:off x="262576" y="662050"/>
            <a:ext cx="4392549" cy="2246769"/>
          </a:xfrm>
          <a:prstGeom prst="rect">
            <a:avLst/>
          </a:prstGeom>
          <a:solidFill>
            <a:schemeClr val="accent2">
              <a:lumMod val="90000"/>
            </a:schemeClr>
          </a:solidFill>
        </p:spPr>
        <p:txBody>
          <a:bodyPr wrap="none" rtlCol="0" anchor="ctr" anchorCtr="0">
            <a:spAutoFit/>
          </a:bodyPr>
          <a:lstStyle/>
          <a:p>
            <a:pPr marL="342900" indent="-342900">
              <a:lnSpc>
                <a:spcPct val="100000"/>
              </a:lnSpc>
              <a:buClr>
                <a:schemeClr val="tx2"/>
              </a:buClr>
              <a:buSzPct val="75000"/>
              <a:buFont typeface="Wingdings"/>
              <a:buChar char=""/>
            </a:pPr>
            <a:r>
              <a:rPr lang="en-US" sz="2000" b="0" dirty="0" smtClean="0">
                <a:solidFill>
                  <a:schemeClr val="dk1"/>
                </a:solidFill>
                <a:effectLst/>
              </a:rPr>
              <a:t>Project Wizard automatically adds</a:t>
            </a:r>
            <a:br>
              <a:rPr lang="en-US" sz="2000" b="0" dirty="0" smtClean="0">
                <a:solidFill>
                  <a:schemeClr val="dk1"/>
                </a:solidFill>
                <a:effectLst/>
              </a:rPr>
            </a:br>
            <a:r>
              <a:rPr lang="en-US" sz="2000" b="0" dirty="0" smtClean="0">
                <a:solidFill>
                  <a:schemeClr val="dk1"/>
                </a:solidFill>
                <a:effectLst/>
              </a:rPr>
              <a:t>the appropriate </a:t>
            </a:r>
            <a:r>
              <a:rPr lang="en-US" sz="2000" b="0" dirty="0" smtClean="0">
                <a:solidFill>
                  <a:schemeClr val="dk1"/>
                </a:solidFill>
                <a:effectLst/>
                <a:latin typeface="Courier New" pitchFamily="49" charset="0"/>
                <a:cs typeface="Courier New" pitchFamily="49" charset="0"/>
              </a:rPr>
              <a:t>linker.cmd</a:t>
            </a:r>
            <a:r>
              <a:rPr lang="en-US" sz="2000" b="0" dirty="0" smtClean="0">
                <a:solidFill>
                  <a:schemeClr val="dk1"/>
                </a:solidFill>
                <a:effectLst/>
              </a:rPr>
              <a:t> file</a:t>
            </a:r>
          </a:p>
          <a:p>
            <a:pPr marL="342900" indent="-342900">
              <a:lnSpc>
                <a:spcPct val="100000"/>
              </a:lnSpc>
              <a:buClr>
                <a:schemeClr val="tx2"/>
              </a:buClr>
              <a:buSzPct val="75000"/>
              <a:buFont typeface="Wingdings"/>
              <a:buChar char=""/>
            </a:pPr>
            <a:r>
              <a:rPr lang="en-US" sz="2000" b="0" dirty="0" smtClean="0">
                <a:solidFill>
                  <a:schemeClr val="dk1"/>
                </a:solidFill>
              </a:rPr>
              <a:t>No need to create a custom</a:t>
            </a:r>
            <a:br>
              <a:rPr lang="en-US" sz="2000" b="0" dirty="0" smtClean="0">
                <a:solidFill>
                  <a:schemeClr val="dk1"/>
                </a:solidFill>
              </a:rPr>
            </a:br>
            <a:r>
              <a:rPr lang="en-US" sz="2000" b="0" dirty="0" smtClean="0">
                <a:solidFill>
                  <a:schemeClr val="dk1"/>
                </a:solidFill>
              </a:rPr>
              <a:t>platform package for </a:t>
            </a:r>
            <a:r>
              <a:rPr lang="en-US" sz="2000" b="0" dirty="0" err="1" smtClean="0">
                <a:solidFill>
                  <a:schemeClr val="dk1"/>
                </a:solidFill>
              </a:rPr>
              <a:t>Stellaris</a:t>
            </a:r>
            <a:endParaRPr lang="en-US" sz="2000" b="0" dirty="0" smtClean="0">
              <a:solidFill>
                <a:schemeClr val="dk1"/>
              </a:solidFill>
            </a:endParaRPr>
          </a:p>
          <a:p>
            <a:pPr marL="342900" indent="-342900">
              <a:lnSpc>
                <a:spcPct val="100000"/>
              </a:lnSpc>
              <a:buClr>
                <a:schemeClr val="tx2"/>
              </a:buClr>
              <a:buSzPct val="75000"/>
              <a:buFont typeface="Wingdings"/>
              <a:buChar char=""/>
            </a:pPr>
            <a:r>
              <a:rPr lang="en-US" sz="2000" b="0" dirty="0" smtClean="0">
                <a:solidFill>
                  <a:schemeClr val="dk1"/>
                </a:solidFill>
              </a:rPr>
              <a:t>Update memory placement by</a:t>
            </a:r>
            <a:br>
              <a:rPr lang="en-US" sz="2000" b="0" dirty="0" smtClean="0">
                <a:solidFill>
                  <a:schemeClr val="dk1"/>
                </a:solidFill>
              </a:rPr>
            </a:br>
            <a:r>
              <a:rPr lang="en-US" sz="2000" b="0" dirty="0" smtClean="0">
                <a:solidFill>
                  <a:schemeClr val="dk1"/>
                </a:solidFill>
              </a:rPr>
              <a:t>editing the </a:t>
            </a:r>
            <a:r>
              <a:rPr lang="en-US" sz="2000" b="0" dirty="0" smtClean="0">
                <a:solidFill>
                  <a:schemeClr val="dk1"/>
                </a:solidFill>
                <a:latin typeface="Courier New" pitchFamily="49" charset="0"/>
                <a:cs typeface="Courier New" pitchFamily="49" charset="0"/>
              </a:rPr>
              <a:t>.</a:t>
            </a:r>
            <a:r>
              <a:rPr lang="en-US" sz="2000" b="0" dirty="0" err="1" smtClean="0">
                <a:solidFill>
                  <a:schemeClr val="dk1"/>
                </a:solidFill>
                <a:latin typeface="Courier New" pitchFamily="49" charset="0"/>
                <a:cs typeface="Courier New" pitchFamily="49" charset="0"/>
              </a:rPr>
              <a:t>cmd</a:t>
            </a:r>
            <a:r>
              <a:rPr lang="en-US" sz="2000" b="0" dirty="0" smtClean="0">
                <a:solidFill>
                  <a:schemeClr val="dk1"/>
                </a:solidFill>
                <a:latin typeface="Courier New" pitchFamily="49" charset="0"/>
                <a:cs typeface="Courier New" pitchFamily="49" charset="0"/>
              </a:rPr>
              <a:t> </a:t>
            </a:r>
            <a:r>
              <a:rPr lang="en-US" sz="2000" b="0" dirty="0" smtClean="0">
                <a:solidFill>
                  <a:schemeClr val="dk1"/>
                </a:solidFill>
              </a:rPr>
              <a:t>file</a:t>
            </a:r>
            <a:endParaRPr lang="en-US" sz="2000" b="0" dirty="0" smtClean="0">
              <a:solidFill>
                <a:schemeClr val="dk1"/>
              </a:solidFill>
              <a:effectLst/>
            </a:endParaRPr>
          </a:p>
        </p:txBody>
      </p:sp>
      <p:sp>
        <p:nvSpPr>
          <p:cNvPr id="8" name="TextBox 7"/>
          <p:cNvSpPr txBox="1"/>
          <p:nvPr/>
        </p:nvSpPr>
        <p:spPr>
          <a:xfrm>
            <a:off x="228600" y="3083903"/>
            <a:ext cx="5026056" cy="3621697"/>
          </a:xfrm>
          <a:prstGeom prst="rect">
            <a:avLst/>
          </a:prstGeom>
          <a:solidFill>
            <a:schemeClr val="accent1"/>
          </a:solidFill>
          <a:ln w="1905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pPr>
              <a:lnSpc>
                <a:spcPct val="70000"/>
              </a:lnSpc>
              <a:spcBef>
                <a:spcPts val="400"/>
              </a:spcBef>
            </a:pPr>
            <a:r>
              <a:rPr lang="en-US" sz="1600" dirty="0" smtClean="0">
                <a:solidFill>
                  <a:schemeClr val="dk1"/>
                </a:solidFill>
                <a:latin typeface="Arial Narrow" pitchFamily="34" charset="0"/>
              </a:rPr>
              <a:t>MEMORY { </a:t>
            </a:r>
          </a:p>
          <a:p>
            <a:pPr>
              <a:lnSpc>
                <a:spcPct val="70000"/>
              </a:lnSpc>
              <a:spcBef>
                <a:spcPts val="400"/>
              </a:spcBef>
            </a:pPr>
            <a:r>
              <a:rPr lang="en-US" sz="1600" dirty="0" smtClean="0">
                <a:solidFill>
                  <a:schemeClr val="dk1"/>
                </a:solidFill>
                <a:latin typeface="Arial Narrow" pitchFamily="34" charset="0"/>
              </a:rPr>
              <a:t>     FLASH (RX) : origin = 0x00000000, length = 0x00040000    </a:t>
            </a:r>
          </a:p>
          <a:p>
            <a:pPr>
              <a:lnSpc>
                <a:spcPct val="70000"/>
              </a:lnSpc>
              <a:spcBef>
                <a:spcPts val="400"/>
              </a:spcBef>
            </a:pPr>
            <a:r>
              <a:rPr lang="en-US" sz="1600" dirty="0" smtClean="0">
                <a:solidFill>
                  <a:schemeClr val="dk1"/>
                </a:solidFill>
                <a:latin typeface="Arial Narrow" pitchFamily="34" charset="0"/>
              </a:rPr>
              <a:t>     SRAM (RWX) : origin = 0x20000000, length = 0x00018000 }</a:t>
            </a:r>
          </a:p>
          <a:p>
            <a:pPr>
              <a:lnSpc>
                <a:spcPct val="70000"/>
              </a:lnSpc>
              <a:spcBef>
                <a:spcPts val="400"/>
              </a:spcBef>
            </a:pPr>
            <a:endParaRPr lang="en-US" sz="1600" dirty="0" smtClean="0">
              <a:solidFill>
                <a:schemeClr val="dk1"/>
              </a:solidFill>
              <a:latin typeface="Arial Narrow" pitchFamily="34" charset="0"/>
            </a:endParaRPr>
          </a:p>
          <a:p>
            <a:pPr>
              <a:lnSpc>
                <a:spcPct val="70000"/>
              </a:lnSpc>
              <a:spcBef>
                <a:spcPts val="400"/>
              </a:spcBef>
            </a:pPr>
            <a:r>
              <a:rPr lang="en-US" sz="1600" dirty="0" smtClean="0">
                <a:solidFill>
                  <a:schemeClr val="dk1"/>
                </a:solidFill>
                <a:latin typeface="Arial Narrow" pitchFamily="34" charset="0"/>
              </a:rPr>
              <a:t>SECTIONS { </a:t>
            </a:r>
          </a:p>
          <a:p>
            <a:pPr>
              <a:lnSpc>
                <a:spcPct val="70000"/>
              </a:lnSpc>
              <a:spcBef>
                <a:spcPts val="400"/>
              </a:spcBef>
            </a:pPr>
            <a:r>
              <a:rPr lang="en-US" sz="1600" dirty="0" smtClean="0">
                <a:solidFill>
                  <a:schemeClr val="dk1"/>
                </a:solidFill>
                <a:latin typeface="Arial Narrow" pitchFamily="34" charset="0"/>
              </a:rPr>
              <a:t>.</a:t>
            </a:r>
            <a:r>
              <a:rPr lang="en-US" sz="1600" dirty="0" err="1" smtClean="0">
                <a:solidFill>
                  <a:schemeClr val="dk1"/>
                </a:solidFill>
                <a:latin typeface="Arial Narrow" pitchFamily="34" charset="0"/>
              </a:rPr>
              <a:t>intvecs</a:t>
            </a:r>
            <a:r>
              <a:rPr lang="en-US" sz="1600" dirty="0" smtClean="0">
                <a:solidFill>
                  <a:schemeClr val="dk1"/>
                </a:solidFill>
                <a:latin typeface="Arial Narrow" pitchFamily="34" charset="0"/>
              </a:rPr>
              <a:t>:   &gt; 0x00000000</a:t>
            </a:r>
          </a:p>
          <a:p>
            <a:pPr>
              <a:lnSpc>
                <a:spcPct val="70000"/>
              </a:lnSpc>
              <a:spcBef>
                <a:spcPts val="400"/>
              </a:spcBef>
            </a:pPr>
            <a:r>
              <a:rPr lang="en-US" sz="1600" dirty="0" smtClean="0">
                <a:solidFill>
                  <a:schemeClr val="dk1"/>
                </a:solidFill>
                <a:latin typeface="Arial Narrow" pitchFamily="34" charset="0"/>
              </a:rPr>
              <a:t>.text   :   &gt; SRAM    </a:t>
            </a:r>
          </a:p>
          <a:p>
            <a:pPr>
              <a:lnSpc>
                <a:spcPct val="70000"/>
              </a:lnSpc>
              <a:spcBef>
                <a:spcPts val="400"/>
              </a:spcBef>
            </a:pPr>
            <a:r>
              <a:rPr lang="en-US" sz="1600" dirty="0" smtClean="0">
                <a:solidFill>
                  <a:schemeClr val="dk1"/>
                </a:solidFill>
                <a:latin typeface="Arial Narrow" pitchFamily="34" charset="0"/>
              </a:rPr>
              <a:t>.const  :   &gt; SRAM    </a:t>
            </a:r>
          </a:p>
          <a:p>
            <a:pPr>
              <a:lnSpc>
                <a:spcPct val="70000"/>
              </a:lnSpc>
              <a:spcBef>
                <a:spcPts val="400"/>
              </a:spcBef>
            </a:pPr>
            <a:r>
              <a:rPr lang="en-US" sz="1600" dirty="0" smtClean="0">
                <a:solidFill>
                  <a:schemeClr val="dk1"/>
                </a:solidFill>
                <a:latin typeface="Arial Narrow" pitchFamily="34" charset="0"/>
              </a:rPr>
              <a:t>.</a:t>
            </a:r>
            <a:r>
              <a:rPr lang="en-US" sz="1600" dirty="0" err="1" smtClean="0">
                <a:solidFill>
                  <a:schemeClr val="dk1"/>
                </a:solidFill>
                <a:latin typeface="Arial Narrow" pitchFamily="34" charset="0"/>
              </a:rPr>
              <a:t>cinit</a:t>
            </a:r>
            <a:r>
              <a:rPr lang="en-US" sz="1600" dirty="0" smtClean="0">
                <a:solidFill>
                  <a:schemeClr val="dk1"/>
                </a:solidFill>
                <a:latin typeface="Arial Narrow" pitchFamily="34" charset="0"/>
              </a:rPr>
              <a:t>  :   &gt; SRAM    </a:t>
            </a:r>
          </a:p>
          <a:p>
            <a:pPr>
              <a:lnSpc>
                <a:spcPct val="70000"/>
              </a:lnSpc>
              <a:spcBef>
                <a:spcPts val="400"/>
              </a:spcBef>
            </a:pPr>
            <a:r>
              <a:rPr lang="en-US" sz="1600" dirty="0" smtClean="0">
                <a:solidFill>
                  <a:schemeClr val="dk1"/>
                </a:solidFill>
                <a:latin typeface="Arial Narrow" pitchFamily="34" charset="0"/>
              </a:rPr>
              <a:t>.</a:t>
            </a:r>
            <a:r>
              <a:rPr lang="en-US" sz="1600" dirty="0" err="1" smtClean="0">
                <a:solidFill>
                  <a:schemeClr val="dk1"/>
                </a:solidFill>
                <a:latin typeface="Arial Narrow" pitchFamily="34" charset="0"/>
              </a:rPr>
              <a:t>pinit</a:t>
            </a:r>
            <a:r>
              <a:rPr lang="en-US" sz="1600" dirty="0" smtClean="0">
                <a:solidFill>
                  <a:schemeClr val="dk1"/>
                </a:solidFill>
                <a:latin typeface="Arial Narrow" pitchFamily="34" charset="0"/>
              </a:rPr>
              <a:t>  :   &gt; SRAM    </a:t>
            </a:r>
          </a:p>
          <a:p>
            <a:pPr>
              <a:lnSpc>
                <a:spcPct val="70000"/>
              </a:lnSpc>
              <a:spcBef>
                <a:spcPts val="400"/>
              </a:spcBef>
            </a:pPr>
            <a:r>
              <a:rPr lang="en-US" sz="1600" dirty="0" smtClean="0">
                <a:solidFill>
                  <a:schemeClr val="dk1"/>
                </a:solidFill>
                <a:latin typeface="Arial Narrow" pitchFamily="34" charset="0"/>
              </a:rPr>
              <a:t>.</a:t>
            </a:r>
            <a:r>
              <a:rPr lang="en-US" sz="1600" dirty="0" err="1" smtClean="0">
                <a:solidFill>
                  <a:schemeClr val="dk1"/>
                </a:solidFill>
                <a:latin typeface="Arial Narrow" pitchFamily="34" charset="0"/>
              </a:rPr>
              <a:t>vtable</a:t>
            </a:r>
            <a:r>
              <a:rPr lang="en-US" sz="1600" dirty="0" smtClean="0">
                <a:solidFill>
                  <a:schemeClr val="dk1"/>
                </a:solidFill>
                <a:latin typeface="Arial Narrow" pitchFamily="34" charset="0"/>
              </a:rPr>
              <a:t> :   &gt; 0x20000000    </a:t>
            </a:r>
          </a:p>
          <a:p>
            <a:pPr>
              <a:lnSpc>
                <a:spcPct val="70000"/>
              </a:lnSpc>
              <a:spcBef>
                <a:spcPts val="400"/>
              </a:spcBef>
            </a:pPr>
            <a:r>
              <a:rPr lang="en-US" sz="1600" dirty="0" smtClean="0">
                <a:solidFill>
                  <a:schemeClr val="dk1"/>
                </a:solidFill>
                <a:latin typeface="Arial Narrow" pitchFamily="34" charset="0"/>
              </a:rPr>
              <a:t>.data   :   &gt; SRAM    </a:t>
            </a:r>
          </a:p>
          <a:p>
            <a:pPr>
              <a:lnSpc>
                <a:spcPct val="70000"/>
              </a:lnSpc>
              <a:spcBef>
                <a:spcPts val="400"/>
              </a:spcBef>
            </a:pPr>
            <a:r>
              <a:rPr lang="en-US" sz="1600" dirty="0" smtClean="0">
                <a:solidFill>
                  <a:schemeClr val="dk1"/>
                </a:solidFill>
                <a:latin typeface="Arial Narrow" pitchFamily="34" charset="0"/>
              </a:rPr>
              <a:t>.</a:t>
            </a:r>
            <a:r>
              <a:rPr lang="en-US" sz="1600" dirty="0" err="1" smtClean="0">
                <a:solidFill>
                  <a:schemeClr val="dk1"/>
                </a:solidFill>
                <a:latin typeface="Arial Narrow" pitchFamily="34" charset="0"/>
              </a:rPr>
              <a:t>bss</a:t>
            </a:r>
            <a:r>
              <a:rPr lang="en-US" sz="1600" dirty="0" smtClean="0">
                <a:solidFill>
                  <a:schemeClr val="dk1"/>
                </a:solidFill>
                <a:latin typeface="Arial Narrow" pitchFamily="34" charset="0"/>
              </a:rPr>
              <a:t>    :   &gt; SRAM    </a:t>
            </a:r>
          </a:p>
          <a:p>
            <a:pPr>
              <a:lnSpc>
                <a:spcPct val="70000"/>
              </a:lnSpc>
              <a:spcBef>
                <a:spcPts val="400"/>
              </a:spcBef>
            </a:pPr>
            <a:r>
              <a:rPr lang="en-US" sz="1600" dirty="0" smtClean="0">
                <a:solidFill>
                  <a:schemeClr val="dk1"/>
                </a:solidFill>
                <a:latin typeface="Arial Narrow" pitchFamily="34" charset="0"/>
              </a:rPr>
              <a:t>.</a:t>
            </a:r>
            <a:r>
              <a:rPr lang="en-US" sz="1600" dirty="0" err="1" smtClean="0">
                <a:solidFill>
                  <a:schemeClr val="dk1"/>
                </a:solidFill>
                <a:latin typeface="Arial Narrow" pitchFamily="34" charset="0"/>
              </a:rPr>
              <a:t>sysmem</a:t>
            </a:r>
            <a:r>
              <a:rPr lang="en-US" sz="1600" dirty="0" smtClean="0">
                <a:solidFill>
                  <a:schemeClr val="dk1"/>
                </a:solidFill>
                <a:latin typeface="Arial Narrow" pitchFamily="34" charset="0"/>
              </a:rPr>
              <a:t> :   &gt; SRAM    </a:t>
            </a:r>
          </a:p>
          <a:p>
            <a:pPr>
              <a:lnSpc>
                <a:spcPct val="70000"/>
              </a:lnSpc>
              <a:spcBef>
                <a:spcPts val="400"/>
              </a:spcBef>
            </a:pPr>
            <a:r>
              <a:rPr lang="en-US" sz="1600" dirty="0" smtClean="0">
                <a:solidFill>
                  <a:schemeClr val="dk1"/>
                </a:solidFill>
                <a:latin typeface="Arial Narrow" pitchFamily="34" charset="0"/>
              </a:rPr>
              <a:t>.stack  :   &gt; SRAM }</a:t>
            </a:r>
          </a:p>
          <a:p>
            <a:pPr>
              <a:lnSpc>
                <a:spcPct val="70000"/>
              </a:lnSpc>
              <a:spcBef>
                <a:spcPts val="400"/>
              </a:spcBef>
            </a:pPr>
            <a:r>
              <a:rPr lang="en-US" sz="1600" dirty="0" smtClean="0">
                <a:solidFill>
                  <a:schemeClr val="dk1"/>
                </a:solidFill>
                <a:latin typeface="Arial Narrow" pitchFamily="34" charset="0"/>
              </a:rPr>
              <a:t>}</a:t>
            </a:r>
            <a:endParaRPr lang="en-US" sz="1600" dirty="0" smtClean="0">
              <a:solidFill>
                <a:schemeClr val="dk1"/>
              </a:solidFill>
              <a:effectLst/>
              <a:latin typeface="Arial Narrow" pitchFamily="34" charset="0"/>
            </a:endParaRPr>
          </a:p>
        </p:txBody>
      </p:sp>
      <p:cxnSp>
        <p:nvCxnSpPr>
          <p:cNvPr id="12" name="Straight Arrow Connector 11"/>
          <p:cNvCxnSpPr/>
          <p:nvPr/>
        </p:nvCxnSpPr>
        <p:spPr bwMode="auto">
          <a:xfrm rot="10800000" flipV="1">
            <a:off x="3429000" y="3962400"/>
            <a:ext cx="3124200" cy="762000"/>
          </a:xfrm>
          <a:prstGeom prst="straightConnector1">
            <a:avLst/>
          </a:prstGeom>
          <a:solidFill>
            <a:schemeClr val="accent1"/>
          </a:solidFill>
          <a:ln w="38100" cap="flat" cmpd="sng" algn="ctr">
            <a:solidFill>
              <a:schemeClr val="tx2"/>
            </a:solidFill>
            <a:prstDash val="solid"/>
            <a:round/>
            <a:headEnd type="none" w="sm" len="sm"/>
            <a:tailEnd type="arrow"/>
          </a:ln>
          <a:effectLst/>
        </p:spPr>
      </p:cxnSp>
      <p:sp>
        <p:nvSpPr>
          <p:cNvPr id="13"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22</a:t>
            </a:r>
            <a:endParaRPr lang="en-US" sz="1000" b="0" dirty="0" smtClean="0">
              <a:solidFill>
                <a:schemeClr val="tx2"/>
              </a:solidFill>
              <a:effectLst/>
              <a:latin typeface="Arial"/>
            </a:endParaRPr>
          </a:p>
        </p:txBody>
      </p:sp>
      <p:pic>
        <p:nvPicPr>
          <p:cNvPr id="9"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5625"/>
            <a:ext cx="9144000" cy="609600"/>
          </a:xfrm>
        </p:spPr>
        <p:txBody>
          <a:bodyPr>
            <a:noAutofit/>
          </a:bodyPr>
          <a:lstStyle/>
          <a:p>
            <a:r>
              <a:rPr lang="en-US" dirty="0" err="1" smtClean="0"/>
              <a:t>Stellaris</a:t>
            </a:r>
            <a:r>
              <a:rPr lang="en-US" dirty="0" smtClean="0"/>
              <a:t> Boot Sequence</a:t>
            </a:r>
          </a:p>
        </p:txBody>
      </p:sp>
      <p:pic>
        <p:nvPicPr>
          <p:cNvPr id="8" name="Picture 4" descr="Boot_sequence_updated"/>
          <p:cNvPicPr>
            <a:picLocks noChangeAspect="1" noChangeArrowheads="1"/>
          </p:cNvPicPr>
          <p:nvPr/>
        </p:nvPicPr>
        <p:blipFill>
          <a:blip r:embed="rId4" cstate="print"/>
          <a:srcRect/>
          <a:stretch>
            <a:fillRect/>
          </a:stretch>
        </p:blipFill>
        <p:spPr bwMode="auto">
          <a:xfrm>
            <a:off x="1024094" y="668975"/>
            <a:ext cx="5986306" cy="5755082"/>
          </a:xfrm>
          <a:prstGeom prst="rect">
            <a:avLst/>
          </a:prstGeom>
          <a:noFill/>
          <a:ln w="28575">
            <a:solidFill>
              <a:schemeClr val="tx1"/>
            </a:solidFill>
          </a:ln>
          <a:effectLst>
            <a:outerShdw blurRad="50800" dist="101600" dir="2700000" algn="tl" rotWithShape="0">
              <a:prstClr val="black">
                <a:alpha val="40000"/>
              </a:prstClr>
            </a:outerShdw>
          </a:effectLst>
        </p:spPr>
      </p:pic>
      <p:sp>
        <p:nvSpPr>
          <p:cNvPr id="10" name="Rectangle 5"/>
          <p:cNvSpPr>
            <a:spLocks noChangeArrowheads="1"/>
          </p:cNvSpPr>
          <p:nvPr/>
        </p:nvSpPr>
        <p:spPr bwMode="auto">
          <a:xfrm>
            <a:off x="5734050" y="1841501"/>
            <a:ext cx="3028950" cy="1282700"/>
          </a:xfrm>
          <a:prstGeom prst="rect">
            <a:avLst/>
          </a:prstGeom>
          <a:solidFill>
            <a:schemeClr val="bg1">
              <a:lumMod val="85000"/>
            </a:schemeClr>
          </a:solidFill>
          <a:ln w="38100" algn="ctr">
            <a:solidFill>
              <a:schemeClr val="tx1"/>
            </a:solidFill>
            <a:miter lim="800000"/>
            <a:headEnd/>
            <a:tailEnd/>
          </a:ln>
          <a:effectLst>
            <a:outerShdw blurRad="50800" dist="88900" dir="2700000" algn="tl" rotWithShape="0">
              <a:prstClr val="black">
                <a:alpha val="40000"/>
              </a:prstClr>
            </a:outerShdw>
          </a:effectLst>
        </p:spPr>
        <p:txBody>
          <a:bodyPr wrap="none" anchor="ctr"/>
          <a:lstStyle/>
          <a:p>
            <a:pPr marL="0" marR="0" lvl="0" indent="0" algn="ctr" defTabSz="914400" eaLnBrk="1" fontAlgn="auto" latinLnBrk="0" hangingPunct="1">
              <a:lnSpc>
                <a:spcPct val="100000"/>
              </a:lnSpc>
              <a:spcBef>
                <a:spcPct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rPr>
              <a:t>Described in detail in the </a:t>
            </a:r>
            <a:br>
              <a:rPr kumimoji="0" lang="en-US" sz="1600" b="0" i="0" u="none" strike="noStrike" kern="0" cap="none" spc="0" normalizeH="0" baseline="0" noProof="0" dirty="0">
                <a:ln>
                  <a:noFill/>
                </a:ln>
                <a:solidFill>
                  <a:srgbClr val="000000"/>
                </a:solidFill>
                <a:effectLst/>
                <a:uLnTx/>
                <a:uFillTx/>
              </a:rPr>
            </a:br>
            <a:r>
              <a:rPr kumimoji="0" lang="en-US" sz="1600" b="0" i="0" u="none" strike="noStrike" kern="0" cap="none" spc="0" normalizeH="0" baseline="0" noProof="0" dirty="0">
                <a:ln>
                  <a:noFill/>
                </a:ln>
                <a:solidFill>
                  <a:srgbClr val="000000"/>
                </a:solidFill>
                <a:effectLst/>
                <a:uLnTx/>
                <a:uFillTx/>
              </a:rPr>
              <a:t>User’s Guide and the</a:t>
            </a:r>
            <a:br>
              <a:rPr kumimoji="0" lang="en-US" sz="1600" b="0" i="0" u="none" strike="noStrike" kern="0" cap="none" spc="0" normalizeH="0" baseline="0" noProof="0" dirty="0">
                <a:ln>
                  <a:noFill/>
                </a:ln>
                <a:solidFill>
                  <a:srgbClr val="000000"/>
                </a:solidFill>
                <a:effectLst/>
                <a:uLnTx/>
                <a:uFillTx/>
              </a:rPr>
            </a:br>
            <a:r>
              <a:rPr kumimoji="0" lang="en-US" sz="1600" b="0" i="0" u="none" strike="noStrike" kern="0" cap="none" spc="0" normalizeH="0" baseline="0" noProof="0" dirty="0" err="1">
                <a:ln>
                  <a:noFill/>
                </a:ln>
                <a:solidFill>
                  <a:srgbClr val="000000"/>
                </a:solidFill>
                <a:effectLst/>
                <a:uLnTx/>
                <a:uFillTx/>
              </a:rPr>
              <a:t>Stellaris</a:t>
            </a:r>
            <a:r>
              <a:rPr kumimoji="0" lang="en-US" sz="1600" b="0" i="0" u="none" strike="noStrike" kern="0" cap="none" spc="0" normalizeH="0" baseline="0" noProof="0" dirty="0">
                <a:ln>
                  <a:noFill/>
                </a:ln>
                <a:solidFill>
                  <a:srgbClr val="000000"/>
                </a:solidFill>
                <a:effectLst/>
                <a:uLnTx/>
                <a:uFillTx/>
              </a:rPr>
              <a:t>/BIOS wiki page </a:t>
            </a:r>
          </a:p>
          <a:p>
            <a:pPr marL="0" marR="0" lvl="0" indent="0" algn="ctr" defTabSz="914400" eaLnBrk="1" fontAlgn="auto" latinLnBrk="0" hangingPunct="1">
              <a:lnSpc>
                <a:spcPct val="100000"/>
              </a:lnSpc>
              <a:spcBef>
                <a:spcPct val="0"/>
              </a:spcBef>
              <a:spcAft>
                <a:spcPts val="0"/>
              </a:spcAft>
              <a:buClrTx/>
              <a:buSzTx/>
              <a:buFontTx/>
              <a:buNone/>
              <a:tabLst/>
              <a:defRPr/>
            </a:pPr>
            <a:r>
              <a:rPr kumimoji="0" lang="en-US" sz="1600" b="0" i="0" u="none" strike="noStrike" kern="0" cap="none" spc="0" normalizeH="0" baseline="0" noProof="0" dirty="0">
                <a:ln>
                  <a:noFill/>
                </a:ln>
                <a:solidFill>
                  <a:srgbClr val="000000"/>
                </a:solidFill>
                <a:effectLst/>
                <a:uLnTx/>
                <a:uFillTx/>
              </a:rPr>
              <a:t>(link at end of this </a:t>
            </a:r>
            <a:r>
              <a:rPr kumimoji="0" lang="en-US" sz="1600" b="0" i="0" u="none" strike="noStrike" kern="0" cap="none" spc="0" normalizeH="0" baseline="0" noProof="0" dirty="0" smtClean="0">
                <a:ln>
                  <a:noFill/>
                </a:ln>
                <a:solidFill>
                  <a:srgbClr val="000000"/>
                </a:solidFill>
                <a:effectLst/>
                <a:uLnTx/>
                <a:uFillTx/>
              </a:rPr>
              <a:t>chapter)</a:t>
            </a:r>
            <a:endParaRPr kumimoji="0" lang="en-US" sz="1600" b="0" i="0" u="none" strike="noStrike" kern="0" cap="none" spc="0" normalizeH="0" baseline="0" noProof="0" dirty="0">
              <a:ln>
                <a:noFill/>
              </a:ln>
              <a:solidFill>
                <a:srgbClr val="000000"/>
              </a:solidFill>
              <a:effectLst/>
              <a:uLnTx/>
              <a:uFillTx/>
            </a:endParaRPr>
          </a:p>
        </p:txBody>
      </p:sp>
      <p:pic>
        <p:nvPicPr>
          <p:cNvPr id="6"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5625"/>
            <a:ext cx="9144000" cy="609600"/>
          </a:xfrm>
        </p:spPr>
        <p:txBody>
          <a:bodyPr>
            <a:noAutofit/>
          </a:bodyPr>
          <a:lstStyle/>
          <a:p>
            <a:r>
              <a:rPr lang="en-US" smtClean="0"/>
              <a:t>For More Info…</a:t>
            </a:r>
            <a:endParaRPr lang="en-US" dirty="0" smtClean="0"/>
          </a:p>
        </p:txBody>
      </p:sp>
      <p:sp>
        <p:nvSpPr>
          <p:cNvPr id="6" name="TextBox 5"/>
          <p:cNvSpPr txBox="1"/>
          <p:nvPr/>
        </p:nvSpPr>
        <p:spPr>
          <a:xfrm>
            <a:off x="233288" y="678875"/>
            <a:ext cx="3813865" cy="387798"/>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b="0" dirty="0" err="1" smtClean="0">
                <a:solidFill>
                  <a:schemeClr val="tx2"/>
                </a:solidFill>
              </a:rPr>
              <a:t>Stellaris</a:t>
            </a:r>
            <a:r>
              <a:rPr lang="en-US" b="0" dirty="0" smtClean="0">
                <a:solidFill>
                  <a:schemeClr val="tx2"/>
                </a:solidFill>
              </a:rPr>
              <a:t> SYS/BIOS Wiki</a:t>
            </a:r>
            <a:endParaRPr lang="en-US" b="0" dirty="0" smtClean="0">
              <a:solidFill>
                <a:schemeClr val="dk1"/>
              </a:solidFill>
              <a:effectLst/>
            </a:endParaRPr>
          </a:p>
        </p:txBody>
      </p:sp>
      <p:pic>
        <p:nvPicPr>
          <p:cNvPr id="2" name="Picture 2" descr="C:\Documents and Settings\a0159877\Desktop\SYSBIOS Snaps\extra\sys_bios_stellaris.png"/>
          <p:cNvPicPr>
            <a:picLocks noChangeAspect="1" noChangeArrowheads="1"/>
          </p:cNvPicPr>
          <p:nvPr/>
        </p:nvPicPr>
        <p:blipFill>
          <a:blip r:embed="rId4" cstate="print"/>
          <a:srcRect/>
          <a:stretch>
            <a:fillRect/>
          </a:stretch>
        </p:blipFill>
        <p:spPr bwMode="auto">
          <a:xfrm>
            <a:off x="1905000" y="1600199"/>
            <a:ext cx="4724400" cy="4997365"/>
          </a:xfrm>
          <a:prstGeom prst="rect">
            <a:avLst/>
          </a:prstGeom>
          <a:noFill/>
          <a:ln w="28575">
            <a:solidFill>
              <a:schemeClr val="tx1"/>
            </a:solidFill>
          </a:ln>
          <a:effectLst>
            <a:outerShdw blurRad="50800" dist="88900" dir="2700000" algn="tl" rotWithShape="0">
              <a:prstClr val="black">
                <a:alpha val="40000"/>
              </a:prstClr>
            </a:outerShdw>
          </a:effectLst>
        </p:spPr>
      </p:pic>
      <p:sp>
        <p:nvSpPr>
          <p:cNvPr id="8" name="TextBox 7"/>
          <p:cNvSpPr txBox="1"/>
          <p:nvPr/>
        </p:nvSpPr>
        <p:spPr>
          <a:xfrm>
            <a:off x="743200" y="1102425"/>
            <a:ext cx="6872394" cy="338554"/>
          </a:xfrm>
          <a:prstGeom prst="rect">
            <a:avLst/>
          </a:prstGeom>
          <a:solidFill>
            <a:schemeClr val="accent2"/>
          </a:solidFill>
        </p:spPr>
        <p:txBody>
          <a:bodyPr wrap="none" rtlCol="0" anchor="ctr" anchorCtr="0">
            <a:spAutoFit/>
          </a:bodyPr>
          <a:lstStyle/>
          <a:p>
            <a:r>
              <a:rPr lang="en-US" sz="2000" b="0" dirty="0" smtClean="0">
                <a:latin typeface="Arial Narrow" pitchFamily="34" charset="0"/>
              </a:rPr>
              <a:t>http://processors.wiki.ti.com/index.php/SYS/BIOS_for_Stellaris_Devices</a:t>
            </a:r>
            <a:endParaRPr lang="en-US" sz="2000" b="0" dirty="0" smtClean="0">
              <a:solidFill>
                <a:schemeClr val="dk1"/>
              </a:solidFill>
              <a:effectLst/>
              <a:latin typeface="Arial Narrow" pitchFamily="34" charset="0"/>
            </a:endParaRPr>
          </a:p>
        </p:txBody>
      </p:sp>
      <p:sp>
        <p:nvSpPr>
          <p:cNvPr id="1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24</a:t>
            </a:r>
            <a:endParaRPr lang="en-US" sz="1000" b="0" dirty="0" smtClean="0">
              <a:solidFill>
                <a:schemeClr val="tx2"/>
              </a:solidFill>
              <a:effectLst/>
              <a:latin typeface="Arial"/>
            </a:endParaRPr>
          </a:p>
        </p:txBody>
      </p:sp>
      <p:pic>
        <p:nvPicPr>
          <p:cNvPr id="9"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6">
            <a:hlinkClick r:id="rId14" action="ppaction://hlinksldjump"/>
          </p:cNvPr>
          <p:cNvSpPr txBox="1">
            <a:spLocks noChangeArrowheads="1"/>
          </p:cNvSpPr>
          <p:nvPr>
            <p:custDataLst>
              <p:tags r:id="rId3"/>
            </p:custDataLst>
          </p:nvPr>
        </p:nvSpPr>
        <p:spPr bwMode="auto">
          <a:xfrm>
            <a:off x="769877" y="1566198"/>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197202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37785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78368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18950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Software Tools</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59533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Stellaris &amp; SYS/BIOS</a:t>
            </a:r>
            <a:endParaRPr lang="en-US" dirty="0">
              <a:solidFill>
                <a:srgbClr val="000000"/>
              </a:solidFill>
            </a:endParaRPr>
          </a:p>
        </p:txBody>
      </p:sp>
      <p:sp>
        <p:nvSpPr>
          <p:cNvPr id="16" name="Text Box 5">
            <a:hlinkClick r:id="rId20" action="ppaction://hlinksldjump"/>
          </p:cNvPr>
          <p:cNvSpPr txBox="1">
            <a:spLocks noChangeArrowheads="1"/>
          </p:cNvSpPr>
          <p:nvPr>
            <p:custDataLst>
              <p:tags r:id="rId9"/>
            </p:custDataLst>
          </p:nvPr>
        </p:nvSpPr>
        <p:spPr bwMode="auto">
          <a:xfrm>
            <a:off x="774000" y="4001165"/>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Stellaris-M3</a:t>
            </a:r>
            <a:endParaRPr lang="en-US" dirty="0">
              <a:solidFill>
                <a:srgbClr val="000000"/>
              </a:solidFill>
            </a:endParaRPr>
          </a:p>
        </p:txBody>
      </p:sp>
      <p:sp>
        <p:nvSpPr>
          <p:cNvPr id="17" name="Text Box 4">
            <a:hlinkClick r:id="rId21" action="ppaction://hlinksldjump"/>
          </p:cNvPr>
          <p:cNvSpPr txBox="1">
            <a:spLocks noChangeArrowheads="1"/>
          </p:cNvSpPr>
          <p:nvPr>
            <p:custDataLst>
              <p:tags r:id="rId10"/>
            </p:custDataLst>
          </p:nvPr>
        </p:nvSpPr>
        <p:spPr bwMode="auto">
          <a:xfrm>
            <a:off x="301576" y="458320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normAutofit/>
          </a:bodyPr>
          <a:lstStyle/>
          <a:p>
            <a:r>
              <a:rPr lang="en-US" dirty="0" smtClean="0"/>
              <a:t>Demo/Lab 4 – </a:t>
            </a:r>
            <a:r>
              <a:rPr lang="en-US" dirty="0" err="1" smtClean="0"/>
              <a:t>Stellaris</a:t>
            </a:r>
            <a:endParaRPr lang="en-US" dirty="0" smtClean="0"/>
          </a:p>
        </p:txBody>
      </p:sp>
      <p:sp>
        <p:nvSpPr>
          <p:cNvPr id="21510" name="Rectangle 6"/>
          <p:cNvSpPr>
            <a:spLocks noChangeArrowheads="1"/>
          </p:cNvSpPr>
          <p:nvPr/>
        </p:nvSpPr>
        <p:spPr bwMode="auto">
          <a:xfrm>
            <a:off x="561975" y="6216650"/>
            <a:ext cx="184150" cy="625475"/>
          </a:xfrm>
          <a:prstGeom prst="rect">
            <a:avLst/>
          </a:prstGeom>
          <a:noFill/>
          <a:ln w="12700">
            <a:noFill/>
            <a:miter lim="800000"/>
            <a:headEnd type="none" w="sm" len="sm"/>
            <a:tailEnd type="none" w="sm" len="sm"/>
          </a:ln>
        </p:spPr>
        <p:txBody>
          <a:bodyPr wrap="none" anchor="ctr">
            <a:spAutoFit/>
          </a:bodyPr>
          <a:lstStyle/>
          <a:p>
            <a:pPr>
              <a:lnSpc>
                <a:spcPct val="100000"/>
              </a:lnSpc>
              <a:spcBef>
                <a:spcPct val="0"/>
              </a:spcBef>
            </a:pPr>
            <a:r>
              <a:rPr lang="en-US" sz="1100" b="0">
                <a:solidFill>
                  <a:srgbClr val="000000"/>
                </a:solidFill>
                <a:latin typeface="Times New Roman" pitchFamily="18" charset="0"/>
                <a:cs typeface="Times New Roman" pitchFamily="18" charset="0"/>
              </a:rPr>
              <a:t/>
            </a:r>
            <a:br>
              <a:rPr lang="en-US" sz="1100" b="0">
                <a:solidFill>
                  <a:srgbClr val="000000"/>
                </a:solidFill>
                <a:latin typeface="Times New Roman" pitchFamily="18" charset="0"/>
                <a:cs typeface="Times New Roman" pitchFamily="18" charset="0"/>
              </a:rPr>
            </a:br>
            <a:endParaRPr lang="en-US" b="0">
              <a:solidFill>
                <a:srgbClr val="000000"/>
              </a:solidFill>
              <a:latin typeface="Times New Roman" pitchFamily="18" charset="0"/>
            </a:endParaRPr>
          </a:p>
        </p:txBody>
      </p:sp>
      <p:pic>
        <p:nvPicPr>
          <p:cNvPr id="83" name="Picture 1"/>
          <p:cNvPicPr>
            <a:picLocks noChangeAspect="1" noChangeArrowheads="1"/>
          </p:cNvPicPr>
          <p:nvPr/>
        </p:nvPicPr>
        <p:blipFill>
          <a:blip r:embed="rId3" cstate="print"/>
          <a:srcRect/>
          <a:stretch>
            <a:fillRect/>
          </a:stretch>
        </p:blipFill>
        <p:spPr bwMode="auto">
          <a:xfrm>
            <a:off x="6400800" y="1049871"/>
            <a:ext cx="2553788" cy="1752600"/>
          </a:xfrm>
          <a:prstGeom prst="rect">
            <a:avLst/>
          </a:prstGeom>
          <a:noFill/>
          <a:ln w="19050">
            <a:solidFill>
              <a:schemeClr val="tx1"/>
            </a:solidFill>
            <a:miter lim="800000"/>
            <a:headEnd/>
            <a:tailEnd/>
          </a:ln>
          <a:effectLst>
            <a:outerShdw blurRad="50800" dist="76200" dir="2700000" algn="tl" rotWithShape="0">
              <a:prstClr val="black">
                <a:alpha val="40000"/>
              </a:prstClr>
            </a:outerShdw>
          </a:effectLst>
        </p:spPr>
      </p:pic>
      <p:pic>
        <p:nvPicPr>
          <p:cNvPr id="85" name="Picture 3"/>
          <p:cNvPicPr>
            <a:picLocks noChangeAspect="1" noChangeArrowheads="1"/>
          </p:cNvPicPr>
          <p:nvPr/>
        </p:nvPicPr>
        <p:blipFill>
          <a:blip r:embed="rId4" cstate="print"/>
          <a:srcRect/>
          <a:stretch>
            <a:fillRect/>
          </a:stretch>
        </p:blipFill>
        <p:spPr bwMode="auto">
          <a:xfrm>
            <a:off x="5805121" y="2709446"/>
            <a:ext cx="2881679" cy="2057400"/>
          </a:xfrm>
          <a:prstGeom prst="rect">
            <a:avLst/>
          </a:prstGeom>
          <a:noFill/>
          <a:ln w="28575">
            <a:solidFill>
              <a:schemeClr val="tx1"/>
            </a:solidFill>
            <a:miter lim="800000"/>
            <a:headEnd/>
            <a:tailEnd/>
          </a:ln>
          <a:effectLst>
            <a:outerShdw blurRad="50800" dist="76200" dir="2700000" algn="tl" rotWithShape="0">
              <a:prstClr val="black">
                <a:alpha val="40000"/>
              </a:prstClr>
            </a:outerShdw>
          </a:effectLst>
        </p:spPr>
      </p:pic>
      <p:pic>
        <p:nvPicPr>
          <p:cNvPr id="86" name="Picture 85"/>
          <p:cNvPicPr>
            <a:picLocks noChangeAspect="1" noChangeArrowheads="1"/>
          </p:cNvPicPr>
          <p:nvPr/>
        </p:nvPicPr>
        <p:blipFill>
          <a:blip r:embed="rId5" cstate="print"/>
          <a:srcRect/>
          <a:stretch>
            <a:fillRect/>
          </a:stretch>
        </p:blipFill>
        <p:spPr bwMode="auto">
          <a:xfrm>
            <a:off x="7239000" y="4614446"/>
            <a:ext cx="1152246" cy="1057335"/>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sp>
        <p:nvSpPr>
          <p:cNvPr id="103" name="TextBox 102"/>
          <p:cNvSpPr txBox="1"/>
          <p:nvPr/>
        </p:nvSpPr>
        <p:spPr>
          <a:xfrm>
            <a:off x="702625" y="1054821"/>
            <a:ext cx="1863011" cy="437043"/>
          </a:xfrm>
          <a:prstGeom prst="rect">
            <a:avLst/>
          </a:prstGeom>
          <a:noFill/>
        </p:spPr>
        <p:txBody>
          <a:bodyPr wrap="none" rtlCol="0" anchor="ctr" anchorCtr="0">
            <a:spAutoFit/>
          </a:bodyPr>
          <a:lstStyle/>
          <a:p>
            <a:r>
              <a:rPr lang="en-US" sz="2800" dirty="0" smtClean="0">
                <a:solidFill>
                  <a:schemeClr val="dk1"/>
                </a:solidFill>
                <a:effectLst/>
              </a:rPr>
              <a:t>Interrupts</a:t>
            </a:r>
          </a:p>
        </p:txBody>
      </p:sp>
      <p:sp>
        <p:nvSpPr>
          <p:cNvPr id="105" name="TextBox 104"/>
          <p:cNvSpPr txBox="1"/>
          <p:nvPr/>
        </p:nvSpPr>
        <p:spPr>
          <a:xfrm>
            <a:off x="714500" y="1557926"/>
            <a:ext cx="5867400" cy="1163395"/>
          </a:xfrm>
          <a:prstGeom prst="rect">
            <a:avLst/>
          </a:prstGeom>
          <a:noFill/>
        </p:spPr>
        <p:txBody>
          <a:bodyPr wrap="square" rtlCol="0" anchor="ctr" anchorCtr="0">
            <a:spAutoFit/>
          </a:bodyPr>
          <a:lstStyle/>
          <a:p>
            <a:pPr marL="342900" indent="-342900">
              <a:spcBef>
                <a:spcPts val="1200"/>
              </a:spcBef>
              <a:buClr>
                <a:schemeClr val="tx2"/>
              </a:buClr>
              <a:buSzPct val="75000"/>
              <a:buFont typeface="Wingdings"/>
              <a:buChar char=""/>
            </a:pPr>
            <a:r>
              <a:rPr lang="en-US" b="0" dirty="0" smtClean="0">
                <a:solidFill>
                  <a:schemeClr val="dk1"/>
                </a:solidFill>
                <a:effectLst/>
              </a:rPr>
              <a:t>Create normal &amp; zero-latency ISRs</a:t>
            </a:r>
          </a:p>
          <a:p>
            <a:pPr marL="342900" indent="-342900">
              <a:spcBef>
                <a:spcPts val="1200"/>
              </a:spcBef>
              <a:buClr>
                <a:schemeClr val="tx2"/>
              </a:buClr>
              <a:buSzPct val="75000"/>
              <a:buFont typeface="Wingdings"/>
              <a:buChar char=""/>
            </a:pPr>
            <a:r>
              <a:rPr lang="en-US" b="0" dirty="0" smtClean="0">
                <a:solidFill>
                  <a:schemeClr val="dk1"/>
                </a:solidFill>
              </a:rPr>
              <a:t>Benchmark interrupt-to-ISR times with</a:t>
            </a:r>
            <a:br>
              <a:rPr lang="en-US" b="0" dirty="0" smtClean="0">
                <a:solidFill>
                  <a:schemeClr val="dk1"/>
                </a:solidFill>
              </a:rPr>
            </a:br>
            <a:r>
              <a:rPr lang="en-US" b="0" dirty="0" smtClean="0">
                <a:solidFill>
                  <a:schemeClr val="dk1"/>
                </a:solidFill>
              </a:rPr>
              <a:t>INTs enabled and disabled</a:t>
            </a:r>
            <a:endParaRPr lang="en-US" b="0" dirty="0" smtClean="0">
              <a:solidFill>
                <a:schemeClr val="dk1"/>
              </a:solidFill>
              <a:effectLst/>
            </a:endParaRPr>
          </a:p>
        </p:txBody>
      </p:sp>
      <p:grpSp>
        <p:nvGrpSpPr>
          <p:cNvPr id="107" name="Group 106"/>
          <p:cNvGrpSpPr/>
          <p:nvPr/>
        </p:nvGrpSpPr>
        <p:grpSpPr>
          <a:xfrm>
            <a:off x="211775" y="1009296"/>
            <a:ext cx="457200" cy="461665"/>
            <a:chOff x="2209800" y="3657600"/>
            <a:chExt cx="457200" cy="461665"/>
          </a:xfrm>
        </p:grpSpPr>
        <p:sp>
          <p:nvSpPr>
            <p:cNvPr id="106" name="Oval 105"/>
            <p:cNvSpPr/>
            <p:nvPr/>
          </p:nvSpPr>
          <p:spPr bwMode="auto">
            <a:xfrm>
              <a:off x="2209800" y="3657600"/>
              <a:ext cx="457200" cy="457200"/>
            </a:xfrm>
            <a:prstGeom prst="ellipse">
              <a:avLst/>
            </a:prstGeom>
            <a:solidFill>
              <a:schemeClr val="accent6">
                <a:lumMod val="40000"/>
                <a:lumOff val="60000"/>
              </a:schemeClr>
            </a:solidFill>
            <a:ln w="2857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89" name="Text Box 12"/>
            <p:cNvSpPr txBox="1">
              <a:spLocks noChangeArrowheads="1"/>
            </p:cNvSpPr>
            <p:nvPr/>
          </p:nvSpPr>
          <p:spPr bwMode="auto">
            <a:xfrm>
              <a:off x="2262250" y="3657600"/>
              <a:ext cx="356188" cy="461665"/>
            </a:xfrm>
            <a:prstGeom prst="rect">
              <a:avLst/>
            </a:prstGeom>
            <a:noFill/>
            <a:ln w="12700">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i="0" u="none" strike="noStrike" kern="0" cap="none" spc="0" normalizeH="0" baseline="0" noProof="0" dirty="0">
                  <a:ln>
                    <a:noFill/>
                  </a:ln>
                  <a:solidFill>
                    <a:srgbClr val="000000"/>
                  </a:solidFill>
                  <a:effectLst/>
                  <a:uLnTx/>
                  <a:uFillTx/>
                </a:rPr>
                <a:t>1</a:t>
              </a:r>
            </a:p>
          </p:txBody>
        </p:sp>
      </p:grpSp>
      <p:sp>
        <p:nvSpPr>
          <p:cNvPr id="108" name="TextBox 107"/>
          <p:cNvSpPr txBox="1"/>
          <p:nvPr/>
        </p:nvSpPr>
        <p:spPr>
          <a:xfrm>
            <a:off x="702625" y="3270723"/>
            <a:ext cx="2103461" cy="437043"/>
          </a:xfrm>
          <a:prstGeom prst="rect">
            <a:avLst/>
          </a:prstGeom>
          <a:noFill/>
        </p:spPr>
        <p:txBody>
          <a:bodyPr wrap="none" rtlCol="0" anchor="ctr" anchorCtr="0">
            <a:spAutoFit/>
          </a:bodyPr>
          <a:lstStyle/>
          <a:p>
            <a:r>
              <a:rPr lang="en-US" sz="2800" dirty="0" smtClean="0">
                <a:solidFill>
                  <a:schemeClr val="dk1"/>
                </a:solidFill>
                <a:effectLst/>
              </a:rPr>
              <a:t>Exceptions</a:t>
            </a:r>
          </a:p>
        </p:txBody>
      </p:sp>
      <p:sp>
        <p:nvSpPr>
          <p:cNvPr id="109" name="TextBox 108"/>
          <p:cNvSpPr txBox="1"/>
          <p:nvPr/>
        </p:nvSpPr>
        <p:spPr>
          <a:xfrm>
            <a:off x="714500" y="3734848"/>
            <a:ext cx="5867400" cy="837152"/>
          </a:xfrm>
          <a:prstGeom prst="rect">
            <a:avLst/>
          </a:prstGeom>
          <a:noFill/>
        </p:spPr>
        <p:txBody>
          <a:bodyPr wrap="square" rtlCol="0" anchor="ctr" anchorCtr="0">
            <a:spAutoFit/>
          </a:bodyPr>
          <a:lstStyle/>
          <a:p>
            <a:pPr marL="342900" indent="-342900">
              <a:spcBef>
                <a:spcPts val="1200"/>
              </a:spcBef>
              <a:buClr>
                <a:schemeClr val="tx2"/>
              </a:buClr>
              <a:buSzPct val="75000"/>
              <a:buFont typeface="Wingdings"/>
              <a:buChar char=""/>
            </a:pPr>
            <a:r>
              <a:rPr lang="en-US" b="0" dirty="0" smtClean="0">
                <a:solidFill>
                  <a:schemeClr val="dk1"/>
                </a:solidFill>
                <a:effectLst/>
              </a:rPr>
              <a:t>Cause a hardware exception</a:t>
            </a:r>
          </a:p>
          <a:p>
            <a:pPr marL="342900" indent="-342900">
              <a:spcBef>
                <a:spcPts val="1200"/>
              </a:spcBef>
              <a:buClr>
                <a:schemeClr val="tx2"/>
              </a:buClr>
              <a:buSzPct val="75000"/>
              <a:buFont typeface="Wingdings"/>
              <a:buChar char=""/>
            </a:pPr>
            <a:r>
              <a:rPr lang="en-US" b="0" dirty="0" smtClean="0">
                <a:solidFill>
                  <a:schemeClr val="dk1"/>
                </a:solidFill>
              </a:rPr>
              <a:t>Locate the cause of the exception</a:t>
            </a:r>
            <a:endParaRPr lang="en-US" b="0" dirty="0" smtClean="0">
              <a:solidFill>
                <a:schemeClr val="dk1"/>
              </a:solidFill>
              <a:effectLst/>
            </a:endParaRPr>
          </a:p>
        </p:txBody>
      </p:sp>
      <p:grpSp>
        <p:nvGrpSpPr>
          <p:cNvPr id="110" name="Group 109"/>
          <p:cNvGrpSpPr/>
          <p:nvPr/>
        </p:nvGrpSpPr>
        <p:grpSpPr>
          <a:xfrm>
            <a:off x="211775" y="3225198"/>
            <a:ext cx="457200" cy="461665"/>
            <a:chOff x="2209800" y="3657600"/>
            <a:chExt cx="457200" cy="461665"/>
          </a:xfrm>
        </p:grpSpPr>
        <p:sp>
          <p:nvSpPr>
            <p:cNvPr id="111" name="Oval 110"/>
            <p:cNvSpPr/>
            <p:nvPr/>
          </p:nvSpPr>
          <p:spPr bwMode="auto">
            <a:xfrm>
              <a:off x="2209800" y="3657600"/>
              <a:ext cx="457200" cy="457200"/>
            </a:xfrm>
            <a:prstGeom prst="ellipse">
              <a:avLst/>
            </a:prstGeom>
            <a:solidFill>
              <a:schemeClr val="accent6">
                <a:lumMod val="40000"/>
                <a:lumOff val="60000"/>
              </a:schemeClr>
            </a:solidFill>
            <a:ln w="28575"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12" name="Text Box 12"/>
            <p:cNvSpPr txBox="1">
              <a:spLocks noChangeArrowheads="1"/>
            </p:cNvSpPr>
            <p:nvPr/>
          </p:nvSpPr>
          <p:spPr bwMode="auto">
            <a:xfrm>
              <a:off x="2262250" y="3657600"/>
              <a:ext cx="356188" cy="461665"/>
            </a:xfrm>
            <a:prstGeom prst="rect">
              <a:avLst/>
            </a:prstGeom>
            <a:noFill/>
            <a:ln w="12700">
              <a:noFill/>
              <a:miter lim="800000"/>
              <a:headEnd/>
              <a:tailEnd/>
            </a:ln>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i="0" u="none" strike="noStrike" kern="0" cap="none" spc="0" normalizeH="0" baseline="0" noProof="0" dirty="0" smtClean="0">
                  <a:ln>
                    <a:noFill/>
                  </a:ln>
                  <a:solidFill>
                    <a:srgbClr val="000000"/>
                  </a:solidFill>
                  <a:effectLst/>
                  <a:uLnTx/>
                  <a:uFillTx/>
                </a:rPr>
                <a:t>2</a:t>
              </a:r>
              <a:endParaRPr kumimoji="0" lang="en-US" i="0" u="none" strike="noStrike" kern="0" cap="none" spc="0" normalizeH="0" baseline="0" noProof="0" dirty="0">
                <a:ln>
                  <a:noFill/>
                </a:ln>
                <a:solidFill>
                  <a:srgbClr val="000000"/>
                </a:solidFill>
                <a:effectLst/>
                <a:uLnTx/>
                <a:uFillTx/>
              </a:endParaRPr>
            </a:p>
          </p:txBody>
        </p:sp>
      </p:grpSp>
      <p:sp>
        <p:nvSpPr>
          <p:cNvPr id="25" name="TextBox 24"/>
          <p:cNvSpPr txBox="1"/>
          <p:nvPr/>
        </p:nvSpPr>
        <p:spPr>
          <a:xfrm>
            <a:off x="838200" y="5376446"/>
            <a:ext cx="5936240" cy="338554"/>
          </a:xfrm>
          <a:prstGeom prst="rect">
            <a:avLst/>
          </a:prstGeom>
          <a:solidFill>
            <a:schemeClr val="accent2"/>
          </a:solidFill>
        </p:spPr>
        <p:txBody>
          <a:bodyPr wrap="none" rtlCol="0" anchor="ctr" anchorCtr="0">
            <a:spAutoFit/>
          </a:bodyPr>
          <a:lstStyle/>
          <a:p>
            <a:r>
              <a:rPr lang="en-US" sz="2000" b="0" i="1" dirty="0" smtClean="0">
                <a:solidFill>
                  <a:schemeClr val="dk1"/>
                </a:solidFill>
                <a:effectLst/>
              </a:rPr>
              <a:t>Requires CCSv4.2.4+, </a:t>
            </a:r>
            <a:r>
              <a:rPr lang="en-US" sz="2000" b="0" i="1" dirty="0" err="1" smtClean="0">
                <a:solidFill>
                  <a:schemeClr val="dk1"/>
                </a:solidFill>
                <a:effectLst/>
              </a:rPr>
              <a:t>Stellaris</a:t>
            </a:r>
            <a:r>
              <a:rPr lang="en-US" sz="2000" b="0" i="1" dirty="0" smtClean="0">
                <a:solidFill>
                  <a:schemeClr val="dk1"/>
                </a:solidFill>
                <a:effectLst/>
              </a:rPr>
              <a:t> EKI-LM3S9B92 Kit</a:t>
            </a:r>
          </a:p>
        </p:txBody>
      </p:sp>
      <p:sp>
        <p:nvSpPr>
          <p:cNvPr id="2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26</a:t>
            </a:r>
            <a:endParaRPr lang="en-US" sz="1000" b="0" dirty="0" smtClean="0">
              <a:solidFill>
                <a:schemeClr val="tx2"/>
              </a:solidFill>
              <a:effectLst/>
              <a:latin typeface="Arial"/>
            </a:endParaRPr>
          </a:p>
        </p:txBody>
      </p:sp>
      <p:pic>
        <p:nvPicPr>
          <p:cNvPr id="20"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normAutofit/>
          </a:bodyPr>
          <a:lstStyle/>
          <a:p>
            <a:r>
              <a:rPr lang="en-US" dirty="0" smtClean="0"/>
              <a:t>1.  Interrupts</a:t>
            </a:r>
          </a:p>
        </p:txBody>
      </p:sp>
      <p:sp>
        <p:nvSpPr>
          <p:cNvPr id="21510" name="Rectangle 6"/>
          <p:cNvSpPr>
            <a:spLocks noChangeArrowheads="1"/>
          </p:cNvSpPr>
          <p:nvPr/>
        </p:nvSpPr>
        <p:spPr bwMode="auto">
          <a:xfrm>
            <a:off x="561975" y="6216650"/>
            <a:ext cx="184150" cy="625475"/>
          </a:xfrm>
          <a:prstGeom prst="rect">
            <a:avLst/>
          </a:prstGeom>
          <a:noFill/>
          <a:ln w="12700">
            <a:noFill/>
            <a:miter lim="800000"/>
            <a:headEnd type="none" w="sm" len="sm"/>
            <a:tailEnd type="none" w="sm" len="sm"/>
          </a:ln>
        </p:spPr>
        <p:txBody>
          <a:bodyPr wrap="none" anchor="ctr">
            <a:spAutoFit/>
          </a:bodyPr>
          <a:lstStyle/>
          <a:p>
            <a:pPr>
              <a:lnSpc>
                <a:spcPct val="100000"/>
              </a:lnSpc>
              <a:spcBef>
                <a:spcPct val="0"/>
              </a:spcBef>
            </a:pPr>
            <a:r>
              <a:rPr lang="en-US" sz="1100" b="0">
                <a:solidFill>
                  <a:srgbClr val="000000"/>
                </a:solidFill>
                <a:latin typeface="Times New Roman" pitchFamily="18" charset="0"/>
                <a:cs typeface="Times New Roman" pitchFamily="18" charset="0"/>
              </a:rPr>
              <a:t/>
            </a:r>
            <a:br>
              <a:rPr lang="en-US" sz="1100" b="0">
                <a:solidFill>
                  <a:srgbClr val="000000"/>
                </a:solidFill>
                <a:latin typeface="Times New Roman" pitchFamily="18" charset="0"/>
                <a:cs typeface="Times New Roman" pitchFamily="18" charset="0"/>
              </a:rPr>
            </a:br>
            <a:endParaRPr lang="en-US" b="0">
              <a:solidFill>
                <a:srgbClr val="000000"/>
              </a:solidFill>
              <a:latin typeface="Times New Roman" pitchFamily="18" charset="0"/>
            </a:endParaRPr>
          </a:p>
        </p:txBody>
      </p:sp>
      <p:sp>
        <p:nvSpPr>
          <p:cNvPr id="103" name="TextBox 102"/>
          <p:cNvSpPr txBox="1"/>
          <p:nvPr/>
        </p:nvSpPr>
        <p:spPr>
          <a:xfrm>
            <a:off x="333500" y="697675"/>
            <a:ext cx="1943161" cy="437043"/>
          </a:xfrm>
          <a:prstGeom prst="rect">
            <a:avLst/>
          </a:prstGeom>
          <a:noFill/>
        </p:spPr>
        <p:txBody>
          <a:bodyPr wrap="none" rtlCol="0" anchor="ctr" anchorCtr="0">
            <a:spAutoFit/>
          </a:bodyPr>
          <a:lstStyle/>
          <a:p>
            <a:r>
              <a:rPr lang="en-US" sz="2800" u="sng" dirty="0" smtClean="0">
                <a:solidFill>
                  <a:schemeClr val="tx2"/>
                </a:solidFill>
                <a:effectLst/>
              </a:rPr>
              <a:t>Questions</a:t>
            </a:r>
          </a:p>
        </p:txBody>
      </p:sp>
      <p:sp>
        <p:nvSpPr>
          <p:cNvPr id="30" name="Rectangle 3"/>
          <p:cNvSpPr txBox="1">
            <a:spLocks noChangeArrowheads="1"/>
          </p:cNvSpPr>
          <p:nvPr/>
        </p:nvSpPr>
        <p:spPr bwMode="auto">
          <a:xfrm>
            <a:off x="457201" y="1238313"/>
            <a:ext cx="8229599" cy="4400487"/>
          </a:xfrm>
          <a:prstGeom prst="rect">
            <a:avLst/>
          </a:prstGeom>
          <a:solidFill>
            <a:schemeClr val="accent1"/>
          </a:solidFill>
          <a:ln w="9525" algn="ctr">
            <a:noFill/>
            <a:miter lim="800000"/>
            <a:headEnd/>
            <a:tailEnd/>
          </a:ln>
          <a:effectLst/>
        </p:spPr>
        <p:txBody>
          <a:bodyPr vert="horz" wrap="square" lIns="91440" tIns="45720" rIns="91440" bIns="45720" numCol="1" anchor="ctr" anchorCtr="1" compatLnSpc="1">
            <a:prstTxWarp prst="textNoShape">
              <a:avLst/>
            </a:prstTxWarp>
          </a:bodyPr>
          <a:lstStyle/>
          <a:p>
            <a:pPr marL="457200" marR="0" lvl="0" indent="-457200" algn="l" defTabSz="914400" rtl="0" eaLnBrk="1" fontAlgn="base" latinLnBrk="0" hangingPunct="1">
              <a:lnSpc>
                <a:spcPct val="100000"/>
              </a:lnSpc>
              <a:spcBef>
                <a:spcPts val="2400"/>
              </a:spcBef>
              <a:spcAft>
                <a:spcPct val="0"/>
              </a:spcAft>
              <a:buClrTx/>
              <a:buSzTx/>
              <a:buFont typeface="+mj-lt"/>
              <a:buAutoNum type="arabicPeriod"/>
              <a:tabLst/>
              <a:defRPr/>
            </a:pPr>
            <a:r>
              <a:rPr kumimoji="0" lang="en-US" b="0" i="0" u="none" strike="noStrike" kern="0" cap="none" spc="0" normalizeH="0" baseline="0" noProof="0" dirty="0" smtClean="0">
                <a:ln>
                  <a:noFill/>
                </a:ln>
                <a:solidFill>
                  <a:srgbClr val="000000"/>
                </a:solidFill>
                <a:effectLst/>
                <a:uLnTx/>
                <a:uFillTx/>
                <a:latin typeface="Arial"/>
                <a:ea typeface="+mn-ea"/>
                <a:cs typeface="+mn-cs"/>
              </a:rPr>
              <a:t>Why is delta51a smaller than delta50a?</a:t>
            </a:r>
          </a:p>
          <a:p>
            <a:pPr marL="457200" marR="0" lvl="0" indent="-457200" algn="l" defTabSz="914400" rtl="0" eaLnBrk="1" fontAlgn="base" latinLnBrk="0" hangingPunct="1">
              <a:lnSpc>
                <a:spcPct val="100000"/>
              </a:lnSpc>
              <a:spcBef>
                <a:spcPts val="2400"/>
              </a:spcBef>
              <a:spcAft>
                <a:spcPct val="0"/>
              </a:spcAft>
              <a:buClrTx/>
              <a:buSzTx/>
              <a:buFont typeface="+mj-lt"/>
              <a:buAutoNum type="arabicPeriod"/>
              <a:tabLst/>
              <a:defRPr/>
            </a:pPr>
            <a:r>
              <a:rPr kumimoji="0" lang="en-US" b="0" i="0" u="none" strike="noStrike" kern="0" cap="none" spc="0" normalizeH="0" baseline="0" noProof="0" dirty="0" smtClean="0">
                <a:ln>
                  <a:noFill/>
                </a:ln>
                <a:solidFill>
                  <a:srgbClr val="000000"/>
                </a:solidFill>
                <a:effectLst/>
                <a:uLnTx/>
                <a:uFillTx/>
                <a:latin typeface="Arial"/>
                <a:ea typeface="+mn-ea"/>
                <a:cs typeface="+mn-cs"/>
              </a:rPr>
              <a:t>Why is delta50b so much bigger than delta50a?</a:t>
            </a:r>
          </a:p>
          <a:p>
            <a:pPr marL="457200" marR="0" lvl="0" indent="-457200" algn="l" defTabSz="914400" rtl="0" eaLnBrk="1" fontAlgn="base" latinLnBrk="0" hangingPunct="1">
              <a:lnSpc>
                <a:spcPct val="100000"/>
              </a:lnSpc>
              <a:spcBef>
                <a:spcPts val="2400"/>
              </a:spcBef>
              <a:spcAft>
                <a:spcPct val="0"/>
              </a:spcAft>
              <a:buClrTx/>
              <a:buSzTx/>
              <a:buFont typeface="+mj-lt"/>
              <a:buAutoNum type="arabicPeriod"/>
              <a:tabLst/>
              <a:defRPr/>
            </a:pPr>
            <a:r>
              <a:rPr kumimoji="0" lang="en-US" b="0" i="0" u="none" strike="noStrike" kern="0" cap="none" spc="0" normalizeH="0" baseline="0" noProof="0" dirty="0" smtClean="0">
                <a:ln>
                  <a:noFill/>
                </a:ln>
                <a:solidFill>
                  <a:srgbClr val="000000"/>
                </a:solidFill>
                <a:effectLst/>
                <a:uLnTx/>
                <a:uFillTx/>
                <a:latin typeface="Arial"/>
                <a:ea typeface="+mn-ea"/>
                <a:cs typeface="+mn-cs"/>
              </a:rPr>
              <a:t>Why is delta51b roughly the same as delta51a?</a:t>
            </a:r>
            <a:endParaRPr kumimoji="0" lang="en-US" b="0" i="0" u="none" strike="noStrike" kern="0" cap="none" spc="0" normalizeH="0" baseline="0" noProof="0" dirty="0" smtClean="0">
              <a:ln>
                <a:noFill/>
              </a:ln>
              <a:solidFill>
                <a:srgbClr val="000000"/>
              </a:solidFill>
              <a:effectLst/>
              <a:uLnTx/>
              <a:uFillTx/>
              <a:latin typeface="Arial"/>
            </a:endParaRPr>
          </a:p>
          <a:p>
            <a:pPr marL="457200" marR="0" lvl="0" indent="-457200" algn="l" defTabSz="914400" rtl="0" eaLnBrk="1" fontAlgn="base" latinLnBrk="0" hangingPunct="1">
              <a:lnSpc>
                <a:spcPct val="100000"/>
              </a:lnSpc>
              <a:spcBef>
                <a:spcPts val="2400"/>
              </a:spcBef>
              <a:spcAft>
                <a:spcPct val="0"/>
              </a:spcAft>
              <a:buClrTx/>
              <a:buSzTx/>
              <a:buFont typeface="+mj-lt"/>
              <a:buAutoNum type="arabicPeriod"/>
              <a:tabLst/>
              <a:defRPr/>
            </a:pPr>
            <a:r>
              <a:rPr kumimoji="0" lang="en-US" b="0" i="0" u="none" strike="noStrike" kern="0" cap="none" spc="0" normalizeH="0" baseline="0" noProof="0" dirty="0" smtClean="0">
                <a:ln>
                  <a:noFill/>
                </a:ln>
                <a:solidFill>
                  <a:srgbClr val="000000"/>
                </a:solidFill>
                <a:effectLst/>
                <a:uLnTx/>
                <a:uFillTx/>
                <a:latin typeface="Arial"/>
                <a:ea typeface="+mn-ea"/>
                <a:cs typeface="+mn-cs"/>
              </a:rPr>
              <a:t>How many interrupts are in use in this application?</a:t>
            </a:r>
            <a:r>
              <a:rPr lang="en-US" b="0" kern="0" dirty="0" smtClean="0">
                <a:solidFill>
                  <a:srgbClr val="000000"/>
                </a:solidFill>
                <a:latin typeface="Arial"/>
              </a:rPr>
              <a:t/>
            </a:r>
            <a:br>
              <a:rPr lang="en-US" b="0" kern="0" dirty="0" smtClean="0">
                <a:solidFill>
                  <a:srgbClr val="000000"/>
                </a:solidFill>
                <a:latin typeface="Arial"/>
              </a:rPr>
            </a:br>
            <a:r>
              <a:rPr lang="en-US" b="0" kern="0" dirty="0" smtClean="0">
                <a:solidFill>
                  <a:srgbClr val="000000"/>
                </a:solidFill>
                <a:latin typeface="Arial"/>
              </a:rPr>
              <a:t>What are their respective priorities?</a:t>
            </a:r>
            <a:r>
              <a:rPr kumimoji="0" lang="en-US" b="0" i="0" u="none" strike="noStrike" kern="0" cap="none" spc="0" normalizeH="0" baseline="0" noProof="0" dirty="0" smtClean="0">
                <a:ln>
                  <a:noFill/>
                </a:ln>
                <a:solidFill>
                  <a:srgbClr val="000000"/>
                </a:solidFill>
                <a:effectLst/>
                <a:uLnTx/>
                <a:uFillTx/>
                <a:latin typeface="Arial"/>
                <a:ea typeface="+mn-ea"/>
                <a:cs typeface="+mn-cs"/>
              </a:rPr>
              <a:t/>
            </a:r>
            <a:br>
              <a:rPr kumimoji="0" lang="en-US" b="0" i="0" u="none" strike="noStrike" kern="0" cap="none" spc="0" normalizeH="0" baseline="0" noProof="0" dirty="0" smtClean="0">
                <a:ln>
                  <a:noFill/>
                </a:ln>
                <a:solidFill>
                  <a:srgbClr val="000000"/>
                </a:solidFill>
                <a:effectLst/>
                <a:uLnTx/>
                <a:uFillTx/>
                <a:latin typeface="Arial"/>
                <a:ea typeface="+mn-ea"/>
                <a:cs typeface="+mn-cs"/>
              </a:rPr>
            </a:br>
            <a:r>
              <a:rPr kumimoji="0" lang="en-US" b="0" i="0" u="none" strike="noStrike" kern="0" cap="none" spc="0" normalizeH="0" baseline="0" noProof="0" dirty="0" smtClean="0">
                <a:ln>
                  <a:noFill/>
                </a:ln>
                <a:solidFill>
                  <a:srgbClr val="000000"/>
                </a:solidFill>
                <a:effectLst/>
                <a:uLnTx/>
                <a:uFillTx/>
                <a:latin typeface="Arial"/>
                <a:ea typeface="+mn-ea"/>
                <a:cs typeface="+mn-cs"/>
              </a:rPr>
              <a:t>- </a:t>
            </a:r>
            <a:r>
              <a:rPr kumimoji="0" lang="en-US" sz="2000" b="0" i="0" u="none" strike="noStrike" kern="0" cap="none" spc="0" normalizeH="0" baseline="0" noProof="0" dirty="0" smtClean="0">
                <a:ln>
                  <a:noFill/>
                </a:ln>
                <a:solidFill>
                  <a:srgbClr val="000000"/>
                </a:solidFill>
                <a:effectLst/>
                <a:uLnTx/>
                <a:uFillTx/>
                <a:latin typeface="Arial"/>
              </a:rPr>
              <a:t>Hint: Use ROV</a:t>
            </a:r>
          </a:p>
          <a:p>
            <a:pPr marL="457200" marR="0" lvl="0" indent="-457200" algn="l" defTabSz="914400" rtl="0" eaLnBrk="1" fontAlgn="base" latinLnBrk="0" hangingPunct="1">
              <a:lnSpc>
                <a:spcPct val="100000"/>
              </a:lnSpc>
              <a:spcBef>
                <a:spcPts val="2400"/>
              </a:spcBef>
              <a:spcAft>
                <a:spcPct val="0"/>
              </a:spcAft>
              <a:buClrTx/>
              <a:buSzTx/>
              <a:buFont typeface="+mj-lt"/>
              <a:buAutoNum type="arabicPeriod"/>
              <a:tabLst/>
              <a:defRPr/>
            </a:pPr>
            <a:r>
              <a:rPr kumimoji="0" lang="en-US" b="0" i="0" u="none" strike="noStrike" kern="0" cap="none" spc="0" normalizeH="0" baseline="0" noProof="0" dirty="0" smtClean="0">
                <a:ln>
                  <a:noFill/>
                </a:ln>
                <a:solidFill>
                  <a:srgbClr val="000000"/>
                </a:solidFill>
                <a:effectLst/>
                <a:uLnTx/>
                <a:uFillTx/>
                <a:latin typeface="Arial"/>
                <a:ea typeface="+mn-ea"/>
                <a:cs typeface="+mn-cs"/>
              </a:rPr>
              <a:t>How many Timers, Tasks and </a:t>
            </a:r>
            <a:r>
              <a:rPr kumimoji="0" lang="en-US" b="0" i="0" u="none" strike="noStrike" kern="0" cap="none" spc="0" normalizeH="0" baseline="0" noProof="0" dirty="0" err="1" smtClean="0">
                <a:ln>
                  <a:noFill/>
                </a:ln>
                <a:solidFill>
                  <a:srgbClr val="000000"/>
                </a:solidFill>
                <a:effectLst/>
                <a:uLnTx/>
                <a:uFillTx/>
                <a:latin typeface="Arial"/>
                <a:ea typeface="+mn-ea"/>
                <a:cs typeface="+mn-cs"/>
              </a:rPr>
              <a:t>Swi’s</a:t>
            </a:r>
            <a:r>
              <a:rPr kumimoji="0" lang="en-US" b="0" i="0" u="none" strike="noStrike" kern="0" cap="none" spc="0" normalizeH="0" baseline="0" noProof="0" dirty="0" smtClean="0">
                <a:ln>
                  <a:noFill/>
                </a:ln>
                <a:solidFill>
                  <a:srgbClr val="000000"/>
                </a:solidFill>
                <a:effectLst/>
                <a:uLnTx/>
                <a:uFillTx/>
                <a:latin typeface="Arial"/>
                <a:ea typeface="+mn-ea"/>
                <a:cs typeface="+mn-cs"/>
              </a:rPr>
              <a:t> are in use?</a:t>
            </a:r>
          </a:p>
        </p:txBody>
      </p:sp>
      <p:sp>
        <p:nvSpPr>
          <p:cNvPr id="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27</a:t>
            </a:r>
            <a:endParaRPr lang="en-US" sz="1000" b="0" dirty="0" smtClean="0">
              <a:solidFill>
                <a:schemeClr val="tx2"/>
              </a:solidFill>
              <a:effectLst/>
              <a:latin typeface="Arial"/>
            </a:endParaRPr>
          </a:p>
        </p:txBody>
      </p:sp>
      <p:pic>
        <p:nvPicPr>
          <p:cNvPr id="9"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3">
            <a:hlinkClick r:id="rId13" action="ppaction://hlinksldjump"/>
          </p:cNvPr>
          <p:cNvSpPr txBox="1">
            <a:spLocks noChangeArrowheads="1"/>
          </p:cNvSpPr>
          <p:nvPr>
            <p:custDataLst>
              <p:tags r:id="rId2"/>
            </p:custDataLst>
          </p:nvPr>
        </p:nvSpPr>
        <p:spPr bwMode="auto">
          <a:xfrm>
            <a:off x="304800" y="1018383"/>
            <a:ext cx="5562600" cy="495300"/>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a:solidFill>
                <a:srgbClr val="000000"/>
              </a:solidFill>
            </a:endParaRPr>
          </a:p>
        </p:txBody>
      </p:sp>
      <p:sp>
        <p:nvSpPr>
          <p:cNvPr id="10" name="Text Box 6">
            <a:hlinkClick r:id="rId14" action="ppaction://hlinksldjump"/>
          </p:cNvPr>
          <p:cNvSpPr txBox="1">
            <a:spLocks noChangeArrowheads="1"/>
          </p:cNvSpPr>
          <p:nvPr>
            <p:custDataLst>
              <p:tags r:id="rId3"/>
            </p:custDataLst>
          </p:nvPr>
        </p:nvSpPr>
        <p:spPr bwMode="auto">
          <a:xfrm>
            <a:off x="769877" y="1597948"/>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200377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40960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81543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22125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Software Tools</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62708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Stellaris &amp; SYS/BIOS</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03291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Stellaris-M3</a:t>
            </a:r>
            <a:endParaRPr lang="en-US" dirty="0">
              <a:solidFill>
                <a:srgbClr val="000000"/>
              </a:solidFill>
            </a:endParaRPr>
          </a:p>
        </p:txBody>
      </p:sp>
      <p:sp>
        <p:nvSpPr>
          <p:cNvPr id="17" name="Text Box 4">
            <a:hlinkClick r:id="rId21" action="ppaction://hlinksldjump"/>
          </p:cNvPr>
          <p:cNvSpPr txBox="1">
            <a:spLocks noChangeArrowheads="1"/>
          </p:cNvSpPr>
          <p:nvPr>
            <p:custDataLst>
              <p:tags r:id="rId10"/>
            </p:custDataLst>
          </p:nvPr>
        </p:nvSpPr>
        <p:spPr bwMode="auto">
          <a:xfrm>
            <a:off x="301576" y="446573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normAutofit/>
          </a:bodyPr>
          <a:lstStyle/>
          <a:p>
            <a:r>
              <a:rPr lang="en-US" dirty="0" smtClean="0"/>
              <a:t>2.  Exceptions</a:t>
            </a:r>
          </a:p>
        </p:txBody>
      </p:sp>
      <p:sp>
        <p:nvSpPr>
          <p:cNvPr id="21510" name="Rectangle 6"/>
          <p:cNvSpPr>
            <a:spLocks noChangeArrowheads="1"/>
          </p:cNvSpPr>
          <p:nvPr/>
        </p:nvSpPr>
        <p:spPr bwMode="auto">
          <a:xfrm>
            <a:off x="561975" y="6216650"/>
            <a:ext cx="184150" cy="625475"/>
          </a:xfrm>
          <a:prstGeom prst="rect">
            <a:avLst/>
          </a:prstGeom>
          <a:noFill/>
          <a:ln w="12700">
            <a:noFill/>
            <a:miter lim="800000"/>
            <a:headEnd type="none" w="sm" len="sm"/>
            <a:tailEnd type="none" w="sm" len="sm"/>
          </a:ln>
        </p:spPr>
        <p:txBody>
          <a:bodyPr wrap="none" anchor="ctr">
            <a:spAutoFit/>
          </a:bodyPr>
          <a:lstStyle/>
          <a:p>
            <a:pPr>
              <a:lnSpc>
                <a:spcPct val="100000"/>
              </a:lnSpc>
              <a:spcBef>
                <a:spcPct val="0"/>
              </a:spcBef>
            </a:pPr>
            <a:r>
              <a:rPr lang="en-US" sz="1100" b="0">
                <a:solidFill>
                  <a:srgbClr val="000000"/>
                </a:solidFill>
                <a:latin typeface="Times New Roman" pitchFamily="18" charset="0"/>
                <a:cs typeface="Times New Roman" pitchFamily="18" charset="0"/>
              </a:rPr>
              <a:t/>
            </a:r>
            <a:br>
              <a:rPr lang="en-US" sz="1100" b="0">
                <a:solidFill>
                  <a:srgbClr val="000000"/>
                </a:solidFill>
                <a:latin typeface="Times New Roman" pitchFamily="18" charset="0"/>
                <a:cs typeface="Times New Roman" pitchFamily="18" charset="0"/>
              </a:rPr>
            </a:br>
            <a:endParaRPr lang="en-US" b="0">
              <a:solidFill>
                <a:srgbClr val="000000"/>
              </a:solidFill>
              <a:latin typeface="Times New Roman" pitchFamily="18" charset="0"/>
            </a:endParaRPr>
          </a:p>
        </p:txBody>
      </p:sp>
      <p:sp>
        <p:nvSpPr>
          <p:cNvPr id="103" name="TextBox 102"/>
          <p:cNvSpPr txBox="1"/>
          <p:nvPr/>
        </p:nvSpPr>
        <p:spPr>
          <a:xfrm>
            <a:off x="333500" y="697675"/>
            <a:ext cx="1943161" cy="437043"/>
          </a:xfrm>
          <a:prstGeom prst="rect">
            <a:avLst/>
          </a:prstGeom>
          <a:noFill/>
        </p:spPr>
        <p:txBody>
          <a:bodyPr wrap="none" rtlCol="0" anchor="ctr" anchorCtr="0">
            <a:spAutoFit/>
          </a:bodyPr>
          <a:lstStyle/>
          <a:p>
            <a:r>
              <a:rPr lang="en-US" sz="2800" u="sng" dirty="0" smtClean="0">
                <a:solidFill>
                  <a:schemeClr val="tx2"/>
                </a:solidFill>
                <a:effectLst/>
              </a:rPr>
              <a:t>Questions</a:t>
            </a:r>
          </a:p>
        </p:txBody>
      </p:sp>
      <p:sp>
        <p:nvSpPr>
          <p:cNvPr id="30" name="Rectangle 3"/>
          <p:cNvSpPr txBox="1">
            <a:spLocks noChangeArrowheads="1"/>
          </p:cNvSpPr>
          <p:nvPr/>
        </p:nvSpPr>
        <p:spPr bwMode="auto">
          <a:xfrm>
            <a:off x="457201" y="1238313"/>
            <a:ext cx="7238999" cy="3105087"/>
          </a:xfrm>
          <a:prstGeom prst="rect">
            <a:avLst/>
          </a:prstGeom>
          <a:solidFill>
            <a:schemeClr val="accent1"/>
          </a:solidFill>
          <a:ln w="9525" algn="ctr">
            <a:noFill/>
            <a:miter lim="800000"/>
            <a:headEnd/>
            <a:tailEnd/>
          </a:ln>
          <a:effectLst/>
        </p:spPr>
        <p:txBody>
          <a:bodyPr vert="horz" wrap="square" lIns="91440" tIns="45720" rIns="91440" bIns="45720" numCol="1" anchor="ctr" anchorCtr="1" compatLnSpc="1">
            <a:prstTxWarp prst="textNoShape">
              <a:avLst/>
            </a:prstTxWarp>
          </a:bodyPr>
          <a:lstStyle/>
          <a:p>
            <a:pPr marL="457200" marR="0" lvl="0" indent="-457200" algn="l" defTabSz="914400" rtl="0" eaLnBrk="1" fontAlgn="base" latinLnBrk="0" hangingPunct="1">
              <a:lnSpc>
                <a:spcPct val="100000"/>
              </a:lnSpc>
              <a:spcBef>
                <a:spcPts val="2400"/>
              </a:spcBef>
              <a:spcAft>
                <a:spcPct val="0"/>
              </a:spcAft>
              <a:buClrTx/>
              <a:buSzTx/>
              <a:buFont typeface="+mj-lt"/>
              <a:buAutoNum type="arabicPeriod"/>
              <a:tabLst/>
              <a:defRPr/>
            </a:pPr>
            <a:r>
              <a:rPr kumimoji="0" lang="en-US" b="0" i="0" u="none" strike="noStrike" kern="0" cap="none" spc="0" normalizeH="0" baseline="0" noProof="0" dirty="0" smtClean="0">
                <a:ln>
                  <a:noFill/>
                </a:ln>
                <a:solidFill>
                  <a:srgbClr val="000000"/>
                </a:solidFill>
                <a:effectLst/>
                <a:uLnTx/>
                <a:uFillTx/>
                <a:latin typeface="Arial"/>
                <a:ea typeface="+mn-ea"/>
                <a:cs typeface="+mn-cs"/>
              </a:rPr>
              <a:t>Which function caused</a:t>
            </a:r>
            <a:r>
              <a:rPr kumimoji="0" lang="en-US" b="0" i="0" u="none" strike="noStrike" kern="0" cap="none" spc="0" normalizeH="0" noProof="0" dirty="0" smtClean="0">
                <a:ln>
                  <a:noFill/>
                </a:ln>
                <a:solidFill>
                  <a:srgbClr val="000000"/>
                </a:solidFill>
                <a:effectLst/>
                <a:uLnTx/>
                <a:uFillTx/>
                <a:latin typeface="Arial"/>
                <a:ea typeface="+mn-ea"/>
                <a:cs typeface="+mn-cs"/>
              </a:rPr>
              <a:t> the exception?</a:t>
            </a:r>
            <a:br>
              <a:rPr kumimoji="0" lang="en-US" b="0" i="0" u="none" strike="noStrike" kern="0" cap="none" spc="0" normalizeH="0" noProof="0" dirty="0" smtClean="0">
                <a:ln>
                  <a:noFill/>
                </a:ln>
                <a:solidFill>
                  <a:srgbClr val="000000"/>
                </a:solidFill>
                <a:effectLst/>
                <a:uLnTx/>
                <a:uFillTx/>
                <a:latin typeface="Arial"/>
                <a:ea typeface="+mn-ea"/>
                <a:cs typeface="+mn-cs"/>
              </a:rPr>
            </a:br>
            <a:r>
              <a:rPr kumimoji="0" lang="en-US" sz="2000" b="0" i="1" u="none" strike="noStrike" kern="0" cap="none" spc="0" normalizeH="0" noProof="0" dirty="0" smtClean="0">
                <a:ln>
                  <a:noFill/>
                </a:ln>
                <a:solidFill>
                  <a:srgbClr val="000000"/>
                </a:solidFill>
                <a:effectLst/>
                <a:uLnTx/>
                <a:uFillTx/>
                <a:latin typeface="Arial"/>
                <a:ea typeface="+mn-ea"/>
                <a:cs typeface="+mn-cs"/>
              </a:rPr>
              <a:t>Hint – copy PC from exception dump into register view</a:t>
            </a:r>
            <a:endParaRPr kumimoji="0" lang="en-US" b="0" i="1" u="none" strike="noStrike" kern="0" cap="none" spc="0" normalizeH="0" baseline="0" noProof="0" dirty="0" smtClean="0">
              <a:ln>
                <a:noFill/>
              </a:ln>
              <a:solidFill>
                <a:srgbClr val="000000"/>
              </a:solidFill>
              <a:effectLst/>
              <a:uLnTx/>
              <a:uFillTx/>
              <a:latin typeface="Arial"/>
              <a:ea typeface="+mn-ea"/>
              <a:cs typeface="+mn-cs"/>
            </a:endParaRPr>
          </a:p>
          <a:p>
            <a:pPr marL="457200" marR="0" lvl="0" indent="-457200" algn="l" defTabSz="914400" rtl="0" eaLnBrk="1" fontAlgn="base" latinLnBrk="0" hangingPunct="1">
              <a:lnSpc>
                <a:spcPct val="100000"/>
              </a:lnSpc>
              <a:spcBef>
                <a:spcPts val="2400"/>
              </a:spcBef>
              <a:spcAft>
                <a:spcPct val="0"/>
              </a:spcAft>
              <a:buClrTx/>
              <a:buSzTx/>
              <a:buFont typeface="+mj-lt"/>
              <a:buAutoNum type="arabicPeriod"/>
              <a:tabLst/>
              <a:defRPr/>
            </a:pPr>
            <a:r>
              <a:rPr kumimoji="0" lang="en-US" b="0" i="0" u="none" strike="noStrike" kern="0" cap="none" spc="0" normalizeH="0" baseline="0" noProof="0" dirty="0" smtClean="0">
                <a:ln>
                  <a:noFill/>
                </a:ln>
                <a:solidFill>
                  <a:srgbClr val="000000"/>
                </a:solidFill>
                <a:effectLst/>
                <a:uLnTx/>
                <a:uFillTx/>
                <a:latin typeface="Arial"/>
                <a:ea typeface="+mn-ea"/>
                <a:cs typeface="+mn-cs"/>
              </a:rPr>
              <a:t>Can you show the stack </a:t>
            </a:r>
            <a:r>
              <a:rPr kumimoji="0" lang="en-US" b="0" i="0" u="none" strike="noStrike" kern="0" cap="none" spc="0" normalizeH="0" baseline="0" noProof="0" dirty="0" err="1" smtClean="0">
                <a:ln>
                  <a:noFill/>
                </a:ln>
                <a:solidFill>
                  <a:srgbClr val="000000"/>
                </a:solidFill>
                <a:effectLst/>
                <a:uLnTx/>
                <a:uFillTx/>
                <a:latin typeface="Arial"/>
                <a:ea typeface="+mn-ea"/>
                <a:cs typeface="+mn-cs"/>
              </a:rPr>
              <a:t>backtrace</a:t>
            </a:r>
            <a:r>
              <a:rPr kumimoji="0" lang="en-US" b="0" i="0" u="none" strike="noStrike" kern="0" cap="none" spc="0" normalizeH="0" baseline="0" noProof="0" dirty="0" smtClean="0">
                <a:ln>
                  <a:noFill/>
                </a:ln>
                <a:solidFill>
                  <a:srgbClr val="000000"/>
                </a:solidFill>
                <a:effectLst/>
                <a:uLnTx/>
                <a:uFillTx/>
                <a:latin typeface="Arial"/>
                <a:ea typeface="+mn-ea"/>
                <a:cs typeface="+mn-cs"/>
              </a:rPr>
              <a:t>?</a:t>
            </a:r>
            <a:br>
              <a:rPr kumimoji="0" lang="en-US" b="0" i="0" u="none" strike="noStrike" kern="0" cap="none" spc="0" normalizeH="0" baseline="0" noProof="0" dirty="0" smtClean="0">
                <a:ln>
                  <a:noFill/>
                </a:ln>
                <a:solidFill>
                  <a:srgbClr val="000000"/>
                </a:solidFill>
                <a:effectLst/>
                <a:uLnTx/>
                <a:uFillTx/>
                <a:latin typeface="Arial"/>
                <a:ea typeface="+mn-ea"/>
                <a:cs typeface="+mn-cs"/>
              </a:rPr>
            </a:br>
            <a:r>
              <a:rPr kumimoji="0" lang="en-US" sz="2000" b="0" i="1" u="none" strike="noStrike" kern="0" cap="none" spc="0" normalizeH="0" baseline="0" noProof="0" dirty="0" smtClean="0">
                <a:ln>
                  <a:noFill/>
                </a:ln>
                <a:solidFill>
                  <a:srgbClr val="000000"/>
                </a:solidFill>
                <a:effectLst/>
                <a:uLnTx/>
                <a:uFillTx/>
                <a:latin typeface="Arial"/>
                <a:ea typeface="+mn-ea"/>
                <a:cs typeface="+mn-cs"/>
              </a:rPr>
              <a:t>Hint</a:t>
            </a:r>
            <a:r>
              <a:rPr kumimoji="0" lang="en-US" sz="2000" b="0" i="1" u="none" strike="noStrike" kern="0" cap="none" spc="0" normalizeH="0" noProof="0" dirty="0" smtClean="0">
                <a:ln>
                  <a:noFill/>
                </a:ln>
                <a:solidFill>
                  <a:srgbClr val="000000"/>
                </a:solidFill>
                <a:effectLst/>
                <a:uLnTx/>
                <a:uFillTx/>
                <a:latin typeface="Arial"/>
                <a:ea typeface="+mn-ea"/>
                <a:cs typeface="+mn-cs"/>
              </a:rPr>
              <a:t> – copy LR and SP into the register view</a:t>
            </a:r>
            <a:endParaRPr kumimoji="0" lang="en-US" b="0" i="1" u="none" strike="noStrike" kern="0" cap="none" spc="0" normalizeH="0" baseline="0" noProof="0" dirty="0" smtClean="0">
              <a:ln>
                <a:noFill/>
              </a:ln>
              <a:solidFill>
                <a:srgbClr val="000000"/>
              </a:solidFill>
              <a:effectLst/>
              <a:uLnTx/>
              <a:uFillTx/>
              <a:latin typeface="Arial"/>
              <a:ea typeface="+mn-ea"/>
              <a:cs typeface="+mn-cs"/>
            </a:endParaRPr>
          </a:p>
          <a:p>
            <a:pPr marL="457200" marR="0" lvl="0" indent="-457200" algn="l" defTabSz="914400" rtl="0" eaLnBrk="1" fontAlgn="base" latinLnBrk="0" hangingPunct="1">
              <a:lnSpc>
                <a:spcPct val="100000"/>
              </a:lnSpc>
              <a:spcBef>
                <a:spcPts val="2400"/>
              </a:spcBef>
              <a:spcAft>
                <a:spcPct val="0"/>
              </a:spcAft>
              <a:buClrTx/>
              <a:buSzTx/>
              <a:buFont typeface="+mj-lt"/>
              <a:buAutoNum type="arabicPeriod"/>
              <a:tabLst/>
              <a:defRPr/>
            </a:pPr>
            <a:r>
              <a:rPr kumimoji="0" lang="en-US" b="0" i="0" u="none" strike="noStrike" kern="0" cap="none" spc="0" normalizeH="0" baseline="0" noProof="0" dirty="0" smtClean="0">
                <a:ln>
                  <a:noFill/>
                </a:ln>
                <a:solidFill>
                  <a:srgbClr val="000000"/>
                </a:solidFill>
                <a:effectLst/>
                <a:uLnTx/>
                <a:uFillTx/>
                <a:latin typeface="Arial"/>
                <a:ea typeface="+mn-ea"/>
                <a:cs typeface="+mn-cs"/>
              </a:rPr>
              <a:t>What caused the exception?</a:t>
            </a:r>
            <a:endParaRPr kumimoji="0" lang="en-US" b="0" i="0" u="none" strike="noStrike" kern="0" cap="none" spc="0" normalizeH="0" baseline="0" noProof="0" dirty="0" smtClean="0">
              <a:ln>
                <a:noFill/>
              </a:ln>
              <a:solidFill>
                <a:srgbClr val="000000"/>
              </a:solidFill>
              <a:effectLst/>
              <a:uLnTx/>
              <a:uFillTx/>
              <a:latin typeface="Arial"/>
            </a:endParaRPr>
          </a:p>
        </p:txBody>
      </p:sp>
      <p:sp>
        <p:nvSpPr>
          <p:cNvPr id="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28</a:t>
            </a:r>
            <a:endParaRPr lang="en-US" sz="1000" b="0" dirty="0" smtClean="0">
              <a:solidFill>
                <a:schemeClr val="tx2"/>
              </a:solidFill>
              <a:effectLst/>
              <a:latin typeface="Arial"/>
            </a:endParaRPr>
          </a:p>
        </p:txBody>
      </p:sp>
      <p:pic>
        <p:nvPicPr>
          <p:cNvPr id="9"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normAutofit/>
          </a:bodyPr>
          <a:lstStyle/>
          <a:p>
            <a:r>
              <a:rPr lang="en-US" dirty="0" smtClean="0"/>
              <a:t>3.  Task and System Stack Overflow</a:t>
            </a:r>
          </a:p>
        </p:txBody>
      </p:sp>
      <p:sp>
        <p:nvSpPr>
          <p:cNvPr id="21510" name="Rectangle 6"/>
          <p:cNvSpPr>
            <a:spLocks noChangeArrowheads="1"/>
          </p:cNvSpPr>
          <p:nvPr/>
        </p:nvSpPr>
        <p:spPr bwMode="auto">
          <a:xfrm>
            <a:off x="561975" y="6216650"/>
            <a:ext cx="184150" cy="625475"/>
          </a:xfrm>
          <a:prstGeom prst="rect">
            <a:avLst/>
          </a:prstGeom>
          <a:noFill/>
          <a:ln w="12700">
            <a:noFill/>
            <a:miter lim="800000"/>
            <a:headEnd type="none" w="sm" len="sm"/>
            <a:tailEnd type="none" w="sm" len="sm"/>
          </a:ln>
        </p:spPr>
        <p:txBody>
          <a:bodyPr wrap="none" anchor="ctr">
            <a:spAutoFit/>
          </a:bodyPr>
          <a:lstStyle/>
          <a:p>
            <a:pPr>
              <a:lnSpc>
                <a:spcPct val="100000"/>
              </a:lnSpc>
              <a:spcBef>
                <a:spcPct val="0"/>
              </a:spcBef>
            </a:pPr>
            <a:r>
              <a:rPr lang="en-US" sz="1100" b="0">
                <a:solidFill>
                  <a:srgbClr val="000000"/>
                </a:solidFill>
                <a:latin typeface="Times New Roman" pitchFamily="18" charset="0"/>
                <a:cs typeface="Times New Roman" pitchFamily="18" charset="0"/>
              </a:rPr>
              <a:t/>
            </a:r>
            <a:br>
              <a:rPr lang="en-US" sz="1100" b="0">
                <a:solidFill>
                  <a:srgbClr val="000000"/>
                </a:solidFill>
                <a:latin typeface="Times New Roman" pitchFamily="18" charset="0"/>
                <a:cs typeface="Times New Roman" pitchFamily="18" charset="0"/>
              </a:rPr>
            </a:br>
            <a:endParaRPr lang="en-US" b="0">
              <a:solidFill>
                <a:srgbClr val="000000"/>
              </a:solidFill>
              <a:latin typeface="Times New Roman" pitchFamily="18" charset="0"/>
            </a:endParaRPr>
          </a:p>
        </p:txBody>
      </p:sp>
      <p:sp>
        <p:nvSpPr>
          <p:cNvPr id="103" name="TextBox 102"/>
          <p:cNvSpPr txBox="1"/>
          <p:nvPr/>
        </p:nvSpPr>
        <p:spPr>
          <a:xfrm>
            <a:off x="333500" y="697675"/>
            <a:ext cx="1943161" cy="437043"/>
          </a:xfrm>
          <a:prstGeom prst="rect">
            <a:avLst/>
          </a:prstGeom>
          <a:noFill/>
        </p:spPr>
        <p:txBody>
          <a:bodyPr wrap="none" rtlCol="0" anchor="ctr" anchorCtr="0">
            <a:spAutoFit/>
          </a:bodyPr>
          <a:lstStyle/>
          <a:p>
            <a:r>
              <a:rPr lang="en-US" sz="2800" u="sng" dirty="0" smtClean="0">
                <a:solidFill>
                  <a:schemeClr val="tx2"/>
                </a:solidFill>
                <a:effectLst/>
              </a:rPr>
              <a:t>Questions</a:t>
            </a:r>
          </a:p>
        </p:txBody>
      </p:sp>
      <p:sp>
        <p:nvSpPr>
          <p:cNvPr id="30" name="Rectangle 3"/>
          <p:cNvSpPr txBox="1">
            <a:spLocks noChangeArrowheads="1"/>
          </p:cNvSpPr>
          <p:nvPr/>
        </p:nvSpPr>
        <p:spPr bwMode="auto">
          <a:xfrm>
            <a:off x="457201" y="1238313"/>
            <a:ext cx="8534399" cy="3714687"/>
          </a:xfrm>
          <a:prstGeom prst="rect">
            <a:avLst/>
          </a:prstGeom>
          <a:solidFill>
            <a:schemeClr val="accent1"/>
          </a:solidFill>
          <a:ln w="9525" algn="ctr">
            <a:noFill/>
            <a:miter lim="800000"/>
            <a:headEnd/>
            <a:tailEnd/>
          </a:ln>
          <a:effectLst/>
        </p:spPr>
        <p:txBody>
          <a:bodyPr vert="horz" wrap="square" lIns="91440" tIns="45720" rIns="91440" bIns="45720" numCol="1" anchor="ctr" anchorCtr="1" compatLnSpc="1">
            <a:prstTxWarp prst="textNoShape">
              <a:avLst/>
            </a:prstTxWarp>
          </a:bodyPr>
          <a:lstStyle/>
          <a:p>
            <a:pPr marL="457200" marR="0" lvl="0" indent="-457200" algn="l" defTabSz="914400" rtl="0" eaLnBrk="1" fontAlgn="base" latinLnBrk="0" hangingPunct="1">
              <a:lnSpc>
                <a:spcPct val="100000"/>
              </a:lnSpc>
              <a:spcBef>
                <a:spcPts val="2400"/>
              </a:spcBef>
              <a:spcAft>
                <a:spcPct val="0"/>
              </a:spcAft>
              <a:buClrTx/>
              <a:buSzTx/>
              <a:buFont typeface="+mj-lt"/>
              <a:buAutoNum type="arabicPeriod"/>
              <a:tabLst/>
              <a:defRPr/>
            </a:pPr>
            <a:r>
              <a:rPr kumimoji="0" lang="en-US" b="0" i="0" u="none" strike="noStrike" kern="0" cap="none" spc="0" normalizeH="0" baseline="0" noProof="0" dirty="0" smtClean="0">
                <a:ln>
                  <a:noFill/>
                </a:ln>
                <a:solidFill>
                  <a:srgbClr val="000000"/>
                </a:solidFill>
                <a:effectLst/>
                <a:uLnTx/>
                <a:uFillTx/>
                <a:latin typeface="Arial"/>
                <a:ea typeface="+mn-ea"/>
                <a:cs typeface="+mn-cs"/>
              </a:rPr>
              <a:t>How many Tasks</a:t>
            </a:r>
            <a:r>
              <a:rPr kumimoji="0" lang="en-US" b="0" i="0" u="none" strike="noStrike" kern="0" cap="none" spc="0" normalizeH="0" noProof="0" dirty="0" smtClean="0">
                <a:ln>
                  <a:noFill/>
                </a:ln>
                <a:solidFill>
                  <a:srgbClr val="000000"/>
                </a:solidFill>
                <a:effectLst/>
                <a:uLnTx/>
                <a:uFillTx/>
                <a:latin typeface="Arial"/>
                <a:ea typeface="+mn-ea"/>
                <a:cs typeface="+mn-cs"/>
              </a:rPr>
              <a:t> are in this app? How many ISRs?</a:t>
            </a:r>
            <a:endParaRPr kumimoji="0" lang="en-US" b="0" i="1" u="none" strike="noStrike" kern="0" cap="none" spc="0" normalizeH="0" baseline="0" noProof="0" dirty="0" smtClean="0">
              <a:ln>
                <a:noFill/>
              </a:ln>
              <a:solidFill>
                <a:srgbClr val="000000"/>
              </a:solidFill>
              <a:effectLst/>
              <a:uLnTx/>
              <a:uFillTx/>
              <a:latin typeface="Arial"/>
              <a:ea typeface="+mn-ea"/>
              <a:cs typeface="+mn-cs"/>
            </a:endParaRPr>
          </a:p>
          <a:p>
            <a:pPr marL="457200" marR="0" lvl="0" indent="-457200" algn="l" defTabSz="914400" rtl="0" eaLnBrk="1" fontAlgn="base" latinLnBrk="0" hangingPunct="1">
              <a:lnSpc>
                <a:spcPct val="100000"/>
              </a:lnSpc>
              <a:spcBef>
                <a:spcPts val="2400"/>
              </a:spcBef>
              <a:spcAft>
                <a:spcPct val="0"/>
              </a:spcAft>
              <a:buClrTx/>
              <a:buSzTx/>
              <a:buFont typeface="+mj-lt"/>
              <a:buAutoNum type="arabicPeriod"/>
              <a:tabLst/>
              <a:defRPr/>
            </a:pPr>
            <a:r>
              <a:rPr kumimoji="0" lang="en-US" b="0" i="0" u="none" strike="noStrike" kern="0" cap="none" spc="0" normalizeH="0" baseline="0" noProof="0" dirty="0" smtClean="0">
                <a:ln>
                  <a:noFill/>
                </a:ln>
                <a:solidFill>
                  <a:srgbClr val="000000"/>
                </a:solidFill>
                <a:effectLst/>
                <a:uLnTx/>
                <a:uFillTx/>
                <a:latin typeface="Arial"/>
                <a:ea typeface="+mn-ea"/>
                <a:cs typeface="+mn-cs"/>
              </a:rPr>
              <a:t>Why do we only need to overwrite 256 bytes (of 2048) with </a:t>
            </a:r>
            <a:r>
              <a:rPr kumimoji="0" lang="en-US" b="0" i="0" u="none" strike="noStrike" kern="0" cap="none" spc="0" normalizeH="0" baseline="0" noProof="0" dirty="0" err="1" smtClean="0">
                <a:ln>
                  <a:noFill/>
                </a:ln>
                <a:solidFill>
                  <a:srgbClr val="000000"/>
                </a:solidFill>
                <a:effectLst/>
                <a:uLnTx/>
                <a:uFillTx/>
                <a:latin typeface="Arial"/>
                <a:ea typeface="+mn-ea"/>
                <a:cs typeface="+mn-cs"/>
              </a:rPr>
              <a:t>memset</a:t>
            </a:r>
            <a:r>
              <a:rPr kumimoji="0" lang="en-US" b="0" i="0" u="none" strike="noStrike" kern="0" cap="none" spc="0" normalizeH="0" baseline="0" noProof="0" dirty="0" smtClean="0">
                <a:ln>
                  <a:noFill/>
                </a:ln>
                <a:solidFill>
                  <a:srgbClr val="000000"/>
                </a:solidFill>
                <a:effectLst/>
                <a:uLnTx/>
                <a:uFillTx/>
                <a:latin typeface="Arial"/>
                <a:ea typeface="+mn-ea"/>
                <a:cs typeface="+mn-cs"/>
              </a:rPr>
              <a:t>() to cause the overflow problem? </a:t>
            </a:r>
            <a:endParaRPr kumimoji="0" lang="en-US" b="0" i="1" u="none" strike="noStrike" kern="0" cap="none" spc="0" normalizeH="0" baseline="0" noProof="0" dirty="0" smtClean="0">
              <a:ln>
                <a:noFill/>
              </a:ln>
              <a:solidFill>
                <a:srgbClr val="000000"/>
              </a:solidFill>
              <a:effectLst/>
              <a:uLnTx/>
              <a:uFillTx/>
              <a:latin typeface="Arial"/>
              <a:ea typeface="+mn-ea"/>
              <a:cs typeface="+mn-cs"/>
            </a:endParaRPr>
          </a:p>
          <a:p>
            <a:pPr marL="457200" marR="0" lvl="0" indent="-457200" algn="l" defTabSz="914400" rtl="0" eaLnBrk="1" fontAlgn="base" latinLnBrk="0" hangingPunct="1">
              <a:lnSpc>
                <a:spcPct val="100000"/>
              </a:lnSpc>
              <a:spcBef>
                <a:spcPts val="2400"/>
              </a:spcBef>
              <a:spcAft>
                <a:spcPct val="0"/>
              </a:spcAft>
              <a:buClrTx/>
              <a:buSzTx/>
              <a:buFont typeface="+mj-lt"/>
              <a:buAutoNum type="arabicPeriod"/>
              <a:tabLst/>
              <a:defRPr/>
            </a:pPr>
            <a:r>
              <a:rPr kumimoji="0" lang="en-US" b="0" i="0" u="none" strike="noStrike" kern="0" cap="none" spc="0" normalizeH="0" baseline="0" noProof="0" dirty="0" smtClean="0">
                <a:ln>
                  <a:noFill/>
                </a:ln>
                <a:solidFill>
                  <a:srgbClr val="000000"/>
                </a:solidFill>
                <a:effectLst/>
                <a:uLnTx/>
                <a:uFillTx/>
                <a:latin typeface="Arial"/>
                <a:ea typeface="+mn-ea"/>
                <a:cs typeface="+mn-cs"/>
              </a:rPr>
              <a:t>Which ROV view do you use to see the System Stack?</a:t>
            </a:r>
          </a:p>
          <a:p>
            <a:pPr marL="457200" lvl="0" indent="-457200" eaLnBrk="1" hangingPunct="1">
              <a:lnSpc>
                <a:spcPct val="100000"/>
              </a:lnSpc>
              <a:spcBef>
                <a:spcPts val="2400"/>
              </a:spcBef>
              <a:buFont typeface="+mj-lt"/>
              <a:buAutoNum type="arabicPeriod"/>
            </a:pPr>
            <a:r>
              <a:rPr lang="en-US" b="0" kern="0" dirty="0" smtClean="0">
                <a:solidFill>
                  <a:srgbClr val="000000"/>
                </a:solidFill>
                <a:latin typeface="Arial"/>
              </a:rPr>
              <a:t>Why are there separate </a:t>
            </a:r>
            <a:r>
              <a:rPr lang="en-US" b="0" kern="0" dirty="0" err="1" smtClean="0">
                <a:solidFill>
                  <a:srgbClr val="000000"/>
                </a:solidFill>
                <a:latin typeface="Arial Narrow" pitchFamily="34" charset="0"/>
              </a:rPr>
              <a:t>Task</a:t>
            </a:r>
            <a:r>
              <a:rPr lang="en-US" b="0" kern="0" dirty="0" err="1" smtClean="0">
                <a:solidFill>
                  <a:srgbClr val="000000"/>
                </a:solidFill>
                <a:latin typeface="Arial Narrow" pitchFamily="34" charset="0"/>
                <a:sym typeface="Wingdings"/>
              </a:rPr>
              <a:t></a:t>
            </a:r>
            <a:r>
              <a:rPr lang="en-US" b="0" kern="0" dirty="0" err="1" smtClean="0">
                <a:solidFill>
                  <a:srgbClr val="000000"/>
                </a:solidFill>
                <a:latin typeface="Arial Narrow" pitchFamily="34" charset="0"/>
              </a:rPr>
              <a:t>Basic</a:t>
            </a:r>
            <a:r>
              <a:rPr lang="en-US" b="0" kern="0" dirty="0" smtClean="0">
                <a:solidFill>
                  <a:srgbClr val="000000"/>
                </a:solidFill>
                <a:latin typeface="Arial Narrow" pitchFamily="34" charset="0"/>
              </a:rPr>
              <a:t> </a:t>
            </a:r>
            <a:r>
              <a:rPr lang="en-US" b="0" kern="0" dirty="0" smtClean="0">
                <a:solidFill>
                  <a:srgbClr val="000000"/>
                </a:solidFill>
                <a:latin typeface="Arial"/>
              </a:rPr>
              <a:t>&amp; </a:t>
            </a:r>
            <a:r>
              <a:rPr lang="en-US" b="0" kern="0" dirty="0" err="1" smtClean="0">
                <a:solidFill>
                  <a:srgbClr val="000000"/>
                </a:solidFill>
                <a:latin typeface="Arial Narrow" pitchFamily="34" charset="0"/>
              </a:rPr>
              <a:t>Task</a:t>
            </a:r>
            <a:r>
              <a:rPr lang="en-US" b="0" kern="0" dirty="0" err="1" smtClean="0">
                <a:solidFill>
                  <a:srgbClr val="000000"/>
                </a:solidFill>
                <a:latin typeface="Arial Narrow" pitchFamily="34" charset="0"/>
                <a:sym typeface="Wingdings"/>
              </a:rPr>
              <a:t></a:t>
            </a:r>
            <a:r>
              <a:rPr lang="en-US" b="0" kern="0" dirty="0" err="1" smtClean="0">
                <a:solidFill>
                  <a:srgbClr val="000000"/>
                </a:solidFill>
                <a:latin typeface="Arial Narrow" pitchFamily="34" charset="0"/>
              </a:rPr>
              <a:t>Details</a:t>
            </a:r>
            <a:r>
              <a:rPr lang="en-US" b="0" kern="0" dirty="0" smtClean="0">
                <a:solidFill>
                  <a:srgbClr val="000000"/>
                </a:solidFill>
                <a:latin typeface="Arial Narrow" pitchFamily="34" charset="0"/>
              </a:rPr>
              <a:t> </a:t>
            </a:r>
            <a:r>
              <a:rPr lang="en-US" b="0" kern="0" dirty="0" smtClean="0">
                <a:solidFill>
                  <a:srgbClr val="000000"/>
                </a:solidFill>
                <a:latin typeface="Arial"/>
              </a:rPr>
              <a:t>views?</a:t>
            </a:r>
          </a:p>
          <a:p>
            <a:pPr marL="457200" lvl="0" indent="-457200" eaLnBrk="1" hangingPunct="1">
              <a:lnSpc>
                <a:spcPct val="100000"/>
              </a:lnSpc>
              <a:spcBef>
                <a:spcPts val="2400"/>
              </a:spcBef>
              <a:buFont typeface="+mj-lt"/>
              <a:buAutoNum type="arabicPeriod"/>
            </a:pPr>
            <a:r>
              <a:rPr kumimoji="0" lang="en-US" b="0" i="0" u="none" strike="noStrike" kern="0" cap="none" spc="0" normalizeH="0" baseline="0" noProof="0" dirty="0" smtClean="0">
                <a:ln>
                  <a:noFill/>
                </a:ln>
                <a:solidFill>
                  <a:srgbClr val="000000"/>
                </a:solidFill>
                <a:effectLst/>
                <a:uLnTx/>
                <a:uFillTx/>
                <a:latin typeface="Arial"/>
              </a:rPr>
              <a:t>How does the </a:t>
            </a:r>
            <a:r>
              <a:rPr kumimoji="0" lang="en-US" b="0" i="0" u="none" strike="noStrike" kern="0" cap="none" spc="0" normalizeH="0" baseline="0" noProof="0" dirty="0" smtClean="0">
                <a:ln>
                  <a:noFill/>
                </a:ln>
                <a:solidFill>
                  <a:srgbClr val="000000"/>
                </a:solidFill>
                <a:effectLst/>
                <a:uLnTx/>
                <a:uFillTx/>
                <a:latin typeface="Arial Narrow" pitchFamily="34" charset="0"/>
              </a:rPr>
              <a:t>BIOS</a:t>
            </a:r>
            <a:r>
              <a:rPr lang="en-US" b="0" kern="0" dirty="0" smtClean="0">
                <a:solidFill>
                  <a:srgbClr val="000000"/>
                </a:solidFill>
                <a:latin typeface="Arial Narrow" pitchFamily="34" charset="0"/>
                <a:sym typeface="Wingdings"/>
              </a:rPr>
              <a:t></a:t>
            </a:r>
            <a:r>
              <a:rPr kumimoji="0" lang="en-US" b="0" i="0" u="none" strike="noStrike" kern="0" cap="none" spc="0" normalizeH="0" baseline="0" noProof="0" dirty="0" smtClean="0">
                <a:ln>
                  <a:noFill/>
                </a:ln>
                <a:solidFill>
                  <a:srgbClr val="000000"/>
                </a:solidFill>
                <a:effectLst/>
                <a:uLnTx/>
                <a:uFillTx/>
                <a:latin typeface="Arial Narrow" pitchFamily="34" charset="0"/>
              </a:rPr>
              <a:t>Scan for Errors</a:t>
            </a:r>
            <a:r>
              <a:rPr kumimoji="0" lang="en-US" b="0" i="0" u="none" strike="noStrike" kern="0" cap="none" spc="0" normalizeH="0" baseline="0" noProof="0" dirty="0" smtClean="0">
                <a:ln>
                  <a:noFill/>
                </a:ln>
                <a:solidFill>
                  <a:srgbClr val="000000"/>
                </a:solidFill>
                <a:effectLst/>
                <a:uLnTx/>
                <a:uFillTx/>
                <a:latin typeface="Arial"/>
              </a:rPr>
              <a:t>….view work?</a:t>
            </a:r>
          </a:p>
        </p:txBody>
      </p:sp>
      <p:sp>
        <p:nvSpPr>
          <p:cNvPr id="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29</a:t>
            </a:r>
            <a:endParaRPr lang="en-US" sz="1000" b="0" dirty="0" smtClean="0">
              <a:solidFill>
                <a:schemeClr val="tx2"/>
              </a:solidFill>
              <a:effectLst/>
              <a:latin typeface="Arial"/>
            </a:endParaRPr>
          </a:p>
        </p:txBody>
      </p:sp>
      <p:pic>
        <p:nvPicPr>
          <p:cNvPr id="9"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p:cNvSpPr>
            <a:spLocks noChangeArrowheads="1"/>
          </p:cNvSpPr>
          <p:nvPr/>
        </p:nvSpPr>
        <p:spPr bwMode="auto">
          <a:xfrm>
            <a:off x="0" y="0"/>
            <a:ext cx="9144000" cy="6858000"/>
          </a:xfrm>
          <a:prstGeom prst="rect">
            <a:avLst/>
          </a:prstGeom>
          <a:solidFill>
            <a:srgbClr val="FFFFFF">
              <a:alpha val="50000"/>
            </a:srgbClr>
          </a:solidFill>
          <a:ln w="12700">
            <a:solidFill>
              <a:schemeClr val="tx1"/>
            </a:solidFill>
            <a:miter lim="800000"/>
            <a:headEnd type="none" w="sm" len="sm"/>
            <a:tailEnd type="none" w="sm" len="sm"/>
          </a:ln>
          <a:effectLst/>
        </p:spPr>
        <p:txBody>
          <a:bodyPr wrap="none" anchor="ctr"/>
          <a:lstStyle/>
          <a:p>
            <a:pPr eaLnBrk="1" hangingPunct="1">
              <a:lnSpc>
                <a:spcPct val="100000"/>
              </a:lnSpc>
              <a:spcBef>
                <a:spcPct val="0"/>
              </a:spcBef>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548867" name="Text Box 3"/>
          <p:cNvSpPr txBox="1">
            <a:spLocks noChangeArrowheads="1"/>
          </p:cNvSpPr>
          <p:nvPr/>
        </p:nvSpPr>
        <p:spPr bwMode="auto">
          <a:xfrm>
            <a:off x="609600" y="1126643"/>
            <a:ext cx="8686800" cy="2189163"/>
          </a:xfrm>
          <a:prstGeom prst="rect">
            <a:avLst/>
          </a:prstGeom>
          <a:noFill/>
          <a:ln w="12700">
            <a:noFill/>
            <a:miter lim="800000"/>
            <a:headEnd type="none" w="sm" len="sm"/>
            <a:tailEnd type="none" w="sm" len="sm"/>
          </a:ln>
          <a:effectLst>
            <a:outerShdw dist="35921" dir="2700000" algn="ctr" rotWithShape="0">
              <a:srgbClr val="333333">
                <a:alpha val="50000"/>
              </a:srgbClr>
            </a:outerShdw>
          </a:effectLst>
        </p:spPr>
        <p:txBody>
          <a:bodyPr anchor="ctr" anchorCtr="1">
            <a:spAutoFit/>
          </a:bodyPr>
          <a:lstStyle/>
          <a:p>
            <a:pPr algn="ctr" eaLnBrk="1" hangingPunct="1">
              <a:lnSpc>
                <a:spcPct val="100000"/>
              </a:lnSpc>
              <a:spcBef>
                <a:spcPct val="0"/>
              </a:spcBef>
              <a:defRPr/>
            </a:pPr>
            <a:r>
              <a:rPr lang="en-US" sz="17200" b="0" dirty="0" err="1">
                <a:solidFill>
                  <a:srgbClr val="FF0000"/>
                </a:solidFill>
                <a:latin typeface="TILogo" pitchFamily="2" charset="0"/>
              </a:rPr>
              <a:t>ti</a:t>
            </a:r>
            <a:endParaRPr lang="en-US" sz="17200" b="0" dirty="0">
              <a:solidFill>
                <a:srgbClr val="FF0000"/>
              </a:solidFill>
              <a:latin typeface="TILogo" pitchFamily="2" charset="0"/>
            </a:endParaRPr>
          </a:p>
        </p:txBody>
      </p:sp>
      <p:sp>
        <p:nvSpPr>
          <p:cNvPr id="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30</a:t>
            </a:r>
            <a:endParaRPr lang="en-US" sz="1000" b="0" dirty="0" smtClean="0">
              <a:solidFill>
                <a:schemeClr val="tx2"/>
              </a:solidFill>
              <a:effectLst/>
              <a:latin typeface="Arial"/>
            </a:endParaRPr>
          </a:p>
        </p:txBody>
      </p:sp>
      <p:pic>
        <p:nvPicPr>
          <p:cNvPr id="6"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3">
            <a:hlinkClick r:id="rId14" action="ppaction://hlinksldjump"/>
          </p:cNvPr>
          <p:cNvSpPr txBox="1">
            <a:spLocks noChangeArrowheads="1"/>
          </p:cNvSpPr>
          <p:nvPr>
            <p:custDataLst>
              <p:tags r:id="rId3"/>
            </p:custDataLst>
          </p:nvPr>
        </p:nvSpPr>
        <p:spPr bwMode="auto">
          <a:xfrm>
            <a:off x="304800" y="1593185"/>
            <a:ext cx="5562600" cy="495300"/>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217274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57857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98440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39023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79606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EDMA &amp; Cache</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20188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Compiler &amp; Optimizer</a:t>
            </a:r>
            <a:endParaRPr lang="en-US" dirty="0">
              <a:solidFill>
                <a:srgbClr val="000000"/>
              </a:solidFill>
            </a:endParaRPr>
          </a:p>
        </p:txBody>
      </p:sp>
      <p:sp>
        <p:nvSpPr>
          <p:cNvPr id="17" name="Text Box 6">
            <a:hlinkClick r:id="rId21" action="ppaction://hlinksldjump"/>
          </p:cNvPr>
          <p:cNvSpPr txBox="1">
            <a:spLocks noChangeArrowheads="1"/>
          </p:cNvSpPr>
          <p:nvPr>
            <p:custDataLst>
              <p:tags r:id="rId10"/>
            </p:custDataLst>
          </p:nvPr>
        </p:nvSpPr>
        <p:spPr bwMode="auto">
          <a:xfrm>
            <a:off x="769877" y="460771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C6000</a:t>
            </a:r>
            <a:endParaRPr lang="en-US"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sp>
        <p:nvSpPr>
          <p:cNvPr id="11" name="Text Box 5">
            <a:hlinkClick r:id="rId15" action="ppaction://hlinksldjump"/>
          </p:cNvPr>
          <p:cNvSpPr txBox="1">
            <a:spLocks noChangeArrowheads="1"/>
          </p:cNvSpPr>
          <p:nvPr>
            <p:custDataLst>
              <p:tags r:id="rId4"/>
            </p:custDataLst>
          </p:nvPr>
        </p:nvSpPr>
        <p:spPr bwMode="auto">
          <a:xfrm>
            <a:off x="774000" y="2140999"/>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69605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310188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50770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91353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EDMA &amp; Cache</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31936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Compiler &amp; Optimizer</a:t>
            </a:r>
            <a:endParaRPr lang="en-US" dirty="0">
              <a:solidFill>
                <a:srgbClr val="000000"/>
              </a:solidFill>
            </a:endParaRPr>
          </a:p>
        </p:txBody>
      </p:sp>
      <p:sp>
        <p:nvSpPr>
          <p:cNvPr id="17" name="Text Box 6">
            <a:hlinkClick r:id="rId21" action="ppaction://hlinksldjump"/>
          </p:cNvPr>
          <p:cNvSpPr txBox="1">
            <a:spLocks noChangeArrowheads="1"/>
          </p:cNvSpPr>
          <p:nvPr>
            <p:custDataLst>
              <p:tags r:id="rId10"/>
            </p:custDataLst>
          </p:nvPr>
        </p:nvSpPr>
        <p:spPr bwMode="auto">
          <a:xfrm>
            <a:off x="769877" y="472519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C6000</a:t>
            </a:r>
            <a:endParaRPr lang="en-US"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Freeform 2"/>
          <p:cNvSpPr>
            <a:spLocks/>
          </p:cNvSpPr>
          <p:nvPr/>
        </p:nvSpPr>
        <p:spPr bwMode="auto">
          <a:xfrm>
            <a:off x="222250" y="2020888"/>
            <a:ext cx="3281363" cy="793750"/>
          </a:xfrm>
          <a:custGeom>
            <a:avLst/>
            <a:gdLst/>
            <a:ahLst/>
            <a:cxnLst>
              <a:cxn ang="0">
                <a:pos x="1047" y="0"/>
              </a:cxn>
              <a:cxn ang="0">
                <a:pos x="0" y="500"/>
              </a:cxn>
              <a:cxn ang="0">
                <a:pos x="2067" y="500"/>
              </a:cxn>
              <a:cxn ang="0">
                <a:pos x="1600" y="0"/>
              </a:cxn>
              <a:cxn ang="0">
                <a:pos x="1047" y="0"/>
              </a:cxn>
            </a:cxnLst>
            <a:rect l="0" t="0" r="r" b="b"/>
            <a:pathLst>
              <a:path w="2067" h="500">
                <a:moveTo>
                  <a:pt x="1047" y="0"/>
                </a:moveTo>
                <a:lnTo>
                  <a:pt x="0" y="500"/>
                </a:lnTo>
                <a:lnTo>
                  <a:pt x="2067" y="500"/>
                </a:lnTo>
                <a:lnTo>
                  <a:pt x="1600" y="0"/>
                </a:lnTo>
                <a:lnTo>
                  <a:pt x="1047" y="0"/>
                </a:lnTo>
                <a:close/>
              </a:path>
            </a:pathLst>
          </a:custGeom>
          <a:solidFill>
            <a:schemeClr val="accent1">
              <a:alpha val="50000"/>
            </a:schemeClr>
          </a:solidFill>
          <a:ln w="3175" cap="rnd" cmpd="sng">
            <a:solidFill>
              <a:schemeClr val="tx1"/>
            </a:solidFill>
            <a:prstDash val="sysDot"/>
            <a:round/>
            <a:headEnd type="none" w="sm" len="sm"/>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7171" name="Rectangle 3"/>
          <p:cNvSpPr>
            <a:spLocks noGrp="1" noChangeArrowheads="1"/>
          </p:cNvSpPr>
          <p:nvPr>
            <p:ph type="title"/>
          </p:nvPr>
        </p:nvSpPr>
        <p:spPr>
          <a:xfrm>
            <a:off x="0" y="0"/>
            <a:ext cx="9067800" cy="762000"/>
          </a:xfrm>
        </p:spPr>
        <p:txBody>
          <a:bodyPr anchor="ctr"/>
          <a:lstStyle/>
          <a:p>
            <a:r>
              <a:rPr lang="en-US" smtClean="0"/>
              <a:t>What Problem Are We Trying To Solve?</a:t>
            </a:r>
          </a:p>
        </p:txBody>
      </p:sp>
      <p:grpSp>
        <p:nvGrpSpPr>
          <p:cNvPr id="2" name="Group 4"/>
          <p:cNvGrpSpPr>
            <a:grpSpLocks/>
          </p:cNvGrpSpPr>
          <p:nvPr/>
        </p:nvGrpSpPr>
        <p:grpSpPr bwMode="auto">
          <a:xfrm>
            <a:off x="228600" y="2819400"/>
            <a:ext cx="3276600" cy="3048000"/>
            <a:chOff x="144" y="1776"/>
            <a:chExt cx="2064" cy="1920"/>
          </a:xfrm>
        </p:grpSpPr>
        <p:sp>
          <p:nvSpPr>
            <p:cNvPr id="7200" name="Rectangle 5"/>
            <p:cNvSpPr>
              <a:spLocks noChangeArrowheads="1"/>
            </p:cNvSpPr>
            <p:nvPr/>
          </p:nvSpPr>
          <p:spPr bwMode="auto">
            <a:xfrm>
              <a:off x="144" y="1776"/>
              <a:ext cx="2064" cy="1920"/>
            </a:xfrm>
            <a:prstGeom prst="rect">
              <a:avLst/>
            </a:prstGeom>
            <a:solidFill>
              <a:schemeClr val="accent1"/>
            </a:solidFill>
            <a:ln w="12700">
              <a:solidFill>
                <a:schemeClr val="tx1"/>
              </a:solidFill>
              <a:miter lim="800000"/>
              <a:headEnd type="none" w="sm" len="sm"/>
              <a:tailEnd type="none" w="sm" len="sm"/>
            </a:ln>
          </p:spPr>
          <p:txBody>
            <a:bodyPr tIns="91440" bIns="91440" anchorCtr="1"/>
            <a:lstStyle/>
            <a:p>
              <a:pPr algn="ctr" eaLnBrk="0" hangingPunct="0">
                <a:lnSpc>
                  <a:spcPct val="90000"/>
                </a:lnSpc>
              </a:pPr>
              <a:r>
                <a:rPr lang="en-US"/>
                <a:t>Digital sampling of an analog signal:</a:t>
              </a:r>
            </a:p>
          </p:txBody>
        </p:sp>
        <p:grpSp>
          <p:nvGrpSpPr>
            <p:cNvPr id="3" name="Group 6"/>
            <p:cNvGrpSpPr>
              <a:grpSpLocks/>
            </p:cNvGrpSpPr>
            <p:nvPr/>
          </p:nvGrpSpPr>
          <p:grpSpPr bwMode="auto">
            <a:xfrm>
              <a:off x="304" y="2448"/>
              <a:ext cx="1743" cy="1087"/>
              <a:chOff x="280" y="1905"/>
              <a:chExt cx="1743" cy="1087"/>
            </a:xfrm>
          </p:grpSpPr>
          <p:sp>
            <p:nvSpPr>
              <p:cNvPr id="214023" name="Freeform 7"/>
              <p:cNvSpPr>
                <a:spLocks/>
              </p:cNvSpPr>
              <p:nvPr/>
            </p:nvSpPr>
            <p:spPr bwMode="auto">
              <a:xfrm>
                <a:off x="334" y="1982"/>
                <a:ext cx="1507" cy="861"/>
              </a:xfrm>
              <a:custGeom>
                <a:avLst/>
                <a:gdLst/>
                <a:ahLst/>
                <a:cxnLst>
                  <a:cxn ang="0">
                    <a:pos x="0" y="860"/>
                  </a:cxn>
                  <a:cxn ang="0">
                    <a:pos x="58" y="750"/>
                  </a:cxn>
                  <a:cxn ang="0">
                    <a:pos x="114" y="658"/>
                  </a:cxn>
                  <a:cxn ang="0">
                    <a:pos x="168" y="579"/>
                  </a:cxn>
                  <a:cxn ang="0">
                    <a:pos x="220" y="514"/>
                  </a:cxn>
                  <a:cxn ang="0">
                    <a:pos x="273" y="461"/>
                  </a:cxn>
                  <a:cxn ang="0">
                    <a:pos x="322" y="419"/>
                  </a:cxn>
                  <a:cxn ang="0">
                    <a:pos x="370" y="388"/>
                  </a:cxn>
                  <a:cxn ang="0">
                    <a:pos x="394" y="377"/>
                  </a:cxn>
                  <a:cxn ang="0">
                    <a:pos x="419" y="367"/>
                  </a:cxn>
                  <a:cxn ang="0">
                    <a:pos x="464" y="353"/>
                  </a:cxn>
                  <a:cxn ang="0">
                    <a:pos x="510" y="348"/>
                  </a:cxn>
                  <a:cxn ang="0">
                    <a:pos x="554" y="348"/>
                  </a:cxn>
                  <a:cxn ang="0">
                    <a:pos x="598" y="353"/>
                  </a:cxn>
                  <a:cxn ang="0">
                    <a:pos x="642" y="363"/>
                  </a:cxn>
                  <a:cxn ang="0">
                    <a:pos x="684" y="376"/>
                  </a:cxn>
                  <a:cxn ang="0">
                    <a:pos x="768" y="409"/>
                  </a:cxn>
                  <a:cxn ang="0">
                    <a:pos x="850" y="444"/>
                  </a:cxn>
                  <a:cxn ang="0">
                    <a:pos x="933" y="473"/>
                  </a:cxn>
                  <a:cxn ang="0">
                    <a:pos x="973" y="483"/>
                  </a:cxn>
                  <a:cxn ang="0">
                    <a:pos x="1014" y="489"/>
                  </a:cxn>
                  <a:cxn ang="0">
                    <a:pos x="1057" y="489"/>
                  </a:cxn>
                  <a:cxn ang="0">
                    <a:pos x="1098" y="483"/>
                  </a:cxn>
                  <a:cxn ang="0">
                    <a:pos x="1140" y="468"/>
                  </a:cxn>
                  <a:cxn ang="0">
                    <a:pos x="1183" y="448"/>
                  </a:cxn>
                  <a:cxn ang="0">
                    <a:pos x="1227" y="416"/>
                  </a:cxn>
                  <a:cxn ang="0">
                    <a:pos x="1271" y="374"/>
                  </a:cxn>
                  <a:cxn ang="0">
                    <a:pos x="1316" y="321"/>
                  </a:cxn>
                  <a:cxn ang="0">
                    <a:pos x="1362" y="256"/>
                  </a:cxn>
                  <a:cxn ang="0">
                    <a:pos x="1409" y="177"/>
                  </a:cxn>
                  <a:cxn ang="0">
                    <a:pos x="1457" y="86"/>
                  </a:cxn>
                  <a:cxn ang="0">
                    <a:pos x="1506" y="0"/>
                  </a:cxn>
                </a:cxnLst>
                <a:rect l="0" t="0" r="r" b="b"/>
                <a:pathLst>
                  <a:path w="1507" h="861">
                    <a:moveTo>
                      <a:pt x="0" y="860"/>
                    </a:moveTo>
                    <a:lnTo>
                      <a:pt x="58" y="750"/>
                    </a:lnTo>
                    <a:lnTo>
                      <a:pt x="114" y="658"/>
                    </a:lnTo>
                    <a:lnTo>
                      <a:pt x="168" y="579"/>
                    </a:lnTo>
                    <a:lnTo>
                      <a:pt x="220" y="514"/>
                    </a:lnTo>
                    <a:lnTo>
                      <a:pt x="273" y="461"/>
                    </a:lnTo>
                    <a:lnTo>
                      <a:pt x="322" y="419"/>
                    </a:lnTo>
                    <a:lnTo>
                      <a:pt x="370" y="388"/>
                    </a:lnTo>
                    <a:lnTo>
                      <a:pt x="394" y="377"/>
                    </a:lnTo>
                    <a:lnTo>
                      <a:pt x="419" y="367"/>
                    </a:lnTo>
                    <a:lnTo>
                      <a:pt x="464" y="353"/>
                    </a:lnTo>
                    <a:lnTo>
                      <a:pt x="510" y="348"/>
                    </a:lnTo>
                    <a:lnTo>
                      <a:pt x="554" y="348"/>
                    </a:lnTo>
                    <a:lnTo>
                      <a:pt x="598" y="353"/>
                    </a:lnTo>
                    <a:lnTo>
                      <a:pt x="642" y="363"/>
                    </a:lnTo>
                    <a:lnTo>
                      <a:pt x="684" y="376"/>
                    </a:lnTo>
                    <a:lnTo>
                      <a:pt x="768" y="409"/>
                    </a:lnTo>
                    <a:lnTo>
                      <a:pt x="850" y="444"/>
                    </a:lnTo>
                    <a:lnTo>
                      <a:pt x="933" y="473"/>
                    </a:lnTo>
                    <a:lnTo>
                      <a:pt x="973" y="483"/>
                    </a:lnTo>
                    <a:lnTo>
                      <a:pt x="1014" y="489"/>
                    </a:lnTo>
                    <a:lnTo>
                      <a:pt x="1057" y="489"/>
                    </a:lnTo>
                    <a:lnTo>
                      <a:pt x="1098" y="483"/>
                    </a:lnTo>
                    <a:lnTo>
                      <a:pt x="1140" y="468"/>
                    </a:lnTo>
                    <a:lnTo>
                      <a:pt x="1183" y="448"/>
                    </a:lnTo>
                    <a:lnTo>
                      <a:pt x="1227" y="416"/>
                    </a:lnTo>
                    <a:lnTo>
                      <a:pt x="1271" y="374"/>
                    </a:lnTo>
                    <a:lnTo>
                      <a:pt x="1316" y="321"/>
                    </a:lnTo>
                    <a:lnTo>
                      <a:pt x="1362" y="256"/>
                    </a:lnTo>
                    <a:lnTo>
                      <a:pt x="1409" y="177"/>
                    </a:lnTo>
                    <a:lnTo>
                      <a:pt x="1457" y="86"/>
                    </a:lnTo>
                    <a:lnTo>
                      <a:pt x="1506" y="0"/>
                    </a:lnTo>
                  </a:path>
                </a:pathLst>
              </a:custGeom>
              <a:noFill/>
              <a:ln w="12700" cap="rnd" cmpd="sng">
                <a:solidFill>
                  <a:schemeClr val="tx2"/>
                </a:solidFill>
                <a:prstDash val="solid"/>
                <a:round/>
                <a:headEnd type="none" w="sm" len="sm"/>
                <a:tailEnd type="none" w="sm" len="sm"/>
              </a:ln>
              <a:effectLst/>
            </p:spPr>
            <p:txBody>
              <a:bodyP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7203" name="Rectangle 8"/>
              <p:cNvSpPr>
                <a:spLocks noChangeArrowheads="1"/>
              </p:cNvSpPr>
              <p:nvPr/>
            </p:nvSpPr>
            <p:spPr bwMode="auto">
              <a:xfrm>
                <a:off x="332" y="1905"/>
                <a:ext cx="82" cy="136"/>
              </a:xfrm>
              <a:prstGeom prst="rect">
                <a:avLst/>
              </a:prstGeom>
              <a:noFill/>
              <a:ln w="9525">
                <a:noFill/>
                <a:miter lim="800000"/>
                <a:headEnd/>
                <a:tailEnd/>
              </a:ln>
            </p:spPr>
            <p:txBody>
              <a:bodyPr wrap="none" lIns="0" tIns="0" rIns="0" bIns="0">
                <a:spAutoFit/>
              </a:bodyPr>
              <a:lstStyle/>
              <a:p>
                <a:pPr defTabSz="1476375" eaLnBrk="0" hangingPunct="0"/>
                <a:r>
                  <a:rPr lang="en-US" sz="1400">
                    <a:solidFill>
                      <a:schemeClr val="tx2"/>
                    </a:solidFill>
                  </a:rPr>
                  <a:t>A</a:t>
                </a:r>
              </a:p>
            </p:txBody>
          </p:sp>
          <p:sp>
            <p:nvSpPr>
              <p:cNvPr id="214025" name="Line 9"/>
              <p:cNvSpPr>
                <a:spLocks noChangeShapeType="1"/>
              </p:cNvSpPr>
              <p:nvPr/>
            </p:nvSpPr>
            <p:spPr bwMode="auto">
              <a:xfrm>
                <a:off x="1476" y="2442"/>
                <a:ext cx="0" cy="548"/>
              </a:xfrm>
              <a:prstGeom prst="line">
                <a:avLst/>
              </a:prstGeom>
              <a:noFill/>
              <a:ln w="12700">
                <a:solidFill>
                  <a:schemeClr val="tx2"/>
                </a:solidFill>
                <a:round/>
                <a:headEnd type="none" w="sm" len="sm"/>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26" name="Line 10"/>
              <p:cNvSpPr>
                <a:spLocks noChangeShapeType="1"/>
              </p:cNvSpPr>
              <p:nvPr/>
            </p:nvSpPr>
            <p:spPr bwMode="auto">
              <a:xfrm>
                <a:off x="545" y="2504"/>
                <a:ext cx="0" cy="488"/>
              </a:xfrm>
              <a:prstGeom prst="line">
                <a:avLst/>
              </a:prstGeom>
              <a:noFill/>
              <a:ln w="12700">
                <a:solidFill>
                  <a:schemeClr val="tx2"/>
                </a:solidFill>
                <a:round/>
                <a:headEnd type="none" w="sm" len="sm"/>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27" name="Line 11"/>
              <p:cNvSpPr>
                <a:spLocks noChangeShapeType="1"/>
              </p:cNvSpPr>
              <p:nvPr/>
            </p:nvSpPr>
            <p:spPr bwMode="auto">
              <a:xfrm flipH="1">
                <a:off x="856" y="2319"/>
                <a:ext cx="1" cy="672"/>
              </a:xfrm>
              <a:prstGeom prst="line">
                <a:avLst/>
              </a:prstGeom>
              <a:noFill/>
              <a:ln w="12700">
                <a:solidFill>
                  <a:schemeClr val="tx2"/>
                </a:solidFill>
                <a:round/>
                <a:headEnd type="none" w="sm" len="sm"/>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28" name="Line 12"/>
              <p:cNvSpPr>
                <a:spLocks noChangeShapeType="1"/>
              </p:cNvSpPr>
              <p:nvPr/>
            </p:nvSpPr>
            <p:spPr bwMode="auto">
              <a:xfrm>
                <a:off x="1165" y="2421"/>
                <a:ext cx="0" cy="570"/>
              </a:xfrm>
              <a:prstGeom prst="line">
                <a:avLst/>
              </a:prstGeom>
              <a:noFill/>
              <a:ln w="12700">
                <a:solidFill>
                  <a:schemeClr val="tx2"/>
                </a:solidFill>
                <a:round/>
                <a:headEnd type="none" w="sm" len="sm"/>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29" name="Line 13"/>
              <p:cNvSpPr>
                <a:spLocks noChangeShapeType="1"/>
              </p:cNvSpPr>
              <p:nvPr/>
            </p:nvSpPr>
            <p:spPr bwMode="auto">
              <a:xfrm>
                <a:off x="1785" y="2070"/>
                <a:ext cx="0" cy="921"/>
              </a:xfrm>
              <a:prstGeom prst="line">
                <a:avLst/>
              </a:prstGeom>
              <a:noFill/>
              <a:ln w="12700">
                <a:solidFill>
                  <a:schemeClr val="tx2"/>
                </a:solidFill>
                <a:round/>
                <a:headEnd type="none" w="sm" len="sm"/>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30" name="Line 14"/>
              <p:cNvSpPr>
                <a:spLocks noChangeShapeType="1"/>
              </p:cNvSpPr>
              <p:nvPr/>
            </p:nvSpPr>
            <p:spPr bwMode="auto">
              <a:xfrm>
                <a:off x="280" y="2988"/>
                <a:ext cx="1743" cy="0"/>
              </a:xfrm>
              <a:prstGeom prst="line">
                <a:avLst/>
              </a:prstGeom>
              <a:noFill/>
              <a:ln w="12700">
                <a:solidFill>
                  <a:schemeClr val="tx2"/>
                </a:solidFill>
                <a:round/>
                <a:headEnd type="none" w="sm" len="sm"/>
                <a:tailEnd type="stealth" w="med" len="med"/>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31" name="Line 15"/>
              <p:cNvSpPr>
                <a:spLocks noChangeShapeType="1"/>
              </p:cNvSpPr>
              <p:nvPr/>
            </p:nvSpPr>
            <p:spPr bwMode="auto">
              <a:xfrm>
                <a:off x="282" y="1911"/>
                <a:ext cx="0" cy="1076"/>
              </a:xfrm>
              <a:prstGeom prst="line">
                <a:avLst/>
              </a:prstGeom>
              <a:noFill/>
              <a:ln w="12700">
                <a:solidFill>
                  <a:schemeClr val="tx2"/>
                </a:solidFill>
                <a:round/>
                <a:headEnd type="stealth" w="med" len="med"/>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7211" name="Text Box 16"/>
              <p:cNvSpPr txBox="1">
                <a:spLocks noChangeArrowheads="1"/>
              </p:cNvSpPr>
              <p:nvPr/>
            </p:nvSpPr>
            <p:spPr bwMode="auto">
              <a:xfrm>
                <a:off x="1896" y="2834"/>
                <a:ext cx="31" cy="109"/>
              </a:xfrm>
              <a:prstGeom prst="rect">
                <a:avLst/>
              </a:prstGeom>
              <a:noFill/>
              <a:ln w="12700">
                <a:noFill/>
                <a:miter lim="800000"/>
                <a:headEnd type="none" w="sm" len="sm"/>
                <a:tailEnd type="none" w="sm" len="sm"/>
              </a:ln>
            </p:spPr>
            <p:txBody>
              <a:bodyPr wrap="none" lIns="0" tIns="0" rIns="0" bIns="0">
                <a:spAutoFit/>
              </a:bodyPr>
              <a:lstStyle/>
              <a:p>
                <a:pPr eaLnBrk="0" hangingPunct="0">
                  <a:lnSpc>
                    <a:spcPct val="80000"/>
                  </a:lnSpc>
                  <a:spcBef>
                    <a:spcPct val="50000"/>
                  </a:spcBef>
                </a:pPr>
                <a:r>
                  <a:rPr lang="en-US" sz="1400" b="0">
                    <a:solidFill>
                      <a:schemeClr val="tx2"/>
                    </a:solidFill>
                  </a:rPr>
                  <a:t>t</a:t>
                </a:r>
              </a:p>
            </p:txBody>
          </p:sp>
          <p:sp>
            <p:nvSpPr>
              <p:cNvPr id="214033" name="Freeform 17"/>
              <p:cNvSpPr>
                <a:spLocks/>
              </p:cNvSpPr>
              <p:nvPr/>
            </p:nvSpPr>
            <p:spPr bwMode="auto">
              <a:xfrm>
                <a:off x="536" y="2495"/>
                <a:ext cx="29" cy="31"/>
              </a:xfrm>
              <a:custGeom>
                <a:avLst/>
                <a:gdLst/>
                <a:ahLst/>
                <a:cxnLst>
                  <a:cxn ang="0">
                    <a:pos x="14" y="0"/>
                  </a:cxn>
                  <a:cxn ang="0">
                    <a:pos x="20" y="1"/>
                  </a:cxn>
                  <a:cxn ang="0">
                    <a:pos x="24" y="4"/>
                  </a:cxn>
                  <a:cxn ang="0">
                    <a:pos x="28" y="15"/>
                  </a:cxn>
                  <a:cxn ang="0">
                    <a:pos x="24" y="25"/>
                  </a:cxn>
                  <a:cxn ang="0">
                    <a:pos x="14" y="30"/>
                  </a:cxn>
                  <a:cxn ang="0">
                    <a:pos x="4" y="25"/>
                  </a:cxn>
                  <a:cxn ang="0">
                    <a:pos x="0" y="15"/>
                  </a:cxn>
                  <a:cxn ang="0">
                    <a:pos x="1" y="8"/>
                  </a:cxn>
                  <a:cxn ang="0">
                    <a:pos x="4" y="4"/>
                  </a:cxn>
                  <a:cxn ang="0">
                    <a:pos x="9" y="1"/>
                  </a:cxn>
                  <a:cxn ang="0">
                    <a:pos x="14" y="0"/>
                  </a:cxn>
                </a:cxnLst>
                <a:rect l="0" t="0" r="r" b="b"/>
                <a:pathLst>
                  <a:path w="29" h="31">
                    <a:moveTo>
                      <a:pt x="14" y="0"/>
                    </a:moveTo>
                    <a:lnTo>
                      <a:pt x="20" y="1"/>
                    </a:lnTo>
                    <a:lnTo>
                      <a:pt x="24" y="4"/>
                    </a:lnTo>
                    <a:lnTo>
                      <a:pt x="28" y="15"/>
                    </a:lnTo>
                    <a:lnTo>
                      <a:pt x="24" y="25"/>
                    </a:lnTo>
                    <a:lnTo>
                      <a:pt x="14" y="30"/>
                    </a:lnTo>
                    <a:lnTo>
                      <a:pt x="4" y="25"/>
                    </a:lnTo>
                    <a:lnTo>
                      <a:pt x="0" y="15"/>
                    </a:lnTo>
                    <a:lnTo>
                      <a:pt x="1" y="8"/>
                    </a:lnTo>
                    <a:lnTo>
                      <a:pt x="4" y="4"/>
                    </a:lnTo>
                    <a:lnTo>
                      <a:pt x="9" y="1"/>
                    </a:lnTo>
                    <a:lnTo>
                      <a:pt x="14" y="0"/>
                    </a:lnTo>
                  </a:path>
                </a:pathLst>
              </a:custGeom>
              <a:solidFill>
                <a:schemeClr val="tx2"/>
              </a:solidFill>
              <a:ln w="12700" cap="rnd" cmpd="sng">
                <a:solidFill>
                  <a:schemeClr val="tx2"/>
                </a:solidFill>
                <a:prstDash val="solid"/>
                <a:round/>
                <a:headEnd/>
                <a:tailEnd/>
              </a:ln>
              <a:effectLst/>
            </p:spPr>
            <p:txBody>
              <a:bodyP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34" name="Freeform 18"/>
              <p:cNvSpPr>
                <a:spLocks/>
              </p:cNvSpPr>
              <p:nvPr/>
            </p:nvSpPr>
            <p:spPr bwMode="auto">
              <a:xfrm>
                <a:off x="1764" y="2067"/>
                <a:ext cx="37" cy="35"/>
              </a:xfrm>
              <a:custGeom>
                <a:avLst/>
                <a:gdLst/>
                <a:ahLst/>
                <a:cxnLst>
                  <a:cxn ang="0">
                    <a:pos x="18" y="0"/>
                  </a:cxn>
                  <a:cxn ang="0">
                    <a:pos x="25" y="1"/>
                  </a:cxn>
                  <a:cxn ang="0">
                    <a:pos x="30" y="4"/>
                  </a:cxn>
                  <a:cxn ang="0">
                    <a:pos x="36" y="18"/>
                  </a:cxn>
                  <a:cxn ang="0">
                    <a:pos x="30" y="29"/>
                  </a:cxn>
                  <a:cxn ang="0">
                    <a:pos x="18" y="34"/>
                  </a:cxn>
                  <a:cxn ang="0">
                    <a:pos x="5" y="29"/>
                  </a:cxn>
                  <a:cxn ang="0">
                    <a:pos x="0" y="18"/>
                  </a:cxn>
                  <a:cxn ang="0">
                    <a:pos x="1" y="10"/>
                  </a:cxn>
                  <a:cxn ang="0">
                    <a:pos x="5" y="4"/>
                  </a:cxn>
                  <a:cxn ang="0">
                    <a:pos x="11" y="1"/>
                  </a:cxn>
                  <a:cxn ang="0">
                    <a:pos x="18" y="0"/>
                  </a:cxn>
                </a:cxnLst>
                <a:rect l="0" t="0" r="r" b="b"/>
                <a:pathLst>
                  <a:path w="37" h="35">
                    <a:moveTo>
                      <a:pt x="18" y="0"/>
                    </a:moveTo>
                    <a:lnTo>
                      <a:pt x="25" y="1"/>
                    </a:lnTo>
                    <a:lnTo>
                      <a:pt x="30" y="4"/>
                    </a:lnTo>
                    <a:lnTo>
                      <a:pt x="36" y="18"/>
                    </a:lnTo>
                    <a:lnTo>
                      <a:pt x="30" y="29"/>
                    </a:lnTo>
                    <a:lnTo>
                      <a:pt x="18" y="34"/>
                    </a:lnTo>
                    <a:lnTo>
                      <a:pt x="5" y="29"/>
                    </a:lnTo>
                    <a:lnTo>
                      <a:pt x="0" y="18"/>
                    </a:lnTo>
                    <a:lnTo>
                      <a:pt x="1" y="10"/>
                    </a:lnTo>
                    <a:lnTo>
                      <a:pt x="5" y="4"/>
                    </a:lnTo>
                    <a:lnTo>
                      <a:pt x="11" y="1"/>
                    </a:lnTo>
                    <a:lnTo>
                      <a:pt x="18" y="0"/>
                    </a:lnTo>
                  </a:path>
                </a:pathLst>
              </a:custGeom>
              <a:solidFill>
                <a:schemeClr val="tx2"/>
              </a:solidFill>
              <a:ln w="12700" cap="rnd" cmpd="sng">
                <a:solidFill>
                  <a:schemeClr val="tx2"/>
                </a:solidFill>
                <a:prstDash val="solid"/>
                <a:round/>
                <a:headEnd/>
                <a:tailEnd/>
              </a:ln>
              <a:effectLst/>
            </p:spPr>
            <p:txBody>
              <a:bodyP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35" name="Freeform 19"/>
              <p:cNvSpPr>
                <a:spLocks/>
              </p:cNvSpPr>
              <p:nvPr/>
            </p:nvSpPr>
            <p:spPr bwMode="auto">
              <a:xfrm>
                <a:off x="838" y="2309"/>
                <a:ext cx="37" cy="37"/>
              </a:xfrm>
              <a:custGeom>
                <a:avLst/>
                <a:gdLst/>
                <a:ahLst/>
                <a:cxnLst>
                  <a:cxn ang="0">
                    <a:pos x="18" y="0"/>
                  </a:cxn>
                  <a:cxn ang="0">
                    <a:pos x="26" y="1"/>
                  </a:cxn>
                  <a:cxn ang="0">
                    <a:pos x="31" y="4"/>
                  </a:cxn>
                  <a:cxn ang="0">
                    <a:pos x="36" y="18"/>
                  </a:cxn>
                  <a:cxn ang="0">
                    <a:pos x="31" y="31"/>
                  </a:cxn>
                  <a:cxn ang="0">
                    <a:pos x="18" y="36"/>
                  </a:cxn>
                  <a:cxn ang="0">
                    <a:pos x="4" y="31"/>
                  </a:cxn>
                  <a:cxn ang="0">
                    <a:pos x="0" y="18"/>
                  </a:cxn>
                  <a:cxn ang="0">
                    <a:pos x="2" y="11"/>
                  </a:cxn>
                  <a:cxn ang="0">
                    <a:pos x="4" y="4"/>
                  </a:cxn>
                  <a:cxn ang="0">
                    <a:pos x="11" y="1"/>
                  </a:cxn>
                  <a:cxn ang="0">
                    <a:pos x="18" y="0"/>
                  </a:cxn>
                </a:cxnLst>
                <a:rect l="0" t="0" r="r" b="b"/>
                <a:pathLst>
                  <a:path w="37" h="37">
                    <a:moveTo>
                      <a:pt x="18" y="0"/>
                    </a:moveTo>
                    <a:lnTo>
                      <a:pt x="26" y="1"/>
                    </a:lnTo>
                    <a:lnTo>
                      <a:pt x="31" y="4"/>
                    </a:lnTo>
                    <a:lnTo>
                      <a:pt x="36" y="18"/>
                    </a:lnTo>
                    <a:lnTo>
                      <a:pt x="31" y="31"/>
                    </a:lnTo>
                    <a:lnTo>
                      <a:pt x="18" y="36"/>
                    </a:lnTo>
                    <a:lnTo>
                      <a:pt x="4" y="31"/>
                    </a:lnTo>
                    <a:lnTo>
                      <a:pt x="0" y="18"/>
                    </a:lnTo>
                    <a:lnTo>
                      <a:pt x="2" y="11"/>
                    </a:lnTo>
                    <a:lnTo>
                      <a:pt x="4" y="4"/>
                    </a:lnTo>
                    <a:lnTo>
                      <a:pt x="11" y="1"/>
                    </a:lnTo>
                    <a:lnTo>
                      <a:pt x="18" y="0"/>
                    </a:lnTo>
                  </a:path>
                </a:pathLst>
              </a:custGeom>
              <a:solidFill>
                <a:schemeClr val="tx2"/>
              </a:solidFill>
              <a:ln w="12700" cap="rnd" cmpd="sng">
                <a:solidFill>
                  <a:schemeClr val="tx2"/>
                </a:solidFill>
                <a:prstDash val="solid"/>
                <a:round/>
                <a:headEnd/>
                <a:tailEnd/>
              </a:ln>
              <a:effectLst/>
            </p:spPr>
            <p:txBody>
              <a:bodyP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36" name="Freeform 20"/>
              <p:cNvSpPr>
                <a:spLocks/>
              </p:cNvSpPr>
              <p:nvPr/>
            </p:nvSpPr>
            <p:spPr bwMode="auto">
              <a:xfrm>
                <a:off x="1149" y="2400"/>
                <a:ext cx="37" cy="35"/>
              </a:xfrm>
              <a:custGeom>
                <a:avLst/>
                <a:gdLst/>
                <a:ahLst/>
                <a:cxnLst>
                  <a:cxn ang="0">
                    <a:pos x="18" y="0"/>
                  </a:cxn>
                  <a:cxn ang="0">
                    <a:pos x="25" y="1"/>
                  </a:cxn>
                  <a:cxn ang="0">
                    <a:pos x="30" y="4"/>
                  </a:cxn>
                  <a:cxn ang="0">
                    <a:pos x="36" y="17"/>
                  </a:cxn>
                  <a:cxn ang="0">
                    <a:pos x="30" y="29"/>
                  </a:cxn>
                  <a:cxn ang="0">
                    <a:pos x="18" y="34"/>
                  </a:cxn>
                  <a:cxn ang="0">
                    <a:pos x="5" y="29"/>
                  </a:cxn>
                  <a:cxn ang="0">
                    <a:pos x="0" y="17"/>
                  </a:cxn>
                  <a:cxn ang="0">
                    <a:pos x="1" y="10"/>
                  </a:cxn>
                  <a:cxn ang="0">
                    <a:pos x="5" y="4"/>
                  </a:cxn>
                  <a:cxn ang="0">
                    <a:pos x="10" y="1"/>
                  </a:cxn>
                  <a:cxn ang="0">
                    <a:pos x="18" y="0"/>
                  </a:cxn>
                </a:cxnLst>
                <a:rect l="0" t="0" r="r" b="b"/>
                <a:pathLst>
                  <a:path w="37" h="35">
                    <a:moveTo>
                      <a:pt x="18" y="0"/>
                    </a:moveTo>
                    <a:lnTo>
                      <a:pt x="25" y="1"/>
                    </a:lnTo>
                    <a:lnTo>
                      <a:pt x="30" y="4"/>
                    </a:lnTo>
                    <a:lnTo>
                      <a:pt x="36" y="17"/>
                    </a:lnTo>
                    <a:lnTo>
                      <a:pt x="30" y="29"/>
                    </a:lnTo>
                    <a:lnTo>
                      <a:pt x="18" y="34"/>
                    </a:lnTo>
                    <a:lnTo>
                      <a:pt x="5" y="29"/>
                    </a:lnTo>
                    <a:lnTo>
                      <a:pt x="0" y="17"/>
                    </a:lnTo>
                    <a:lnTo>
                      <a:pt x="1" y="10"/>
                    </a:lnTo>
                    <a:lnTo>
                      <a:pt x="5" y="4"/>
                    </a:lnTo>
                    <a:lnTo>
                      <a:pt x="10" y="1"/>
                    </a:lnTo>
                    <a:lnTo>
                      <a:pt x="18" y="0"/>
                    </a:lnTo>
                  </a:path>
                </a:pathLst>
              </a:custGeom>
              <a:solidFill>
                <a:schemeClr val="tx2"/>
              </a:solidFill>
              <a:ln w="12700" cap="rnd" cmpd="sng">
                <a:solidFill>
                  <a:schemeClr val="tx2"/>
                </a:solidFill>
                <a:prstDash val="solid"/>
                <a:round/>
                <a:headEnd/>
                <a:tailEnd/>
              </a:ln>
              <a:effectLst/>
            </p:spPr>
            <p:txBody>
              <a:bodyP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37" name="Freeform 21"/>
              <p:cNvSpPr>
                <a:spLocks/>
              </p:cNvSpPr>
              <p:nvPr/>
            </p:nvSpPr>
            <p:spPr bwMode="auto">
              <a:xfrm>
                <a:off x="1457" y="2443"/>
                <a:ext cx="33" cy="32"/>
              </a:xfrm>
              <a:custGeom>
                <a:avLst/>
                <a:gdLst/>
                <a:ahLst/>
                <a:cxnLst>
                  <a:cxn ang="0">
                    <a:pos x="16" y="0"/>
                  </a:cxn>
                  <a:cxn ang="0">
                    <a:pos x="22" y="1"/>
                  </a:cxn>
                  <a:cxn ang="0">
                    <a:pos x="27" y="4"/>
                  </a:cxn>
                  <a:cxn ang="0">
                    <a:pos x="32" y="16"/>
                  </a:cxn>
                  <a:cxn ang="0">
                    <a:pos x="27" y="26"/>
                  </a:cxn>
                  <a:cxn ang="0">
                    <a:pos x="16" y="31"/>
                  </a:cxn>
                  <a:cxn ang="0">
                    <a:pos x="4" y="26"/>
                  </a:cxn>
                  <a:cxn ang="0">
                    <a:pos x="0" y="16"/>
                  </a:cxn>
                  <a:cxn ang="0">
                    <a:pos x="1" y="9"/>
                  </a:cxn>
                  <a:cxn ang="0">
                    <a:pos x="4" y="4"/>
                  </a:cxn>
                  <a:cxn ang="0">
                    <a:pos x="9" y="1"/>
                  </a:cxn>
                  <a:cxn ang="0">
                    <a:pos x="16" y="0"/>
                  </a:cxn>
                </a:cxnLst>
                <a:rect l="0" t="0" r="r" b="b"/>
                <a:pathLst>
                  <a:path w="33" h="32">
                    <a:moveTo>
                      <a:pt x="16" y="0"/>
                    </a:moveTo>
                    <a:lnTo>
                      <a:pt x="22" y="1"/>
                    </a:lnTo>
                    <a:lnTo>
                      <a:pt x="27" y="4"/>
                    </a:lnTo>
                    <a:lnTo>
                      <a:pt x="32" y="16"/>
                    </a:lnTo>
                    <a:lnTo>
                      <a:pt x="27" y="26"/>
                    </a:lnTo>
                    <a:lnTo>
                      <a:pt x="16" y="31"/>
                    </a:lnTo>
                    <a:lnTo>
                      <a:pt x="4" y="26"/>
                    </a:lnTo>
                    <a:lnTo>
                      <a:pt x="0" y="16"/>
                    </a:lnTo>
                    <a:lnTo>
                      <a:pt x="1" y="9"/>
                    </a:lnTo>
                    <a:lnTo>
                      <a:pt x="4" y="4"/>
                    </a:lnTo>
                    <a:lnTo>
                      <a:pt x="9" y="1"/>
                    </a:lnTo>
                    <a:lnTo>
                      <a:pt x="16" y="0"/>
                    </a:lnTo>
                  </a:path>
                </a:pathLst>
              </a:custGeom>
              <a:solidFill>
                <a:schemeClr val="tx2"/>
              </a:solidFill>
              <a:ln w="12700" cap="rnd" cmpd="sng">
                <a:solidFill>
                  <a:schemeClr val="tx2"/>
                </a:solidFill>
                <a:prstDash val="solid"/>
                <a:round/>
                <a:headEnd/>
                <a:tailEnd/>
              </a:ln>
              <a:effectLst/>
            </p:spPr>
            <p:txBody>
              <a:bodyP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grpSp>
      </p:grpSp>
      <p:grpSp>
        <p:nvGrpSpPr>
          <p:cNvPr id="4" name="Group 22"/>
          <p:cNvGrpSpPr>
            <a:grpSpLocks/>
          </p:cNvGrpSpPr>
          <p:nvPr/>
        </p:nvGrpSpPr>
        <p:grpSpPr bwMode="auto">
          <a:xfrm>
            <a:off x="3624263" y="2328863"/>
            <a:ext cx="5214937" cy="3538537"/>
            <a:chOff x="2283" y="1467"/>
            <a:chExt cx="3285" cy="2229"/>
          </a:xfrm>
        </p:grpSpPr>
        <p:sp>
          <p:nvSpPr>
            <p:cNvPr id="214039" name="Freeform 23"/>
            <p:cNvSpPr>
              <a:spLocks/>
            </p:cNvSpPr>
            <p:nvPr/>
          </p:nvSpPr>
          <p:spPr bwMode="auto">
            <a:xfrm>
              <a:off x="2283" y="1467"/>
              <a:ext cx="3277" cy="306"/>
            </a:xfrm>
            <a:custGeom>
              <a:avLst/>
              <a:gdLst/>
              <a:ahLst/>
              <a:cxnLst>
                <a:cxn ang="0">
                  <a:pos x="0" y="6"/>
                </a:cxn>
                <a:cxn ang="0">
                  <a:pos x="24" y="306"/>
                </a:cxn>
                <a:cxn ang="0">
                  <a:pos x="3277" y="306"/>
                </a:cxn>
                <a:cxn ang="0">
                  <a:pos x="1244" y="0"/>
                </a:cxn>
                <a:cxn ang="0">
                  <a:pos x="0" y="6"/>
                </a:cxn>
              </a:cxnLst>
              <a:rect l="0" t="0" r="r" b="b"/>
              <a:pathLst>
                <a:path w="3277" h="306">
                  <a:moveTo>
                    <a:pt x="0" y="6"/>
                  </a:moveTo>
                  <a:lnTo>
                    <a:pt x="24" y="306"/>
                  </a:lnTo>
                  <a:lnTo>
                    <a:pt x="3277" y="306"/>
                  </a:lnTo>
                  <a:lnTo>
                    <a:pt x="1244" y="0"/>
                  </a:lnTo>
                  <a:lnTo>
                    <a:pt x="0" y="6"/>
                  </a:lnTo>
                  <a:close/>
                </a:path>
              </a:pathLst>
            </a:custGeom>
            <a:solidFill>
              <a:schemeClr val="hlink">
                <a:alpha val="50000"/>
              </a:schemeClr>
            </a:solidFill>
            <a:ln w="3175" cap="rnd" cmpd="sng">
              <a:solidFill>
                <a:schemeClr val="tx1"/>
              </a:solidFill>
              <a:prstDash val="sysDot"/>
              <a:round/>
              <a:headEnd type="none" w="sm" len="sm"/>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7194" name="Rectangle 24"/>
            <p:cNvSpPr>
              <a:spLocks noChangeArrowheads="1"/>
            </p:cNvSpPr>
            <p:nvPr/>
          </p:nvSpPr>
          <p:spPr bwMode="auto">
            <a:xfrm>
              <a:off x="2304" y="1776"/>
              <a:ext cx="3264" cy="1920"/>
            </a:xfrm>
            <a:prstGeom prst="rect">
              <a:avLst/>
            </a:prstGeom>
            <a:solidFill>
              <a:schemeClr val="hlink"/>
            </a:solidFill>
            <a:ln w="12700">
              <a:solidFill>
                <a:schemeClr val="tx1"/>
              </a:solidFill>
              <a:miter lim="800000"/>
              <a:headEnd type="none" w="sm" len="sm"/>
              <a:tailEnd type="none" w="sm" len="sm"/>
            </a:ln>
          </p:spPr>
          <p:txBody>
            <a:bodyPr lIns="182880" tIns="182880" rIns="182880" bIns="91440" anchorCtr="1"/>
            <a:lstStyle/>
            <a:p>
              <a:pPr algn="ctr" eaLnBrk="0" hangingPunct="0">
                <a:lnSpc>
                  <a:spcPct val="80000"/>
                </a:lnSpc>
                <a:spcBef>
                  <a:spcPct val="50000"/>
                </a:spcBef>
              </a:pPr>
              <a:r>
                <a:rPr lang="en-US"/>
                <a:t>Most DSP algorithms can be expressed with MAC:</a:t>
              </a:r>
              <a:endParaRPr lang="en-US" sz="2800"/>
            </a:p>
          </p:txBody>
        </p:sp>
        <p:grpSp>
          <p:nvGrpSpPr>
            <p:cNvPr id="5" name="Group 25"/>
            <p:cNvGrpSpPr>
              <a:grpSpLocks/>
            </p:cNvGrpSpPr>
            <p:nvPr/>
          </p:nvGrpSpPr>
          <p:grpSpPr bwMode="auto">
            <a:xfrm>
              <a:off x="3013" y="2315"/>
              <a:ext cx="1846" cy="655"/>
              <a:chOff x="3013" y="2315"/>
              <a:chExt cx="1846" cy="655"/>
            </a:xfrm>
          </p:grpSpPr>
          <p:sp>
            <p:nvSpPr>
              <p:cNvPr id="7197" name="Rectangle 26"/>
              <p:cNvSpPr>
                <a:spLocks noChangeArrowheads="1"/>
              </p:cNvSpPr>
              <p:nvPr/>
            </p:nvSpPr>
            <p:spPr bwMode="auto">
              <a:xfrm>
                <a:off x="3430" y="2315"/>
                <a:ext cx="540" cy="181"/>
              </a:xfrm>
              <a:prstGeom prst="rect">
                <a:avLst/>
              </a:prstGeom>
              <a:noFill/>
              <a:ln w="9525">
                <a:noFill/>
                <a:miter lim="800000"/>
                <a:headEnd/>
                <a:tailEnd/>
              </a:ln>
            </p:spPr>
            <p:txBody>
              <a:bodyPr lIns="92075" tIns="46038" rIns="92075" bIns="46038"/>
              <a:lstStyle/>
              <a:p>
                <a:pPr algn="ctr" eaLnBrk="0" hangingPunct="0">
                  <a:lnSpc>
                    <a:spcPct val="80000"/>
                  </a:lnSpc>
                  <a:spcBef>
                    <a:spcPct val="50000"/>
                  </a:spcBef>
                </a:pPr>
                <a:r>
                  <a:rPr lang="en-US" sz="1600">
                    <a:solidFill>
                      <a:schemeClr val="tx2"/>
                    </a:solidFill>
                  </a:rPr>
                  <a:t>count</a:t>
                </a:r>
              </a:p>
            </p:txBody>
          </p:sp>
          <p:sp>
            <p:nvSpPr>
              <p:cNvPr id="7198" name="Rectangle 27"/>
              <p:cNvSpPr>
                <a:spLocks noChangeArrowheads="1"/>
              </p:cNvSpPr>
              <p:nvPr/>
            </p:nvSpPr>
            <p:spPr bwMode="auto">
              <a:xfrm>
                <a:off x="3192" y="2758"/>
                <a:ext cx="1016" cy="212"/>
              </a:xfrm>
              <a:prstGeom prst="rect">
                <a:avLst/>
              </a:prstGeom>
              <a:noFill/>
              <a:ln w="9525">
                <a:noFill/>
                <a:miter lim="800000"/>
                <a:headEnd/>
                <a:tailEnd/>
              </a:ln>
            </p:spPr>
            <p:txBody>
              <a:bodyPr lIns="92075" tIns="46038" rIns="92075" bIns="46038"/>
              <a:lstStyle/>
              <a:p>
                <a:pPr algn="ctr" eaLnBrk="0" hangingPunct="0">
                  <a:lnSpc>
                    <a:spcPct val="80000"/>
                  </a:lnSpc>
                  <a:spcBef>
                    <a:spcPct val="50000"/>
                  </a:spcBef>
                </a:pPr>
                <a:r>
                  <a:rPr lang="en-US" sz="2000">
                    <a:solidFill>
                      <a:schemeClr val="tx2"/>
                    </a:solidFill>
                  </a:rPr>
                  <a:t> i  =  1</a:t>
                </a:r>
              </a:p>
            </p:txBody>
          </p:sp>
          <p:sp>
            <p:nvSpPr>
              <p:cNvPr id="7199" name="Text Box 28"/>
              <p:cNvSpPr txBox="1">
                <a:spLocks noChangeArrowheads="1"/>
              </p:cNvSpPr>
              <p:nvPr/>
            </p:nvSpPr>
            <p:spPr bwMode="auto">
              <a:xfrm>
                <a:off x="3013" y="2435"/>
                <a:ext cx="1846" cy="396"/>
              </a:xfrm>
              <a:prstGeom prst="rect">
                <a:avLst/>
              </a:prstGeom>
              <a:noFill/>
              <a:ln w="12700">
                <a:noFill/>
                <a:miter lim="800000"/>
                <a:headEnd type="none" w="sm" len="sm"/>
                <a:tailEnd type="none" w="sm" len="sm"/>
              </a:ln>
            </p:spPr>
            <p:txBody>
              <a:bodyPr wrap="none"/>
              <a:lstStyle/>
              <a:p>
                <a:pPr eaLnBrk="0" hangingPunct="0">
                  <a:lnSpc>
                    <a:spcPct val="80000"/>
                  </a:lnSpc>
                  <a:spcBef>
                    <a:spcPct val="50000"/>
                  </a:spcBef>
                </a:pPr>
                <a:r>
                  <a:rPr lang="en-US" sz="2800">
                    <a:solidFill>
                      <a:schemeClr val="tx2"/>
                    </a:solidFill>
                  </a:rPr>
                  <a:t>Y  =  </a:t>
                </a:r>
                <a:r>
                  <a:rPr lang="en-US" sz="4400">
                    <a:solidFill>
                      <a:schemeClr val="tx2"/>
                    </a:solidFill>
                    <a:sym typeface="Symbol" pitchFamily="18" charset="2"/>
                  </a:rPr>
                  <a:t> </a:t>
                </a:r>
                <a:r>
                  <a:rPr lang="en-US" sz="2800">
                    <a:solidFill>
                      <a:schemeClr val="tx2"/>
                    </a:solidFill>
                    <a:sym typeface="Symbol" pitchFamily="18" charset="2"/>
                  </a:rPr>
                  <a:t>  </a:t>
                </a:r>
                <a:r>
                  <a:rPr lang="en-US" sz="2800">
                    <a:solidFill>
                      <a:schemeClr val="tx2"/>
                    </a:solidFill>
                    <a:latin typeface="Arial Narrow" pitchFamily="34" charset="0"/>
                    <a:sym typeface="Symbol" pitchFamily="18" charset="2"/>
                  </a:rPr>
                  <a:t>coeff</a:t>
                </a:r>
                <a:r>
                  <a:rPr lang="en-US" sz="2800" baseline="-25000">
                    <a:solidFill>
                      <a:schemeClr val="tx2"/>
                    </a:solidFill>
                    <a:sym typeface="Symbol" pitchFamily="18" charset="2"/>
                  </a:rPr>
                  <a:t>i</a:t>
                </a:r>
                <a:r>
                  <a:rPr lang="en-US" sz="2800">
                    <a:solidFill>
                      <a:schemeClr val="tx2"/>
                    </a:solidFill>
                    <a:sym typeface="Symbol" pitchFamily="18" charset="2"/>
                  </a:rPr>
                  <a:t>  *  x</a:t>
                </a:r>
                <a:r>
                  <a:rPr lang="en-US" sz="2800" baseline="-25000">
                    <a:solidFill>
                      <a:schemeClr val="tx2"/>
                    </a:solidFill>
                    <a:sym typeface="Symbol" pitchFamily="18" charset="2"/>
                  </a:rPr>
                  <a:t>i</a:t>
                </a:r>
                <a:endParaRPr lang="en-US" sz="2800">
                  <a:solidFill>
                    <a:schemeClr val="tx2"/>
                  </a:solidFill>
                </a:endParaRPr>
              </a:p>
            </p:txBody>
          </p:sp>
        </p:grpSp>
        <p:sp>
          <p:nvSpPr>
            <p:cNvPr id="7196" name="Text Box 29"/>
            <p:cNvSpPr txBox="1">
              <a:spLocks noChangeArrowheads="1"/>
            </p:cNvSpPr>
            <p:nvPr/>
          </p:nvSpPr>
          <p:spPr bwMode="auto">
            <a:xfrm>
              <a:off x="2476" y="3031"/>
              <a:ext cx="2920" cy="593"/>
            </a:xfrm>
            <a:prstGeom prst="rect">
              <a:avLst/>
            </a:prstGeom>
            <a:noFill/>
            <a:ln w="3175" cap="rnd">
              <a:solidFill>
                <a:schemeClr val="tx1"/>
              </a:solidFill>
              <a:prstDash val="sysDot"/>
              <a:miter lim="800000"/>
              <a:headEnd type="none" w="sm" len="sm"/>
              <a:tailEnd type="none" w="sm" len="sm"/>
            </a:ln>
          </p:spPr>
          <p:txBody>
            <a:bodyPr wrap="none" lIns="182880" tIns="146304" rIns="182880" bIns="182880" anchorCtr="1">
              <a:spAutoFit/>
            </a:bodyPr>
            <a:lstStyle/>
            <a:p>
              <a:pPr eaLnBrk="0" hangingPunct="0">
                <a:tabLst>
                  <a:tab pos="1028700" algn="l"/>
                </a:tabLst>
              </a:pPr>
              <a:r>
                <a:rPr lang="en-US" sz="2000">
                  <a:latin typeface="Courier New" pitchFamily="49" charset="0"/>
                </a:rPr>
                <a:t>for (i = 0; i &lt; count; i++){</a:t>
              </a:r>
              <a:br>
                <a:rPr lang="en-US" sz="2000">
                  <a:latin typeface="Courier New" pitchFamily="49" charset="0"/>
                </a:rPr>
              </a:br>
              <a:r>
                <a:rPr lang="en-US" sz="2000">
                  <a:latin typeface="Courier New" pitchFamily="49" charset="0"/>
                </a:rPr>
                <a:t>   Y += coeff[i] * x[i]; }</a:t>
              </a:r>
            </a:p>
          </p:txBody>
        </p:sp>
      </p:grpSp>
      <p:sp>
        <p:nvSpPr>
          <p:cNvPr id="7174" name="Rectangle 30"/>
          <p:cNvSpPr>
            <a:spLocks noChangeArrowheads="1"/>
          </p:cNvSpPr>
          <p:nvPr/>
        </p:nvSpPr>
        <p:spPr bwMode="auto">
          <a:xfrm>
            <a:off x="6451600" y="1219200"/>
            <a:ext cx="889000" cy="812800"/>
          </a:xfrm>
          <a:prstGeom prst="rect">
            <a:avLst/>
          </a:prstGeom>
          <a:solidFill>
            <a:schemeClr val="accent1"/>
          </a:solidFill>
          <a:ln w="25400">
            <a:solidFill>
              <a:schemeClr val="tx1"/>
            </a:solidFill>
            <a:miter lim="800000"/>
            <a:headEnd/>
            <a:tailEnd/>
          </a:ln>
        </p:spPr>
        <p:txBody>
          <a:bodyPr wrap="none" lIns="0" tIns="0" rIns="0" bIns="0" anchor="ctr" anchorCtr="1"/>
          <a:lstStyle/>
          <a:p>
            <a:pPr algn="ctr" eaLnBrk="0" hangingPunct="0"/>
            <a:r>
              <a:rPr lang="en-US">
                <a:solidFill>
                  <a:schemeClr val="tx2"/>
                </a:solidFill>
              </a:rPr>
              <a:t>DAC</a:t>
            </a:r>
            <a:endParaRPr lang="en-US"/>
          </a:p>
        </p:txBody>
      </p:sp>
      <p:sp>
        <p:nvSpPr>
          <p:cNvPr id="214047" name="Line 31"/>
          <p:cNvSpPr>
            <a:spLocks noChangeShapeType="1"/>
          </p:cNvSpPr>
          <p:nvPr/>
        </p:nvSpPr>
        <p:spPr bwMode="auto">
          <a:xfrm>
            <a:off x="2781300" y="1625600"/>
            <a:ext cx="838200" cy="0"/>
          </a:xfrm>
          <a:prstGeom prst="line">
            <a:avLst/>
          </a:prstGeom>
          <a:noFill/>
          <a:ln w="12700">
            <a:solidFill>
              <a:schemeClr val="tx1"/>
            </a:solidFill>
            <a:round/>
            <a:headEnd type="none" w="sm" len="sm"/>
            <a:tailEnd type="stealth" w="med" len="lg"/>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48" name="Line 32"/>
          <p:cNvSpPr>
            <a:spLocks noChangeShapeType="1"/>
          </p:cNvSpPr>
          <p:nvPr/>
        </p:nvSpPr>
        <p:spPr bwMode="auto">
          <a:xfrm>
            <a:off x="5600700" y="1625600"/>
            <a:ext cx="838200" cy="0"/>
          </a:xfrm>
          <a:prstGeom prst="line">
            <a:avLst/>
          </a:prstGeom>
          <a:noFill/>
          <a:ln w="12700">
            <a:solidFill>
              <a:schemeClr val="tx1"/>
            </a:solidFill>
            <a:round/>
            <a:headEnd type="none" w="sm" len="sm"/>
            <a:tailEnd type="stealth" w="med" len="lg"/>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7177" name="Rectangle 33"/>
          <p:cNvSpPr>
            <a:spLocks noChangeArrowheads="1"/>
          </p:cNvSpPr>
          <p:nvPr/>
        </p:nvSpPr>
        <p:spPr bwMode="auto">
          <a:xfrm>
            <a:off x="3060700" y="1246188"/>
            <a:ext cx="357188" cy="388937"/>
          </a:xfrm>
          <a:prstGeom prst="rect">
            <a:avLst/>
          </a:prstGeom>
          <a:noFill/>
          <a:ln w="9525">
            <a:noFill/>
            <a:miter lim="800000"/>
            <a:headEnd/>
            <a:tailEnd/>
          </a:ln>
        </p:spPr>
        <p:txBody>
          <a:bodyPr wrap="none" lIns="92075" tIns="46038" rIns="92075" bIns="46038">
            <a:spAutoFit/>
          </a:bodyPr>
          <a:lstStyle/>
          <a:p>
            <a:pPr algn="ctr" eaLnBrk="0" hangingPunct="0">
              <a:lnSpc>
                <a:spcPct val="80000"/>
              </a:lnSpc>
              <a:spcBef>
                <a:spcPct val="50000"/>
              </a:spcBef>
            </a:pPr>
            <a:r>
              <a:rPr lang="en-US"/>
              <a:t>x</a:t>
            </a:r>
          </a:p>
        </p:txBody>
      </p:sp>
      <p:sp>
        <p:nvSpPr>
          <p:cNvPr id="7178" name="Rectangle 34"/>
          <p:cNvSpPr>
            <a:spLocks noChangeArrowheads="1"/>
          </p:cNvSpPr>
          <p:nvPr/>
        </p:nvSpPr>
        <p:spPr bwMode="auto">
          <a:xfrm>
            <a:off x="5786438" y="1246188"/>
            <a:ext cx="390525" cy="388937"/>
          </a:xfrm>
          <a:prstGeom prst="rect">
            <a:avLst/>
          </a:prstGeom>
          <a:noFill/>
          <a:ln w="9525">
            <a:noFill/>
            <a:miter lim="800000"/>
            <a:headEnd/>
            <a:tailEnd/>
          </a:ln>
        </p:spPr>
        <p:txBody>
          <a:bodyPr wrap="none" lIns="92075" tIns="46038" rIns="92075" bIns="46038">
            <a:spAutoFit/>
          </a:bodyPr>
          <a:lstStyle/>
          <a:p>
            <a:pPr algn="ctr" eaLnBrk="0" hangingPunct="0">
              <a:lnSpc>
                <a:spcPct val="80000"/>
              </a:lnSpc>
              <a:spcBef>
                <a:spcPct val="50000"/>
              </a:spcBef>
            </a:pPr>
            <a:r>
              <a:rPr lang="en-US"/>
              <a:t>Y</a:t>
            </a:r>
          </a:p>
        </p:txBody>
      </p:sp>
      <p:sp>
        <p:nvSpPr>
          <p:cNvPr id="7179" name="Rectangle 35"/>
          <p:cNvSpPr>
            <a:spLocks noChangeArrowheads="1"/>
          </p:cNvSpPr>
          <p:nvPr/>
        </p:nvSpPr>
        <p:spPr bwMode="auto">
          <a:xfrm>
            <a:off x="1879600" y="1219200"/>
            <a:ext cx="889000" cy="812800"/>
          </a:xfrm>
          <a:prstGeom prst="rect">
            <a:avLst/>
          </a:prstGeom>
          <a:solidFill>
            <a:schemeClr val="accent1"/>
          </a:solidFill>
          <a:ln w="25400">
            <a:solidFill>
              <a:schemeClr val="tx1"/>
            </a:solidFill>
            <a:miter lim="800000"/>
            <a:headEnd/>
            <a:tailEnd/>
          </a:ln>
        </p:spPr>
        <p:txBody>
          <a:bodyPr wrap="none" lIns="0" tIns="0" rIns="0" bIns="0" anchor="ctr" anchorCtr="1"/>
          <a:lstStyle/>
          <a:p>
            <a:pPr algn="ctr" eaLnBrk="0" hangingPunct="0"/>
            <a:r>
              <a:rPr lang="en-US">
                <a:solidFill>
                  <a:schemeClr val="tx2"/>
                </a:solidFill>
              </a:rPr>
              <a:t>ADC</a:t>
            </a:r>
            <a:endParaRPr lang="en-US"/>
          </a:p>
        </p:txBody>
      </p:sp>
      <p:sp>
        <p:nvSpPr>
          <p:cNvPr id="7180" name="Rectangle 36"/>
          <p:cNvSpPr>
            <a:spLocks noChangeArrowheads="1"/>
          </p:cNvSpPr>
          <p:nvPr/>
        </p:nvSpPr>
        <p:spPr bwMode="auto">
          <a:xfrm>
            <a:off x="3632200" y="914400"/>
            <a:ext cx="1955800" cy="1422400"/>
          </a:xfrm>
          <a:prstGeom prst="rect">
            <a:avLst/>
          </a:prstGeom>
          <a:solidFill>
            <a:schemeClr val="hlink"/>
          </a:solidFill>
          <a:ln w="25400">
            <a:solidFill>
              <a:schemeClr val="tx1"/>
            </a:solidFill>
            <a:miter lim="800000"/>
            <a:headEnd/>
            <a:tailEnd/>
          </a:ln>
        </p:spPr>
        <p:txBody>
          <a:bodyPr wrap="none" lIns="0" tIns="0" rIns="0" bIns="0" anchor="ctr" anchorCtr="1"/>
          <a:lstStyle/>
          <a:p>
            <a:pPr algn="ctr" eaLnBrk="0" hangingPunct="0"/>
            <a:endParaRPr lang="en-US" sz="2800"/>
          </a:p>
          <a:p>
            <a:pPr algn="ctr" eaLnBrk="0" hangingPunct="0"/>
            <a:r>
              <a:rPr lang="en-US" sz="2800"/>
              <a:t>DSP</a:t>
            </a:r>
          </a:p>
          <a:p>
            <a:pPr algn="ctr" eaLnBrk="0" hangingPunct="0"/>
            <a:endParaRPr lang="en-US" sz="2800"/>
          </a:p>
        </p:txBody>
      </p:sp>
      <p:sp>
        <p:nvSpPr>
          <p:cNvPr id="214053" name="Freeform 37"/>
          <p:cNvSpPr>
            <a:spLocks/>
          </p:cNvSpPr>
          <p:nvPr/>
        </p:nvSpPr>
        <p:spPr bwMode="auto">
          <a:xfrm>
            <a:off x="1158875" y="1357313"/>
            <a:ext cx="669925" cy="471487"/>
          </a:xfrm>
          <a:custGeom>
            <a:avLst/>
            <a:gdLst/>
            <a:ahLst/>
            <a:cxnLst>
              <a:cxn ang="0">
                <a:pos x="0" y="139"/>
              </a:cxn>
              <a:cxn ang="0">
                <a:pos x="64" y="19"/>
              </a:cxn>
              <a:cxn ang="0">
                <a:pos x="164" y="255"/>
              </a:cxn>
              <a:cxn ang="0">
                <a:pos x="224" y="139"/>
              </a:cxn>
            </a:cxnLst>
            <a:rect l="0" t="0" r="r" b="b"/>
            <a:pathLst>
              <a:path w="224" h="275">
                <a:moveTo>
                  <a:pt x="0" y="139"/>
                </a:moveTo>
                <a:cubicBezTo>
                  <a:pt x="10" y="119"/>
                  <a:pt x="37" y="0"/>
                  <a:pt x="64" y="19"/>
                </a:cubicBezTo>
                <a:cubicBezTo>
                  <a:pt x="91" y="38"/>
                  <a:pt x="137" y="235"/>
                  <a:pt x="164" y="255"/>
                </a:cubicBezTo>
                <a:cubicBezTo>
                  <a:pt x="191" y="275"/>
                  <a:pt x="212" y="163"/>
                  <a:pt x="224" y="139"/>
                </a:cubicBezTo>
              </a:path>
            </a:pathLst>
          </a:custGeom>
          <a:noFill/>
          <a:ln w="28575" cap="flat" cmpd="sng">
            <a:solidFill>
              <a:schemeClr val="tx2"/>
            </a:solidFill>
            <a:prstDash val="solid"/>
            <a:round/>
            <a:headEnd type="none" w="sm" len="sm"/>
            <a:tailEnd type="none" w="sm" len="sm"/>
          </a:ln>
          <a:effectLst/>
        </p:spPr>
        <p:txBody>
          <a:bodyPr wrap="none" lIns="92075" tIns="46038" rIns="92075" bIns="46038"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54" name="Freeform 38"/>
          <p:cNvSpPr>
            <a:spLocks/>
          </p:cNvSpPr>
          <p:nvPr/>
        </p:nvSpPr>
        <p:spPr bwMode="auto">
          <a:xfrm flipV="1">
            <a:off x="7391400" y="1357313"/>
            <a:ext cx="669925" cy="471487"/>
          </a:xfrm>
          <a:custGeom>
            <a:avLst/>
            <a:gdLst/>
            <a:ahLst/>
            <a:cxnLst>
              <a:cxn ang="0">
                <a:pos x="0" y="139"/>
              </a:cxn>
              <a:cxn ang="0">
                <a:pos x="64" y="19"/>
              </a:cxn>
              <a:cxn ang="0">
                <a:pos x="164" y="255"/>
              </a:cxn>
              <a:cxn ang="0">
                <a:pos x="224" y="139"/>
              </a:cxn>
            </a:cxnLst>
            <a:rect l="0" t="0" r="r" b="b"/>
            <a:pathLst>
              <a:path w="224" h="275">
                <a:moveTo>
                  <a:pt x="0" y="139"/>
                </a:moveTo>
                <a:cubicBezTo>
                  <a:pt x="10" y="119"/>
                  <a:pt x="37" y="0"/>
                  <a:pt x="64" y="19"/>
                </a:cubicBezTo>
                <a:cubicBezTo>
                  <a:pt x="91" y="38"/>
                  <a:pt x="137" y="235"/>
                  <a:pt x="164" y="255"/>
                </a:cubicBezTo>
                <a:cubicBezTo>
                  <a:pt x="191" y="275"/>
                  <a:pt x="212" y="163"/>
                  <a:pt x="224" y="139"/>
                </a:cubicBezTo>
              </a:path>
            </a:pathLst>
          </a:custGeom>
          <a:noFill/>
          <a:ln w="28575" cap="flat" cmpd="sng">
            <a:solidFill>
              <a:schemeClr val="tx2"/>
            </a:solidFill>
            <a:prstDash val="solid"/>
            <a:round/>
            <a:headEnd type="none" w="sm" len="sm"/>
            <a:tailEnd type="none" w="sm" len="sm"/>
          </a:ln>
          <a:effectLst/>
        </p:spPr>
        <p:txBody>
          <a:bodyPr wrap="none" lIns="92075" tIns="46038" rIns="92075" bIns="46038"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14064" name="Leading Question"/>
          <p:cNvSpPr txBox="1">
            <a:spLocks noChangeArrowheads="1"/>
          </p:cNvSpPr>
          <p:nvPr/>
        </p:nvSpPr>
        <p:spPr bwMode="auto">
          <a:xfrm>
            <a:off x="2476500" y="6367463"/>
            <a:ext cx="6350000" cy="244475"/>
          </a:xfrm>
          <a:prstGeom prst="rect">
            <a:avLst/>
          </a:prstGeom>
          <a:noFill/>
          <a:ln w="12700">
            <a:noFill/>
            <a:miter lim="800000"/>
            <a:headEnd type="none" w="sm" len="sm"/>
            <a:tailEnd type="none" w="sm" len="sm"/>
          </a:ln>
        </p:spPr>
        <p:txBody>
          <a:bodyPr wrap="none" lIns="0" tIns="0" rIns="0" bIns="0" anchor="b">
            <a:spAutoFit/>
          </a:bodyPr>
          <a:lstStyle/>
          <a:p>
            <a:pPr algn="r" eaLnBrk="0" hangingPunct="0">
              <a:lnSpc>
                <a:spcPct val="80000"/>
              </a:lnSpc>
            </a:pPr>
            <a:r>
              <a:rPr lang="en-US" sz="2000" b="0">
                <a:solidFill>
                  <a:schemeClr val="tx2"/>
                </a:solidFill>
                <a:latin typeface="Arial Narrow" pitchFamily="34" charset="0"/>
              </a:rPr>
              <a:t>How is the architecture designed to maximize computations like this?</a:t>
            </a:r>
          </a:p>
        </p:txBody>
      </p:sp>
      <p:sp>
        <p:nvSpPr>
          <p:cNvPr id="49"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33</a:t>
            </a:r>
            <a:endParaRPr lang="en-US" sz="1000" b="0" dirty="0" smtClean="0">
              <a:solidFill>
                <a:schemeClr val="tx2"/>
              </a:solidFill>
              <a:effectLst/>
              <a:latin typeface="Arial"/>
            </a:endParaRPr>
          </a:p>
        </p:txBody>
      </p:sp>
      <p:pic>
        <p:nvPicPr>
          <p:cNvPr id="42"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1406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64"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mtClean="0"/>
              <a:t>'C6x CPU Architecture</a:t>
            </a:r>
          </a:p>
        </p:txBody>
      </p:sp>
      <p:grpSp>
        <p:nvGrpSpPr>
          <p:cNvPr id="2" name="Group 3"/>
          <p:cNvGrpSpPr>
            <a:grpSpLocks/>
          </p:cNvGrpSpPr>
          <p:nvPr/>
        </p:nvGrpSpPr>
        <p:grpSpPr bwMode="auto">
          <a:xfrm>
            <a:off x="498475" y="568325"/>
            <a:ext cx="4302125" cy="1074738"/>
            <a:chOff x="218" y="432"/>
            <a:chExt cx="2710" cy="677"/>
          </a:xfrm>
        </p:grpSpPr>
        <p:sp>
          <p:nvSpPr>
            <p:cNvPr id="8248" name="Rectangle 4"/>
            <p:cNvSpPr>
              <a:spLocks noChangeArrowheads="1"/>
            </p:cNvSpPr>
            <p:nvPr/>
          </p:nvSpPr>
          <p:spPr bwMode="auto">
            <a:xfrm>
              <a:off x="218" y="432"/>
              <a:ext cx="2710" cy="467"/>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lnSpc>
                  <a:spcPct val="90000"/>
                </a:lnSpc>
                <a:spcBef>
                  <a:spcPct val="0"/>
                </a:spcBef>
              </a:pPr>
              <a:r>
                <a:rPr lang="en-US" b="0" smtClean="0">
                  <a:solidFill>
                    <a:srgbClr val="000000"/>
                  </a:solidFill>
                  <a:latin typeface="Arial" pitchFamily="34" charset="0"/>
                </a:rPr>
                <a:t>Memory</a:t>
              </a:r>
            </a:p>
          </p:txBody>
        </p:sp>
        <p:sp>
          <p:nvSpPr>
            <p:cNvPr id="620549" name="Line 5"/>
            <p:cNvSpPr>
              <a:spLocks noChangeShapeType="1"/>
            </p:cNvSpPr>
            <p:nvPr/>
          </p:nvSpPr>
          <p:spPr bwMode="auto">
            <a:xfrm flipV="1">
              <a:off x="1278" y="899"/>
              <a:ext cx="0" cy="210"/>
            </a:xfrm>
            <a:prstGeom prst="line">
              <a:avLst/>
            </a:prstGeom>
            <a:noFill/>
            <a:ln w="12700">
              <a:solidFill>
                <a:schemeClr val="tx1"/>
              </a:solidFill>
              <a:round/>
              <a:headEnd type="triangle" w="sm" len="sm"/>
              <a:tailEnd type="triangl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50" name="Line 6"/>
            <p:cNvSpPr>
              <a:spLocks noChangeShapeType="1"/>
            </p:cNvSpPr>
            <p:nvPr/>
          </p:nvSpPr>
          <p:spPr bwMode="auto">
            <a:xfrm flipV="1">
              <a:off x="1790" y="899"/>
              <a:ext cx="0" cy="210"/>
            </a:xfrm>
            <a:prstGeom prst="line">
              <a:avLst/>
            </a:prstGeom>
            <a:noFill/>
            <a:ln w="12700">
              <a:solidFill>
                <a:schemeClr val="tx1"/>
              </a:solidFill>
              <a:round/>
              <a:headEnd type="triangle" w="sm" len="sm"/>
              <a:tailEnd type="triangl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grpSp>
      <p:sp>
        <p:nvSpPr>
          <p:cNvPr id="8196" name="Text Box 7"/>
          <p:cNvSpPr txBox="1">
            <a:spLocks noChangeArrowheads="1"/>
          </p:cNvSpPr>
          <p:nvPr/>
        </p:nvSpPr>
        <p:spPr bwMode="auto">
          <a:xfrm>
            <a:off x="5029200" y="457200"/>
            <a:ext cx="3962400" cy="5949950"/>
          </a:xfrm>
          <a:prstGeom prst="rect">
            <a:avLst/>
          </a:prstGeom>
          <a:noFill/>
          <a:ln w="12700">
            <a:noFill/>
            <a:miter lim="800000"/>
            <a:headEnd type="none" w="sm" len="sm"/>
            <a:tailEnd type="none" w="sm" len="sm"/>
          </a:ln>
        </p:spPr>
        <p:txBody>
          <a:bodyPr lIns="92075" tIns="91440" rIns="0" bIns="91440">
            <a:spAutoFit/>
          </a:bodyPr>
          <a:lstStyle/>
          <a:p>
            <a:pPr marL="342900" indent="-342900">
              <a:lnSpc>
                <a:spcPct val="90000"/>
              </a:lnSpc>
              <a:buClr>
                <a:srgbClr val="0066FF"/>
              </a:buClr>
              <a:buSzPct val="75000"/>
              <a:buFont typeface="Wingdings" pitchFamily="2" charset="2"/>
              <a:buChar char=""/>
            </a:pPr>
            <a:r>
              <a:rPr lang="en-US" sz="2000" smtClean="0">
                <a:solidFill>
                  <a:srgbClr val="000000"/>
                </a:solidFill>
                <a:latin typeface="Arial Narrow" pitchFamily="34" charset="0"/>
              </a:rPr>
              <a:t>‘C6x Compiler </a:t>
            </a:r>
            <a:r>
              <a:rPr lang="en-US" sz="2000" u="sng" smtClean="0">
                <a:solidFill>
                  <a:srgbClr val="0066FF"/>
                </a:solidFill>
                <a:latin typeface="Arial Narrow" pitchFamily="34" charset="0"/>
              </a:rPr>
              <a:t>excels at Natural C</a:t>
            </a:r>
            <a:endParaRPr lang="en-US" sz="2000" smtClean="0">
              <a:solidFill>
                <a:srgbClr val="000000"/>
              </a:solidFill>
              <a:latin typeface="Arial Narrow" pitchFamily="34" charset="0"/>
            </a:endParaRPr>
          </a:p>
          <a:p>
            <a:pPr marL="342900" indent="-342900">
              <a:lnSpc>
                <a:spcPct val="90000"/>
              </a:lnSpc>
              <a:buClr>
                <a:srgbClr val="0066FF"/>
              </a:buClr>
              <a:buSzPct val="75000"/>
              <a:buFont typeface="Wingdings" pitchFamily="2" charset="2"/>
              <a:buChar char=""/>
            </a:pPr>
            <a:r>
              <a:rPr lang="en-US" sz="2000" smtClean="0">
                <a:solidFill>
                  <a:srgbClr val="000000"/>
                </a:solidFill>
                <a:latin typeface="Arial Narrow" pitchFamily="34" charset="0"/>
              </a:rPr>
              <a:t>Multiplier (.M) and ALU (.L) provide up to </a:t>
            </a:r>
            <a:r>
              <a:rPr lang="en-US" sz="2000" u="sng" smtClean="0">
                <a:solidFill>
                  <a:srgbClr val="0066FF"/>
                </a:solidFill>
                <a:latin typeface="Arial Narrow" pitchFamily="34" charset="0"/>
              </a:rPr>
              <a:t>8 MACs/cycle</a:t>
            </a:r>
            <a:r>
              <a:rPr lang="en-US" sz="2000" smtClean="0">
                <a:solidFill>
                  <a:srgbClr val="000000"/>
                </a:solidFill>
                <a:latin typeface="Arial Narrow" pitchFamily="34" charset="0"/>
              </a:rPr>
              <a:t> (8x8 </a:t>
            </a:r>
            <a:r>
              <a:rPr lang="en-US" sz="1600" smtClean="0">
                <a:solidFill>
                  <a:srgbClr val="000000"/>
                </a:solidFill>
                <a:latin typeface="Arial Narrow" pitchFamily="34" charset="0"/>
              </a:rPr>
              <a:t>or</a:t>
            </a:r>
            <a:r>
              <a:rPr lang="en-US" sz="2000" smtClean="0">
                <a:solidFill>
                  <a:srgbClr val="000000"/>
                </a:solidFill>
                <a:latin typeface="Arial Narrow" pitchFamily="34" charset="0"/>
              </a:rPr>
              <a:t> 16x16)</a:t>
            </a:r>
          </a:p>
          <a:p>
            <a:pPr marL="342900" indent="-342900">
              <a:lnSpc>
                <a:spcPct val="90000"/>
              </a:lnSpc>
              <a:buClr>
                <a:srgbClr val="0066FF"/>
              </a:buClr>
              <a:buSzPct val="75000"/>
              <a:buFont typeface="Wingdings" pitchFamily="2" charset="2"/>
              <a:buChar char=""/>
            </a:pPr>
            <a:r>
              <a:rPr lang="en-US" sz="2000" u="sng" smtClean="0">
                <a:solidFill>
                  <a:srgbClr val="0066FF"/>
                </a:solidFill>
                <a:latin typeface="Arial Narrow" pitchFamily="34" charset="0"/>
              </a:rPr>
              <a:t>Specialized instructions</a:t>
            </a:r>
            <a:r>
              <a:rPr lang="en-US" sz="2000" smtClean="0">
                <a:solidFill>
                  <a:srgbClr val="000000"/>
                </a:solidFill>
                <a:latin typeface="Arial Narrow" pitchFamily="34" charset="0"/>
              </a:rPr>
              <a:t> accelerate intensive, non-MAC oriented calculations. Examples include:</a:t>
            </a:r>
          </a:p>
          <a:p>
            <a:pPr marL="342900" indent="-342900">
              <a:lnSpc>
                <a:spcPct val="90000"/>
              </a:lnSpc>
              <a:spcBef>
                <a:spcPct val="20000"/>
              </a:spcBef>
              <a:buClr>
                <a:srgbClr val="0066FF"/>
              </a:buClr>
              <a:buSzPct val="75000"/>
              <a:buFont typeface="Wingdings" pitchFamily="2" charset="2"/>
              <a:buNone/>
            </a:pPr>
            <a:r>
              <a:rPr lang="en-US" sz="2000" b="0" smtClean="0">
                <a:solidFill>
                  <a:srgbClr val="000000"/>
                </a:solidFill>
                <a:latin typeface="Arial Narrow" pitchFamily="34" charset="0"/>
              </a:rPr>
              <a:t>	   Video compression, Machine </a:t>
            </a:r>
            <a:br>
              <a:rPr lang="en-US" sz="2000" b="0" smtClean="0">
                <a:solidFill>
                  <a:srgbClr val="000000"/>
                </a:solidFill>
                <a:latin typeface="Arial Narrow" pitchFamily="34" charset="0"/>
              </a:rPr>
            </a:br>
            <a:r>
              <a:rPr lang="en-US" sz="2000" b="0" smtClean="0">
                <a:solidFill>
                  <a:srgbClr val="000000"/>
                </a:solidFill>
                <a:latin typeface="Arial Narrow" pitchFamily="34" charset="0"/>
              </a:rPr>
              <a:t>   Vision, Reed Solomon, …</a:t>
            </a:r>
          </a:p>
          <a:p>
            <a:pPr marL="342900" indent="-342900">
              <a:lnSpc>
                <a:spcPct val="90000"/>
              </a:lnSpc>
              <a:buClr>
                <a:srgbClr val="0066FF"/>
              </a:buClr>
              <a:buSzPct val="75000"/>
              <a:buFont typeface="Wingdings" pitchFamily="2" charset="2"/>
              <a:buChar char=""/>
            </a:pPr>
            <a:r>
              <a:rPr lang="en-US" sz="2000" smtClean="0">
                <a:solidFill>
                  <a:srgbClr val="000000"/>
                </a:solidFill>
                <a:latin typeface="Arial Narrow" pitchFamily="34" charset="0"/>
              </a:rPr>
              <a:t>While </a:t>
            </a:r>
            <a:r>
              <a:rPr lang="en-US" sz="2000" u="sng" smtClean="0">
                <a:solidFill>
                  <a:srgbClr val="0066FF"/>
                </a:solidFill>
                <a:latin typeface="Arial Narrow" pitchFamily="34" charset="0"/>
              </a:rPr>
              <a:t>MMACs</a:t>
            </a:r>
            <a:r>
              <a:rPr lang="en-US" sz="2000" smtClean="0">
                <a:solidFill>
                  <a:srgbClr val="000000"/>
                </a:solidFill>
                <a:latin typeface="Arial Narrow" pitchFamily="34" charset="0"/>
              </a:rPr>
              <a:t> speed math intensive algorithms, </a:t>
            </a:r>
            <a:r>
              <a:rPr lang="en-US" sz="2000" u="sng" smtClean="0">
                <a:solidFill>
                  <a:srgbClr val="0066FF"/>
                </a:solidFill>
                <a:latin typeface="Arial Narrow" pitchFamily="34" charset="0"/>
              </a:rPr>
              <a:t>flexibility of 8 independent functional units</a:t>
            </a:r>
            <a:r>
              <a:rPr lang="en-US" sz="2000" smtClean="0">
                <a:solidFill>
                  <a:srgbClr val="000000"/>
                </a:solidFill>
                <a:latin typeface="Arial Narrow" pitchFamily="34" charset="0"/>
              </a:rPr>
              <a:t> allows the compiler to quickly perform other types of processing</a:t>
            </a:r>
          </a:p>
          <a:p>
            <a:pPr marL="342900" indent="-342900">
              <a:lnSpc>
                <a:spcPct val="90000"/>
              </a:lnSpc>
              <a:buClr>
                <a:srgbClr val="0066FF"/>
              </a:buClr>
              <a:buSzPct val="75000"/>
              <a:buFont typeface="Wingdings" pitchFamily="2" charset="2"/>
              <a:buChar char=""/>
            </a:pPr>
            <a:r>
              <a:rPr lang="en-US" sz="2000" smtClean="0">
                <a:solidFill>
                  <a:srgbClr val="000000"/>
                </a:solidFill>
                <a:latin typeface="Arial Narrow" pitchFamily="34" charset="0"/>
              </a:rPr>
              <a:t>‘C6x CPU can dispatch up to </a:t>
            </a:r>
            <a:r>
              <a:rPr lang="en-US" sz="2000" u="sng" smtClean="0">
                <a:solidFill>
                  <a:srgbClr val="0066FF"/>
                </a:solidFill>
                <a:latin typeface="Arial Narrow" pitchFamily="34" charset="0"/>
              </a:rPr>
              <a:t>eight parallel instructions</a:t>
            </a:r>
            <a:r>
              <a:rPr lang="en-US" sz="2000" smtClean="0">
                <a:solidFill>
                  <a:srgbClr val="000000"/>
                </a:solidFill>
                <a:latin typeface="Arial Narrow" pitchFamily="34" charset="0"/>
              </a:rPr>
              <a:t> each cycle</a:t>
            </a:r>
          </a:p>
          <a:p>
            <a:pPr marL="342900" indent="-342900">
              <a:lnSpc>
                <a:spcPct val="90000"/>
              </a:lnSpc>
              <a:buClr>
                <a:srgbClr val="0066FF"/>
              </a:buClr>
              <a:buSzPct val="75000"/>
              <a:buFont typeface="Wingdings" pitchFamily="2" charset="2"/>
              <a:buChar char=""/>
            </a:pPr>
            <a:r>
              <a:rPr lang="en-US" sz="2000" u="sng" smtClean="0">
                <a:solidFill>
                  <a:srgbClr val="0066FF"/>
                </a:solidFill>
                <a:latin typeface="Arial Narrow" pitchFamily="34" charset="0"/>
              </a:rPr>
              <a:t>All ‘C6x instructions are conditional</a:t>
            </a:r>
            <a:r>
              <a:rPr lang="en-US" sz="2000" smtClean="0">
                <a:solidFill>
                  <a:srgbClr val="000000"/>
                </a:solidFill>
                <a:latin typeface="Arial Narrow" pitchFamily="34" charset="0"/>
              </a:rPr>
              <a:t> allowing efficient hardware pipelining</a:t>
            </a:r>
          </a:p>
        </p:txBody>
      </p:sp>
      <p:sp>
        <p:nvSpPr>
          <p:cNvPr id="620552" name="Rectangle 8"/>
          <p:cNvSpPr>
            <a:spLocks noChangeArrowheads="1"/>
          </p:cNvSpPr>
          <p:nvPr/>
        </p:nvSpPr>
        <p:spPr bwMode="auto">
          <a:xfrm>
            <a:off x="498475" y="1517650"/>
            <a:ext cx="936625" cy="4217988"/>
          </a:xfrm>
          <a:prstGeom prst="rect">
            <a:avLst/>
          </a:prstGeom>
          <a:solidFill>
            <a:schemeClr val="hlink"/>
          </a:solidFill>
          <a:ln w="12700">
            <a:solidFill>
              <a:schemeClr val="tx1"/>
            </a:solidFill>
            <a:miter lim="800000"/>
            <a:headEnd/>
            <a:tailEnd/>
          </a:ln>
          <a:effectLst>
            <a:outerShdw dist="107763" dir="2700000" algn="ctr" rotWithShape="0">
              <a:schemeClr val="bg2"/>
            </a:outerShdw>
          </a:effectLst>
        </p:spPr>
        <p:txBody>
          <a:bodyPr wrap="none" anchor="ctr"/>
          <a:lstStyle/>
          <a:p>
            <a:pPr algn="ctr">
              <a:defRPr/>
            </a:pPr>
            <a:endParaRPr lang="en-US" sz="2000">
              <a:solidFill>
                <a:srgbClr val="000000"/>
              </a:solidFill>
              <a:effectLst>
                <a:outerShdw blurRad="38100" dist="38100" dir="2700000" algn="tl">
                  <a:srgbClr val="FFFFFF"/>
                </a:outerShdw>
              </a:effectLst>
              <a:latin typeface="Arial" pitchFamily="34" charset="0"/>
            </a:endParaRPr>
          </a:p>
        </p:txBody>
      </p:sp>
      <p:sp>
        <p:nvSpPr>
          <p:cNvPr id="620553" name="Line 9"/>
          <p:cNvSpPr>
            <a:spLocks noChangeShapeType="1"/>
          </p:cNvSpPr>
          <p:nvPr/>
        </p:nvSpPr>
        <p:spPr bwMode="auto">
          <a:xfrm>
            <a:off x="498475" y="1936750"/>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54" name="Line 10"/>
          <p:cNvSpPr>
            <a:spLocks noChangeShapeType="1"/>
          </p:cNvSpPr>
          <p:nvPr/>
        </p:nvSpPr>
        <p:spPr bwMode="auto">
          <a:xfrm>
            <a:off x="498475" y="2868613"/>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55" name="Line 11"/>
          <p:cNvSpPr>
            <a:spLocks noChangeShapeType="1"/>
          </p:cNvSpPr>
          <p:nvPr/>
        </p:nvSpPr>
        <p:spPr bwMode="auto">
          <a:xfrm>
            <a:off x="498475" y="3333750"/>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56" name="Line 12"/>
          <p:cNvSpPr>
            <a:spLocks noChangeShapeType="1"/>
          </p:cNvSpPr>
          <p:nvPr/>
        </p:nvSpPr>
        <p:spPr bwMode="auto">
          <a:xfrm>
            <a:off x="498475" y="3800475"/>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57" name="Line 13"/>
          <p:cNvSpPr>
            <a:spLocks noChangeShapeType="1"/>
          </p:cNvSpPr>
          <p:nvPr/>
        </p:nvSpPr>
        <p:spPr bwMode="auto">
          <a:xfrm>
            <a:off x="498475" y="2401888"/>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58" name="Line 14"/>
          <p:cNvSpPr>
            <a:spLocks noChangeShapeType="1"/>
          </p:cNvSpPr>
          <p:nvPr/>
        </p:nvSpPr>
        <p:spPr bwMode="auto">
          <a:xfrm>
            <a:off x="498475" y="5287963"/>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59" name="Line 15"/>
          <p:cNvSpPr>
            <a:spLocks noChangeShapeType="1"/>
          </p:cNvSpPr>
          <p:nvPr/>
        </p:nvSpPr>
        <p:spPr bwMode="auto">
          <a:xfrm>
            <a:off x="498475" y="5005388"/>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8205" name="Rectangle 16"/>
          <p:cNvSpPr>
            <a:spLocks noChangeArrowheads="1"/>
          </p:cNvSpPr>
          <p:nvPr/>
        </p:nvSpPr>
        <p:spPr bwMode="auto">
          <a:xfrm>
            <a:off x="738188" y="1554163"/>
            <a:ext cx="515937" cy="339725"/>
          </a:xfrm>
          <a:prstGeom prst="rect">
            <a:avLst/>
          </a:prstGeom>
          <a:noFill/>
          <a:ln w="9525">
            <a:noFill/>
            <a:miter lim="800000"/>
            <a:headEnd/>
            <a:tailEnd/>
          </a:ln>
        </p:spPr>
        <p:txBody>
          <a:bodyPr wrap="none" lIns="92075" tIns="46038" rIns="92075" bIns="46038">
            <a:spAutoFit/>
          </a:bodyPr>
          <a:lstStyle/>
          <a:p>
            <a:pPr algn="ctr"/>
            <a:r>
              <a:rPr lang="en-US" sz="2000" smtClean="0">
                <a:solidFill>
                  <a:srgbClr val="000000"/>
                </a:solidFill>
                <a:latin typeface="Arial" pitchFamily="34" charset="0"/>
              </a:rPr>
              <a:t>A0</a:t>
            </a:r>
          </a:p>
        </p:txBody>
      </p:sp>
      <p:sp>
        <p:nvSpPr>
          <p:cNvPr id="8206" name="Rectangle 17"/>
          <p:cNvSpPr>
            <a:spLocks noChangeArrowheads="1"/>
          </p:cNvSpPr>
          <p:nvPr/>
        </p:nvSpPr>
        <p:spPr bwMode="auto">
          <a:xfrm>
            <a:off x="649288" y="5359400"/>
            <a:ext cx="650875" cy="336550"/>
          </a:xfrm>
          <a:prstGeom prst="rect">
            <a:avLst/>
          </a:prstGeom>
          <a:noFill/>
          <a:ln w="9525">
            <a:noFill/>
            <a:miter lim="800000"/>
            <a:headEnd/>
            <a:tailEnd/>
          </a:ln>
        </p:spPr>
        <p:txBody>
          <a:bodyPr wrap="none" lIns="92075" tIns="46038" rIns="92075" bIns="46038">
            <a:spAutoFit/>
          </a:bodyPr>
          <a:lstStyle/>
          <a:p>
            <a:pPr algn="ctr"/>
            <a:r>
              <a:rPr lang="en-US" sz="2000" smtClean="0">
                <a:solidFill>
                  <a:srgbClr val="000000"/>
                </a:solidFill>
                <a:latin typeface="Arial" pitchFamily="34" charset="0"/>
              </a:rPr>
              <a:t>A31</a:t>
            </a:r>
          </a:p>
        </p:txBody>
      </p:sp>
      <p:sp>
        <p:nvSpPr>
          <p:cNvPr id="8207" name="Rectangle 18"/>
          <p:cNvSpPr>
            <a:spLocks noChangeArrowheads="1"/>
          </p:cNvSpPr>
          <p:nvPr/>
        </p:nvSpPr>
        <p:spPr bwMode="auto">
          <a:xfrm>
            <a:off x="865188" y="5045075"/>
            <a:ext cx="257175" cy="215900"/>
          </a:xfrm>
          <a:prstGeom prst="rect">
            <a:avLst/>
          </a:prstGeom>
          <a:noFill/>
          <a:ln w="9525">
            <a:noFill/>
            <a:miter lim="800000"/>
            <a:headEnd/>
            <a:tailEnd/>
          </a:ln>
        </p:spPr>
        <p:txBody>
          <a:bodyPr wrap="none" lIns="92075" tIns="46038" rIns="92075" bIns="46038">
            <a:spAutoFit/>
          </a:bodyPr>
          <a:lstStyle/>
          <a:p>
            <a:pPr algn="ctr">
              <a:lnSpc>
                <a:spcPct val="20000"/>
              </a:lnSpc>
            </a:pPr>
            <a:r>
              <a:rPr lang="en-US" sz="2000" smtClean="0">
                <a:solidFill>
                  <a:srgbClr val="000000"/>
                </a:solidFill>
                <a:latin typeface="Arial" pitchFamily="34" charset="0"/>
              </a:rPr>
              <a:t>.</a:t>
            </a:r>
            <a:br>
              <a:rPr lang="en-US" sz="2000" smtClean="0">
                <a:solidFill>
                  <a:srgbClr val="000000"/>
                </a:solidFill>
                <a:latin typeface="Arial" pitchFamily="34" charset="0"/>
              </a:rPr>
            </a:br>
            <a:r>
              <a:rPr lang="en-US" sz="2000" smtClean="0">
                <a:solidFill>
                  <a:srgbClr val="000000"/>
                </a:solidFill>
                <a:latin typeface="Arial" pitchFamily="34" charset="0"/>
              </a:rPr>
              <a:t>.</a:t>
            </a:r>
          </a:p>
        </p:txBody>
      </p:sp>
      <p:sp>
        <p:nvSpPr>
          <p:cNvPr id="620563" name="Line 19"/>
          <p:cNvSpPr>
            <a:spLocks noChangeShapeType="1"/>
          </p:cNvSpPr>
          <p:nvPr/>
        </p:nvSpPr>
        <p:spPr bwMode="auto">
          <a:xfrm>
            <a:off x="498475" y="4549775"/>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64" name="Line 20"/>
          <p:cNvSpPr>
            <a:spLocks noChangeShapeType="1"/>
          </p:cNvSpPr>
          <p:nvPr/>
        </p:nvSpPr>
        <p:spPr bwMode="auto">
          <a:xfrm>
            <a:off x="498475" y="4267200"/>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65" name="Rectangle 21"/>
          <p:cNvSpPr>
            <a:spLocks noChangeArrowheads="1"/>
          </p:cNvSpPr>
          <p:nvPr/>
        </p:nvSpPr>
        <p:spPr bwMode="auto">
          <a:xfrm>
            <a:off x="1916113" y="2774950"/>
            <a:ext cx="615950" cy="638175"/>
          </a:xfrm>
          <a:prstGeom prst="rect">
            <a:avLst/>
          </a:prstGeom>
          <a:solidFill>
            <a:schemeClr val="accent2"/>
          </a:solidFill>
          <a:ln w="12700">
            <a:solidFill>
              <a:schemeClr val="tx1"/>
            </a:solidFill>
            <a:miter lim="800000"/>
            <a:headEnd/>
            <a:tailEnd/>
          </a:ln>
          <a:effectLst>
            <a:outerShdw dist="107763" dir="2700000" algn="ctr" rotWithShape="0">
              <a:schemeClr val="bg2"/>
            </a:outerShdw>
          </a:effectLst>
        </p:spPr>
        <p:txBody>
          <a:bodyPr wrap="none" lIns="0" tIns="0" rIns="0" bIns="0" anchor="ctr" anchorCtr="1"/>
          <a:lstStyle/>
          <a:p>
            <a:pPr algn="ctr">
              <a:lnSpc>
                <a:spcPct val="100000"/>
              </a:lnSpc>
              <a:spcBef>
                <a:spcPct val="0"/>
              </a:spcBef>
              <a:defRPr/>
            </a:pPr>
            <a:r>
              <a:rPr lang="en-US" sz="2000">
                <a:solidFill>
                  <a:srgbClr val="000000"/>
                </a:solidFill>
                <a:latin typeface="Arial" pitchFamily="34" charset="0"/>
              </a:rPr>
              <a:t>.S1</a:t>
            </a:r>
          </a:p>
        </p:txBody>
      </p:sp>
      <p:sp>
        <p:nvSpPr>
          <p:cNvPr id="620566" name="Rectangle 22"/>
          <p:cNvSpPr>
            <a:spLocks noChangeArrowheads="1"/>
          </p:cNvSpPr>
          <p:nvPr/>
        </p:nvSpPr>
        <p:spPr bwMode="auto">
          <a:xfrm>
            <a:off x="1916113" y="1673225"/>
            <a:ext cx="615950" cy="638175"/>
          </a:xfrm>
          <a:prstGeom prst="rect">
            <a:avLst/>
          </a:prstGeom>
          <a:solidFill>
            <a:schemeClr val="accent2"/>
          </a:solidFill>
          <a:ln w="12700">
            <a:solidFill>
              <a:schemeClr val="tx1"/>
            </a:solidFill>
            <a:miter lim="800000"/>
            <a:headEnd/>
            <a:tailEnd/>
          </a:ln>
          <a:effectLst>
            <a:outerShdw dist="107763" dir="2700000" algn="ctr" rotWithShape="0">
              <a:schemeClr val="bg2"/>
            </a:outerShdw>
          </a:effectLst>
        </p:spPr>
        <p:txBody>
          <a:bodyPr wrap="none" lIns="0" tIns="0" rIns="0" bIns="0" anchor="ctr" anchorCtr="1"/>
          <a:lstStyle/>
          <a:p>
            <a:pPr algn="ctr">
              <a:lnSpc>
                <a:spcPct val="100000"/>
              </a:lnSpc>
              <a:spcBef>
                <a:spcPct val="0"/>
              </a:spcBef>
              <a:defRPr/>
            </a:pPr>
            <a:r>
              <a:rPr lang="en-US" sz="2000">
                <a:solidFill>
                  <a:srgbClr val="000000"/>
                </a:solidFill>
                <a:latin typeface="Arial" pitchFamily="34" charset="0"/>
              </a:rPr>
              <a:t>.D1</a:t>
            </a:r>
          </a:p>
        </p:txBody>
      </p:sp>
      <p:sp>
        <p:nvSpPr>
          <p:cNvPr id="620567" name="Rectangle 23"/>
          <p:cNvSpPr>
            <a:spLocks noChangeArrowheads="1"/>
          </p:cNvSpPr>
          <p:nvPr/>
        </p:nvSpPr>
        <p:spPr bwMode="auto">
          <a:xfrm>
            <a:off x="1916113" y="4973638"/>
            <a:ext cx="615950" cy="638175"/>
          </a:xfrm>
          <a:prstGeom prst="rect">
            <a:avLst/>
          </a:prstGeom>
          <a:solidFill>
            <a:schemeClr val="accent2"/>
          </a:solidFill>
          <a:ln w="12700">
            <a:solidFill>
              <a:schemeClr val="tx1"/>
            </a:solidFill>
            <a:miter lim="800000"/>
            <a:headEnd/>
            <a:tailEnd/>
          </a:ln>
          <a:effectLst>
            <a:outerShdw dist="107763" dir="2700000" algn="ctr" rotWithShape="0">
              <a:schemeClr val="bg2"/>
            </a:outerShdw>
          </a:effectLst>
        </p:spPr>
        <p:txBody>
          <a:bodyPr wrap="none" lIns="0" tIns="0" rIns="0" bIns="0" anchor="ctr" anchorCtr="1"/>
          <a:lstStyle/>
          <a:p>
            <a:pPr algn="ctr">
              <a:lnSpc>
                <a:spcPct val="100000"/>
              </a:lnSpc>
              <a:spcBef>
                <a:spcPct val="0"/>
              </a:spcBef>
              <a:defRPr/>
            </a:pPr>
            <a:r>
              <a:rPr lang="en-US" sz="2000">
                <a:solidFill>
                  <a:srgbClr val="000000"/>
                </a:solidFill>
                <a:latin typeface="Arial" pitchFamily="34" charset="0"/>
              </a:rPr>
              <a:t>.L1</a:t>
            </a:r>
          </a:p>
        </p:txBody>
      </p:sp>
      <p:grpSp>
        <p:nvGrpSpPr>
          <p:cNvPr id="3" name="Group 24"/>
          <p:cNvGrpSpPr>
            <a:grpSpLocks/>
          </p:cNvGrpSpPr>
          <p:nvPr/>
        </p:nvGrpSpPr>
        <p:grpSpPr bwMode="auto">
          <a:xfrm>
            <a:off x="1447800" y="2019300"/>
            <a:ext cx="457200" cy="3303588"/>
            <a:chOff x="824" y="1272"/>
            <a:chExt cx="261" cy="2081"/>
          </a:xfrm>
        </p:grpSpPr>
        <p:sp>
          <p:nvSpPr>
            <p:cNvPr id="620569" name="Line 25"/>
            <p:cNvSpPr>
              <a:spLocks noChangeShapeType="1"/>
            </p:cNvSpPr>
            <p:nvPr/>
          </p:nvSpPr>
          <p:spPr bwMode="auto">
            <a:xfrm flipH="1">
              <a:off x="824" y="1966"/>
              <a:ext cx="261" cy="0"/>
            </a:xfrm>
            <a:prstGeom prst="line">
              <a:avLst/>
            </a:prstGeom>
            <a:noFill/>
            <a:ln w="12700">
              <a:solidFill>
                <a:schemeClr val="tx1"/>
              </a:solidFill>
              <a:round/>
              <a:headEnd type="triangle" w="sm" len="sm"/>
              <a:tailEnd type="triangl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70" name="Line 26"/>
            <p:cNvSpPr>
              <a:spLocks noChangeShapeType="1"/>
            </p:cNvSpPr>
            <p:nvPr/>
          </p:nvSpPr>
          <p:spPr bwMode="auto">
            <a:xfrm flipH="1">
              <a:off x="824" y="2659"/>
              <a:ext cx="261" cy="0"/>
            </a:xfrm>
            <a:prstGeom prst="line">
              <a:avLst/>
            </a:prstGeom>
            <a:noFill/>
            <a:ln w="12700">
              <a:solidFill>
                <a:schemeClr val="tx1"/>
              </a:solidFill>
              <a:round/>
              <a:headEnd type="triangle" w="sm" len="sm"/>
              <a:tailEnd type="triangl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71" name="Line 27"/>
            <p:cNvSpPr>
              <a:spLocks noChangeShapeType="1"/>
            </p:cNvSpPr>
            <p:nvPr/>
          </p:nvSpPr>
          <p:spPr bwMode="auto">
            <a:xfrm flipH="1">
              <a:off x="824" y="1272"/>
              <a:ext cx="261" cy="0"/>
            </a:xfrm>
            <a:prstGeom prst="line">
              <a:avLst/>
            </a:prstGeom>
            <a:noFill/>
            <a:ln w="12700">
              <a:solidFill>
                <a:schemeClr val="tx1"/>
              </a:solidFill>
              <a:round/>
              <a:headEnd type="triangle" w="sm" len="sm"/>
              <a:tailEnd type="triangl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72" name="Line 28"/>
            <p:cNvSpPr>
              <a:spLocks noChangeShapeType="1"/>
            </p:cNvSpPr>
            <p:nvPr/>
          </p:nvSpPr>
          <p:spPr bwMode="auto">
            <a:xfrm flipH="1">
              <a:off x="824" y="3353"/>
              <a:ext cx="261" cy="0"/>
            </a:xfrm>
            <a:prstGeom prst="line">
              <a:avLst/>
            </a:prstGeom>
            <a:noFill/>
            <a:ln w="12700">
              <a:solidFill>
                <a:schemeClr val="tx1"/>
              </a:solidFill>
              <a:round/>
              <a:headEnd type="triangle" w="sm" len="sm"/>
              <a:tailEnd type="triangl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grpSp>
      <p:sp>
        <p:nvSpPr>
          <p:cNvPr id="620573" name="Rectangle 29"/>
          <p:cNvSpPr>
            <a:spLocks noChangeArrowheads="1"/>
          </p:cNvSpPr>
          <p:nvPr/>
        </p:nvSpPr>
        <p:spPr bwMode="auto">
          <a:xfrm>
            <a:off x="2720975" y="2781300"/>
            <a:ext cx="617538" cy="638175"/>
          </a:xfrm>
          <a:prstGeom prst="rect">
            <a:avLst/>
          </a:prstGeom>
          <a:solidFill>
            <a:schemeClr val="accent2"/>
          </a:solidFill>
          <a:ln w="12700">
            <a:solidFill>
              <a:schemeClr val="tx1"/>
            </a:solidFill>
            <a:miter lim="800000"/>
            <a:headEnd/>
            <a:tailEnd/>
          </a:ln>
          <a:effectLst>
            <a:outerShdw dist="107763" dir="2700000" algn="ctr" rotWithShape="0">
              <a:schemeClr val="bg2"/>
            </a:outerShdw>
          </a:effectLst>
        </p:spPr>
        <p:txBody>
          <a:bodyPr wrap="none" lIns="0" tIns="0" rIns="0" bIns="0" anchor="ctr" anchorCtr="1"/>
          <a:lstStyle/>
          <a:p>
            <a:pPr algn="ctr">
              <a:lnSpc>
                <a:spcPct val="100000"/>
              </a:lnSpc>
              <a:spcBef>
                <a:spcPct val="0"/>
              </a:spcBef>
              <a:defRPr/>
            </a:pPr>
            <a:r>
              <a:rPr lang="en-US" sz="2000">
                <a:solidFill>
                  <a:srgbClr val="000000"/>
                </a:solidFill>
                <a:latin typeface="Arial" pitchFamily="34" charset="0"/>
              </a:rPr>
              <a:t>.S2</a:t>
            </a:r>
          </a:p>
        </p:txBody>
      </p:sp>
      <p:sp>
        <p:nvSpPr>
          <p:cNvPr id="620574" name="Rectangle 30"/>
          <p:cNvSpPr>
            <a:spLocks noChangeArrowheads="1"/>
          </p:cNvSpPr>
          <p:nvPr/>
        </p:nvSpPr>
        <p:spPr bwMode="auto">
          <a:xfrm>
            <a:off x="1916113" y="3875088"/>
            <a:ext cx="615950" cy="638175"/>
          </a:xfrm>
          <a:prstGeom prst="rect">
            <a:avLst/>
          </a:prstGeom>
          <a:solidFill>
            <a:schemeClr val="accent2"/>
          </a:solidFill>
          <a:ln w="12700">
            <a:solidFill>
              <a:schemeClr val="tx1"/>
            </a:solidFill>
            <a:miter lim="800000"/>
            <a:headEnd/>
            <a:tailEnd/>
          </a:ln>
          <a:effectLst>
            <a:outerShdw dist="107763" dir="2700000" algn="ctr" rotWithShape="0">
              <a:schemeClr val="bg2"/>
            </a:outerShdw>
          </a:effectLst>
        </p:spPr>
        <p:txBody>
          <a:bodyPr wrap="none" lIns="0" tIns="0" rIns="0" bIns="0" anchor="ctr" anchorCtr="1"/>
          <a:lstStyle/>
          <a:p>
            <a:pPr algn="ctr">
              <a:lnSpc>
                <a:spcPct val="100000"/>
              </a:lnSpc>
              <a:spcBef>
                <a:spcPct val="0"/>
              </a:spcBef>
              <a:defRPr/>
            </a:pPr>
            <a:r>
              <a:rPr lang="en-US" sz="2000">
                <a:solidFill>
                  <a:srgbClr val="000000"/>
                </a:solidFill>
                <a:latin typeface="Arial" pitchFamily="34" charset="0"/>
              </a:rPr>
              <a:t>.M1</a:t>
            </a:r>
          </a:p>
        </p:txBody>
      </p:sp>
      <p:sp>
        <p:nvSpPr>
          <p:cNvPr id="620575" name="Rectangle 31"/>
          <p:cNvSpPr>
            <a:spLocks noChangeArrowheads="1"/>
          </p:cNvSpPr>
          <p:nvPr/>
        </p:nvSpPr>
        <p:spPr bwMode="auto">
          <a:xfrm>
            <a:off x="2720975" y="3886200"/>
            <a:ext cx="617538" cy="638175"/>
          </a:xfrm>
          <a:prstGeom prst="rect">
            <a:avLst/>
          </a:prstGeom>
          <a:solidFill>
            <a:schemeClr val="accent2"/>
          </a:solidFill>
          <a:ln w="12700">
            <a:solidFill>
              <a:schemeClr val="tx1"/>
            </a:solidFill>
            <a:miter lim="800000"/>
            <a:headEnd/>
            <a:tailEnd/>
          </a:ln>
          <a:effectLst>
            <a:outerShdw dist="107763" dir="2700000" algn="ctr" rotWithShape="0">
              <a:schemeClr val="bg2"/>
            </a:outerShdw>
          </a:effectLst>
        </p:spPr>
        <p:txBody>
          <a:bodyPr wrap="none" lIns="0" tIns="0" rIns="0" bIns="0" anchor="ctr" anchorCtr="1"/>
          <a:lstStyle/>
          <a:p>
            <a:pPr algn="ctr">
              <a:lnSpc>
                <a:spcPct val="100000"/>
              </a:lnSpc>
              <a:spcBef>
                <a:spcPct val="0"/>
              </a:spcBef>
              <a:defRPr/>
            </a:pPr>
            <a:r>
              <a:rPr lang="en-US" sz="2000">
                <a:solidFill>
                  <a:srgbClr val="000000"/>
                </a:solidFill>
                <a:latin typeface="Arial" pitchFamily="34" charset="0"/>
              </a:rPr>
              <a:t>.M2</a:t>
            </a:r>
          </a:p>
        </p:txBody>
      </p:sp>
      <p:sp>
        <p:nvSpPr>
          <p:cNvPr id="620576" name="Rectangle 32"/>
          <p:cNvSpPr>
            <a:spLocks noChangeArrowheads="1"/>
          </p:cNvSpPr>
          <p:nvPr/>
        </p:nvSpPr>
        <p:spPr bwMode="auto">
          <a:xfrm>
            <a:off x="2720975" y="1681163"/>
            <a:ext cx="617538" cy="638175"/>
          </a:xfrm>
          <a:prstGeom prst="rect">
            <a:avLst/>
          </a:prstGeom>
          <a:solidFill>
            <a:schemeClr val="accent2"/>
          </a:solidFill>
          <a:ln w="12700">
            <a:solidFill>
              <a:schemeClr val="tx1"/>
            </a:solidFill>
            <a:miter lim="800000"/>
            <a:headEnd/>
            <a:tailEnd/>
          </a:ln>
          <a:effectLst>
            <a:outerShdw dist="107763" dir="2700000" algn="ctr" rotWithShape="0">
              <a:schemeClr val="bg2"/>
            </a:outerShdw>
          </a:effectLst>
        </p:spPr>
        <p:txBody>
          <a:bodyPr wrap="none" lIns="0" tIns="0" rIns="0" bIns="0" anchor="ctr" anchorCtr="1"/>
          <a:lstStyle/>
          <a:p>
            <a:pPr algn="ctr">
              <a:lnSpc>
                <a:spcPct val="100000"/>
              </a:lnSpc>
              <a:spcBef>
                <a:spcPct val="0"/>
              </a:spcBef>
              <a:defRPr/>
            </a:pPr>
            <a:r>
              <a:rPr lang="en-US" sz="2000">
                <a:solidFill>
                  <a:srgbClr val="000000"/>
                </a:solidFill>
                <a:latin typeface="Arial" pitchFamily="34" charset="0"/>
              </a:rPr>
              <a:t>.D2</a:t>
            </a:r>
          </a:p>
        </p:txBody>
      </p:sp>
      <p:sp>
        <p:nvSpPr>
          <p:cNvPr id="620577" name="Rectangle 33"/>
          <p:cNvSpPr>
            <a:spLocks noChangeArrowheads="1"/>
          </p:cNvSpPr>
          <p:nvPr/>
        </p:nvSpPr>
        <p:spPr bwMode="auto">
          <a:xfrm>
            <a:off x="2720975" y="4984750"/>
            <a:ext cx="617538" cy="638175"/>
          </a:xfrm>
          <a:prstGeom prst="rect">
            <a:avLst/>
          </a:prstGeom>
          <a:solidFill>
            <a:schemeClr val="accent2"/>
          </a:solidFill>
          <a:ln w="12700">
            <a:solidFill>
              <a:schemeClr val="tx1"/>
            </a:solidFill>
            <a:miter lim="800000"/>
            <a:headEnd/>
            <a:tailEnd/>
          </a:ln>
          <a:effectLst>
            <a:outerShdw dist="107763" dir="2700000" algn="ctr" rotWithShape="0">
              <a:schemeClr val="bg2"/>
            </a:outerShdw>
          </a:effectLst>
        </p:spPr>
        <p:txBody>
          <a:bodyPr wrap="none" lIns="0" tIns="0" rIns="0" bIns="0" anchor="ctr" anchorCtr="1"/>
          <a:lstStyle/>
          <a:p>
            <a:pPr algn="ctr">
              <a:lnSpc>
                <a:spcPct val="100000"/>
              </a:lnSpc>
              <a:spcBef>
                <a:spcPct val="0"/>
              </a:spcBef>
              <a:defRPr/>
            </a:pPr>
            <a:r>
              <a:rPr lang="en-US" sz="2000">
                <a:solidFill>
                  <a:srgbClr val="000000"/>
                </a:solidFill>
                <a:latin typeface="Arial" pitchFamily="34" charset="0"/>
              </a:rPr>
              <a:t>.L2</a:t>
            </a:r>
          </a:p>
        </p:txBody>
      </p:sp>
      <p:grpSp>
        <p:nvGrpSpPr>
          <p:cNvPr id="4" name="Group 34"/>
          <p:cNvGrpSpPr>
            <a:grpSpLocks/>
          </p:cNvGrpSpPr>
          <p:nvPr/>
        </p:nvGrpSpPr>
        <p:grpSpPr bwMode="auto">
          <a:xfrm>
            <a:off x="3338513" y="2025650"/>
            <a:ext cx="525462" cy="3303588"/>
            <a:chOff x="2060" y="1276"/>
            <a:chExt cx="261" cy="2081"/>
          </a:xfrm>
        </p:grpSpPr>
        <p:sp>
          <p:nvSpPr>
            <p:cNvPr id="620579" name="Line 35"/>
            <p:cNvSpPr>
              <a:spLocks noChangeShapeType="1"/>
            </p:cNvSpPr>
            <p:nvPr/>
          </p:nvSpPr>
          <p:spPr bwMode="auto">
            <a:xfrm flipH="1">
              <a:off x="2060" y="1971"/>
              <a:ext cx="261" cy="0"/>
            </a:xfrm>
            <a:prstGeom prst="line">
              <a:avLst/>
            </a:prstGeom>
            <a:noFill/>
            <a:ln w="12700">
              <a:solidFill>
                <a:schemeClr val="tx1"/>
              </a:solidFill>
              <a:round/>
              <a:headEnd type="triangle" w="sm" len="sm"/>
              <a:tailEnd type="triangl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80" name="Line 36"/>
            <p:cNvSpPr>
              <a:spLocks noChangeShapeType="1"/>
            </p:cNvSpPr>
            <p:nvPr/>
          </p:nvSpPr>
          <p:spPr bwMode="auto">
            <a:xfrm flipH="1">
              <a:off x="2060" y="2664"/>
              <a:ext cx="261" cy="0"/>
            </a:xfrm>
            <a:prstGeom prst="line">
              <a:avLst/>
            </a:prstGeom>
            <a:noFill/>
            <a:ln w="12700">
              <a:solidFill>
                <a:schemeClr val="tx1"/>
              </a:solidFill>
              <a:round/>
              <a:headEnd type="triangle" w="sm" len="sm"/>
              <a:tailEnd type="triangl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81" name="Line 37"/>
            <p:cNvSpPr>
              <a:spLocks noChangeShapeType="1"/>
            </p:cNvSpPr>
            <p:nvPr/>
          </p:nvSpPr>
          <p:spPr bwMode="auto">
            <a:xfrm flipH="1">
              <a:off x="2060" y="1276"/>
              <a:ext cx="261" cy="0"/>
            </a:xfrm>
            <a:prstGeom prst="line">
              <a:avLst/>
            </a:prstGeom>
            <a:noFill/>
            <a:ln w="12700">
              <a:solidFill>
                <a:schemeClr val="tx1"/>
              </a:solidFill>
              <a:round/>
              <a:headEnd type="triangle" w="sm" len="sm"/>
              <a:tailEnd type="triangl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82" name="Line 38"/>
            <p:cNvSpPr>
              <a:spLocks noChangeShapeType="1"/>
            </p:cNvSpPr>
            <p:nvPr/>
          </p:nvSpPr>
          <p:spPr bwMode="auto">
            <a:xfrm flipH="1">
              <a:off x="2060" y="3357"/>
              <a:ext cx="261" cy="0"/>
            </a:xfrm>
            <a:prstGeom prst="line">
              <a:avLst/>
            </a:prstGeom>
            <a:noFill/>
            <a:ln w="12700">
              <a:solidFill>
                <a:schemeClr val="tx1"/>
              </a:solidFill>
              <a:round/>
              <a:headEnd type="triangle" w="sm" len="sm"/>
              <a:tailEnd type="triangl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grpSp>
      <p:sp>
        <p:nvSpPr>
          <p:cNvPr id="620583" name="Rectangle 39"/>
          <p:cNvSpPr>
            <a:spLocks noChangeArrowheads="1"/>
          </p:cNvSpPr>
          <p:nvPr/>
        </p:nvSpPr>
        <p:spPr bwMode="auto">
          <a:xfrm>
            <a:off x="3863975" y="1517650"/>
            <a:ext cx="936625" cy="4217988"/>
          </a:xfrm>
          <a:prstGeom prst="rect">
            <a:avLst/>
          </a:prstGeom>
          <a:solidFill>
            <a:schemeClr val="hlink"/>
          </a:solidFill>
          <a:ln w="12700">
            <a:solidFill>
              <a:schemeClr val="tx1"/>
            </a:solidFill>
            <a:miter lim="800000"/>
            <a:headEnd/>
            <a:tailEnd/>
          </a:ln>
          <a:effectLst>
            <a:outerShdw dist="107763" dir="2700000" algn="ctr" rotWithShape="0">
              <a:schemeClr val="bg2"/>
            </a:outerShdw>
          </a:effectLst>
        </p:spPr>
        <p:txBody>
          <a:bodyPr wrap="none" anchor="ctr"/>
          <a:lstStyle/>
          <a:p>
            <a:pPr algn="ctr">
              <a:defRPr/>
            </a:pPr>
            <a:endParaRPr lang="en-US" sz="2000">
              <a:solidFill>
                <a:srgbClr val="000000"/>
              </a:solidFill>
              <a:effectLst>
                <a:outerShdw blurRad="38100" dist="38100" dir="2700000" algn="tl">
                  <a:srgbClr val="FFFFFF"/>
                </a:outerShdw>
              </a:effectLst>
              <a:latin typeface="Arial" pitchFamily="34" charset="0"/>
            </a:endParaRPr>
          </a:p>
        </p:txBody>
      </p:sp>
      <p:sp>
        <p:nvSpPr>
          <p:cNvPr id="620584" name="Line 40"/>
          <p:cNvSpPr>
            <a:spLocks noChangeShapeType="1"/>
          </p:cNvSpPr>
          <p:nvPr/>
        </p:nvSpPr>
        <p:spPr bwMode="auto">
          <a:xfrm>
            <a:off x="3863975" y="1936750"/>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85" name="Line 41"/>
          <p:cNvSpPr>
            <a:spLocks noChangeShapeType="1"/>
          </p:cNvSpPr>
          <p:nvPr/>
        </p:nvSpPr>
        <p:spPr bwMode="auto">
          <a:xfrm>
            <a:off x="3863975" y="2868613"/>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86" name="Line 42"/>
          <p:cNvSpPr>
            <a:spLocks noChangeShapeType="1"/>
          </p:cNvSpPr>
          <p:nvPr/>
        </p:nvSpPr>
        <p:spPr bwMode="auto">
          <a:xfrm>
            <a:off x="3863975" y="3333750"/>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87" name="Line 43"/>
          <p:cNvSpPr>
            <a:spLocks noChangeShapeType="1"/>
          </p:cNvSpPr>
          <p:nvPr/>
        </p:nvSpPr>
        <p:spPr bwMode="auto">
          <a:xfrm>
            <a:off x="3863975" y="3800475"/>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88" name="Line 44"/>
          <p:cNvSpPr>
            <a:spLocks noChangeShapeType="1"/>
          </p:cNvSpPr>
          <p:nvPr/>
        </p:nvSpPr>
        <p:spPr bwMode="auto">
          <a:xfrm>
            <a:off x="3863975" y="2401888"/>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89" name="Line 45"/>
          <p:cNvSpPr>
            <a:spLocks noChangeShapeType="1"/>
          </p:cNvSpPr>
          <p:nvPr/>
        </p:nvSpPr>
        <p:spPr bwMode="auto">
          <a:xfrm>
            <a:off x="3863975" y="5287963"/>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90" name="Line 46"/>
          <p:cNvSpPr>
            <a:spLocks noChangeShapeType="1"/>
          </p:cNvSpPr>
          <p:nvPr/>
        </p:nvSpPr>
        <p:spPr bwMode="auto">
          <a:xfrm>
            <a:off x="3863975" y="5005388"/>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8228" name="Rectangle 47"/>
          <p:cNvSpPr>
            <a:spLocks noChangeArrowheads="1"/>
          </p:cNvSpPr>
          <p:nvPr/>
        </p:nvSpPr>
        <p:spPr bwMode="auto">
          <a:xfrm>
            <a:off x="4102100" y="1554163"/>
            <a:ext cx="509588" cy="336550"/>
          </a:xfrm>
          <a:prstGeom prst="rect">
            <a:avLst/>
          </a:prstGeom>
          <a:noFill/>
          <a:ln w="9525">
            <a:noFill/>
            <a:miter lim="800000"/>
            <a:headEnd/>
            <a:tailEnd/>
          </a:ln>
        </p:spPr>
        <p:txBody>
          <a:bodyPr wrap="none" lIns="92075" tIns="46038" rIns="92075" bIns="46038">
            <a:spAutoFit/>
          </a:bodyPr>
          <a:lstStyle/>
          <a:p>
            <a:pPr algn="ctr"/>
            <a:r>
              <a:rPr lang="en-US" sz="2000" smtClean="0">
                <a:solidFill>
                  <a:srgbClr val="000000"/>
                </a:solidFill>
                <a:latin typeface="Arial" pitchFamily="34" charset="0"/>
              </a:rPr>
              <a:t>B0</a:t>
            </a:r>
          </a:p>
        </p:txBody>
      </p:sp>
      <p:sp>
        <p:nvSpPr>
          <p:cNvPr id="8229" name="Rectangle 48"/>
          <p:cNvSpPr>
            <a:spLocks noChangeArrowheads="1"/>
          </p:cNvSpPr>
          <p:nvPr/>
        </p:nvSpPr>
        <p:spPr bwMode="auto">
          <a:xfrm>
            <a:off x="4014788" y="5359400"/>
            <a:ext cx="650875" cy="336550"/>
          </a:xfrm>
          <a:prstGeom prst="rect">
            <a:avLst/>
          </a:prstGeom>
          <a:noFill/>
          <a:ln w="9525">
            <a:noFill/>
            <a:miter lim="800000"/>
            <a:headEnd/>
            <a:tailEnd/>
          </a:ln>
        </p:spPr>
        <p:txBody>
          <a:bodyPr wrap="none" lIns="92075" tIns="46038" rIns="92075" bIns="46038">
            <a:spAutoFit/>
          </a:bodyPr>
          <a:lstStyle/>
          <a:p>
            <a:pPr algn="ctr"/>
            <a:r>
              <a:rPr lang="en-US" sz="2000" smtClean="0">
                <a:solidFill>
                  <a:srgbClr val="000000"/>
                </a:solidFill>
                <a:latin typeface="Arial" pitchFamily="34" charset="0"/>
              </a:rPr>
              <a:t>B31</a:t>
            </a:r>
          </a:p>
        </p:txBody>
      </p:sp>
      <p:sp>
        <p:nvSpPr>
          <p:cNvPr id="8230" name="Rectangle 49"/>
          <p:cNvSpPr>
            <a:spLocks noChangeArrowheads="1"/>
          </p:cNvSpPr>
          <p:nvPr/>
        </p:nvSpPr>
        <p:spPr bwMode="auto">
          <a:xfrm>
            <a:off x="4230688" y="5045075"/>
            <a:ext cx="257175" cy="215900"/>
          </a:xfrm>
          <a:prstGeom prst="rect">
            <a:avLst/>
          </a:prstGeom>
          <a:noFill/>
          <a:ln w="9525">
            <a:noFill/>
            <a:miter lim="800000"/>
            <a:headEnd/>
            <a:tailEnd/>
          </a:ln>
        </p:spPr>
        <p:txBody>
          <a:bodyPr wrap="none" lIns="92075" tIns="46038" rIns="92075" bIns="46038">
            <a:spAutoFit/>
          </a:bodyPr>
          <a:lstStyle/>
          <a:p>
            <a:pPr algn="ctr">
              <a:lnSpc>
                <a:spcPct val="20000"/>
              </a:lnSpc>
            </a:pPr>
            <a:r>
              <a:rPr lang="en-US" sz="2000" smtClean="0">
                <a:solidFill>
                  <a:srgbClr val="000000"/>
                </a:solidFill>
                <a:latin typeface="Arial" pitchFamily="34" charset="0"/>
              </a:rPr>
              <a:t>.</a:t>
            </a:r>
            <a:br>
              <a:rPr lang="en-US" sz="2000" smtClean="0">
                <a:solidFill>
                  <a:srgbClr val="000000"/>
                </a:solidFill>
                <a:latin typeface="Arial" pitchFamily="34" charset="0"/>
              </a:rPr>
            </a:br>
            <a:r>
              <a:rPr lang="en-US" sz="2000" smtClean="0">
                <a:solidFill>
                  <a:srgbClr val="000000"/>
                </a:solidFill>
                <a:latin typeface="Arial" pitchFamily="34" charset="0"/>
              </a:rPr>
              <a:t>.</a:t>
            </a:r>
          </a:p>
        </p:txBody>
      </p:sp>
      <p:sp>
        <p:nvSpPr>
          <p:cNvPr id="620594" name="Line 50"/>
          <p:cNvSpPr>
            <a:spLocks noChangeShapeType="1"/>
          </p:cNvSpPr>
          <p:nvPr/>
        </p:nvSpPr>
        <p:spPr bwMode="auto">
          <a:xfrm>
            <a:off x="3863975" y="4549775"/>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95" name="Line 51"/>
          <p:cNvSpPr>
            <a:spLocks noChangeShapeType="1"/>
          </p:cNvSpPr>
          <p:nvPr/>
        </p:nvSpPr>
        <p:spPr bwMode="auto">
          <a:xfrm>
            <a:off x="3863975" y="4267200"/>
            <a:ext cx="936625" cy="0"/>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96" name="Rectangle 52"/>
          <p:cNvSpPr>
            <a:spLocks noChangeArrowheads="1"/>
          </p:cNvSpPr>
          <p:nvPr/>
        </p:nvSpPr>
        <p:spPr bwMode="auto">
          <a:xfrm>
            <a:off x="498475" y="5872163"/>
            <a:ext cx="4302125" cy="604837"/>
          </a:xfrm>
          <a:prstGeom prst="rect">
            <a:avLst/>
          </a:prstGeom>
          <a:solidFill>
            <a:schemeClr val="accent2"/>
          </a:solidFill>
          <a:ln w="1270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lgn="ctr">
              <a:lnSpc>
                <a:spcPct val="90000"/>
              </a:lnSpc>
              <a:spcBef>
                <a:spcPct val="0"/>
              </a:spcBef>
              <a:defRPr/>
            </a:pPr>
            <a:r>
              <a:rPr lang="en-US" sz="2000" b="0">
                <a:solidFill>
                  <a:srgbClr val="000000"/>
                </a:solidFill>
                <a:latin typeface="Arial" pitchFamily="34" charset="0"/>
              </a:rPr>
              <a:t>Controller/Decoder</a:t>
            </a:r>
          </a:p>
        </p:txBody>
      </p:sp>
      <p:grpSp>
        <p:nvGrpSpPr>
          <p:cNvPr id="5" name="Group 53"/>
          <p:cNvGrpSpPr>
            <a:grpSpLocks/>
          </p:cNvGrpSpPr>
          <p:nvPr/>
        </p:nvGrpSpPr>
        <p:grpSpPr bwMode="auto">
          <a:xfrm>
            <a:off x="1844675" y="3800475"/>
            <a:ext cx="1627188" cy="1990725"/>
            <a:chOff x="1066" y="2352"/>
            <a:chExt cx="1025" cy="1296"/>
          </a:xfrm>
        </p:grpSpPr>
        <p:sp>
          <p:nvSpPr>
            <p:cNvPr id="620598" name="Rectangle 54"/>
            <p:cNvSpPr>
              <a:spLocks noChangeArrowheads="1"/>
            </p:cNvSpPr>
            <p:nvPr/>
          </p:nvSpPr>
          <p:spPr bwMode="auto">
            <a:xfrm>
              <a:off x="1066" y="2352"/>
              <a:ext cx="512" cy="1296"/>
            </a:xfrm>
            <a:prstGeom prst="rect">
              <a:avLst/>
            </a:prstGeom>
            <a:noFill/>
            <a:ln w="12700">
              <a:solidFill>
                <a:srgbClr val="C0C0C0"/>
              </a:solidFill>
              <a:prstDash val="dash"/>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20599" name="Rectangle 55"/>
            <p:cNvSpPr>
              <a:spLocks noChangeArrowheads="1"/>
            </p:cNvSpPr>
            <p:nvPr/>
          </p:nvSpPr>
          <p:spPr bwMode="auto">
            <a:xfrm>
              <a:off x="1579" y="2352"/>
              <a:ext cx="512" cy="1296"/>
            </a:xfrm>
            <a:prstGeom prst="rect">
              <a:avLst/>
            </a:prstGeom>
            <a:noFill/>
            <a:ln w="12700">
              <a:solidFill>
                <a:srgbClr val="C0C0C0"/>
              </a:solidFill>
              <a:prstDash val="dash"/>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grpSp>
      <p:sp>
        <p:nvSpPr>
          <p:cNvPr id="8235" name="Text Box 56"/>
          <p:cNvSpPr txBox="1">
            <a:spLocks noChangeArrowheads="1"/>
          </p:cNvSpPr>
          <p:nvPr/>
        </p:nvSpPr>
        <p:spPr bwMode="auto">
          <a:xfrm>
            <a:off x="2278063" y="3519488"/>
            <a:ext cx="693737" cy="339725"/>
          </a:xfrm>
          <a:prstGeom prst="rect">
            <a:avLst/>
          </a:prstGeom>
          <a:noFill/>
          <a:ln w="12700">
            <a:noFill/>
            <a:miter lim="800000"/>
            <a:headEnd type="none" w="sm" len="sm"/>
            <a:tailEnd type="none" w="sm" len="sm"/>
          </a:ln>
        </p:spPr>
        <p:txBody>
          <a:bodyPr wrap="none">
            <a:spAutoFit/>
          </a:bodyPr>
          <a:lstStyle/>
          <a:p>
            <a:pPr algn="ctr">
              <a:lnSpc>
                <a:spcPct val="90000"/>
              </a:lnSpc>
              <a:spcBef>
                <a:spcPct val="0"/>
              </a:spcBef>
            </a:pPr>
            <a:r>
              <a:rPr lang="en-US" sz="1800" b="0" smtClean="0">
                <a:solidFill>
                  <a:srgbClr val="808080"/>
                </a:solidFill>
                <a:latin typeface="Arial Narrow" pitchFamily="34" charset="0"/>
              </a:rPr>
              <a:t>MACs</a:t>
            </a:r>
          </a:p>
        </p:txBody>
      </p:sp>
      <p:sp>
        <p:nvSpPr>
          <p:cNvPr id="59"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34</a:t>
            </a:r>
            <a:endParaRPr lang="en-US" sz="1000" b="0">
              <a:solidFill>
                <a:schemeClr val="tx2"/>
              </a:solidFill>
              <a:latin typeface="Aria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2"/>
          <p:cNvSpPr txBox="1">
            <a:spLocks noChangeArrowheads="1"/>
          </p:cNvSpPr>
          <p:nvPr/>
        </p:nvSpPr>
        <p:spPr bwMode="gray">
          <a:xfrm>
            <a:off x="182563" y="685800"/>
            <a:ext cx="5365750" cy="6019800"/>
          </a:xfrm>
          <a:prstGeom prst="rect">
            <a:avLst/>
          </a:prstGeom>
          <a:gradFill rotWithShape="1">
            <a:gsLst>
              <a:gs pos="0">
                <a:srgbClr val="777777"/>
              </a:gs>
              <a:gs pos="50000">
                <a:srgbClr val="EAEAEA"/>
              </a:gs>
              <a:gs pos="100000">
                <a:srgbClr val="777777"/>
              </a:gs>
            </a:gsLst>
            <a:lin ang="2700000" scaled="1"/>
          </a:gradFill>
          <a:ln w="9525">
            <a:miter lim="800000"/>
            <a:headEnd/>
            <a:tailEnd/>
          </a:ln>
          <a:scene3d>
            <a:camera prst="legacyObliqueTopRight"/>
            <a:lightRig rig="legacyHarsh1" dir="t"/>
          </a:scene3d>
          <a:sp3d extrusionH="11100" prstMaterial="legacyMatte">
            <a:bevelT w="13500" h="13500" prst="angle"/>
            <a:bevelB w="13500" h="13500" prst="angle"/>
            <a:extrusionClr>
              <a:srgbClr val="777777"/>
            </a:extrusionClr>
          </a:sp3d>
        </p:spPr>
        <p:txBody>
          <a:bodyPr lIns="12700" tIns="12700" rIns="12700" bIns="12700">
            <a:flatTx/>
          </a:bodyPr>
          <a:lstStyle/>
          <a:p>
            <a:pPr algn="r" eaLnBrk="1" hangingPunct="1">
              <a:lnSpc>
                <a:spcPct val="100000"/>
              </a:lnSpc>
              <a:spcBef>
                <a:spcPct val="0"/>
              </a:spcBef>
            </a:pPr>
            <a:r>
              <a:rPr lang="en-US" altLang="en-US" sz="1600" smtClean="0">
                <a:solidFill>
                  <a:srgbClr val="000000"/>
                </a:solidFill>
                <a:latin typeface="Arial" pitchFamily="34" charset="0"/>
              </a:rPr>
              <a:t>    </a:t>
            </a:r>
            <a:endParaRPr lang="en-US" altLang="en-US" sz="1600" b="0" smtClean="0">
              <a:solidFill>
                <a:srgbClr val="000000"/>
              </a:solidFill>
              <a:latin typeface="Arial" pitchFamily="34" charset="0"/>
            </a:endParaRPr>
          </a:p>
        </p:txBody>
      </p:sp>
      <p:sp>
        <p:nvSpPr>
          <p:cNvPr id="637955" name="Rectangle 3"/>
          <p:cNvSpPr>
            <a:spLocks noChangeArrowheads="1"/>
          </p:cNvSpPr>
          <p:nvPr/>
        </p:nvSpPr>
        <p:spPr bwMode="auto">
          <a:xfrm>
            <a:off x="304800" y="3581400"/>
            <a:ext cx="1295400" cy="2895600"/>
          </a:xfrm>
          <a:prstGeom prst="rect">
            <a:avLst/>
          </a:prstGeom>
          <a:solidFill>
            <a:schemeClr val="hlink"/>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580" name="Rectangle 4"/>
          <p:cNvSpPr>
            <a:spLocks noGrp="1" noChangeArrowheads="1"/>
          </p:cNvSpPr>
          <p:nvPr>
            <p:ph type="title"/>
          </p:nvPr>
        </p:nvSpPr>
        <p:spPr/>
        <p:txBody>
          <a:bodyPr/>
          <a:lstStyle/>
          <a:p>
            <a:r>
              <a:rPr lang="en-US" smtClean="0"/>
              <a:t>TMS320C674x Architecture - Overview</a:t>
            </a:r>
          </a:p>
        </p:txBody>
      </p:sp>
      <p:sp>
        <p:nvSpPr>
          <p:cNvPr id="24581" name="AutoShape 5"/>
          <p:cNvSpPr>
            <a:spLocks noChangeArrowheads="1"/>
          </p:cNvSpPr>
          <p:nvPr/>
        </p:nvSpPr>
        <p:spPr bwMode="auto">
          <a:xfrm>
            <a:off x="381000" y="914400"/>
            <a:ext cx="1143000" cy="533400"/>
          </a:xfrm>
          <a:prstGeom prst="cube">
            <a:avLst>
              <a:gd name="adj" fmla="val 14287"/>
            </a:avLst>
          </a:prstGeom>
          <a:solidFill>
            <a:schemeClr val="accent2"/>
          </a:solidFill>
          <a:ln w="12700">
            <a:solidFill>
              <a:schemeClr val="tx1"/>
            </a:solidFill>
            <a:prstDash val="dash"/>
            <a:miter lim="800000"/>
            <a:headEnd type="none" w="sm" len="sm"/>
            <a:tailEnd type="none" w="sm" len="sm"/>
          </a:ln>
        </p:spPr>
        <p:txBody>
          <a:bodyPr wrap="none" anchor="ctr"/>
          <a:lstStyle/>
          <a:p>
            <a:pPr algn="ctr"/>
            <a:r>
              <a:rPr lang="en-US" sz="1800" smtClean="0">
                <a:solidFill>
                  <a:srgbClr val="000000"/>
                </a:solidFill>
                <a:latin typeface="Arial Narrow" pitchFamily="34" charset="0"/>
              </a:rPr>
              <a:t>128K L3</a:t>
            </a:r>
          </a:p>
        </p:txBody>
      </p:sp>
      <p:sp>
        <p:nvSpPr>
          <p:cNvPr id="24582" name="AutoShape 6"/>
          <p:cNvSpPr>
            <a:spLocks noChangeArrowheads="1"/>
          </p:cNvSpPr>
          <p:nvPr/>
        </p:nvSpPr>
        <p:spPr bwMode="auto">
          <a:xfrm>
            <a:off x="381000" y="1524000"/>
            <a:ext cx="1143000" cy="533400"/>
          </a:xfrm>
          <a:prstGeom prst="cube">
            <a:avLst>
              <a:gd name="adj" fmla="val 14287"/>
            </a:avLst>
          </a:prstGeom>
          <a:solidFill>
            <a:schemeClr val="accent2"/>
          </a:solidFill>
          <a:ln w="12700">
            <a:solidFill>
              <a:schemeClr val="tx1"/>
            </a:solidFill>
            <a:miter lim="800000"/>
            <a:headEnd type="none" w="sm" len="sm"/>
            <a:tailEnd type="none" w="sm" len="sm"/>
          </a:ln>
        </p:spPr>
        <p:txBody>
          <a:bodyPr wrap="none" anchor="ctr"/>
          <a:lstStyle/>
          <a:p>
            <a:pPr algn="ctr"/>
            <a:r>
              <a:rPr lang="en-US" sz="1800" smtClean="0">
                <a:solidFill>
                  <a:srgbClr val="000000"/>
                </a:solidFill>
                <a:latin typeface="Arial Narrow" pitchFamily="34" charset="0"/>
              </a:rPr>
              <a:t>16-bit EMIF</a:t>
            </a:r>
          </a:p>
        </p:txBody>
      </p:sp>
      <p:sp>
        <p:nvSpPr>
          <p:cNvPr id="24583" name="AutoShape 7"/>
          <p:cNvSpPr>
            <a:spLocks noChangeArrowheads="1"/>
          </p:cNvSpPr>
          <p:nvPr/>
        </p:nvSpPr>
        <p:spPr bwMode="auto">
          <a:xfrm>
            <a:off x="381000" y="2133600"/>
            <a:ext cx="1143000" cy="533400"/>
          </a:xfrm>
          <a:prstGeom prst="cube">
            <a:avLst>
              <a:gd name="adj" fmla="val 14287"/>
            </a:avLst>
          </a:prstGeom>
          <a:solidFill>
            <a:schemeClr val="accent2"/>
          </a:solidFill>
          <a:ln w="12700">
            <a:solidFill>
              <a:schemeClr val="tx1"/>
            </a:solidFill>
            <a:miter lim="800000"/>
            <a:headEnd type="none" w="sm" len="sm"/>
            <a:tailEnd type="none" w="sm" len="sm"/>
          </a:ln>
        </p:spPr>
        <p:txBody>
          <a:bodyPr wrap="none" anchor="ctr"/>
          <a:lstStyle/>
          <a:p>
            <a:pPr algn="ctr">
              <a:lnSpc>
                <a:spcPct val="70000"/>
              </a:lnSpc>
            </a:pPr>
            <a:r>
              <a:rPr lang="en-US" sz="1800" smtClean="0">
                <a:solidFill>
                  <a:srgbClr val="000000"/>
                </a:solidFill>
                <a:latin typeface="Arial Narrow" pitchFamily="34" charset="0"/>
              </a:rPr>
              <a:t>DDR2</a:t>
            </a:r>
            <a:br>
              <a:rPr lang="en-US" sz="1800" smtClean="0">
                <a:solidFill>
                  <a:srgbClr val="000000"/>
                </a:solidFill>
                <a:latin typeface="Arial Narrow" pitchFamily="34" charset="0"/>
              </a:rPr>
            </a:br>
            <a:r>
              <a:rPr lang="en-US" sz="1800" smtClean="0">
                <a:solidFill>
                  <a:srgbClr val="000000"/>
                </a:solidFill>
                <a:latin typeface="Arial Narrow" pitchFamily="34" charset="0"/>
              </a:rPr>
              <a:t>mDDR</a:t>
            </a:r>
          </a:p>
        </p:txBody>
      </p:sp>
      <p:sp>
        <p:nvSpPr>
          <p:cNvPr id="24584" name="AutoShape 8"/>
          <p:cNvSpPr>
            <a:spLocks noChangeArrowheads="1"/>
          </p:cNvSpPr>
          <p:nvPr/>
        </p:nvSpPr>
        <p:spPr bwMode="auto">
          <a:xfrm>
            <a:off x="381000" y="2743200"/>
            <a:ext cx="1143000" cy="533400"/>
          </a:xfrm>
          <a:prstGeom prst="cube">
            <a:avLst>
              <a:gd name="adj" fmla="val 14287"/>
            </a:avLst>
          </a:prstGeom>
          <a:solidFill>
            <a:schemeClr val="accent2"/>
          </a:solidFill>
          <a:ln w="12700">
            <a:solidFill>
              <a:schemeClr val="tx1"/>
            </a:solidFill>
            <a:miter lim="800000"/>
            <a:headEnd type="none" w="sm" len="sm"/>
            <a:tailEnd type="none" w="sm" len="sm"/>
          </a:ln>
        </p:spPr>
        <p:txBody>
          <a:bodyPr wrap="none" anchor="ctr"/>
          <a:lstStyle/>
          <a:p>
            <a:pPr algn="ctr"/>
            <a:r>
              <a:rPr lang="en-US" sz="1800" smtClean="0">
                <a:solidFill>
                  <a:srgbClr val="000000"/>
                </a:solidFill>
                <a:latin typeface="Arial Narrow" pitchFamily="34" charset="0"/>
              </a:rPr>
              <a:t>McASP</a:t>
            </a:r>
          </a:p>
        </p:txBody>
      </p:sp>
      <p:sp>
        <p:nvSpPr>
          <p:cNvPr id="24585" name="Rectangle 9"/>
          <p:cNvSpPr>
            <a:spLocks noChangeArrowheads="1"/>
          </p:cNvSpPr>
          <p:nvPr/>
        </p:nvSpPr>
        <p:spPr bwMode="auto">
          <a:xfrm>
            <a:off x="457200" y="3657600"/>
            <a:ext cx="9906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1600" smtClean="0">
                <a:solidFill>
                  <a:srgbClr val="000000"/>
                </a:solidFill>
                <a:latin typeface="Arial Narrow" pitchFamily="34" charset="0"/>
              </a:rPr>
              <a:t>MMC/SD</a:t>
            </a:r>
          </a:p>
        </p:txBody>
      </p:sp>
      <p:sp>
        <p:nvSpPr>
          <p:cNvPr id="24586" name="Rectangle 10"/>
          <p:cNvSpPr>
            <a:spLocks noChangeArrowheads="1"/>
          </p:cNvSpPr>
          <p:nvPr/>
        </p:nvSpPr>
        <p:spPr bwMode="auto">
          <a:xfrm>
            <a:off x="457200" y="3962400"/>
            <a:ext cx="9906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1600" smtClean="0">
                <a:solidFill>
                  <a:srgbClr val="000000"/>
                </a:solidFill>
                <a:latin typeface="Arial Narrow" pitchFamily="34" charset="0"/>
              </a:rPr>
              <a:t>EMAC</a:t>
            </a:r>
          </a:p>
        </p:txBody>
      </p:sp>
      <p:sp>
        <p:nvSpPr>
          <p:cNvPr id="24587" name="Rectangle 11"/>
          <p:cNvSpPr>
            <a:spLocks noChangeArrowheads="1"/>
          </p:cNvSpPr>
          <p:nvPr/>
        </p:nvSpPr>
        <p:spPr bwMode="auto">
          <a:xfrm>
            <a:off x="457200" y="4267200"/>
            <a:ext cx="9906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1600" smtClean="0">
                <a:solidFill>
                  <a:srgbClr val="000000"/>
                </a:solidFill>
                <a:latin typeface="Arial Narrow" pitchFamily="34" charset="0"/>
              </a:rPr>
              <a:t>HPI</a:t>
            </a:r>
          </a:p>
        </p:txBody>
      </p:sp>
      <p:sp>
        <p:nvSpPr>
          <p:cNvPr id="24588" name="Rectangle 12"/>
          <p:cNvSpPr>
            <a:spLocks noChangeArrowheads="1"/>
          </p:cNvSpPr>
          <p:nvPr/>
        </p:nvSpPr>
        <p:spPr bwMode="auto">
          <a:xfrm>
            <a:off x="457200" y="4876800"/>
            <a:ext cx="9906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1600" smtClean="0">
                <a:solidFill>
                  <a:srgbClr val="000000"/>
                </a:solidFill>
                <a:latin typeface="Arial Narrow" pitchFamily="34" charset="0"/>
              </a:rPr>
              <a:t>SATA</a:t>
            </a:r>
          </a:p>
        </p:txBody>
      </p:sp>
      <p:sp>
        <p:nvSpPr>
          <p:cNvPr id="24589" name="Rectangle 13"/>
          <p:cNvSpPr>
            <a:spLocks noChangeArrowheads="1"/>
          </p:cNvSpPr>
          <p:nvPr/>
        </p:nvSpPr>
        <p:spPr bwMode="auto">
          <a:xfrm>
            <a:off x="457200" y="5486400"/>
            <a:ext cx="9906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1200" smtClean="0">
                <a:solidFill>
                  <a:srgbClr val="000000"/>
                </a:solidFill>
                <a:latin typeface="Arial Narrow" pitchFamily="34" charset="0"/>
              </a:rPr>
              <a:t>I2C, SPI, UART</a:t>
            </a:r>
          </a:p>
        </p:txBody>
      </p:sp>
      <p:sp>
        <p:nvSpPr>
          <p:cNvPr id="637966" name="Rectangle 14"/>
          <p:cNvSpPr>
            <a:spLocks noChangeArrowheads="1"/>
          </p:cNvSpPr>
          <p:nvPr/>
        </p:nvSpPr>
        <p:spPr bwMode="auto">
          <a:xfrm>
            <a:off x="1828800" y="914400"/>
            <a:ext cx="381000" cy="5486400"/>
          </a:xfrm>
          <a:prstGeom prst="rect">
            <a:avLst/>
          </a:prstGeom>
          <a:solidFill>
            <a:srgbClr val="DDDDDD"/>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591" name="Text Box 15"/>
          <p:cNvSpPr txBox="1">
            <a:spLocks noChangeArrowheads="1"/>
          </p:cNvSpPr>
          <p:nvPr/>
        </p:nvSpPr>
        <p:spPr bwMode="auto">
          <a:xfrm rot="5400000">
            <a:off x="678656" y="3136107"/>
            <a:ext cx="2708275" cy="287338"/>
          </a:xfrm>
          <a:prstGeom prst="rect">
            <a:avLst/>
          </a:prstGeom>
          <a:noFill/>
          <a:ln w="12700">
            <a:noFill/>
            <a:miter lim="800000"/>
            <a:headEnd type="none" w="sm" len="sm"/>
            <a:tailEnd type="none" w="sm" len="sm"/>
          </a:ln>
        </p:spPr>
        <p:txBody>
          <a:bodyPr wrap="none">
            <a:spAutoFit/>
          </a:bodyPr>
          <a:lstStyle/>
          <a:p>
            <a:r>
              <a:rPr lang="en-US" sz="1600" b="0" smtClean="0">
                <a:solidFill>
                  <a:srgbClr val="000000"/>
                </a:solidFill>
                <a:latin typeface="Arial Narrow" pitchFamily="34" charset="0"/>
              </a:rPr>
              <a:t>Switched Central Resource (SCR)</a:t>
            </a:r>
          </a:p>
        </p:txBody>
      </p:sp>
      <p:sp>
        <p:nvSpPr>
          <p:cNvPr id="24592" name="Rectangle 16"/>
          <p:cNvSpPr>
            <a:spLocks noChangeArrowheads="1"/>
          </p:cNvSpPr>
          <p:nvPr/>
        </p:nvSpPr>
        <p:spPr bwMode="auto">
          <a:xfrm>
            <a:off x="2438400" y="2209800"/>
            <a:ext cx="609600" cy="21336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1800" smtClean="0">
                <a:solidFill>
                  <a:srgbClr val="000000"/>
                </a:solidFill>
                <a:latin typeface="Arial" pitchFamily="34" charset="0"/>
              </a:rPr>
              <a:t>256K</a:t>
            </a:r>
          </a:p>
          <a:p>
            <a:pPr algn="ctr"/>
            <a:r>
              <a:rPr lang="en-US" sz="1800" smtClean="0">
                <a:solidFill>
                  <a:srgbClr val="000000"/>
                </a:solidFill>
                <a:latin typeface="Arial" pitchFamily="34" charset="0"/>
              </a:rPr>
              <a:t>L2</a:t>
            </a:r>
          </a:p>
        </p:txBody>
      </p:sp>
      <p:sp>
        <p:nvSpPr>
          <p:cNvPr id="24593" name="AutoShape 17"/>
          <p:cNvSpPr>
            <a:spLocks noChangeArrowheads="1"/>
          </p:cNvSpPr>
          <p:nvPr/>
        </p:nvSpPr>
        <p:spPr bwMode="auto">
          <a:xfrm>
            <a:off x="2514600" y="866775"/>
            <a:ext cx="990600" cy="609600"/>
          </a:xfrm>
          <a:prstGeom prst="can">
            <a:avLst>
              <a:gd name="adj" fmla="val 25000"/>
            </a:avLst>
          </a:prstGeom>
          <a:solidFill>
            <a:schemeClr val="accent1"/>
          </a:solidFill>
          <a:ln w="12700">
            <a:solidFill>
              <a:schemeClr val="tx1"/>
            </a:solidFill>
            <a:round/>
            <a:headEnd type="none" w="sm" len="sm"/>
            <a:tailEnd type="none" w="sm" len="sm"/>
          </a:ln>
        </p:spPr>
        <p:txBody>
          <a:bodyPr wrap="none" anchor="ctr"/>
          <a:lstStyle/>
          <a:p>
            <a:pPr algn="ctr"/>
            <a:r>
              <a:rPr lang="en-US" sz="1800" smtClean="0">
                <a:solidFill>
                  <a:srgbClr val="000000"/>
                </a:solidFill>
                <a:latin typeface="Arial Narrow" pitchFamily="34" charset="0"/>
              </a:rPr>
              <a:t>EDMA3</a:t>
            </a:r>
          </a:p>
        </p:txBody>
      </p:sp>
      <p:sp>
        <p:nvSpPr>
          <p:cNvPr id="637970" name="Rectangle 18"/>
          <p:cNvSpPr>
            <a:spLocks noChangeArrowheads="1"/>
          </p:cNvSpPr>
          <p:nvPr/>
        </p:nvSpPr>
        <p:spPr bwMode="auto">
          <a:xfrm>
            <a:off x="3429000" y="2667000"/>
            <a:ext cx="1981200" cy="2667000"/>
          </a:xfrm>
          <a:prstGeom prst="rect">
            <a:avLst/>
          </a:prstGeom>
          <a:solidFill>
            <a:schemeClr val="accent2"/>
          </a:solidFill>
          <a:ln w="381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595" name="Text Box 19"/>
          <p:cNvSpPr txBox="1">
            <a:spLocks noChangeArrowheads="1"/>
          </p:cNvSpPr>
          <p:nvPr/>
        </p:nvSpPr>
        <p:spPr bwMode="auto">
          <a:xfrm>
            <a:off x="3516313" y="2711450"/>
            <a:ext cx="1939925" cy="336550"/>
          </a:xfrm>
          <a:prstGeom prst="rect">
            <a:avLst/>
          </a:prstGeom>
          <a:noFill/>
          <a:ln w="12700">
            <a:noFill/>
            <a:miter lim="800000"/>
            <a:headEnd type="none" w="sm" len="sm"/>
            <a:tailEnd type="none" w="sm" len="sm"/>
          </a:ln>
        </p:spPr>
        <p:txBody>
          <a:bodyPr wrap="none">
            <a:spAutoFit/>
          </a:bodyPr>
          <a:lstStyle/>
          <a:p>
            <a:r>
              <a:rPr lang="en-US" sz="2000" smtClean="0">
                <a:solidFill>
                  <a:srgbClr val="000000"/>
                </a:solidFill>
                <a:latin typeface="Arial Narrow" pitchFamily="34" charset="0"/>
              </a:rPr>
              <a:t>C674x+ DSP Core</a:t>
            </a:r>
          </a:p>
        </p:txBody>
      </p:sp>
      <p:sp>
        <p:nvSpPr>
          <p:cNvPr id="24596" name="Rectangle 20"/>
          <p:cNvSpPr>
            <a:spLocks noChangeArrowheads="1"/>
          </p:cNvSpPr>
          <p:nvPr/>
        </p:nvSpPr>
        <p:spPr bwMode="auto">
          <a:xfrm>
            <a:off x="3429000" y="1905000"/>
            <a:ext cx="1981200" cy="381000"/>
          </a:xfrm>
          <a:prstGeom prst="rect">
            <a:avLst/>
          </a:prstGeom>
          <a:solidFill>
            <a:schemeClr val="accent1"/>
          </a:solidFill>
          <a:ln w="12700" algn="ctr">
            <a:solidFill>
              <a:schemeClr val="tx1"/>
            </a:solidFill>
            <a:miter lim="800000"/>
            <a:headEnd type="none" w="sm" len="sm"/>
            <a:tailEnd type="none" w="sm" len="sm"/>
          </a:ln>
        </p:spPr>
        <p:txBody>
          <a:bodyPr wrap="none" anchor="ctr"/>
          <a:lstStyle/>
          <a:p>
            <a:pPr algn="ctr"/>
            <a:r>
              <a:rPr lang="en-US" sz="1600" smtClean="0">
                <a:solidFill>
                  <a:srgbClr val="000000"/>
                </a:solidFill>
                <a:latin typeface="Arial Narrow" pitchFamily="34" charset="0"/>
              </a:rPr>
              <a:t>32KB L1P Cache/SRAM</a:t>
            </a:r>
          </a:p>
        </p:txBody>
      </p:sp>
      <p:sp>
        <p:nvSpPr>
          <p:cNvPr id="24597" name="Rectangle 21"/>
          <p:cNvSpPr>
            <a:spLocks noChangeArrowheads="1"/>
          </p:cNvSpPr>
          <p:nvPr/>
        </p:nvSpPr>
        <p:spPr bwMode="auto">
          <a:xfrm>
            <a:off x="3429000" y="5715000"/>
            <a:ext cx="1981200" cy="381000"/>
          </a:xfrm>
          <a:prstGeom prst="rect">
            <a:avLst/>
          </a:prstGeom>
          <a:solidFill>
            <a:schemeClr val="accent1"/>
          </a:solidFill>
          <a:ln w="12700" algn="ctr">
            <a:solidFill>
              <a:schemeClr val="tx1"/>
            </a:solidFill>
            <a:miter lim="800000"/>
            <a:headEnd type="none" w="sm" len="sm"/>
            <a:tailEnd type="none" w="sm" len="sm"/>
          </a:ln>
        </p:spPr>
        <p:txBody>
          <a:bodyPr wrap="none" anchor="ctr"/>
          <a:lstStyle/>
          <a:p>
            <a:pPr algn="ctr"/>
            <a:r>
              <a:rPr lang="en-US" sz="1600" smtClean="0">
                <a:solidFill>
                  <a:srgbClr val="000000"/>
                </a:solidFill>
                <a:latin typeface="Arial Narrow" pitchFamily="34" charset="0"/>
              </a:rPr>
              <a:t>32KB L1D Cache/SRAM</a:t>
            </a:r>
          </a:p>
        </p:txBody>
      </p:sp>
      <p:sp>
        <p:nvSpPr>
          <p:cNvPr id="24598" name="AutoShape 22"/>
          <p:cNvSpPr>
            <a:spLocks noChangeArrowheads="1"/>
          </p:cNvSpPr>
          <p:nvPr/>
        </p:nvSpPr>
        <p:spPr bwMode="auto">
          <a:xfrm>
            <a:off x="4114800" y="1143000"/>
            <a:ext cx="609600" cy="609600"/>
          </a:xfrm>
          <a:prstGeom prst="bevel">
            <a:avLst>
              <a:gd name="adj" fmla="val 12500"/>
            </a:avLst>
          </a:prstGeom>
          <a:solidFill>
            <a:schemeClr val="accent1"/>
          </a:solidFill>
          <a:ln w="12700">
            <a:solidFill>
              <a:schemeClr val="tx1"/>
            </a:solidFill>
            <a:miter lim="800000"/>
            <a:headEnd type="none" w="sm" len="sm"/>
            <a:tailEnd type="none" w="sm" len="sm"/>
          </a:ln>
        </p:spPr>
        <p:txBody>
          <a:bodyPr wrap="none" anchor="ctr"/>
          <a:lstStyle/>
          <a:p>
            <a:pPr algn="ctr"/>
            <a:r>
              <a:rPr lang="en-US" sz="1200" smtClean="0">
                <a:solidFill>
                  <a:srgbClr val="000000"/>
                </a:solidFill>
                <a:latin typeface="Arial Narrow" pitchFamily="34" charset="0"/>
              </a:rPr>
              <a:t>4-32x</a:t>
            </a:r>
            <a:br>
              <a:rPr lang="en-US" sz="1200" smtClean="0">
                <a:solidFill>
                  <a:srgbClr val="000000"/>
                </a:solidFill>
                <a:latin typeface="Arial Narrow" pitchFamily="34" charset="0"/>
              </a:rPr>
            </a:br>
            <a:r>
              <a:rPr lang="en-US" sz="1200" smtClean="0">
                <a:solidFill>
                  <a:srgbClr val="000000"/>
                </a:solidFill>
                <a:latin typeface="Arial Narrow" pitchFamily="34" charset="0"/>
              </a:rPr>
              <a:t>PLL</a:t>
            </a:r>
          </a:p>
        </p:txBody>
      </p:sp>
      <p:sp>
        <p:nvSpPr>
          <p:cNvPr id="24599" name="Rectangle 23"/>
          <p:cNvSpPr>
            <a:spLocks noChangeArrowheads="1"/>
          </p:cNvSpPr>
          <p:nvPr/>
        </p:nvSpPr>
        <p:spPr bwMode="auto">
          <a:xfrm>
            <a:off x="5638800" y="685800"/>
            <a:ext cx="3505200" cy="304800"/>
          </a:xfrm>
          <a:prstGeom prst="rect">
            <a:avLst/>
          </a:prstGeom>
          <a:solidFill>
            <a:schemeClr val="hlink"/>
          </a:solidFill>
          <a:ln w="12700">
            <a:noFill/>
            <a:miter lim="800000"/>
            <a:headEnd type="none" w="sm" len="sm"/>
            <a:tailEnd type="none" w="sm" len="sm"/>
          </a:ln>
        </p:spPr>
        <p:txBody>
          <a:bodyPr wrap="none" anchor="ctr"/>
          <a:lstStyle/>
          <a:p>
            <a:r>
              <a:rPr lang="en-US" sz="2000" smtClean="0">
                <a:solidFill>
                  <a:srgbClr val="000000"/>
                </a:solidFill>
                <a:latin typeface="Arial" pitchFamily="34" charset="0"/>
              </a:rPr>
              <a:t>Performance &amp; Memory</a:t>
            </a:r>
          </a:p>
        </p:txBody>
      </p:sp>
      <p:sp>
        <p:nvSpPr>
          <p:cNvPr id="637976" name="Line 24"/>
          <p:cNvSpPr>
            <a:spLocks noChangeShapeType="1"/>
          </p:cNvSpPr>
          <p:nvPr/>
        </p:nvSpPr>
        <p:spPr bwMode="auto">
          <a:xfrm>
            <a:off x="1524000" y="1171575"/>
            <a:ext cx="304800" cy="0"/>
          </a:xfrm>
          <a:prstGeom prst="line">
            <a:avLst/>
          </a:prstGeom>
          <a:noFill/>
          <a:ln w="28575">
            <a:solidFill>
              <a:schemeClr val="tx1"/>
            </a:solidFill>
            <a:round/>
            <a:headEnd type="triangle" w="med" len="me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7977" name="Line 25"/>
          <p:cNvSpPr>
            <a:spLocks noChangeShapeType="1"/>
          </p:cNvSpPr>
          <p:nvPr/>
        </p:nvSpPr>
        <p:spPr bwMode="auto">
          <a:xfrm>
            <a:off x="1524000" y="1781175"/>
            <a:ext cx="304800" cy="0"/>
          </a:xfrm>
          <a:prstGeom prst="line">
            <a:avLst/>
          </a:prstGeom>
          <a:noFill/>
          <a:ln w="28575">
            <a:solidFill>
              <a:schemeClr val="tx1"/>
            </a:solidFill>
            <a:round/>
            <a:headEnd type="triangle" w="med" len="me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7978" name="Line 26"/>
          <p:cNvSpPr>
            <a:spLocks noChangeShapeType="1"/>
          </p:cNvSpPr>
          <p:nvPr/>
        </p:nvSpPr>
        <p:spPr bwMode="auto">
          <a:xfrm>
            <a:off x="1524000" y="2400300"/>
            <a:ext cx="304800" cy="0"/>
          </a:xfrm>
          <a:prstGeom prst="line">
            <a:avLst/>
          </a:prstGeom>
          <a:noFill/>
          <a:ln w="28575">
            <a:solidFill>
              <a:schemeClr val="tx1"/>
            </a:solidFill>
            <a:round/>
            <a:headEnd type="triangle" w="med" len="me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7979" name="Line 27"/>
          <p:cNvSpPr>
            <a:spLocks noChangeShapeType="1"/>
          </p:cNvSpPr>
          <p:nvPr/>
        </p:nvSpPr>
        <p:spPr bwMode="auto">
          <a:xfrm>
            <a:off x="1524000" y="3019425"/>
            <a:ext cx="304800" cy="0"/>
          </a:xfrm>
          <a:prstGeom prst="line">
            <a:avLst/>
          </a:prstGeom>
          <a:noFill/>
          <a:ln w="28575">
            <a:solidFill>
              <a:schemeClr val="tx1"/>
            </a:solidFill>
            <a:round/>
            <a:headEnd type="triangle" w="med" len="me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7980" name="Line 28"/>
          <p:cNvSpPr>
            <a:spLocks noChangeShapeType="1"/>
          </p:cNvSpPr>
          <p:nvPr/>
        </p:nvSpPr>
        <p:spPr bwMode="auto">
          <a:xfrm>
            <a:off x="1600200" y="4953000"/>
            <a:ext cx="228600" cy="0"/>
          </a:xfrm>
          <a:prstGeom prst="line">
            <a:avLst/>
          </a:prstGeom>
          <a:noFill/>
          <a:ln w="28575">
            <a:solidFill>
              <a:schemeClr val="tx1"/>
            </a:solidFill>
            <a:round/>
            <a:headEnd type="triangle" w="med" len="me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7981" name="Line 29"/>
          <p:cNvSpPr>
            <a:spLocks noChangeShapeType="1"/>
          </p:cNvSpPr>
          <p:nvPr/>
        </p:nvSpPr>
        <p:spPr bwMode="auto">
          <a:xfrm>
            <a:off x="2209800" y="1171575"/>
            <a:ext cx="304800" cy="0"/>
          </a:xfrm>
          <a:prstGeom prst="line">
            <a:avLst/>
          </a:prstGeom>
          <a:noFill/>
          <a:ln w="28575">
            <a:solidFill>
              <a:schemeClr val="tx1"/>
            </a:solidFill>
            <a:round/>
            <a:headEnd type="triangle" w="med" len="me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606" name="Text Box 30"/>
          <p:cNvSpPr txBox="1">
            <a:spLocks noChangeArrowheads="1"/>
          </p:cNvSpPr>
          <p:nvPr/>
        </p:nvSpPr>
        <p:spPr bwMode="auto">
          <a:xfrm>
            <a:off x="3657600" y="685800"/>
            <a:ext cx="1893888" cy="336550"/>
          </a:xfrm>
          <a:prstGeom prst="rect">
            <a:avLst/>
          </a:prstGeom>
          <a:noFill/>
          <a:ln w="12700">
            <a:noFill/>
            <a:miter lim="800000"/>
            <a:headEnd type="none" w="sm" len="sm"/>
            <a:tailEnd type="none" w="sm" len="sm"/>
          </a:ln>
        </p:spPr>
        <p:txBody>
          <a:bodyPr wrap="none">
            <a:spAutoFit/>
          </a:bodyPr>
          <a:lstStyle/>
          <a:p>
            <a:r>
              <a:rPr lang="en-US" sz="2000" smtClean="0">
                <a:solidFill>
                  <a:srgbClr val="000000"/>
                </a:solidFill>
                <a:latin typeface="Arial" pitchFamily="34" charset="0"/>
              </a:rPr>
              <a:t>TMS320C6748</a:t>
            </a:r>
          </a:p>
        </p:txBody>
      </p:sp>
      <p:sp>
        <p:nvSpPr>
          <p:cNvPr id="637983" name="Line 31"/>
          <p:cNvSpPr>
            <a:spLocks noChangeShapeType="1"/>
          </p:cNvSpPr>
          <p:nvPr/>
        </p:nvSpPr>
        <p:spPr bwMode="auto">
          <a:xfrm>
            <a:off x="2209800" y="4572000"/>
            <a:ext cx="1219200" cy="0"/>
          </a:xfrm>
          <a:prstGeom prst="line">
            <a:avLst/>
          </a:prstGeom>
          <a:noFill/>
          <a:ln w="28575">
            <a:solidFill>
              <a:schemeClr val="tx1"/>
            </a:solidFill>
            <a:round/>
            <a:headEnd type="triangle" w="med" len="me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7984" name="Line 32"/>
          <p:cNvSpPr>
            <a:spLocks noChangeShapeType="1"/>
          </p:cNvSpPr>
          <p:nvPr/>
        </p:nvSpPr>
        <p:spPr bwMode="auto">
          <a:xfrm>
            <a:off x="2209800" y="4876800"/>
            <a:ext cx="1219200" cy="0"/>
          </a:xfrm>
          <a:prstGeom prst="line">
            <a:avLst/>
          </a:prstGeom>
          <a:noFill/>
          <a:ln w="28575">
            <a:solidFill>
              <a:schemeClr val="tx1"/>
            </a:solidFill>
            <a:round/>
            <a:headEnd type="triangle" w="med" len="me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609" name="Text Box 33"/>
          <p:cNvSpPr txBox="1">
            <a:spLocks noChangeArrowheads="1"/>
          </p:cNvSpPr>
          <p:nvPr/>
        </p:nvSpPr>
        <p:spPr bwMode="gray">
          <a:xfrm>
            <a:off x="2438400" y="4991100"/>
            <a:ext cx="228600" cy="95250"/>
          </a:xfrm>
          <a:prstGeom prst="rect">
            <a:avLst/>
          </a:prstGeom>
          <a:noFill/>
          <a:ln w="12700">
            <a:noFill/>
            <a:miter lim="800000"/>
            <a:headEnd type="none" w="sm" len="sm"/>
            <a:tailEnd type="none" w="sm" len="sm"/>
          </a:ln>
        </p:spPr>
        <p:txBody>
          <a:bodyPr lIns="0" tIns="0" rIns="0" bIns="0" anchor="ctr"/>
          <a:lstStyle/>
          <a:p>
            <a:pPr>
              <a:lnSpc>
                <a:spcPct val="100000"/>
              </a:lnSpc>
              <a:spcBef>
                <a:spcPct val="0"/>
              </a:spcBef>
            </a:pPr>
            <a:r>
              <a:rPr lang="en-US" sz="1000" smtClean="0">
                <a:solidFill>
                  <a:srgbClr val="000000"/>
                </a:solidFill>
                <a:latin typeface="Arial" pitchFamily="34" charset="0"/>
              </a:rPr>
              <a:t>128</a:t>
            </a:r>
          </a:p>
        </p:txBody>
      </p:sp>
      <p:sp>
        <p:nvSpPr>
          <p:cNvPr id="637986" name="Line 34"/>
          <p:cNvSpPr>
            <a:spLocks noChangeShapeType="1"/>
          </p:cNvSpPr>
          <p:nvPr/>
        </p:nvSpPr>
        <p:spPr bwMode="gray">
          <a:xfrm flipV="1">
            <a:off x="2501900" y="4819650"/>
            <a:ext cx="96838" cy="131763"/>
          </a:xfrm>
          <a:prstGeom prst="line">
            <a:avLst/>
          </a:prstGeom>
          <a:noFill/>
          <a:ln w="12700">
            <a:solidFill>
              <a:schemeClr val="tx1"/>
            </a:solidFill>
            <a:round/>
            <a:headEnd type="none" w="lg" len="lg"/>
            <a:tailEnd type="none" w="lg" len="lg"/>
          </a:ln>
          <a:effectLst/>
        </p:spPr>
        <p:txBody>
          <a:bodyPr lIns="0" tIns="0" rIns="0" bIns="0"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611" name="Text Box 35"/>
          <p:cNvSpPr txBox="1">
            <a:spLocks noChangeArrowheads="1"/>
          </p:cNvSpPr>
          <p:nvPr/>
        </p:nvSpPr>
        <p:spPr bwMode="gray">
          <a:xfrm>
            <a:off x="2438400" y="4648200"/>
            <a:ext cx="228600" cy="95250"/>
          </a:xfrm>
          <a:prstGeom prst="rect">
            <a:avLst/>
          </a:prstGeom>
          <a:noFill/>
          <a:ln w="12700">
            <a:noFill/>
            <a:miter lim="800000"/>
            <a:headEnd type="none" w="sm" len="sm"/>
            <a:tailEnd type="none" w="sm" len="sm"/>
          </a:ln>
        </p:spPr>
        <p:txBody>
          <a:bodyPr lIns="0" tIns="0" rIns="0" bIns="0" anchor="ctr"/>
          <a:lstStyle/>
          <a:p>
            <a:pPr>
              <a:lnSpc>
                <a:spcPct val="100000"/>
              </a:lnSpc>
              <a:spcBef>
                <a:spcPct val="0"/>
              </a:spcBef>
            </a:pPr>
            <a:r>
              <a:rPr lang="en-US" sz="1000" smtClean="0">
                <a:solidFill>
                  <a:srgbClr val="000000"/>
                </a:solidFill>
                <a:latin typeface="Arial" pitchFamily="34" charset="0"/>
              </a:rPr>
              <a:t>128</a:t>
            </a:r>
          </a:p>
        </p:txBody>
      </p:sp>
      <p:sp>
        <p:nvSpPr>
          <p:cNvPr id="637988" name="Line 36"/>
          <p:cNvSpPr>
            <a:spLocks noChangeShapeType="1"/>
          </p:cNvSpPr>
          <p:nvPr/>
        </p:nvSpPr>
        <p:spPr bwMode="gray">
          <a:xfrm flipV="1">
            <a:off x="2501900" y="4476750"/>
            <a:ext cx="96838" cy="131763"/>
          </a:xfrm>
          <a:prstGeom prst="line">
            <a:avLst/>
          </a:prstGeom>
          <a:noFill/>
          <a:ln w="12700">
            <a:solidFill>
              <a:schemeClr val="tx1"/>
            </a:solidFill>
            <a:round/>
            <a:headEnd type="none" w="lg" len="lg"/>
            <a:tailEnd type="none" w="lg" len="lg"/>
          </a:ln>
          <a:effectLst/>
        </p:spPr>
        <p:txBody>
          <a:bodyPr lIns="0" tIns="0" rIns="0" bIns="0"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7989" name="Line 37"/>
          <p:cNvSpPr>
            <a:spLocks noChangeShapeType="1"/>
          </p:cNvSpPr>
          <p:nvPr/>
        </p:nvSpPr>
        <p:spPr bwMode="auto">
          <a:xfrm>
            <a:off x="4419600" y="2286000"/>
            <a:ext cx="0" cy="381000"/>
          </a:xfrm>
          <a:prstGeom prst="line">
            <a:avLst/>
          </a:prstGeom>
          <a:noFill/>
          <a:ln w="28575">
            <a:solidFill>
              <a:schemeClr val="tx1"/>
            </a:solidFill>
            <a:round/>
            <a:headEn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7990" name="Line 38"/>
          <p:cNvSpPr>
            <a:spLocks noChangeShapeType="1"/>
          </p:cNvSpPr>
          <p:nvPr/>
        </p:nvSpPr>
        <p:spPr bwMode="auto">
          <a:xfrm>
            <a:off x="4419600" y="5334000"/>
            <a:ext cx="0" cy="381000"/>
          </a:xfrm>
          <a:prstGeom prst="line">
            <a:avLst/>
          </a:prstGeom>
          <a:noFill/>
          <a:ln w="28575">
            <a:solidFill>
              <a:schemeClr val="tx1"/>
            </a:solidFill>
            <a:round/>
            <a:headEnd type="triangle" w="med" len="me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615" name="Text Box 39"/>
          <p:cNvSpPr txBox="1">
            <a:spLocks noChangeArrowheads="1"/>
          </p:cNvSpPr>
          <p:nvPr/>
        </p:nvSpPr>
        <p:spPr bwMode="gray">
          <a:xfrm>
            <a:off x="4092575" y="2406650"/>
            <a:ext cx="244475" cy="136525"/>
          </a:xfrm>
          <a:prstGeom prst="rect">
            <a:avLst/>
          </a:prstGeom>
          <a:noFill/>
          <a:ln w="12700">
            <a:noFill/>
            <a:miter lim="800000"/>
            <a:headEnd type="none" w="sm" len="sm"/>
            <a:tailEnd type="none" w="sm" len="sm"/>
          </a:ln>
        </p:spPr>
        <p:txBody>
          <a:bodyPr lIns="0" tIns="0" rIns="0" bIns="0" anchor="ctr"/>
          <a:lstStyle/>
          <a:p>
            <a:pPr>
              <a:lnSpc>
                <a:spcPct val="100000"/>
              </a:lnSpc>
              <a:spcBef>
                <a:spcPct val="0"/>
              </a:spcBef>
            </a:pPr>
            <a:r>
              <a:rPr lang="en-US" sz="1000" smtClean="0">
                <a:solidFill>
                  <a:srgbClr val="000000"/>
                </a:solidFill>
                <a:latin typeface="Arial" pitchFamily="34" charset="0"/>
              </a:rPr>
              <a:t>256</a:t>
            </a:r>
          </a:p>
        </p:txBody>
      </p:sp>
      <p:sp>
        <p:nvSpPr>
          <p:cNvPr id="637992" name="Line 40"/>
          <p:cNvSpPr>
            <a:spLocks noChangeShapeType="1"/>
          </p:cNvSpPr>
          <p:nvPr/>
        </p:nvSpPr>
        <p:spPr bwMode="gray">
          <a:xfrm flipV="1">
            <a:off x="4362450" y="2405063"/>
            <a:ext cx="123825" cy="95250"/>
          </a:xfrm>
          <a:prstGeom prst="line">
            <a:avLst/>
          </a:prstGeom>
          <a:noFill/>
          <a:ln w="12700">
            <a:solidFill>
              <a:schemeClr val="tx1"/>
            </a:solidFill>
            <a:round/>
            <a:headEnd type="none" w="sm" len="sm"/>
            <a:tailEnd type="none" w="sm" len="sm"/>
          </a:ln>
          <a:effectLst/>
        </p:spPr>
        <p:txBody>
          <a:bodyPr lIns="0" tIns="0" rIns="0" bIns="0"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617" name="Text Box 41"/>
          <p:cNvSpPr txBox="1">
            <a:spLocks noChangeArrowheads="1"/>
          </p:cNvSpPr>
          <p:nvPr/>
        </p:nvSpPr>
        <p:spPr bwMode="gray">
          <a:xfrm>
            <a:off x="4092575" y="5467350"/>
            <a:ext cx="244475" cy="136525"/>
          </a:xfrm>
          <a:prstGeom prst="rect">
            <a:avLst/>
          </a:prstGeom>
          <a:noFill/>
          <a:ln w="12700">
            <a:noFill/>
            <a:miter lim="800000"/>
            <a:headEnd type="none" w="sm" len="sm"/>
            <a:tailEnd type="none" w="sm" len="sm"/>
          </a:ln>
        </p:spPr>
        <p:txBody>
          <a:bodyPr lIns="0" tIns="0" rIns="0" bIns="0" anchor="ctr"/>
          <a:lstStyle/>
          <a:p>
            <a:pPr>
              <a:lnSpc>
                <a:spcPct val="100000"/>
              </a:lnSpc>
              <a:spcBef>
                <a:spcPct val="0"/>
              </a:spcBef>
            </a:pPr>
            <a:r>
              <a:rPr lang="en-US" sz="1000" smtClean="0">
                <a:solidFill>
                  <a:srgbClr val="000000"/>
                </a:solidFill>
                <a:latin typeface="Arial" pitchFamily="34" charset="0"/>
              </a:rPr>
              <a:t>256</a:t>
            </a:r>
          </a:p>
        </p:txBody>
      </p:sp>
      <p:sp>
        <p:nvSpPr>
          <p:cNvPr id="637994" name="Line 42"/>
          <p:cNvSpPr>
            <a:spLocks noChangeShapeType="1"/>
          </p:cNvSpPr>
          <p:nvPr/>
        </p:nvSpPr>
        <p:spPr bwMode="gray">
          <a:xfrm flipV="1">
            <a:off x="4362450" y="5465763"/>
            <a:ext cx="123825" cy="95250"/>
          </a:xfrm>
          <a:prstGeom prst="line">
            <a:avLst/>
          </a:prstGeom>
          <a:noFill/>
          <a:ln w="12700">
            <a:solidFill>
              <a:schemeClr val="tx1"/>
            </a:solidFill>
            <a:round/>
            <a:headEnd type="none" w="sm" len="sm"/>
            <a:tailEnd type="none" w="sm" len="sm"/>
          </a:ln>
          <a:effectLst/>
        </p:spPr>
        <p:txBody>
          <a:bodyPr lIns="0" tIns="0" rIns="0" bIns="0"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619" name="Rectangle 43"/>
          <p:cNvSpPr>
            <a:spLocks noChangeArrowheads="1"/>
          </p:cNvSpPr>
          <p:nvPr/>
        </p:nvSpPr>
        <p:spPr bwMode="auto">
          <a:xfrm>
            <a:off x="5638800" y="2667000"/>
            <a:ext cx="3505200" cy="304800"/>
          </a:xfrm>
          <a:prstGeom prst="rect">
            <a:avLst/>
          </a:prstGeom>
          <a:solidFill>
            <a:schemeClr val="accent2"/>
          </a:solidFill>
          <a:ln w="12700">
            <a:noFill/>
            <a:miter lim="800000"/>
            <a:headEnd type="none" w="sm" len="sm"/>
            <a:tailEnd type="none" w="sm" len="sm"/>
          </a:ln>
        </p:spPr>
        <p:txBody>
          <a:bodyPr wrap="none" anchor="ctr"/>
          <a:lstStyle/>
          <a:p>
            <a:r>
              <a:rPr lang="en-US" sz="2000" smtClean="0">
                <a:solidFill>
                  <a:srgbClr val="000000"/>
                </a:solidFill>
                <a:latin typeface="Arial" pitchFamily="34" charset="0"/>
              </a:rPr>
              <a:t>Communications</a:t>
            </a:r>
          </a:p>
        </p:txBody>
      </p:sp>
      <p:sp>
        <p:nvSpPr>
          <p:cNvPr id="24620" name="Text Box 44"/>
          <p:cNvSpPr txBox="1">
            <a:spLocks noChangeArrowheads="1"/>
          </p:cNvSpPr>
          <p:nvPr/>
        </p:nvSpPr>
        <p:spPr bwMode="auto">
          <a:xfrm>
            <a:off x="5715000" y="1085850"/>
            <a:ext cx="2786063" cy="1438275"/>
          </a:xfrm>
          <a:prstGeom prst="rect">
            <a:avLst/>
          </a:prstGeom>
          <a:noFill/>
          <a:ln w="12700">
            <a:noFill/>
            <a:miter lim="800000"/>
            <a:headEnd type="none" w="sm" len="sm"/>
            <a:tailEnd type="none" w="sm" len="sm"/>
          </a:ln>
        </p:spPr>
        <p:txBody>
          <a:bodyPr wrap="none">
            <a:spAutoFit/>
          </a:bodyPr>
          <a:lstStyle/>
          <a:p>
            <a:pPr>
              <a:lnSpc>
                <a:spcPct val="70000"/>
              </a:lnSpc>
              <a:buClr>
                <a:srgbClr val="0066FF"/>
              </a:buClr>
              <a:buSzPct val="130000"/>
              <a:buFontTx/>
              <a:buChar char="•"/>
            </a:pPr>
            <a:r>
              <a:rPr lang="en-US" sz="1600" smtClean="0">
                <a:solidFill>
                  <a:srgbClr val="000000"/>
                </a:solidFill>
                <a:latin typeface="Arial" pitchFamily="34" charset="0"/>
              </a:rPr>
              <a:t> Up to 456MHz</a:t>
            </a:r>
          </a:p>
          <a:p>
            <a:pPr>
              <a:lnSpc>
                <a:spcPct val="70000"/>
              </a:lnSpc>
              <a:buClr>
                <a:srgbClr val="0066FF"/>
              </a:buClr>
              <a:buSzPct val="130000"/>
              <a:buFontTx/>
              <a:buChar char="•"/>
            </a:pPr>
            <a:r>
              <a:rPr lang="en-US" sz="1600" smtClean="0">
                <a:solidFill>
                  <a:srgbClr val="000000"/>
                </a:solidFill>
                <a:latin typeface="Arial" pitchFamily="34" charset="0"/>
              </a:rPr>
              <a:t> 256K L2 (cache/SRAM)</a:t>
            </a:r>
          </a:p>
          <a:p>
            <a:pPr>
              <a:lnSpc>
                <a:spcPct val="70000"/>
              </a:lnSpc>
              <a:buClr>
                <a:srgbClr val="0066FF"/>
              </a:buClr>
              <a:buSzPct val="130000"/>
              <a:buFontTx/>
              <a:buChar char="•"/>
            </a:pPr>
            <a:r>
              <a:rPr lang="en-US" sz="1600" smtClean="0">
                <a:solidFill>
                  <a:srgbClr val="000000"/>
                </a:solidFill>
                <a:latin typeface="Arial" pitchFamily="34" charset="0"/>
              </a:rPr>
              <a:t> 32K L1P/D Cache/SRAM</a:t>
            </a:r>
          </a:p>
          <a:p>
            <a:pPr>
              <a:lnSpc>
                <a:spcPct val="70000"/>
              </a:lnSpc>
              <a:buClr>
                <a:srgbClr val="0066FF"/>
              </a:buClr>
              <a:buSzPct val="130000"/>
              <a:buFontTx/>
              <a:buChar char="•"/>
            </a:pPr>
            <a:r>
              <a:rPr lang="en-US" sz="1600" smtClean="0">
                <a:solidFill>
                  <a:srgbClr val="000000"/>
                </a:solidFill>
                <a:latin typeface="Arial" pitchFamily="34" charset="0"/>
              </a:rPr>
              <a:t> 16-bit DDR2-266</a:t>
            </a:r>
          </a:p>
          <a:p>
            <a:pPr>
              <a:lnSpc>
                <a:spcPct val="70000"/>
              </a:lnSpc>
              <a:buClr>
                <a:srgbClr val="0066FF"/>
              </a:buClr>
              <a:buSzPct val="130000"/>
              <a:buFontTx/>
              <a:buChar char="•"/>
            </a:pPr>
            <a:r>
              <a:rPr lang="en-US" sz="1600" smtClean="0">
                <a:solidFill>
                  <a:srgbClr val="000000"/>
                </a:solidFill>
                <a:latin typeface="Arial" pitchFamily="34" charset="0"/>
              </a:rPr>
              <a:t> 16-bit EMIF (NAND Flash)</a:t>
            </a:r>
          </a:p>
        </p:txBody>
      </p:sp>
      <p:sp>
        <p:nvSpPr>
          <p:cNvPr id="24621" name="Text Box 45"/>
          <p:cNvSpPr txBox="1">
            <a:spLocks noChangeArrowheads="1"/>
          </p:cNvSpPr>
          <p:nvPr/>
        </p:nvSpPr>
        <p:spPr bwMode="auto">
          <a:xfrm>
            <a:off x="5715000" y="3086100"/>
            <a:ext cx="2479675" cy="1144588"/>
          </a:xfrm>
          <a:prstGeom prst="rect">
            <a:avLst/>
          </a:prstGeom>
          <a:noFill/>
          <a:ln w="12700">
            <a:noFill/>
            <a:miter lim="800000"/>
            <a:headEnd type="none" w="sm" len="sm"/>
            <a:tailEnd type="none" w="sm" len="sm"/>
          </a:ln>
        </p:spPr>
        <p:txBody>
          <a:bodyPr wrap="none">
            <a:spAutoFit/>
          </a:bodyPr>
          <a:lstStyle/>
          <a:p>
            <a:pPr>
              <a:lnSpc>
                <a:spcPct val="70000"/>
              </a:lnSpc>
              <a:buClr>
                <a:srgbClr val="0066FF"/>
              </a:buClr>
              <a:buSzPct val="130000"/>
              <a:buFontTx/>
              <a:buChar char="•"/>
            </a:pPr>
            <a:r>
              <a:rPr lang="en-US" sz="1600" smtClean="0">
                <a:solidFill>
                  <a:srgbClr val="000000"/>
                </a:solidFill>
                <a:latin typeface="Arial" pitchFamily="34" charset="0"/>
              </a:rPr>
              <a:t> 64-Channel EDMA 3.0 </a:t>
            </a:r>
          </a:p>
          <a:p>
            <a:pPr>
              <a:lnSpc>
                <a:spcPct val="70000"/>
              </a:lnSpc>
              <a:buClr>
                <a:srgbClr val="0066FF"/>
              </a:buClr>
              <a:buSzPct val="130000"/>
              <a:buFontTx/>
              <a:buChar char="•"/>
            </a:pPr>
            <a:r>
              <a:rPr lang="en-US" sz="1600" smtClean="0">
                <a:solidFill>
                  <a:srgbClr val="000000"/>
                </a:solidFill>
                <a:latin typeface="Arial" pitchFamily="34" charset="0"/>
              </a:rPr>
              <a:t> 10/100 EMAC</a:t>
            </a:r>
          </a:p>
          <a:p>
            <a:pPr>
              <a:lnSpc>
                <a:spcPct val="70000"/>
              </a:lnSpc>
              <a:buClr>
                <a:srgbClr val="0066FF"/>
              </a:buClr>
              <a:buSzPct val="130000"/>
              <a:buFontTx/>
              <a:buChar char="•"/>
            </a:pPr>
            <a:r>
              <a:rPr lang="en-US" sz="1600" smtClean="0">
                <a:solidFill>
                  <a:srgbClr val="000000"/>
                </a:solidFill>
                <a:latin typeface="Arial" pitchFamily="34" charset="0"/>
              </a:rPr>
              <a:t> USB 1.1 &amp; 2.0</a:t>
            </a:r>
          </a:p>
          <a:p>
            <a:pPr>
              <a:lnSpc>
                <a:spcPct val="70000"/>
              </a:lnSpc>
              <a:buClr>
                <a:srgbClr val="0066FF"/>
              </a:buClr>
              <a:buSzPct val="130000"/>
              <a:buFontTx/>
              <a:buChar char="•"/>
            </a:pPr>
            <a:r>
              <a:rPr lang="en-US" sz="1600" smtClean="0">
                <a:solidFill>
                  <a:srgbClr val="000000"/>
                </a:solidFill>
                <a:latin typeface="Arial" pitchFamily="34" charset="0"/>
              </a:rPr>
              <a:t> SATA</a:t>
            </a:r>
          </a:p>
        </p:txBody>
      </p:sp>
      <p:sp>
        <p:nvSpPr>
          <p:cNvPr id="24622" name="Rectangle 46"/>
          <p:cNvSpPr>
            <a:spLocks noChangeArrowheads="1"/>
          </p:cNvSpPr>
          <p:nvPr/>
        </p:nvSpPr>
        <p:spPr bwMode="auto">
          <a:xfrm>
            <a:off x="5638800" y="4397375"/>
            <a:ext cx="3505200" cy="304800"/>
          </a:xfrm>
          <a:prstGeom prst="rect">
            <a:avLst/>
          </a:prstGeom>
          <a:solidFill>
            <a:srgbClr val="DDDDDD"/>
          </a:solidFill>
          <a:ln w="12700">
            <a:noFill/>
            <a:miter lim="800000"/>
            <a:headEnd type="none" w="sm" len="sm"/>
            <a:tailEnd type="none" w="sm" len="sm"/>
          </a:ln>
        </p:spPr>
        <p:txBody>
          <a:bodyPr wrap="none" anchor="ctr"/>
          <a:lstStyle/>
          <a:p>
            <a:r>
              <a:rPr lang="en-US" sz="2000" smtClean="0">
                <a:solidFill>
                  <a:srgbClr val="000000"/>
                </a:solidFill>
                <a:latin typeface="Arial" pitchFamily="34" charset="0"/>
              </a:rPr>
              <a:t>Power/Packaging</a:t>
            </a:r>
          </a:p>
        </p:txBody>
      </p:sp>
      <p:sp>
        <p:nvSpPr>
          <p:cNvPr id="24623" name="Text Box 47"/>
          <p:cNvSpPr txBox="1">
            <a:spLocks noChangeArrowheads="1"/>
          </p:cNvSpPr>
          <p:nvPr/>
        </p:nvSpPr>
        <p:spPr bwMode="auto">
          <a:xfrm>
            <a:off x="5715000" y="4797425"/>
            <a:ext cx="3297238" cy="1630363"/>
          </a:xfrm>
          <a:prstGeom prst="rect">
            <a:avLst/>
          </a:prstGeom>
          <a:noFill/>
          <a:ln w="12700">
            <a:noFill/>
            <a:miter lim="800000"/>
            <a:headEnd type="none" w="sm" len="sm"/>
            <a:tailEnd type="none" w="sm" len="sm"/>
          </a:ln>
        </p:spPr>
        <p:txBody>
          <a:bodyPr wrap="none">
            <a:spAutoFit/>
          </a:bodyPr>
          <a:lstStyle/>
          <a:p>
            <a:pPr>
              <a:buClr>
                <a:srgbClr val="0066FF"/>
              </a:buClr>
              <a:buSzPct val="130000"/>
              <a:buFontTx/>
              <a:buChar char="•"/>
            </a:pPr>
            <a:r>
              <a:rPr lang="en-US" sz="1600" smtClean="0">
                <a:solidFill>
                  <a:srgbClr val="000000"/>
                </a:solidFill>
                <a:latin typeface="Arial" pitchFamily="34" charset="0"/>
              </a:rPr>
              <a:t> 13x13mm nPBGA &amp; 16x16mm</a:t>
            </a:r>
            <a:br>
              <a:rPr lang="en-US" sz="1600" smtClean="0">
                <a:solidFill>
                  <a:srgbClr val="000000"/>
                </a:solidFill>
                <a:latin typeface="Arial" pitchFamily="34" charset="0"/>
              </a:rPr>
            </a:br>
            <a:r>
              <a:rPr lang="en-US" sz="1600" smtClean="0">
                <a:solidFill>
                  <a:srgbClr val="000000"/>
                </a:solidFill>
                <a:latin typeface="Arial" pitchFamily="34" charset="0"/>
              </a:rPr>
              <a:t>   PBGA</a:t>
            </a:r>
          </a:p>
          <a:p>
            <a:pPr>
              <a:buClr>
                <a:srgbClr val="0066FF"/>
              </a:buClr>
              <a:buSzPct val="130000"/>
              <a:buFontTx/>
              <a:buChar char="•"/>
            </a:pPr>
            <a:r>
              <a:rPr lang="en-US" sz="1600" smtClean="0">
                <a:solidFill>
                  <a:srgbClr val="000000"/>
                </a:solidFill>
                <a:latin typeface="Arial" pitchFamily="34" charset="0"/>
              </a:rPr>
              <a:t> Pin-to-pin compatible w/OMAP</a:t>
            </a:r>
            <a:br>
              <a:rPr lang="en-US" sz="1600" smtClean="0">
                <a:solidFill>
                  <a:srgbClr val="000000"/>
                </a:solidFill>
                <a:latin typeface="Arial" pitchFamily="34" charset="0"/>
              </a:rPr>
            </a:br>
            <a:r>
              <a:rPr lang="en-US" sz="1600" smtClean="0">
                <a:solidFill>
                  <a:srgbClr val="000000"/>
                </a:solidFill>
                <a:latin typeface="Arial" pitchFamily="34" charset="0"/>
              </a:rPr>
              <a:t>   L138 (+ARM9), 361-pin pkg</a:t>
            </a:r>
          </a:p>
          <a:p>
            <a:pPr>
              <a:buClr>
                <a:srgbClr val="0066FF"/>
              </a:buClr>
              <a:buSzPct val="130000"/>
              <a:buFontTx/>
              <a:buChar char="•"/>
            </a:pPr>
            <a:r>
              <a:rPr lang="en-US" sz="1600" smtClean="0">
                <a:solidFill>
                  <a:srgbClr val="000000"/>
                </a:solidFill>
                <a:latin typeface="Arial" pitchFamily="34" charset="0"/>
              </a:rPr>
              <a:t> Dynamic voltage/freq scaling</a:t>
            </a:r>
          </a:p>
          <a:p>
            <a:pPr>
              <a:buClr>
                <a:srgbClr val="0066FF"/>
              </a:buClr>
              <a:buSzPct val="130000"/>
              <a:buFontTx/>
              <a:buChar char="•"/>
            </a:pPr>
            <a:r>
              <a:rPr lang="en-US" sz="1600" smtClean="0">
                <a:solidFill>
                  <a:srgbClr val="000000"/>
                </a:solidFill>
                <a:latin typeface="Arial" pitchFamily="34" charset="0"/>
              </a:rPr>
              <a:t> Total Power &lt; 420mW</a:t>
            </a:r>
          </a:p>
        </p:txBody>
      </p:sp>
      <p:sp>
        <p:nvSpPr>
          <p:cNvPr id="638000" name="Line 48"/>
          <p:cNvSpPr>
            <a:spLocks noChangeShapeType="1"/>
          </p:cNvSpPr>
          <p:nvPr/>
        </p:nvSpPr>
        <p:spPr bwMode="auto">
          <a:xfrm flipH="1">
            <a:off x="2895600" y="2057400"/>
            <a:ext cx="533400" cy="0"/>
          </a:xfrm>
          <a:prstGeom prst="line">
            <a:avLst/>
          </a:prstGeom>
          <a:noFill/>
          <a:ln w="12700">
            <a:solidFill>
              <a:schemeClr val="tx1"/>
            </a:solidFill>
            <a:round/>
            <a:headEnd type="triangle" w="med" len="med"/>
            <a:tailEn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8001" name="Line 49"/>
          <p:cNvSpPr>
            <a:spLocks noChangeShapeType="1"/>
          </p:cNvSpPr>
          <p:nvPr/>
        </p:nvSpPr>
        <p:spPr bwMode="auto">
          <a:xfrm>
            <a:off x="2895600" y="2057400"/>
            <a:ext cx="0" cy="152400"/>
          </a:xfrm>
          <a:prstGeom prst="line">
            <a:avLst/>
          </a:prstGeom>
          <a:noFill/>
          <a:ln w="12700">
            <a:solidFill>
              <a:schemeClr val="tx1"/>
            </a:solidFill>
            <a:round/>
            <a:headEnd type="none" w="sm" len="sm"/>
            <a:tailEn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8002" name="Line 50"/>
          <p:cNvSpPr>
            <a:spLocks noChangeShapeType="1"/>
          </p:cNvSpPr>
          <p:nvPr/>
        </p:nvSpPr>
        <p:spPr bwMode="auto">
          <a:xfrm>
            <a:off x="2895600" y="4343400"/>
            <a:ext cx="0" cy="1524000"/>
          </a:xfrm>
          <a:prstGeom prst="line">
            <a:avLst/>
          </a:prstGeom>
          <a:noFill/>
          <a:ln w="12700">
            <a:solidFill>
              <a:schemeClr val="tx1"/>
            </a:solidFill>
            <a:round/>
            <a:headEnd type="triangle" w="med" len="med"/>
            <a:tailEn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8003" name="Line 51"/>
          <p:cNvSpPr>
            <a:spLocks noChangeShapeType="1"/>
          </p:cNvSpPr>
          <p:nvPr/>
        </p:nvSpPr>
        <p:spPr bwMode="auto">
          <a:xfrm>
            <a:off x="2895600" y="5867400"/>
            <a:ext cx="533400" cy="0"/>
          </a:xfrm>
          <a:prstGeom prst="line">
            <a:avLst/>
          </a:prstGeom>
          <a:noFill/>
          <a:ln w="12700">
            <a:solidFill>
              <a:schemeClr val="tx1"/>
            </a:solidFill>
            <a:round/>
            <a:headEnd type="none" w="sm" len="sm"/>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628" name="Text Box 52"/>
          <p:cNvSpPr txBox="1">
            <a:spLocks noChangeArrowheads="1"/>
          </p:cNvSpPr>
          <p:nvPr/>
        </p:nvSpPr>
        <p:spPr bwMode="gray">
          <a:xfrm>
            <a:off x="2624138" y="5338763"/>
            <a:ext cx="228600" cy="95250"/>
          </a:xfrm>
          <a:prstGeom prst="rect">
            <a:avLst/>
          </a:prstGeom>
          <a:noFill/>
          <a:ln w="12700">
            <a:noFill/>
            <a:miter lim="800000"/>
            <a:headEnd type="none" w="sm" len="sm"/>
            <a:tailEnd type="none" w="sm" len="sm"/>
          </a:ln>
        </p:spPr>
        <p:txBody>
          <a:bodyPr lIns="0" tIns="0" rIns="0" bIns="0" anchor="ctr"/>
          <a:lstStyle/>
          <a:p>
            <a:pPr>
              <a:lnSpc>
                <a:spcPct val="100000"/>
              </a:lnSpc>
              <a:spcBef>
                <a:spcPct val="0"/>
              </a:spcBef>
            </a:pPr>
            <a:r>
              <a:rPr lang="en-US" sz="1000" smtClean="0">
                <a:solidFill>
                  <a:srgbClr val="000000"/>
                </a:solidFill>
                <a:latin typeface="Arial" pitchFamily="34" charset="0"/>
              </a:rPr>
              <a:t>128</a:t>
            </a:r>
          </a:p>
        </p:txBody>
      </p:sp>
      <p:sp>
        <p:nvSpPr>
          <p:cNvPr id="638005" name="Line 53"/>
          <p:cNvSpPr>
            <a:spLocks noChangeShapeType="1"/>
          </p:cNvSpPr>
          <p:nvPr/>
        </p:nvSpPr>
        <p:spPr bwMode="gray">
          <a:xfrm flipV="1">
            <a:off x="2844800" y="5314950"/>
            <a:ext cx="96838" cy="131763"/>
          </a:xfrm>
          <a:prstGeom prst="line">
            <a:avLst/>
          </a:prstGeom>
          <a:noFill/>
          <a:ln w="12700">
            <a:solidFill>
              <a:schemeClr val="tx1"/>
            </a:solidFill>
            <a:round/>
            <a:headEnd type="none" w="lg" len="lg"/>
            <a:tailEnd type="none" w="lg" len="lg"/>
          </a:ln>
          <a:effectLst/>
        </p:spPr>
        <p:txBody>
          <a:bodyPr lIns="0" tIns="0" rIns="0" bIns="0"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630" name="Text Box 54"/>
          <p:cNvSpPr txBox="1">
            <a:spLocks noChangeArrowheads="1"/>
          </p:cNvSpPr>
          <p:nvPr/>
        </p:nvSpPr>
        <p:spPr bwMode="gray">
          <a:xfrm>
            <a:off x="3057525" y="1862138"/>
            <a:ext cx="228600" cy="95250"/>
          </a:xfrm>
          <a:prstGeom prst="rect">
            <a:avLst/>
          </a:prstGeom>
          <a:noFill/>
          <a:ln w="12700">
            <a:noFill/>
            <a:miter lim="800000"/>
            <a:headEnd type="none" w="sm" len="sm"/>
            <a:tailEnd type="none" w="sm" len="sm"/>
          </a:ln>
        </p:spPr>
        <p:txBody>
          <a:bodyPr lIns="0" tIns="0" rIns="0" bIns="0" anchor="ctr"/>
          <a:lstStyle/>
          <a:p>
            <a:pPr>
              <a:lnSpc>
                <a:spcPct val="100000"/>
              </a:lnSpc>
              <a:spcBef>
                <a:spcPct val="0"/>
              </a:spcBef>
            </a:pPr>
            <a:r>
              <a:rPr lang="en-US" sz="1000" smtClean="0">
                <a:solidFill>
                  <a:srgbClr val="000000"/>
                </a:solidFill>
                <a:latin typeface="Arial" pitchFamily="34" charset="0"/>
              </a:rPr>
              <a:t>128</a:t>
            </a:r>
          </a:p>
        </p:txBody>
      </p:sp>
      <p:sp>
        <p:nvSpPr>
          <p:cNvPr id="638007" name="Line 55"/>
          <p:cNvSpPr>
            <a:spLocks noChangeShapeType="1"/>
          </p:cNvSpPr>
          <p:nvPr/>
        </p:nvSpPr>
        <p:spPr bwMode="gray">
          <a:xfrm flipV="1">
            <a:off x="3116263" y="1985963"/>
            <a:ext cx="96837" cy="131762"/>
          </a:xfrm>
          <a:prstGeom prst="line">
            <a:avLst/>
          </a:prstGeom>
          <a:noFill/>
          <a:ln w="12700">
            <a:solidFill>
              <a:schemeClr val="tx1"/>
            </a:solidFill>
            <a:round/>
            <a:headEnd type="none" w="lg" len="lg"/>
            <a:tailEnd type="none" w="lg" len="lg"/>
          </a:ln>
          <a:effectLst/>
        </p:spPr>
        <p:txBody>
          <a:bodyPr lIns="0" tIns="0" rIns="0" bIns="0" anchor="ct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638008" name="Line 56"/>
          <p:cNvSpPr>
            <a:spLocks noChangeShapeType="1"/>
          </p:cNvSpPr>
          <p:nvPr/>
        </p:nvSpPr>
        <p:spPr bwMode="auto">
          <a:xfrm>
            <a:off x="2209800" y="3276600"/>
            <a:ext cx="228600" cy="0"/>
          </a:xfrm>
          <a:prstGeom prst="line">
            <a:avLst/>
          </a:prstGeom>
          <a:noFill/>
          <a:ln w="28575">
            <a:solidFill>
              <a:schemeClr val="tx1"/>
            </a:solidFill>
            <a:round/>
            <a:headEnd type="triangle" w="med" len="me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24633" name="Rectangle 57"/>
          <p:cNvSpPr>
            <a:spLocks noChangeArrowheads="1"/>
          </p:cNvSpPr>
          <p:nvPr/>
        </p:nvSpPr>
        <p:spPr bwMode="auto">
          <a:xfrm>
            <a:off x="457200" y="4572000"/>
            <a:ext cx="9906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1600" smtClean="0">
                <a:solidFill>
                  <a:srgbClr val="000000"/>
                </a:solidFill>
                <a:latin typeface="Arial Narrow" pitchFamily="34" charset="0"/>
              </a:rPr>
              <a:t>USB</a:t>
            </a:r>
          </a:p>
        </p:txBody>
      </p:sp>
      <p:sp>
        <p:nvSpPr>
          <p:cNvPr id="24634" name="Rectangle 58"/>
          <p:cNvSpPr>
            <a:spLocks noChangeArrowheads="1"/>
          </p:cNvSpPr>
          <p:nvPr/>
        </p:nvSpPr>
        <p:spPr bwMode="auto">
          <a:xfrm>
            <a:off x="457200" y="5181600"/>
            <a:ext cx="9906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1600" smtClean="0">
                <a:solidFill>
                  <a:srgbClr val="000000"/>
                </a:solidFill>
                <a:latin typeface="Arial Narrow" pitchFamily="34" charset="0"/>
              </a:rPr>
              <a:t>Timers</a:t>
            </a:r>
          </a:p>
        </p:txBody>
      </p:sp>
      <p:sp>
        <p:nvSpPr>
          <p:cNvPr id="24635" name="Rectangle 59"/>
          <p:cNvSpPr>
            <a:spLocks noChangeArrowheads="1"/>
          </p:cNvSpPr>
          <p:nvPr/>
        </p:nvSpPr>
        <p:spPr bwMode="auto">
          <a:xfrm>
            <a:off x="457200" y="5791200"/>
            <a:ext cx="9906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1000" smtClean="0">
                <a:solidFill>
                  <a:srgbClr val="000000"/>
                </a:solidFill>
                <a:latin typeface="Arial Narrow" pitchFamily="34" charset="0"/>
              </a:rPr>
              <a:t>LCD, PWM, eCAP</a:t>
            </a:r>
          </a:p>
        </p:txBody>
      </p:sp>
      <p:sp>
        <p:nvSpPr>
          <p:cNvPr id="24636" name="Rectangle 60"/>
          <p:cNvSpPr>
            <a:spLocks noChangeArrowheads="1"/>
          </p:cNvSpPr>
          <p:nvPr/>
        </p:nvSpPr>
        <p:spPr bwMode="auto">
          <a:xfrm>
            <a:off x="457200" y="6096000"/>
            <a:ext cx="9906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1600" smtClean="0">
                <a:solidFill>
                  <a:srgbClr val="000000"/>
                </a:solidFill>
                <a:latin typeface="Arial Narrow" pitchFamily="34" charset="0"/>
              </a:rPr>
              <a:t>uPP</a:t>
            </a:r>
          </a:p>
        </p:txBody>
      </p:sp>
      <p:sp>
        <p:nvSpPr>
          <p:cNvPr id="24637" name="AutoShape 62"/>
          <p:cNvSpPr>
            <a:spLocks noChangeArrowheads="1"/>
          </p:cNvSpPr>
          <p:nvPr/>
        </p:nvSpPr>
        <p:spPr bwMode="auto">
          <a:xfrm>
            <a:off x="3543300" y="3429000"/>
            <a:ext cx="1752600" cy="1371600"/>
          </a:xfrm>
          <a:prstGeom prst="roundRect">
            <a:avLst>
              <a:gd name="adj" fmla="val 16667"/>
            </a:avLst>
          </a:prstGeom>
          <a:solidFill>
            <a:schemeClr val="accent2"/>
          </a:solidFill>
          <a:ln w="12700" algn="ctr">
            <a:solidFill>
              <a:schemeClr val="tx1"/>
            </a:solidFill>
            <a:round/>
            <a:headEnd type="none" w="sm" len="sm"/>
            <a:tailEnd type="none" w="sm" len="sm"/>
          </a:ln>
        </p:spPr>
        <p:txBody>
          <a:bodyPr wrap="none" anchor="ctr"/>
          <a:lstStyle/>
          <a:p>
            <a:pPr algn="ctr"/>
            <a:r>
              <a:rPr lang="en-US" sz="1800" b="0" smtClean="0">
                <a:solidFill>
                  <a:srgbClr val="000000"/>
                </a:solidFill>
                <a:latin typeface="Arial Narrow" pitchFamily="34" charset="0"/>
              </a:rPr>
              <a:t>Fixed &amp; Floating-Pt</a:t>
            </a:r>
          </a:p>
          <a:p>
            <a:pPr algn="ctr"/>
            <a:r>
              <a:rPr lang="en-US" sz="1800" b="0" smtClean="0">
                <a:solidFill>
                  <a:srgbClr val="000000"/>
                </a:solidFill>
                <a:latin typeface="Arial Narrow" pitchFamily="34" charset="0"/>
              </a:rPr>
              <a:t>CPU</a:t>
            </a:r>
          </a:p>
        </p:txBody>
      </p:sp>
      <p:sp>
        <p:nvSpPr>
          <p:cNvPr id="63"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35</a:t>
            </a:r>
            <a:endParaRPr lang="en-US" sz="1000" b="0">
              <a:solidFill>
                <a:schemeClr val="tx2"/>
              </a:solidFill>
              <a:latin typeface="Arial"/>
            </a:endParaRPr>
          </a:p>
        </p:txBody>
      </p:sp>
      <p:pic>
        <p:nvPicPr>
          <p:cNvPr id="64"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214099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2" name="Text Box 5">
            <a:hlinkClick r:id="rId16" action="ppaction://hlinksldjump"/>
          </p:cNvPr>
          <p:cNvSpPr txBox="1">
            <a:spLocks noChangeArrowheads="1"/>
          </p:cNvSpPr>
          <p:nvPr>
            <p:custDataLst>
              <p:tags r:id="rId5"/>
            </p:custDataLst>
          </p:nvPr>
        </p:nvSpPr>
        <p:spPr bwMode="auto">
          <a:xfrm>
            <a:off x="774000" y="2546827"/>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310188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50770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91353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EDMA &amp; Cache</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31936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Compiler &amp; Optimizer</a:t>
            </a:r>
            <a:endParaRPr lang="en-US" dirty="0">
              <a:solidFill>
                <a:srgbClr val="000000"/>
              </a:solidFill>
            </a:endParaRPr>
          </a:p>
        </p:txBody>
      </p:sp>
      <p:sp>
        <p:nvSpPr>
          <p:cNvPr id="17" name="Text Box 6">
            <a:hlinkClick r:id="rId21" action="ppaction://hlinksldjump"/>
          </p:cNvPr>
          <p:cNvSpPr txBox="1">
            <a:spLocks noChangeArrowheads="1"/>
          </p:cNvSpPr>
          <p:nvPr>
            <p:custDataLst>
              <p:tags r:id="rId10"/>
            </p:custDataLst>
          </p:nvPr>
        </p:nvSpPr>
        <p:spPr bwMode="auto">
          <a:xfrm>
            <a:off x="769877" y="472519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C6000</a:t>
            </a:r>
            <a:endParaRPr lang="en-US"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t>McASP Block Diagram</a:t>
            </a:r>
          </a:p>
        </p:txBody>
      </p:sp>
      <p:sp>
        <p:nvSpPr>
          <p:cNvPr id="7171" name="Rectangle 3"/>
          <p:cNvSpPr>
            <a:spLocks noChangeArrowheads="1"/>
          </p:cNvSpPr>
          <p:nvPr/>
        </p:nvSpPr>
        <p:spPr bwMode="auto">
          <a:xfrm flipH="1">
            <a:off x="2438400" y="685800"/>
            <a:ext cx="5257800" cy="3568700"/>
          </a:xfrm>
          <a:prstGeom prst="rect">
            <a:avLst/>
          </a:prstGeom>
          <a:solidFill>
            <a:schemeClr val="accent1"/>
          </a:solidFill>
          <a:ln w="3175">
            <a:solidFill>
              <a:schemeClr val="tx1"/>
            </a:solidFill>
            <a:miter lim="800000"/>
            <a:headEnd type="none" w="sm" len="sm"/>
            <a:tailEnd/>
          </a:ln>
        </p:spPr>
        <p:txBody>
          <a:bodyPr wrap="none" anchor="ctr"/>
          <a:lstStyle/>
          <a:p>
            <a:pPr algn="ctr"/>
            <a:endParaRPr lang="en-US" sz="2800" smtClean="0">
              <a:solidFill>
                <a:srgbClr val="000000"/>
              </a:solidFill>
            </a:endParaRPr>
          </a:p>
        </p:txBody>
      </p:sp>
      <p:sp>
        <p:nvSpPr>
          <p:cNvPr id="7172" name="Rectangle 4"/>
          <p:cNvSpPr>
            <a:spLocks noChangeArrowheads="1"/>
          </p:cNvSpPr>
          <p:nvPr/>
        </p:nvSpPr>
        <p:spPr bwMode="auto">
          <a:xfrm flipH="1">
            <a:off x="280988" y="685800"/>
            <a:ext cx="838200" cy="1219200"/>
          </a:xfrm>
          <a:prstGeom prst="rect">
            <a:avLst/>
          </a:prstGeom>
          <a:solidFill>
            <a:srgbClr val="FFCCFF"/>
          </a:solidFill>
          <a:ln w="3175">
            <a:solidFill>
              <a:schemeClr val="tx1"/>
            </a:solidFill>
            <a:miter lim="800000"/>
            <a:headEnd type="none" w="sm" len="sm"/>
            <a:tailEnd/>
          </a:ln>
        </p:spPr>
        <p:txBody>
          <a:bodyPr wrap="none" anchor="ctr"/>
          <a:lstStyle/>
          <a:p>
            <a:pPr algn="ctr"/>
            <a:r>
              <a:rPr lang="en-US" smtClean="0">
                <a:solidFill>
                  <a:srgbClr val="000000"/>
                </a:solidFill>
                <a:latin typeface="Courier New" pitchFamily="49" charset="0"/>
              </a:rPr>
              <a:t>CPU</a:t>
            </a:r>
          </a:p>
        </p:txBody>
      </p:sp>
      <p:sp>
        <p:nvSpPr>
          <p:cNvPr id="7173" name="Rectangle 5"/>
          <p:cNvSpPr>
            <a:spLocks noChangeArrowheads="1"/>
          </p:cNvSpPr>
          <p:nvPr/>
        </p:nvSpPr>
        <p:spPr bwMode="auto">
          <a:xfrm flipH="1">
            <a:off x="280988" y="2298700"/>
            <a:ext cx="838200" cy="1511300"/>
          </a:xfrm>
          <a:prstGeom prst="rect">
            <a:avLst/>
          </a:prstGeom>
          <a:solidFill>
            <a:srgbClr val="CCCC00"/>
          </a:solidFill>
          <a:ln w="3175">
            <a:solidFill>
              <a:schemeClr val="tx1"/>
            </a:solidFill>
            <a:miter lim="800000"/>
            <a:headEnd type="none" w="sm" len="sm"/>
            <a:tailEnd/>
          </a:ln>
        </p:spPr>
        <p:txBody>
          <a:bodyPr wrap="none" anchor="ctr"/>
          <a:lstStyle/>
          <a:p>
            <a:pPr algn="ctr"/>
            <a:r>
              <a:rPr lang="en-US" smtClean="0">
                <a:solidFill>
                  <a:srgbClr val="000000"/>
                </a:solidFill>
                <a:latin typeface="Courier New" pitchFamily="49" charset="0"/>
              </a:rPr>
              <a:t>EDMA</a:t>
            </a:r>
          </a:p>
        </p:txBody>
      </p:sp>
      <p:sp>
        <p:nvSpPr>
          <p:cNvPr id="7174" name="Rectangle 6"/>
          <p:cNvSpPr>
            <a:spLocks noChangeArrowheads="1"/>
          </p:cNvSpPr>
          <p:nvPr/>
        </p:nvSpPr>
        <p:spPr bwMode="auto">
          <a:xfrm flipH="1">
            <a:off x="1576388" y="685800"/>
            <a:ext cx="304800" cy="3581400"/>
          </a:xfrm>
          <a:prstGeom prst="rect">
            <a:avLst/>
          </a:prstGeom>
          <a:solidFill>
            <a:srgbClr val="FFFF66"/>
          </a:solidFill>
          <a:ln w="3175">
            <a:solidFill>
              <a:schemeClr val="tx1"/>
            </a:solidFill>
            <a:miter lim="800000"/>
            <a:headEnd type="none" w="sm" len="sm"/>
            <a:tailEnd/>
          </a:ln>
        </p:spPr>
        <p:txBody>
          <a:bodyPr wrap="none" anchor="ctr"/>
          <a:lstStyle/>
          <a:p>
            <a:pPr algn="ctr"/>
            <a:endParaRPr lang="en-US" sz="1800" smtClean="0">
              <a:solidFill>
                <a:srgbClr val="000000"/>
              </a:solidFill>
              <a:latin typeface="Courier New" pitchFamily="49" charset="0"/>
            </a:endParaRPr>
          </a:p>
        </p:txBody>
      </p:sp>
      <p:sp>
        <p:nvSpPr>
          <p:cNvPr id="7175" name="Rectangle 7"/>
          <p:cNvSpPr>
            <a:spLocks noChangeArrowheads="1"/>
          </p:cNvSpPr>
          <p:nvPr/>
        </p:nvSpPr>
        <p:spPr bwMode="auto">
          <a:xfrm flipH="1">
            <a:off x="1577975" y="1536700"/>
            <a:ext cx="304800" cy="2743200"/>
          </a:xfrm>
          <a:prstGeom prst="rect">
            <a:avLst/>
          </a:prstGeom>
          <a:noFill/>
          <a:ln w="3175">
            <a:noFill/>
            <a:miter lim="800000"/>
            <a:headEnd type="none" w="sm" len="sm"/>
            <a:tailEnd/>
          </a:ln>
        </p:spPr>
        <p:txBody>
          <a:bodyPr wrap="none"/>
          <a:lstStyle/>
          <a:p>
            <a:r>
              <a:rPr lang="en-US" sz="1800" smtClean="0">
                <a:solidFill>
                  <a:srgbClr val="000000"/>
                </a:solidFill>
                <a:latin typeface="Courier New" pitchFamily="49" charset="0"/>
              </a:rPr>
              <a:t/>
            </a:r>
            <a:br>
              <a:rPr lang="en-US" sz="1800" smtClean="0">
                <a:solidFill>
                  <a:srgbClr val="000000"/>
                </a:solidFill>
                <a:latin typeface="Courier New" pitchFamily="49" charset="0"/>
              </a:rPr>
            </a:br>
            <a:r>
              <a:rPr lang="en-US" sz="1800" smtClean="0">
                <a:solidFill>
                  <a:srgbClr val="000000"/>
                </a:solidFill>
                <a:latin typeface="Courier New" pitchFamily="49" charset="0"/>
              </a:rPr>
              <a:t>C</a:t>
            </a:r>
            <a:br>
              <a:rPr lang="en-US" sz="1800" smtClean="0">
                <a:solidFill>
                  <a:srgbClr val="000000"/>
                </a:solidFill>
                <a:latin typeface="Courier New" pitchFamily="49" charset="0"/>
              </a:rPr>
            </a:br>
            <a:r>
              <a:rPr lang="en-US" sz="1800" smtClean="0">
                <a:solidFill>
                  <a:srgbClr val="000000"/>
                </a:solidFill>
                <a:latin typeface="Courier New" pitchFamily="49" charset="0"/>
              </a:rPr>
              <a:t>F</a:t>
            </a:r>
            <a:br>
              <a:rPr lang="en-US" sz="1800" smtClean="0">
                <a:solidFill>
                  <a:srgbClr val="000000"/>
                </a:solidFill>
                <a:latin typeface="Courier New" pitchFamily="49" charset="0"/>
              </a:rPr>
            </a:br>
            <a:r>
              <a:rPr lang="en-US" sz="1800" smtClean="0">
                <a:solidFill>
                  <a:srgbClr val="000000"/>
                </a:solidFill>
                <a:latin typeface="Courier New" pitchFamily="49" charset="0"/>
              </a:rPr>
              <a:t>G</a:t>
            </a:r>
          </a:p>
          <a:p>
            <a:r>
              <a:rPr lang="en-US" sz="1800" smtClean="0">
                <a:solidFill>
                  <a:srgbClr val="000000"/>
                </a:solidFill>
                <a:latin typeface="Courier New" pitchFamily="49" charset="0"/>
              </a:rPr>
              <a:t>B</a:t>
            </a:r>
            <a:br>
              <a:rPr lang="en-US" sz="1800" smtClean="0">
                <a:solidFill>
                  <a:srgbClr val="000000"/>
                </a:solidFill>
                <a:latin typeface="Courier New" pitchFamily="49" charset="0"/>
              </a:rPr>
            </a:br>
            <a:r>
              <a:rPr lang="en-US" sz="1800" smtClean="0">
                <a:solidFill>
                  <a:srgbClr val="000000"/>
                </a:solidFill>
                <a:latin typeface="Courier New" pitchFamily="49" charset="0"/>
              </a:rPr>
              <a:t>U</a:t>
            </a:r>
            <a:br>
              <a:rPr lang="en-US" sz="1800" smtClean="0">
                <a:solidFill>
                  <a:srgbClr val="000000"/>
                </a:solidFill>
                <a:latin typeface="Courier New" pitchFamily="49" charset="0"/>
              </a:rPr>
            </a:br>
            <a:r>
              <a:rPr lang="en-US" sz="1800" smtClean="0">
                <a:solidFill>
                  <a:srgbClr val="000000"/>
                </a:solidFill>
                <a:latin typeface="Courier New" pitchFamily="49" charset="0"/>
              </a:rPr>
              <a:t>S</a:t>
            </a:r>
          </a:p>
        </p:txBody>
      </p:sp>
      <p:sp>
        <p:nvSpPr>
          <p:cNvPr id="346120" name="Line 8"/>
          <p:cNvSpPr>
            <a:spLocks noChangeShapeType="1"/>
          </p:cNvSpPr>
          <p:nvPr/>
        </p:nvSpPr>
        <p:spPr bwMode="auto">
          <a:xfrm flipH="1">
            <a:off x="1119188" y="1266825"/>
            <a:ext cx="457200" cy="0"/>
          </a:xfrm>
          <a:prstGeom prst="line">
            <a:avLst/>
          </a:prstGeom>
          <a:noFill/>
          <a:ln w="28575">
            <a:solidFill>
              <a:schemeClr val="tx1"/>
            </a:solidFill>
            <a:round/>
            <a:headEnd type="triangle" w="med" len="med"/>
            <a:tailEnd type="triangle" w="med" len="me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46121" name="Line 9"/>
          <p:cNvSpPr>
            <a:spLocks noChangeShapeType="1"/>
          </p:cNvSpPr>
          <p:nvPr/>
        </p:nvSpPr>
        <p:spPr bwMode="auto">
          <a:xfrm flipH="1">
            <a:off x="1119188" y="3032125"/>
            <a:ext cx="457200" cy="0"/>
          </a:xfrm>
          <a:prstGeom prst="line">
            <a:avLst/>
          </a:prstGeom>
          <a:noFill/>
          <a:ln w="28575">
            <a:solidFill>
              <a:schemeClr val="tx1"/>
            </a:solidFill>
            <a:round/>
            <a:headEnd type="triangle" w="med" len="med"/>
            <a:tailEnd type="triangle" w="med" len="me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7178" name="Text Box 22"/>
          <p:cNvSpPr txBox="1">
            <a:spLocks noChangeArrowheads="1"/>
          </p:cNvSpPr>
          <p:nvPr/>
        </p:nvSpPr>
        <p:spPr bwMode="auto">
          <a:xfrm flipH="1">
            <a:off x="8077200" y="2959100"/>
            <a:ext cx="609600" cy="304800"/>
          </a:xfrm>
          <a:prstGeom prst="rect">
            <a:avLst/>
          </a:prstGeom>
          <a:noFill/>
          <a:ln w="3175">
            <a:noFill/>
            <a:miter lim="800000"/>
            <a:headEnd type="none" w="sm" len="sm"/>
            <a:tailEnd/>
          </a:ln>
        </p:spPr>
        <p:txBody>
          <a:bodyPr wrap="none" lIns="0" tIns="0" rIns="0" bIns="0" anchor="ctr"/>
          <a:lstStyle/>
          <a:p>
            <a:pPr>
              <a:lnSpc>
                <a:spcPct val="100000"/>
              </a:lnSpc>
              <a:spcBef>
                <a:spcPct val="0"/>
              </a:spcBef>
            </a:pPr>
            <a:r>
              <a:rPr lang="en-US" sz="2000" smtClean="0">
                <a:solidFill>
                  <a:srgbClr val="000000"/>
                </a:solidFill>
                <a:latin typeface="Courier New" pitchFamily="49" charset="0"/>
              </a:rPr>
              <a:t>CLKR</a:t>
            </a:r>
            <a:endParaRPr lang="en-US" smtClean="0">
              <a:solidFill>
                <a:srgbClr val="000000"/>
              </a:solidFill>
              <a:latin typeface="Courier New" pitchFamily="49" charset="0"/>
            </a:endParaRPr>
          </a:p>
        </p:txBody>
      </p:sp>
      <p:sp>
        <p:nvSpPr>
          <p:cNvPr id="346135" name="Line 23"/>
          <p:cNvSpPr>
            <a:spLocks noChangeShapeType="1"/>
          </p:cNvSpPr>
          <p:nvPr/>
        </p:nvSpPr>
        <p:spPr bwMode="auto">
          <a:xfrm>
            <a:off x="7443788" y="3111500"/>
            <a:ext cx="533400" cy="0"/>
          </a:xfrm>
          <a:prstGeom prst="line">
            <a:avLst/>
          </a:prstGeom>
          <a:noFill/>
          <a:ln w="19050">
            <a:solidFill>
              <a:schemeClr val="tx1"/>
            </a:solidFill>
            <a:round/>
            <a:headEnd type="triangle" w="med" len="med"/>
            <a:tailEnd type="triangle" w="med" len="me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7180" name="Text Box 25"/>
          <p:cNvSpPr txBox="1">
            <a:spLocks noChangeArrowheads="1"/>
          </p:cNvSpPr>
          <p:nvPr/>
        </p:nvSpPr>
        <p:spPr bwMode="auto">
          <a:xfrm flipH="1">
            <a:off x="8078788" y="3568700"/>
            <a:ext cx="457200" cy="304800"/>
          </a:xfrm>
          <a:prstGeom prst="rect">
            <a:avLst/>
          </a:prstGeom>
          <a:noFill/>
          <a:ln w="3175">
            <a:noFill/>
            <a:miter lim="800000"/>
            <a:headEnd type="none" w="sm" len="sm"/>
            <a:tailEnd/>
          </a:ln>
        </p:spPr>
        <p:txBody>
          <a:bodyPr wrap="none" lIns="0" tIns="0" rIns="0" bIns="0" anchor="ctr"/>
          <a:lstStyle/>
          <a:p>
            <a:pPr>
              <a:lnSpc>
                <a:spcPct val="100000"/>
              </a:lnSpc>
              <a:spcBef>
                <a:spcPct val="0"/>
              </a:spcBef>
            </a:pPr>
            <a:r>
              <a:rPr lang="en-US" sz="2000" smtClean="0">
                <a:solidFill>
                  <a:srgbClr val="000000"/>
                </a:solidFill>
                <a:latin typeface="Courier New" pitchFamily="49" charset="0"/>
              </a:rPr>
              <a:t>FSR</a:t>
            </a:r>
            <a:endParaRPr lang="en-US" smtClean="0">
              <a:solidFill>
                <a:srgbClr val="000000"/>
              </a:solidFill>
              <a:latin typeface="Courier New" pitchFamily="49" charset="0"/>
            </a:endParaRPr>
          </a:p>
        </p:txBody>
      </p:sp>
      <p:sp>
        <p:nvSpPr>
          <p:cNvPr id="346138" name="Line 26"/>
          <p:cNvSpPr>
            <a:spLocks noChangeShapeType="1"/>
          </p:cNvSpPr>
          <p:nvPr/>
        </p:nvSpPr>
        <p:spPr bwMode="auto">
          <a:xfrm>
            <a:off x="7443788" y="3721100"/>
            <a:ext cx="533400" cy="0"/>
          </a:xfrm>
          <a:prstGeom prst="line">
            <a:avLst/>
          </a:prstGeom>
          <a:noFill/>
          <a:ln w="19050">
            <a:solidFill>
              <a:schemeClr val="tx1"/>
            </a:solidFill>
            <a:round/>
            <a:headEnd type="triangle" w="med" len="med"/>
            <a:tailEnd type="triangle" w="med" len="me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7182" name="Text Box 29"/>
          <p:cNvSpPr txBox="1">
            <a:spLocks noChangeArrowheads="1"/>
          </p:cNvSpPr>
          <p:nvPr/>
        </p:nvSpPr>
        <p:spPr bwMode="auto">
          <a:xfrm flipH="1">
            <a:off x="8069263" y="3175000"/>
            <a:ext cx="609600" cy="304800"/>
          </a:xfrm>
          <a:prstGeom prst="rect">
            <a:avLst/>
          </a:prstGeom>
          <a:noFill/>
          <a:ln w="3175">
            <a:noFill/>
            <a:miter lim="800000"/>
            <a:headEnd type="none" w="sm" len="sm"/>
            <a:tailEnd/>
          </a:ln>
        </p:spPr>
        <p:txBody>
          <a:bodyPr wrap="none" lIns="0" tIns="0" rIns="0" bIns="0" anchor="ctr"/>
          <a:lstStyle/>
          <a:p>
            <a:pPr>
              <a:lnSpc>
                <a:spcPct val="100000"/>
              </a:lnSpc>
              <a:spcBef>
                <a:spcPct val="0"/>
              </a:spcBef>
            </a:pPr>
            <a:r>
              <a:rPr lang="en-US" sz="2000" smtClean="0">
                <a:solidFill>
                  <a:srgbClr val="0066FF"/>
                </a:solidFill>
                <a:latin typeface="Courier New" pitchFamily="49" charset="0"/>
              </a:rPr>
              <a:t>CLKX</a:t>
            </a:r>
            <a:endParaRPr lang="en-US" smtClean="0">
              <a:solidFill>
                <a:srgbClr val="0066FF"/>
              </a:solidFill>
              <a:latin typeface="Courier New" pitchFamily="49" charset="0"/>
            </a:endParaRPr>
          </a:p>
        </p:txBody>
      </p:sp>
      <p:sp>
        <p:nvSpPr>
          <p:cNvPr id="346142" name="Line 30"/>
          <p:cNvSpPr>
            <a:spLocks noChangeShapeType="1"/>
          </p:cNvSpPr>
          <p:nvPr/>
        </p:nvSpPr>
        <p:spPr bwMode="auto">
          <a:xfrm>
            <a:off x="7435850" y="3327400"/>
            <a:ext cx="533400" cy="0"/>
          </a:xfrm>
          <a:prstGeom prst="line">
            <a:avLst/>
          </a:prstGeom>
          <a:noFill/>
          <a:ln w="19050">
            <a:solidFill>
              <a:schemeClr val="tx2"/>
            </a:solidFill>
            <a:round/>
            <a:headEnd type="triangle" w="med" len="med"/>
            <a:tailEnd type="triangle" w="med" len="me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7184" name="Text Box 32"/>
          <p:cNvSpPr txBox="1">
            <a:spLocks noChangeArrowheads="1"/>
          </p:cNvSpPr>
          <p:nvPr/>
        </p:nvSpPr>
        <p:spPr bwMode="auto">
          <a:xfrm flipH="1">
            <a:off x="8070850" y="3784600"/>
            <a:ext cx="457200" cy="304800"/>
          </a:xfrm>
          <a:prstGeom prst="rect">
            <a:avLst/>
          </a:prstGeom>
          <a:noFill/>
          <a:ln w="3175">
            <a:noFill/>
            <a:miter lim="800000"/>
            <a:headEnd type="none" w="sm" len="sm"/>
            <a:tailEnd/>
          </a:ln>
        </p:spPr>
        <p:txBody>
          <a:bodyPr wrap="none" lIns="0" tIns="0" rIns="0" bIns="0" anchor="ctr"/>
          <a:lstStyle/>
          <a:p>
            <a:pPr>
              <a:lnSpc>
                <a:spcPct val="100000"/>
              </a:lnSpc>
              <a:spcBef>
                <a:spcPct val="0"/>
              </a:spcBef>
            </a:pPr>
            <a:r>
              <a:rPr lang="en-US" sz="2000" smtClean="0">
                <a:solidFill>
                  <a:srgbClr val="0066FF"/>
                </a:solidFill>
                <a:latin typeface="Courier New" pitchFamily="49" charset="0"/>
              </a:rPr>
              <a:t>FSX</a:t>
            </a:r>
            <a:endParaRPr lang="en-US" smtClean="0">
              <a:solidFill>
                <a:srgbClr val="0066FF"/>
              </a:solidFill>
              <a:latin typeface="Courier New" pitchFamily="49" charset="0"/>
            </a:endParaRPr>
          </a:p>
        </p:txBody>
      </p:sp>
      <p:sp>
        <p:nvSpPr>
          <p:cNvPr id="346145" name="Line 33"/>
          <p:cNvSpPr>
            <a:spLocks noChangeShapeType="1"/>
          </p:cNvSpPr>
          <p:nvPr/>
        </p:nvSpPr>
        <p:spPr bwMode="auto">
          <a:xfrm>
            <a:off x="7435850" y="3937000"/>
            <a:ext cx="533400" cy="0"/>
          </a:xfrm>
          <a:prstGeom prst="line">
            <a:avLst/>
          </a:prstGeom>
          <a:noFill/>
          <a:ln w="19050">
            <a:solidFill>
              <a:schemeClr val="tx2"/>
            </a:solidFill>
            <a:round/>
            <a:headEnd type="triangle" w="med" len="med"/>
            <a:tailEnd type="triangle" w="med" len="me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7186" name="Text Box 46"/>
          <p:cNvSpPr txBox="1">
            <a:spLocks noChangeArrowheads="1"/>
          </p:cNvSpPr>
          <p:nvPr/>
        </p:nvSpPr>
        <p:spPr bwMode="auto">
          <a:xfrm flipH="1">
            <a:off x="8077200" y="1257300"/>
            <a:ext cx="838200" cy="339725"/>
          </a:xfrm>
          <a:prstGeom prst="rect">
            <a:avLst/>
          </a:prstGeom>
          <a:noFill/>
          <a:ln w="3175">
            <a:noFill/>
            <a:miter lim="800000"/>
            <a:headEnd type="none" w="sm" len="sm"/>
            <a:tailEnd/>
          </a:ln>
        </p:spPr>
        <p:txBody>
          <a:bodyPr wrap="none" lIns="0" tIns="0" rIns="0" bIns="0" anchor="ctr" anchorCtr="1"/>
          <a:lstStyle/>
          <a:p>
            <a:pPr>
              <a:lnSpc>
                <a:spcPct val="100000"/>
              </a:lnSpc>
              <a:spcBef>
                <a:spcPct val="0"/>
              </a:spcBef>
            </a:pPr>
            <a:r>
              <a:rPr lang="en-US" smtClean="0">
                <a:solidFill>
                  <a:srgbClr val="000000"/>
                </a:solidFill>
                <a:latin typeface="Courier New" pitchFamily="49" charset="0"/>
              </a:rPr>
              <a:t>AXR0</a:t>
            </a:r>
          </a:p>
        </p:txBody>
      </p:sp>
      <p:sp>
        <p:nvSpPr>
          <p:cNvPr id="7187" name="Rectangle 48"/>
          <p:cNvSpPr>
            <a:spLocks noChangeArrowheads="1"/>
          </p:cNvSpPr>
          <p:nvPr/>
        </p:nvSpPr>
        <p:spPr bwMode="auto">
          <a:xfrm flipH="1">
            <a:off x="6172200" y="1233488"/>
            <a:ext cx="1042988" cy="381000"/>
          </a:xfrm>
          <a:prstGeom prst="rect">
            <a:avLst/>
          </a:prstGeom>
          <a:solidFill>
            <a:schemeClr val="hlink"/>
          </a:solidFill>
          <a:ln w="12700">
            <a:solidFill>
              <a:schemeClr val="tx1"/>
            </a:solidFill>
            <a:miter lim="800000"/>
            <a:headEnd type="none" w="sm" len="sm"/>
            <a:tailEnd type="none" w="sm" len="sm"/>
          </a:ln>
        </p:spPr>
        <p:txBody>
          <a:bodyPr wrap="none" lIns="0" tIns="0" rIns="0" bIns="0" anchor="ctr" anchorCtr="1"/>
          <a:lstStyle/>
          <a:p>
            <a:pPr algn="ctr">
              <a:lnSpc>
                <a:spcPct val="100000"/>
              </a:lnSpc>
              <a:spcBef>
                <a:spcPct val="0"/>
              </a:spcBef>
            </a:pPr>
            <a:r>
              <a:rPr lang="en-US" smtClean="0">
                <a:solidFill>
                  <a:srgbClr val="000000"/>
                </a:solidFill>
                <a:latin typeface="Courier New" pitchFamily="49" charset="0"/>
              </a:rPr>
              <a:t>XRSR</a:t>
            </a:r>
          </a:p>
        </p:txBody>
      </p:sp>
      <p:sp>
        <p:nvSpPr>
          <p:cNvPr id="7188" name="Rectangle 53"/>
          <p:cNvSpPr>
            <a:spLocks noChangeArrowheads="1"/>
          </p:cNvSpPr>
          <p:nvPr/>
        </p:nvSpPr>
        <p:spPr bwMode="auto">
          <a:xfrm flipH="1">
            <a:off x="2895600" y="3200400"/>
            <a:ext cx="2054225" cy="609600"/>
          </a:xfrm>
          <a:prstGeom prst="rect">
            <a:avLst/>
          </a:prstGeom>
          <a:noFill/>
          <a:ln w="3175" cap="rnd">
            <a:noFill/>
            <a:prstDash val="sysDot"/>
            <a:miter lim="800000"/>
            <a:headEnd type="none" w="sm" len="sm"/>
            <a:tailEnd/>
          </a:ln>
        </p:spPr>
        <p:txBody>
          <a:bodyPr wrap="none" lIns="0" tIns="0" bIns="0" anchor="ctr">
            <a:spAutoFit/>
          </a:bodyPr>
          <a:lstStyle/>
          <a:p>
            <a:pPr algn="ctr">
              <a:lnSpc>
                <a:spcPct val="100000"/>
              </a:lnSpc>
              <a:spcBef>
                <a:spcPct val="0"/>
              </a:spcBef>
            </a:pPr>
            <a:r>
              <a:rPr lang="en-US" sz="2000" b="0" smtClean="0">
                <a:solidFill>
                  <a:srgbClr val="000000"/>
                </a:solidFill>
              </a:rPr>
              <a:t>McASP</a:t>
            </a:r>
            <a:br>
              <a:rPr lang="en-US" sz="2000" b="0" smtClean="0">
                <a:solidFill>
                  <a:srgbClr val="000000"/>
                </a:solidFill>
              </a:rPr>
            </a:br>
            <a:r>
              <a:rPr lang="en-US" sz="2000" b="0" smtClean="0">
                <a:solidFill>
                  <a:srgbClr val="000000"/>
                </a:solidFill>
              </a:rPr>
              <a:t>Control Registers</a:t>
            </a:r>
            <a:endParaRPr lang="en-US" smtClean="0">
              <a:solidFill>
                <a:srgbClr val="000000"/>
              </a:solidFill>
            </a:endParaRPr>
          </a:p>
        </p:txBody>
      </p:sp>
      <p:sp>
        <p:nvSpPr>
          <p:cNvPr id="346196" name="Oval 84"/>
          <p:cNvSpPr>
            <a:spLocks noChangeArrowheads="1"/>
          </p:cNvSpPr>
          <p:nvPr/>
        </p:nvSpPr>
        <p:spPr bwMode="auto">
          <a:xfrm>
            <a:off x="8382000" y="1619250"/>
            <a:ext cx="76200" cy="76200"/>
          </a:xfrm>
          <a:prstGeom prst="ellipse">
            <a:avLst/>
          </a:prstGeom>
          <a:solidFill>
            <a:schemeClr val="tx1"/>
          </a:solid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46197" name="Oval 85"/>
          <p:cNvSpPr>
            <a:spLocks noChangeArrowheads="1"/>
          </p:cNvSpPr>
          <p:nvPr/>
        </p:nvSpPr>
        <p:spPr bwMode="auto">
          <a:xfrm>
            <a:off x="8382000" y="1828800"/>
            <a:ext cx="76200" cy="76200"/>
          </a:xfrm>
          <a:prstGeom prst="ellipse">
            <a:avLst/>
          </a:prstGeom>
          <a:solidFill>
            <a:schemeClr val="tx1"/>
          </a:solid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7192" name="Rectangle 86"/>
          <p:cNvSpPr>
            <a:spLocks noChangeArrowheads="1"/>
          </p:cNvSpPr>
          <p:nvPr/>
        </p:nvSpPr>
        <p:spPr bwMode="auto">
          <a:xfrm flipH="1">
            <a:off x="4648200" y="1114425"/>
            <a:ext cx="1066800" cy="609600"/>
          </a:xfrm>
          <a:prstGeom prst="rect">
            <a:avLst/>
          </a:prstGeom>
          <a:solidFill>
            <a:schemeClr val="accent2"/>
          </a:solidFill>
          <a:ln w="12700">
            <a:solidFill>
              <a:schemeClr val="tx1"/>
            </a:solidFill>
            <a:miter lim="800000"/>
            <a:headEnd type="none" w="sm" len="sm"/>
            <a:tailEnd type="none" w="sm" len="sm"/>
          </a:ln>
        </p:spPr>
        <p:txBody>
          <a:bodyPr wrap="none" lIns="0" tIns="0" rIns="0" bIns="0" anchor="ctr" anchorCtr="1"/>
          <a:lstStyle/>
          <a:p>
            <a:pPr algn="ctr">
              <a:lnSpc>
                <a:spcPct val="100000"/>
              </a:lnSpc>
              <a:spcBef>
                <a:spcPct val="0"/>
              </a:spcBef>
            </a:pPr>
            <a:r>
              <a:rPr lang="en-US" smtClean="0">
                <a:solidFill>
                  <a:srgbClr val="000000"/>
                </a:solidFill>
                <a:latin typeface="Courier New" pitchFamily="49" charset="0"/>
              </a:rPr>
              <a:t>XRBUF</a:t>
            </a:r>
          </a:p>
        </p:txBody>
      </p:sp>
      <p:sp>
        <p:nvSpPr>
          <p:cNvPr id="7193" name="Rectangle 87"/>
          <p:cNvSpPr>
            <a:spLocks noChangeArrowheads="1"/>
          </p:cNvSpPr>
          <p:nvPr/>
        </p:nvSpPr>
        <p:spPr bwMode="auto">
          <a:xfrm flipH="1">
            <a:off x="4648200" y="1876425"/>
            <a:ext cx="1066800" cy="381000"/>
          </a:xfrm>
          <a:prstGeom prst="rect">
            <a:avLst/>
          </a:prstGeom>
          <a:solidFill>
            <a:srgbClr val="B2B2B2"/>
          </a:solidFill>
          <a:ln w="12700">
            <a:solidFill>
              <a:schemeClr val="tx1"/>
            </a:solidFill>
            <a:miter lim="800000"/>
            <a:headEnd type="none" w="sm" len="sm"/>
            <a:tailEnd type="none" w="sm" len="sm"/>
          </a:ln>
        </p:spPr>
        <p:txBody>
          <a:bodyPr wrap="none" lIns="0" tIns="0" rIns="0" bIns="0" anchor="ctr" anchorCtr="1"/>
          <a:lstStyle/>
          <a:p>
            <a:pPr algn="ctr">
              <a:lnSpc>
                <a:spcPct val="100000"/>
              </a:lnSpc>
              <a:spcBef>
                <a:spcPct val="0"/>
              </a:spcBef>
            </a:pPr>
            <a:r>
              <a:rPr lang="en-US" smtClean="0">
                <a:solidFill>
                  <a:srgbClr val="000000"/>
                </a:solidFill>
                <a:latin typeface="Courier New" pitchFamily="49" charset="0"/>
              </a:rPr>
              <a:t>SRCTL</a:t>
            </a:r>
          </a:p>
        </p:txBody>
      </p:sp>
      <p:sp>
        <p:nvSpPr>
          <p:cNvPr id="346200" name="Rectangle 88"/>
          <p:cNvSpPr>
            <a:spLocks noChangeArrowheads="1"/>
          </p:cNvSpPr>
          <p:nvPr/>
        </p:nvSpPr>
        <p:spPr bwMode="auto">
          <a:xfrm>
            <a:off x="4419600" y="990600"/>
            <a:ext cx="3124200" cy="1676400"/>
          </a:xfrm>
          <a:prstGeom prst="rect">
            <a:avLst/>
          </a:prstGeom>
          <a:noFill/>
          <a:ln w="12700">
            <a:solidFill>
              <a:schemeClr val="tx1"/>
            </a:solidFill>
            <a:prstDash val="dash"/>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cxnSp>
        <p:nvCxnSpPr>
          <p:cNvPr id="7195" name="AutoShape 89"/>
          <p:cNvCxnSpPr>
            <a:cxnSpLocks noChangeShapeType="1"/>
            <a:stCxn id="346200" idx="3"/>
            <a:endCxn id="346200" idx="3"/>
          </p:cNvCxnSpPr>
          <p:nvPr/>
        </p:nvCxnSpPr>
        <p:spPr bwMode="auto">
          <a:xfrm>
            <a:off x="7543800" y="1828800"/>
            <a:ext cx="0" cy="0"/>
          </a:xfrm>
          <a:prstGeom prst="straightConnector1">
            <a:avLst/>
          </a:prstGeom>
          <a:noFill/>
          <a:ln w="12700">
            <a:solidFill>
              <a:schemeClr val="tx1"/>
            </a:solidFill>
            <a:round/>
            <a:headEnd type="triangle" w="sm" len="sm"/>
            <a:tailEnd type="triangle" w="sm" len="sm"/>
          </a:ln>
        </p:spPr>
      </p:cxnSp>
      <p:cxnSp>
        <p:nvCxnSpPr>
          <p:cNvPr id="7196" name="AutoShape 91"/>
          <p:cNvCxnSpPr>
            <a:cxnSpLocks noChangeShapeType="1"/>
            <a:stCxn id="7187" idx="1"/>
            <a:endCxn id="7186" idx="3"/>
          </p:cNvCxnSpPr>
          <p:nvPr/>
        </p:nvCxnSpPr>
        <p:spPr bwMode="auto">
          <a:xfrm>
            <a:off x="7216775" y="1423988"/>
            <a:ext cx="860425" cy="3175"/>
          </a:xfrm>
          <a:prstGeom prst="straightConnector1">
            <a:avLst/>
          </a:prstGeom>
          <a:noFill/>
          <a:ln w="28575">
            <a:solidFill>
              <a:schemeClr val="tx1"/>
            </a:solidFill>
            <a:round/>
            <a:headEnd type="triangle" w="med" len="med"/>
            <a:tailEnd type="triangle" w="med" len="med"/>
          </a:ln>
        </p:spPr>
      </p:cxnSp>
      <p:sp>
        <p:nvSpPr>
          <p:cNvPr id="7197" name="Text Box 92"/>
          <p:cNvSpPr txBox="1">
            <a:spLocks noChangeArrowheads="1"/>
          </p:cNvSpPr>
          <p:nvPr/>
        </p:nvSpPr>
        <p:spPr bwMode="auto">
          <a:xfrm flipH="1">
            <a:off x="8077200" y="1952625"/>
            <a:ext cx="838200" cy="339725"/>
          </a:xfrm>
          <a:prstGeom prst="rect">
            <a:avLst/>
          </a:prstGeom>
          <a:noFill/>
          <a:ln w="3175">
            <a:noFill/>
            <a:miter lim="800000"/>
            <a:headEnd type="none" w="sm" len="sm"/>
            <a:tailEnd/>
          </a:ln>
        </p:spPr>
        <p:txBody>
          <a:bodyPr wrap="none" lIns="0" tIns="0" rIns="0" bIns="0" anchor="ctr" anchorCtr="1"/>
          <a:lstStyle/>
          <a:p>
            <a:pPr>
              <a:lnSpc>
                <a:spcPct val="100000"/>
              </a:lnSpc>
              <a:spcBef>
                <a:spcPct val="0"/>
              </a:spcBef>
            </a:pPr>
            <a:r>
              <a:rPr lang="en-US" smtClean="0">
                <a:solidFill>
                  <a:srgbClr val="000000"/>
                </a:solidFill>
                <a:latin typeface="Courier New" pitchFamily="49" charset="0"/>
              </a:rPr>
              <a:t>AXRn</a:t>
            </a:r>
          </a:p>
        </p:txBody>
      </p:sp>
      <p:cxnSp>
        <p:nvCxnSpPr>
          <p:cNvPr id="7198" name="AutoShape 93"/>
          <p:cNvCxnSpPr>
            <a:cxnSpLocks noChangeShapeType="1"/>
            <a:endCxn id="7187" idx="3"/>
          </p:cNvCxnSpPr>
          <p:nvPr/>
        </p:nvCxnSpPr>
        <p:spPr bwMode="auto">
          <a:xfrm>
            <a:off x="5715000" y="1423988"/>
            <a:ext cx="458788" cy="0"/>
          </a:xfrm>
          <a:prstGeom prst="straightConnector1">
            <a:avLst/>
          </a:prstGeom>
          <a:noFill/>
          <a:ln w="28575">
            <a:solidFill>
              <a:schemeClr val="tx1"/>
            </a:solidFill>
            <a:round/>
            <a:headEnd type="triangle" w="med" len="med"/>
            <a:tailEnd type="triangle" w="med" len="med"/>
          </a:ln>
        </p:spPr>
      </p:cxnSp>
      <p:sp>
        <p:nvSpPr>
          <p:cNvPr id="7199" name="Rectangle 97"/>
          <p:cNvSpPr>
            <a:spLocks noChangeArrowheads="1"/>
          </p:cNvSpPr>
          <p:nvPr/>
        </p:nvSpPr>
        <p:spPr bwMode="auto">
          <a:xfrm flipH="1">
            <a:off x="2819400" y="1233488"/>
            <a:ext cx="1066800" cy="381000"/>
          </a:xfrm>
          <a:prstGeom prst="rect">
            <a:avLst/>
          </a:prstGeom>
          <a:solidFill>
            <a:schemeClr val="folHlink"/>
          </a:solidFill>
          <a:ln w="12700">
            <a:solidFill>
              <a:schemeClr val="tx1"/>
            </a:solidFill>
            <a:miter lim="800000"/>
            <a:headEnd type="none" w="sm" len="sm"/>
            <a:tailEnd type="none" w="sm" len="sm"/>
          </a:ln>
        </p:spPr>
        <p:txBody>
          <a:bodyPr wrap="none" lIns="0" tIns="0" rIns="0" bIns="0" anchor="ctr" anchorCtr="1"/>
          <a:lstStyle/>
          <a:p>
            <a:pPr algn="ctr">
              <a:lnSpc>
                <a:spcPct val="100000"/>
              </a:lnSpc>
              <a:spcBef>
                <a:spcPct val="0"/>
              </a:spcBef>
            </a:pPr>
            <a:r>
              <a:rPr lang="en-US" smtClean="0">
                <a:solidFill>
                  <a:srgbClr val="000000"/>
                </a:solidFill>
                <a:latin typeface="Courier New" pitchFamily="49" charset="0"/>
              </a:rPr>
              <a:t>R-FMT</a:t>
            </a:r>
          </a:p>
        </p:txBody>
      </p:sp>
      <p:sp>
        <p:nvSpPr>
          <p:cNvPr id="7200" name="Rectangle 98"/>
          <p:cNvSpPr>
            <a:spLocks noChangeArrowheads="1"/>
          </p:cNvSpPr>
          <p:nvPr/>
        </p:nvSpPr>
        <p:spPr bwMode="auto">
          <a:xfrm flipH="1">
            <a:off x="2819400" y="1876425"/>
            <a:ext cx="1066800" cy="381000"/>
          </a:xfrm>
          <a:prstGeom prst="rect">
            <a:avLst/>
          </a:prstGeom>
          <a:solidFill>
            <a:schemeClr val="folHlink"/>
          </a:solidFill>
          <a:ln w="12700">
            <a:solidFill>
              <a:schemeClr val="tx1"/>
            </a:solidFill>
            <a:miter lim="800000"/>
            <a:headEnd type="none" w="sm" len="sm"/>
            <a:tailEnd type="none" w="sm" len="sm"/>
          </a:ln>
        </p:spPr>
        <p:txBody>
          <a:bodyPr wrap="none" lIns="0" tIns="0" rIns="0" bIns="0" anchor="ctr" anchorCtr="1"/>
          <a:lstStyle/>
          <a:p>
            <a:pPr algn="ctr">
              <a:lnSpc>
                <a:spcPct val="100000"/>
              </a:lnSpc>
              <a:spcBef>
                <a:spcPct val="0"/>
              </a:spcBef>
            </a:pPr>
            <a:r>
              <a:rPr lang="en-US" smtClean="0">
                <a:solidFill>
                  <a:srgbClr val="000000"/>
                </a:solidFill>
                <a:latin typeface="Courier New" pitchFamily="49" charset="0"/>
              </a:rPr>
              <a:t>X-FMT</a:t>
            </a:r>
          </a:p>
        </p:txBody>
      </p:sp>
      <p:cxnSp>
        <p:nvCxnSpPr>
          <p:cNvPr id="7201" name="AutoShape 99"/>
          <p:cNvCxnSpPr>
            <a:cxnSpLocks noChangeShapeType="1"/>
            <a:stCxn id="7200" idx="1"/>
            <a:endCxn id="7192" idx="3"/>
          </p:cNvCxnSpPr>
          <p:nvPr/>
        </p:nvCxnSpPr>
        <p:spPr bwMode="auto">
          <a:xfrm flipV="1">
            <a:off x="3886200" y="1419225"/>
            <a:ext cx="762000" cy="647700"/>
          </a:xfrm>
          <a:prstGeom prst="bentConnector3">
            <a:avLst>
              <a:gd name="adj1" fmla="val 50000"/>
            </a:avLst>
          </a:prstGeom>
          <a:noFill/>
          <a:ln w="19050">
            <a:solidFill>
              <a:schemeClr val="tx1"/>
            </a:solidFill>
            <a:miter lim="800000"/>
            <a:headEnd type="none" w="sm" len="sm"/>
            <a:tailEnd type="triangle" w="med" len="med"/>
          </a:ln>
        </p:spPr>
      </p:cxnSp>
      <p:cxnSp>
        <p:nvCxnSpPr>
          <p:cNvPr id="7202" name="AutoShape 100"/>
          <p:cNvCxnSpPr>
            <a:cxnSpLocks noChangeShapeType="1"/>
            <a:stCxn id="7199" idx="1"/>
            <a:endCxn id="7192" idx="3"/>
          </p:cNvCxnSpPr>
          <p:nvPr/>
        </p:nvCxnSpPr>
        <p:spPr bwMode="auto">
          <a:xfrm flipV="1">
            <a:off x="3886200" y="1419225"/>
            <a:ext cx="762000" cy="4763"/>
          </a:xfrm>
          <a:prstGeom prst="straightConnector1">
            <a:avLst/>
          </a:prstGeom>
          <a:noFill/>
          <a:ln w="19050">
            <a:solidFill>
              <a:schemeClr val="tx1"/>
            </a:solidFill>
            <a:round/>
            <a:headEnd type="triangle" w="med" len="med"/>
            <a:tailEnd type="none" w="sm" len="sm"/>
          </a:ln>
        </p:spPr>
      </p:cxnSp>
      <p:sp>
        <p:nvSpPr>
          <p:cNvPr id="7203" name="Text Box 101"/>
          <p:cNvSpPr txBox="1">
            <a:spLocks noChangeArrowheads="1"/>
          </p:cNvSpPr>
          <p:nvPr/>
        </p:nvSpPr>
        <p:spPr bwMode="auto">
          <a:xfrm>
            <a:off x="4800600" y="2373313"/>
            <a:ext cx="2355850" cy="311150"/>
          </a:xfrm>
          <a:prstGeom prst="rect">
            <a:avLst/>
          </a:prstGeom>
          <a:noFill/>
          <a:ln w="12700">
            <a:noFill/>
            <a:miter lim="800000"/>
            <a:headEnd type="none" w="sm" len="sm"/>
            <a:tailEnd type="none" w="sm" len="sm"/>
          </a:ln>
        </p:spPr>
        <p:txBody>
          <a:bodyPr wrap="none">
            <a:spAutoFit/>
          </a:bodyPr>
          <a:lstStyle/>
          <a:p>
            <a:r>
              <a:rPr lang="en-US" sz="1800" b="0" smtClean="0">
                <a:solidFill>
                  <a:srgbClr val="000000"/>
                </a:solidFill>
              </a:rPr>
              <a:t>Serializer (xmt or rcv)</a:t>
            </a:r>
          </a:p>
        </p:txBody>
      </p:sp>
      <p:sp>
        <p:nvSpPr>
          <p:cNvPr id="7204" name="AutoShape 102"/>
          <p:cNvSpPr>
            <a:spLocks noChangeArrowheads="1"/>
          </p:cNvSpPr>
          <p:nvPr/>
        </p:nvSpPr>
        <p:spPr bwMode="auto">
          <a:xfrm>
            <a:off x="5867400" y="3035300"/>
            <a:ext cx="1447800" cy="990600"/>
          </a:xfrm>
          <a:prstGeom prst="roundRect">
            <a:avLst>
              <a:gd name="adj" fmla="val 16667"/>
            </a:avLst>
          </a:prstGeom>
          <a:solidFill>
            <a:srgbClr val="B2B2B2"/>
          </a:solidFill>
          <a:ln w="12700">
            <a:solidFill>
              <a:schemeClr val="tx1"/>
            </a:solidFill>
            <a:round/>
            <a:headEnd type="none" w="sm" len="sm"/>
            <a:tailEnd type="none" w="sm" len="sm"/>
          </a:ln>
        </p:spPr>
        <p:txBody>
          <a:bodyPr wrap="none" anchor="ctr"/>
          <a:lstStyle/>
          <a:p>
            <a:pPr algn="ctr">
              <a:lnSpc>
                <a:spcPct val="70000"/>
              </a:lnSpc>
            </a:pPr>
            <a:r>
              <a:rPr lang="en-US" sz="2000" b="0" smtClean="0">
                <a:solidFill>
                  <a:srgbClr val="000000"/>
                </a:solidFill>
              </a:rPr>
              <a:t>CLK</a:t>
            </a:r>
          </a:p>
          <a:p>
            <a:pPr algn="ctr">
              <a:lnSpc>
                <a:spcPct val="70000"/>
              </a:lnSpc>
            </a:pPr>
            <a:r>
              <a:rPr lang="en-US" sz="2000" b="0" smtClean="0">
                <a:solidFill>
                  <a:srgbClr val="000000"/>
                </a:solidFill>
              </a:rPr>
              <a:t>Mgmt</a:t>
            </a:r>
          </a:p>
        </p:txBody>
      </p:sp>
      <p:sp>
        <p:nvSpPr>
          <p:cNvPr id="346216" name="Line 104"/>
          <p:cNvSpPr>
            <a:spLocks noChangeShapeType="1"/>
          </p:cNvSpPr>
          <p:nvPr/>
        </p:nvSpPr>
        <p:spPr bwMode="auto">
          <a:xfrm flipH="1">
            <a:off x="1885950" y="1428750"/>
            <a:ext cx="914400" cy="0"/>
          </a:xfrm>
          <a:prstGeom prst="line">
            <a:avLst/>
          </a:prstGeom>
          <a:noFill/>
          <a:ln w="28575">
            <a:solidFill>
              <a:schemeClr val="tx1"/>
            </a:solidFill>
            <a:round/>
            <a:headEn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46217" name="Line 105"/>
          <p:cNvSpPr>
            <a:spLocks noChangeShapeType="1"/>
          </p:cNvSpPr>
          <p:nvPr/>
        </p:nvSpPr>
        <p:spPr bwMode="auto">
          <a:xfrm flipH="1">
            <a:off x="1885950" y="2057400"/>
            <a:ext cx="914400" cy="0"/>
          </a:xfrm>
          <a:prstGeom prst="line">
            <a:avLst/>
          </a:prstGeom>
          <a:noFill/>
          <a:ln w="28575">
            <a:solidFill>
              <a:schemeClr val="tx1"/>
            </a:solidFill>
            <a:round/>
            <a:headEnd type="triangle" w="med" len="med"/>
            <a:tailEn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7207" name="Text Box 107"/>
          <p:cNvSpPr txBox="1">
            <a:spLocks noChangeArrowheads="1"/>
          </p:cNvSpPr>
          <p:nvPr/>
        </p:nvSpPr>
        <p:spPr bwMode="auto">
          <a:xfrm>
            <a:off x="838200" y="4572000"/>
            <a:ext cx="7667625" cy="2168525"/>
          </a:xfrm>
          <a:prstGeom prst="rect">
            <a:avLst/>
          </a:prstGeom>
          <a:noFill/>
          <a:ln w="12700">
            <a:noFill/>
            <a:miter lim="800000"/>
            <a:headEnd type="none" w="sm" len="sm"/>
            <a:tailEnd type="none" w="sm" len="sm"/>
          </a:ln>
        </p:spPr>
        <p:txBody>
          <a:bodyPr wrap="none">
            <a:spAutoFit/>
          </a:bodyPr>
          <a:lstStyle/>
          <a:p>
            <a:pPr marL="342900" indent="-342900">
              <a:buClr>
                <a:srgbClr val="0066FF"/>
              </a:buClr>
              <a:buSzPct val="75000"/>
              <a:buFont typeface="Wingdings" pitchFamily="2" charset="2"/>
              <a:buChar char=""/>
            </a:pPr>
            <a:r>
              <a:rPr lang="en-US" sz="2000" b="0" smtClean="0">
                <a:solidFill>
                  <a:srgbClr val="000000"/>
                </a:solidFill>
              </a:rPr>
              <a:t>McASP can have up to 16 serializers</a:t>
            </a:r>
            <a:br>
              <a:rPr lang="en-US" sz="2000" b="0" smtClean="0">
                <a:solidFill>
                  <a:srgbClr val="000000"/>
                </a:solidFill>
              </a:rPr>
            </a:br>
            <a:r>
              <a:rPr lang="en-US" sz="2000" b="0" smtClean="0">
                <a:solidFill>
                  <a:srgbClr val="000000"/>
                </a:solidFill>
              </a:rPr>
              <a:t>(can be xmt or rcv – unidirectional)</a:t>
            </a:r>
          </a:p>
          <a:p>
            <a:pPr marL="342900" indent="-342900">
              <a:buClr>
                <a:srgbClr val="0066FF"/>
              </a:buClr>
              <a:buSzPct val="75000"/>
              <a:buFont typeface="Wingdings" pitchFamily="2" charset="2"/>
              <a:buChar char=""/>
            </a:pPr>
            <a:r>
              <a:rPr lang="en-US" sz="2000" b="0" smtClean="0">
                <a:solidFill>
                  <a:srgbClr val="000000"/>
                </a:solidFill>
              </a:rPr>
              <a:t>Word lengths: 8, 12, 16, 20, 24, 28, 32</a:t>
            </a:r>
          </a:p>
          <a:p>
            <a:pPr marL="342900" indent="-342900">
              <a:buClr>
                <a:srgbClr val="0066FF"/>
              </a:buClr>
              <a:buSzPct val="75000"/>
              <a:buFont typeface="Wingdings" pitchFamily="2" charset="2"/>
              <a:buChar char=""/>
            </a:pPr>
            <a:r>
              <a:rPr lang="en-US" sz="2000" b="0" smtClean="0">
                <a:solidFill>
                  <a:srgbClr val="000000"/>
                </a:solidFill>
              </a:rPr>
              <a:t>All reads/writes are 32 bits</a:t>
            </a:r>
          </a:p>
          <a:p>
            <a:pPr marL="342900" indent="-342900">
              <a:buClr>
                <a:srgbClr val="0066FF"/>
              </a:buClr>
              <a:buSzPct val="75000"/>
              <a:buFont typeface="Wingdings" pitchFamily="2" charset="2"/>
              <a:buChar char=""/>
            </a:pPr>
            <a:r>
              <a:rPr lang="en-US" sz="2000" b="0" smtClean="0">
                <a:solidFill>
                  <a:srgbClr val="000000"/>
                </a:solidFill>
              </a:rPr>
              <a:t>Format: mask, pad, rotate, bit-reverse</a:t>
            </a:r>
          </a:p>
          <a:p>
            <a:pPr marL="342900" indent="-342900">
              <a:buClr>
                <a:srgbClr val="0066FF"/>
              </a:buClr>
              <a:buSzPct val="75000"/>
              <a:buFont typeface="Wingdings" pitchFamily="2" charset="2"/>
              <a:buChar char=""/>
            </a:pPr>
            <a:r>
              <a:rPr lang="en-US" sz="2000" b="0" smtClean="0">
                <a:solidFill>
                  <a:srgbClr val="000000"/>
                </a:solidFill>
              </a:rPr>
              <a:t>Our app: 16-bit word, ROR 16, I2S (1-bit delay), 2 serializers</a:t>
            </a:r>
          </a:p>
        </p:txBody>
      </p:sp>
      <p:sp>
        <p:nvSpPr>
          <p:cNvPr id="346223" name="Rectangle 111"/>
          <p:cNvSpPr>
            <a:spLocks noChangeArrowheads="1"/>
          </p:cNvSpPr>
          <p:nvPr/>
        </p:nvSpPr>
        <p:spPr bwMode="auto">
          <a:xfrm>
            <a:off x="6096000" y="4792663"/>
            <a:ext cx="2895600" cy="990600"/>
          </a:xfrm>
          <a:prstGeom prst="rect">
            <a:avLst/>
          </a:prstGeom>
          <a:solidFill>
            <a:srgbClr val="B2B2B2"/>
          </a:solidFill>
          <a:ln w="28575">
            <a:solidFill>
              <a:schemeClr val="tx1"/>
            </a:solidFill>
            <a:miter lim="800000"/>
            <a:headEnd type="none" w="sm" len="sm"/>
            <a:tailEnd type="none" w="sm" len="sm"/>
          </a:ln>
          <a:effectLst>
            <a:outerShdw dist="107763" dir="2700000" algn="ctr" rotWithShape="0">
              <a:schemeClr val="bg2">
                <a:alpha val="50000"/>
              </a:scheme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7209" name="Text Box 109"/>
          <p:cNvSpPr txBox="1">
            <a:spLocks noChangeArrowheads="1"/>
          </p:cNvSpPr>
          <p:nvPr/>
        </p:nvSpPr>
        <p:spPr bwMode="auto">
          <a:xfrm>
            <a:off x="6118225" y="4868863"/>
            <a:ext cx="2873375" cy="922337"/>
          </a:xfrm>
          <a:prstGeom prst="rect">
            <a:avLst/>
          </a:prstGeom>
          <a:noFill/>
          <a:ln w="12700">
            <a:noFill/>
            <a:miter lim="800000"/>
            <a:headEnd type="none" w="sm" len="sm"/>
            <a:tailEnd type="none" w="sm" len="sm"/>
          </a:ln>
        </p:spPr>
        <p:txBody>
          <a:bodyPr wrap="none">
            <a:spAutoFit/>
          </a:bodyPr>
          <a:lstStyle/>
          <a:p>
            <a:r>
              <a:rPr lang="en-US" sz="1600" smtClean="0">
                <a:solidFill>
                  <a:srgbClr val="000000"/>
                </a:solidFill>
                <a:latin typeface="Courier New" pitchFamily="49" charset="0"/>
              </a:rPr>
              <a:t>Fs = MCLK/CLKRDIV/BITS</a:t>
            </a:r>
          </a:p>
          <a:p>
            <a:r>
              <a:rPr lang="en-US" sz="1600" smtClean="0">
                <a:solidFill>
                  <a:srgbClr val="000000"/>
                </a:solidFill>
                <a:latin typeface="Courier New" pitchFamily="49" charset="0"/>
              </a:rPr>
              <a:t>   = 24.576MHz/16/32</a:t>
            </a:r>
          </a:p>
          <a:p>
            <a:r>
              <a:rPr lang="en-US" sz="1600" smtClean="0">
                <a:solidFill>
                  <a:srgbClr val="000000"/>
                </a:solidFill>
                <a:latin typeface="Courier New" pitchFamily="49" charset="0"/>
              </a:rPr>
              <a:t>   = 48KHz</a:t>
            </a:r>
          </a:p>
        </p:txBody>
      </p:sp>
      <p:sp>
        <p:nvSpPr>
          <p:cNvPr id="346228" name="Text Box 116"/>
          <p:cNvSpPr txBox="1">
            <a:spLocks noChangeArrowheads="1"/>
          </p:cNvSpPr>
          <p:nvPr/>
        </p:nvSpPr>
        <p:spPr bwMode="auto">
          <a:xfrm>
            <a:off x="6861175" y="4510088"/>
            <a:ext cx="1174750" cy="311150"/>
          </a:xfrm>
          <a:prstGeom prst="rect">
            <a:avLst/>
          </a:prstGeom>
          <a:noFill/>
          <a:ln w="12700">
            <a:noFill/>
            <a:miter lim="800000"/>
            <a:headEnd type="none" w="sm" len="sm"/>
            <a:tailEnd type="none" w="sm" len="sm"/>
          </a:ln>
          <a:effectLst/>
        </p:spPr>
        <p:txBody>
          <a:bodyPr wrap="none">
            <a:spAutoFit/>
          </a:bodyPr>
          <a:lstStyle/>
          <a:p>
            <a:pPr>
              <a:defRPr/>
            </a:pPr>
            <a:r>
              <a:rPr lang="en-US" sz="1800">
                <a:solidFill>
                  <a:srgbClr val="0066FF"/>
                </a:solidFill>
                <a:effectLst>
                  <a:outerShdw blurRad="38100" dist="38100" dir="2700000" algn="tl">
                    <a:srgbClr val="C0C0C0"/>
                  </a:outerShdw>
                </a:effectLst>
              </a:rPr>
              <a:t>Our App:</a:t>
            </a:r>
          </a:p>
        </p:txBody>
      </p:sp>
      <p:sp>
        <p:nvSpPr>
          <p:cNvPr id="50"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37</a:t>
            </a:r>
            <a:endParaRPr lang="en-US" sz="1000" b="0">
              <a:solidFill>
                <a:schemeClr val="tx2"/>
              </a:solidFill>
              <a:latin typeface="Arial"/>
            </a:endParaRPr>
          </a:p>
        </p:txBody>
      </p:sp>
      <p:pic>
        <p:nvPicPr>
          <p:cNvPr id="43"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11875"/>
            <a:ext cx="9144000" cy="609600"/>
          </a:xfrm>
        </p:spPr>
        <p:txBody>
          <a:bodyPr>
            <a:noAutofit/>
          </a:bodyPr>
          <a:lstStyle/>
          <a:p>
            <a:r>
              <a:rPr lang="en-US" dirty="0" smtClean="0"/>
              <a:t>Let’s Focus on </a:t>
            </a:r>
            <a:r>
              <a:rPr lang="en-US" u="sng" dirty="0" smtClean="0"/>
              <a:t>Stellaris-M3</a:t>
            </a:r>
          </a:p>
        </p:txBody>
      </p:sp>
      <p:pic>
        <p:nvPicPr>
          <p:cNvPr id="1026" name="Picture 2" descr="C:\Documents and Settings\a0159877\Desktop\SYSBIOS Snaps\extra\processor_family_stellaris_focus.png"/>
          <p:cNvPicPr>
            <a:picLocks noChangeAspect="1" noChangeArrowheads="1"/>
          </p:cNvPicPr>
          <p:nvPr/>
        </p:nvPicPr>
        <p:blipFill>
          <a:blip r:embed="rId4" cstate="print"/>
          <a:srcRect/>
          <a:stretch>
            <a:fillRect/>
          </a:stretch>
        </p:blipFill>
        <p:spPr bwMode="auto">
          <a:xfrm>
            <a:off x="142874" y="838200"/>
            <a:ext cx="8772526" cy="4771022"/>
          </a:xfrm>
          <a:prstGeom prst="rect">
            <a:avLst/>
          </a:prstGeom>
          <a:noFill/>
        </p:spPr>
      </p:pic>
      <p:sp>
        <p:nvSpPr>
          <p:cNvPr id="6" name="Rounded Rectangle 5"/>
          <p:cNvSpPr/>
          <p:nvPr/>
        </p:nvSpPr>
        <p:spPr bwMode="auto">
          <a:xfrm>
            <a:off x="2590800" y="2262250"/>
            <a:ext cx="1295400" cy="3124200"/>
          </a:xfrm>
          <a:prstGeom prst="roundRect">
            <a:avLst/>
          </a:prstGeom>
          <a:noFill/>
          <a:ln w="5715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4</a:t>
            </a:r>
            <a:endParaRPr lang="en-US" sz="1000" b="0" dirty="0" smtClean="0">
              <a:solidFill>
                <a:schemeClr val="tx2"/>
              </a:solidFill>
              <a:effectLst/>
              <a:latin typeface="Arial"/>
            </a:endParaRPr>
          </a:p>
        </p:txBody>
      </p:sp>
      <p:pic>
        <p:nvPicPr>
          <p:cNvPr id="9"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5"/>
          <p:cNvSpPr>
            <a:spLocks noGrp="1" noChangeArrowheads="1"/>
          </p:cNvSpPr>
          <p:nvPr>
            <p:ph type="title"/>
          </p:nvPr>
        </p:nvSpPr>
        <p:spPr/>
        <p:txBody>
          <a:bodyPr/>
          <a:lstStyle/>
          <a:p>
            <a:r>
              <a:rPr lang="en-US" smtClean="0"/>
              <a:t>CPU Interrupts from McASP</a:t>
            </a:r>
          </a:p>
        </p:txBody>
      </p:sp>
      <p:sp>
        <p:nvSpPr>
          <p:cNvPr id="349187" name="Rectangle 3"/>
          <p:cNvSpPr>
            <a:spLocks noChangeArrowheads="1"/>
          </p:cNvSpPr>
          <p:nvPr/>
        </p:nvSpPr>
        <p:spPr bwMode="auto">
          <a:xfrm>
            <a:off x="3200400" y="838200"/>
            <a:ext cx="4089400" cy="2971800"/>
          </a:xfrm>
          <a:prstGeom prst="rect">
            <a:avLst/>
          </a:prstGeom>
          <a:solidFill>
            <a:schemeClr val="accent1"/>
          </a:solidFill>
          <a:ln w="28575">
            <a:solidFill>
              <a:schemeClr val="tx1"/>
            </a:solidFill>
            <a:miter lim="800000"/>
            <a:headEnd type="none" w="sm" len="sm"/>
            <a:tailEn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49188" name="Line 4"/>
          <p:cNvSpPr>
            <a:spLocks noChangeShapeType="1"/>
          </p:cNvSpPr>
          <p:nvPr/>
        </p:nvSpPr>
        <p:spPr bwMode="auto">
          <a:xfrm>
            <a:off x="3200400" y="2209800"/>
            <a:ext cx="4089400" cy="1588"/>
          </a:xfrm>
          <a:prstGeom prst="line">
            <a:avLst/>
          </a:prstGeom>
          <a:noFill/>
          <a:ln w="3175" cap="rnd">
            <a:solidFill>
              <a:schemeClr val="tx1"/>
            </a:solidFill>
            <a:prstDash val="sysDot"/>
            <a:round/>
            <a:headEnd type="none" w="sm" len="sm"/>
            <a:tailEn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8197" name="Text Box 6"/>
          <p:cNvSpPr txBox="1">
            <a:spLocks noChangeArrowheads="1"/>
          </p:cNvSpPr>
          <p:nvPr/>
        </p:nvSpPr>
        <p:spPr bwMode="auto">
          <a:xfrm>
            <a:off x="3263900" y="1709738"/>
            <a:ext cx="1663700" cy="274637"/>
          </a:xfrm>
          <a:prstGeom prst="rect">
            <a:avLst/>
          </a:prstGeom>
          <a:noFill/>
          <a:ln w="3175">
            <a:noFill/>
            <a:miter lim="800000"/>
            <a:headEnd type="none" w="sm" len="sm"/>
            <a:tailEnd/>
          </a:ln>
        </p:spPr>
        <p:txBody>
          <a:bodyPr wrap="none" lIns="0" tIns="0" rIns="0" bIns="0" anchor="ctr">
            <a:spAutoFit/>
          </a:bodyPr>
          <a:lstStyle/>
          <a:p>
            <a:pPr algn="ctr">
              <a:lnSpc>
                <a:spcPct val="100000"/>
              </a:lnSpc>
              <a:spcBef>
                <a:spcPct val="0"/>
              </a:spcBef>
            </a:pPr>
            <a:r>
              <a:rPr lang="en-US" sz="1800" smtClean="0">
                <a:solidFill>
                  <a:srgbClr val="000000"/>
                </a:solidFill>
                <a:latin typeface="Times New Roman" pitchFamily="18" charset="0"/>
              </a:rPr>
              <a:t>“Ready to Read”</a:t>
            </a:r>
          </a:p>
        </p:txBody>
      </p:sp>
      <p:sp>
        <p:nvSpPr>
          <p:cNvPr id="8198" name="Rectangle 7"/>
          <p:cNvSpPr>
            <a:spLocks noChangeArrowheads="1"/>
          </p:cNvSpPr>
          <p:nvPr/>
        </p:nvSpPr>
        <p:spPr bwMode="auto">
          <a:xfrm>
            <a:off x="152400" y="838200"/>
            <a:ext cx="1524000" cy="2667000"/>
          </a:xfrm>
          <a:prstGeom prst="rect">
            <a:avLst/>
          </a:prstGeom>
          <a:solidFill>
            <a:schemeClr val="folHlink"/>
          </a:solidFill>
          <a:ln w="3175">
            <a:solidFill>
              <a:schemeClr val="tx1"/>
            </a:solidFill>
            <a:miter lim="800000"/>
            <a:headEnd type="none" w="sm" len="sm"/>
            <a:tailEnd/>
          </a:ln>
        </p:spPr>
        <p:txBody>
          <a:bodyPr wrap="none" anchorCtr="1"/>
          <a:lstStyle/>
          <a:p>
            <a:pPr algn="ctr">
              <a:lnSpc>
                <a:spcPct val="100000"/>
              </a:lnSpc>
              <a:spcBef>
                <a:spcPct val="0"/>
              </a:spcBef>
            </a:pPr>
            <a:r>
              <a:rPr lang="en-US" smtClean="0">
                <a:solidFill>
                  <a:srgbClr val="0066FF"/>
                </a:solidFill>
              </a:rPr>
              <a:t>CPU</a:t>
            </a:r>
            <a:r>
              <a:rPr lang="en-US" smtClean="0">
                <a:solidFill>
                  <a:srgbClr val="000000"/>
                </a:solidFill>
                <a:latin typeface="Times New Roman" pitchFamily="18" charset="0"/>
              </a:rPr>
              <a:t/>
            </a:r>
            <a:br>
              <a:rPr lang="en-US" smtClean="0">
                <a:solidFill>
                  <a:srgbClr val="000000"/>
                </a:solidFill>
                <a:latin typeface="Times New Roman" pitchFamily="18" charset="0"/>
              </a:rPr>
            </a:br>
            <a:endParaRPr lang="en-US" smtClean="0">
              <a:solidFill>
                <a:srgbClr val="000000"/>
              </a:solidFill>
              <a:latin typeface="Times New Roman" pitchFamily="18" charset="0"/>
            </a:endParaRPr>
          </a:p>
          <a:p>
            <a:pPr algn="ctr">
              <a:lnSpc>
                <a:spcPct val="100000"/>
              </a:lnSpc>
              <a:spcBef>
                <a:spcPct val="0"/>
              </a:spcBef>
            </a:pPr>
            <a:endParaRPr lang="en-US" smtClean="0">
              <a:solidFill>
                <a:srgbClr val="000000"/>
              </a:solidFill>
              <a:latin typeface="Times New Roman" pitchFamily="18" charset="0"/>
            </a:endParaRPr>
          </a:p>
        </p:txBody>
      </p:sp>
      <p:sp>
        <p:nvSpPr>
          <p:cNvPr id="8199" name="Text Box 8"/>
          <p:cNvSpPr txBox="1">
            <a:spLocks noChangeArrowheads="1"/>
          </p:cNvSpPr>
          <p:nvPr/>
        </p:nvSpPr>
        <p:spPr bwMode="auto">
          <a:xfrm>
            <a:off x="7835900" y="838200"/>
            <a:ext cx="850900" cy="2743200"/>
          </a:xfrm>
          <a:prstGeom prst="rect">
            <a:avLst/>
          </a:prstGeom>
          <a:solidFill>
            <a:schemeClr val="accent2"/>
          </a:solidFill>
          <a:ln w="12700">
            <a:solidFill>
              <a:schemeClr val="tx1"/>
            </a:solidFill>
            <a:miter lim="800000"/>
            <a:headEnd type="none" w="sm" len="sm"/>
            <a:tailEnd type="none" w="sm" len="sm"/>
          </a:ln>
        </p:spPr>
        <p:txBody>
          <a:bodyPr anchor="ctr"/>
          <a:lstStyle/>
          <a:p>
            <a:pPr algn="ctr">
              <a:lnSpc>
                <a:spcPct val="100000"/>
              </a:lnSpc>
              <a:spcBef>
                <a:spcPct val="80000"/>
              </a:spcBef>
            </a:pPr>
            <a:r>
              <a:rPr lang="en-US" sz="2000" smtClean="0">
                <a:solidFill>
                  <a:srgbClr val="000000"/>
                </a:solidFill>
              </a:rPr>
              <a:t>C</a:t>
            </a:r>
            <a:br>
              <a:rPr lang="en-US" sz="2000" smtClean="0">
                <a:solidFill>
                  <a:srgbClr val="000000"/>
                </a:solidFill>
              </a:rPr>
            </a:br>
            <a:r>
              <a:rPr lang="en-US" sz="2000" smtClean="0">
                <a:solidFill>
                  <a:srgbClr val="000000"/>
                </a:solidFill>
              </a:rPr>
              <a:t>O</a:t>
            </a:r>
            <a:br>
              <a:rPr lang="en-US" sz="2000" smtClean="0">
                <a:solidFill>
                  <a:srgbClr val="000000"/>
                </a:solidFill>
              </a:rPr>
            </a:br>
            <a:r>
              <a:rPr lang="en-US" sz="2000" smtClean="0">
                <a:solidFill>
                  <a:srgbClr val="000000"/>
                </a:solidFill>
              </a:rPr>
              <a:t>D</a:t>
            </a:r>
            <a:br>
              <a:rPr lang="en-US" sz="2000" smtClean="0">
                <a:solidFill>
                  <a:srgbClr val="000000"/>
                </a:solidFill>
              </a:rPr>
            </a:br>
            <a:r>
              <a:rPr lang="en-US" sz="2000" smtClean="0">
                <a:solidFill>
                  <a:srgbClr val="000000"/>
                </a:solidFill>
              </a:rPr>
              <a:t>E</a:t>
            </a:r>
            <a:br>
              <a:rPr lang="en-US" sz="2000" smtClean="0">
                <a:solidFill>
                  <a:srgbClr val="000000"/>
                </a:solidFill>
              </a:rPr>
            </a:br>
            <a:r>
              <a:rPr lang="en-US" sz="2000" smtClean="0">
                <a:solidFill>
                  <a:srgbClr val="000000"/>
                </a:solidFill>
              </a:rPr>
              <a:t>C</a:t>
            </a:r>
          </a:p>
        </p:txBody>
      </p:sp>
      <p:sp>
        <p:nvSpPr>
          <p:cNvPr id="8200" name="Text Box 10"/>
          <p:cNvSpPr txBox="1">
            <a:spLocks noChangeArrowheads="1"/>
          </p:cNvSpPr>
          <p:nvPr/>
        </p:nvSpPr>
        <p:spPr bwMode="auto">
          <a:xfrm>
            <a:off x="206375" y="2014538"/>
            <a:ext cx="1470025" cy="396875"/>
          </a:xfrm>
          <a:prstGeom prst="rect">
            <a:avLst/>
          </a:prstGeom>
          <a:noFill/>
          <a:ln w="3175">
            <a:noFill/>
            <a:miter lim="800000"/>
            <a:headEnd type="none" w="sm" len="sm"/>
            <a:tailEnd/>
          </a:ln>
        </p:spPr>
        <p:txBody>
          <a:bodyPr wrap="none" anchor="ctr">
            <a:spAutoFit/>
          </a:bodyPr>
          <a:lstStyle/>
          <a:p>
            <a:pPr algn="r">
              <a:lnSpc>
                <a:spcPct val="100000"/>
              </a:lnSpc>
              <a:spcBef>
                <a:spcPct val="0"/>
              </a:spcBef>
            </a:pPr>
            <a:r>
              <a:rPr lang="en-US" sz="2000" smtClean="0">
                <a:solidFill>
                  <a:srgbClr val="000000"/>
                </a:solidFill>
                <a:latin typeface="Arial Narrow" pitchFamily="34" charset="0"/>
              </a:rPr>
              <a:t>McASP0_INT</a:t>
            </a:r>
          </a:p>
        </p:txBody>
      </p:sp>
      <p:sp>
        <p:nvSpPr>
          <p:cNvPr id="8201" name="Text Box 12"/>
          <p:cNvSpPr txBox="1">
            <a:spLocks noChangeArrowheads="1"/>
          </p:cNvSpPr>
          <p:nvPr/>
        </p:nvSpPr>
        <p:spPr bwMode="auto">
          <a:xfrm>
            <a:off x="3471863" y="1370013"/>
            <a:ext cx="1108075" cy="307975"/>
          </a:xfrm>
          <a:prstGeom prst="rect">
            <a:avLst/>
          </a:prstGeom>
          <a:noFill/>
          <a:ln w="3175">
            <a:noFill/>
            <a:miter lim="800000"/>
            <a:headEnd type="none" w="sm" len="sm"/>
            <a:tailEnd/>
          </a:ln>
        </p:spPr>
        <p:txBody>
          <a:bodyPr wrap="none" tIns="0" bIns="0" anchor="ctr">
            <a:spAutoFit/>
          </a:bodyPr>
          <a:lstStyle/>
          <a:p>
            <a:pPr algn="ctr">
              <a:lnSpc>
                <a:spcPct val="100000"/>
              </a:lnSpc>
              <a:spcBef>
                <a:spcPct val="0"/>
              </a:spcBef>
            </a:pPr>
            <a:r>
              <a:rPr lang="en-US" sz="2000" smtClean="0">
                <a:solidFill>
                  <a:srgbClr val="000000"/>
                </a:solidFill>
                <a:latin typeface="Courier New" pitchFamily="49" charset="0"/>
              </a:rPr>
              <a:t>RRDY=1</a:t>
            </a:r>
          </a:p>
        </p:txBody>
      </p:sp>
      <p:cxnSp>
        <p:nvCxnSpPr>
          <p:cNvPr id="8202" name="AutoShape 13"/>
          <p:cNvCxnSpPr>
            <a:cxnSpLocks noChangeShapeType="1"/>
            <a:stCxn id="8203" idx="2"/>
            <a:endCxn id="8201" idx="3"/>
          </p:cNvCxnSpPr>
          <p:nvPr/>
        </p:nvCxnSpPr>
        <p:spPr bwMode="auto">
          <a:xfrm rot="5400000">
            <a:off x="4664869" y="1286669"/>
            <a:ext cx="152400" cy="322262"/>
          </a:xfrm>
          <a:prstGeom prst="bentConnector2">
            <a:avLst/>
          </a:prstGeom>
          <a:noFill/>
          <a:ln w="12700" cap="rnd">
            <a:solidFill>
              <a:schemeClr val="tx1"/>
            </a:solidFill>
            <a:prstDash val="sysDot"/>
            <a:miter lim="800000"/>
            <a:headEnd/>
            <a:tailEnd/>
          </a:ln>
        </p:spPr>
      </p:cxnSp>
      <p:sp>
        <p:nvSpPr>
          <p:cNvPr id="8203" name="Rectangle 17"/>
          <p:cNvSpPr>
            <a:spLocks noChangeArrowheads="1"/>
          </p:cNvSpPr>
          <p:nvPr/>
        </p:nvSpPr>
        <p:spPr bwMode="auto">
          <a:xfrm>
            <a:off x="4191000" y="990600"/>
            <a:ext cx="1422400" cy="381000"/>
          </a:xfrm>
          <a:prstGeom prst="rect">
            <a:avLst/>
          </a:prstGeom>
          <a:solidFill>
            <a:schemeClr val="hlink"/>
          </a:solidFill>
          <a:ln w="3175">
            <a:solidFill>
              <a:schemeClr val="tx1"/>
            </a:solidFill>
            <a:miter lim="800000"/>
            <a:headEnd type="none" w="sm" len="sm"/>
            <a:tailEnd/>
          </a:ln>
        </p:spPr>
        <p:txBody>
          <a:bodyPr wrap="none" anchor="ctr"/>
          <a:lstStyle/>
          <a:p>
            <a:pPr algn="ctr">
              <a:lnSpc>
                <a:spcPct val="100000"/>
              </a:lnSpc>
              <a:spcBef>
                <a:spcPct val="0"/>
              </a:spcBef>
            </a:pPr>
            <a:r>
              <a:rPr lang="en-US" smtClean="0">
                <a:solidFill>
                  <a:srgbClr val="000000"/>
                </a:solidFill>
                <a:latin typeface="Courier New" pitchFamily="49" charset="0"/>
              </a:rPr>
              <a:t>XRBUF12</a:t>
            </a:r>
          </a:p>
        </p:txBody>
      </p:sp>
      <p:sp>
        <p:nvSpPr>
          <p:cNvPr id="8204" name="Rectangle 18"/>
          <p:cNvSpPr>
            <a:spLocks noChangeArrowheads="1"/>
          </p:cNvSpPr>
          <p:nvPr/>
        </p:nvSpPr>
        <p:spPr bwMode="auto">
          <a:xfrm>
            <a:off x="6146800" y="990600"/>
            <a:ext cx="914400" cy="381000"/>
          </a:xfrm>
          <a:prstGeom prst="rect">
            <a:avLst/>
          </a:prstGeom>
          <a:solidFill>
            <a:schemeClr val="hlink"/>
          </a:solidFill>
          <a:ln w="3175">
            <a:solidFill>
              <a:schemeClr val="tx1"/>
            </a:solidFill>
            <a:miter lim="800000"/>
            <a:headEnd type="none" w="sm" len="sm"/>
            <a:tailEnd/>
          </a:ln>
        </p:spPr>
        <p:txBody>
          <a:bodyPr wrap="none" anchor="ctr"/>
          <a:lstStyle/>
          <a:p>
            <a:pPr algn="ctr">
              <a:lnSpc>
                <a:spcPct val="100000"/>
              </a:lnSpc>
              <a:spcBef>
                <a:spcPct val="0"/>
              </a:spcBef>
            </a:pPr>
            <a:r>
              <a:rPr lang="en-US" smtClean="0">
                <a:solidFill>
                  <a:srgbClr val="000000"/>
                </a:solidFill>
                <a:latin typeface="Courier New" pitchFamily="49" charset="0"/>
              </a:rPr>
              <a:t>XRSR</a:t>
            </a:r>
          </a:p>
        </p:txBody>
      </p:sp>
      <p:sp>
        <p:nvSpPr>
          <p:cNvPr id="349203" name="Line 19"/>
          <p:cNvSpPr>
            <a:spLocks noChangeShapeType="1"/>
          </p:cNvSpPr>
          <p:nvPr/>
        </p:nvSpPr>
        <p:spPr bwMode="auto">
          <a:xfrm>
            <a:off x="5613400" y="1181100"/>
            <a:ext cx="533400" cy="0"/>
          </a:xfrm>
          <a:prstGeom prst="line">
            <a:avLst/>
          </a:prstGeom>
          <a:noFill/>
          <a:ln w="38100">
            <a:solidFill>
              <a:schemeClr val="tx2"/>
            </a:solidFill>
            <a:round/>
            <a:headEnd type="triangle" w="med" len="med"/>
            <a:tailEn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49204" name="Line 20"/>
          <p:cNvSpPr>
            <a:spLocks noChangeShapeType="1"/>
          </p:cNvSpPr>
          <p:nvPr/>
        </p:nvSpPr>
        <p:spPr bwMode="auto">
          <a:xfrm>
            <a:off x="7061200" y="1181100"/>
            <a:ext cx="762000" cy="0"/>
          </a:xfrm>
          <a:prstGeom prst="line">
            <a:avLst/>
          </a:prstGeom>
          <a:noFill/>
          <a:ln w="38100">
            <a:solidFill>
              <a:schemeClr val="tx1"/>
            </a:solidFill>
            <a:round/>
            <a:headEnd type="triangle" w="med" len="med"/>
            <a:tailEn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8207" name="Rectangle 23"/>
          <p:cNvSpPr>
            <a:spLocks noChangeArrowheads="1"/>
          </p:cNvSpPr>
          <p:nvPr/>
        </p:nvSpPr>
        <p:spPr bwMode="auto">
          <a:xfrm>
            <a:off x="4191000" y="2438400"/>
            <a:ext cx="1447800" cy="381000"/>
          </a:xfrm>
          <a:prstGeom prst="rect">
            <a:avLst/>
          </a:prstGeom>
          <a:solidFill>
            <a:schemeClr val="accent2"/>
          </a:solidFill>
          <a:ln w="3175">
            <a:solidFill>
              <a:schemeClr val="tx1"/>
            </a:solidFill>
            <a:miter lim="800000"/>
            <a:headEnd type="none" w="sm" len="sm"/>
            <a:tailEnd/>
          </a:ln>
        </p:spPr>
        <p:txBody>
          <a:bodyPr wrap="none" anchor="ctr"/>
          <a:lstStyle/>
          <a:p>
            <a:pPr algn="ctr">
              <a:lnSpc>
                <a:spcPct val="100000"/>
              </a:lnSpc>
              <a:spcBef>
                <a:spcPct val="0"/>
              </a:spcBef>
            </a:pPr>
            <a:r>
              <a:rPr lang="en-US" smtClean="0">
                <a:solidFill>
                  <a:srgbClr val="000000"/>
                </a:solidFill>
                <a:latin typeface="Courier New" pitchFamily="49" charset="0"/>
              </a:rPr>
              <a:t>XRBUF11</a:t>
            </a:r>
          </a:p>
        </p:txBody>
      </p:sp>
      <p:sp>
        <p:nvSpPr>
          <p:cNvPr id="8208" name="Rectangle 24"/>
          <p:cNvSpPr>
            <a:spLocks noChangeArrowheads="1"/>
          </p:cNvSpPr>
          <p:nvPr/>
        </p:nvSpPr>
        <p:spPr bwMode="auto">
          <a:xfrm>
            <a:off x="6146800" y="2438400"/>
            <a:ext cx="914400" cy="381000"/>
          </a:xfrm>
          <a:prstGeom prst="rect">
            <a:avLst/>
          </a:prstGeom>
          <a:solidFill>
            <a:schemeClr val="accent2"/>
          </a:solidFill>
          <a:ln w="3175">
            <a:solidFill>
              <a:schemeClr val="tx1"/>
            </a:solidFill>
            <a:miter lim="800000"/>
            <a:headEnd type="none" w="sm" len="sm"/>
            <a:tailEnd/>
          </a:ln>
        </p:spPr>
        <p:txBody>
          <a:bodyPr wrap="none" anchor="ctr"/>
          <a:lstStyle/>
          <a:p>
            <a:pPr algn="ctr">
              <a:lnSpc>
                <a:spcPct val="100000"/>
              </a:lnSpc>
              <a:spcBef>
                <a:spcPct val="0"/>
              </a:spcBef>
            </a:pPr>
            <a:r>
              <a:rPr lang="en-US" smtClean="0">
                <a:solidFill>
                  <a:srgbClr val="000000"/>
                </a:solidFill>
                <a:latin typeface="Courier New" pitchFamily="49" charset="0"/>
              </a:rPr>
              <a:t>XRSR</a:t>
            </a:r>
          </a:p>
        </p:txBody>
      </p:sp>
      <p:sp>
        <p:nvSpPr>
          <p:cNvPr id="349209" name="Line 25"/>
          <p:cNvSpPr>
            <a:spLocks noChangeShapeType="1"/>
          </p:cNvSpPr>
          <p:nvPr/>
        </p:nvSpPr>
        <p:spPr bwMode="auto">
          <a:xfrm>
            <a:off x="7061200" y="2628900"/>
            <a:ext cx="762000" cy="0"/>
          </a:xfrm>
          <a:prstGeom prst="line">
            <a:avLst/>
          </a:prstGeom>
          <a:noFill/>
          <a:ln w="38100">
            <a:solidFill>
              <a:schemeClr val="tx1"/>
            </a:solidFill>
            <a:round/>
            <a:headEnd/>
            <a:tailEnd type="triangle" w="med" len="me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cxnSp>
        <p:nvCxnSpPr>
          <p:cNvPr id="8210" name="AutoShape 26"/>
          <p:cNvCxnSpPr>
            <a:cxnSpLocks noChangeShapeType="1"/>
            <a:stCxn id="8207" idx="3"/>
            <a:endCxn id="8208" idx="1"/>
          </p:cNvCxnSpPr>
          <p:nvPr/>
        </p:nvCxnSpPr>
        <p:spPr bwMode="auto">
          <a:xfrm>
            <a:off x="5638800" y="2628900"/>
            <a:ext cx="508000" cy="0"/>
          </a:xfrm>
          <a:prstGeom prst="straightConnector1">
            <a:avLst/>
          </a:prstGeom>
          <a:noFill/>
          <a:ln w="38100">
            <a:solidFill>
              <a:schemeClr val="tx1"/>
            </a:solidFill>
            <a:round/>
            <a:headEnd/>
            <a:tailEnd type="triangle" w="med" len="med"/>
          </a:ln>
        </p:spPr>
      </p:cxnSp>
      <p:cxnSp>
        <p:nvCxnSpPr>
          <p:cNvPr id="8211" name="AutoShape 28"/>
          <p:cNvCxnSpPr>
            <a:cxnSpLocks noChangeShapeType="1"/>
            <a:stCxn id="8207" idx="3"/>
          </p:cNvCxnSpPr>
          <p:nvPr/>
        </p:nvCxnSpPr>
        <p:spPr bwMode="auto">
          <a:xfrm>
            <a:off x="5638800" y="2628900"/>
            <a:ext cx="508000" cy="1588"/>
          </a:xfrm>
          <a:prstGeom prst="straightConnector1">
            <a:avLst/>
          </a:prstGeom>
          <a:noFill/>
          <a:ln w="38100">
            <a:solidFill>
              <a:schemeClr val="tx2"/>
            </a:solidFill>
            <a:round/>
            <a:headEnd/>
            <a:tailEnd type="triangle" w="med" len="med"/>
          </a:ln>
        </p:spPr>
      </p:cxnSp>
      <p:cxnSp>
        <p:nvCxnSpPr>
          <p:cNvPr id="8212" name="AutoShape 42"/>
          <p:cNvCxnSpPr>
            <a:cxnSpLocks noChangeShapeType="1"/>
            <a:stCxn id="8207" idx="2"/>
            <a:endCxn id="8213" idx="3"/>
          </p:cNvCxnSpPr>
          <p:nvPr/>
        </p:nvCxnSpPr>
        <p:spPr bwMode="auto">
          <a:xfrm rot="5400000">
            <a:off x="4624388" y="2803525"/>
            <a:ext cx="274638" cy="306387"/>
          </a:xfrm>
          <a:prstGeom prst="bentConnector2">
            <a:avLst/>
          </a:prstGeom>
          <a:noFill/>
          <a:ln w="12700">
            <a:solidFill>
              <a:schemeClr val="tx1"/>
            </a:solidFill>
            <a:prstDash val="sysDot"/>
            <a:miter lim="800000"/>
            <a:headEnd type="none" w="sm" len="sm"/>
            <a:tailEnd type="none" w="sm" len="sm"/>
          </a:ln>
        </p:spPr>
      </p:cxnSp>
      <p:sp>
        <p:nvSpPr>
          <p:cNvPr id="8213" name="Text Box 43"/>
          <p:cNvSpPr txBox="1">
            <a:spLocks noChangeArrowheads="1"/>
          </p:cNvSpPr>
          <p:nvPr/>
        </p:nvSpPr>
        <p:spPr bwMode="auto">
          <a:xfrm>
            <a:off x="3500438" y="2940050"/>
            <a:ext cx="1108075" cy="307975"/>
          </a:xfrm>
          <a:prstGeom prst="rect">
            <a:avLst/>
          </a:prstGeom>
          <a:noFill/>
          <a:ln w="3175">
            <a:noFill/>
            <a:miter lim="800000"/>
            <a:headEnd type="none" w="sm" len="sm"/>
            <a:tailEnd/>
          </a:ln>
        </p:spPr>
        <p:txBody>
          <a:bodyPr wrap="none" tIns="0" bIns="0" anchor="ctr">
            <a:spAutoFit/>
          </a:bodyPr>
          <a:lstStyle/>
          <a:p>
            <a:pPr algn="ctr">
              <a:lnSpc>
                <a:spcPct val="100000"/>
              </a:lnSpc>
              <a:spcBef>
                <a:spcPct val="0"/>
              </a:spcBef>
            </a:pPr>
            <a:r>
              <a:rPr lang="en-US" sz="2000" smtClean="0">
                <a:solidFill>
                  <a:srgbClr val="000000"/>
                </a:solidFill>
                <a:latin typeface="Courier New" pitchFamily="49" charset="0"/>
              </a:rPr>
              <a:t>XRDY=1</a:t>
            </a:r>
          </a:p>
        </p:txBody>
      </p:sp>
      <p:sp>
        <p:nvSpPr>
          <p:cNvPr id="8214" name="Text Box 44"/>
          <p:cNvSpPr txBox="1">
            <a:spLocks noChangeArrowheads="1"/>
          </p:cNvSpPr>
          <p:nvPr/>
        </p:nvSpPr>
        <p:spPr bwMode="auto">
          <a:xfrm>
            <a:off x="3276600" y="3276600"/>
            <a:ext cx="1727200" cy="274638"/>
          </a:xfrm>
          <a:prstGeom prst="rect">
            <a:avLst/>
          </a:prstGeom>
          <a:noFill/>
          <a:ln w="3175">
            <a:noFill/>
            <a:miter lim="800000"/>
            <a:headEnd type="none" w="sm" len="sm"/>
            <a:tailEnd/>
          </a:ln>
        </p:spPr>
        <p:txBody>
          <a:bodyPr wrap="none" lIns="0" tIns="0" rIns="0" bIns="0" anchor="ctr">
            <a:spAutoFit/>
          </a:bodyPr>
          <a:lstStyle/>
          <a:p>
            <a:pPr algn="ctr">
              <a:lnSpc>
                <a:spcPct val="100000"/>
              </a:lnSpc>
              <a:spcBef>
                <a:spcPct val="0"/>
              </a:spcBef>
            </a:pPr>
            <a:r>
              <a:rPr lang="en-US" sz="1800" smtClean="0">
                <a:solidFill>
                  <a:srgbClr val="000000"/>
                </a:solidFill>
                <a:latin typeface="Times New Roman" pitchFamily="18" charset="0"/>
              </a:rPr>
              <a:t>“Ready to Write”</a:t>
            </a:r>
          </a:p>
        </p:txBody>
      </p:sp>
      <p:sp>
        <p:nvSpPr>
          <p:cNvPr id="8215" name="Text Box 69"/>
          <p:cNvSpPr txBox="1">
            <a:spLocks noChangeArrowheads="1"/>
          </p:cNvSpPr>
          <p:nvPr/>
        </p:nvSpPr>
        <p:spPr bwMode="auto">
          <a:xfrm>
            <a:off x="1422400" y="4168775"/>
            <a:ext cx="6654800" cy="2640013"/>
          </a:xfrm>
          <a:prstGeom prst="rect">
            <a:avLst/>
          </a:prstGeom>
          <a:noFill/>
          <a:ln w="12700">
            <a:noFill/>
            <a:miter lim="800000"/>
            <a:headEnd type="none" w="sm" len="sm"/>
            <a:tailEnd type="none" w="sm" len="sm"/>
          </a:ln>
        </p:spPr>
        <p:txBody>
          <a:bodyPr>
            <a:spAutoFit/>
          </a:bodyPr>
          <a:lstStyle/>
          <a:p>
            <a:pPr marL="342900" indent="-342900">
              <a:lnSpc>
                <a:spcPct val="90000"/>
              </a:lnSpc>
              <a:buClr>
                <a:srgbClr val="0066FF"/>
              </a:buClr>
              <a:buSzPct val="75000"/>
              <a:buFont typeface="Wingdings" pitchFamily="2" charset="2"/>
              <a:buChar char=""/>
            </a:pPr>
            <a:r>
              <a:rPr lang="en-US" b="0" smtClean="0">
                <a:solidFill>
                  <a:srgbClr val="000000"/>
                </a:solidFill>
                <a:latin typeface="Arial Narrow" pitchFamily="34" charset="0"/>
              </a:rPr>
              <a:t>RCV/XMT INTs actually combined into one interrupt:</a:t>
            </a:r>
            <a:br>
              <a:rPr lang="en-US" b="0" smtClean="0">
                <a:solidFill>
                  <a:srgbClr val="000000"/>
                </a:solidFill>
                <a:latin typeface="Arial Narrow" pitchFamily="34" charset="0"/>
              </a:rPr>
            </a:br>
            <a:r>
              <a:rPr lang="en-US" b="0" smtClean="0">
                <a:solidFill>
                  <a:srgbClr val="000000"/>
                </a:solidFill>
                <a:latin typeface="Arial Narrow" pitchFamily="34" charset="0"/>
              </a:rPr>
              <a:t>	</a:t>
            </a:r>
            <a:r>
              <a:rPr lang="en-US" b="0" smtClean="0">
                <a:solidFill>
                  <a:srgbClr val="000000"/>
                </a:solidFill>
                <a:latin typeface="Courier New" pitchFamily="49" charset="0"/>
                <a:cs typeface="Courier New" pitchFamily="49" charset="0"/>
              </a:rPr>
              <a:t>MCASP0_INT </a:t>
            </a:r>
            <a:br>
              <a:rPr lang="en-US" b="0" smtClean="0">
                <a:solidFill>
                  <a:srgbClr val="000000"/>
                </a:solidFill>
                <a:latin typeface="Courier New" pitchFamily="49" charset="0"/>
                <a:cs typeface="Courier New" pitchFamily="49" charset="0"/>
              </a:rPr>
            </a:br>
            <a:r>
              <a:rPr lang="en-US" sz="2000" b="0" smtClean="0">
                <a:solidFill>
                  <a:srgbClr val="000000"/>
                </a:solidFill>
                <a:latin typeface="Arial Narrow" pitchFamily="34" charset="0"/>
                <a:cs typeface="Courier New" pitchFamily="49" charset="0"/>
              </a:rPr>
              <a:t>(ISR must determine which “int” occurred – RCV or XMT)</a:t>
            </a:r>
            <a:endParaRPr lang="en-US" b="0" smtClean="0">
              <a:solidFill>
                <a:srgbClr val="000000"/>
              </a:solidFill>
              <a:latin typeface="Arial Narrow" pitchFamily="34" charset="0"/>
              <a:cs typeface="Courier New" pitchFamily="49" charset="0"/>
            </a:endParaRPr>
          </a:p>
          <a:p>
            <a:pPr marL="342900" indent="-342900">
              <a:lnSpc>
                <a:spcPct val="90000"/>
              </a:lnSpc>
              <a:buClr>
                <a:srgbClr val="0066FF"/>
              </a:buClr>
              <a:buSzPct val="75000"/>
              <a:buFont typeface="Wingdings" pitchFamily="2" charset="2"/>
              <a:buChar char=""/>
            </a:pPr>
            <a:r>
              <a:rPr lang="en-US" b="0" smtClean="0">
                <a:solidFill>
                  <a:srgbClr val="000000"/>
                </a:solidFill>
                <a:latin typeface="Arial Narrow" pitchFamily="34" charset="0"/>
              </a:rPr>
              <a:t>RRDY triggers when XRBUF12 is filled (32 bits)</a:t>
            </a:r>
          </a:p>
          <a:p>
            <a:pPr marL="342900" indent="-342900">
              <a:lnSpc>
                <a:spcPct val="90000"/>
              </a:lnSpc>
              <a:buClr>
                <a:srgbClr val="0066FF"/>
              </a:buClr>
              <a:buSzPct val="75000"/>
              <a:buFont typeface="Wingdings" pitchFamily="2" charset="2"/>
              <a:buChar char=""/>
            </a:pPr>
            <a:r>
              <a:rPr lang="en-US" b="0" smtClean="0">
                <a:solidFill>
                  <a:srgbClr val="000000"/>
                </a:solidFill>
                <a:latin typeface="Arial Narrow" pitchFamily="34" charset="0"/>
              </a:rPr>
              <a:t>XRDY triggers when XRBUF11 is emptied (32 bits)</a:t>
            </a:r>
          </a:p>
          <a:p>
            <a:pPr marL="342900" indent="-342900">
              <a:lnSpc>
                <a:spcPct val="90000"/>
              </a:lnSpc>
              <a:buClr>
                <a:srgbClr val="0066FF"/>
              </a:buClr>
              <a:buSzPct val="75000"/>
              <a:buFont typeface="Wingdings" pitchFamily="2" charset="2"/>
              <a:buChar char=""/>
            </a:pPr>
            <a:r>
              <a:rPr lang="en-US" b="0" smtClean="0">
                <a:solidFill>
                  <a:srgbClr val="0066FF"/>
                </a:solidFill>
                <a:latin typeface="Arial Narrow" pitchFamily="34" charset="0"/>
              </a:rPr>
              <a:t>Warning:  underrun on XMT? McASP dies… !</a:t>
            </a:r>
          </a:p>
        </p:txBody>
      </p:sp>
      <p:sp>
        <p:nvSpPr>
          <p:cNvPr id="349259" name="AutoShape 75"/>
          <p:cNvSpPr>
            <a:spLocks noChangeArrowheads="1"/>
          </p:cNvSpPr>
          <p:nvPr/>
        </p:nvSpPr>
        <p:spPr bwMode="auto">
          <a:xfrm>
            <a:off x="2057400" y="1905000"/>
            <a:ext cx="762000" cy="609600"/>
          </a:xfrm>
          <a:prstGeom prst="flowChartOnlineStorage">
            <a:avLst/>
          </a:prstGeom>
          <a:solidFill>
            <a:schemeClr val="accent1"/>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49260" name="Line 76"/>
          <p:cNvSpPr>
            <a:spLocks noChangeShapeType="1"/>
          </p:cNvSpPr>
          <p:nvPr/>
        </p:nvSpPr>
        <p:spPr bwMode="auto">
          <a:xfrm flipH="1">
            <a:off x="2971800" y="1524000"/>
            <a:ext cx="457200" cy="0"/>
          </a:xfrm>
          <a:prstGeom prst="line">
            <a:avLst/>
          </a:prstGeom>
          <a:noFill/>
          <a:ln w="12700">
            <a:solidFill>
              <a:schemeClr val="tx1"/>
            </a:solidFill>
            <a:prstDash val="sysDot"/>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49261" name="Line 77"/>
          <p:cNvSpPr>
            <a:spLocks noChangeShapeType="1"/>
          </p:cNvSpPr>
          <p:nvPr/>
        </p:nvSpPr>
        <p:spPr bwMode="auto">
          <a:xfrm flipH="1">
            <a:off x="2971800" y="3105150"/>
            <a:ext cx="457200" cy="0"/>
          </a:xfrm>
          <a:prstGeom prst="line">
            <a:avLst/>
          </a:prstGeom>
          <a:noFill/>
          <a:ln w="12700">
            <a:solidFill>
              <a:schemeClr val="tx1"/>
            </a:solidFill>
            <a:prstDash val="sysDot"/>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49262" name="Line 78"/>
          <p:cNvSpPr>
            <a:spLocks noChangeShapeType="1"/>
          </p:cNvSpPr>
          <p:nvPr/>
        </p:nvSpPr>
        <p:spPr bwMode="auto">
          <a:xfrm>
            <a:off x="2971800" y="1524000"/>
            <a:ext cx="0" cy="522288"/>
          </a:xfrm>
          <a:prstGeom prst="line">
            <a:avLst/>
          </a:prstGeom>
          <a:noFill/>
          <a:ln w="12700">
            <a:solidFill>
              <a:schemeClr val="tx1"/>
            </a:solidFill>
            <a:prstDash val="sysDot"/>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49263" name="Line 79"/>
          <p:cNvSpPr>
            <a:spLocks noChangeShapeType="1"/>
          </p:cNvSpPr>
          <p:nvPr/>
        </p:nvSpPr>
        <p:spPr bwMode="auto">
          <a:xfrm>
            <a:off x="2590800" y="2057400"/>
            <a:ext cx="381000" cy="0"/>
          </a:xfrm>
          <a:prstGeom prst="line">
            <a:avLst/>
          </a:prstGeom>
          <a:noFill/>
          <a:ln w="12700">
            <a:solidFill>
              <a:schemeClr val="tx1"/>
            </a:solidFill>
            <a:prstDash val="sysDot"/>
            <a:round/>
            <a:headEnd type="triangle" w="med" len="med"/>
            <a:tailEn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49264" name="Line 80"/>
          <p:cNvSpPr>
            <a:spLocks noChangeShapeType="1"/>
          </p:cNvSpPr>
          <p:nvPr/>
        </p:nvSpPr>
        <p:spPr bwMode="auto">
          <a:xfrm>
            <a:off x="2590800" y="2362200"/>
            <a:ext cx="381000" cy="0"/>
          </a:xfrm>
          <a:prstGeom prst="line">
            <a:avLst/>
          </a:prstGeom>
          <a:noFill/>
          <a:ln w="12700">
            <a:solidFill>
              <a:schemeClr val="tx1"/>
            </a:solidFill>
            <a:prstDash val="sysDot"/>
            <a:round/>
            <a:headEnd type="triangle" w="med" len="med"/>
            <a:tailEn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49265" name="Line 81"/>
          <p:cNvSpPr>
            <a:spLocks noChangeShapeType="1"/>
          </p:cNvSpPr>
          <p:nvPr/>
        </p:nvSpPr>
        <p:spPr bwMode="auto">
          <a:xfrm>
            <a:off x="2971800" y="2362200"/>
            <a:ext cx="0" cy="762000"/>
          </a:xfrm>
          <a:prstGeom prst="line">
            <a:avLst/>
          </a:prstGeom>
          <a:noFill/>
          <a:ln w="12700">
            <a:solidFill>
              <a:schemeClr val="tx1"/>
            </a:solidFill>
            <a:prstDash val="sysDot"/>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cxnSp>
        <p:nvCxnSpPr>
          <p:cNvPr id="8223" name="AutoShape 82"/>
          <p:cNvCxnSpPr>
            <a:cxnSpLocks noChangeShapeType="1"/>
            <a:stCxn id="349259" idx="1"/>
            <a:endCxn id="8200" idx="3"/>
          </p:cNvCxnSpPr>
          <p:nvPr/>
        </p:nvCxnSpPr>
        <p:spPr bwMode="auto">
          <a:xfrm flipH="1">
            <a:off x="1676400" y="2209800"/>
            <a:ext cx="381000" cy="3175"/>
          </a:xfrm>
          <a:prstGeom prst="straightConnector1">
            <a:avLst/>
          </a:prstGeom>
          <a:noFill/>
          <a:ln w="28575">
            <a:solidFill>
              <a:schemeClr val="tx1"/>
            </a:solidFill>
            <a:round/>
            <a:headEnd type="none" w="sm" len="sm"/>
            <a:tailEnd type="triangle" w="med" len="med"/>
          </a:ln>
        </p:spPr>
      </p:cxnSp>
      <p:sp>
        <p:nvSpPr>
          <p:cNvPr id="40"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38</a:t>
            </a:r>
            <a:endParaRPr lang="en-US" sz="1000" b="0">
              <a:solidFill>
                <a:schemeClr val="tx2"/>
              </a:solidFill>
              <a:latin typeface="Aria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214099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54682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3" name="Text Box 5">
            <a:hlinkClick r:id="rId17" action="ppaction://hlinksldjump"/>
          </p:cNvPr>
          <p:cNvSpPr txBox="1">
            <a:spLocks noChangeArrowheads="1"/>
          </p:cNvSpPr>
          <p:nvPr>
            <p:custDataLst>
              <p:tags r:id="rId6"/>
            </p:custDataLst>
          </p:nvPr>
        </p:nvSpPr>
        <p:spPr bwMode="auto">
          <a:xfrm>
            <a:off x="774000" y="2952655"/>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50770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91353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EDMA &amp; Cache</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31936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Compiler &amp; Optimizer</a:t>
            </a:r>
            <a:endParaRPr lang="en-US" dirty="0">
              <a:solidFill>
                <a:srgbClr val="000000"/>
              </a:solidFill>
            </a:endParaRPr>
          </a:p>
        </p:txBody>
      </p:sp>
      <p:sp>
        <p:nvSpPr>
          <p:cNvPr id="17" name="Text Box 6">
            <a:hlinkClick r:id="rId21" action="ppaction://hlinksldjump"/>
          </p:cNvPr>
          <p:cNvSpPr txBox="1">
            <a:spLocks noChangeArrowheads="1"/>
          </p:cNvSpPr>
          <p:nvPr>
            <p:custDataLst>
              <p:tags r:id="rId10"/>
            </p:custDataLst>
          </p:nvPr>
        </p:nvSpPr>
        <p:spPr bwMode="auto">
          <a:xfrm>
            <a:off x="769877" y="472519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C6000</a:t>
            </a:r>
            <a:endParaRPr lang="en-US"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AutoShape 2"/>
          <p:cNvSpPr>
            <a:spLocks noChangeArrowheads="1"/>
          </p:cNvSpPr>
          <p:nvPr/>
        </p:nvSpPr>
        <p:spPr bwMode="auto">
          <a:xfrm>
            <a:off x="152400" y="609600"/>
            <a:ext cx="8839200" cy="3962400"/>
          </a:xfrm>
          <a:prstGeom prst="roundRect">
            <a:avLst>
              <a:gd name="adj" fmla="val 7051"/>
            </a:avLst>
          </a:prstGeom>
          <a:solidFill>
            <a:schemeClr val="accent1"/>
          </a:solid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13315" name="Rectangle 3"/>
          <p:cNvSpPr>
            <a:spLocks noGrp="1" noChangeArrowheads="1"/>
          </p:cNvSpPr>
          <p:nvPr>
            <p:ph type="title"/>
          </p:nvPr>
        </p:nvSpPr>
        <p:spPr/>
        <p:txBody>
          <a:bodyPr/>
          <a:lstStyle/>
          <a:p>
            <a:r>
              <a:rPr lang="en-US" smtClean="0"/>
              <a:t>How do Interrupts Work?</a:t>
            </a:r>
          </a:p>
        </p:txBody>
      </p:sp>
      <p:pic>
        <p:nvPicPr>
          <p:cNvPr id="13317" name="Picture 12" descr="DD00943_[1]"/>
          <p:cNvPicPr>
            <a:picLocks noGrp="1" noChangeAspect="1" noChangeArrowheads="1"/>
          </p:cNvPicPr>
          <p:nvPr>
            <p:ph idx="1"/>
          </p:nvPr>
        </p:nvPicPr>
        <p:blipFill>
          <a:blip r:embed="rId4" cstate="print"/>
          <a:srcRect/>
          <a:stretch>
            <a:fillRect/>
          </a:stretch>
        </p:blipFill>
        <p:spPr>
          <a:xfrm flipH="1">
            <a:off x="476250" y="1219200"/>
            <a:ext cx="936625" cy="957263"/>
          </a:xfrm>
          <a:noFill/>
        </p:spPr>
      </p:pic>
      <p:sp>
        <p:nvSpPr>
          <p:cNvPr id="13318" name="Text Box 13"/>
          <p:cNvSpPr txBox="1">
            <a:spLocks noChangeArrowheads="1"/>
          </p:cNvSpPr>
          <p:nvPr/>
        </p:nvSpPr>
        <p:spPr bwMode="auto">
          <a:xfrm>
            <a:off x="228600" y="762000"/>
            <a:ext cx="2401888" cy="336550"/>
          </a:xfrm>
          <a:prstGeom prst="rect">
            <a:avLst/>
          </a:prstGeom>
          <a:noFill/>
          <a:ln w="12700">
            <a:noFill/>
            <a:miter lim="800000"/>
            <a:headEnd/>
            <a:tailEnd/>
          </a:ln>
        </p:spPr>
        <p:txBody>
          <a:bodyPr wrap="none">
            <a:spAutoFit/>
          </a:bodyPr>
          <a:lstStyle/>
          <a:p>
            <a:r>
              <a:rPr lang="en-US" sz="2000">
                <a:latin typeface="Arial Narrow" pitchFamily="34" charset="0"/>
              </a:rPr>
              <a:t>1.  An interrupt occurs</a:t>
            </a:r>
          </a:p>
        </p:txBody>
      </p:sp>
      <p:sp>
        <p:nvSpPr>
          <p:cNvPr id="13319" name="Text Box 14"/>
          <p:cNvSpPr txBox="1">
            <a:spLocks noChangeArrowheads="1"/>
          </p:cNvSpPr>
          <p:nvPr/>
        </p:nvSpPr>
        <p:spPr bwMode="auto">
          <a:xfrm>
            <a:off x="1495425" y="1162050"/>
            <a:ext cx="1027113" cy="1042988"/>
          </a:xfrm>
          <a:prstGeom prst="rect">
            <a:avLst/>
          </a:prstGeom>
          <a:noFill/>
          <a:ln w="12700">
            <a:noFill/>
            <a:miter lim="800000"/>
            <a:headEnd/>
            <a:tailEnd/>
          </a:ln>
        </p:spPr>
        <p:txBody>
          <a:bodyPr wrap="none">
            <a:spAutoFit/>
          </a:bodyPr>
          <a:lstStyle/>
          <a:p>
            <a:pPr>
              <a:lnSpc>
                <a:spcPct val="60000"/>
              </a:lnSpc>
              <a:buFontTx/>
              <a:buChar char="•"/>
            </a:pPr>
            <a:r>
              <a:rPr lang="en-US" sz="1600">
                <a:latin typeface="Arial Narrow" pitchFamily="34" charset="0"/>
              </a:rPr>
              <a:t> EDMA</a:t>
            </a:r>
          </a:p>
          <a:p>
            <a:pPr>
              <a:lnSpc>
                <a:spcPct val="60000"/>
              </a:lnSpc>
              <a:buFontTx/>
              <a:buChar char="•"/>
            </a:pPr>
            <a:r>
              <a:rPr lang="en-US" sz="1600">
                <a:latin typeface="Arial Narrow" pitchFamily="34" charset="0"/>
              </a:rPr>
              <a:t> McASP</a:t>
            </a:r>
          </a:p>
          <a:p>
            <a:pPr>
              <a:lnSpc>
                <a:spcPct val="60000"/>
              </a:lnSpc>
              <a:buFontTx/>
              <a:buChar char="•"/>
            </a:pPr>
            <a:r>
              <a:rPr lang="en-US" sz="1600">
                <a:latin typeface="Arial Narrow" pitchFamily="34" charset="0"/>
              </a:rPr>
              <a:t> Timer</a:t>
            </a:r>
          </a:p>
          <a:p>
            <a:pPr>
              <a:lnSpc>
                <a:spcPct val="60000"/>
              </a:lnSpc>
              <a:buFontTx/>
              <a:buChar char="•"/>
            </a:pPr>
            <a:r>
              <a:rPr lang="en-US" sz="1600">
                <a:latin typeface="Arial Narrow" pitchFamily="34" charset="0"/>
              </a:rPr>
              <a:t> Ext’l pins</a:t>
            </a:r>
          </a:p>
        </p:txBody>
      </p:sp>
      <p:sp>
        <p:nvSpPr>
          <p:cNvPr id="13320" name="Text Box 15"/>
          <p:cNvSpPr txBox="1">
            <a:spLocks noChangeArrowheads="1"/>
          </p:cNvSpPr>
          <p:nvPr/>
        </p:nvSpPr>
        <p:spPr bwMode="auto">
          <a:xfrm>
            <a:off x="3203575" y="762000"/>
            <a:ext cx="2206625" cy="336550"/>
          </a:xfrm>
          <a:prstGeom prst="rect">
            <a:avLst/>
          </a:prstGeom>
          <a:noFill/>
          <a:ln w="12700">
            <a:noFill/>
            <a:miter lim="800000"/>
            <a:headEnd/>
            <a:tailEnd/>
          </a:ln>
        </p:spPr>
        <p:txBody>
          <a:bodyPr wrap="none">
            <a:spAutoFit/>
          </a:bodyPr>
          <a:lstStyle/>
          <a:p>
            <a:r>
              <a:rPr lang="en-US" sz="2000" i="1">
                <a:solidFill>
                  <a:schemeClr val="tx2"/>
                </a:solidFill>
                <a:latin typeface="Arial Narrow" pitchFamily="34" charset="0"/>
              </a:rPr>
              <a:t>2.  Interrupt Selector</a:t>
            </a:r>
          </a:p>
        </p:txBody>
      </p:sp>
      <p:sp>
        <p:nvSpPr>
          <p:cNvPr id="364560" name="AutoShape 16"/>
          <p:cNvSpPr>
            <a:spLocks noChangeArrowheads="1"/>
          </p:cNvSpPr>
          <p:nvPr/>
        </p:nvSpPr>
        <p:spPr bwMode="auto">
          <a:xfrm rot="16200000" flipH="1">
            <a:off x="3962400" y="1524000"/>
            <a:ext cx="1066800" cy="304800"/>
          </a:xfrm>
          <a:prstGeom prst="flowChartManualOperation">
            <a:avLst/>
          </a:prstGeom>
          <a:solidFill>
            <a:schemeClr val="accent2"/>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3322" name="AutoShape 17"/>
          <p:cNvSpPr>
            <a:spLocks noChangeArrowheads="1"/>
          </p:cNvSpPr>
          <p:nvPr/>
        </p:nvSpPr>
        <p:spPr bwMode="auto">
          <a:xfrm>
            <a:off x="3200400" y="1392238"/>
            <a:ext cx="1143000" cy="571500"/>
          </a:xfrm>
          <a:prstGeom prst="rightArrow">
            <a:avLst>
              <a:gd name="adj1" fmla="val 46870"/>
              <a:gd name="adj2" fmla="val 84370"/>
            </a:avLst>
          </a:prstGeom>
          <a:noFill/>
          <a:ln w="12700">
            <a:solidFill>
              <a:schemeClr val="tx1"/>
            </a:solidFill>
            <a:miter lim="800000"/>
            <a:headEnd/>
            <a:tailEnd/>
          </a:ln>
        </p:spPr>
        <p:txBody>
          <a:bodyPr anchor="ctr">
            <a:spAutoFit/>
          </a:bodyPr>
          <a:lstStyle/>
          <a:p>
            <a:r>
              <a:rPr lang="en-US" sz="1800"/>
              <a:t>124+4</a:t>
            </a:r>
          </a:p>
        </p:txBody>
      </p:sp>
      <p:sp>
        <p:nvSpPr>
          <p:cNvPr id="364562" name="Line 18"/>
          <p:cNvSpPr>
            <a:spLocks noChangeShapeType="1"/>
          </p:cNvSpPr>
          <p:nvPr/>
        </p:nvSpPr>
        <p:spPr bwMode="auto">
          <a:xfrm>
            <a:off x="4648200" y="1676400"/>
            <a:ext cx="609600" cy="0"/>
          </a:xfrm>
          <a:prstGeom prst="line">
            <a:avLst/>
          </a:prstGeom>
          <a:noFill/>
          <a:ln w="28575">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4563" name="Line 19"/>
          <p:cNvSpPr>
            <a:spLocks noChangeShapeType="1"/>
          </p:cNvSpPr>
          <p:nvPr/>
        </p:nvSpPr>
        <p:spPr bwMode="auto">
          <a:xfrm>
            <a:off x="4857750" y="1600200"/>
            <a:ext cx="152400" cy="152400"/>
          </a:xfrm>
          <a:prstGeom prst="line">
            <a:avLst/>
          </a:prstGeom>
          <a:noFill/>
          <a:ln w="12700">
            <a:solidFill>
              <a:schemeClr val="tx1"/>
            </a:solidFill>
            <a:round/>
            <a:headEnd/>
            <a:tailEn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13325" name="Text Box 20"/>
          <p:cNvSpPr txBox="1">
            <a:spLocks noChangeArrowheads="1"/>
          </p:cNvSpPr>
          <p:nvPr/>
        </p:nvSpPr>
        <p:spPr bwMode="auto">
          <a:xfrm>
            <a:off x="4724400" y="1352550"/>
            <a:ext cx="393700" cy="311150"/>
          </a:xfrm>
          <a:prstGeom prst="rect">
            <a:avLst/>
          </a:prstGeom>
          <a:noFill/>
          <a:ln w="12700">
            <a:noFill/>
            <a:miter lim="800000"/>
            <a:headEnd/>
            <a:tailEnd/>
          </a:ln>
        </p:spPr>
        <p:txBody>
          <a:bodyPr wrap="none">
            <a:spAutoFit/>
          </a:bodyPr>
          <a:lstStyle/>
          <a:p>
            <a:r>
              <a:rPr lang="en-US" sz="1800">
                <a:latin typeface="Arial Narrow" pitchFamily="34" charset="0"/>
              </a:rPr>
              <a:t>12</a:t>
            </a:r>
          </a:p>
        </p:txBody>
      </p:sp>
      <p:sp>
        <p:nvSpPr>
          <p:cNvPr id="13326" name="Text Box 21"/>
          <p:cNvSpPr txBox="1">
            <a:spLocks noChangeArrowheads="1"/>
          </p:cNvSpPr>
          <p:nvPr/>
        </p:nvSpPr>
        <p:spPr bwMode="auto">
          <a:xfrm>
            <a:off x="6096000" y="762000"/>
            <a:ext cx="2493963" cy="825500"/>
          </a:xfrm>
          <a:prstGeom prst="rect">
            <a:avLst/>
          </a:prstGeom>
          <a:noFill/>
          <a:ln w="12700">
            <a:noFill/>
            <a:miter lim="800000"/>
            <a:headEnd/>
            <a:tailEnd/>
          </a:ln>
        </p:spPr>
        <p:txBody>
          <a:bodyPr wrap="none">
            <a:spAutoFit/>
          </a:bodyPr>
          <a:lstStyle/>
          <a:p>
            <a:r>
              <a:rPr lang="en-US" sz="2000">
                <a:latin typeface="Arial Narrow" pitchFamily="34" charset="0"/>
              </a:rPr>
              <a:t>3.  Sets flag in Interrupt</a:t>
            </a:r>
            <a:br>
              <a:rPr lang="en-US" sz="2000">
                <a:latin typeface="Arial Narrow" pitchFamily="34" charset="0"/>
              </a:rPr>
            </a:br>
            <a:r>
              <a:rPr lang="en-US" sz="2000">
                <a:latin typeface="Arial Narrow" pitchFamily="34" charset="0"/>
              </a:rPr>
              <a:t>     Flag Register</a:t>
            </a:r>
            <a:br>
              <a:rPr lang="en-US" sz="2000">
                <a:latin typeface="Arial Narrow" pitchFamily="34" charset="0"/>
              </a:rPr>
            </a:br>
            <a:r>
              <a:rPr lang="en-US" sz="2000">
                <a:latin typeface="Arial Narrow" pitchFamily="34" charset="0"/>
              </a:rPr>
              <a:t>     (IFR)</a:t>
            </a:r>
          </a:p>
        </p:txBody>
      </p:sp>
      <p:grpSp>
        <p:nvGrpSpPr>
          <p:cNvPr id="4" name="Group 22"/>
          <p:cNvGrpSpPr>
            <a:grpSpLocks/>
          </p:cNvGrpSpPr>
          <p:nvPr/>
        </p:nvGrpSpPr>
        <p:grpSpPr bwMode="auto">
          <a:xfrm>
            <a:off x="6477000" y="1143000"/>
            <a:ext cx="2286000" cy="914400"/>
            <a:chOff x="4080" y="768"/>
            <a:chExt cx="1440" cy="576"/>
          </a:xfrm>
        </p:grpSpPr>
        <p:sp>
          <p:nvSpPr>
            <p:cNvPr id="364567" name="Rectangle 23"/>
            <p:cNvSpPr>
              <a:spLocks noChangeArrowheads="1"/>
            </p:cNvSpPr>
            <p:nvPr/>
          </p:nvSpPr>
          <p:spPr bwMode="auto">
            <a:xfrm>
              <a:off x="4080" y="1104"/>
              <a:ext cx="240" cy="240"/>
            </a:xfrm>
            <a:prstGeom prst="rect">
              <a:avLst/>
            </a:prstGeom>
            <a:solidFill>
              <a:schemeClr val="hlink"/>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364568" name="Rectangle 24"/>
            <p:cNvSpPr>
              <a:spLocks noChangeArrowheads="1"/>
            </p:cNvSpPr>
            <p:nvPr/>
          </p:nvSpPr>
          <p:spPr bwMode="auto">
            <a:xfrm>
              <a:off x="4320" y="1104"/>
              <a:ext cx="240" cy="240"/>
            </a:xfrm>
            <a:prstGeom prst="rect">
              <a:avLst/>
            </a:prstGeom>
            <a:solidFill>
              <a:schemeClr val="hlink"/>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364569" name="Rectangle 25"/>
            <p:cNvSpPr>
              <a:spLocks noChangeArrowheads="1"/>
            </p:cNvSpPr>
            <p:nvPr/>
          </p:nvSpPr>
          <p:spPr bwMode="auto">
            <a:xfrm>
              <a:off x="5040" y="1104"/>
              <a:ext cx="240" cy="240"/>
            </a:xfrm>
            <a:prstGeom prst="rect">
              <a:avLst/>
            </a:prstGeom>
            <a:solidFill>
              <a:schemeClr val="hlink"/>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364570" name="Rectangle 26"/>
            <p:cNvSpPr>
              <a:spLocks noChangeArrowheads="1"/>
            </p:cNvSpPr>
            <p:nvPr/>
          </p:nvSpPr>
          <p:spPr bwMode="auto">
            <a:xfrm>
              <a:off x="5280" y="1104"/>
              <a:ext cx="240" cy="240"/>
            </a:xfrm>
            <a:prstGeom prst="rect">
              <a:avLst/>
            </a:prstGeom>
            <a:solidFill>
              <a:schemeClr val="hlink"/>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364571" name="Rectangle 27"/>
            <p:cNvSpPr>
              <a:spLocks noChangeArrowheads="1"/>
            </p:cNvSpPr>
            <p:nvPr/>
          </p:nvSpPr>
          <p:spPr bwMode="auto">
            <a:xfrm>
              <a:off x="4560" y="1104"/>
              <a:ext cx="480" cy="240"/>
            </a:xfrm>
            <a:prstGeom prst="rect">
              <a:avLst/>
            </a:prstGeom>
            <a:solidFill>
              <a:schemeClr val="hlink"/>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3341" name="Text Box 28"/>
            <p:cNvSpPr txBox="1">
              <a:spLocks noChangeArrowheads="1"/>
            </p:cNvSpPr>
            <p:nvPr/>
          </p:nvSpPr>
          <p:spPr bwMode="auto">
            <a:xfrm>
              <a:off x="4604" y="1020"/>
              <a:ext cx="372" cy="304"/>
            </a:xfrm>
            <a:prstGeom prst="rect">
              <a:avLst/>
            </a:prstGeom>
            <a:noFill/>
            <a:ln w="12700">
              <a:noFill/>
              <a:miter lim="800000"/>
              <a:headEnd/>
              <a:tailEnd/>
            </a:ln>
          </p:spPr>
          <p:txBody>
            <a:bodyPr wrap="none">
              <a:spAutoFit/>
            </a:bodyPr>
            <a:lstStyle/>
            <a:p>
              <a:r>
                <a:rPr lang="en-US" sz="3200"/>
                <a:t>…</a:t>
              </a:r>
            </a:p>
          </p:txBody>
        </p:sp>
        <p:grpSp>
          <p:nvGrpSpPr>
            <p:cNvPr id="5" name="Group 29"/>
            <p:cNvGrpSpPr>
              <a:grpSpLocks/>
            </p:cNvGrpSpPr>
            <p:nvPr/>
          </p:nvGrpSpPr>
          <p:grpSpPr bwMode="auto">
            <a:xfrm>
              <a:off x="5137" y="768"/>
              <a:ext cx="235" cy="480"/>
              <a:chOff x="895" y="1621"/>
              <a:chExt cx="644" cy="1582"/>
            </a:xfrm>
          </p:grpSpPr>
          <p:sp>
            <p:nvSpPr>
              <p:cNvPr id="364574" name="Line 30"/>
              <p:cNvSpPr>
                <a:spLocks noChangeShapeType="1"/>
              </p:cNvSpPr>
              <p:nvPr/>
            </p:nvSpPr>
            <p:spPr bwMode="auto">
              <a:xfrm>
                <a:off x="955" y="1687"/>
                <a:ext cx="8" cy="1516"/>
              </a:xfrm>
              <a:prstGeom prst="line">
                <a:avLst/>
              </a:prstGeom>
              <a:noFill/>
              <a:ln w="57150">
                <a:solidFill>
                  <a:schemeClr val="tx1"/>
                </a:solidFill>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364575" name="Oval 31"/>
              <p:cNvSpPr>
                <a:spLocks noChangeArrowheads="1"/>
              </p:cNvSpPr>
              <p:nvPr/>
            </p:nvSpPr>
            <p:spPr bwMode="auto">
              <a:xfrm>
                <a:off x="895" y="1621"/>
                <a:ext cx="107" cy="76"/>
              </a:xfrm>
              <a:prstGeom prst="ellipse">
                <a:avLst/>
              </a:prstGeom>
              <a:solidFill>
                <a:schemeClr val="accent1"/>
              </a:solidFill>
              <a:ln w="12700">
                <a:solidFill>
                  <a:schemeClr val="tx1"/>
                </a:solid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64576" name="AutoShape 32"/>
              <p:cNvSpPr>
                <a:spLocks noChangeArrowheads="1"/>
              </p:cNvSpPr>
              <p:nvPr/>
            </p:nvSpPr>
            <p:spPr bwMode="auto">
              <a:xfrm>
                <a:off x="964" y="1670"/>
                <a:ext cx="575" cy="577"/>
              </a:xfrm>
              <a:prstGeom prst="wave">
                <a:avLst>
                  <a:gd name="adj1" fmla="val 13005"/>
                  <a:gd name="adj2" fmla="val 0"/>
                </a:avLst>
              </a:prstGeom>
              <a:solidFill>
                <a:schemeClr val="accent1"/>
              </a:solidFill>
              <a:ln w="12700">
                <a:solidFill>
                  <a:schemeClr val="tx1"/>
                </a:solid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grpSp>
      </p:grpSp>
      <p:sp>
        <p:nvSpPr>
          <p:cNvPr id="13328" name="Text Box 33"/>
          <p:cNvSpPr txBox="1">
            <a:spLocks noChangeArrowheads="1"/>
          </p:cNvSpPr>
          <p:nvPr/>
        </p:nvSpPr>
        <p:spPr bwMode="auto">
          <a:xfrm>
            <a:off x="228600" y="2535238"/>
            <a:ext cx="2816225" cy="641350"/>
          </a:xfrm>
          <a:prstGeom prst="rect">
            <a:avLst/>
          </a:prstGeom>
          <a:noFill/>
          <a:ln w="12700">
            <a:noFill/>
            <a:miter lim="800000"/>
            <a:headEnd/>
            <a:tailEnd/>
          </a:ln>
        </p:spPr>
        <p:txBody>
          <a:bodyPr wrap="none">
            <a:spAutoFit/>
          </a:bodyPr>
          <a:lstStyle/>
          <a:p>
            <a:pPr>
              <a:lnSpc>
                <a:spcPct val="90000"/>
              </a:lnSpc>
            </a:pPr>
            <a:r>
              <a:rPr lang="en-US" sz="2000" i="1">
                <a:solidFill>
                  <a:schemeClr val="tx2"/>
                </a:solidFill>
                <a:latin typeface="Arial Narrow" pitchFamily="34" charset="0"/>
              </a:rPr>
              <a:t>4.  Is this specific interrupt</a:t>
            </a:r>
            <a:br>
              <a:rPr lang="en-US" sz="2000" i="1">
                <a:solidFill>
                  <a:schemeClr val="tx2"/>
                </a:solidFill>
                <a:latin typeface="Arial Narrow" pitchFamily="34" charset="0"/>
              </a:rPr>
            </a:br>
            <a:r>
              <a:rPr lang="en-US" sz="2000" i="1">
                <a:solidFill>
                  <a:schemeClr val="tx2"/>
                </a:solidFill>
                <a:latin typeface="Arial Narrow" pitchFamily="34" charset="0"/>
              </a:rPr>
              <a:t>     enabled? (IER)</a:t>
            </a:r>
          </a:p>
        </p:txBody>
      </p:sp>
      <p:sp>
        <p:nvSpPr>
          <p:cNvPr id="13329" name="Text Box 34"/>
          <p:cNvSpPr txBox="1">
            <a:spLocks noChangeArrowheads="1"/>
          </p:cNvSpPr>
          <p:nvPr/>
        </p:nvSpPr>
        <p:spPr bwMode="auto">
          <a:xfrm>
            <a:off x="3200400" y="2535238"/>
            <a:ext cx="2689225" cy="641350"/>
          </a:xfrm>
          <a:prstGeom prst="rect">
            <a:avLst/>
          </a:prstGeom>
          <a:noFill/>
          <a:ln w="12700">
            <a:noFill/>
            <a:miter lim="800000"/>
            <a:headEnd/>
            <a:tailEnd/>
          </a:ln>
        </p:spPr>
        <p:txBody>
          <a:bodyPr wrap="none">
            <a:spAutoFit/>
          </a:bodyPr>
          <a:lstStyle/>
          <a:p>
            <a:pPr>
              <a:lnSpc>
                <a:spcPct val="90000"/>
              </a:lnSpc>
            </a:pPr>
            <a:r>
              <a:rPr lang="en-US" sz="2000" i="1">
                <a:solidFill>
                  <a:schemeClr val="tx2"/>
                </a:solidFill>
                <a:latin typeface="Arial Narrow" pitchFamily="34" charset="0"/>
              </a:rPr>
              <a:t>5.  Are interrupts globally</a:t>
            </a:r>
            <a:br>
              <a:rPr lang="en-US" sz="2000" i="1">
                <a:solidFill>
                  <a:schemeClr val="tx2"/>
                </a:solidFill>
                <a:latin typeface="Arial Narrow" pitchFamily="34" charset="0"/>
              </a:rPr>
            </a:br>
            <a:r>
              <a:rPr lang="en-US" sz="2000" i="1">
                <a:solidFill>
                  <a:schemeClr val="tx2"/>
                </a:solidFill>
                <a:latin typeface="Arial Narrow" pitchFamily="34" charset="0"/>
              </a:rPr>
              <a:t>     enabled? (GIE/NMIE)</a:t>
            </a:r>
          </a:p>
        </p:txBody>
      </p:sp>
      <p:sp>
        <p:nvSpPr>
          <p:cNvPr id="13330" name="Text Box 35"/>
          <p:cNvSpPr txBox="1">
            <a:spLocks noChangeArrowheads="1"/>
          </p:cNvSpPr>
          <p:nvPr/>
        </p:nvSpPr>
        <p:spPr bwMode="auto">
          <a:xfrm>
            <a:off x="6096000" y="2559050"/>
            <a:ext cx="471488" cy="336550"/>
          </a:xfrm>
          <a:prstGeom prst="rect">
            <a:avLst/>
          </a:prstGeom>
          <a:noFill/>
          <a:ln w="12700">
            <a:noFill/>
            <a:miter lim="800000"/>
            <a:headEnd/>
            <a:tailEnd/>
          </a:ln>
        </p:spPr>
        <p:txBody>
          <a:bodyPr wrap="none">
            <a:spAutoFit/>
          </a:bodyPr>
          <a:lstStyle/>
          <a:p>
            <a:r>
              <a:rPr lang="en-US" sz="2000">
                <a:latin typeface="Arial Narrow" pitchFamily="34" charset="0"/>
              </a:rPr>
              <a:t>6.  </a:t>
            </a:r>
          </a:p>
        </p:txBody>
      </p:sp>
      <p:sp>
        <p:nvSpPr>
          <p:cNvPr id="13331" name="Text Box 36"/>
          <p:cNvSpPr txBox="1">
            <a:spLocks noChangeArrowheads="1"/>
          </p:cNvSpPr>
          <p:nvPr/>
        </p:nvSpPr>
        <p:spPr bwMode="auto">
          <a:xfrm>
            <a:off x="6430963" y="2598738"/>
            <a:ext cx="2533650" cy="1274762"/>
          </a:xfrm>
          <a:prstGeom prst="rect">
            <a:avLst/>
          </a:prstGeom>
          <a:noFill/>
          <a:ln w="12700">
            <a:noFill/>
            <a:miter lim="800000"/>
            <a:headEnd/>
            <a:tailEnd/>
          </a:ln>
        </p:spPr>
        <p:txBody>
          <a:bodyPr wrap="none">
            <a:spAutoFit/>
          </a:bodyPr>
          <a:lstStyle/>
          <a:p>
            <a:pPr>
              <a:lnSpc>
                <a:spcPct val="70000"/>
              </a:lnSpc>
              <a:buFontTx/>
              <a:buChar char="•"/>
            </a:pPr>
            <a:r>
              <a:rPr lang="en-US" sz="1800">
                <a:latin typeface="Arial Narrow" pitchFamily="34" charset="0"/>
              </a:rPr>
              <a:t> CPU Acknowledge</a:t>
            </a:r>
          </a:p>
          <a:p>
            <a:pPr>
              <a:lnSpc>
                <a:spcPct val="70000"/>
              </a:lnSpc>
              <a:buFontTx/>
              <a:buChar char="•"/>
            </a:pPr>
            <a:r>
              <a:rPr lang="en-US" sz="1800">
                <a:latin typeface="Arial Narrow" pitchFamily="34" charset="0"/>
              </a:rPr>
              <a:t> Auto hardware sequence</a:t>
            </a:r>
          </a:p>
          <a:p>
            <a:pPr>
              <a:lnSpc>
                <a:spcPct val="70000"/>
              </a:lnSpc>
              <a:buFontTx/>
              <a:buChar char="•"/>
            </a:pPr>
            <a:r>
              <a:rPr lang="en-US" sz="1800">
                <a:latin typeface="Arial Narrow" pitchFamily="34" charset="0"/>
              </a:rPr>
              <a:t> </a:t>
            </a:r>
            <a:r>
              <a:rPr lang="en-US" sz="1800" i="1">
                <a:solidFill>
                  <a:schemeClr val="tx2"/>
                </a:solidFill>
                <a:latin typeface="Arial Narrow" pitchFamily="34" charset="0"/>
              </a:rPr>
              <a:t>HWI Dispatcher (vector)</a:t>
            </a:r>
          </a:p>
          <a:p>
            <a:pPr>
              <a:lnSpc>
                <a:spcPct val="70000"/>
              </a:lnSpc>
              <a:buFontTx/>
              <a:buChar char="•"/>
            </a:pPr>
            <a:r>
              <a:rPr lang="en-US" sz="1800">
                <a:latin typeface="Arial Narrow" pitchFamily="34" charset="0"/>
              </a:rPr>
              <a:t> Branch to ISR</a:t>
            </a:r>
          </a:p>
        </p:txBody>
      </p:sp>
      <p:sp>
        <p:nvSpPr>
          <p:cNvPr id="13332" name="Text Box 37"/>
          <p:cNvSpPr txBox="1">
            <a:spLocks noChangeArrowheads="1"/>
          </p:cNvSpPr>
          <p:nvPr/>
        </p:nvSpPr>
        <p:spPr bwMode="auto">
          <a:xfrm>
            <a:off x="228600" y="3778250"/>
            <a:ext cx="3502025" cy="336550"/>
          </a:xfrm>
          <a:prstGeom prst="rect">
            <a:avLst/>
          </a:prstGeom>
          <a:noFill/>
          <a:ln w="12700">
            <a:noFill/>
            <a:miter lim="800000"/>
            <a:headEnd/>
            <a:tailEnd/>
          </a:ln>
        </p:spPr>
        <p:txBody>
          <a:bodyPr wrap="none">
            <a:spAutoFit/>
          </a:bodyPr>
          <a:lstStyle/>
          <a:p>
            <a:r>
              <a:rPr lang="en-US" sz="2000">
                <a:latin typeface="Arial Narrow" pitchFamily="34" charset="0"/>
              </a:rPr>
              <a:t>7.  Interrupt Service Routine (ISR)</a:t>
            </a:r>
          </a:p>
        </p:txBody>
      </p:sp>
      <p:sp>
        <p:nvSpPr>
          <p:cNvPr id="13333" name="Text Box 38"/>
          <p:cNvSpPr txBox="1">
            <a:spLocks noChangeArrowheads="1"/>
          </p:cNvSpPr>
          <p:nvPr/>
        </p:nvSpPr>
        <p:spPr bwMode="auto">
          <a:xfrm>
            <a:off x="609600" y="4152900"/>
            <a:ext cx="3460750" cy="257175"/>
          </a:xfrm>
          <a:prstGeom prst="rect">
            <a:avLst/>
          </a:prstGeom>
          <a:noFill/>
          <a:ln w="12700">
            <a:noFill/>
            <a:miter lim="800000"/>
            <a:headEnd/>
            <a:tailEnd/>
          </a:ln>
        </p:spPr>
        <p:txBody>
          <a:bodyPr wrap="none">
            <a:spAutoFit/>
          </a:bodyPr>
          <a:lstStyle/>
          <a:p>
            <a:pPr>
              <a:lnSpc>
                <a:spcPct val="60000"/>
              </a:lnSpc>
              <a:buFontTx/>
              <a:buChar char="•"/>
            </a:pPr>
            <a:r>
              <a:rPr lang="en-US" sz="1800">
                <a:latin typeface="Arial Narrow" pitchFamily="34" charset="0"/>
              </a:rPr>
              <a:t> Context Save, ISR, Context Restore</a:t>
            </a:r>
          </a:p>
        </p:txBody>
      </p:sp>
      <p:sp>
        <p:nvSpPr>
          <p:cNvPr id="13334" name="Text Box 39"/>
          <p:cNvSpPr txBox="1">
            <a:spLocks noChangeArrowheads="1"/>
          </p:cNvSpPr>
          <p:nvPr/>
        </p:nvSpPr>
        <p:spPr bwMode="auto">
          <a:xfrm>
            <a:off x="533400" y="4648200"/>
            <a:ext cx="6276975" cy="366713"/>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sz="2000"/>
              <a:t>User is responsible for setting up the following:</a:t>
            </a:r>
          </a:p>
        </p:txBody>
      </p:sp>
      <p:sp>
        <p:nvSpPr>
          <p:cNvPr id="13335" name="Text Box 40"/>
          <p:cNvSpPr txBox="1">
            <a:spLocks noChangeArrowheads="1"/>
          </p:cNvSpPr>
          <p:nvPr/>
        </p:nvSpPr>
        <p:spPr bwMode="auto">
          <a:xfrm>
            <a:off x="906463" y="5051425"/>
            <a:ext cx="7916862" cy="1382713"/>
          </a:xfrm>
          <a:prstGeom prst="rect">
            <a:avLst/>
          </a:prstGeom>
          <a:noFill/>
          <a:ln w="12700">
            <a:noFill/>
            <a:miter lim="800000"/>
            <a:headEnd/>
            <a:tailEnd/>
          </a:ln>
        </p:spPr>
        <p:txBody>
          <a:bodyPr wrap="none">
            <a:spAutoFit/>
          </a:bodyPr>
          <a:lstStyle/>
          <a:p>
            <a:pPr>
              <a:buFontTx/>
              <a:buChar char="•"/>
            </a:pPr>
            <a:r>
              <a:rPr lang="en-US" sz="1800">
                <a:latin typeface="Arial Narrow" pitchFamily="34" charset="0"/>
              </a:rPr>
              <a:t> #2 – </a:t>
            </a:r>
            <a:r>
              <a:rPr lang="en-US" sz="1800" i="1">
                <a:solidFill>
                  <a:schemeClr val="tx2"/>
                </a:solidFill>
                <a:latin typeface="Arial Narrow" pitchFamily="34" charset="0"/>
              </a:rPr>
              <a:t>Interrupt Selector</a:t>
            </a:r>
            <a:r>
              <a:rPr lang="en-US" sz="1800">
                <a:latin typeface="Arial Narrow" pitchFamily="34" charset="0"/>
              </a:rPr>
              <a:t> (choose which 12 of 128 interrupt sources to use)</a:t>
            </a:r>
          </a:p>
          <a:p>
            <a:pPr>
              <a:buFontTx/>
              <a:buChar char="•"/>
            </a:pPr>
            <a:r>
              <a:rPr lang="en-US" sz="1800">
                <a:latin typeface="Arial Narrow" pitchFamily="34" charset="0"/>
              </a:rPr>
              <a:t> #4 – </a:t>
            </a:r>
            <a:r>
              <a:rPr lang="en-US" sz="1800" i="1">
                <a:solidFill>
                  <a:schemeClr val="tx2"/>
                </a:solidFill>
                <a:latin typeface="Arial Narrow" pitchFamily="34" charset="0"/>
              </a:rPr>
              <a:t>Interrupt Enable Register (IER)</a:t>
            </a:r>
            <a:r>
              <a:rPr lang="en-US" sz="1800">
                <a:latin typeface="Arial Narrow" pitchFamily="34" charset="0"/>
              </a:rPr>
              <a:t> – individually enable the proper interrupt sources</a:t>
            </a:r>
          </a:p>
          <a:p>
            <a:pPr>
              <a:buFontTx/>
              <a:buChar char="•"/>
            </a:pPr>
            <a:r>
              <a:rPr lang="en-US" sz="1800">
                <a:latin typeface="Arial Narrow" pitchFamily="34" charset="0"/>
              </a:rPr>
              <a:t> #5 – </a:t>
            </a:r>
            <a:r>
              <a:rPr lang="en-US" sz="1800" i="1">
                <a:solidFill>
                  <a:schemeClr val="tx2"/>
                </a:solidFill>
                <a:latin typeface="Arial Narrow" pitchFamily="34" charset="0"/>
              </a:rPr>
              <a:t>Global Interrupt Enable (GIE/NMIE)</a:t>
            </a:r>
            <a:r>
              <a:rPr lang="en-US" sz="1800">
                <a:latin typeface="Arial Narrow" pitchFamily="34" charset="0"/>
              </a:rPr>
              <a:t> – globally enable all interrupts</a:t>
            </a:r>
          </a:p>
          <a:p>
            <a:pPr>
              <a:buFontTx/>
              <a:buChar char="•"/>
            </a:pPr>
            <a:r>
              <a:rPr lang="en-US" sz="1800">
                <a:latin typeface="Arial Narrow" pitchFamily="34" charset="0"/>
              </a:rPr>
              <a:t> #6 – </a:t>
            </a:r>
            <a:r>
              <a:rPr lang="en-US" sz="1800" i="1">
                <a:solidFill>
                  <a:schemeClr val="tx2"/>
                </a:solidFill>
                <a:latin typeface="Arial Narrow" pitchFamily="34" charset="0"/>
              </a:rPr>
              <a:t>Hardware Interrupt (HWI) Dispatcher</a:t>
            </a:r>
            <a:r>
              <a:rPr lang="en-US" sz="1800">
                <a:latin typeface="Arial Narrow" pitchFamily="34" charset="0"/>
              </a:rPr>
              <a:t> – the vector to the ISR</a:t>
            </a:r>
          </a:p>
        </p:txBody>
      </p:sp>
      <p:sp>
        <p:nvSpPr>
          <p:cNvPr id="4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40</a:t>
            </a:r>
            <a:endParaRPr lang="en-US" sz="1000" b="0" dirty="0" smtClean="0">
              <a:solidFill>
                <a:schemeClr val="tx2"/>
              </a:solidFill>
              <a:effectLst/>
              <a:latin typeface="Arial"/>
            </a:endParaRPr>
          </a:p>
        </p:txBody>
      </p:sp>
      <p:pic>
        <p:nvPicPr>
          <p:cNvPr id="35"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2"/>
          <p:cNvSpPr>
            <a:spLocks noChangeArrowheads="1"/>
          </p:cNvSpPr>
          <p:nvPr/>
        </p:nvSpPr>
        <p:spPr bwMode="auto">
          <a:xfrm>
            <a:off x="3200400" y="685800"/>
            <a:ext cx="5257800" cy="2971800"/>
          </a:xfrm>
          <a:prstGeom prst="rect">
            <a:avLst/>
          </a:prstGeom>
          <a:solidFill>
            <a:schemeClr val="hlink"/>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366595" name="Rectangle 3"/>
          <p:cNvSpPr>
            <a:spLocks noChangeArrowheads="1"/>
          </p:cNvSpPr>
          <p:nvPr/>
        </p:nvSpPr>
        <p:spPr bwMode="auto">
          <a:xfrm>
            <a:off x="1524000" y="685800"/>
            <a:ext cx="1676400" cy="2971800"/>
          </a:xfrm>
          <a:prstGeom prst="rect">
            <a:avLst/>
          </a:prstGeom>
          <a:solidFill>
            <a:schemeClr val="accent1"/>
          </a:solidFill>
          <a:ln w="12700">
            <a:solidFill>
              <a:schemeClr val="tx1"/>
            </a:solidFill>
            <a:miter lim="800000"/>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14340" name="Rectangle 4"/>
          <p:cNvSpPr>
            <a:spLocks noGrp="1" noChangeArrowheads="1"/>
          </p:cNvSpPr>
          <p:nvPr>
            <p:ph type="title"/>
          </p:nvPr>
        </p:nvSpPr>
        <p:spPr/>
        <p:txBody>
          <a:bodyPr/>
          <a:lstStyle/>
          <a:p>
            <a:r>
              <a:rPr lang="en-US" smtClean="0"/>
              <a:t>C64x+ Hardware Interrupts</a:t>
            </a:r>
          </a:p>
        </p:txBody>
      </p:sp>
      <p:sp>
        <p:nvSpPr>
          <p:cNvPr id="14341" name="Text Box 5"/>
          <p:cNvSpPr txBox="1">
            <a:spLocks noChangeArrowheads="1"/>
          </p:cNvSpPr>
          <p:nvPr/>
        </p:nvSpPr>
        <p:spPr bwMode="auto">
          <a:xfrm>
            <a:off x="609600" y="3886200"/>
            <a:ext cx="8016875" cy="733425"/>
          </a:xfrm>
          <a:prstGeom prst="rect">
            <a:avLst/>
          </a:prstGeom>
          <a:noFill/>
          <a:ln w="12700">
            <a:noFill/>
            <a:miter lim="800000"/>
            <a:headEnd type="none" w="sm" len="sm"/>
            <a:tailEnd type="none" w="sm" len="sm"/>
          </a:ln>
        </p:spPr>
        <p:txBody>
          <a:bodyPr>
            <a:spAutoFit/>
          </a:bodyPr>
          <a:lstStyle/>
          <a:p>
            <a:pPr marL="342900" indent="-342900">
              <a:buClr>
                <a:schemeClr val="tx2"/>
              </a:buClr>
              <a:buSzPct val="75000"/>
              <a:buFont typeface="Wingdings" pitchFamily="2" charset="2"/>
              <a:buChar char=""/>
            </a:pPr>
            <a:r>
              <a:rPr lang="en-US" sz="2000">
                <a:latin typeface="Arial Narrow" pitchFamily="34" charset="0"/>
              </a:rPr>
              <a:t>C6748 has 128 possible interrupt sources (but only 12 CPU interrupts)</a:t>
            </a:r>
          </a:p>
          <a:p>
            <a:pPr marL="342900" indent="-342900">
              <a:buClr>
                <a:schemeClr val="tx2"/>
              </a:buClr>
              <a:buSzPct val="75000"/>
              <a:buFont typeface="Wingdings" pitchFamily="2" charset="2"/>
              <a:buChar char=""/>
            </a:pPr>
            <a:r>
              <a:rPr lang="en-US" sz="2000">
                <a:latin typeface="Arial Narrow" pitchFamily="34" charset="0"/>
              </a:rPr>
              <a:t>4-Step Programming:</a:t>
            </a:r>
          </a:p>
        </p:txBody>
      </p:sp>
      <p:sp>
        <p:nvSpPr>
          <p:cNvPr id="366606" name="AutoShape 14"/>
          <p:cNvSpPr>
            <a:spLocks noChangeArrowheads="1"/>
          </p:cNvSpPr>
          <p:nvPr/>
        </p:nvSpPr>
        <p:spPr bwMode="auto">
          <a:xfrm rot="16200000" flipH="1">
            <a:off x="914400" y="2133600"/>
            <a:ext cx="2286000" cy="457200"/>
          </a:xfrm>
          <a:prstGeom prst="flowChartManualOperation">
            <a:avLst/>
          </a:prstGeom>
          <a:solidFill>
            <a:schemeClr val="accent2"/>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4344" name="Text Box 15"/>
          <p:cNvSpPr txBox="1">
            <a:spLocks noChangeArrowheads="1"/>
          </p:cNvSpPr>
          <p:nvPr/>
        </p:nvSpPr>
        <p:spPr bwMode="auto">
          <a:xfrm>
            <a:off x="1905000" y="679450"/>
            <a:ext cx="954088" cy="530225"/>
          </a:xfrm>
          <a:prstGeom prst="rect">
            <a:avLst/>
          </a:prstGeom>
          <a:noFill/>
          <a:ln w="12700">
            <a:noFill/>
            <a:miter lim="800000"/>
            <a:headEnd/>
            <a:tailEnd/>
          </a:ln>
        </p:spPr>
        <p:txBody>
          <a:bodyPr wrap="none">
            <a:spAutoFit/>
          </a:bodyPr>
          <a:lstStyle/>
          <a:p>
            <a:pPr algn="ctr"/>
            <a:r>
              <a:rPr lang="en-US" sz="1800">
                <a:solidFill>
                  <a:schemeClr val="tx2"/>
                </a:solidFill>
                <a:latin typeface="Arial Narrow" pitchFamily="34" charset="0"/>
              </a:rPr>
              <a:t>Interrupt</a:t>
            </a:r>
            <a:br>
              <a:rPr lang="en-US" sz="1800">
                <a:solidFill>
                  <a:schemeClr val="tx2"/>
                </a:solidFill>
                <a:latin typeface="Arial Narrow" pitchFamily="34" charset="0"/>
              </a:rPr>
            </a:br>
            <a:r>
              <a:rPr lang="en-US" sz="1800">
                <a:solidFill>
                  <a:schemeClr val="tx2"/>
                </a:solidFill>
                <a:latin typeface="Arial Narrow" pitchFamily="34" charset="0"/>
              </a:rPr>
              <a:t>Selector</a:t>
            </a:r>
          </a:p>
        </p:txBody>
      </p:sp>
      <p:sp>
        <p:nvSpPr>
          <p:cNvPr id="366608" name="Line 16"/>
          <p:cNvSpPr>
            <a:spLocks noChangeShapeType="1"/>
          </p:cNvSpPr>
          <p:nvPr/>
        </p:nvSpPr>
        <p:spPr bwMode="auto">
          <a:xfrm>
            <a:off x="1219200" y="1371600"/>
            <a:ext cx="609600" cy="0"/>
          </a:xfrm>
          <a:prstGeom prst="line">
            <a:avLst/>
          </a:prstGeom>
          <a:noFill/>
          <a:ln w="28575">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66609" name="Line 17"/>
          <p:cNvSpPr>
            <a:spLocks noChangeShapeType="1"/>
          </p:cNvSpPr>
          <p:nvPr/>
        </p:nvSpPr>
        <p:spPr bwMode="auto">
          <a:xfrm>
            <a:off x="1219200" y="1752600"/>
            <a:ext cx="609600" cy="0"/>
          </a:xfrm>
          <a:prstGeom prst="line">
            <a:avLst/>
          </a:prstGeom>
          <a:noFill/>
          <a:ln w="28575">
            <a:solidFill>
              <a:schemeClr val="tx2"/>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66610" name="Line 18"/>
          <p:cNvSpPr>
            <a:spLocks noChangeShapeType="1"/>
          </p:cNvSpPr>
          <p:nvPr/>
        </p:nvSpPr>
        <p:spPr bwMode="auto">
          <a:xfrm>
            <a:off x="1219200" y="2133600"/>
            <a:ext cx="609600" cy="0"/>
          </a:xfrm>
          <a:prstGeom prst="line">
            <a:avLst/>
          </a:prstGeom>
          <a:noFill/>
          <a:ln w="28575">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66611" name="Line 19"/>
          <p:cNvSpPr>
            <a:spLocks noChangeShapeType="1"/>
          </p:cNvSpPr>
          <p:nvPr/>
        </p:nvSpPr>
        <p:spPr bwMode="auto">
          <a:xfrm>
            <a:off x="1219200" y="2514600"/>
            <a:ext cx="609600" cy="0"/>
          </a:xfrm>
          <a:prstGeom prst="line">
            <a:avLst/>
          </a:prstGeom>
          <a:noFill/>
          <a:ln w="28575">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66612" name="Line 20"/>
          <p:cNvSpPr>
            <a:spLocks noChangeShapeType="1"/>
          </p:cNvSpPr>
          <p:nvPr/>
        </p:nvSpPr>
        <p:spPr bwMode="auto">
          <a:xfrm>
            <a:off x="1219200" y="2895600"/>
            <a:ext cx="609600" cy="0"/>
          </a:xfrm>
          <a:prstGeom prst="line">
            <a:avLst/>
          </a:prstGeom>
          <a:noFill/>
          <a:ln w="28575">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14350" name="Text Box 21"/>
          <p:cNvSpPr txBox="1">
            <a:spLocks noChangeArrowheads="1"/>
          </p:cNvSpPr>
          <p:nvPr/>
        </p:nvSpPr>
        <p:spPr bwMode="auto">
          <a:xfrm>
            <a:off x="936625" y="1212850"/>
            <a:ext cx="311150" cy="311150"/>
          </a:xfrm>
          <a:prstGeom prst="rect">
            <a:avLst/>
          </a:prstGeom>
          <a:noFill/>
          <a:ln w="12700">
            <a:noFill/>
            <a:miter lim="800000"/>
            <a:headEnd/>
            <a:tailEnd/>
          </a:ln>
        </p:spPr>
        <p:txBody>
          <a:bodyPr wrap="none">
            <a:spAutoFit/>
          </a:bodyPr>
          <a:lstStyle/>
          <a:p>
            <a:r>
              <a:rPr lang="en-US" sz="1800"/>
              <a:t>0</a:t>
            </a:r>
          </a:p>
        </p:txBody>
      </p:sp>
      <p:sp>
        <p:nvSpPr>
          <p:cNvPr id="14351" name="Text Box 22"/>
          <p:cNvSpPr txBox="1">
            <a:spLocks noChangeArrowheads="1"/>
          </p:cNvSpPr>
          <p:nvPr/>
        </p:nvSpPr>
        <p:spPr bwMode="auto">
          <a:xfrm>
            <a:off x="1219200" y="1381125"/>
            <a:ext cx="254000" cy="336550"/>
          </a:xfrm>
          <a:prstGeom prst="rect">
            <a:avLst/>
          </a:prstGeom>
          <a:noFill/>
          <a:ln w="12700">
            <a:noFill/>
            <a:miter lim="800000"/>
            <a:headEnd/>
            <a:tailEnd/>
          </a:ln>
        </p:spPr>
        <p:txBody>
          <a:bodyPr wrap="none">
            <a:spAutoFit/>
          </a:bodyPr>
          <a:lstStyle/>
          <a:p>
            <a:pPr>
              <a:lnSpc>
                <a:spcPct val="40000"/>
              </a:lnSpc>
            </a:pPr>
            <a:r>
              <a:rPr lang="en-US" sz="2000"/>
              <a:t>.</a:t>
            </a:r>
            <a:br>
              <a:rPr lang="en-US" sz="2000"/>
            </a:br>
            <a:r>
              <a:rPr lang="en-US" sz="2000"/>
              <a:t>.</a:t>
            </a:r>
          </a:p>
        </p:txBody>
      </p:sp>
      <p:sp>
        <p:nvSpPr>
          <p:cNvPr id="14352" name="Text Box 23"/>
          <p:cNvSpPr txBox="1">
            <a:spLocks noChangeArrowheads="1"/>
          </p:cNvSpPr>
          <p:nvPr/>
        </p:nvSpPr>
        <p:spPr bwMode="auto">
          <a:xfrm>
            <a:off x="47625" y="1603375"/>
            <a:ext cx="1238250" cy="287338"/>
          </a:xfrm>
          <a:prstGeom prst="rect">
            <a:avLst/>
          </a:prstGeom>
          <a:noFill/>
          <a:ln w="12700">
            <a:noFill/>
            <a:miter lim="800000"/>
            <a:headEnd/>
            <a:tailEnd/>
          </a:ln>
        </p:spPr>
        <p:txBody>
          <a:bodyPr wrap="none">
            <a:spAutoFit/>
          </a:bodyPr>
          <a:lstStyle/>
          <a:p>
            <a:r>
              <a:rPr lang="en-US" sz="1600">
                <a:solidFill>
                  <a:schemeClr val="tx2"/>
                </a:solidFill>
                <a:latin typeface="Arial Narrow" pitchFamily="34" charset="0"/>
              </a:rPr>
              <a:t>MCASP0_INT</a:t>
            </a:r>
          </a:p>
        </p:txBody>
      </p:sp>
      <p:sp>
        <p:nvSpPr>
          <p:cNvPr id="14353" name="Text Box 24"/>
          <p:cNvSpPr txBox="1">
            <a:spLocks noChangeArrowheads="1"/>
          </p:cNvSpPr>
          <p:nvPr/>
        </p:nvSpPr>
        <p:spPr bwMode="auto">
          <a:xfrm>
            <a:off x="1219200" y="2514600"/>
            <a:ext cx="254000" cy="336550"/>
          </a:xfrm>
          <a:prstGeom prst="rect">
            <a:avLst/>
          </a:prstGeom>
          <a:noFill/>
          <a:ln w="12700">
            <a:noFill/>
            <a:miter lim="800000"/>
            <a:headEnd/>
            <a:tailEnd/>
          </a:ln>
        </p:spPr>
        <p:txBody>
          <a:bodyPr wrap="none">
            <a:spAutoFit/>
          </a:bodyPr>
          <a:lstStyle/>
          <a:p>
            <a:pPr>
              <a:lnSpc>
                <a:spcPct val="40000"/>
              </a:lnSpc>
            </a:pPr>
            <a:r>
              <a:rPr lang="en-US" sz="2000"/>
              <a:t>.</a:t>
            </a:r>
            <a:br>
              <a:rPr lang="en-US" sz="2000"/>
            </a:br>
            <a:r>
              <a:rPr lang="en-US" sz="2000"/>
              <a:t>.</a:t>
            </a:r>
          </a:p>
        </p:txBody>
      </p:sp>
      <p:sp>
        <p:nvSpPr>
          <p:cNvPr id="14354" name="Text Box 25"/>
          <p:cNvSpPr txBox="1">
            <a:spLocks noChangeArrowheads="1"/>
          </p:cNvSpPr>
          <p:nvPr/>
        </p:nvSpPr>
        <p:spPr bwMode="auto">
          <a:xfrm>
            <a:off x="685800" y="2743200"/>
            <a:ext cx="565150" cy="311150"/>
          </a:xfrm>
          <a:prstGeom prst="rect">
            <a:avLst/>
          </a:prstGeom>
          <a:noFill/>
          <a:ln w="12700">
            <a:noFill/>
            <a:miter lim="800000"/>
            <a:headEnd/>
            <a:tailEnd/>
          </a:ln>
        </p:spPr>
        <p:txBody>
          <a:bodyPr wrap="none">
            <a:spAutoFit/>
          </a:bodyPr>
          <a:lstStyle/>
          <a:p>
            <a:r>
              <a:rPr lang="en-US" sz="1800"/>
              <a:t>127</a:t>
            </a:r>
          </a:p>
        </p:txBody>
      </p:sp>
      <p:sp>
        <p:nvSpPr>
          <p:cNvPr id="366618" name="Oval 26"/>
          <p:cNvSpPr>
            <a:spLocks noChangeArrowheads="1"/>
          </p:cNvSpPr>
          <p:nvPr/>
        </p:nvSpPr>
        <p:spPr bwMode="auto">
          <a:xfrm>
            <a:off x="2133600" y="1704975"/>
            <a:ext cx="76200" cy="76200"/>
          </a:xfrm>
          <a:prstGeom prst="ellipse">
            <a:avLst/>
          </a:prstGeom>
          <a:solidFill>
            <a:srgbClr val="000000"/>
          </a:solid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66619" name="Oval 27"/>
          <p:cNvSpPr>
            <a:spLocks noChangeArrowheads="1"/>
          </p:cNvSpPr>
          <p:nvPr/>
        </p:nvSpPr>
        <p:spPr bwMode="auto">
          <a:xfrm>
            <a:off x="2133600" y="2133600"/>
            <a:ext cx="76200" cy="76200"/>
          </a:xfrm>
          <a:prstGeom prst="ellipse">
            <a:avLst/>
          </a:prstGeom>
          <a:solidFill>
            <a:srgbClr val="000000"/>
          </a:solid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66620" name="Oval 28"/>
          <p:cNvSpPr>
            <a:spLocks noChangeArrowheads="1"/>
          </p:cNvSpPr>
          <p:nvPr/>
        </p:nvSpPr>
        <p:spPr bwMode="auto">
          <a:xfrm>
            <a:off x="2133600" y="2857500"/>
            <a:ext cx="76200" cy="76200"/>
          </a:xfrm>
          <a:prstGeom prst="ellipse">
            <a:avLst/>
          </a:prstGeom>
          <a:solidFill>
            <a:srgbClr val="000000"/>
          </a:solid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66621" name="Line 29"/>
          <p:cNvSpPr>
            <a:spLocks noChangeShapeType="1"/>
          </p:cNvSpPr>
          <p:nvPr/>
        </p:nvSpPr>
        <p:spPr bwMode="auto">
          <a:xfrm>
            <a:off x="2209800" y="1733550"/>
            <a:ext cx="1371600" cy="0"/>
          </a:xfrm>
          <a:prstGeom prst="line">
            <a:avLst/>
          </a:prstGeom>
          <a:noFill/>
          <a:ln w="12700">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22" name="Rectangle 30"/>
          <p:cNvSpPr>
            <a:spLocks noChangeArrowheads="1"/>
          </p:cNvSpPr>
          <p:nvPr/>
        </p:nvSpPr>
        <p:spPr bwMode="auto">
          <a:xfrm>
            <a:off x="3571875" y="1581150"/>
            <a:ext cx="304800" cy="304800"/>
          </a:xfrm>
          <a:prstGeom prst="rect">
            <a:avLst/>
          </a:prstGeom>
          <a:noFill/>
          <a:ln w="12700">
            <a:solidFill>
              <a:schemeClr val="tx1"/>
            </a:solidFill>
            <a:miter lim="800000"/>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14360" name="Text Box 31"/>
          <p:cNvSpPr txBox="1">
            <a:spLocks noChangeArrowheads="1"/>
          </p:cNvSpPr>
          <p:nvPr/>
        </p:nvSpPr>
        <p:spPr bwMode="auto">
          <a:xfrm>
            <a:off x="3575050" y="1593850"/>
            <a:ext cx="311150" cy="311150"/>
          </a:xfrm>
          <a:prstGeom prst="rect">
            <a:avLst/>
          </a:prstGeom>
          <a:noFill/>
          <a:ln w="12700">
            <a:noFill/>
            <a:miter lim="800000"/>
            <a:headEnd/>
            <a:tailEnd/>
          </a:ln>
        </p:spPr>
        <p:txBody>
          <a:bodyPr wrap="none">
            <a:spAutoFit/>
          </a:bodyPr>
          <a:lstStyle/>
          <a:p>
            <a:r>
              <a:rPr lang="en-US" sz="1800"/>
              <a:t>0</a:t>
            </a:r>
          </a:p>
        </p:txBody>
      </p:sp>
      <p:sp>
        <p:nvSpPr>
          <p:cNvPr id="14361" name="Text Box 32"/>
          <p:cNvSpPr txBox="1">
            <a:spLocks noChangeArrowheads="1"/>
          </p:cNvSpPr>
          <p:nvPr/>
        </p:nvSpPr>
        <p:spPr bwMode="auto">
          <a:xfrm>
            <a:off x="2362200" y="1409700"/>
            <a:ext cx="769938" cy="336550"/>
          </a:xfrm>
          <a:prstGeom prst="rect">
            <a:avLst/>
          </a:prstGeom>
          <a:noFill/>
          <a:ln w="12700">
            <a:noFill/>
            <a:miter lim="800000"/>
            <a:headEnd/>
            <a:tailEnd/>
          </a:ln>
        </p:spPr>
        <p:txBody>
          <a:bodyPr wrap="none">
            <a:spAutoFit/>
          </a:bodyPr>
          <a:lstStyle/>
          <a:p>
            <a:r>
              <a:rPr lang="en-US" sz="2000"/>
              <a:t>HWI</a:t>
            </a:r>
            <a:r>
              <a:rPr lang="en-US" sz="2000" baseline="-25000"/>
              <a:t>4</a:t>
            </a:r>
          </a:p>
        </p:txBody>
      </p:sp>
      <p:sp>
        <p:nvSpPr>
          <p:cNvPr id="366625" name="Line 33"/>
          <p:cNvSpPr>
            <a:spLocks noChangeShapeType="1"/>
          </p:cNvSpPr>
          <p:nvPr/>
        </p:nvSpPr>
        <p:spPr bwMode="auto">
          <a:xfrm>
            <a:off x="2209800" y="2171700"/>
            <a:ext cx="1371600" cy="0"/>
          </a:xfrm>
          <a:prstGeom prst="line">
            <a:avLst/>
          </a:prstGeom>
          <a:noFill/>
          <a:ln w="28575">
            <a:solidFill>
              <a:schemeClr val="tx2"/>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26" name="Rectangle 34"/>
          <p:cNvSpPr>
            <a:spLocks noChangeArrowheads="1"/>
          </p:cNvSpPr>
          <p:nvPr/>
        </p:nvSpPr>
        <p:spPr bwMode="auto">
          <a:xfrm>
            <a:off x="3571875" y="2019300"/>
            <a:ext cx="304800" cy="304800"/>
          </a:xfrm>
          <a:prstGeom prst="rect">
            <a:avLst/>
          </a:prstGeom>
          <a:noFill/>
          <a:ln w="12700">
            <a:solidFill>
              <a:schemeClr val="tx1"/>
            </a:solidFill>
            <a:miter lim="800000"/>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14364" name="Text Box 35"/>
          <p:cNvSpPr txBox="1">
            <a:spLocks noChangeArrowheads="1"/>
          </p:cNvSpPr>
          <p:nvPr/>
        </p:nvSpPr>
        <p:spPr bwMode="auto">
          <a:xfrm>
            <a:off x="3575050" y="2032000"/>
            <a:ext cx="311150" cy="311150"/>
          </a:xfrm>
          <a:prstGeom prst="rect">
            <a:avLst/>
          </a:prstGeom>
          <a:noFill/>
          <a:ln w="12700">
            <a:noFill/>
            <a:miter lim="800000"/>
            <a:headEnd/>
            <a:tailEnd/>
          </a:ln>
        </p:spPr>
        <p:txBody>
          <a:bodyPr wrap="none">
            <a:spAutoFit/>
          </a:bodyPr>
          <a:lstStyle/>
          <a:p>
            <a:r>
              <a:rPr lang="en-US" sz="1800"/>
              <a:t>1</a:t>
            </a:r>
          </a:p>
        </p:txBody>
      </p:sp>
      <p:sp>
        <p:nvSpPr>
          <p:cNvPr id="14365" name="Text Box 36"/>
          <p:cNvSpPr txBox="1">
            <a:spLocks noChangeArrowheads="1"/>
          </p:cNvSpPr>
          <p:nvPr/>
        </p:nvSpPr>
        <p:spPr bwMode="auto">
          <a:xfrm>
            <a:off x="2362200" y="1838325"/>
            <a:ext cx="769938" cy="336550"/>
          </a:xfrm>
          <a:prstGeom prst="rect">
            <a:avLst/>
          </a:prstGeom>
          <a:noFill/>
          <a:ln w="12700">
            <a:noFill/>
            <a:miter lim="800000"/>
            <a:headEnd/>
            <a:tailEnd/>
          </a:ln>
        </p:spPr>
        <p:txBody>
          <a:bodyPr wrap="none">
            <a:spAutoFit/>
          </a:bodyPr>
          <a:lstStyle/>
          <a:p>
            <a:r>
              <a:rPr lang="en-US" sz="2000"/>
              <a:t>HWI</a:t>
            </a:r>
            <a:r>
              <a:rPr lang="en-US" sz="2000" baseline="-25000"/>
              <a:t>5</a:t>
            </a:r>
          </a:p>
        </p:txBody>
      </p:sp>
      <p:sp>
        <p:nvSpPr>
          <p:cNvPr id="366629" name="Line 37"/>
          <p:cNvSpPr>
            <a:spLocks noChangeShapeType="1"/>
          </p:cNvSpPr>
          <p:nvPr/>
        </p:nvSpPr>
        <p:spPr bwMode="auto">
          <a:xfrm>
            <a:off x="2209800" y="2876550"/>
            <a:ext cx="1371600" cy="0"/>
          </a:xfrm>
          <a:prstGeom prst="line">
            <a:avLst/>
          </a:prstGeom>
          <a:noFill/>
          <a:ln w="12700">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30" name="Rectangle 38"/>
          <p:cNvSpPr>
            <a:spLocks noChangeArrowheads="1"/>
          </p:cNvSpPr>
          <p:nvPr/>
        </p:nvSpPr>
        <p:spPr bwMode="auto">
          <a:xfrm>
            <a:off x="3571875" y="2724150"/>
            <a:ext cx="304800" cy="304800"/>
          </a:xfrm>
          <a:prstGeom prst="rect">
            <a:avLst/>
          </a:prstGeom>
          <a:noFill/>
          <a:ln w="12700">
            <a:solidFill>
              <a:schemeClr val="tx1"/>
            </a:solidFill>
            <a:miter lim="800000"/>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14368" name="Text Box 39"/>
          <p:cNvSpPr txBox="1">
            <a:spLocks noChangeArrowheads="1"/>
          </p:cNvSpPr>
          <p:nvPr/>
        </p:nvSpPr>
        <p:spPr bwMode="auto">
          <a:xfrm>
            <a:off x="3575050" y="2736850"/>
            <a:ext cx="311150" cy="311150"/>
          </a:xfrm>
          <a:prstGeom prst="rect">
            <a:avLst/>
          </a:prstGeom>
          <a:noFill/>
          <a:ln w="12700">
            <a:noFill/>
            <a:miter lim="800000"/>
            <a:headEnd/>
            <a:tailEnd/>
          </a:ln>
        </p:spPr>
        <p:txBody>
          <a:bodyPr wrap="none">
            <a:spAutoFit/>
          </a:bodyPr>
          <a:lstStyle/>
          <a:p>
            <a:r>
              <a:rPr lang="en-US" sz="1800"/>
              <a:t>0</a:t>
            </a:r>
          </a:p>
        </p:txBody>
      </p:sp>
      <p:sp>
        <p:nvSpPr>
          <p:cNvPr id="14369" name="Text Box 40"/>
          <p:cNvSpPr txBox="1">
            <a:spLocks noChangeArrowheads="1"/>
          </p:cNvSpPr>
          <p:nvPr/>
        </p:nvSpPr>
        <p:spPr bwMode="auto">
          <a:xfrm>
            <a:off x="2362200" y="2552700"/>
            <a:ext cx="862013" cy="336550"/>
          </a:xfrm>
          <a:prstGeom prst="rect">
            <a:avLst/>
          </a:prstGeom>
          <a:noFill/>
          <a:ln w="12700">
            <a:noFill/>
            <a:miter lim="800000"/>
            <a:headEnd/>
            <a:tailEnd/>
          </a:ln>
        </p:spPr>
        <p:txBody>
          <a:bodyPr wrap="none">
            <a:spAutoFit/>
          </a:bodyPr>
          <a:lstStyle/>
          <a:p>
            <a:r>
              <a:rPr lang="en-US" sz="2000"/>
              <a:t>HWI</a:t>
            </a:r>
            <a:r>
              <a:rPr lang="en-US" sz="2000" baseline="-25000"/>
              <a:t>15</a:t>
            </a:r>
          </a:p>
        </p:txBody>
      </p:sp>
      <p:sp>
        <p:nvSpPr>
          <p:cNvPr id="14370" name="Text Box 41"/>
          <p:cNvSpPr txBox="1">
            <a:spLocks noChangeArrowheads="1"/>
          </p:cNvSpPr>
          <p:nvPr/>
        </p:nvSpPr>
        <p:spPr bwMode="auto">
          <a:xfrm>
            <a:off x="2628900" y="2224088"/>
            <a:ext cx="254000" cy="368300"/>
          </a:xfrm>
          <a:prstGeom prst="rect">
            <a:avLst/>
          </a:prstGeom>
          <a:noFill/>
          <a:ln w="12700">
            <a:noFill/>
            <a:miter lim="800000"/>
            <a:headEnd/>
            <a:tailEnd/>
          </a:ln>
        </p:spPr>
        <p:txBody>
          <a:bodyPr wrap="none">
            <a:spAutoFit/>
          </a:bodyPr>
          <a:lstStyle/>
          <a:p>
            <a:pPr>
              <a:lnSpc>
                <a:spcPct val="30000"/>
              </a:lnSpc>
            </a:pPr>
            <a:r>
              <a:rPr lang="en-US" sz="2000"/>
              <a:t>.</a:t>
            </a:r>
            <a:br>
              <a:rPr lang="en-US" sz="2000"/>
            </a:br>
            <a:r>
              <a:rPr lang="en-US" sz="2000"/>
              <a:t>.</a:t>
            </a:r>
            <a:br>
              <a:rPr lang="en-US" sz="2000"/>
            </a:br>
            <a:r>
              <a:rPr lang="en-US" sz="2000"/>
              <a:t>.</a:t>
            </a:r>
          </a:p>
        </p:txBody>
      </p:sp>
      <p:sp>
        <p:nvSpPr>
          <p:cNvPr id="366634" name="Line 42"/>
          <p:cNvSpPr>
            <a:spLocks noChangeShapeType="1"/>
          </p:cNvSpPr>
          <p:nvPr/>
        </p:nvSpPr>
        <p:spPr bwMode="auto">
          <a:xfrm>
            <a:off x="1828800" y="1752600"/>
            <a:ext cx="304800" cy="381000"/>
          </a:xfrm>
          <a:prstGeom prst="line">
            <a:avLst/>
          </a:prstGeom>
          <a:noFill/>
          <a:ln w="19050">
            <a:solidFill>
              <a:schemeClr val="tx2"/>
            </a:solidFill>
            <a:prstDash val="dash"/>
            <a:round/>
            <a:headEnd/>
            <a:tailEn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14372" name="Text Box 43"/>
          <p:cNvSpPr txBox="1">
            <a:spLocks noChangeArrowheads="1"/>
          </p:cNvSpPr>
          <p:nvPr/>
        </p:nvSpPr>
        <p:spPr bwMode="auto">
          <a:xfrm>
            <a:off x="3392488" y="806450"/>
            <a:ext cx="593725" cy="336550"/>
          </a:xfrm>
          <a:prstGeom prst="rect">
            <a:avLst/>
          </a:prstGeom>
          <a:noFill/>
          <a:ln w="12700">
            <a:noFill/>
            <a:miter lim="800000"/>
            <a:headEnd/>
            <a:tailEnd/>
          </a:ln>
        </p:spPr>
        <p:txBody>
          <a:bodyPr wrap="none">
            <a:spAutoFit/>
          </a:bodyPr>
          <a:lstStyle/>
          <a:p>
            <a:pPr algn="ctr"/>
            <a:r>
              <a:rPr lang="en-US" sz="2000"/>
              <a:t>IFR</a:t>
            </a:r>
          </a:p>
        </p:txBody>
      </p:sp>
      <p:sp>
        <p:nvSpPr>
          <p:cNvPr id="366636" name="Line 44"/>
          <p:cNvSpPr>
            <a:spLocks noChangeShapeType="1"/>
          </p:cNvSpPr>
          <p:nvPr/>
        </p:nvSpPr>
        <p:spPr bwMode="auto">
          <a:xfrm>
            <a:off x="3886200" y="1733550"/>
            <a:ext cx="762000" cy="0"/>
          </a:xfrm>
          <a:prstGeom prst="line">
            <a:avLst/>
          </a:prstGeom>
          <a:noFill/>
          <a:ln w="12700">
            <a:solidFill>
              <a:schemeClr val="tx1"/>
            </a:solidFill>
            <a:round/>
            <a:headEnd/>
            <a:tailEn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37" name="Oval 45"/>
          <p:cNvSpPr>
            <a:spLocks noChangeArrowheads="1"/>
          </p:cNvSpPr>
          <p:nvPr/>
        </p:nvSpPr>
        <p:spPr bwMode="auto">
          <a:xfrm>
            <a:off x="4648200" y="1704975"/>
            <a:ext cx="76200" cy="76200"/>
          </a:xfrm>
          <a:prstGeom prst="ellipse">
            <a:avLst/>
          </a:prstGeom>
          <a:solidFill>
            <a:srgbClr val="000000"/>
          </a:solid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66638" name="Line 46"/>
          <p:cNvSpPr>
            <a:spLocks noChangeShapeType="1"/>
          </p:cNvSpPr>
          <p:nvPr/>
        </p:nvSpPr>
        <p:spPr bwMode="auto">
          <a:xfrm>
            <a:off x="3886200" y="2171700"/>
            <a:ext cx="2057400" cy="0"/>
          </a:xfrm>
          <a:prstGeom prst="line">
            <a:avLst/>
          </a:prstGeom>
          <a:noFill/>
          <a:ln w="28575">
            <a:solidFill>
              <a:schemeClr val="tx2"/>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39" name="Oval 47"/>
          <p:cNvSpPr>
            <a:spLocks noChangeArrowheads="1"/>
          </p:cNvSpPr>
          <p:nvPr/>
        </p:nvSpPr>
        <p:spPr bwMode="auto">
          <a:xfrm>
            <a:off x="4648200" y="2133600"/>
            <a:ext cx="76200" cy="76200"/>
          </a:xfrm>
          <a:prstGeom prst="ellipse">
            <a:avLst/>
          </a:prstGeom>
          <a:solidFill>
            <a:srgbClr val="000000"/>
          </a:solid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66640" name="Line 48"/>
          <p:cNvSpPr>
            <a:spLocks noChangeShapeType="1"/>
          </p:cNvSpPr>
          <p:nvPr/>
        </p:nvSpPr>
        <p:spPr bwMode="auto">
          <a:xfrm>
            <a:off x="3886200" y="2876550"/>
            <a:ext cx="762000" cy="0"/>
          </a:xfrm>
          <a:prstGeom prst="line">
            <a:avLst/>
          </a:prstGeom>
          <a:noFill/>
          <a:ln w="12700">
            <a:solidFill>
              <a:schemeClr val="tx1"/>
            </a:solidFill>
            <a:round/>
            <a:headEnd/>
            <a:tailEn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41" name="Oval 49"/>
          <p:cNvSpPr>
            <a:spLocks noChangeArrowheads="1"/>
          </p:cNvSpPr>
          <p:nvPr/>
        </p:nvSpPr>
        <p:spPr bwMode="auto">
          <a:xfrm>
            <a:off x="4648200" y="2847975"/>
            <a:ext cx="76200" cy="76200"/>
          </a:xfrm>
          <a:prstGeom prst="ellipse">
            <a:avLst/>
          </a:prstGeom>
          <a:solidFill>
            <a:srgbClr val="000000"/>
          </a:solid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66642" name="Oval 50"/>
          <p:cNvSpPr>
            <a:spLocks noChangeArrowheads="1"/>
          </p:cNvSpPr>
          <p:nvPr/>
        </p:nvSpPr>
        <p:spPr bwMode="auto">
          <a:xfrm>
            <a:off x="5105400" y="1704975"/>
            <a:ext cx="76200" cy="76200"/>
          </a:xfrm>
          <a:prstGeom prst="ellipse">
            <a:avLst/>
          </a:prstGeom>
          <a:solidFill>
            <a:srgbClr val="000000"/>
          </a:solid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66643" name="Oval 51"/>
          <p:cNvSpPr>
            <a:spLocks noChangeArrowheads="1"/>
          </p:cNvSpPr>
          <p:nvPr/>
        </p:nvSpPr>
        <p:spPr bwMode="auto">
          <a:xfrm>
            <a:off x="5105400" y="2133600"/>
            <a:ext cx="76200" cy="76200"/>
          </a:xfrm>
          <a:prstGeom prst="ellipse">
            <a:avLst/>
          </a:prstGeom>
          <a:solidFill>
            <a:srgbClr val="000000"/>
          </a:solid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66644" name="Oval 52"/>
          <p:cNvSpPr>
            <a:spLocks noChangeArrowheads="1"/>
          </p:cNvSpPr>
          <p:nvPr/>
        </p:nvSpPr>
        <p:spPr bwMode="auto">
          <a:xfrm>
            <a:off x="5105400" y="2847975"/>
            <a:ext cx="76200" cy="76200"/>
          </a:xfrm>
          <a:prstGeom prst="ellipse">
            <a:avLst/>
          </a:prstGeom>
          <a:solidFill>
            <a:srgbClr val="000000"/>
          </a:solid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66645" name="Line 53"/>
          <p:cNvSpPr>
            <a:spLocks noChangeShapeType="1"/>
          </p:cNvSpPr>
          <p:nvPr/>
        </p:nvSpPr>
        <p:spPr bwMode="auto">
          <a:xfrm flipV="1">
            <a:off x="4686300" y="1600200"/>
            <a:ext cx="419100" cy="133350"/>
          </a:xfrm>
          <a:prstGeom prst="line">
            <a:avLst/>
          </a:prstGeom>
          <a:noFill/>
          <a:ln w="12700">
            <a:solidFill>
              <a:schemeClr val="tx1"/>
            </a:solidFill>
            <a:round/>
            <a:headEnd/>
            <a:tailEn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46" name="Line 54"/>
          <p:cNvSpPr>
            <a:spLocks noChangeShapeType="1"/>
          </p:cNvSpPr>
          <p:nvPr/>
        </p:nvSpPr>
        <p:spPr bwMode="auto">
          <a:xfrm flipV="1">
            <a:off x="4686300" y="2743200"/>
            <a:ext cx="419100" cy="133350"/>
          </a:xfrm>
          <a:prstGeom prst="line">
            <a:avLst/>
          </a:prstGeom>
          <a:noFill/>
          <a:ln w="12700">
            <a:solidFill>
              <a:schemeClr val="tx1"/>
            </a:solidFill>
            <a:round/>
            <a:headEnd/>
            <a:tailEn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47" name="Line 55"/>
          <p:cNvSpPr>
            <a:spLocks noChangeShapeType="1"/>
          </p:cNvSpPr>
          <p:nvPr/>
        </p:nvSpPr>
        <p:spPr bwMode="auto">
          <a:xfrm>
            <a:off x="5181600" y="1733550"/>
            <a:ext cx="762000" cy="0"/>
          </a:xfrm>
          <a:prstGeom prst="line">
            <a:avLst/>
          </a:prstGeom>
          <a:noFill/>
          <a:ln w="12700">
            <a:solidFill>
              <a:schemeClr val="tx1"/>
            </a:solidFill>
            <a:round/>
            <a:headEnd/>
            <a:tailEn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48" name="Line 56"/>
          <p:cNvSpPr>
            <a:spLocks noChangeShapeType="1"/>
          </p:cNvSpPr>
          <p:nvPr/>
        </p:nvSpPr>
        <p:spPr bwMode="auto">
          <a:xfrm>
            <a:off x="5181600" y="2876550"/>
            <a:ext cx="762000" cy="0"/>
          </a:xfrm>
          <a:prstGeom prst="line">
            <a:avLst/>
          </a:prstGeom>
          <a:noFill/>
          <a:ln w="12700">
            <a:solidFill>
              <a:schemeClr val="tx1"/>
            </a:solidFill>
            <a:round/>
            <a:headEnd/>
            <a:tailEn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49" name="Rectangle 57"/>
          <p:cNvSpPr>
            <a:spLocks noChangeArrowheads="1"/>
          </p:cNvSpPr>
          <p:nvPr/>
        </p:nvSpPr>
        <p:spPr bwMode="auto">
          <a:xfrm>
            <a:off x="5943600" y="1524000"/>
            <a:ext cx="673100" cy="1587500"/>
          </a:xfrm>
          <a:prstGeom prst="rect">
            <a:avLst/>
          </a:prstGeom>
          <a:solidFill>
            <a:schemeClr val="hlink"/>
          </a:solidFill>
          <a:ln w="3175">
            <a:solidFill>
              <a:schemeClr val="tx1"/>
            </a:solidFill>
            <a:miter lim="800000"/>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66650" name="Line 58"/>
          <p:cNvSpPr>
            <a:spLocks noChangeShapeType="1"/>
          </p:cNvSpPr>
          <p:nvPr/>
        </p:nvSpPr>
        <p:spPr bwMode="auto">
          <a:xfrm flipV="1">
            <a:off x="6102350" y="2155825"/>
            <a:ext cx="381000" cy="152400"/>
          </a:xfrm>
          <a:prstGeom prst="line">
            <a:avLst/>
          </a:prstGeom>
          <a:noFill/>
          <a:ln w="25399">
            <a:solidFill>
              <a:schemeClr val="tx1"/>
            </a:solid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66651" name="Oval 59"/>
          <p:cNvSpPr>
            <a:spLocks noChangeArrowheads="1"/>
          </p:cNvSpPr>
          <p:nvPr/>
        </p:nvSpPr>
        <p:spPr bwMode="auto">
          <a:xfrm>
            <a:off x="6037263" y="2286000"/>
            <a:ext cx="63500" cy="63500"/>
          </a:xfrm>
          <a:prstGeom prst="ellipse">
            <a:avLst/>
          </a:prstGeom>
          <a:solidFill>
            <a:schemeClr val="tx1"/>
          </a:solidFill>
          <a:ln w="12699">
            <a:solidFill>
              <a:schemeClr val="tx1"/>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66652" name="Oval 60"/>
          <p:cNvSpPr>
            <a:spLocks noChangeArrowheads="1"/>
          </p:cNvSpPr>
          <p:nvPr/>
        </p:nvSpPr>
        <p:spPr bwMode="auto">
          <a:xfrm>
            <a:off x="6461125" y="2286000"/>
            <a:ext cx="63500" cy="63500"/>
          </a:xfrm>
          <a:prstGeom prst="ellipse">
            <a:avLst/>
          </a:prstGeom>
          <a:solidFill>
            <a:schemeClr val="tx1"/>
          </a:solidFill>
          <a:ln w="12699">
            <a:solidFill>
              <a:schemeClr val="tx1"/>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4390" name="Text Box 61"/>
          <p:cNvSpPr txBox="1">
            <a:spLocks noChangeArrowheads="1"/>
          </p:cNvSpPr>
          <p:nvPr/>
        </p:nvSpPr>
        <p:spPr bwMode="auto">
          <a:xfrm>
            <a:off x="4565650" y="806450"/>
            <a:ext cx="608013" cy="336550"/>
          </a:xfrm>
          <a:prstGeom prst="rect">
            <a:avLst/>
          </a:prstGeom>
          <a:noFill/>
          <a:ln w="12700">
            <a:noFill/>
            <a:miter lim="800000"/>
            <a:headEnd/>
            <a:tailEnd/>
          </a:ln>
        </p:spPr>
        <p:txBody>
          <a:bodyPr wrap="none">
            <a:spAutoFit/>
          </a:bodyPr>
          <a:lstStyle/>
          <a:p>
            <a:pPr algn="ctr"/>
            <a:r>
              <a:rPr lang="en-US" sz="2000">
                <a:solidFill>
                  <a:schemeClr val="tx2"/>
                </a:solidFill>
              </a:rPr>
              <a:t>IER</a:t>
            </a:r>
          </a:p>
        </p:txBody>
      </p:sp>
      <p:sp>
        <p:nvSpPr>
          <p:cNvPr id="14391" name="Text Box 62"/>
          <p:cNvSpPr txBox="1">
            <a:spLocks noChangeArrowheads="1"/>
          </p:cNvSpPr>
          <p:nvPr/>
        </p:nvSpPr>
        <p:spPr bwMode="auto">
          <a:xfrm>
            <a:off x="5937250" y="806450"/>
            <a:ext cx="620713" cy="336550"/>
          </a:xfrm>
          <a:prstGeom prst="rect">
            <a:avLst/>
          </a:prstGeom>
          <a:noFill/>
          <a:ln w="12700">
            <a:noFill/>
            <a:miter lim="800000"/>
            <a:headEnd/>
            <a:tailEnd/>
          </a:ln>
        </p:spPr>
        <p:txBody>
          <a:bodyPr wrap="none">
            <a:spAutoFit/>
          </a:bodyPr>
          <a:lstStyle/>
          <a:p>
            <a:pPr algn="ctr"/>
            <a:r>
              <a:rPr lang="en-US" sz="2000">
                <a:solidFill>
                  <a:schemeClr val="tx2"/>
                </a:solidFill>
              </a:rPr>
              <a:t>GIE</a:t>
            </a:r>
          </a:p>
        </p:txBody>
      </p:sp>
      <p:sp>
        <p:nvSpPr>
          <p:cNvPr id="366655" name="Line 63"/>
          <p:cNvSpPr>
            <a:spLocks noChangeShapeType="1"/>
          </p:cNvSpPr>
          <p:nvPr/>
        </p:nvSpPr>
        <p:spPr bwMode="auto">
          <a:xfrm>
            <a:off x="6629400" y="2876550"/>
            <a:ext cx="533400" cy="0"/>
          </a:xfrm>
          <a:prstGeom prst="line">
            <a:avLst/>
          </a:prstGeom>
          <a:noFill/>
          <a:ln w="12700">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56" name="Line 64"/>
          <p:cNvSpPr>
            <a:spLocks noChangeShapeType="1"/>
          </p:cNvSpPr>
          <p:nvPr/>
        </p:nvSpPr>
        <p:spPr bwMode="auto">
          <a:xfrm>
            <a:off x="6629400" y="2171700"/>
            <a:ext cx="533400" cy="0"/>
          </a:xfrm>
          <a:prstGeom prst="line">
            <a:avLst/>
          </a:prstGeom>
          <a:noFill/>
          <a:ln w="28575">
            <a:solidFill>
              <a:schemeClr val="tx2"/>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66657" name="Line 65"/>
          <p:cNvSpPr>
            <a:spLocks noChangeShapeType="1"/>
          </p:cNvSpPr>
          <p:nvPr/>
        </p:nvSpPr>
        <p:spPr bwMode="auto">
          <a:xfrm>
            <a:off x="6629400" y="1733550"/>
            <a:ext cx="533400" cy="0"/>
          </a:xfrm>
          <a:prstGeom prst="line">
            <a:avLst/>
          </a:prstGeom>
          <a:noFill/>
          <a:ln w="12700">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14395" name="Rectangle 66"/>
          <p:cNvSpPr>
            <a:spLocks noChangeArrowheads="1"/>
          </p:cNvSpPr>
          <p:nvPr/>
        </p:nvSpPr>
        <p:spPr bwMode="auto">
          <a:xfrm>
            <a:off x="7162800" y="1524000"/>
            <a:ext cx="1041400" cy="1574800"/>
          </a:xfrm>
          <a:prstGeom prst="rect">
            <a:avLst/>
          </a:prstGeom>
          <a:solidFill>
            <a:schemeClr val="accent2"/>
          </a:solidFill>
          <a:ln w="25400">
            <a:solidFill>
              <a:schemeClr val="tx1"/>
            </a:solidFill>
            <a:miter lim="800000"/>
            <a:headEnd/>
            <a:tailEnd/>
          </a:ln>
        </p:spPr>
        <p:txBody>
          <a:bodyPr wrap="none" anchor="ctr" anchorCtr="1"/>
          <a:lstStyle/>
          <a:p>
            <a:pPr algn="ctr">
              <a:lnSpc>
                <a:spcPct val="100000"/>
              </a:lnSpc>
              <a:spcBef>
                <a:spcPct val="0"/>
              </a:spcBef>
            </a:pPr>
            <a:r>
              <a:rPr lang="en-US">
                <a:latin typeface="Arial Narrow" pitchFamily="34" charset="0"/>
              </a:rPr>
              <a:t>Vector</a:t>
            </a:r>
          </a:p>
          <a:p>
            <a:pPr algn="ctr">
              <a:lnSpc>
                <a:spcPct val="100000"/>
              </a:lnSpc>
              <a:spcBef>
                <a:spcPct val="0"/>
              </a:spcBef>
            </a:pPr>
            <a:r>
              <a:rPr lang="en-US">
                <a:latin typeface="Arial Narrow" pitchFamily="34" charset="0"/>
              </a:rPr>
              <a:t>Table</a:t>
            </a:r>
            <a:endParaRPr lang="en-US" sz="2800"/>
          </a:p>
        </p:txBody>
      </p:sp>
      <p:sp>
        <p:nvSpPr>
          <p:cNvPr id="14396" name="Text Box 67"/>
          <p:cNvSpPr txBox="1">
            <a:spLocks noChangeArrowheads="1"/>
          </p:cNvSpPr>
          <p:nvPr/>
        </p:nvSpPr>
        <p:spPr bwMode="auto">
          <a:xfrm>
            <a:off x="1050925" y="4648200"/>
            <a:ext cx="7735888" cy="1382713"/>
          </a:xfrm>
          <a:prstGeom prst="rect">
            <a:avLst/>
          </a:prstGeom>
          <a:noFill/>
          <a:ln w="12700">
            <a:noFill/>
            <a:miter lim="800000"/>
            <a:headEnd/>
            <a:tailEnd/>
          </a:ln>
        </p:spPr>
        <p:txBody>
          <a:bodyPr wrap="none">
            <a:spAutoFit/>
          </a:bodyPr>
          <a:lstStyle/>
          <a:p>
            <a:pPr marL="457200" indent="-457200">
              <a:buFontTx/>
              <a:buAutoNum type="arabicPeriod"/>
            </a:pPr>
            <a:r>
              <a:rPr lang="en-US" sz="1800">
                <a:solidFill>
                  <a:schemeClr val="tx2"/>
                </a:solidFill>
                <a:latin typeface="Arial Narrow" pitchFamily="34" charset="0"/>
              </a:rPr>
              <a:t>Interrupt Selector</a:t>
            </a:r>
            <a:r>
              <a:rPr lang="en-US" sz="1800">
                <a:latin typeface="Arial Narrow" pitchFamily="34" charset="0"/>
              </a:rPr>
              <a:t> – choose which of the 128 sources are tied to the 12 CPU ints</a:t>
            </a:r>
          </a:p>
          <a:p>
            <a:pPr marL="457200" indent="-457200">
              <a:buFontTx/>
              <a:buAutoNum type="arabicPeriod"/>
            </a:pPr>
            <a:r>
              <a:rPr lang="en-US" sz="1800">
                <a:solidFill>
                  <a:schemeClr val="tx2"/>
                </a:solidFill>
                <a:latin typeface="Arial Narrow" pitchFamily="34" charset="0"/>
              </a:rPr>
              <a:t>IER</a:t>
            </a:r>
            <a:r>
              <a:rPr lang="en-US" sz="1800">
                <a:latin typeface="Arial Narrow" pitchFamily="34" charset="0"/>
              </a:rPr>
              <a:t> – enable the individual interrupts that you want to “listen to”</a:t>
            </a:r>
          </a:p>
          <a:p>
            <a:pPr marL="457200" indent="-457200">
              <a:buFontTx/>
              <a:buAutoNum type="arabicPeriod"/>
            </a:pPr>
            <a:r>
              <a:rPr lang="en-US" sz="1800">
                <a:solidFill>
                  <a:schemeClr val="tx2"/>
                </a:solidFill>
                <a:latin typeface="Arial Narrow" pitchFamily="34" charset="0"/>
              </a:rPr>
              <a:t>GIE</a:t>
            </a:r>
            <a:r>
              <a:rPr lang="en-US" sz="1800">
                <a:latin typeface="Arial Narrow" pitchFamily="34" charset="0"/>
              </a:rPr>
              <a:t> – enable global interrupts (turned on automatically if DSP/BIOS is used)</a:t>
            </a:r>
          </a:p>
          <a:p>
            <a:pPr marL="457200" indent="-457200">
              <a:buFontTx/>
              <a:buAutoNum type="arabicPeriod"/>
            </a:pPr>
            <a:r>
              <a:rPr lang="en-US" sz="1800">
                <a:solidFill>
                  <a:schemeClr val="tx2"/>
                </a:solidFill>
                <a:latin typeface="Arial Narrow" pitchFamily="34" charset="0"/>
              </a:rPr>
              <a:t>Use the</a:t>
            </a:r>
            <a:r>
              <a:rPr lang="en-US" sz="1800">
                <a:latin typeface="Arial Narrow" pitchFamily="34" charset="0"/>
              </a:rPr>
              <a:t> </a:t>
            </a:r>
            <a:r>
              <a:rPr lang="en-US" sz="1800">
                <a:solidFill>
                  <a:schemeClr val="tx2"/>
                </a:solidFill>
                <a:latin typeface="Arial Narrow" pitchFamily="34" charset="0"/>
              </a:rPr>
              <a:t>HWI Dispatcher</a:t>
            </a:r>
            <a:r>
              <a:rPr lang="en-US" sz="1800">
                <a:latin typeface="Arial Narrow" pitchFamily="34" charset="0"/>
              </a:rPr>
              <a:t> to perform context save/restore</a:t>
            </a:r>
          </a:p>
        </p:txBody>
      </p:sp>
      <p:grpSp>
        <p:nvGrpSpPr>
          <p:cNvPr id="4" name="Group 68"/>
          <p:cNvGrpSpPr>
            <a:grpSpLocks/>
          </p:cNvGrpSpPr>
          <p:nvPr/>
        </p:nvGrpSpPr>
        <p:grpSpPr bwMode="auto">
          <a:xfrm>
            <a:off x="2035175" y="3267075"/>
            <a:ext cx="304800" cy="306388"/>
            <a:chOff x="1282" y="2058"/>
            <a:chExt cx="192" cy="193"/>
          </a:xfrm>
        </p:grpSpPr>
        <p:sp>
          <p:nvSpPr>
            <p:cNvPr id="366661" name="Oval 69"/>
            <p:cNvSpPr>
              <a:spLocks noChangeArrowheads="1"/>
            </p:cNvSpPr>
            <p:nvPr/>
          </p:nvSpPr>
          <p:spPr bwMode="auto">
            <a:xfrm>
              <a:off x="1282" y="2058"/>
              <a:ext cx="192" cy="192"/>
            </a:xfrm>
            <a:prstGeom prst="ellipse">
              <a:avLst/>
            </a:prstGeom>
            <a:no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14409" name="Text Box 70"/>
            <p:cNvSpPr txBox="1">
              <a:spLocks noChangeArrowheads="1"/>
            </p:cNvSpPr>
            <p:nvPr/>
          </p:nvSpPr>
          <p:spPr bwMode="auto">
            <a:xfrm>
              <a:off x="1284" y="2070"/>
              <a:ext cx="187" cy="181"/>
            </a:xfrm>
            <a:prstGeom prst="rect">
              <a:avLst/>
            </a:prstGeom>
            <a:noFill/>
            <a:ln w="12700">
              <a:noFill/>
              <a:miter lim="800000"/>
              <a:headEnd/>
              <a:tailEnd/>
            </a:ln>
          </p:spPr>
          <p:txBody>
            <a:bodyPr wrap="none">
              <a:spAutoFit/>
            </a:bodyPr>
            <a:lstStyle/>
            <a:p>
              <a:r>
                <a:rPr lang="en-US" sz="1600">
                  <a:solidFill>
                    <a:schemeClr val="tx2"/>
                  </a:solidFill>
                </a:rPr>
                <a:t>1</a:t>
              </a:r>
            </a:p>
          </p:txBody>
        </p:sp>
      </p:grpSp>
      <p:grpSp>
        <p:nvGrpSpPr>
          <p:cNvPr id="5" name="Group 71"/>
          <p:cNvGrpSpPr>
            <a:grpSpLocks/>
          </p:cNvGrpSpPr>
          <p:nvPr/>
        </p:nvGrpSpPr>
        <p:grpSpPr bwMode="auto">
          <a:xfrm>
            <a:off x="4752975" y="3267075"/>
            <a:ext cx="304800" cy="306388"/>
            <a:chOff x="1282" y="2058"/>
            <a:chExt cx="192" cy="193"/>
          </a:xfrm>
        </p:grpSpPr>
        <p:sp>
          <p:nvSpPr>
            <p:cNvPr id="366664" name="Oval 72"/>
            <p:cNvSpPr>
              <a:spLocks noChangeArrowheads="1"/>
            </p:cNvSpPr>
            <p:nvPr/>
          </p:nvSpPr>
          <p:spPr bwMode="auto">
            <a:xfrm>
              <a:off x="1282" y="2058"/>
              <a:ext cx="192" cy="192"/>
            </a:xfrm>
            <a:prstGeom prst="ellipse">
              <a:avLst/>
            </a:prstGeom>
            <a:no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14407" name="Text Box 73"/>
            <p:cNvSpPr txBox="1">
              <a:spLocks noChangeArrowheads="1"/>
            </p:cNvSpPr>
            <p:nvPr/>
          </p:nvSpPr>
          <p:spPr bwMode="auto">
            <a:xfrm>
              <a:off x="1284" y="2070"/>
              <a:ext cx="187" cy="181"/>
            </a:xfrm>
            <a:prstGeom prst="rect">
              <a:avLst/>
            </a:prstGeom>
            <a:noFill/>
            <a:ln w="12700">
              <a:noFill/>
              <a:miter lim="800000"/>
              <a:headEnd/>
              <a:tailEnd/>
            </a:ln>
          </p:spPr>
          <p:txBody>
            <a:bodyPr wrap="none">
              <a:spAutoFit/>
            </a:bodyPr>
            <a:lstStyle/>
            <a:p>
              <a:r>
                <a:rPr lang="en-US" sz="1600">
                  <a:solidFill>
                    <a:schemeClr val="tx2"/>
                  </a:solidFill>
                </a:rPr>
                <a:t>2</a:t>
              </a:r>
            </a:p>
          </p:txBody>
        </p:sp>
      </p:grpSp>
      <p:grpSp>
        <p:nvGrpSpPr>
          <p:cNvPr id="6" name="Group 74"/>
          <p:cNvGrpSpPr>
            <a:grpSpLocks/>
          </p:cNvGrpSpPr>
          <p:nvPr/>
        </p:nvGrpSpPr>
        <p:grpSpPr bwMode="auto">
          <a:xfrm>
            <a:off x="6124575" y="3267075"/>
            <a:ext cx="304800" cy="306388"/>
            <a:chOff x="1282" y="2058"/>
            <a:chExt cx="192" cy="193"/>
          </a:xfrm>
        </p:grpSpPr>
        <p:sp>
          <p:nvSpPr>
            <p:cNvPr id="366667" name="Oval 75"/>
            <p:cNvSpPr>
              <a:spLocks noChangeArrowheads="1"/>
            </p:cNvSpPr>
            <p:nvPr/>
          </p:nvSpPr>
          <p:spPr bwMode="auto">
            <a:xfrm>
              <a:off x="1282" y="2058"/>
              <a:ext cx="192" cy="192"/>
            </a:xfrm>
            <a:prstGeom prst="ellipse">
              <a:avLst/>
            </a:prstGeom>
            <a:no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14405" name="Text Box 76"/>
            <p:cNvSpPr txBox="1">
              <a:spLocks noChangeArrowheads="1"/>
            </p:cNvSpPr>
            <p:nvPr/>
          </p:nvSpPr>
          <p:spPr bwMode="auto">
            <a:xfrm>
              <a:off x="1284" y="2070"/>
              <a:ext cx="187" cy="181"/>
            </a:xfrm>
            <a:prstGeom prst="rect">
              <a:avLst/>
            </a:prstGeom>
            <a:noFill/>
            <a:ln w="12700">
              <a:noFill/>
              <a:miter lim="800000"/>
              <a:headEnd/>
              <a:tailEnd/>
            </a:ln>
          </p:spPr>
          <p:txBody>
            <a:bodyPr wrap="none">
              <a:spAutoFit/>
            </a:bodyPr>
            <a:lstStyle/>
            <a:p>
              <a:r>
                <a:rPr lang="en-US" sz="1600">
                  <a:solidFill>
                    <a:schemeClr val="tx2"/>
                  </a:solidFill>
                </a:rPr>
                <a:t>3</a:t>
              </a:r>
            </a:p>
          </p:txBody>
        </p:sp>
      </p:grpSp>
      <p:grpSp>
        <p:nvGrpSpPr>
          <p:cNvPr id="7" name="Group 77"/>
          <p:cNvGrpSpPr>
            <a:grpSpLocks/>
          </p:cNvGrpSpPr>
          <p:nvPr/>
        </p:nvGrpSpPr>
        <p:grpSpPr bwMode="auto">
          <a:xfrm>
            <a:off x="7543800" y="3267075"/>
            <a:ext cx="304800" cy="306388"/>
            <a:chOff x="1282" y="2058"/>
            <a:chExt cx="192" cy="193"/>
          </a:xfrm>
        </p:grpSpPr>
        <p:sp>
          <p:nvSpPr>
            <p:cNvPr id="366670" name="Oval 78"/>
            <p:cNvSpPr>
              <a:spLocks noChangeArrowheads="1"/>
            </p:cNvSpPr>
            <p:nvPr/>
          </p:nvSpPr>
          <p:spPr bwMode="auto">
            <a:xfrm>
              <a:off x="1282" y="2058"/>
              <a:ext cx="192" cy="192"/>
            </a:xfrm>
            <a:prstGeom prst="ellipse">
              <a:avLst/>
            </a:prstGeom>
            <a:noFill/>
            <a:ln w="12700">
              <a:solidFill>
                <a:schemeClr val="tx1"/>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14403" name="Text Box 79"/>
            <p:cNvSpPr txBox="1">
              <a:spLocks noChangeArrowheads="1"/>
            </p:cNvSpPr>
            <p:nvPr/>
          </p:nvSpPr>
          <p:spPr bwMode="auto">
            <a:xfrm>
              <a:off x="1284" y="2070"/>
              <a:ext cx="187" cy="181"/>
            </a:xfrm>
            <a:prstGeom prst="rect">
              <a:avLst/>
            </a:prstGeom>
            <a:noFill/>
            <a:ln w="12700">
              <a:noFill/>
              <a:miter lim="800000"/>
              <a:headEnd/>
              <a:tailEnd/>
            </a:ln>
          </p:spPr>
          <p:txBody>
            <a:bodyPr wrap="none">
              <a:spAutoFit/>
            </a:bodyPr>
            <a:lstStyle/>
            <a:p>
              <a:r>
                <a:rPr lang="en-US" sz="1600">
                  <a:solidFill>
                    <a:schemeClr val="tx2"/>
                  </a:solidFill>
                </a:rPr>
                <a:t>4</a:t>
              </a:r>
            </a:p>
          </p:txBody>
        </p:sp>
      </p:grpSp>
      <p:sp>
        <p:nvSpPr>
          <p:cNvPr id="14401" name="Text Box 80"/>
          <p:cNvSpPr txBox="1">
            <a:spLocks noChangeArrowheads="1"/>
          </p:cNvSpPr>
          <p:nvPr/>
        </p:nvSpPr>
        <p:spPr bwMode="auto">
          <a:xfrm>
            <a:off x="1674813" y="6172200"/>
            <a:ext cx="6719887" cy="517525"/>
          </a:xfrm>
          <a:prstGeom prst="rect">
            <a:avLst/>
          </a:prstGeom>
          <a:noFill/>
          <a:ln w="12700">
            <a:noFill/>
            <a:miter lim="800000"/>
            <a:headEnd/>
            <a:tailEnd/>
          </a:ln>
        </p:spPr>
        <p:txBody>
          <a:bodyPr wrap="none">
            <a:spAutoFit/>
          </a:bodyPr>
          <a:lstStyle/>
          <a:p>
            <a:pPr>
              <a:lnSpc>
                <a:spcPct val="100000"/>
              </a:lnSpc>
            </a:pPr>
            <a:r>
              <a:rPr lang="en-US" sz="1400" b="0" i="1"/>
              <a:t>Note: NMIE must also be enabled. DSP/BIOS automatically sets NMIE=1. If</a:t>
            </a:r>
            <a:br>
              <a:rPr lang="en-US" sz="1400" b="0" i="1"/>
            </a:br>
            <a:r>
              <a:rPr lang="en-US" sz="1400" b="0" i="1"/>
              <a:t>          DSP/BIOS is NOT used, the user must turn on both GIE and NMIE manually.</a:t>
            </a:r>
          </a:p>
        </p:txBody>
      </p:sp>
      <p:sp>
        <p:nvSpPr>
          <p:cNvPr id="8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41</a:t>
            </a:r>
            <a:endParaRPr lang="en-US" sz="1000" b="0" dirty="0" smtClean="0">
              <a:solidFill>
                <a:schemeClr val="tx2"/>
              </a:solidFill>
              <a:effectLst/>
              <a:latin typeface="Arial"/>
            </a:endParaRPr>
          </a:p>
        </p:txBody>
      </p:sp>
      <p:pic>
        <p:nvPicPr>
          <p:cNvPr id="75"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sz="3200" smtClean="0"/>
              <a:t>Event Combiner (ECM)</a:t>
            </a:r>
          </a:p>
        </p:txBody>
      </p:sp>
      <p:sp>
        <p:nvSpPr>
          <p:cNvPr id="23556" name="Text Box 12"/>
          <p:cNvSpPr txBox="1">
            <a:spLocks noChangeArrowheads="1"/>
          </p:cNvSpPr>
          <p:nvPr/>
        </p:nvSpPr>
        <p:spPr bwMode="auto">
          <a:xfrm>
            <a:off x="93663" y="2938463"/>
            <a:ext cx="1041400" cy="287337"/>
          </a:xfrm>
          <a:prstGeom prst="rect">
            <a:avLst/>
          </a:prstGeom>
          <a:noFill/>
          <a:ln w="12700">
            <a:noFill/>
            <a:miter lim="800000"/>
            <a:headEnd/>
            <a:tailEnd/>
          </a:ln>
        </p:spPr>
        <p:txBody>
          <a:bodyPr wrap="none">
            <a:spAutoFit/>
          </a:bodyPr>
          <a:lstStyle/>
          <a:p>
            <a:pPr algn="r"/>
            <a:r>
              <a:rPr lang="en-US" sz="1600"/>
              <a:t>EVT 4-31</a:t>
            </a:r>
          </a:p>
        </p:txBody>
      </p:sp>
      <p:sp>
        <p:nvSpPr>
          <p:cNvPr id="372749" name="Rectangle 13"/>
          <p:cNvSpPr>
            <a:spLocks noChangeArrowheads="1"/>
          </p:cNvSpPr>
          <p:nvPr/>
        </p:nvSpPr>
        <p:spPr bwMode="auto">
          <a:xfrm>
            <a:off x="1751013" y="2957513"/>
            <a:ext cx="1038225" cy="228600"/>
          </a:xfrm>
          <a:prstGeom prst="rect">
            <a:avLst/>
          </a:prstGeom>
          <a:solidFill>
            <a:srgbClr val="EAEAEA"/>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558" name="Text Box 14"/>
          <p:cNvSpPr txBox="1">
            <a:spLocks noChangeArrowheads="1"/>
          </p:cNvSpPr>
          <p:nvPr/>
        </p:nvSpPr>
        <p:spPr bwMode="auto">
          <a:xfrm>
            <a:off x="1608138" y="2719388"/>
            <a:ext cx="1335087" cy="287337"/>
          </a:xfrm>
          <a:prstGeom prst="rect">
            <a:avLst/>
          </a:prstGeom>
          <a:noFill/>
          <a:ln w="12700">
            <a:noFill/>
            <a:miter lim="800000"/>
            <a:headEnd/>
            <a:tailEnd/>
          </a:ln>
        </p:spPr>
        <p:txBody>
          <a:bodyPr wrap="none">
            <a:spAutoFit/>
          </a:bodyPr>
          <a:lstStyle/>
          <a:p>
            <a:r>
              <a:rPr lang="en-US" sz="1600" b="0">
                <a:solidFill>
                  <a:schemeClr val="tx2"/>
                </a:solidFill>
              </a:rPr>
              <a:t>EVTFLAG[0]</a:t>
            </a:r>
          </a:p>
        </p:txBody>
      </p:sp>
      <p:sp>
        <p:nvSpPr>
          <p:cNvPr id="372751" name="Line 15"/>
          <p:cNvSpPr>
            <a:spLocks noChangeShapeType="1"/>
          </p:cNvSpPr>
          <p:nvPr/>
        </p:nvSpPr>
        <p:spPr bwMode="auto">
          <a:xfrm>
            <a:off x="1312863" y="3071813"/>
            <a:ext cx="457200" cy="0"/>
          </a:xfrm>
          <a:prstGeom prst="line">
            <a:avLst/>
          </a:prstGeom>
          <a:noFill/>
          <a:ln w="12700">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72752" name="AutoShape 16"/>
          <p:cNvSpPr>
            <a:spLocks noChangeArrowheads="1"/>
          </p:cNvSpPr>
          <p:nvPr/>
        </p:nvSpPr>
        <p:spPr bwMode="auto">
          <a:xfrm rot="16200000" flipH="1">
            <a:off x="5849938" y="4476750"/>
            <a:ext cx="3848100" cy="609600"/>
          </a:xfrm>
          <a:prstGeom prst="flowChartManualOperation">
            <a:avLst/>
          </a:prstGeom>
          <a:solidFill>
            <a:schemeClr val="accent2"/>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561" name="Text Box 17"/>
          <p:cNvSpPr txBox="1">
            <a:spLocks noChangeArrowheads="1"/>
          </p:cNvSpPr>
          <p:nvPr/>
        </p:nvSpPr>
        <p:spPr bwMode="auto">
          <a:xfrm>
            <a:off x="7210425" y="2362200"/>
            <a:ext cx="1020763" cy="482600"/>
          </a:xfrm>
          <a:prstGeom prst="rect">
            <a:avLst/>
          </a:prstGeom>
          <a:noFill/>
          <a:ln w="12700">
            <a:noFill/>
            <a:miter lim="800000"/>
            <a:headEnd/>
            <a:tailEnd/>
          </a:ln>
        </p:spPr>
        <p:txBody>
          <a:bodyPr wrap="none">
            <a:spAutoFit/>
          </a:bodyPr>
          <a:lstStyle/>
          <a:p>
            <a:r>
              <a:rPr lang="en-US" sz="1600" i="1"/>
              <a:t>Interrupt</a:t>
            </a:r>
            <a:br>
              <a:rPr lang="en-US" sz="1600" i="1"/>
            </a:br>
            <a:r>
              <a:rPr lang="en-US" sz="1600" i="1"/>
              <a:t>Selector</a:t>
            </a:r>
          </a:p>
        </p:txBody>
      </p:sp>
      <p:sp>
        <p:nvSpPr>
          <p:cNvPr id="23562" name="Rectangle 18"/>
          <p:cNvSpPr>
            <a:spLocks noChangeArrowheads="1"/>
          </p:cNvSpPr>
          <p:nvPr/>
        </p:nvSpPr>
        <p:spPr bwMode="auto">
          <a:xfrm>
            <a:off x="8593138" y="4151313"/>
            <a:ext cx="400050" cy="1028700"/>
          </a:xfrm>
          <a:prstGeom prst="rect">
            <a:avLst/>
          </a:prstGeom>
          <a:solidFill>
            <a:schemeClr val="accent1"/>
          </a:solidFill>
          <a:ln w="12700">
            <a:solidFill>
              <a:schemeClr val="tx1"/>
            </a:solidFill>
            <a:miter lim="800000"/>
            <a:headEnd/>
            <a:tailEnd/>
          </a:ln>
        </p:spPr>
        <p:txBody>
          <a:bodyPr wrap="none" anchor="ctr"/>
          <a:lstStyle/>
          <a:p>
            <a:pPr algn="ctr"/>
            <a:endParaRPr lang="en-US" sz="2000">
              <a:solidFill>
                <a:schemeClr val="tx2"/>
              </a:solidFill>
            </a:endParaRPr>
          </a:p>
        </p:txBody>
      </p:sp>
      <p:sp>
        <p:nvSpPr>
          <p:cNvPr id="23563" name="Text Box 19"/>
          <p:cNvSpPr txBox="1">
            <a:spLocks noChangeArrowheads="1"/>
          </p:cNvSpPr>
          <p:nvPr/>
        </p:nvSpPr>
        <p:spPr bwMode="auto">
          <a:xfrm>
            <a:off x="8618538" y="4244975"/>
            <a:ext cx="601662" cy="280988"/>
          </a:xfrm>
          <a:prstGeom prst="rect">
            <a:avLst/>
          </a:prstGeom>
          <a:noFill/>
          <a:ln w="12700">
            <a:noFill/>
            <a:miter lim="800000"/>
            <a:headEnd/>
            <a:tailEnd/>
          </a:ln>
        </p:spPr>
        <p:txBody>
          <a:bodyPr wrap="none"/>
          <a:lstStyle/>
          <a:p>
            <a:r>
              <a:rPr lang="en-US" sz="2000">
                <a:solidFill>
                  <a:schemeClr val="tx2"/>
                </a:solidFill>
              </a:rPr>
              <a:t>C</a:t>
            </a:r>
            <a:br>
              <a:rPr lang="en-US" sz="2000">
                <a:solidFill>
                  <a:schemeClr val="tx2"/>
                </a:solidFill>
              </a:rPr>
            </a:br>
            <a:r>
              <a:rPr lang="en-US" sz="2000">
                <a:solidFill>
                  <a:schemeClr val="tx2"/>
                </a:solidFill>
              </a:rPr>
              <a:t>P</a:t>
            </a:r>
            <a:br>
              <a:rPr lang="en-US" sz="2000">
                <a:solidFill>
                  <a:schemeClr val="tx2"/>
                </a:solidFill>
              </a:rPr>
            </a:br>
            <a:r>
              <a:rPr lang="en-US" sz="2000">
                <a:solidFill>
                  <a:schemeClr val="tx2"/>
                </a:solidFill>
              </a:rPr>
              <a:t>U</a:t>
            </a:r>
          </a:p>
        </p:txBody>
      </p:sp>
      <p:sp>
        <p:nvSpPr>
          <p:cNvPr id="372756" name="Line 20"/>
          <p:cNvSpPr>
            <a:spLocks noChangeShapeType="1"/>
          </p:cNvSpPr>
          <p:nvPr/>
        </p:nvSpPr>
        <p:spPr bwMode="auto">
          <a:xfrm>
            <a:off x="6829425" y="3035300"/>
            <a:ext cx="609600" cy="0"/>
          </a:xfrm>
          <a:prstGeom prst="line">
            <a:avLst/>
          </a:prstGeom>
          <a:noFill/>
          <a:ln w="28575">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23565" name="Text Box 21"/>
          <p:cNvSpPr txBox="1">
            <a:spLocks noChangeArrowheads="1"/>
          </p:cNvSpPr>
          <p:nvPr/>
        </p:nvSpPr>
        <p:spPr bwMode="auto">
          <a:xfrm>
            <a:off x="7413625" y="4543425"/>
            <a:ext cx="700088" cy="287338"/>
          </a:xfrm>
          <a:prstGeom prst="rect">
            <a:avLst/>
          </a:prstGeom>
          <a:noFill/>
          <a:ln w="12700">
            <a:noFill/>
            <a:miter lim="800000"/>
            <a:headEnd/>
            <a:tailEnd/>
          </a:ln>
        </p:spPr>
        <p:txBody>
          <a:bodyPr wrap="none">
            <a:spAutoFit/>
          </a:bodyPr>
          <a:lstStyle/>
          <a:p>
            <a:r>
              <a:rPr lang="en-US" sz="1600">
                <a:latin typeface="Arial Narrow" pitchFamily="34" charset="0"/>
              </a:rPr>
              <a:t>128:12</a:t>
            </a:r>
          </a:p>
        </p:txBody>
      </p:sp>
      <p:sp>
        <p:nvSpPr>
          <p:cNvPr id="372758" name="Line 22"/>
          <p:cNvSpPr>
            <a:spLocks noChangeShapeType="1"/>
          </p:cNvSpPr>
          <p:nvPr/>
        </p:nvSpPr>
        <p:spPr bwMode="auto">
          <a:xfrm>
            <a:off x="8069263" y="4678363"/>
            <a:ext cx="512762" cy="0"/>
          </a:xfrm>
          <a:prstGeom prst="line">
            <a:avLst/>
          </a:prstGeom>
          <a:noFill/>
          <a:ln w="38100">
            <a:solidFill>
              <a:schemeClr val="tx2"/>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23567" name="Text Box 23"/>
          <p:cNvSpPr txBox="1">
            <a:spLocks noChangeArrowheads="1"/>
          </p:cNvSpPr>
          <p:nvPr/>
        </p:nvSpPr>
        <p:spPr bwMode="auto">
          <a:xfrm>
            <a:off x="93663" y="3776663"/>
            <a:ext cx="1154112" cy="287337"/>
          </a:xfrm>
          <a:prstGeom prst="rect">
            <a:avLst/>
          </a:prstGeom>
          <a:noFill/>
          <a:ln w="12700">
            <a:noFill/>
            <a:miter lim="800000"/>
            <a:headEnd/>
            <a:tailEnd/>
          </a:ln>
        </p:spPr>
        <p:txBody>
          <a:bodyPr wrap="none">
            <a:spAutoFit/>
          </a:bodyPr>
          <a:lstStyle/>
          <a:p>
            <a:pPr algn="r"/>
            <a:r>
              <a:rPr lang="en-US" sz="1600"/>
              <a:t>EVT 32-63</a:t>
            </a:r>
          </a:p>
        </p:txBody>
      </p:sp>
      <p:sp>
        <p:nvSpPr>
          <p:cNvPr id="372760" name="Rectangle 24"/>
          <p:cNvSpPr>
            <a:spLocks noChangeArrowheads="1"/>
          </p:cNvSpPr>
          <p:nvPr/>
        </p:nvSpPr>
        <p:spPr bwMode="auto">
          <a:xfrm>
            <a:off x="1751013" y="3795713"/>
            <a:ext cx="1038225" cy="228600"/>
          </a:xfrm>
          <a:prstGeom prst="rect">
            <a:avLst/>
          </a:prstGeom>
          <a:solidFill>
            <a:srgbClr val="EAEAEA"/>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569" name="Text Box 25"/>
          <p:cNvSpPr txBox="1">
            <a:spLocks noChangeArrowheads="1"/>
          </p:cNvSpPr>
          <p:nvPr/>
        </p:nvSpPr>
        <p:spPr bwMode="auto">
          <a:xfrm>
            <a:off x="1608138" y="3557588"/>
            <a:ext cx="1335087" cy="287337"/>
          </a:xfrm>
          <a:prstGeom prst="rect">
            <a:avLst/>
          </a:prstGeom>
          <a:noFill/>
          <a:ln w="12700">
            <a:noFill/>
            <a:miter lim="800000"/>
            <a:headEnd/>
            <a:tailEnd/>
          </a:ln>
        </p:spPr>
        <p:txBody>
          <a:bodyPr wrap="none">
            <a:spAutoFit/>
          </a:bodyPr>
          <a:lstStyle/>
          <a:p>
            <a:r>
              <a:rPr lang="en-US" sz="1600" b="0">
                <a:solidFill>
                  <a:schemeClr val="tx2"/>
                </a:solidFill>
              </a:rPr>
              <a:t>EVTFLAG[1]</a:t>
            </a:r>
          </a:p>
        </p:txBody>
      </p:sp>
      <p:sp>
        <p:nvSpPr>
          <p:cNvPr id="372762" name="Line 26"/>
          <p:cNvSpPr>
            <a:spLocks noChangeShapeType="1"/>
          </p:cNvSpPr>
          <p:nvPr/>
        </p:nvSpPr>
        <p:spPr bwMode="auto">
          <a:xfrm>
            <a:off x="1312863" y="3910013"/>
            <a:ext cx="457200" cy="0"/>
          </a:xfrm>
          <a:prstGeom prst="line">
            <a:avLst/>
          </a:prstGeom>
          <a:noFill/>
          <a:ln w="12700">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23571" name="Text Box 27"/>
          <p:cNvSpPr txBox="1">
            <a:spLocks noChangeArrowheads="1"/>
          </p:cNvSpPr>
          <p:nvPr/>
        </p:nvSpPr>
        <p:spPr bwMode="auto">
          <a:xfrm>
            <a:off x="93663" y="4605338"/>
            <a:ext cx="1154112" cy="287337"/>
          </a:xfrm>
          <a:prstGeom prst="rect">
            <a:avLst/>
          </a:prstGeom>
          <a:noFill/>
          <a:ln w="12700">
            <a:noFill/>
            <a:miter lim="800000"/>
            <a:headEnd/>
            <a:tailEnd/>
          </a:ln>
        </p:spPr>
        <p:txBody>
          <a:bodyPr wrap="none">
            <a:spAutoFit/>
          </a:bodyPr>
          <a:lstStyle/>
          <a:p>
            <a:pPr algn="r"/>
            <a:r>
              <a:rPr lang="en-US" sz="1600"/>
              <a:t>EVT 64-95</a:t>
            </a:r>
          </a:p>
        </p:txBody>
      </p:sp>
      <p:sp>
        <p:nvSpPr>
          <p:cNvPr id="372764" name="Rectangle 28"/>
          <p:cNvSpPr>
            <a:spLocks noChangeArrowheads="1"/>
          </p:cNvSpPr>
          <p:nvPr/>
        </p:nvSpPr>
        <p:spPr bwMode="auto">
          <a:xfrm>
            <a:off x="1751013" y="4624388"/>
            <a:ext cx="1038225" cy="228600"/>
          </a:xfrm>
          <a:prstGeom prst="rect">
            <a:avLst/>
          </a:prstGeom>
          <a:solidFill>
            <a:srgbClr val="EAEAEA"/>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573" name="Text Box 29"/>
          <p:cNvSpPr txBox="1">
            <a:spLocks noChangeArrowheads="1"/>
          </p:cNvSpPr>
          <p:nvPr/>
        </p:nvSpPr>
        <p:spPr bwMode="auto">
          <a:xfrm>
            <a:off x="1608138" y="4386263"/>
            <a:ext cx="1335087" cy="287337"/>
          </a:xfrm>
          <a:prstGeom prst="rect">
            <a:avLst/>
          </a:prstGeom>
          <a:noFill/>
          <a:ln w="12700">
            <a:noFill/>
            <a:miter lim="800000"/>
            <a:headEnd/>
            <a:tailEnd/>
          </a:ln>
        </p:spPr>
        <p:txBody>
          <a:bodyPr wrap="none">
            <a:spAutoFit/>
          </a:bodyPr>
          <a:lstStyle/>
          <a:p>
            <a:r>
              <a:rPr lang="en-US" sz="1600" b="0">
                <a:solidFill>
                  <a:schemeClr val="tx2"/>
                </a:solidFill>
              </a:rPr>
              <a:t>EVTFLAG[2]</a:t>
            </a:r>
          </a:p>
        </p:txBody>
      </p:sp>
      <p:sp>
        <p:nvSpPr>
          <p:cNvPr id="372766" name="Line 30"/>
          <p:cNvSpPr>
            <a:spLocks noChangeShapeType="1"/>
          </p:cNvSpPr>
          <p:nvPr/>
        </p:nvSpPr>
        <p:spPr bwMode="auto">
          <a:xfrm>
            <a:off x="1312863" y="4738688"/>
            <a:ext cx="457200" cy="0"/>
          </a:xfrm>
          <a:prstGeom prst="line">
            <a:avLst/>
          </a:prstGeom>
          <a:noFill/>
          <a:ln w="12700">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23575" name="Text Box 31"/>
          <p:cNvSpPr txBox="1">
            <a:spLocks noChangeArrowheads="1"/>
          </p:cNvSpPr>
          <p:nvPr/>
        </p:nvSpPr>
        <p:spPr bwMode="auto">
          <a:xfrm>
            <a:off x="115888" y="5453063"/>
            <a:ext cx="1266825" cy="287337"/>
          </a:xfrm>
          <a:prstGeom prst="rect">
            <a:avLst/>
          </a:prstGeom>
          <a:noFill/>
          <a:ln w="12700">
            <a:noFill/>
            <a:miter lim="800000"/>
            <a:headEnd/>
            <a:tailEnd/>
          </a:ln>
        </p:spPr>
        <p:txBody>
          <a:bodyPr wrap="none">
            <a:spAutoFit/>
          </a:bodyPr>
          <a:lstStyle/>
          <a:p>
            <a:pPr algn="r"/>
            <a:r>
              <a:rPr lang="en-US" sz="1600"/>
              <a:t>EVT 96-127</a:t>
            </a:r>
          </a:p>
        </p:txBody>
      </p:sp>
      <p:sp>
        <p:nvSpPr>
          <p:cNvPr id="372768" name="Rectangle 32"/>
          <p:cNvSpPr>
            <a:spLocks noChangeArrowheads="1"/>
          </p:cNvSpPr>
          <p:nvPr/>
        </p:nvSpPr>
        <p:spPr bwMode="auto">
          <a:xfrm>
            <a:off x="1751013" y="5472113"/>
            <a:ext cx="1038225" cy="228600"/>
          </a:xfrm>
          <a:prstGeom prst="rect">
            <a:avLst/>
          </a:prstGeom>
          <a:solidFill>
            <a:srgbClr val="EAEAEA"/>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577" name="Text Box 33"/>
          <p:cNvSpPr txBox="1">
            <a:spLocks noChangeArrowheads="1"/>
          </p:cNvSpPr>
          <p:nvPr/>
        </p:nvSpPr>
        <p:spPr bwMode="auto">
          <a:xfrm>
            <a:off x="1608138" y="5233988"/>
            <a:ext cx="1335087" cy="287337"/>
          </a:xfrm>
          <a:prstGeom prst="rect">
            <a:avLst/>
          </a:prstGeom>
          <a:noFill/>
          <a:ln w="12700">
            <a:noFill/>
            <a:miter lim="800000"/>
            <a:headEnd/>
            <a:tailEnd/>
          </a:ln>
        </p:spPr>
        <p:txBody>
          <a:bodyPr wrap="none">
            <a:spAutoFit/>
          </a:bodyPr>
          <a:lstStyle/>
          <a:p>
            <a:r>
              <a:rPr lang="en-US" sz="1600" b="0">
                <a:solidFill>
                  <a:schemeClr val="tx2"/>
                </a:solidFill>
              </a:rPr>
              <a:t>EVTFLAG[3]</a:t>
            </a:r>
          </a:p>
        </p:txBody>
      </p:sp>
      <p:sp>
        <p:nvSpPr>
          <p:cNvPr id="372770" name="Line 34"/>
          <p:cNvSpPr>
            <a:spLocks noChangeShapeType="1"/>
          </p:cNvSpPr>
          <p:nvPr/>
        </p:nvSpPr>
        <p:spPr bwMode="auto">
          <a:xfrm>
            <a:off x="1312863" y="5586413"/>
            <a:ext cx="457200" cy="0"/>
          </a:xfrm>
          <a:prstGeom prst="line">
            <a:avLst/>
          </a:prstGeom>
          <a:noFill/>
          <a:ln w="12700">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72771" name="Oval 35"/>
          <p:cNvSpPr>
            <a:spLocks noChangeArrowheads="1"/>
          </p:cNvSpPr>
          <p:nvPr/>
        </p:nvSpPr>
        <p:spPr bwMode="auto">
          <a:xfrm>
            <a:off x="1495425" y="3033713"/>
            <a:ext cx="76200" cy="76200"/>
          </a:xfrm>
          <a:prstGeom prst="ellipse">
            <a:avLst/>
          </a:prstGeom>
          <a:solidFill>
            <a:schemeClr val="tx1"/>
          </a:solidFill>
          <a:ln w="12700">
            <a:solidFill>
              <a:srgbClr val="000000"/>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72772" name="Oval 36"/>
          <p:cNvSpPr>
            <a:spLocks noChangeArrowheads="1"/>
          </p:cNvSpPr>
          <p:nvPr/>
        </p:nvSpPr>
        <p:spPr bwMode="auto">
          <a:xfrm>
            <a:off x="1495425" y="3871913"/>
            <a:ext cx="76200" cy="76200"/>
          </a:xfrm>
          <a:prstGeom prst="ellipse">
            <a:avLst/>
          </a:prstGeom>
          <a:solidFill>
            <a:schemeClr val="tx1"/>
          </a:solidFill>
          <a:ln w="12700">
            <a:solidFill>
              <a:srgbClr val="000000"/>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72773" name="Oval 37"/>
          <p:cNvSpPr>
            <a:spLocks noChangeArrowheads="1"/>
          </p:cNvSpPr>
          <p:nvPr/>
        </p:nvSpPr>
        <p:spPr bwMode="auto">
          <a:xfrm>
            <a:off x="1495425" y="4700588"/>
            <a:ext cx="76200" cy="76200"/>
          </a:xfrm>
          <a:prstGeom prst="ellipse">
            <a:avLst/>
          </a:prstGeom>
          <a:solidFill>
            <a:schemeClr val="tx1"/>
          </a:solidFill>
          <a:ln w="12700">
            <a:solidFill>
              <a:srgbClr val="000000"/>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72774" name="Oval 38"/>
          <p:cNvSpPr>
            <a:spLocks noChangeArrowheads="1"/>
          </p:cNvSpPr>
          <p:nvPr/>
        </p:nvSpPr>
        <p:spPr bwMode="auto">
          <a:xfrm>
            <a:off x="1495425" y="5548313"/>
            <a:ext cx="76200" cy="76200"/>
          </a:xfrm>
          <a:prstGeom prst="ellipse">
            <a:avLst/>
          </a:prstGeom>
          <a:solidFill>
            <a:schemeClr val="tx1"/>
          </a:solidFill>
          <a:ln w="12700">
            <a:solidFill>
              <a:srgbClr val="000000"/>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72775" name="Rectangle 39"/>
          <p:cNvSpPr>
            <a:spLocks noChangeArrowheads="1"/>
          </p:cNvSpPr>
          <p:nvPr/>
        </p:nvSpPr>
        <p:spPr bwMode="auto">
          <a:xfrm>
            <a:off x="3238500" y="2957513"/>
            <a:ext cx="1038225" cy="228600"/>
          </a:xfrm>
          <a:prstGeom prst="rect">
            <a:avLst/>
          </a:prstGeom>
          <a:solidFill>
            <a:schemeClr val="hlink"/>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584" name="Text Box 40"/>
          <p:cNvSpPr txBox="1">
            <a:spLocks noChangeArrowheads="1"/>
          </p:cNvSpPr>
          <p:nvPr/>
        </p:nvSpPr>
        <p:spPr bwMode="auto">
          <a:xfrm>
            <a:off x="3095625" y="2719388"/>
            <a:ext cx="1379538" cy="287337"/>
          </a:xfrm>
          <a:prstGeom prst="rect">
            <a:avLst/>
          </a:prstGeom>
          <a:noFill/>
          <a:ln w="12700">
            <a:noFill/>
            <a:miter lim="800000"/>
            <a:headEnd/>
            <a:tailEnd/>
          </a:ln>
        </p:spPr>
        <p:txBody>
          <a:bodyPr wrap="none">
            <a:spAutoFit/>
          </a:bodyPr>
          <a:lstStyle/>
          <a:p>
            <a:r>
              <a:rPr lang="en-US" sz="1600" b="0">
                <a:solidFill>
                  <a:schemeClr val="tx2"/>
                </a:solidFill>
              </a:rPr>
              <a:t>EVTMASK[0]</a:t>
            </a:r>
          </a:p>
        </p:txBody>
      </p:sp>
      <p:sp>
        <p:nvSpPr>
          <p:cNvPr id="372777" name="Rectangle 41"/>
          <p:cNvSpPr>
            <a:spLocks noChangeArrowheads="1"/>
          </p:cNvSpPr>
          <p:nvPr/>
        </p:nvSpPr>
        <p:spPr bwMode="auto">
          <a:xfrm>
            <a:off x="3238500" y="3795713"/>
            <a:ext cx="1038225" cy="228600"/>
          </a:xfrm>
          <a:prstGeom prst="rect">
            <a:avLst/>
          </a:prstGeom>
          <a:solidFill>
            <a:schemeClr val="hlink"/>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586" name="Text Box 42"/>
          <p:cNvSpPr txBox="1">
            <a:spLocks noChangeArrowheads="1"/>
          </p:cNvSpPr>
          <p:nvPr/>
        </p:nvSpPr>
        <p:spPr bwMode="auto">
          <a:xfrm>
            <a:off x="3095625" y="3557588"/>
            <a:ext cx="1379538" cy="287337"/>
          </a:xfrm>
          <a:prstGeom prst="rect">
            <a:avLst/>
          </a:prstGeom>
          <a:noFill/>
          <a:ln w="12700">
            <a:noFill/>
            <a:miter lim="800000"/>
            <a:headEnd/>
            <a:tailEnd/>
          </a:ln>
        </p:spPr>
        <p:txBody>
          <a:bodyPr wrap="none">
            <a:spAutoFit/>
          </a:bodyPr>
          <a:lstStyle/>
          <a:p>
            <a:r>
              <a:rPr lang="en-US" sz="1600" b="0">
                <a:solidFill>
                  <a:schemeClr val="tx2"/>
                </a:solidFill>
              </a:rPr>
              <a:t>EVTMASK[1]</a:t>
            </a:r>
          </a:p>
        </p:txBody>
      </p:sp>
      <p:sp>
        <p:nvSpPr>
          <p:cNvPr id="372779" name="Rectangle 43"/>
          <p:cNvSpPr>
            <a:spLocks noChangeArrowheads="1"/>
          </p:cNvSpPr>
          <p:nvPr/>
        </p:nvSpPr>
        <p:spPr bwMode="auto">
          <a:xfrm>
            <a:off x="3238500" y="4624388"/>
            <a:ext cx="1038225" cy="228600"/>
          </a:xfrm>
          <a:prstGeom prst="rect">
            <a:avLst/>
          </a:prstGeom>
          <a:solidFill>
            <a:schemeClr val="hlink"/>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588" name="Text Box 44"/>
          <p:cNvSpPr txBox="1">
            <a:spLocks noChangeArrowheads="1"/>
          </p:cNvSpPr>
          <p:nvPr/>
        </p:nvSpPr>
        <p:spPr bwMode="auto">
          <a:xfrm>
            <a:off x="3095625" y="4386263"/>
            <a:ext cx="1379538" cy="287337"/>
          </a:xfrm>
          <a:prstGeom prst="rect">
            <a:avLst/>
          </a:prstGeom>
          <a:noFill/>
          <a:ln w="12700">
            <a:noFill/>
            <a:miter lim="800000"/>
            <a:headEnd/>
            <a:tailEnd/>
          </a:ln>
        </p:spPr>
        <p:txBody>
          <a:bodyPr wrap="none">
            <a:spAutoFit/>
          </a:bodyPr>
          <a:lstStyle/>
          <a:p>
            <a:r>
              <a:rPr lang="en-US" sz="1600" b="0">
                <a:solidFill>
                  <a:schemeClr val="tx2"/>
                </a:solidFill>
              </a:rPr>
              <a:t>EVTMASK[2]</a:t>
            </a:r>
          </a:p>
        </p:txBody>
      </p:sp>
      <p:sp>
        <p:nvSpPr>
          <p:cNvPr id="372781" name="Rectangle 45"/>
          <p:cNvSpPr>
            <a:spLocks noChangeArrowheads="1"/>
          </p:cNvSpPr>
          <p:nvPr/>
        </p:nvSpPr>
        <p:spPr bwMode="auto">
          <a:xfrm>
            <a:off x="3238500" y="5472113"/>
            <a:ext cx="1038225" cy="228600"/>
          </a:xfrm>
          <a:prstGeom prst="rect">
            <a:avLst/>
          </a:prstGeom>
          <a:solidFill>
            <a:schemeClr val="hlink"/>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590" name="Text Box 46"/>
          <p:cNvSpPr txBox="1">
            <a:spLocks noChangeArrowheads="1"/>
          </p:cNvSpPr>
          <p:nvPr/>
        </p:nvSpPr>
        <p:spPr bwMode="auto">
          <a:xfrm>
            <a:off x="3095625" y="5233988"/>
            <a:ext cx="1379538" cy="287337"/>
          </a:xfrm>
          <a:prstGeom prst="rect">
            <a:avLst/>
          </a:prstGeom>
          <a:noFill/>
          <a:ln w="12700">
            <a:noFill/>
            <a:miter lim="800000"/>
            <a:headEnd/>
            <a:tailEnd/>
          </a:ln>
        </p:spPr>
        <p:txBody>
          <a:bodyPr wrap="none">
            <a:spAutoFit/>
          </a:bodyPr>
          <a:lstStyle/>
          <a:p>
            <a:r>
              <a:rPr lang="en-US" sz="1600" b="0">
                <a:solidFill>
                  <a:schemeClr val="tx2"/>
                </a:solidFill>
              </a:rPr>
              <a:t>EVTMASK[3]</a:t>
            </a:r>
          </a:p>
        </p:txBody>
      </p:sp>
      <p:sp>
        <p:nvSpPr>
          <p:cNvPr id="372783" name="Line 47"/>
          <p:cNvSpPr>
            <a:spLocks noChangeShapeType="1"/>
          </p:cNvSpPr>
          <p:nvPr/>
        </p:nvSpPr>
        <p:spPr bwMode="auto">
          <a:xfrm>
            <a:off x="2790825" y="3071813"/>
            <a:ext cx="457200" cy="0"/>
          </a:xfrm>
          <a:prstGeom prst="line">
            <a:avLst/>
          </a:prstGeom>
          <a:noFill/>
          <a:ln w="12700">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72784" name="Line 48"/>
          <p:cNvSpPr>
            <a:spLocks noChangeShapeType="1"/>
          </p:cNvSpPr>
          <p:nvPr/>
        </p:nvSpPr>
        <p:spPr bwMode="auto">
          <a:xfrm>
            <a:off x="2790825" y="3910013"/>
            <a:ext cx="457200" cy="0"/>
          </a:xfrm>
          <a:prstGeom prst="line">
            <a:avLst/>
          </a:prstGeom>
          <a:noFill/>
          <a:ln w="12700">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72785" name="Line 49"/>
          <p:cNvSpPr>
            <a:spLocks noChangeShapeType="1"/>
          </p:cNvSpPr>
          <p:nvPr/>
        </p:nvSpPr>
        <p:spPr bwMode="auto">
          <a:xfrm>
            <a:off x="2790825" y="4738688"/>
            <a:ext cx="457200" cy="0"/>
          </a:xfrm>
          <a:prstGeom prst="line">
            <a:avLst/>
          </a:prstGeom>
          <a:noFill/>
          <a:ln w="12700">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72786" name="Line 50"/>
          <p:cNvSpPr>
            <a:spLocks noChangeShapeType="1"/>
          </p:cNvSpPr>
          <p:nvPr/>
        </p:nvSpPr>
        <p:spPr bwMode="auto">
          <a:xfrm>
            <a:off x="2790825" y="5586413"/>
            <a:ext cx="457200" cy="0"/>
          </a:xfrm>
          <a:prstGeom prst="line">
            <a:avLst/>
          </a:prstGeom>
          <a:noFill/>
          <a:ln w="12700">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72787" name="Rectangle 51"/>
          <p:cNvSpPr>
            <a:spLocks noChangeArrowheads="1"/>
          </p:cNvSpPr>
          <p:nvPr/>
        </p:nvSpPr>
        <p:spPr bwMode="auto">
          <a:xfrm>
            <a:off x="4724400" y="2957513"/>
            <a:ext cx="1038225" cy="228600"/>
          </a:xfrm>
          <a:prstGeom prst="rect">
            <a:avLst/>
          </a:prstGeom>
          <a:solidFill>
            <a:schemeClr val="accent2"/>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596" name="Text Box 52"/>
          <p:cNvSpPr txBox="1">
            <a:spLocks noChangeArrowheads="1"/>
          </p:cNvSpPr>
          <p:nvPr/>
        </p:nvSpPr>
        <p:spPr bwMode="auto">
          <a:xfrm>
            <a:off x="4505325" y="2719388"/>
            <a:ext cx="1504950" cy="287337"/>
          </a:xfrm>
          <a:prstGeom prst="rect">
            <a:avLst/>
          </a:prstGeom>
          <a:noFill/>
          <a:ln w="12700">
            <a:noFill/>
            <a:miter lim="800000"/>
            <a:headEnd/>
            <a:tailEnd/>
          </a:ln>
        </p:spPr>
        <p:txBody>
          <a:bodyPr wrap="none">
            <a:spAutoFit/>
          </a:bodyPr>
          <a:lstStyle/>
          <a:p>
            <a:r>
              <a:rPr lang="en-US" sz="1600" b="0"/>
              <a:t>MEVTFLAG[0]</a:t>
            </a:r>
          </a:p>
        </p:txBody>
      </p:sp>
      <p:sp>
        <p:nvSpPr>
          <p:cNvPr id="372789" name="Rectangle 53"/>
          <p:cNvSpPr>
            <a:spLocks noChangeArrowheads="1"/>
          </p:cNvSpPr>
          <p:nvPr/>
        </p:nvSpPr>
        <p:spPr bwMode="auto">
          <a:xfrm>
            <a:off x="4724400" y="3795713"/>
            <a:ext cx="1038225" cy="228600"/>
          </a:xfrm>
          <a:prstGeom prst="rect">
            <a:avLst/>
          </a:prstGeom>
          <a:solidFill>
            <a:schemeClr val="accent2"/>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598" name="Text Box 54"/>
          <p:cNvSpPr txBox="1">
            <a:spLocks noChangeArrowheads="1"/>
          </p:cNvSpPr>
          <p:nvPr/>
        </p:nvSpPr>
        <p:spPr bwMode="auto">
          <a:xfrm>
            <a:off x="4495800" y="3557588"/>
            <a:ext cx="1504950" cy="287337"/>
          </a:xfrm>
          <a:prstGeom prst="rect">
            <a:avLst/>
          </a:prstGeom>
          <a:noFill/>
          <a:ln w="12700">
            <a:noFill/>
            <a:miter lim="800000"/>
            <a:headEnd/>
            <a:tailEnd/>
          </a:ln>
        </p:spPr>
        <p:txBody>
          <a:bodyPr wrap="none">
            <a:spAutoFit/>
          </a:bodyPr>
          <a:lstStyle/>
          <a:p>
            <a:r>
              <a:rPr lang="en-US" sz="1600" b="0"/>
              <a:t>MEVTFLAG[1]</a:t>
            </a:r>
          </a:p>
        </p:txBody>
      </p:sp>
      <p:sp>
        <p:nvSpPr>
          <p:cNvPr id="372791" name="Rectangle 55"/>
          <p:cNvSpPr>
            <a:spLocks noChangeArrowheads="1"/>
          </p:cNvSpPr>
          <p:nvPr/>
        </p:nvSpPr>
        <p:spPr bwMode="auto">
          <a:xfrm>
            <a:off x="4724400" y="4624388"/>
            <a:ext cx="1038225" cy="228600"/>
          </a:xfrm>
          <a:prstGeom prst="rect">
            <a:avLst/>
          </a:prstGeom>
          <a:solidFill>
            <a:schemeClr val="accent2"/>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600" name="Text Box 56"/>
          <p:cNvSpPr txBox="1">
            <a:spLocks noChangeArrowheads="1"/>
          </p:cNvSpPr>
          <p:nvPr/>
        </p:nvSpPr>
        <p:spPr bwMode="auto">
          <a:xfrm>
            <a:off x="4495800" y="4386263"/>
            <a:ext cx="1504950" cy="287337"/>
          </a:xfrm>
          <a:prstGeom prst="rect">
            <a:avLst/>
          </a:prstGeom>
          <a:noFill/>
          <a:ln w="12700">
            <a:noFill/>
            <a:miter lim="800000"/>
            <a:headEnd/>
            <a:tailEnd/>
          </a:ln>
        </p:spPr>
        <p:txBody>
          <a:bodyPr wrap="none">
            <a:spAutoFit/>
          </a:bodyPr>
          <a:lstStyle/>
          <a:p>
            <a:r>
              <a:rPr lang="en-US" sz="1600" b="0"/>
              <a:t>MEVTFLAG[2]</a:t>
            </a:r>
          </a:p>
        </p:txBody>
      </p:sp>
      <p:sp>
        <p:nvSpPr>
          <p:cNvPr id="372793" name="Rectangle 57"/>
          <p:cNvSpPr>
            <a:spLocks noChangeArrowheads="1"/>
          </p:cNvSpPr>
          <p:nvPr/>
        </p:nvSpPr>
        <p:spPr bwMode="auto">
          <a:xfrm>
            <a:off x="4724400" y="5472113"/>
            <a:ext cx="1038225" cy="228600"/>
          </a:xfrm>
          <a:prstGeom prst="rect">
            <a:avLst/>
          </a:prstGeom>
          <a:solidFill>
            <a:schemeClr val="accent2"/>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602" name="Text Box 58"/>
          <p:cNvSpPr txBox="1">
            <a:spLocks noChangeArrowheads="1"/>
          </p:cNvSpPr>
          <p:nvPr/>
        </p:nvSpPr>
        <p:spPr bwMode="auto">
          <a:xfrm>
            <a:off x="4495800" y="5233988"/>
            <a:ext cx="1504950" cy="287337"/>
          </a:xfrm>
          <a:prstGeom prst="rect">
            <a:avLst/>
          </a:prstGeom>
          <a:noFill/>
          <a:ln w="12700">
            <a:noFill/>
            <a:miter lim="800000"/>
            <a:headEnd/>
            <a:tailEnd/>
          </a:ln>
        </p:spPr>
        <p:txBody>
          <a:bodyPr wrap="none">
            <a:spAutoFit/>
          </a:bodyPr>
          <a:lstStyle/>
          <a:p>
            <a:r>
              <a:rPr lang="en-US" sz="1600" b="0"/>
              <a:t>MEVTFLAG[3]</a:t>
            </a:r>
          </a:p>
        </p:txBody>
      </p:sp>
      <p:sp>
        <p:nvSpPr>
          <p:cNvPr id="372795" name="Line 59"/>
          <p:cNvSpPr>
            <a:spLocks noChangeShapeType="1"/>
          </p:cNvSpPr>
          <p:nvPr/>
        </p:nvSpPr>
        <p:spPr bwMode="auto">
          <a:xfrm>
            <a:off x="4276725" y="3071813"/>
            <a:ext cx="457200" cy="0"/>
          </a:xfrm>
          <a:prstGeom prst="line">
            <a:avLst/>
          </a:prstGeom>
          <a:noFill/>
          <a:ln w="12700">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72796" name="Line 60"/>
          <p:cNvSpPr>
            <a:spLocks noChangeShapeType="1"/>
          </p:cNvSpPr>
          <p:nvPr/>
        </p:nvSpPr>
        <p:spPr bwMode="auto">
          <a:xfrm>
            <a:off x="4276725" y="3910013"/>
            <a:ext cx="457200" cy="0"/>
          </a:xfrm>
          <a:prstGeom prst="line">
            <a:avLst/>
          </a:prstGeom>
          <a:noFill/>
          <a:ln w="12700">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72797" name="Line 61"/>
          <p:cNvSpPr>
            <a:spLocks noChangeShapeType="1"/>
          </p:cNvSpPr>
          <p:nvPr/>
        </p:nvSpPr>
        <p:spPr bwMode="auto">
          <a:xfrm>
            <a:off x="4276725" y="4738688"/>
            <a:ext cx="457200" cy="0"/>
          </a:xfrm>
          <a:prstGeom prst="line">
            <a:avLst/>
          </a:prstGeom>
          <a:noFill/>
          <a:ln w="12700">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72798" name="Line 62"/>
          <p:cNvSpPr>
            <a:spLocks noChangeShapeType="1"/>
          </p:cNvSpPr>
          <p:nvPr/>
        </p:nvSpPr>
        <p:spPr bwMode="auto">
          <a:xfrm>
            <a:off x="4276725" y="5586413"/>
            <a:ext cx="457200" cy="0"/>
          </a:xfrm>
          <a:prstGeom prst="line">
            <a:avLst/>
          </a:prstGeom>
          <a:noFill/>
          <a:ln w="12700">
            <a:solidFill>
              <a:schemeClr val="tx1"/>
            </a:solidFill>
            <a:round/>
            <a:headEnd/>
            <a:tailEnd type="triangle" w="med" len="med"/>
          </a:ln>
          <a:effectLst/>
        </p:spPr>
        <p:txBody>
          <a:bodyPr wrap="none">
            <a:spAutoFit/>
          </a:bodyPr>
          <a:lstStyle/>
          <a:p>
            <a:pPr>
              <a:defRPr/>
            </a:pPr>
            <a:endParaRPr lang="en-US">
              <a:effectLst>
                <a:outerShdw blurRad="38100" dist="38100" dir="2700000" algn="tl">
                  <a:srgbClr val="000000">
                    <a:alpha val="43137"/>
                  </a:srgbClr>
                </a:outerShdw>
              </a:effectLst>
            </a:endParaRPr>
          </a:p>
        </p:txBody>
      </p:sp>
      <p:sp>
        <p:nvSpPr>
          <p:cNvPr id="372799" name="AutoShape 63"/>
          <p:cNvSpPr>
            <a:spLocks noChangeArrowheads="1"/>
          </p:cNvSpPr>
          <p:nvPr/>
        </p:nvSpPr>
        <p:spPr bwMode="auto">
          <a:xfrm flipH="1">
            <a:off x="6067425" y="2771775"/>
            <a:ext cx="762000" cy="533400"/>
          </a:xfrm>
          <a:prstGeom prst="flowChartOnlineStorage">
            <a:avLst/>
          </a:prstGeom>
          <a:solidFill>
            <a:schemeClr val="accent1"/>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608" name="Text Box 64"/>
          <p:cNvSpPr txBox="1">
            <a:spLocks noChangeArrowheads="1"/>
          </p:cNvSpPr>
          <p:nvPr/>
        </p:nvSpPr>
        <p:spPr bwMode="auto">
          <a:xfrm>
            <a:off x="6132513" y="2905125"/>
            <a:ext cx="755650" cy="311150"/>
          </a:xfrm>
          <a:prstGeom prst="rect">
            <a:avLst/>
          </a:prstGeom>
          <a:noFill/>
          <a:ln w="12700">
            <a:noFill/>
            <a:miter lim="800000"/>
            <a:headEnd/>
            <a:tailEnd/>
          </a:ln>
        </p:spPr>
        <p:txBody>
          <a:bodyPr wrap="none">
            <a:spAutoFit/>
          </a:bodyPr>
          <a:lstStyle/>
          <a:p>
            <a:r>
              <a:rPr lang="en-US" sz="1800">
                <a:solidFill>
                  <a:schemeClr val="tx2"/>
                </a:solidFill>
              </a:rPr>
              <a:t>EVT0</a:t>
            </a:r>
          </a:p>
        </p:txBody>
      </p:sp>
      <p:sp>
        <p:nvSpPr>
          <p:cNvPr id="372801" name="AutoShape 65"/>
          <p:cNvSpPr>
            <a:spLocks noChangeArrowheads="1"/>
          </p:cNvSpPr>
          <p:nvPr/>
        </p:nvSpPr>
        <p:spPr bwMode="auto">
          <a:xfrm flipH="1">
            <a:off x="6067425" y="3589338"/>
            <a:ext cx="762000" cy="544512"/>
          </a:xfrm>
          <a:prstGeom prst="flowChartOnlineStorage">
            <a:avLst/>
          </a:prstGeom>
          <a:solidFill>
            <a:schemeClr val="accent1"/>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610" name="Text Box 66"/>
          <p:cNvSpPr txBox="1">
            <a:spLocks noChangeArrowheads="1"/>
          </p:cNvSpPr>
          <p:nvPr/>
        </p:nvSpPr>
        <p:spPr bwMode="auto">
          <a:xfrm>
            <a:off x="6132513" y="3732213"/>
            <a:ext cx="755650" cy="311150"/>
          </a:xfrm>
          <a:prstGeom prst="rect">
            <a:avLst/>
          </a:prstGeom>
          <a:noFill/>
          <a:ln w="12700">
            <a:noFill/>
            <a:miter lim="800000"/>
            <a:headEnd/>
            <a:tailEnd/>
          </a:ln>
        </p:spPr>
        <p:txBody>
          <a:bodyPr wrap="none">
            <a:spAutoFit/>
          </a:bodyPr>
          <a:lstStyle/>
          <a:p>
            <a:r>
              <a:rPr lang="en-US" sz="1800">
                <a:solidFill>
                  <a:schemeClr val="tx2"/>
                </a:solidFill>
              </a:rPr>
              <a:t>EVT1</a:t>
            </a:r>
          </a:p>
        </p:txBody>
      </p:sp>
      <p:sp>
        <p:nvSpPr>
          <p:cNvPr id="372803" name="AutoShape 67"/>
          <p:cNvSpPr>
            <a:spLocks noChangeArrowheads="1"/>
          </p:cNvSpPr>
          <p:nvPr/>
        </p:nvSpPr>
        <p:spPr bwMode="auto">
          <a:xfrm flipH="1">
            <a:off x="6067425" y="4427538"/>
            <a:ext cx="762000" cy="555625"/>
          </a:xfrm>
          <a:prstGeom prst="flowChartOnlineStorage">
            <a:avLst/>
          </a:prstGeom>
          <a:solidFill>
            <a:schemeClr val="accent1"/>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612" name="Text Box 68"/>
          <p:cNvSpPr txBox="1">
            <a:spLocks noChangeArrowheads="1"/>
          </p:cNvSpPr>
          <p:nvPr/>
        </p:nvSpPr>
        <p:spPr bwMode="auto">
          <a:xfrm>
            <a:off x="6132513" y="4559300"/>
            <a:ext cx="755650" cy="311150"/>
          </a:xfrm>
          <a:prstGeom prst="rect">
            <a:avLst/>
          </a:prstGeom>
          <a:noFill/>
          <a:ln w="12700">
            <a:noFill/>
            <a:miter lim="800000"/>
            <a:headEnd/>
            <a:tailEnd/>
          </a:ln>
        </p:spPr>
        <p:txBody>
          <a:bodyPr wrap="none">
            <a:spAutoFit/>
          </a:bodyPr>
          <a:lstStyle/>
          <a:p>
            <a:r>
              <a:rPr lang="en-US" sz="1800">
                <a:solidFill>
                  <a:schemeClr val="tx2"/>
                </a:solidFill>
              </a:rPr>
              <a:t>EVT2</a:t>
            </a:r>
          </a:p>
        </p:txBody>
      </p:sp>
      <p:sp>
        <p:nvSpPr>
          <p:cNvPr id="372805" name="AutoShape 69"/>
          <p:cNvSpPr>
            <a:spLocks noChangeArrowheads="1"/>
          </p:cNvSpPr>
          <p:nvPr/>
        </p:nvSpPr>
        <p:spPr bwMode="auto">
          <a:xfrm flipH="1">
            <a:off x="6067425" y="5318125"/>
            <a:ext cx="762000" cy="523875"/>
          </a:xfrm>
          <a:prstGeom prst="flowChartOnlineStorage">
            <a:avLst/>
          </a:prstGeom>
          <a:solidFill>
            <a:schemeClr val="accent1"/>
          </a:solid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3614" name="Text Box 70"/>
          <p:cNvSpPr txBox="1">
            <a:spLocks noChangeArrowheads="1"/>
          </p:cNvSpPr>
          <p:nvPr/>
        </p:nvSpPr>
        <p:spPr bwMode="auto">
          <a:xfrm>
            <a:off x="6132513" y="5429250"/>
            <a:ext cx="755650" cy="311150"/>
          </a:xfrm>
          <a:prstGeom prst="rect">
            <a:avLst/>
          </a:prstGeom>
          <a:noFill/>
          <a:ln w="12700">
            <a:noFill/>
            <a:miter lim="800000"/>
            <a:headEnd/>
            <a:tailEnd/>
          </a:ln>
        </p:spPr>
        <p:txBody>
          <a:bodyPr wrap="none">
            <a:spAutoFit/>
          </a:bodyPr>
          <a:lstStyle/>
          <a:p>
            <a:r>
              <a:rPr lang="en-US" sz="1800">
                <a:solidFill>
                  <a:schemeClr val="tx2"/>
                </a:solidFill>
              </a:rPr>
              <a:t>EVT3</a:t>
            </a:r>
          </a:p>
        </p:txBody>
      </p:sp>
      <p:sp>
        <p:nvSpPr>
          <p:cNvPr id="372807" name="Line 71"/>
          <p:cNvSpPr>
            <a:spLocks noChangeShapeType="1"/>
          </p:cNvSpPr>
          <p:nvPr/>
        </p:nvSpPr>
        <p:spPr bwMode="auto">
          <a:xfrm>
            <a:off x="1528763" y="3057525"/>
            <a:ext cx="0" cy="3167063"/>
          </a:xfrm>
          <a:prstGeom prst="line">
            <a:avLst/>
          </a:prstGeom>
          <a:noFill/>
          <a:ln w="12700">
            <a:solidFill>
              <a:schemeClr val="tx1"/>
            </a:solidFill>
            <a:round/>
            <a:headEnd/>
            <a:tailEn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72808" name="Line 72"/>
          <p:cNvSpPr>
            <a:spLocks noChangeShapeType="1"/>
          </p:cNvSpPr>
          <p:nvPr/>
        </p:nvSpPr>
        <p:spPr bwMode="auto">
          <a:xfrm>
            <a:off x="1528763" y="6224588"/>
            <a:ext cx="5910262" cy="0"/>
          </a:xfrm>
          <a:prstGeom prst="line">
            <a:avLst/>
          </a:prstGeom>
          <a:noFill/>
          <a:ln w="12700">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72809" name="Line 73"/>
          <p:cNvSpPr>
            <a:spLocks noChangeShapeType="1"/>
          </p:cNvSpPr>
          <p:nvPr/>
        </p:nvSpPr>
        <p:spPr bwMode="auto">
          <a:xfrm>
            <a:off x="6829425" y="3862388"/>
            <a:ext cx="609600" cy="0"/>
          </a:xfrm>
          <a:prstGeom prst="line">
            <a:avLst/>
          </a:prstGeom>
          <a:noFill/>
          <a:ln w="28575">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72810" name="Line 74"/>
          <p:cNvSpPr>
            <a:spLocks noChangeShapeType="1"/>
          </p:cNvSpPr>
          <p:nvPr/>
        </p:nvSpPr>
        <p:spPr bwMode="auto">
          <a:xfrm>
            <a:off x="6829425" y="4700588"/>
            <a:ext cx="609600" cy="0"/>
          </a:xfrm>
          <a:prstGeom prst="line">
            <a:avLst/>
          </a:prstGeom>
          <a:noFill/>
          <a:ln w="28575">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372811" name="Line 75"/>
          <p:cNvSpPr>
            <a:spLocks noChangeShapeType="1"/>
          </p:cNvSpPr>
          <p:nvPr/>
        </p:nvSpPr>
        <p:spPr bwMode="auto">
          <a:xfrm>
            <a:off x="6829425" y="5572125"/>
            <a:ext cx="609600" cy="0"/>
          </a:xfrm>
          <a:prstGeom prst="line">
            <a:avLst/>
          </a:prstGeom>
          <a:noFill/>
          <a:ln w="28575">
            <a:solidFill>
              <a:schemeClr val="tx1"/>
            </a:solidFill>
            <a:round/>
            <a:headEnd/>
            <a:tailEnd type="triangle" w="med" len="med"/>
          </a:ln>
          <a:effectLst/>
        </p:spPr>
        <p:txBody>
          <a:bodyPr>
            <a:spAutoFit/>
          </a:bodyPr>
          <a:lstStyle/>
          <a:p>
            <a:pPr>
              <a:defRPr/>
            </a:pPr>
            <a:endParaRPr lang="en-US">
              <a:effectLst>
                <a:outerShdw blurRad="38100" dist="38100" dir="2700000" algn="tl">
                  <a:srgbClr val="000000">
                    <a:alpha val="43137"/>
                  </a:srgbClr>
                </a:outerShdw>
              </a:effectLst>
            </a:endParaRPr>
          </a:p>
        </p:txBody>
      </p:sp>
      <p:sp>
        <p:nvSpPr>
          <p:cNvPr id="23620" name="Text Box 76"/>
          <p:cNvSpPr txBox="1">
            <a:spLocks noChangeArrowheads="1"/>
          </p:cNvSpPr>
          <p:nvPr/>
        </p:nvSpPr>
        <p:spPr bwMode="auto">
          <a:xfrm>
            <a:off x="3806825" y="6230938"/>
            <a:ext cx="1154113" cy="287337"/>
          </a:xfrm>
          <a:prstGeom prst="rect">
            <a:avLst/>
          </a:prstGeom>
          <a:noFill/>
          <a:ln w="12700">
            <a:noFill/>
            <a:miter lim="800000"/>
            <a:headEnd/>
            <a:tailEnd/>
          </a:ln>
        </p:spPr>
        <p:txBody>
          <a:bodyPr wrap="none">
            <a:spAutoFit/>
          </a:bodyPr>
          <a:lstStyle/>
          <a:p>
            <a:pPr algn="r"/>
            <a:r>
              <a:rPr lang="en-US" sz="1600"/>
              <a:t>EVT 4-127</a:t>
            </a:r>
          </a:p>
        </p:txBody>
      </p:sp>
      <p:sp>
        <p:nvSpPr>
          <p:cNvPr id="23621" name="Text Box 87"/>
          <p:cNvSpPr txBox="1">
            <a:spLocks noChangeArrowheads="1"/>
          </p:cNvSpPr>
          <p:nvPr/>
        </p:nvSpPr>
        <p:spPr bwMode="auto">
          <a:xfrm>
            <a:off x="1600200" y="6599238"/>
            <a:ext cx="5462588" cy="287337"/>
          </a:xfrm>
          <a:prstGeom prst="rect">
            <a:avLst/>
          </a:prstGeom>
          <a:noFill/>
          <a:ln w="12700">
            <a:noFill/>
            <a:miter lim="800000"/>
            <a:headEnd type="none" w="sm" len="sm"/>
            <a:tailEnd type="none" w="sm" len="sm"/>
          </a:ln>
        </p:spPr>
        <p:txBody>
          <a:bodyPr wrap="none">
            <a:spAutoFit/>
          </a:bodyPr>
          <a:lstStyle/>
          <a:p>
            <a:r>
              <a:rPr lang="en-US" sz="1600" b="0" i="1">
                <a:latin typeface="Arial Narrow" pitchFamily="34" charset="0"/>
              </a:rPr>
              <a:t>Can use ECM (Event Combiner Module) in .tcf (under HWI) to configure</a:t>
            </a:r>
          </a:p>
        </p:txBody>
      </p:sp>
      <p:sp>
        <p:nvSpPr>
          <p:cNvPr id="23622" name="TextBox 78"/>
          <p:cNvSpPr txBox="1">
            <a:spLocks noChangeArrowheads="1"/>
          </p:cNvSpPr>
          <p:nvPr/>
        </p:nvSpPr>
        <p:spPr bwMode="auto">
          <a:xfrm>
            <a:off x="1841500" y="2438400"/>
            <a:ext cx="1054100" cy="338138"/>
          </a:xfrm>
          <a:prstGeom prst="rect">
            <a:avLst/>
          </a:prstGeom>
          <a:noFill/>
          <a:ln w="9525">
            <a:noFill/>
            <a:miter lim="800000"/>
            <a:headEnd/>
            <a:tailEnd/>
          </a:ln>
        </p:spPr>
        <p:txBody>
          <a:bodyPr>
            <a:spAutoFit/>
          </a:bodyPr>
          <a:lstStyle/>
          <a:p>
            <a:r>
              <a:rPr lang="en-US" sz="2000">
                <a:latin typeface="Arial Narrow" pitchFamily="34" charset="0"/>
              </a:rPr>
              <a:t>Occur?</a:t>
            </a:r>
          </a:p>
        </p:txBody>
      </p:sp>
      <p:sp>
        <p:nvSpPr>
          <p:cNvPr id="23623" name="TextBox 79"/>
          <p:cNvSpPr txBox="1">
            <a:spLocks noChangeArrowheads="1"/>
          </p:cNvSpPr>
          <p:nvPr/>
        </p:nvSpPr>
        <p:spPr bwMode="auto">
          <a:xfrm>
            <a:off x="3408363" y="2438400"/>
            <a:ext cx="838200" cy="338138"/>
          </a:xfrm>
          <a:prstGeom prst="rect">
            <a:avLst/>
          </a:prstGeom>
          <a:noFill/>
          <a:ln w="9525">
            <a:noFill/>
            <a:miter lim="800000"/>
            <a:headEnd/>
            <a:tailEnd/>
          </a:ln>
        </p:spPr>
        <p:txBody>
          <a:bodyPr>
            <a:spAutoFit/>
          </a:bodyPr>
          <a:lstStyle/>
          <a:p>
            <a:r>
              <a:rPr lang="en-US" sz="2000">
                <a:latin typeface="Arial Narrow" pitchFamily="34" charset="0"/>
              </a:rPr>
              <a:t>Care?</a:t>
            </a:r>
          </a:p>
        </p:txBody>
      </p:sp>
      <p:sp>
        <p:nvSpPr>
          <p:cNvPr id="23624" name="TextBox 80"/>
          <p:cNvSpPr txBox="1">
            <a:spLocks noChangeArrowheads="1"/>
          </p:cNvSpPr>
          <p:nvPr/>
        </p:nvSpPr>
        <p:spPr bwMode="auto">
          <a:xfrm>
            <a:off x="4681538" y="2438400"/>
            <a:ext cx="1295400" cy="338138"/>
          </a:xfrm>
          <a:prstGeom prst="rect">
            <a:avLst/>
          </a:prstGeom>
          <a:noFill/>
          <a:ln w="9525">
            <a:noFill/>
            <a:miter lim="800000"/>
            <a:headEnd/>
            <a:tailEnd/>
          </a:ln>
        </p:spPr>
        <p:txBody>
          <a:bodyPr>
            <a:spAutoFit/>
          </a:bodyPr>
          <a:lstStyle/>
          <a:p>
            <a:r>
              <a:rPr lang="en-US" sz="2000">
                <a:latin typeface="Arial Narrow" pitchFamily="34" charset="0"/>
              </a:rPr>
              <a:t>Both Yes?</a:t>
            </a:r>
          </a:p>
        </p:txBody>
      </p:sp>
      <p:sp>
        <p:nvSpPr>
          <p:cNvPr id="23625" name="TextBox 81"/>
          <p:cNvSpPr txBox="1">
            <a:spLocks noChangeArrowheads="1"/>
          </p:cNvSpPr>
          <p:nvPr/>
        </p:nvSpPr>
        <p:spPr bwMode="auto">
          <a:xfrm>
            <a:off x="304800" y="557213"/>
            <a:ext cx="8270875" cy="1347787"/>
          </a:xfrm>
          <a:prstGeom prst="rect">
            <a:avLst/>
          </a:prstGeom>
          <a:noFill/>
          <a:ln w="9525">
            <a:noFill/>
            <a:miter lim="800000"/>
            <a:headEnd/>
            <a:tailEnd/>
          </a:ln>
        </p:spPr>
        <p:txBody>
          <a:bodyPr wrap="none">
            <a:spAutoFit/>
          </a:bodyPr>
          <a:lstStyle/>
          <a:p>
            <a:pPr marL="342900" indent="-342900">
              <a:buClr>
                <a:schemeClr val="tx2"/>
              </a:buClr>
              <a:buSzPct val="75000"/>
              <a:buFont typeface="Wingdings" pitchFamily="2" charset="2"/>
              <a:buChar char=""/>
            </a:pPr>
            <a:r>
              <a:rPr lang="en-US" b="0">
                <a:latin typeface="Arial Narrow" pitchFamily="34" charset="0"/>
              </a:rPr>
              <a:t>Use only if you </a:t>
            </a:r>
            <a:r>
              <a:rPr lang="en-US" b="0" i="1" u="sng">
                <a:latin typeface="Arial Narrow" pitchFamily="34" charset="0"/>
              </a:rPr>
              <a:t>need more than 12 interrupt events</a:t>
            </a:r>
          </a:p>
          <a:p>
            <a:pPr marL="342900" indent="-342900">
              <a:buClr>
                <a:schemeClr val="tx2"/>
              </a:buClr>
              <a:buSzPct val="75000"/>
              <a:buFont typeface="Wingdings" pitchFamily="2" charset="2"/>
              <a:buChar char=""/>
            </a:pPr>
            <a:r>
              <a:rPr lang="en-US" b="0">
                <a:latin typeface="Arial Narrow" pitchFamily="34" charset="0"/>
              </a:rPr>
              <a:t>ECM combines multiple events (e.g. 4-31) into one event (e.g. EVT0)</a:t>
            </a:r>
          </a:p>
          <a:p>
            <a:pPr marL="342900" indent="-342900">
              <a:buClr>
                <a:schemeClr val="tx2"/>
              </a:buClr>
              <a:buSzPct val="75000"/>
              <a:buFont typeface="Wingdings" pitchFamily="2" charset="2"/>
              <a:buChar char=""/>
            </a:pPr>
            <a:r>
              <a:rPr lang="en-US" b="0">
                <a:latin typeface="Arial Narrow" pitchFamily="34" charset="0"/>
              </a:rPr>
              <a:t>EVTx ISR must parse MEVTFLAG to determine </a:t>
            </a:r>
            <a:r>
              <a:rPr lang="en-US" b="0" i="1">
                <a:latin typeface="Arial Narrow" pitchFamily="34" charset="0"/>
              </a:rPr>
              <a:t>which</a:t>
            </a:r>
            <a:r>
              <a:rPr lang="en-US" b="0">
                <a:latin typeface="Arial Narrow" pitchFamily="34" charset="0"/>
              </a:rPr>
              <a:t> event occurred</a:t>
            </a:r>
          </a:p>
        </p:txBody>
      </p:sp>
      <p:sp>
        <p:nvSpPr>
          <p:cNvPr id="8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42</a:t>
            </a:r>
            <a:endParaRPr lang="en-US" sz="1000" b="0" dirty="0" smtClean="0">
              <a:solidFill>
                <a:schemeClr val="tx2"/>
              </a:solidFill>
              <a:effectLst/>
              <a:latin typeface="Arial"/>
            </a:endParaRPr>
          </a:p>
        </p:txBody>
      </p:sp>
    </p:spTree>
    <p:custDataLst>
      <p:tags r:id="rId1"/>
    </p:custDataLst>
  </p:cSld>
  <p:clrMapOvr>
    <a:masterClrMapping/>
  </p:clrMapOv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214099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54682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95265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4" name="Text Box 5">
            <a:hlinkClick r:id="rId18" action="ppaction://hlinksldjump"/>
          </p:cNvPr>
          <p:cNvSpPr txBox="1">
            <a:spLocks noChangeArrowheads="1"/>
          </p:cNvSpPr>
          <p:nvPr>
            <p:custDataLst>
              <p:tags r:id="rId7"/>
            </p:custDataLst>
          </p:nvPr>
        </p:nvSpPr>
        <p:spPr bwMode="auto">
          <a:xfrm>
            <a:off x="774000" y="3358483"/>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91353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EDMA &amp; Cache</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31936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Compiler &amp; Optimizer</a:t>
            </a:r>
            <a:endParaRPr lang="en-US" dirty="0">
              <a:solidFill>
                <a:srgbClr val="000000"/>
              </a:solidFill>
            </a:endParaRPr>
          </a:p>
        </p:txBody>
      </p:sp>
      <p:sp>
        <p:nvSpPr>
          <p:cNvPr id="17" name="Text Box 6">
            <a:hlinkClick r:id="rId21" action="ppaction://hlinksldjump"/>
          </p:cNvPr>
          <p:cNvSpPr txBox="1">
            <a:spLocks noChangeArrowheads="1"/>
          </p:cNvSpPr>
          <p:nvPr>
            <p:custDataLst>
              <p:tags r:id="rId10"/>
            </p:custDataLst>
          </p:nvPr>
        </p:nvSpPr>
        <p:spPr bwMode="auto">
          <a:xfrm>
            <a:off x="769877" y="472519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C6000</a:t>
            </a:r>
            <a:endParaRPr lang="en-US"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0" y="41275"/>
            <a:ext cx="9144000" cy="609600"/>
          </a:xfrm>
        </p:spPr>
        <p:txBody>
          <a:bodyPr>
            <a:normAutofit fontScale="90000"/>
          </a:bodyPr>
          <a:lstStyle/>
          <a:p>
            <a:r>
              <a:rPr lang="en-US" smtClean="0"/>
              <a:t>C6748 Memory</a:t>
            </a:r>
          </a:p>
        </p:txBody>
      </p:sp>
      <p:sp>
        <p:nvSpPr>
          <p:cNvPr id="26627" name="Text Box 3"/>
          <p:cNvSpPr txBox="1">
            <a:spLocks noChangeArrowheads="1"/>
          </p:cNvSpPr>
          <p:nvPr/>
        </p:nvSpPr>
        <p:spPr bwMode="auto">
          <a:xfrm>
            <a:off x="228600" y="893763"/>
            <a:ext cx="4419600" cy="1816100"/>
          </a:xfrm>
          <a:prstGeom prst="rect">
            <a:avLst/>
          </a:prstGeom>
          <a:noFill/>
          <a:ln w="12700">
            <a:noFill/>
            <a:miter lim="800000"/>
            <a:headEnd type="none" w="sm" len="sm"/>
            <a:tailEnd type="none" w="sm" len="sm"/>
          </a:ln>
        </p:spPr>
        <p:txBody>
          <a:bodyPr lIns="92075" tIns="46038" rIns="0" bIns="46038">
            <a:spAutoFit/>
          </a:bodyPr>
          <a:lstStyle/>
          <a:p>
            <a:pPr marL="342900" indent="-342900">
              <a:spcBef>
                <a:spcPct val="40000"/>
              </a:spcBef>
              <a:buClr>
                <a:schemeClr val="tx2"/>
              </a:buClr>
              <a:buSzPct val="75000"/>
              <a:buFont typeface="Wingdings" pitchFamily="2" charset="2"/>
              <a:buChar char=""/>
              <a:tabLst>
                <a:tab pos="1595438" algn="l"/>
              </a:tabLst>
            </a:pPr>
            <a:r>
              <a:rPr lang="en-US" sz="2000">
                <a:solidFill>
                  <a:schemeClr val="tx2"/>
                </a:solidFill>
              </a:rPr>
              <a:t>Level 1 Memory (32KB each)</a:t>
            </a:r>
          </a:p>
          <a:p>
            <a:pPr marL="687388" lvl="1" indent="-230188">
              <a:spcBef>
                <a:spcPct val="20000"/>
              </a:spcBef>
              <a:buClr>
                <a:schemeClr val="tx2"/>
              </a:buClr>
              <a:buSzPct val="75000"/>
              <a:buFont typeface="Wingdings" pitchFamily="2" charset="2"/>
              <a:buChar char=""/>
              <a:tabLst>
                <a:tab pos="1595438" algn="l"/>
              </a:tabLst>
            </a:pPr>
            <a:r>
              <a:rPr lang="en-US" sz="1800" b="0"/>
              <a:t>Cache or RAM</a:t>
            </a:r>
          </a:p>
          <a:p>
            <a:pPr marL="687388" lvl="1" indent="-230188">
              <a:spcBef>
                <a:spcPct val="20000"/>
              </a:spcBef>
              <a:buClr>
                <a:schemeClr val="tx2"/>
              </a:buClr>
              <a:buSzPct val="75000"/>
              <a:buFont typeface="Wingdings" pitchFamily="2" charset="2"/>
              <a:buChar char=""/>
              <a:tabLst>
                <a:tab pos="1595438" algn="l"/>
              </a:tabLst>
            </a:pPr>
            <a:r>
              <a:rPr lang="en-US" sz="1800" b="0"/>
              <a:t>L1P (prog), L1D (data)</a:t>
            </a:r>
            <a:endParaRPr lang="en-US" sz="1800" b="0">
              <a:latin typeface="Arial Narrow" pitchFamily="34" charset="0"/>
            </a:endParaRPr>
          </a:p>
          <a:p>
            <a:pPr marL="342900" indent="-342900">
              <a:spcBef>
                <a:spcPct val="40000"/>
              </a:spcBef>
              <a:buClr>
                <a:schemeClr val="tx2"/>
              </a:buClr>
              <a:buSzPct val="75000"/>
              <a:buFont typeface="Wingdings" pitchFamily="2" charset="2"/>
              <a:buChar char=""/>
              <a:tabLst>
                <a:tab pos="1595438" algn="l"/>
              </a:tabLst>
            </a:pPr>
            <a:r>
              <a:rPr lang="en-US" sz="2000">
                <a:solidFill>
                  <a:schemeClr val="tx2"/>
                </a:solidFill>
              </a:rPr>
              <a:t>Level 2 Memory (256KB)</a:t>
            </a:r>
          </a:p>
          <a:p>
            <a:pPr marL="687388" lvl="1" indent="-230188">
              <a:spcBef>
                <a:spcPct val="20000"/>
              </a:spcBef>
              <a:buClr>
                <a:schemeClr val="tx2"/>
              </a:buClr>
              <a:buSzPct val="75000"/>
              <a:buFont typeface="Wingdings" pitchFamily="2" charset="2"/>
              <a:buChar char=""/>
              <a:tabLst>
                <a:tab pos="1595438" algn="l"/>
              </a:tabLst>
            </a:pPr>
            <a:r>
              <a:rPr lang="en-US" sz="1800" b="0"/>
              <a:t>RAM (prog or data)</a:t>
            </a:r>
          </a:p>
          <a:p>
            <a:pPr marL="687388" lvl="1" indent="-230188">
              <a:spcBef>
                <a:spcPct val="20000"/>
              </a:spcBef>
              <a:buClr>
                <a:schemeClr val="tx2"/>
              </a:buClr>
              <a:buSzPct val="75000"/>
              <a:buFont typeface="Wingdings" pitchFamily="2" charset="2"/>
              <a:buChar char=""/>
              <a:tabLst>
                <a:tab pos="1595438" algn="l"/>
              </a:tabLst>
            </a:pPr>
            <a:r>
              <a:rPr lang="en-US" sz="1800" b="0"/>
              <a:t>Up to 256KB can be cache</a:t>
            </a:r>
          </a:p>
        </p:txBody>
      </p:sp>
      <p:sp>
        <p:nvSpPr>
          <p:cNvPr id="1184772" name="Rectangle 4"/>
          <p:cNvSpPr>
            <a:spLocks noChangeArrowheads="1"/>
          </p:cNvSpPr>
          <p:nvPr/>
        </p:nvSpPr>
        <p:spPr bwMode="auto">
          <a:xfrm>
            <a:off x="927100" y="3581400"/>
            <a:ext cx="3765550" cy="3200400"/>
          </a:xfrm>
          <a:prstGeom prst="rect">
            <a:avLst/>
          </a:prstGeom>
          <a:solidFill>
            <a:schemeClr val="accent1"/>
          </a:solidFill>
          <a:ln w="28575">
            <a:solidFill>
              <a:schemeClr val="tx1"/>
            </a:solidFill>
            <a:miter lim="800000"/>
            <a:headEnd type="none" w="sm" len="sm"/>
            <a:tailEnd type="none" w="sm" len="sm"/>
          </a:ln>
          <a:effectLst/>
        </p:spPr>
        <p:txBody>
          <a:bodyPr wrap="none" anchor="ctr" anchorCtr="1"/>
          <a:lstStyle/>
          <a:p>
            <a:pPr>
              <a:defRPr/>
            </a:pPr>
            <a:endParaRPr lang="en-US">
              <a:effectLst>
                <a:outerShdw blurRad="38100" dist="38100" dir="2700000" algn="tl">
                  <a:srgbClr val="FFFFFF"/>
                </a:outerShdw>
              </a:effectLst>
              <a:latin typeface="Arial Narrow" pitchFamily="34" charset="0"/>
            </a:endParaRPr>
          </a:p>
        </p:txBody>
      </p:sp>
      <p:sp>
        <p:nvSpPr>
          <p:cNvPr id="26629" name="Rectangle 5"/>
          <p:cNvSpPr>
            <a:spLocks noChangeArrowheads="1"/>
          </p:cNvSpPr>
          <p:nvPr/>
        </p:nvSpPr>
        <p:spPr bwMode="auto">
          <a:xfrm>
            <a:off x="2254250" y="4492625"/>
            <a:ext cx="1282700" cy="1450975"/>
          </a:xfrm>
          <a:prstGeom prst="rect">
            <a:avLst/>
          </a:prstGeom>
          <a:solidFill>
            <a:schemeClr val="hlink"/>
          </a:solidFill>
          <a:ln w="12700">
            <a:noFill/>
            <a:miter lim="800000"/>
            <a:headEnd type="none" w="sm" len="sm"/>
            <a:tailEnd type="none" w="sm" len="sm"/>
          </a:ln>
        </p:spPr>
        <p:txBody>
          <a:bodyPr wrap="none" lIns="0" tIns="0" rIns="0" bIns="0" anchor="ctr" anchorCtr="1"/>
          <a:lstStyle/>
          <a:p>
            <a:pPr algn="ctr">
              <a:spcBef>
                <a:spcPct val="40000"/>
              </a:spcBef>
            </a:pPr>
            <a:r>
              <a:rPr lang="en-US">
                <a:solidFill>
                  <a:schemeClr val="tx2"/>
                </a:solidFill>
              </a:rPr>
              <a:t>L2 RAM</a:t>
            </a:r>
          </a:p>
          <a:p>
            <a:pPr algn="ctr">
              <a:spcBef>
                <a:spcPct val="40000"/>
              </a:spcBef>
            </a:pPr>
            <a:r>
              <a:rPr lang="en-US">
                <a:latin typeface="Arial Narrow" pitchFamily="34" charset="0"/>
              </a:rPr>
              <a:t>Prog/Data</a:t>
            </a:r>
          </a:p>
        </p:txBody>
      </p:sp>
      <p:sp>
        <p:nvSpPr>
          <p:cNvPr id="26630" name="Rectangle 6"/>
          <p:cNvSpPr>
            <a:spLocks noChangeArrowheads="1"/>
          </p:cNvSpPr>
          <p:nvPr/>
        </p:nvSpPr>
        <p:spPr bwMode="auto">
          <a:xfrm>
            <a:off x="1114425" y="4802188"/>
            <a:ext cx="1063625" cy="912812"/>
          </a:xfrm>
          <a:prstGeom prst="rect">
            <a:avLst/>
          </a:prstGeom>
          <a:solidFill>
            <a:schemeClr val="folHlink"/>
          </a:solidFill>
          <a:ln w="12700">
            <a:noFill/>
            <a:miter lim="800000"/>
            <a:headEnd type="none" w="sm" len="sm"/>
            <a:tailEnd type="none" w="sm" len="sm"/>
          </a:ln>
        </p:spPr>
        <p:txBody>
          <a:bodyPr wrap="none" lIns="0" tIns="0" rIns="0" bIns="0" anchor="ctr" anchorCtr="1"/>
          <a:lstStyle/>
          <a:p>
            <a:pPr algn="ctr">
              <a:lnSpc>
                <a:spcPct val="100000"/>
              </a:lnSpc>
              <a:spcBef>
                <a:spcPct val="0"/>
              </a:spcBef>
            </a:pPr>
            <a:r>
              <a:rPr lang="en-US"/>
              <a:t>CPU</a:t>
            </a:r>
          </a:p>
        </p:txBody>
      </p:sp>
      <p:grpSp>
        <p:nvGrpSpPr>
          <p:cNvPr id="2" name="Group 8"/>
          <p:cNvGrpSpPr>
            <a:grpSpLocks/>
          </p:cNvGrpSpPr>
          <p:nvPr/>
        </p:nvGrpSpPr>
        <p:grpSpPr bwMode="auto">
          <a:xfrm>
            <a:off x="3549650" y="5307013"/>
            <a:ext cx="1403350" cy="1196975"/>
            <a:chOff x="1983" y="3216"/>
            <a:chExt cx="773" cy="754"/>
          </a:xfrm>
        </p:grpSpPr>
        <p:sp>
          <p:nvSpPr>
            <p:cNvPr id="1184777" name="Line 9"/>
            <p:cNvSpPr>
              <a:spLocks noChangeShapeType="1"/>
            </p:cNvSpPr>
            <p:nvPr/>
          </p:nvSpPr>
          <p:spPr bwMode="auto">
            <a:xfrm>
              <a:off x="1983" y="3369"/>
              <a:ext cx="773" cy="0"/>
            </a:xfrm>
            <a:prstGeom prst="line">
              <a:avLst/>
            </a:prstGeom>
            <a:noFill/>
            <a:ln w="28575">
              <a:solidFill>
                <a:schemeClr val="tx2"/>
              </a:solidFill>
              <a:round/>
              <a:headEnd type="triangle" w="med" len="sm"/>
              <a:tailEnd type="triangle" w="med" len="sm"/>
            </a:ln>
            <a:effectLst/>
          </p:spPr>
          <p:txBody>
            <a:bodyPr wrap="none" anchor="ctr"/>
            <a:lstStyle/>
            <a:p>
              <a:pPr>
                <a:defRPr/>
              </a:pPr>
              <a:endParaRPr lang="en-US">
                <a:effectLst>
                  <a:outerShdw blurRad="38100" dist="38100" dir="2700000" algn="tl">
                    <a:srgbClr val="000000">
                      <a:alpha val="43137"/>
                    </a:srgbClr>
                  </a:outerShdw>
                </a:effectLst>
                <a:latin typeface="Arial" charset="0"/>
              </a:endParaRPr>
            </a:p>
          </p:txBody>
        </p:sp>
        <p:sp>
          <p:nvSpPr>
            <p:cNvPr id="26676" name="Rectangle 10"/>
            <p:cNvSpPr>
              <a:spLocks noChangeArrowheads="1"/>
            </p:cNvSpPr>
            <p:nvPr/>
          </p:nvSpPr>
          <p:spPr bwMode="auto">
            <a:xfrm>
              <a:off x="2105" y="3216"/>
              <a:ext cx="444" cy="305"/>
            </a:xfrm>
            <a:prstGeom prst="rect">
              <a:avLst/>
            </a:prstGeom>
            <a:solidFill>
              <a:schemeClr val="accent2"/>
            </a:solidFill>
            <a:ln w="12700">
              <a:noFill/>
              <a:miter lim="800000"/>
              <a:headEnd type="none" w="sm" len="sm"/>
              <a:tailEnd type="none" w="sm" len="sm"/>
            </a:ln>
          </p:spPr>
          <p:txBody>
            <a:bodyPr wrap="none" lIns="0" tIns="0" rIns="0" bIns="0" anchor="ctr" anchorCtr="1"/>
            <a:lstStyle/>
            <a:p>
              <a:pPr algn="ctr">
                <a:spcBef>
                  <a:spcPct val="10000"/>
                </a:spcBef>
              </a:pPr>
              <a:r>
                <a:rPr lang="en-US">
                  <a:latin typeface="Arial Narrow" pitchFamily="34" charset="0"/>
                </a:rPr>
                <a:t>EMIF</a:t>
              </a:r>
              <a:r>
                <a:rPr lang="en-US" baseline="-25000">
                  <a:latin typeface="Arial Narrow" pitchFamily="34" charset="0"/>
                </a:rPr>
                <a:t>A</a:t>
              </a:r>
            </a:p>
          </p:txBody>
        </p:sp>
        <p:sp>
          <p:nvSpPr>
            <p:cNvPr id="26677" name="Rectangle 10"/>
            <p:cNvSpPr>
              <a:spLocks noChangeArrowheads="1"/>
            </p:cNvSpPr>
            <p:nvPr/>
          </p:nvSpPr>
          <p:spPr bwMode="auto">
            <a:xfrm>
              <a:off x="2105" y="3665"/>
              <a:ext cx="444" cy="305"/>
            </a:xfrm>
            <a:prstGeom prst="rect">
              <a:avLst/>
            </a:prstGeom>
            <a:solidFill>
              <a:schemeClr val="accent2"/>
            </a:solidFill>
            <a:ln w="12700">
              <a:noFill/>
              <a:miter lim="800000"/>
              <a:headEnd type="none" w="sm" len="sm"/>
              <a:tailEnd type="none" w="sm" len="sm"/>
            </a:ln>
          </p:spPr>
          <p:txBody>
            <a:bodyPr wrap="none" lIns="0" tIns="0" rIns="0" bIns="0" anchor="ctr" anchorCtr="1"/>
            <a:lstStyle/>
            <a:p>
              <a:pPr algn="ctr">
                <a:spcBef>
                  <a:spcPct val="10000"/>
                </a:spcBef>
              </a:pPr>
              <a:r>
                <a:rPr lang="en-US">
                  <a:latin typeface="Arial Narrow" pitchFamily="34" charset="0"/>
                </a:rPr>
                <a:t>L3</a:t>
              </a:r>
              <a:endParaRPr lang="en-US" baseline="-25000">
                <a:latin typeface="Arial Narrow" pitchFamily="34" charset="0"/>
              </a:endParaRPr>
            </a:p>
          </p:txBody>
        </p:sp>
      </p:grpSp>
      <p:grpSp>
        <p:nvGrpSpPr>
          <p:cNvPr id="3" name="Group 11"/>
          <p:cNvGrpSpPr>
            <a:grpSpLocks/>
          </p:cNvGrpSpPr>
          <p:nvPr/>
        </p:nvGrpSpPr>
        <p:grpSpPr bwMode="auto">
          <a:xfrm>
            <a:off x="3549650" y="4621213"/>
            <a:ext cx="1403350" cy="484187"/>
            <a:chOff x="1983" y="2719"/>
            <a:chExt cx="773" cy="305"/>
          </a:xfrm>
        </p:grpSpPr>
        <p:sp>
          <p:nvSpPr>
            <p:cNvPr id="1184780" name="Line 12"/>
            <p:cNvSpPr>
              <a:spLocks noChangeShapeType="1"/>
            </p:cNvSpPr>
            <p:nvPr/>
          </p:nvSpPr>
          <p:spPr bwMode="auto">
            <a:xfrm>
              <a:off x="2549" y="2872"/>
              <a:ext cx="207" cy="0"/>
            </a:xfrm>
            <a:prstGeom prst="line">
              <a:avLst/>
            </a:prstGeom>
            <a:noFill/>
            <a:ln w="28575">
              <a:solidFill>
                <a:schemeClr val="tx2"/>
              </a:solidFill>
              <a:round/>
              <a:headEnd type="none" w="med" len="sm"/>
              <a:tailEnd type="triangle" w="sm" len="sm"/>
            </a:ln>
            <a:effectLst/>
          </p:spPr>
          <p:txBody>
            <a:bodyPr wrap="none" anchor="ctr"/>
            <a:lstStyle/>
            <a:p>
              <a:pPr>
                <a:defRPr/>
              </a:pPr>
              <a:endParaRPr lang="en-US">
                <a:effectLst>
                  <a:outerShdw blurRad="38100" dist="38100" dir="2700000" algn="tl">
                    <a:srgbClr val="000000">
                      <a:alpha val="43137"/>
                    </a:srgbClr>
                  </a:outerShdw>
                </a:effectLst>
                <a:latin typeface="Arial" charset="0"/>
              </a:endParaRPr>
            </a:p>
          </p:txBody>
        </p:sp>
        <p:sp>
          <p:nvSpPr>
            <p:cNvPr id="26673" name="Rectangle 13"/>
            <p:cNvSpPr>
              <a:spLocks noChangeArrowheads="1"/>
            </p:cNvSpPr>
            <p:nvPr/>
          </p:nvSpPr>
          <p:spPr bwMode="auto">
            <a:xfrm>
              <a:off x="2105" y="2719"/>
              <a:ext cx="444" cy="305"/>
            </a:xfrm>
            <a:prstGeom prst="rect">
              <a:avLst/>
            </a:prstGeom>
            <a:solidFill>
              <a:schemeClr val="accent2">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a:latin typeface="Arial Narrow" pitchFamily="34" charset="0"/>
                </a:rPr>
                <a:t>DDR2</a:t>
              </a:r>
              <a:endParaRPr lang="en-US" baseline="-25000">
                <a:latin typeface="Arial Narrow" pitchFamily="34" charset="0"/>
              </a:endParaRPr>
            </a:p>
          </p:txBody>
        </p:sp>
        <p:sp>
          <p:nvSpPr>
            <p:cNvPr id="1184782" name="Line 14"/>
            <p:cNvSpPr>
              <a:spLocks noChangeShapeType="1"/>
            </p:cNvSpPr>
            <p:nvPr/>
          </p:nvSpPr>
          <p:spPr bwMode="auto">
            <a:xfrm>
              <a:off x="1983" y="2872"/>
              <a:ext cx="122" cy="0"/>
            </a:xfrm>
            <a:prstGeom prst="line">
              <a:avLst/>
            </a:prstGeom>
            <a:noFill/>
            <a:ln w="28575">
              <a:solidFill>
                <a:schemeClr val="tx2"/>
              </a:solidFill>
              <a:round/>
              <a:headEnd type="triangle" w="sm" len="sm"/>
              <a:tailEnd type="none" w="med" len="sm"/>
            </a:ln>
            <a:effectLst/>
          </p:spPr>
          <p:txBody>
            <a:bodyPr wrap="none" anchor="ctr"/>
            <a:lstStyle/>
            <a:p>
              <a:pPr>
                <a:defRPr/>
              </a:pPr>
              <a:endParaRPr lang="en-US">
                <a:effectLst>
                  <a:outerShdw blurRad="38100" dist="38100" dir="2700000" algn="tl">
                    <a:srgbClr val="000000">
                      <a:alpha val="43137"/>
                    </a:srgbClr>
                  </a:outerShdw>
                </a:effectLst>
                <a:latin typeface="Arial" charset="0"/>
              </a:endParaRPr>
            </a:p>
          </p:txBody>
        </p:sp>
      </p:grpSp>
      <p:sp>
        <p:nvSpPr>
          <p:cNvPr id="26633" name="Rectangle 15"/>
          <p:cNvSpPr>
            <a:spLocks noChangeArrowheads="1"/>
          </p:cNvSpPr>
          <p:nvPr/>
        </p:nvSpPr>
        <p:spPr bwMode="auto">
          <a:xfrm>
            <a:off x="1143000" y="3770313"/>
            <a:ext cx="1009650" cy="725487"/>
          </a:xfrm>
          <a:prstGeom prst="rect">
            <a:avLst/>
          </a:prstGeom>
          <a:solidFill>
            <a:schemeClr val="hlink">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sz="2200">
                <a:latin typeface="Arial Narrow" pitchFamily="34" charset="0"/>
              </a:rPr>
              <a:t>L1P</a:t>
            </a:r>
          </a:p>
        </p:txBody>
      </p:sp>
      <p:sp>
        <p:nvSpPr>
          <p:cNvPr id="26634" name="Rectangle 16"/>
          <p:cNvSpPr>
            <a:spLocks noChangeArrowheads="1"/>
          </p:cNvSpPr>
          <p:nvPr/>
        </p:nvSpPr>
        <p:spPr bwMode="auto">
          <a:xfrm>
            <a:off x="1143000" y="5943600"/>
            <a:ext cx="1009650" cy="685800"/>
          </a:xfrm>
          <a:prstGeom prst="rect">
            <a:avLst/>
          </a:prstGeom>
          <a:solidFill>
            <a:schemeClr val="hlink">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sz="2200">
                <a:latin typeface="Arial Narrow" pitchFamily="34" charset="0"/>
              </a:rPr>
              <a:t>L1D</a:t>
            </a:r>
          </a:p>
        </p:txBody>
      </p:sp>
      <p:cxnSp>
        <p:nvCxnSpPr>
          <p:cNvPr id="26635" name="AutoShape 17"/>
          <p:cNvCxnSpPr>
            <a:cxnSpLocks noChangeShapeType="1"/>
            <a:stCxn id="26629" idx="0"/>
            <a:endCxn id="26633" idx="3"/>
          </p:cNvCxnSpPr>
          <p:nvPr/>
        </p:nvCxnSpPr>
        <p:spPr bwMode="auto">
          <a:xfrm rot="5400000" flipH="1">
            <a:off x="2344737" y="3941763"/>
            <a:ext cx="358775" cy="742950"/>
          </a:xfrm>
          <a:prstGeom prst="bentConnector2">
            <a:avLst/>
          </a:prstGeom>
          <a:noFill/>
          <a:ln w="12700">
            <a:solidFill>
              <a:schemeClr val="tx1"/>
            </a:solidFill>
            <a:miter lim="800000"/>
            <a:headEnd type="none" w="sm" len="sm"/>
            <a:tailEnd type="triangle" w="med" len="med"/>
          </a:ln>
        </p:spPr>
      </p:cxnSp>
      <p:cxnSp>
        <p:nvCxnSpPr>
          <p:cNvPr id="26636" name="AutoShape 18"/>
          <p:cNvCxnSpPr>
            <a:cxnSpLocks noChangeShapeType="1"/>
            <a:stCxn id="26633" idx="2"/>
            <a:endCxn id="26630" idx="0"/>
          </p:cNvCxnSpPr>
          <p:nvPr/>
        </p:nvCxnSpPr>
        <p:spPr bwMode="auto">
          <a:xfrm rot="5400000">
            <a:off x="1493838" y="4648200"/>
            <a:ext cx="306388" cy="1587"/>
          </a:xfrm>
          <a:prstGeom prst="bentConnector3">
            <a:avLst>
              <a:gd name="adj1" fmla="val 49741"/>
            </a:avLst>
          </a:prstGeom>
          <a:noFill/>
          <a:ln w="12700">
            <a:solidFill>
              <a:schemeClr val="tx1"/>
            </a:solidFill>
            <a:miter lim="800000"/>
            <a:headEnd type="none" w="sm" len="sm"/>
            <a:tailEnd type="triangle" w="med" len="med"/>
          </a:ln>
        </p:spPr>
      </p:cxnSp>
      <p:cxnSp>
        <p:nvCxnSpPr>
          <p:cNvPr id="26637" name="AutoShape 19"/>
          <p:cNvCxnSpPr>
            <a:cxnSpLocks noChangeShapeType="1"/>
            <a:stCxn id="26634" idx="0"/>
            <a:endCxn id="26630" idx="2"/>
          </p:cNvCxnSpPr>
          <p:nvPr/>
        </p:nvCxnSpPr>
        <p:spPr bwMode="auto">
          <a:xfrm flipH="1" flipV="1">
            <a:off x="1646238" y="5715000"/>
            <a:ext cx="1587" cy="228600"/>
          </a:xfrm>
          <a:prstGeom prst="straightConnector1">
            <a:avLst/>
          </a:prstGeom>
          <a:noFill/>
          <a:ln w="12700">
            <a:solidFill>
              <a:schemeClr val="tx1"/>
            </a:solidFill>
            <a:round/>
            <a:headEnd type="triangle" w="med" len="med"/>
            <a:tailEnd type="triangle" w="med" len="med"/>
          </a:ln>
        </p:spPr>
      </p:cxnSp>
      <p:cxnSp>
        <p:nvCxnSpPr>
          <p:cNvPr id="26638" name="AutoShape 20"/>
          <p:cNvCxnSpPr>
            <a:cxnSpLocks noChangeShapeType="1"/>
            <a:stCxn id="26629" idx="2"/>
            <a:endCxn id="26634" idx="3"/>
          </p:cNvCxnSpPr>
          <p:nvPr/>
        </p:nvCxnSpPr>
        <p:spPr bwMode="auto">
          <a:xfrm rot="5400000">
            <a:off x="2352675" y="5743575"/>
            <a:ext cx="342900" cy="742950"/>
          </a:xfrm>
          <a:prstGeom prst="bentConnector2">
            <a:avLst/>
          </a:prstGeom>
          <a:noFill/>
          <a:ln w="12700">
            <a:solidFill>
              <a:schemeClr val="tx1"/>
            </a:solidFill>
            <a:miter lim="800000"/>
            <a:headEnd type="triangle" w="med" len="med"/>
            <a:tailEnd type="triangle" w="med" len="med"/>
          </a:ln>
        </p:spPr>
      </p:cxnSp>
      <p:sp>
        <p:nvSpPr>
          <p:cNvPr id="26639" name="Text Box 33"/>
          <p:cNvSpPr txBox="1">
            <a:spLocks noChangeArrowheads="1"/>
          </p:cNvSpPr>
          <p:nvPr/>
        </p:nvSpPr>
        <p:spPr bwMode="auto">
          <a:xfrm>
            <a:off x="228600" y="2781300"/>
            <a:ext cx="4419600" cy="615950"/>
          </a:xfrm>
          <a:prstGeom prst="rect">
            <a:avLst/>
          </a:prstGeom>
          <a:noFill/>
          <a:ln w="12700">
            <a:noFill/>
            <a:miter lim="800000"/>
            <a:headEnd type="none" w="sm" len="sm"/>
            <a:tailEnd type="none" w="sm" len="sm"/>
          </a:ln>
        </p:spPr>
        <p:txBody>
          <a:bodyPr lIns="92075" tIns="46038" rIns="0" bIns="46038">
            <a:spAutoFit/>
          </a:bodyPr>
          <a:lstStyle/>
          <a:p>
            <a:pPr marL="342900" indent="-342900">
              <a:spcBef>
                <a:spcPct val="40000"/>
              </a:spcBef>
              <a:buClr>
                <a:schemeClr val="tx2"/>
              </a:buClr>
              <a:buSzPct val="75000"/>
              <a:buFont typeface="Wingdings" pitchFamily="2" charset="2"/>
              <a:buChar char=""/>
              <a:tabLst>
                <a:tab pos="1595438" algn="l"/>
              </a:tabLst>
            </a:pPr>
            <a:r>
              <a:rPr lang="en-US" sz="2000">
                <a:solidFill>
                  <a:schemeClr val="tx2"/>
                </a:solidFill>
              </a:rPr>
              <a:t>Level 3 Memory (128KB)</a:t>
            </a:r>
          </a:p>
          <a:p>
            <a:pPr marL="687388" lvl="1" indent="-230188">
              <a:spcBef>
                <a:spcPct val="20000"/>
              </a:spcBef>
              <a:buClr>
                <a:schemeClr val="tx2"/>
              </a:buClr>
              <a:buSzPct val="75000"/>
              <a:buFont typeface="Wingdings" pitchFamily="2" charset="2"/>
              <a:buChar char=""/>
              <a:tabLst>
                <a:tab pos="1595438" algn="l"/>
              </a:tabLst>
            </a:pPr>
            <a:r>
              <a:rPr lang="en-US" sz="1800" b="0"/>
              <a:t>Shared RAM (no cache)</a:t>
            </a:r>
            <a:endParaRPr lang="en-US" sz="1800" b="0">
              <a:latin typeface="Arial Narrow" pitchFamily="34" charset="0"/>
            </a:endParaRPr>
          </a:p>
        </p:txBody>
      </p:sp>
      <p:sp>
        <p:nvSpPr>
          <p:cNvPr id="26641" name="Rectangle 21"/>
          <p:cNvSpPr>
            <a:spLocks noChangeArrowheads="1"/>
          </p:cNvSpPr>
          <p:nvPr/>
        </p:nvSpPr>
        <p:spPr bwMode="auto">
          <a:xfrm>
            <a:off x="5245100" y="654050"/>
            <a:ext cx="1284288" cy="287338"/>
          </a:xfrm>
          <a:prstGeom prst="rect">
            <a:avLst/>
          </a:prstGeom>
          <a:noFill/>
          <a:ln w="9525">
            <a:noFill/>
            <a:miter lim="800000"/>
            <a:headEnd/>
            <a:tailEnd/>
          </a:ln>
        </p:spPr>
        <p:txBody>
          <a:bodyPr wrap="none" lIns="92075" tIns="46038" rIns="92075" bIns="46038">
            <a:spAutoFit/>
          </a:bodyPr>
          <a:lstStyle/>
          <a:p>
            <a:pPr algn="r"/>
            <a:r>
              <a:rPr lang="en-US" sz="1600">
                <a:latin typeface="Courier New" pitchFamily="49" charset="0"/>
              </a:rPr>
              <a:t>1170_0000</a:t>
            </a:r>
          </a:p>
        </p:txBody>
      </p:sp>
      <p:sp>
        <p:nvSpPr>
          <p:cNvPr id="34" name="Rectangle 22"/>
          <p:cNvSpPr>
            <a:spLocks noChangeArrowheads="1"/>
          </p:cNvSpPr>
          <p:nvPr/>
        </p:nvSpPr>
        <p:spPr bwMode="auto">
          <a:xfrm>
            <a:off x="6584950" y="609600"/>
            <a:ext cx="2406650" cy="5791200"/>
          </a:xfrm>
          <a:prstGeom prst="rect">
            <a:avLst/>
          </a:prstGeom>
          <a:solidFill>
            <a:schemeClr val="accent1"/>
          </a:solidFill>
          <a:ln w="28575">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latin typeface="Arial" charset="0"/>
            </a:endParaRPr>
          </a:p>
        </p:txBody>
      </p:sp>
      <p:sp>
        <p:nvSpPr>
          <p:cNvPr id="26643" name="Rectangle 23"/>
          <p:cNvSpPr>
            <a:spLocks noChangeArrowheads="1"/>
          </p:cNvSpPr>
          <p:nvPr/>
        </p:nvSpPr>
        <p:spPr bwMode="auto">
          <a:xfrm>
            <a:off x="6642100" y="698500"/>
            <a:ext cx="2325688" cy="292100"/>
          </a:xfrm>
          <a:prstGeom prst="rect">
            <a:avLst/>
          </a:prstGeom>
          <a:solidFill>
            <a:schemeClr val="hlink">
              <a:alpha val="50195"/>
            </a:schemeClr>
          </a:solidFill>
          <a:ln w="12700">
            <a:noFill/>
            <a:miter lim="800000"/>
            <a:headEnd/>
            <a:tailEnd/>
          </a:ln>
        </p:spPr>
        <p:txBody>
          <a:bodyPr wrap="none" lIns="92075" tIns="46038" rIns="92075" bIns="46038" anchor="ctr"/>
          <a:lstStyle/>
          <a:p>
            <a:pPr algn="r">
              <a:lnSpc>
                <a:spcPct val="90000"/>
              </a:lnSpc>
              <a:spcBef>
                <a:spcPct val="0"/>
              </a:spcBef>
            </a:pPr>
            <a:r>
              <a:rPr lang="en-US" sz="1800"/>
              <a:t>L2 ROM</a:t>
            </a:r>
          </a:p>
        </p:txBody>
      </p:sp>
      <p:sp>
        <p:nvSpPr>
          <p:cNvPr id="26644" name="Rectangle 24"/>
          <p:cNvSpPr>
            <a:spLocks noChangeArrowheads="1"/>
          </p:cNvSpPr>
          <p:nvPr/>
        </p:nvSpPr>
        <p:spPr bwMode="auto">
          <a:xfrm>
            <a:off x="6642100" y="3854450"/>
            <a:ext cx="2292350" cy="361950"/>
          </a:xfrm>
          <a:prstGeom prst="rect">
            <a:avLst/>
          </a:prstGeom>
          <a:solidFill>
            <a:schemeClr val="accent2"/>
          </a:solidFill>
          <a:ln w="12700">
            <a:noFill/>
            <a:miter lim="800000"/>
            <a:headEnd/>
            <a:tailEnd/>
          </a:ln>
        </p:spPr>
        <p:txBody>
          <a:bodyPr wrap="none" lIns="92075" tIns="46038" rIns="92075" bIns="46038" anchor="ctr"/>
          <a:lstStyle/>
          <a:p>
            <a:pPr algn="r">
              <a:lnSpc>
                <a:spcPct val="100000"/>
              </a:lnSpc>
              <a:spcBef>
                <a:spcPct val="0"/>
              </a:spcBef>
            </a:pPr>
            <a:r>
              <a:rPr lang="en-US" sz="2000"/>
              <a:t>EMIFA (</a:t>
            </a:r>
            <a:r>
              <a:rPr lang="en-US" sz="2000">
                <a:latin typeface="Arial Overbar" pitchFamily="34" charset="0"/>
              </a:rPr>
              <a:t>CS4</a:t>
            </a:r>
            <a:r>
              <a:rPr lang="en-US" sz="2000"/>
              <a:t>)</a:t>
            </a:r>
          </a:p>
        </p:txBody>
      </p:sp>
      <p:sp>
        <p:nvSpPr>
          <p:cNvPr id="26645" name="Rectangle 25"/>
          <p:cNvSpPr>
            <a:spLocks noChangeArrowheads="1"/>
          </p:cNvSpPr>
          <p:nvPr/>
        </p:nvSpPr>
        <p:spPr bwMode="auto">
          <a:xfrm>
            <a:off x="6642100" y="4279900"/>
            <a:ext cx="2292350" cy="336550"/>
          </a:xfrm>
          <a:prstGeom prst="rect">
            <a:avLst/>
          </a:prstGeom>
          <a:solidFill>
            <a:schemeClr val="accent2"/>
          </a:solidFill>
          <a:ln w="12700">
            <a:noFill/>
            <a:miter lim="800000"/>
            <a:headEnd/>
            <a:tailEnd/>
          </a:ln>
        </p:spPr>
        <p:txBody>
          <a:bodyPr wrap="none" lIns="92075" tIns="46038" rIns="92075" bIns="46038" anchor="ctr"/>
          <a:lstStyle/>
          <a:p>
            <a:pPr algn="r">
              <a:lnSpc>
                <a:spcPct val="100000"/>
              </a:lnSpc>
              <a:spcBef>
                <a:spcPct val="0"/>
              </a:spcBef>
            </a:pPr>
            <a:r>
              <a:rPr lang="en-US" sz="2000"/>
              <a:t>EMIFA (</a:t>
            </a:r>
            <a:r>
              <a:rPr lang="en-US" sz="2000">
                <a:latin typeface="Arial Overbar" pitchFamily="34" charset="0"/>
              </a:rPr>
              <a:t>CS5</a:t>
            </a:r>
            <a:r>
              <a:rPr lang="en-US" sz="2000"/>
              <a:t>)</a:t>
            </a:r>
          </a:p>
        </p:txBody>
      </p:sp>
      <p:sp>
        <p:nvSpPr>
          <p:cNvPr id="26646" name="Rectangle 26"/>
          <p:cNvSpPr>
            <a:spLocks noChangeArrowheads="1"/>
          </p:cNvSpPr>
          <p:nvPr/>
        </p:nvSpPr>
        <p:spPr bwMode="auto">
          <a:xfrm>
            <a:off x="5245100" y="3810000"/>
            <a:ext cx="1284288" cy="287338"/>
          </a:xfrm>
          <a:prstGeom prst="rect">
            <a:avLst/>
          </a:prstGeom>
          <a:noFill/>
          <a:ln w="9525">
            <a:noFill/>
            <a:miter lim="800000"/>
            <a:headEnd/>
            <a:tailEnd/>
          </a:ln>
        </p:spPr>
        <p:txBody>
          <a:bodyPr wrap="none" lIns="92075" tIns="46038" rIns="92075" bIns="46038">
            <a:spAutoFit/>
          </a:bodyPr>
          <a:lstStyle/>
          <a:p>
            <a:pPr algn="r"/>
            <a:r>
              <a:rPr lang="en-US" sz="1600">
                <a:latin typeface="Courier New" pitchFamily="49" charset="0"/>
              </a:rPr>
              <a:t>6400_0000</a:t>
            </a:r>
          </a:p>
        </p:txBody>
      </p:sp>
      <p:sp>
        <p:nvSpPr>
          <p:cNvPr id="26647" name="Rectangle 27"/>
          <p:cNvSpPr>
            <a:spLocks noChangeArrowheads="1"/>
          </p:cNvSpPr>
          <p:nvPr/>
        </p:nvSpPr>
        <p:spPr bwMode="auto">
          <a:xfrm>
            <a:off x="5245100" y="4243388"/>
            <a:ext cx="1284288" cy="287337"/>
          </a:xfrm>
          <a:prstGeom prst="rect">
            <a:avLst/>
          </a:prstGeom>
          <a:noFill/>
          <a:ln w="9525">
            <a:noFill/>
            <a:miter lim="800000"/>
            <a:headEnd/>
            <a:tailEnd/>
          </a:ln>
        </p:spPr>
        <p:txBody>
          <a:bodyPr wrap="none" lIns="92075" tIns="46038" rIns="92075" bIns="46038">
            <a:spAutoFit/>
          </a:bodyPr>
          <a:lstStyle/>
          <a:p>
            <a:pPr algn="r"/>
            <a:r>
              <a:rPr lang="en-US" sz="1600">
                <a:latin typeface="Courier New" pitchFamily="49" charset="0"/>
              </a:rPr>
              <a:t>6600_0000</a:t>
            </a:r>
          </a:p>
        </p:txBody>
      </p:sp>
      <p:sp>
        <p:nvSpPr>
          <p:cNvPr id="26648" name="Rectangle 28"/>
          <p:cNvSpPr>
            <a:spLocks noChangeArrowheads="1"/>
          </p:cNvSpPr>
          <p:nvPr/>
        </p:nvSpPr>
        <p:spPr bwMode="auto">
          <a:xfrm>
            <a:off x="5245100" y="6189663"/>
            <a:ext cx="1284288" cy="287337"/>
          </a:xfrm>
          <a:prstGeom prst="rect">
            <a:avLst/>
          </a:prstGeom>
          <a:noFill/>
          <a:ln w="9525">
            <a:noFill/>
            <a:miter lim="800000"/>
            <a:headEnd/>
            <a:tailEnd/>
          </a:ln>
        </p:spPr>
        <p:txBody>
          <a:bodyPr wrap="none" lIns="92075" tIns="46038" rIns="92075" bIns="46038">
            <a:spAutoFit/>
          </a:bodyPr>
          <a:lstStyle/>
          <a:p>
            <a:pPr algn="r"/>
            <a:r>
              <a:rPr lang="en-US" sz="1600">
                <a:latin typeface="Courier New" pitchFamily="49" charset="0"/>
              </a:rPr>
              <a:t>FFFF_FFFF</a:t>
            </a:r>
          </a:p>
        </p:txBody>
      </p:sp>
      <p:sp>
        <p:nvSpPr>
          <p:cNvPr id="26649" name="Rectangle 29"/>
          <p:cNvSpPr>
            <a:spLocks noChangeArrowheads="1"/>
          </p:cNvSpPr>
          <p:nvPr/>
        </p:nvSpPr>
        <p:spPr bwMode="auto">
          <a:xfrm>
            <a:off x="6642100" y="3003550"/>
            <a:ext cx="2292350" cy="349250"/>
          </a:xfrm>
          <a:prstGeom prst="rect">
            <a:avLst/>
          </a:prstGeom>
          <a:solidFill>
            <a:schemeClr val="accent2"/>
          </a:solidFill>
          <a:ln w="12700">
            <a:noFill/>
            <a:miter lim="800000"/>
            <a:headEnd/>
            <a:tailEnd/>
          </a:ln>
        </p:spPr>
        <p:txBody>
          <a:bodyPr wrap="none" lIns="92075" tIns="46038" rIns="92075" bIns="46038" anchor="ctr"/>
          <a:lstStyle/>
          <a:p>
            <a:pPr algn="r">
              <a:lnSpc>
                <a:spcPct val="100000"/>
              </a:lnSpc>
              <a:spcBef>
                <a:spcPct val="0"/>
              </a:spcBef>
            </a:pPr>
            <a:r>
              <a:rPr lang="en-US" sz="2000"/>
              <a:t>EMIFA (</a:t>
            </a:r>
            <a:r>
              <a:rPr lang="en-US" sz="2000">
                <a:latin typeface="Arial Overbar" pitchFamily="34" charset="0"/>
              </a:rPr>
              <a:t>CS2</a:t>
            </a:r>
            <a:r>
              <a:rPr lang="en-US" sz="2000"/>
              <a:t>)</a:t>
            </a:r>
          </a:p>
        </p:txBody>
      </p:sp>
      <p:sp>
        <p:nvSpPr>
          <p:cNvPr id="26650" name="Rectangle 30"/>
          <p:cNvSpPr>
            <a:spLocks noChangeArrowheads="1"/>
          </p:cNvSpPr>
          <p:nvPr/>
        </p:nvSpPr>
        <p:spPr bwMode="auto">
          <a:xfrm>
            <a:off x="6642100" y="3413125"/>
            <a:ext cx="2292350" cy="374650"/>
          </a:xfrm>
          <a:prstGeom prst="rect">
            <a:avLst/>
          </a:prstGeom>
          <a:solidFill>
            <a:schemeClr val="accent2"/>
          </a:solidFill>
          <a:ln w="12700">
            <a:noFill/>
            <a:miter lim="800000"/>
            <a:headEnd/>
            <a:tailEnd/>
          </a:ln>
        </p:spPr>
        <p:txBody>
          <a:bodyPr wrap="none" lIns="92075" tIns="46038" rIns="92075" bIns="46038" anchor="ctr"/>
          <a:lstStyle/>
          <a:p>
            <a:pPr algn="r">
              <a:lnSpc>
                <a:spcPct val="100000"/>
              </a:lnSpc>
              <a:spcBef>
                <a:spcPct val="0"/>
              </a:spcBef>
            </a:pPr>
            <a:r>
              <a:rPr lang="en-US" sz="2000"/>
              <a:t>EMIFA (</a:t>
            </a:r>
            <a:r>
              <a:rPr lang="en-US" sz="2000">
                <a:latin typeface="Arial Overbar" pitchFamily="34" charset="0"/>
              </a:rPr>
              <a:t>CS3</a:t>
            </a:r>
            <a:r>
              <a:rPr lang="en-US" sz="2000"/>
              <a:t>)</a:t>
            </a:r>
          </a:p>
        </p:txBody>
      </p:sp>
      <p:sp>
        <p:nvSpPr>
          <p:cNvPr id="26651" name="Rectangle 31"/>
          <p:cNvSpPr>
            <a:spLocks noChangeArrowheads="1"/>
          </p:cNvSpPr>
          <p:nvPr/>
        </p:nvSpPr>
        <p:spPr bwMode="auto">
          <a:xfrm>
            <a:off x="5245100" y="2971800"/>
            <a:ext cx="1284288" cy="287338"/>
          </a:xfrm>
          <a:prstGeom prst="rect">
            <a:avLst/>
          </a:prstGeom>
          <a:noFill/>
          <a:ln w="9525">
            <a:noFill/>
            <a:miter lim="800000"/>
            <a:headEnd/>
            <a:tailEnd/>
          </a:ln>
        </p:spPr>
        <p:txBody>
          <a:bodyPr wrap="none" lIns="92075" tIns="46038" rIns="92075" bIns="46038">
            <a:spAutoFit/>
          </a:bodyPr>
          <a:lstStyle/>
          <a:p>
            <a:pPr algn="r"/>
            <a:r>
              <a:rPr lang="en-US" sz="1600">
                <a:latin typeface="Courier New" pitchFamily="49" charset="0"/>
              </a:rPr>
              <a:t>6000_0000</a:t>
            </a:r>
          </a:p>
        </p:txBody>
      </p:sp>
      <p:sp>
        <p:nvSpPr>
          <p:cNvPr id="26652" name="Rectangle 32"/>
          <p:cNvSpPr>
            <a:spLocks noChangeArrowheads="1"/>
          </p:cNvSpPr>
          <p:nvPr/>
        </p:nvSpPr>
        <p:spPr bwMode="auto">
          <a:xfrm>
            <a:off x="5245100" y="3373438"/>
            <a:ext cx="1284288" cy="287337"/>
          </a:xfrm>
          <a:prstGeom prst="rect">
            <a:avLst/>
          </a:prstGeom>
          <a:noFill/>
          <a:ln w="9525">
            <a:noFill/>
            <a:miter lim="800000"/>
            <a:headEnd/>
            <a:tailEnd/>
          </a:ln>
        </p:spPr>
        <p:txBody>
          <a:bodyPr wrap="none" lIns="92075" tIns="46038" rIns="92075" bIns="46038">
            <a:spAutoFit/>
          </a:bodyPr>
          <a:lstStyle/>
          <a:p>
            <a:pPr algn="r"/>
            <a:r>
              <a:rPr lang="en-US" sz="1600">
                <a:latin typeface="Courier New" pitchFamily="49" charset="0"/>
              </a:rPr>
              <a:t>6200_0000</a:t>
            </a:r>
          </a:p>
        </p:txBody>
      </p:sp>
      <p:sp>
        <p:nvSpPr>
          <p:cNvPr id="26653" name="Rectangle 33"/>
          <p:cNvSpPr>
            <a:spLocks noChangeArrowheads="1"/>
          </p:cNvSpPr>
          <p:nvPr/>
        </p:nvSpPr>
        <p:spPr bwMode="auto">
          <a:xfrm>
            <a:off x="5245100" y="1011238"/>
            <a:ext cx="1284288" cy="287337"/>
          </a:xfrm>
          <a:prstGeom prst="rect">
            <a:avLst/>
          </a:prstGeom>
          <a:noFill/>
          <a:ln w="9525">
            <a:noFill/>
            <a:miter lim="800000"/>
            <a:headEnd/>
            <a:tailEnd/>
          </a:ln>
        </p:spPr>
        <p:txBody>
          <a:bodyPr wrap="none" lIns="92075" tIns="46038" rIns="92075" bIns="46038">
            <a:spAutoFit/>
          </a:bodyPr>
          <a:lstStyle/>
          <a:p>
            <a:pPr algn="r"/>
            <a:r>
              <a:rPr lang="en-US" sz="1600">
                <a:latin typeface="Courier New" pitchFamily="49" charset="0"/>
              </a:rPr>
              <a:t>1180_0000</a:t>
            </a:r>
          </a:p>
        </p:txBody>
      </p:sp>
      <p:sp>
        <p:nvSpPr>
          <p:cNvPr id="26654" name="Rectangle 34"/>
          <p:cNvSpPr>
            <a:spLocks noChangeArrowheads="1"/>
          </p:cNvSpPr>
          <p:nvPr/>
        </p:nvSpPr>
        <p:spPr bwMode="auto">
          <a:xfrm>
            <a:off x="6642100" y="2025650"/>
            <a:ext cx="2325688" cy="304800"/>
          </a:xfrm>
          <a:prstGeom prst="rect">
            <a:avLst/>
          </a:prstGeom>
          <a:solidFill>
            <a:schemeClr val="hlink">
              <a:alpha val="50195"/>
            </a:schemeClr>
          </a:solidFill>
          <a:ln w="12700">
            <a:noFill/>
            <a:miter lim="800000"/>
            <a:headEnd/>
            <a:tailEnd/>
          </a:ln>
        </p:spPr>
        <p:txBody>
          <a:bodyPr wrap="none" lIns="92075" tIns="46038" rIns="92075" bIns="46038" anchor="ctr"/>
          <a:lstStyle/>
          <a:p>
            <a:pPr algn="r">
              <a:lnSpc>
                <a:spcPct val="90000"/>
              </a:lnSpc>
              <a:spcBef>
                <a:spcPct val="0"/>
              </a:spcBef>
            </a:pPr>
            <a:r>
              <a:rPr lang="en-US" sz="2000"/>
              <a:t>L1P RAM</a:t>
            </a:r>
          </a:p>
        </p:txBody>
      </p:sp>
      <p:sp>
        <p:nvSpPr>
          <p:cNvPr id="26655" name="Rectangle 35"/>
          <p:cNvSpPr>
            <a:spLocks noChangeArrowheads="1"/>
          </p:cNvSpPr>
          <p:nvPr/>
        </p:nvSpPr>
        <p:spPr bwMode="auto">
          <a:xfrm>
            <a:off x="6642100" y="2366963"/>
            <a:ext cx="2325688" cy="292100"/>
          </a:xfrm>
          <a:prstGeom prst="rect">
            <a:avLst/>
          </a:prstGeom>
          <a:solidFill>
            <a:schemeClr val="hlink">
              <a:alpha val="50195"/>
            </a:schemeClr>
          </a:solidFill>
          <a:ln w="12700">
            <a:noFill/>
            <a:miter lim="800000"/>
            <a:headEnd/>
            <a:tailEnd/>
          </a:ln>
        </p:spPr>
        <p:txBody>
          <a:bodyPr wrap="none" lIns="92075" tIns="46038" rIns="92075" bIns="46038" anchor="ctr"/>
          <a:lstStyle/>
          <a:p>
            <a:pPr algn="r">
              <a:lnSpc>
                <a:spcPct val="90000"/>
              </a:lnSpc>
              <a:spcBef>
                <a:spcPct val="0"/>
              </a:spcBef>
            </a:pPr>
            <a:r>
              <a:rPr lang="en-US" sz="2000"/>
              <a:t>L1D RAM</a:t>
            </a:r>
          </a:p>
        </p:txBody>
      </p:sp>
      <p:sp>
        <p:nvSpPr>
          <p:cNvPr id="26656" name="Rectangle 36"/>
          <p:cNvSpPr>
            <a:spLocks noChangeArrowheads="1"/>
          </p:cNvSpPr>
          <p:nvPr/>
        </p:nvSpPr>
        <p:spPr bwMode="auto">
          <a:xfrm>
            <a:off x="5245100" y="1981200"/>
            <a:ext cx="1284288" cy="287338"/>
          </a:xfrm>
          <a:prstGeom prst="rect">
            <a:avLst/>
          </a:prstGeom>
          <a:noFill/>
          <a:ln w="9525">
            <a:noFill/>
            <a:miter lim="800000"/>
            <a:headEnd/>
            <a:tailEnd/>
          </a:ln>
        </p:spPr>
        <p:txBody>
          <a:bodyPr wrap="none" lIns="92075" tIns="46038" rIns="92075" bIns="46038">
            <a:spAutoFit/>
          </a:bodyPr>
          <a:lstStyle/>
          <a:p>
            <a:pPr algn="r"/>
            <a:r>
              <a:rPr lang="en-US" sz="1600">
                <a:latin typeface="Courier New" pitchFamily="49" charset="0"/>
              </a:rPr>
              <a:t>11E0_0000</a:t>
            </a:r>
          </a:p>
        </p:txBody>
      </p:sp>
      <p:sp>
        <p:nvSpPr>
          <p:cNvPr id="26657" name="Rectangle 37"/>
          <p:cNvSpPr>
            <a:spLocks noChangeArrowheads="1"/>
          </p:cNvSpPr>
          <p:nvPr/>
        </p:nvSpPr>
        <p:spPr bwMode="auto">
          <a:xfrm>
            <a:off x="5245100" y="2314575"/>
            <a:ext cx="1284288" cy="287338"/>
          </a:xfrm>
          <a:prstGeom prst="rect">
            <a:avLst/>
          </a:prstGeom>
          <a:noFill/>
          <a:ln w="9525">
            <a:noFill/>
            <a:miter lim="800000"/>
            <a:headEnd/>
            <a:tailEnd/>
          </a:ln>
        </p:spPr>
        <p:txBody>
          <a:bodyPr wrap="none" lIns="92075" tIns="46038" rIns="92075" bIns="46038">
            <a:spAutoFit/>
          </a:bodyPr>
          <a:lstStyle/>
          <a:p>
            <a:pPr algn="r"/>
            <a:r>
              <a:rPr lang="en-US" sz="1600">
                <a:latin typeface="Courier New" pitchFamily="49" charset="0"/>
              </a:rPr>
              <a:t>11F0_0000</a:t>
            </a:r>
          </a:p>
        </p:txBody>
      </p:sp>
      <p:sp>
        <p:nvSpPr>
          <p:cNvPr id="26658" name="Rectangle 38"/>
          <p:cNvSpPr>
            <a:spLocks noChangeArrowheads="1"/>
          </p:cNvSpPr>
          <p:nvPr/>
        </p:nvSpPr>
        <p:spPr bwMode="auto">
          <a:xfrm>
            <a:off x="6642100" y="5370513"/>
            <a:ext cx="2292350" cy="649287"/>
          </a:xfrm>
          <a:prstGeom prst="rect">
            <a:avLst/>
          </a:prstGeom>
          <a:solidFill>
            <a:schemeClr val="folHlink"/>
          </a:solidFill>
          <a:ln w="12700">
            <a:noFill/>
            <a:miter lim="800000"/>
            <a:headEnd/>
            <a:tailEnd/>
          </a:ln>
        </p:spPr>
        <p:txBody>
          <a:bodyPr wrap="none" lIns="92075" tIns="46038" rIns="92075" bIns="46038" anchor="ctr"/>
          <a:lstStyle/>
          <a:p>
            <a:pPr algn="r">
              <a:lnSpc>
                <a:spcPct val="100000"/>
              </a:lnSpc>
              <a:spcBef>
                <a:spcPct val="0"/>
              </a:spcBef>
            </a:pPr>
            <a:r>
              <a:rPr lang="en-US" sz="2000"/>
              <a:t>DDR2 (</a:t>
            </a:r>
            <a:r>
              <a:rPr lang="en-US" sz="2000">
                <a:latin typeface="Arial Overbar" pitchFamily="34" charset="0"/>
              </a:rPr>
              <a:t>DDR_CS</a:t>
            </a:r>
            <a:r>
              <a:rPr lang="en-US" sz="2000"/>
              <a:t>)</a:t>
            </a:r>
          </a:p>
        </p:txBody>
      </p:sp>
      <p:sp>
        <p:nvSpPr>
          <p:cNvPr id="26659" name="Rectangle 39"/>
          <p:cNvSpPr>
            <a:spLocks noChangeArrowheads="1"/>
          </p:cNvSpPr>
          <p:nvPr/>
        </p:nvSpPr>
        <p:spPr bwMode="auto">
          <a:xfrm>
            <a:off x="5245100" y="5322888"/>
            <a:ext cx="1284288" cy="287337"/>
          </a:xfrm>
          <a:prstGeom prst="rect">
            <a:avLst/>
          </a:prstGeom>
          <a:noFill/>
          <a:ln w="9525">
            <a:noFill/>
            <a:miter lim="800000"/>
            <a:headEnd/>
            <a:tailEnd/>
          </a:ln>
        </p:spPr>
        <p:txBody>
          <a:bodyPr wrap="none" lIns="92075" tIns="46038" rIns="92075" bIns="46038">
            <a:spAutoFit/>
          </a:bodyPr>
          <a:lstStyle/>
          <a:p>
            <a:pPr algn="r"/>
            <a:r>
              <a:rPr lang="en-US" sz="1600">
                <a:latin typeface="Courier New" pitchFamily="49" charset="0"/>
              </a:rPr>
              <a:t>C000_0000</a:t>
            </a:r>
          </a:p>
        </p:txBody>
      </p:sp>
      <p:sp>
        <p:nvSpPr>
          <p:cNvPr id="26660" name="Rectangle 40"/>
          <p:cNvSpPr>
            <a:spLocks noChangeArrowheads="1"/>
          </p:cNvSpPr>
          <p:nvPr/>
        </p:nvSpPr>
        <p:spPr bwMode="auto">
          <a:xfrm>
            <a:off x="6629400" y="1042988"/>
            <a:ext cx="2333625" cy="938212"/>
          </a:xfrm>
          <a:prstGeom prst="rect">
            <a:avLst/>
          </a:prstGeom>
          <a:solidFill>
            <a:schemeClr val="folHlink"/>
          </a:solidFill>
          <a:ln w="12700">
            <a:noFill/>
            <a:miter lim="800000"/>
            <a:headEnd/>
            <a:tailEnd/>
          </a:ln>
        </p:spPr>
        <p:txBody>
          <a:bodyPr wrap="none" anchor="ctr"/>
          <a:lstStyle/>
          <a:p>
            <a:pPr algn="r"/>
            <a:r>
              <a:rPr lang="en-US" sz="2000"/>
              <a:t>L2 RAM</a:t>
            </a:r>
          </a:p>
        </p:txBody>
      </p:sp>
      <p:sp>
        <p:nvSpPr>
          <p:cNvPr id="26661" name="Rectangle 43"/>
          <p:cNvSpPr>
            <a:spLocks noChangeArrowheads="1"/>
          </p:cNvSpPr>
          <p:nvPr/>
        </p:nvSpPr>
        <p:spPr bwMode="auto">
          <a:xfrm>
            <a:off x="6642100" y="4838700"/>
            <a:ext cx="2325688" cy="292100"/>
          </a:xfrm>
          <a:prstGeom prst="rect">
            <a:avLst/>
          </a:prstGeom>
          <a:solidFill>
            <a:srgbClr val="969696">
              <a:alpha val="50195"/>
            </a:srgbClr>
          </a:solidFill>
          <a:ln w="12700">
            <a:noFill/>
            <a:miter lim="800000"/>
            <a:headEnd/>
            <a:tailEnd/>
          </a:ln>
        </p:spPr>
        <p:txBody>
          <a:bodyPr wrap="none" lIns="92075" tIns="46038" rIns="92075" bIns="46038" anchor="ctr"/>
          <a:lstStyle/>
          <a:p>
            <a:pPr algn="r">
              <a:lnSpc>
                <a:spcPct val="90000"/>
              </a:lnSpc>
              <a:spcBef>
                <a:spcPct val="0"/>
              </a:spcBef>
            </a:pPr>
            <a:r>
              <a:rPr lang="en-US" sz="2000"/>
              <a:t>L3 RAM</a:t>
            </a:r>
          </a:p>
        </p:txBody>
      </p:sp>
      <p:sp>
        <p:nvSpPr>
          <p:cNvPr id="26662" name="Rectangle 44"/>
          <p:cNvSpPr>
            <a:spLocks noChangeArrowheads="1"/>
          </p:cNvSpPr>
          <p:nvPr/>
        </p:nvSpPr>
        <p:spPr bwMode="auto">
          <a:xfrm>
            <a:off x="5245100" y="4786313"/>
            <a:ext cx="1284288" cy="287337"/>
          </a:xfrm>
          <a:prstGeom prst="rect">
            <a:avLst/>
          </a:prstGeom>
          <a:noFill/>
          <a:ln w="9525">
            <a:noFill/>
            <a:miter lim="800000"/>
            <a:headEnd/>
            <a:tailEnd/>
          </a:ln>
        </p:spPr>
        <p:txBody>
          <a:bodyPr wrap="none" lIns="92075" tIns="46038" rIns="92075" bIns="46038">
            <a:spAutoFit/>
          </a:bodyPr>
          <a:lstStyle/>
          <a:p>
            <a:pPr algn="r"/>
            <a:r>
              <a:rPr lang="en-US" sz="1600">
                <a:latin typeface="Courier New" pitchFamily="49" charset="0"/>
              </a:rPr>
              <a:t>8000_0000</a:t>
            </a:r>
          </a:p>
        </p:txBody>
      </p:sp>
      <p:sp>
        <p:nvSpPr>
          <p:cNvPr id="26663" name="TextBox 54"/>
          <p:cNvSpPr txBox="1">
            <a:spLocks noChangeArrowheads="1"/>
          </p:cNvSpPr>
          <p:nvPr/>
        </p:nvSpPr>
        <p:spPr bwMode="auto">
          <a:xfrm>
            <a:off x="260350" y="490538"/>
            <a:ext cx="1295400" cy="387350"/>
          </a:xfrm>
          <a:prstGeom prst="rect">
            <a:avLst/>
          </a:prstGeom>
          <a:noFill/>
          <a:ln w="9525">
            <a:noFill/>
            <a:miter lim="800000"/>
            <a:headEnd/>
            <a:tailEnd/>
          </a:ln>
        </p:spPr>
        <p:txBody>
          <a:bodyPr wrap="none">
            <a:spAutoFit/>
          </a:bodyPr>
          <a:lstStyle/>
          <a:p>
            <a:r>
              <a:rPr lang="en-US" u="sng"/>
              <a:t>Internal</a:t>
            </a:r>
          </a:p>
        </p:txBody>
      </p:sp>
      <p:sp>
        <p:nvSpPr>
          <p:cNvPr id="26664" name="TextBox 55"/>
          <p:cNvSpPr txBox="1">
            <a:spLocks noChangeArrowheads="1"/>
          </p:cNvSpPr>
          <p:nvPr/>
        </p:nvSpPr>
        <p:spPr bwMode="auto">
          <a:xfrm>
            <a:off x="6789738" y="152400"/>
            <a:ext cx="2066925" cy="387350"/>
          </a:xfrm>
          <a:prstGeom prst="rect">
            <a:avLst/>
          </a:prstGeom>
          <a:noFill/>
          <a:ln w="9525">
            <a:noFill/>
            <a:miter lim="800000"/>
            <a:headEnd/>
            <a:tailEnd/>
          </a:ln>
        </p:spPr>
        <p:txBody>
          <a:bodyPr wrap="none">
            <a:spAutoFit/>
          </a:bodyPr>
          <a:lstStyle/>
          <a:p>
            <a:r>
              <a:rPr lang="en-US" u="sng"/>
              <a:t>Memory Map</a:t>
            </a:r>
          </a:p>
        </p:txBody>
      </p:sp>
      <p:sp>
        <p:nvSpPr>
          <p:cNvPr id="54"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44</a:t>
            </a:r>
            <a:endParaRPr lang="en-US" sz="1000" b="0" dirty="0" smtClean="0">
              <a:solidFill>
                <a:schemeClr val="tx2"/>
              </a:solidFill>
              <a:effectLst/>
              <a:latin typeface="Arial"/>
            </a:endParaRPr>
          </a:p>
        </p:txBody>
      </p:sp>
      <p:pic>
        <p:nvPicPr>
          <p:cNvPr id="47"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214099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54682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95265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35848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5" name="Text Box 5">
            <a:hlinkClick r:id="rId19" action="ppaction://hlinksldjump"/>
          </p:cNvPr>
          <p:cNvSpPr txBox="1">
            <a:spLocks noChangeArrowheads="1"/>
          </p:cNvSpPr>
          <p:nvPr>
            <p:custDataLst>
              <p:tags r:id="rId8"/>
            </p:custDataLst>
          </p:nvPr>
        </p:nvSpPr>
        <p:spPr bwMode="auto">
          <a:xfrm>
            <a:off x="774000" y="3764311"/>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EDMA &amp; Cache</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31936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Compiler &amp; Optimizer</a:t>
            </a:r>
            <a:endParaRPr lang="en-US" dirty="0">
              <a:solidFill>
                <a:srgbClr val="000000"/>
              </a:solidFill>
            </a:endParaRPr>
          </a:p>
        </p:txBody>
      </p:sp>
      <p:sp>
        <p:nvSpPr>
          <p:cNvPr id="17" name="Text Box 6">
            <a:hlinkClick r:id="rId21" action="ppaction://hlinksldjump"/>
          </p:cNvPr>
          <p:cNvSpPr txBox="1">
            <a:spLocks noChangeArrowheads="1"/>
          </p:cNvSpPr>
          <p:nvPr>
            <p:custDataLst>
              <p:tags r:id="rId10"/>
            </p:custDataLst>
          </p:nvPr>
        </p:nvSpPr>
        <p:spPr bwMode="auto">
          <a:xfrm>
            <a:off x="769877" y="472519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C6000</a:t>
            </a:r>
            <a:endParaRPr lang="en-US"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97" name="Rectangle 49"/>
          <p:cNvSpPr>
            <a:spLocks noChangeArrowheads="1"/>
          </p:cNvSpPr>
          <p:nvPr/>
        </p:nvSpPr>
        <p:spPr bwMode="auto">
          <a:xfrm>
            <a:off x="381000" y="838200"/>
            <a:ext cx="5715000" cy="3352800"/>
          </a:xfrm>
          <a:prstGeom prst="rect">
            <a:avLst/>
          </a:prstGeom>
          <a:solidFill>
            <a:schemeClr val="folHlink"/>
          </a:solidFill>
          <a:ln w="28575">
            <a:solidFill>
              <a:schemeClr val="tx1"/>
            </a:solidFill>
            <a:miter lim="800000"/>
            <a:headEnd type="none" w="sm" len="sm"/>
            <a:tailEnd type="none" w="sm" len="sm"/>
          </a:ln>
          <a:effectLst/>
        </p:spPr>
        <p:txBody>
          <a:bodyPr wrap="none" anchor="ctr" anchorCtr="1"/>
          <a:lstStyle/>
          <a:p>
            <a:pPr algn="ctr">
              <a:defRPr/>
            </a:pPr>
            <a:endParaRPr lang="en-US" sz="2800">
              <a:effectLst>
                <a:outerShdw blurRad="38100" dist="38100" dir="2700000" algn="tl">
                  <a:srgbClr val="FFFFFF"/>
                </a:outerShdw>
              </a:effectLst>
              <a:latin typeface="Arial" charset="0"/>
            </a:endParaRPr>
          </a:p>
        </p:txBody>
      </p:sp>
      <p:cxnSp>
        <p:nvCxnSpPr>
          <p:cNvPr id="68611" name="AutoShape 50"/>
          <p:cNvCxnSpPr>
            <a:cxnSpLocks noChangeShapeType="1"/>
            <a:stCxn id="68614" idx="2"/>
            <a:endCxn id="68613" idx="0"/>
          </p:cNvCxnSpPr>
          <p:nvPr/>
        </p:nvCxnSpPr>
        <p:spPr bwMode="auto">
          <a:xfrm>
            <a:off x="1720850" y="2224088"/>
            <a:ext cx="0" cy="615950"/>
          </a:xfrm>
          <a:prstGeom prst="straightConnector1">
            <a:avLst/>
          </a:prstGeom>
          <a:noFill/>
          <a:ln w="28575">
            <a:solidFill>
              <a:schemeClr val="tx2"/>
            </a:solidFill>
            <a:round/>
            <a:headEnd type="triangle" w="med" len="med"/>
            <a:tailEnd type="triangle" w="med" len="med"/>
          </a:ln>
        </p:spPr>
      </p:cxnSp>
      <p:cxnSp>
        <p:nvCxnSpPr>
          <p:cNvPr id="68612" name="AutoShape 52"/>
          <p:cNvCxnSpPr>
            <a:cxnSpLocks noChangeShapeType="1"/>
            <a:stCxn id="68614" idx="3"/>
            <a:endCxn id="68615" idx="0"/>
          </p:cNvCxnSpPr>
          <p:nvPr/>
        </p:nvCxnSpPr>
        <p:spPr bwMode="auto">
          <a:xfrm>
            <a:off x="2516188" y="1685925"/>
            <a:ext cx="1050925" cy="1154113"/>
          </a:xfrm>
          <a:prstGeom prst="bentConnector2">
            <a:avLst/>
          </a:prstGeom>
          <a:noFill/>
          <a:ln w="28575">
            <a:solidFill>
              <a:schemeClr val="tx2"/>
            </a:solidFill>
            <a:miter lim="800000"/>
            <a:headEnd type="triangle" w="med" len="med"/>
            <a:tailEnd type="triangle" w="med" len="med"/>
          </a:ln>
        </p:spPr>
      </p:cxnSp>
      <p:sp>
        <p:nvSpPr>
          <p:cNvPr id="68613" name="Rectangle 53"/>
          <p:cNvSpPr>
            <a:spLocks noChangeArrowheads="1"/>
          </p:cNvSpPr>
          <p:nvPr/>
        </p:nvSpPr>
        <p:spPr bwMode="auto">
          <a:xfrm>
            <a:off x="923925" y="2840038"/>
            <a:ext cx="1592263" cy="1076325"/>
          </a:xfrm>
          <a:prstGeom prst="rect">
            <a:avLst/>
          </a:prstGeom>
          <a:solidFill>
            <a:schemeClr val="accent1"/>
          </a:solidFill>
          <a:ln w="28575">
            <a:noFill/>
            <a:miter lim="800000"/>
            <a:headEnd type="none" w="sm" len="sm"/>
            <a:tailEnd type="none" w="sm" len="sm"/>
          </a:ln>
        </p:spPr>
        <p:txBody>
          <a:bodyPr wrap="none" anchor="ctr" anchorCtr="1"/>
          <a:lstStyle/>
          <a:p>
            <a:pPr algn="ctr">
              <a:spcBef>
                <a:spcPct val="0"/>
              </a:spcBef>
            </a:pPr>
            <a:r>
              <a:rPr lang="en-US"/>
              <a:t>CPU</a:t>
            </a:r>
          </a:p>
        </p:txBody>
      </p:sp>
      <p:sp>
        <p:nvSpPr>
          <p:cNvPr id="68614" name="Rectangle 54"/>
          <p:cNvSpPr>
            <a:spLocks noChangeArrowheads="1"/>
          </p:cNvSpPr>
          <p:nvPr/>
        </p:nvSpPr>
        <p:spPr bwMode="auto">
          <a:xfrm>
            <a:off x="923925" y="1146175"/>
            <a:ext cx="1592263" cy="1077913"/>
          </a:xfrm>
          <a:prstGeom prst="rect">
            <a:avLst/>
          </a:prstGeom>
          <a:solidFill>
            <a:schemeClr val="accent1"/>
          </a:solidFill>
          <a:ln w="28575">
            <a:noFill/>
            <a:miter lim="800000"/>
            <a:headEnd type="none" w="sm" len="sm"/>
            <a:tailEnd type="none" w="sm" len="sm"/>
          </a:ln>
        </p:spPr>
        <p:txBody>
          <a:bodyPr wrap="none" tIns="0" bIns="0" anchor="ctr" anchorCtr="1"/>
          <a:lstStyle/>
          <a:p>
            <a:pPr algn="ctr">
              <a:spcBef>
                <a:spcPct val="20000"/>
              </a:spcBef>
            </a:pPr>
            <a:r>
              <a:rPr lang="en-US"/>
              <a:t>Internal</a:t>
            </a:r>
            <a:br>
              <a:rPr lang="en-US"/>
            </a:br>
            <a:r>
              <a:rPr lang="en-US"/>
              <a:t>RAM</a:t>
            </a:r>
          </a:p>
        </p:txBody>
      </p:sp>
      <p:sp>
        <p:nvSpPr>
          <p:cNvPr id="68615" name="Rectangle 56"/>
          <p:cNvSpPr>
            <a:spLocks noChangeArrowheads="1"/>
          </p:cNvSpPr>
          <p:nvPr/>
        </p:nvSpPr>
        <p:spPr bwMode="auto">
          <a:xfrm>
            <a:off x="2971800" y="2840038"/>
            <a:ext cx="1190625" cy="1076325"/>
          </a:xfrm>
          <a:prstGeom prst="rect">
            <a:avLst/>
          </a:prstGeom>
          <a:solidFill>
            <a:schemeClr val="accent2"/>
          </a:solidFill>
          <a:ln w="28575">
            <a:noFill/>
            <a:miter lim="800000"/>
            <a:headEnd type="none" w="sm" len="sm"/>
            <a:tailEnd type="none" w="sm" len="sm"/>
          </a:ln>
        </p:spPr>
        <p:txBody>
          <a:bodyPr wrap="none" anchor="ctr" anchorCtr="1"/>
          <a:lstStyle/>
          <a:p>
            <a:pPr algn="ctr"/>
            <a:r>
              <a:rPr lang="en-US"/>
              <a:t>EDMA</a:t>
            </a:r>
            <a:endParaRPr lang="en-US">
              <a:solidFill>
                <a:schemeClr val="tx2"/>
              </a:solidFill>
            </a:endParaRPr>
          </a:p>
        </p:txBody>
      </p:sp>
      <p:cxnSp>
        <p:nvCxnSpPr>
          <p:cNvPr id="68616" name="AutoShape 57"/>
          <p:cNvCxnSpPr>
            <a:cxnSpLocks noChangeShapeType="1"/>
            <a:stCxn id="68615" idx="3"/>
            <a:endCxn id="68619" idx="1"/>
          </p:cNvCxnSpPr>
          <p:nvPr/>
        </p:nvCxnSpPr>
        <p:spPr bwMode="auto">
          <a:xfrm>
            <a:off x="4162425" y="3378200"/>
            <a:ext cx="409575" cy="0"/>
          </a:xfrm>
          <a:prstGeom prst="straightConnector1">
            <a:avLst/>
          </a:prstGeom>
          <a:noFill/>
          <a:ln w="28575">
            <a:solidFill>
              <a:schemeClr val="tx2"/>
            </a:solidFill>
            <a:round/>
            <a:headEnd type="triangle" w="med" len="med"/>
            <a:tailEnd type="triangle" w="med" len="med"/>
          </a:ln>
        </p:spPr>
      </p:cxnSp>
      <p:sp>
        <p:nvSpPr>
          <p:cNvPr id="68617" name="Rectangle 2"/>
          <p:cNvSpPr>
            <a:spLocks noGrp="1" noChangeArrowheads="1"/>
          </p:cNvSpPr>
          <p:nvPr>
            <p:ph type="title"/>
          </p:nvPr>
        </p:nvSpPr>
        <p:spPr>
          <a:noFill/>
        </p:spPr>
        <p:txBody>
          <a:bodyPr anchor="ctr"/>
          <a:lstStyle/>
          <a:p>
            <a:r>
              <a:rPr lang="en-US" smtClean="0"/>
              <a:t>Using EDMA</a:t>
            </a:r>
          </a:p>
        </p:txBody>
      </p:sp>
      <p:sp>
        <p:nvSpPr>
          <p:cNvPr id="68618" name="Rectangle 39"/>
          <p:cNvSpPr>
            <a:spLocks noChangeArrowheads="1"/>
          </p:cNvSpPr>
          <p:nvPr/>
        </p:nvSpPr>
        <p:spPr bwMode="auto">
          <a:xfrm>
            <a:off x="7331075" y="660400"/>
            <a:ext cx="1330325" cy="684213"/>
          </a:xfrm>
          <a:prstGeom prst="rect">
            <a:avLst/>
          </a:prstGeom>
          <a:noFill/>
          <a:ln w="9525">
            <a:noFill/>
            <a:miter lim="800000"/>
            <a:headEnd/>
            <a:tailEnd/>
          </a:ln>
        </p:spPr>
        <p:txBody>
          <a:bodyPr wrap="none" lIns="92075" tIns="46038" rIns="92075" bIns="46038">
            <a:spAutoFit/>
          </a:bodyPr>
          <a:lstStyle/>
          <a:p>
            <a:pPr algn="ctr"/>
            <a:r>
              <a:rPr lang="en-US">
                <a:latin typeface="Times New Roman" pitchFamily="18" charset="0"/>
              </a:rPr>
              <a:t>External</a:t>
            </a:r>
            <a:br>
              <a:rPr lang="en-US">
                <a:latin typeface="Times New Roman" pitchFamily="18" charset="0"/>
              </a:rPr>
            </a:br>
            <a:r>
              <a:rPr lang="en-US">
                <a:latin typeface="Times New Roman" pitchFamily="18" charset="0"/>
              </a:rPr>
              <a:t>Memory</a:t>
            </a:r>
          </a:p>
        </p:txBody>
      </p:sp>
      <p:sp>
        <p:nvSpPr>
          <p:cNvPr id="68619" name="Rectangle 67"/>
          <p:cNvSpPr>
            <a:spLocks noChangeArrowheads="1"/>
          </p:cNvSpPr>
          <p:nvPr/>
        </p:nvSpPr>
        <p:spPr bwMode="auto">
          <a:xfrm>
            <a:off x="4572000" y="2840038"/>
            <a:ext cx="1190625" cy="1076325"/>
          </a:xfrm>
          <a:prstGeom prst="rect">
            <a:avLst/>
          </a:prstGeom>
          <a:solidFill>
            <a:schemeClr val="accent1"/>
          </a:solidFill>
          <a:ln w="28575">
            <a:noFill/>
            <a:miter lim="800000"/>
            <a:headEnd type="none" w="sm" len="sm"/>
            <a:tailEnd type="none" w="sm" len="sm"/>
          </a:ln>
        </p:spPr>
        <p:txBody>
          <a:bodyPr wrap="none" anchor="ctr" anchorCtr="1"/>
          <a:lstStyle/>
          <a:p>
            <a:pPr algn="ctr"/>
            <a:r>
              <a:rPr lang="en-US"/>
              <a:t>EMIF</a:t>
            </a:r>
            <a:endParaRPr lang="en-US">
              <a:solidFill>
                <a:schemeClr val="tx2"/>
              </a:solidFill>
            </a:endParaRPr>
          </a:p>
        </p:txBody>
      </p:sp>
      <p:sp>
        <p:nvSpPr>
          <p:cNvPr id="68620" name="Rectangle 68"/>
          <p:cNvSpPr>
            <a:spLocks noChangeArrowheads="1"/>
          </p:cNvSpPr>
          <p:nvPr/>
        </p:nvSpPr>
        <p:spPr bwMode="auto">
          <a:xfrm>
            <a:off x="7239000" y="1336675"/>
            <a:ext cx="1597025" cy="3616325"/>
          </a:xfrm>
          <a:prstGeom prst="rect">
            <a:avLst/>
          </a:prstGeom>
          <a:solidFill>
            <a:schemeClr val="folHlink">
              <a:alpha val="50195"/>
            </a:schemeClr>
          </a:solidFill>
          <a:ln w="12700">
            <a:solidFill>
              <a:schemeClr val="tx1"/>
            </a:solidFill>
            <a:miter lim="800000"/>
            <a:headEnd type="none" w="sm" len="sm"/>
            <a:tailEnd type="none" w="sm" len="sm"/>
          </a:ln>
        </p:spPr>
        <p:txBody>
          <a:bodyPr wrap="none" anchor="ctr"/>
          <a:lstStyle/>
          <a:p>
            <a:endParaRPr lang="en-US"/>
          </a:p>
        </p:txBody>
      </p:sp>
      <p:cxnSp>
        <p:nvCxnSpPr>
          <p:cNvPr id="68621" name="AutoShape 69"/>
          <p:cNvCxnSpPr>
            <a:cxnSpLocks noChangeShapeType="1"/>
            <a:stCxn id="68619" idx="3"/>
          </p:cNvCxnSpPr>
          <p:nvPr/>
        </p:nvCxnSpPr>
        <p:spPr bwMode="auto">
          <a:xfrm>
            <a:off x="5762625" y="3378200"/>
            <a:ext cx="1436688" cy="1588"/>
          </a:xfrm>
          <a:prstGeom prst="bentConnector3">
            <a:avLst>
              <a:gd name="adj1" fmla="val 49944"/>
            </a:avLst>
          </a:prstGeom>
          <a:noFill/>
          <a:ln w="28575">
            <a:solidFill>
              <a:schemeClr val="tx1"/>
            </a:solidFill>
            <a:miter lim="800000"/>
            <a:headEnd type="triangle" w="med" len="med"/>
            <a:tailEnd type="triangle" w="med" len="med"/>
          </a:ln>
        </p:spPr>
      </p:cxnSp>
      <p:sp>
        <p:nvSpPr>
          <p:cNvPr id="68622" name="Rectangle 70"/>
          <p:cNvSpPr>
            <a:spLocks noChangeArrowheads="1"/>
          </p:cNvSpPr>
          <p:nvPr/>
        </p:nvSpPr>
        <p:spPr bwMode="auto">
          <a:xfrm>
            <a:off x="7239000" y="1447800"/>
            <a:ext cx="1597025" cy="914400"/>
          </a:xfrm>
          <a:prstGeom prst="rect">
            <a:avLst/>
          </a:prstGeom>
          <a:solidFill>
            <a:schemeClr val="accent1"/>
          </a:solidFill>
          <a:ln w="28575">
            <a:solidFill>
              <a:schemeClr val="tx1"/>
            </a:solidFill>
            <a:miter lim="800000"/>
            <a:headEnd type="none" w="sm" len="sm"/>
            <a:tailEnd type="none" w="sm" len="sm"/>
          </a:ln>
        </p:spPr>
        <p:txBody>
          <a:bodyPr wrap="none" tIns="0" bIns="0" anchor="ctr" anchorCtr="1"/>
          <a:lstStyle/>
          <a:p>
            <a:pPr algn="ctr">
              <a:spcBef>
                <a:spcPct val="20000"/>
              </a:spcBef>
            </a:pPr>
            <a:r>
              <a:rPr lang="en-US"/>
              <a:t>Program</a:t>
            </a:r>
          </a:p>
        </p:txBody>
      </p:sp>
      <p:sp>
        <p:nvSpPr>
          <p:cNvPr id="68623" name="Rectangle 91"/>
          <p:cNvSpPr>
            <a:spLocks noChangeArrowheads="1"/>
          </p:cNvSpPr>
          <p:nvPr/>
        </p:nvSpPr>
        <p:spPr bwMode="auto">
          <a:xfrm>
            <a:off x="7239000" y="1447800"/>
            <a:ext cx="16002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a:t>func1</a:t>
            </a:r>
          </a:p>
        </p:txBody>
      </p:sp>
      <p:sp>
        <p:nvSpPr>
          <p:cNvPr id="68624" name="Rectangle 92"/>
          <p:cNvSpPr>
            <a:spLocks noChangeArrowheads="1"/>
          </p:cNvSpPr>
          <p:nvPr/>
        </p:nvSpPr>
        <p:spPr bwMode="auto">
          <a:xfrm>
            <a:off x="7239000" y="1752600"/>
            <a:ext cx="16002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a:t>func2</a:t>
            </a:r>
          </a:p>
        </p:txBody>
      </p:sp>
      <p:sp>
        <p:nvSpPr>
          <p:cNvPr id="68625" name="Rectangle 93"/>
          <p:cNvSpPr>
            <a:spLocks noChangeArrowheads="1"/>
          </p:cNvSpPr>
          <p:nvPr/>
        </p:nvSpPr>
        <p:spPr bwMode="auto">
          <a:xfrm>
            <a:off x="7239000" y="2057400"/>
            <a:ext cx="16002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a:t>func3</a:t>
            </a:r>
          </a:p>
        </p:txBody>
      </p:sp>
      <p:sp>
        <p:nvSpPr>
          <p:cNvPr id="68626" name="Rectangle 100"/>
          <p:cNvSpPr>
            <a:spLocks noChangeArrowheads="1"/>
          </p:cNvSpPr>
          <p:nvPr/>
        </p:nvSpPr>
        <p:spPr bwMode="auto">
          <a:xfrm>
            <a:off x="6530975" y="1489075"/>
            <a:ext cx="609600" cy="304800"/>
          </a:xfrm>
          <a:prstGeom prst="rect">
            <a:avLst/>
          </a:prstGeom>
          <a:noFill/>
          <a:ln w="12700">
            <a:noFill/>
            <a:miter lim="800000"/>
            <a:headEnd type="none" w="sm" len="sm"/>
            <a:tailEnd type="none" w="sm" len="sm"/>
          </a:ln>
        </p:spPr>
        <p:txBody>
          <a:bodyPr wrap="none" anchor="ctr"/>
          <a:lstStyle/>
          <a:p>
            <a:pPr algn="ctr"/>
            <a:r>
              <a:rPr lang="en-US" sz="1800"/>
              <a:t>0x8000</a:t>
            </a:r>
          </a:p>
        </p:txBody>
      </p:sp>
      <p:sp>
        <p:nvSpPr>
          <p:cNvPr id="68627" name="Text Box 102"/>
          <p:cNvSpPr txBox="1">
            <a:spLocks noChangeArrowheads="1"/>
          </p:cNvSpPr>
          <p:nvPr/>
        </p:nvSpPr>
        <p:spPr bwMode="auto">
          <a:xfrm>
            <a:off x="304800" y="4386263"/>
            <a:ext cx="7620000" cy="1717675"/>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40000"/>
              </a:spcBef>
              <a:buClr>
                <a:schemeClr val="tx2"/>
              </a:buClr>
              <a:buSzPct val="75000"/>
              <a:buFont typeface="Wingdings" pitchFamily="2" charset="2"/>
              <a:buChar char=""/>
            </a:pPr>
            <a:r>
              <a:rPr lang="en-US" b="0"/>
              <a:t>Program the EDMA to automatically transfer</a:t>
            </a:r>
            <a:br>
              <a:rPr lang="en-US" b="0"/>
            </a:br>
            <a:r>
              <a:rPr lang="en-US" b="0"/>
              <a:t>data/code from one location to another.</a:t>
            </a:r>
          </a:p>
          <a:p>
            <a:pPr marL="342900" indent="-342900">
              <a:lnSpc>
                <a:spcPct val="90000"/>
              </a:lnSpc>
              <a:spcBef>
                <a:spcPct val="40000"/>
              </a:spcBef>
              <a:buClr>
                <a:schemeClr val="tx2"/>
              </a:buClr>
              <a:buSzPct val="75000"/>
              <a:buFont typeface="Wingdings" pitchFamily="2" charset="2"/>
              <a:buChar char=""/>
            </a:pPr>
            <a:r>
              <a:rPr lang="en-US" b="0"/>
              <a:t>Operation is performed WITHOUT CPU intervention</a:t>
            </a:r>
          </a:p>
          <a:p>
            <a:pPr marL="342900" indent="-342900">
              <a:lnSpc>
                <a:spcPct val="90000"/>
              </a:lnSpc>
              <a:spcBef>
                <a:spcPct val="40000"/>
              </a:spcBef>
              <a:buClr>
                <a:schemeClr val="tx2"/>
              </a:buClr>
              <a:buSzPct val="75000"/>
              <a:buFont typeface="Wingdings" pitchFamily="2" charset="2"/>
              <a:buChar char=""/>
            </a:pPr>
            <a:r>
              <a:rPr lang="en-US" b="0"/>
              <a:t>All details covered in a later chapter…</a:t>
            </a:r>
          </a:p>
        </p:txBody>
      </p:sp>
      <p:sp>
        <p:nvSpPr>
          <p:cNvPr id="20"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46</a:t>
            </a:r>
            <a:endParaRPr lang="en-US" sz="1000" b="0" dirty="0" smtClean="0">
              <a:solidFill>
                <a:schemeClr val="tx2"/>
              </a:solidFill>
              <a:effectLst/>
              <a:latin typeface="Arial"/>
            </a:endParaRPr>
          </a:p>
        </p:txBody>
      </p:sp>
      <p:pic>
        <p:nvPicPr>
          <p:cNvPr id="22"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44418" name="Rectangle 2"/>
          <p:cNvSpPr>
            <a:spLocks noChangeArrowheads="1"/>
          </p:cNvSpPr>
          <p:nvPr/>
        </p:nvSpPr>
        <p:spPr bwMode="auto">
          <a:xfrm>
            <a:off x="457200" y="3581400"/>
            <a:ext cx="8229600" cy="3048000"/>
          </a:xfrm>
          <a:prstGeom prst="rect">
            <a:avLst/>
          </a:prstGeom>
          <a:solidFill>
            <a:schemeClr val="accent1"/>
          </a:solidFill>
          <a:ln w="12700" algn="ctr">
            <a:solidFill>
              <a:schemeClr val="tx1"/>
            </a:solidFill>
            <a:miter lim="800000"/>
            <a:headEnd/>
            <a:tailEnd/>
          </a:ln>
          <a:effectLst/>
        </p:spPr>
        <p:txBody>
          <a:bodyPr wrap="none" anchor="ctr"/>
          <a:lstStyle/>
          <a:p>
            <a:pPr>
              <a:defRPr/>
            </a:pPr>
            <a:endParaRPr lang="en-US">
              <a:effectLst>
                <a:outerShdw blurRad="38100" dist="38100" dir="2700000" algn="tl">
                  <a:srgbClr val="000000">
                    <a:alpha val="43137"/>
                  </a:srgbClr>
                </a:outerShdw>
              </a:effectLst>
              <a:latin typeface="Arial" charset="0"/>
            </a:endParaRPr>
          </a:p>
        </p:txBody>
      </p:sp>
      <p:sp>
        <p:nvSpPr>
          <p:cNvPr id="69635" name="Rectangle 3"/>
          <p:cNvSpPr>
            <a:spLocks noGrp="1" noChangeArrowheads="1"/>
          </p:cNvSpPr>
          <p:nvPr>
            <p:ph type="title"/>
          </p:nvPr>
        </p:nvSpPr>
        <p:spPr/>
        <p:txBody>
          <a:bodyPr/>
          <a:lstStyle/>
          <a:p>
            <a:r>
              <a:rPr lang="en-US" smtClean="0"/>
              <a:t>Multiple DMA’s : EDMA3 and QDMA</a:t>
            </a:r>
          </a:p>
        </p:txBody>
      </p:sp>
      <p:sp>
        <p:nvSpPr>
          <p:cNvPr id="444420" name="Rectangle 4"/>
          <p:cNvSpPr>
            <a:spLocks noChangeArrowheads="1"/>
          </p:cNvSpPr>
          <p:nvPr/>
        </p:nvSpPr>
        <p:spPr bwMode="auto">
          <a:xfrm>
            <a:off x="457200" y="685800"/>
            <a:ext cx="8229600" cy="2667000"/>
          </a:xfrm>
          <a:prstGeom prst="rect">
            <a:avLst/>
          </a:prstGeom>
          <a:solidFill>
            <a:srgbClr val="EAEAEA"/>
          </a:solidFill>
          <a:ln w="12700" algn="ctr">
            <a:solidFill>
              <a:schemeClr val="tx1"/>
            </a:solidFill>
            <a:miter lim="800000"/>
            <a:headEnd/>
            <a:tailEnd/>
          </a:ln>
          <a:effectLst/>
        </p:spPr>
        <p:txBody>
          <a:bodyPr wrap="none" anchor="ctr"/>
          <a:lstStyle/>
          <a:p>
            <a:pPr>
              <a:defRPr/>
            </a:pPr>
            <a:endParaRPr lang="en-US">
              <a:effectLst>
                <a:outerShdw blurRad="38100" dist="38100" dir="2700000" algn="tl">
                  <a:srgbClr val="000000">
                    <a:alpha val="43137"/>
                  </a:srgbClr>
                </a:outerShdw>
              </a:effectLst>
              <a:latin typeface="Arial" charset="0"/>
            </a:endParaRPr>
          </a:p>
        </p:txBody>
      </p:sp>
      <p:sp>
        <p:nvSpPr>
          <p:cNvPr id="69637" name="Rectangle 5"/>
          <p:cNvSpPr>
            <a:spLocks noChangeArrowheads="1"/>
          </p:cNvSpPr>
          <p:nvPr/>
        </p:nvSpPr>
        <p:spPr bwMode="auto">
          <a:xfrm>
            <a:off x="800100" y="952500"/>
            <a:ext cx="1905000" cy="952500"/>
          </a:xfrm>
          <a:prstGeom prst="rect">
            <a:avLst/>
          </a:prstGeom>
          <a:solidFill>
            <a:srgbClr val="B2B2B2"/>
          </a:solidFill>
          <a:ln w="12700" algn="ctr">
            <a:solidFill>
              <a:schemeClr val="tx1"/>
            </a:solidFill>
            <a:miter lim="800000"/>
            <a:headEnd/>
            <a:tailEnd/>
          </a:ln>
        </p:spPr>
        <p:txBody>
          <a:bodyPr wrap="none" tIns="91440"/>
          <a:lstStyle/>
          <a:p>
            <a:pPr algn="ctr"/>
            <a:r>
              <a:rPr lang="en-US" sz="2000"/>
              <a:t>VPSS</a:t>
            </a:r>
          </a:p>
        </p:txBody>
      </p:sp>
      <p:sp>
        <p:nvSpPr>
          <p:cNvPr id="69638" name="Rectangle 6"/>
          <p:cNvSpPr>
            <a:spLocks noChangeArrowheads="1"/>
          </p:cNvSpPr>
          <p:nvPr/>
        </p:nvSpPr>
        <p:spPr bwMode="auto">
          <a:xfrm>
            <a:off x="5981700" y="952500"/>
            <a:ext cx="2362200" cy="2133600"/>
          </a:xfrm>
          <a:prstGeom prst="rect">
            <a:avLst/>
          </a:prstGeom>
          <a:solidFill>
            <a:srgbClr val="B2B2B2"/>
          </a:solidFill>
          <a:ln w="12700" algn="ctr">
            <a:solidFill>
              <a:schemeClr val="tx1"/>
            </a:solidFill>
            <a:miter lim="800000"/>
            <a:headEnd/>
            <a:tailEnd/>
          </a:ln>
        </p:spPr>
        <p:txBody>
          <a:bodyPr wrap="none" tIns="91440"/>
          <a:lstStyle/>
          <a:p>
            <a:pPr algn="ctr"/>
            <a:r>
              <a:rPr lang="en-US" sz="2000"/>
              <a:t>C64x+ DSP</a:t>
            </a:r>
          </a:p>
        </p:txBody>
      </p:sp>
      <p:grpSp>
        <p:nvGrpSpPr>
          <p:cNvPr id="2" name="Group 7"/>
          <p:cNvGrpSpPr>
            <a:grpSpLocks/>
          </p:cNvGrpSpPr>
          <p:nvPr/>
        </p:nvGrpSpPr>
        <p:grpSpPr bwMode="auto">
          <a:xfrm>
            <a:off x="6210300" y="1485900"/>
            <a:ext cx="1905000" cy="457200"/>
            <a:chOff x="3840" y="1056"/>
            <a:chExt cx="1200" cy="288"/>
          </a:xfrm>
        </p:grpSpPr>
        <p:sp>
          <p:nvSpPr>
            <p:cNvPr id="69651" name="Rectangle 8"/>
            <p:cNvSpPr>
              <a:spLocks noChangeArrowheads="1"/>
            </p:cNvSpPr>
            <p:nvPr/>
          </p:nvSpPr>
          <p:spPr bwMode="auto">
            <a:xfrm>
              <a:off x="3840" y="1056"/>
              <a:ext cx="384" cy="288"/>
            </a:xfrm>
            <a:prstGeom prst="rect">
              <a:avLst/>
            </a:prstGeom>
            <a:solidFill>
              <a:schemeClr val="folHlink"/>
            </a:solidFill>
            <a:ln w="12700" algn="ctr">
              <a:solidFill>
                <a:schemeClr val="tx1"/>
              </a:solidFill>
              <a:miter lim="800000"/>
              <a:headEnd/>
              <a:tailEnd/>
            </a:ln>
          </p:spPr>
          <p:txBody>
            <a:bodyPr wrap="none" lIns="0" rIns="0" anchor="ctr"/>
            <a:lstStyle/>
            <a:p>
              <a:pPr algn="ctr">
                <a:lnSpc>
                  <a:spcPct val="100000"/>
                </a:lnSpc>
                <a:spcBef>
                  <a:spcPct val="0"/>
                </a:spcBef>
              </a:pPr>
              <a:r>
                <a:rPr lang="en-US" sz="2000" b="0">
                  <a:latin typeface="Arial Narrow" pitchFamily="34" charset="0"/>
                </a:rPr>
                <a:t>L1P</a:t>
              </a:r>
            </a:p>
          </p:txBody>
        </p:sp>
        <p:sp>
          <p:nvSpPr>
            <p:cNvPr id="69652" name="Rectangle 9"/>
            <p:cNvSpPr>
              <a:spLocks noChangeArrowheads="1"/>
            </p:cNvSpPr>
            <p:nvPr/>
          </p:nvSpPr>
          <p:spPr bwMode="auto">
            <a:xfrm>
              <a:off x="4656" y="1056"/>
              <a:ext cx="384" cy="288"/>
            </a:xfrm>
            <a:prstGeom prst="rect">
              <a:avLst/>
            </a:prstGeom>
            <a:solidFill>
              <a:schemeClr val="folHlink"/>
            </a:solidFill>
            <a:ln w="12700" algn="ctr">
              <a:solidFill>
                <a:schemeClr val="tx1"/>
              </a:solidFill>
              <a:miter lim="800000"/>
              <a:headEnd/>
              <a:tailEnd/>
            </a:ln>
          </p:spPr>
          <p:txBody>
            <a:bodyPr wrap="none" lIns="0" rIns="0" anchor="ctr"/>
            <a:lstStyle/>
            <a:p>
              <a:pPr algn="ctr">
                <a:lnSpc>
                  <a:spcPct val="100000"/>
                </a:lnSpc>
                <a:spcBef>
                  <a:spcPct val="0"/>
                </a:spcBef>
              </a:pPr>
              <a:r>
                <a:rPr lang="en-US" sz="2000" b="0">
                  <a:latin typeface="Arial Narrow" pitchFamily="34" charset="0"/>
                </a:rPr>
                <a:t>L1D</a:t>
              </a:r>
            </a:p>
          </p:txBody>
        </p:sp>
      </p:grpSp>
      <p:sp>
        <p:nvSpPr>
          <p:cNvPr id="69640" name="Rectangle 10"/>
          <p:cNvSpPr>
            <a:spLocks noChangeArrowheads="1"/>
          </p:cNvSpPr>
          <p:nvPr/>
        </p:nvSpPr>
        <p:spPr bwMode="auto">
          <a:xfrm>
            <a:off x="7505700" y="2476500"/>
            <a:ext cx="609600" cy="457200"/>
          </a:xfrm>
          <a:prstGeom prst="rect">
            <a:avLst/>
          </a:prstGeom>
          <a:solidFill>
            <a:schemeClr val="folHlink"/>
          </a:solidFill>
          <a:ln w="12700" algn="ctr">
            <a:solidFill>
              <a:schemeClr val="tx1"/>
            </a:solidFill>
            <a:miter lim="800000"/>
            <a:headEnd/>
            <a:tailEnd/>
          </a:ln>
        </p:spPr>
        <p:txBody>
          <a:bodyPr wrap="none" lIns="0" rIns="0" anchor="ctr"/>
          <a:lstStyle/>
          <a:p>
            <a:pPr algn="ctr">
              <a:lnSpc>
                <a:spcPct val="100000"/>
              </a:lnSpc>
              <a:spcBef>
                <a:spcPct val="0"/>
              </a:spcBef>
            </a:pPr>
            <a:r>
              <a:rPr lang="en-US" sz="2000" b="0">
                <a:latin typeface="Arial Narrow" pitchFamily="34" charset="0"/>
              </a:rPr>
              <a:t>L2</a:t>
            </a:r>
          </a:p>
        </p:txBody>
      </p:sp>
      <p:sp>
        <p:nvSpPr>
          <p:cNvPr id="69641" name="Rectangle 11"/>
          <p:cNvSpPr>
            <a:spLocks noChangeArrowheads="1"/>
          </p:cNvSpPr>
          <p:nvPr/>
        </p:nvSpPr>
        <p:spPr bwMode="auto">
          <a:xfrm flipV="1">
            <a:off x="2971800" y="952500"/>
            <a:ext cx="2743200" cy="2133600"/>
          </a:xfrm>
          <a:prstGeom prst="rect">
            <a:avLst/>
          </a:prstGeom>
          <a:solidFill>
            <a:schemeClr val="accent1"/>
          </a:solidFill>
          <a:ln w="12700" algn="ctr">
            <a:solidFill>
              <a:schemeClr val="tx1"/>
            </a:solidFill>
            <a:miter lim="800000"/>
            <a:headEnd/>
            <a:tailEnd/>
          </a:ln>
        </p:spPr>
        <p:txBody>
          <a:bodyPr rot="10800000" wrap="none" tIns="91440"/>
          <a:lstStyle/>
          <a:p>
            <a:pPr algn="ctr">
              <a:lnSpc>
                <a:spcPct val="90000"/>
              </a:lnSpc>
              <a:spcBef>
                <a:spcPct val="0"/>
              </a:spcBef>
            </a:pPr>
            <a:r>
              <a:rPr lang="en-US" sz="2000"/>
              <a:t>EDMA3</a:t>
            </a:r>
          </a:p>
          <a:p>
            <a:pPr algn="ctr">
              <a:lnSpc>
                <a:spcPct val="90000"/>
              </a:lnSpc>
              <a:spcBef>
                <a:spcPct val="0"/>
              </a:spcBef>
            </a:pPr>
            <a:r>
              <a:rPr lang="en-US" sz="2000" b="0"/>
              <a:t>(System DMA)</a:t>
            </a:r>
          </a:p>
        </p:txBody>
      </p:sp>
      <p:sp>
        <p:nvSpPr>
          <p:cNvPr id="69642" name="Rectangle 12"/>
          <p:cNvSpPr>
            <a:spLocks noChangeArrowheads="1"/>
          </p:cNvSpPr>
          <p:nvPr/>
        </p:nvSpPr>
        <p:spPr bwMode="auto">
          <a:xfrm>
            <a:off x="3124200" y="1638300"/>
            <a:ext cx="1219200" cy="1371600"/>
          </a:xfrm>
          <a:prstGeom prst="rect">
            <a:avLst/>
          </a:prstGeom>
          <a:solidFill>
            <a:schemeClr val="accent2"/>
          </a:solidFill>
          <a:ln w="12700" algn="ctr">
            <a:solidFill>
              <a:schemeClr val="tx1"/>
            </a:solidFill>
            <a:miter lim="800000"/>
            <a:headEnd/>
            <a:tailEnd/>
          </a:ln>
        </p:spPr>
        <p:txBody>
          <a:bodyPr wrap="none" anchor="ctr"/>
          <a:lstStyle/>
          <a:p>
            <a:pPr algn="ctr"/>
            <a:r>
              <a:rPr lang="en-US" sz="2000"/>
              <a:t>DMA</a:t>
            </a:r>
          </a:p>
          <a:p>
            <a:pPr algn="ctr"/>
            <a:r>
              <a:rPr lang="en-US" sz="2000" b="0"/>
              <a:t>(sync)</a:t>
            </a:r>
          </a:p>
        </p:txBody>
      </p:sp>
      <p:sp>
        <p:nvSpPr>
          <p:cNvPr id="69643" name="Rectangle 13"/>
          <p:cNvSpPr>
            <a:spLocks noChangeArrowheads="1"/>
          </p:cNvSpPr>
          <p:nvPr/>
        </p:nvSpPr>
        <p:spPr bwMode="auto">
          <a:xfrm>
            <a:off x="4343400" y="1638300"/>
            <a:ext cx="1219200" cy="1371600"/>
          </a:xfrm>
          <a:prstGeom prst="rect">
            <a:avLst/>
          </a:prstGeom>
          <a:solidFill>
            <a:schemeClr val="hlink"/>
          </a:solidFill>
          <a:ln w="12700" algn="ctr">
            <a:solidFill>
              <a:schemeClr val="tx1"/>
            </a:solidFill>
            <a:miter lim="800000"/>
            <a:headEnd/>
            <a:tailEnd/>
          </a:ln>
        </p:spPr>
        <p:txBody>
          <a:bodyPr wrap="none" anchor="ctr"/>
          <a:lstStyle/>
          <a:p>
            <a:pPr algn="ctr"/>
            <a:r>
              <a:rPr lang="en-US" sz="2000"/>
              <a:t>QDMA</a:t>
            </a:r>
          </a:p>
          <a:p>
            <a:pPr algn="ctr"/>
            <a:r>
              <a:rPr lang="en-US" sz="2000" b="0"/>
              <a:t>(async)</a:t>
            </a:r>
          </a:p>
        </p:txBody>
      </p:sp>
      <p:sp>
        <p:nvSpPr>
          <p:cNvPr id="69644" name="Text Box 14"/>
          <p:cNvSpPr txBox="1">
            <a:spLocks noChangeArrowheads="1"/>
          </p:cNvSpPr>
          <p:nvPr/>
        </p:nvSpPr>
        <p:spPr bwMode="auto">
          <a:xfrm>
            <a:off x="571500" y="3733800"/>
            <a:ext cx="3970338" cy="1465263"/>
          </a:xfrm>
          <a:prstGeom prst="rect">
            <a:avLst/>
          </a:prstGeom>
          <a:solidFill>
            <a:schemeClr val="accent2"/>
          </a:solidFill>
          <a:ln w="12700" algn="ctr">
            <a:noFill/>
            <a:miter lim="800000"/>
            <a:headEnd/>
            <a:tailEnd/>
          </a:ln>
        </p:spPr>
        <p:txBody>
          <a:bodyPr wrap="none">
            <a:spAutoFit/>
          </a:bodyPr>
          <a:lstStyle/>
          <a:p>
            <a:pPr marL="342900" indent="-342900">
              <a:lnSpc>
                <a:spcPct val="90000"/>
              </a:lnSpc>
              <a:spcBef>
                <a:spcPct val="0"/>
              </a:spcBef>
              <a:buClr>
                <a:schemeClr val="tx2"/>
              </a:buClr>
              <a:buSzPct val="75000"/>
              <a:buFont typeface="Wingdings" pitchFamily="2" charset="2"/>
              <a:buNone/>
            </a:pPr>
            <a:r>
              <a:rPr lang="en-US" sz="2000"/>
              <a:t>DMA</a:t>
            </a:r>
          </a:p>
          <a:p>
            <a:pPr marL="342900" indent="-342900">
              <a:lnSpc>
                <a:spcPct val="90000"/>
              </a:lnSpc>
              <a:spcBef>
                <a:spcPct val="0"/>
              </a:spcBef>
              <a:buClr>
                <a:schemeClr val="tx2"/>
              </a:buClr>
              <a:buSzPct val="75000"/>
              <a:buFont typeface="Wingdings" pitchFamily="2" charset="2"/>
              <a:buChar char=""/>
            </a:pPr>
            <a:r>
              <a:rPr lang="en-US" sz="2000">
                <a:latin typeface="Arial Narrow" pitchFamily="34" charset="0"/>
              </a:rPr>
              <a:t>Enhanced DMA (version 3)</a:t>
            </a:r>
          </a:p>
          <a:p>
            <a:pPr marL="342900" indent="-342900">
              <a:lnSpc>
                <a:spcPct val="90000"/>
              </a:lnSpc>
              <a:spcBef>
                <a:spcPct val="0"/>
              </a:spcBef>
              <a:buClr>
                <a:schemeClr val="tx2"/>
              </a:buClr>
              <a:buSzPct val="75000"/>
              <a:buFont typeface="Wingdings" pitchFamily="2" charset="2"/>
              <a:buChar char=""/>
            </a:pPr>
            <a:r>
              <a:rPr lang="en-US" sz="2000">
                <a:latin typeface="Arial Narrow" pitchFamily="34" charset="0"/>
              </a:rPr>
              <a:t>DMA to/from peripherals</a:t>
            </a:r>
          </a:p>
          <a:p>
            <a:pPr marL="342900" indent="-342900">
              <a:lnSpc>
                <a:spcPct val="90000"/>
              </a:lnSpc>
              <a:spcBef>
                <a:spcPct val="0"/>
              </a:spcBef>
              <a:buClr>
                <a:schemeClr val="tx2"/>
              </a:buClr>
              <a:buSzPct val="75000"/>
              <a:buFont typeface="Wingdings" pitchFamily="2" charset="2"/>
              <a:buChar char=""/>
            </a:pPr>
            <a:r>
              <a:rPr lang="en-US" sz="2000">
                <a:latin typeface="Arial Narrow" pitchFamily="34" charset="0"/>
              </a:rPr>
              <a:t>Can be sync’d to peripheral events</a:t>
            </a:r>
          </a:p>
          <a:p>
            <a:pPr marL="342900" indent="-342900">
              <a:lnSpc>
                <a:spcPct val="90000"/>
              </a:lnSpc>
              <a:spcBef>
                <a:spcPct val="0"/>
              </a:spcBef>
              <a:buClr>
                <a:schemeClr val="tx2"/>
              </a:buClr>
              <a:buSzPct val="75000"/>
              <a:buFont typeface="Wingdings" pitchFamily="2" charset="2"/>
              <a:buChar char=""/>
            </a:pPr>
            <a:r>
              <a:rPr lang="en-US" sz="2000">
                <a:latin typeface="Arial Narrow" pitchFamily="34" charset="0"/>
              </a:rPr>
              <a:t>Handles up to 64 events</a:t>
            </a:r>
          </a:p>
        </p:txBody>
      </p:sp>
      <p:sp>
        <p:nvSpPr>
          <p:cNvPr id="69645" name="Text Box 15"/>
          <p:cNvSpPr txBox="1">
            <a:spLocks noChangeArrowheads="1"/>
          </p:cNvSpPr>
          <p:nvPr/>
        </p:nvSpPr>
        <p:spPr bwMode="auto">
          <a:xfrm>
            <a:off x="4838700" y="3733800"/>
            <a:ext cx="3732213" cy="1465263"/>
          </a:xfrm>
          <a:prstGeom prst="rect">
            <a:avLst/>
          </a:prstGeom>
          <a:solidFill>
            <a:schemeClr val="hlink"/>
          </a:solidFill>
          <a:ln w="12700" algn="ctr">
            <a:noFill/>
            <a:miter lim="800000"/>
            <a:headEnd/>
            <a:tailEnd/>
          </a:ln>
        </p:spPr>
        <p:txBody>
          <a:bodyPr wrap="none">
            <a:spAutoFit/>
          </a:bodyPr>
          <a:lstStyle/>
          <a:p>
            <a:pPr marL="342900" indent="-342900">
              <a:lnSpc>
                <a:spcPct val="90000"/>
              </a:lnSpc>
              <a:spcBef>
                <a:spcPct val="0"/>
              </a:spcBef>
              <a:buClr>
                <a:schemeClr val="tx2"/>
              </a:buClr>
              <a:buSzPct val="75000"/>
              <a:buFont typeface="Wingdings" pitchFamily="2" charset="2"/>
              <a:buNone/>
            </a:pPr>
            <a:r>
              <a:rPr lang="en-US" sz="2000"/>
              <a:t>QDMA</a:t>
            </a:r>
          </a:p>
          <a:p>
            <a:pPr marL="342900" indent="-342900">
              <a:lnSpc>
                <a:spcPct val="90000"/>
              </a:lnSpc>
              <a:spcBef>
                <a:spcPct val="0"/>
              </a:spcBef>
              <a:buClr>
                <a:schemeClr val="tx2"/>
              </a:buClr>
              <a:buSzPct val="75000"/>
              <a:buFont typeface="Wingdings" pitchFamily="2" charset="2"/>
              <a:buChar char=""/>
            </a:pPr>
            <a:r>
              <a:rPr lang="en-US" sz="2000">
                <a:latin typeface="Arial Narrow" pitchFamily="34" charset="0"/>
              </a:rPr>
              <a:t>Quick DMA</a:t>
            </a:r>
          </a:p>
          <a:p>
            <a:pPr marL="342900" indent="-342900">
              <a:lnSpc>
                <a:spcPct val="90000"/>
              </a:lnSpc>
              <a:spcBef>
                <a:spcPct val="0"/>
              </a:spcBef>
              <a:buClr>
                <a:schemeClr val="tx2"/>
              </a:buClr>
              <a:buSzPct val="75000"/>
              <a:buFont typeface="Wingdings" pitchFamily="2" charset="2"/>
              <a:buChar char=""/>
            </a:pPr>
            <a:r>
              <a:rPr lang="en-US" sz="2000">
                <a:latin typeface="Arial Narrow" pitchFamily="34" charset="0"/>
              </a:rPr>
              <a:t>DMA between memory</a:t>
            </a:r>
          </a:p>
          <a:p>
            <a:pPr marL="342900" indent="-342900">
              <a:lnSpc>
                <a:spcPct val="90000"/>
              </a:lnSpc>
              <a:spcBef>
                <a:spcPct val="0"/>
              </a:spcBef>
              <a:buClr>
                <a:schemeClr val="tx2"/>
              </a:buClr>
              <a:buSzPct val="75000"/>
              <a:buFont typeface="Wingdings" pitchFamily="2" charset="2"/>
              <a:buChar char=""/>
            </a:pPr>
            <a:r>
              <a:rPr lang="en-US" sz="2000">
                <a:latin typeface="Arial Narrow" pitchFamily="34" charset="0"/>
              </a:rPr>
              <a:t>Async – must be started by CPU</a:t>
            </a:r>
          </a:p>
          <a:p>
            <a:pPr marL="342900" indent="-342900">
              <a:lnSpc>
                <a:spcPct val="90000"/>
              </a:lnSpc>
              <a:spcBef>
                <a:spcPct val="0"/>
              </a:spcBef>
              <a:buClr>
                <a:schemeClr val="tx2"/>
              </a:buClr>
              <a:buSzPct val="75000"/>
              <a:buFont typeface="Wingdings" pitchFamily="2" charset="2"/>
              <a:buChar char=""/>
            </a:pPr>
            <a:r>
              <a:rPr lang="en-US" sz="2000">
                <a:latin typeface="Arial Narrow" pitchFamily="34" charset="0"/>
              </a:rPr>
              <a:t>4-8 channels available</a:t>
            </a:r>
          </a:p>
        </p:txBody>
      </p:sp>
      <p:sp>
        <p:nvSpPr>
          <p:cNvPr id="69646" name="Text Box 16"/>
          <p:cNvSpPr txBox="1">
            <a:spLocks noChangeArrowheads="1"/>
          </p:cNvSpPr>
          <p:nvPr/>
        </p:nvSpPr>
        <p:spPr bwMode="auto">
          <a:xfrm>
            <a:off x="2344738" y="5638800"/>
            <a:ext cx="4467225" cy="928688"/>
          </a:xfrm>
          <a:prstGeom prst="rect">
            <a:avLst/>
          </a:prstGeom>
          <a:noFill/>
          <a:ln w="12700" algn="ctr">
            <a:solidFill>
              <a:srgbClr val="969696"/>
            </a:solidFill>
            <a:miter lim="800000"/>
            <a:headEnd/>
            <a:tailEnd/>
          </a:ln>
        </p:spPr>
        <p:txBody>
          <a:bodyPr wrap="none" anchorCtr="1">
            <a:spAutoFit/>
          </a:bodyPr>
          <a:lstStyle/>
          <a:p>
            <a:pPr marL="342900" indent="-342900">
              <a:lnSpc>
                <a:spcPct val="90000"/>
              </a:lnSpc>
              <a:spcBef>
                <a:spcPct val="0"/>
              </a:spcBef>
              <a:buClr>
                <a:schemeClr val="tx2"/>
              </a:buClr>
              <a:buSzPct val="75000"/>
              <a:buFont typeface="Wingdings" pitchFamily="2" charset="2"/>
              <a:buChar char=""/>
            </a:pPr>
            <a:r>
              <a:rPr lang="en-US" sz="2000">
                <a:latin typeface="Arial Narrow" pitchFamily="34" charset="0"/>
              </a:rPr>
              <a:t>128-256 Parameter RAM sets (PARAMs)</a:t>
            </a:r>
          </a:p>
          <a:p>
            <a:pPr marL="342900" indent="-342900">
              <a:lnSpc>
                <a:spcPct val="90000"/>
              </a:lnSpc>
              <a:spcBef>
                <a:spcPct val="0"/>
              </a:spcBef>
              <a:buClr>
                <a:schemeClr val="tx2"/>
              </a:buClr>
              <a:buSzPct val="75000"/>
              <a:buFont typeface="Wingdings" pitchFamily="2" charset="2"/>
              <a:buChar char=""/>
            </a:pPr>
            <a:r>
              <a:rPr lang="en-US" sz="2000">
                <a:latin typeface="Arial Narrow" pitchFamily="34" charset="0"/>
              </a:rPr>
              <a:t>64 transfer complete flags</a:t>
            </a:r>
          </a:p>
          <a:p>
            <a:pPr marL="342900" indent="-342900">
              <a:lnSpc>
                <a:spcPct val="90000"/>
              </a:lnSpc>
              <a:spcBef>
                <a:spcPct val="0"/>
              </a:spcBef>
              <a:buClr>
                <a:schemeClr val="tx2"/>
              </a:buClr>
              <a:buSzPct val="75000"/>
              <a:buFont typeface="Wingdings" pitchFamily="2" charset="2"/>
              <a:buChar char=""/>
            </a:pPr>
            <a:r>
              <a:rPr lang="en-US" sz="2000">
                <a:latin typeface="Arial Narrow" pitchFamily="34" charset="0"/>
              </a:rPr>
              <a:t>2-4 Pending transfer queues</a:t>
            </a:r>
          </a:p>
        </p:txBody>
      </p:sp>
      <p:sp>
        <p:nvSpPr>
          <p:cNvPr id="69647" name="Text Box 17"/>
          <p:cNvSpPr txBox="1">
            <a:spLocks noChangeArrowheads="1"/>
          </p:cNvSpPr>
          <p:nvPr/>
        </p:nvSpPr>
        <p:spPr bwMode="auto">
          <a:xfrm>
            <a:off x="2100263" y="5308600"/>
            <a:ext cx="4889500" cy="366713"/>
          </a:xfrm>
          <a:prstGeom prst="rect">
            <a:avLst/>
          </a:prstGeom>
          <a:noFill/>
          <a:ln w="12700" algn="ctr">
            <a:noFill/>
            <a:miter lim="800000"/>
            <a:headEnd/>
            <a:tailEnd/>
          </a:ln>
        </p:spPr>
        <p:txBody>
          <a:bodyPr wrap="none">
            <a:spAutoFit/>
          </a:bodyPr>
          <a:lstStyle/>
          <a:p>
            <a:pPr marL="342900" indent="-342900" algn="ctr">
              <a:lnSpc>
                <a:spcPct val="90000"/>
              </a:lnSpc>
              <a:spcBef>
                <a:spcPct val="0"/>
              </a:spcBef>
              <a:buClr>
                <a:schemeClr val="tx2"/>
              </a:buClr>
              <a:buSzPct val="75000"/>
              <a:buFont typeface="Wingdings" pitchFamily="2" charset="2"/>
              <a:buNone/>
            </a:pPr>
            <a:r>
              <a:rPr lang="en-US" sz="2000"/>
              <a:t>Both Share </a:t>
            </a:r>
            <a:r>
              <a:rPr lang="en-US" sz="1800" b="0">
                <a:latin typeface="Arial Narrow" pitchFamily="34" charset="0"/>
              </a:rPr>
              <a:t>(number depends upon specific device)</a:t>
            </a:r>
          </a:p>
        </p:txBody>
      </p:sp>
      <p:sp>
        <p:nvSpPr>
          <p:cNvPr id="444434" name="Line 18"/>
          <p:cNvSpPr>
            <a:spLocks noChangeShapeType="1"/>
          </p:cNvSpPr>
          <p:nvPr/>
        </p:nvSpPr>
        <p:spPr bwMode="auto">
          <a:xfrm>
            <a:off x="5334000" y="2895600"/>
            <a:ext cx="838200" cy="990600"/>
          </a:xfrm>
          <a:prstGeom prst="line">
            <a:avLst/>
          </a:prstGeom>
          <a:noFill/>
          <a:ln w="12700">
            <a:solidFill>
              <a:schemeClr val="tx1"/>
            </a:solidFill>
            <a:round/>
            <a:headEnd/>
            <a:tailEnd type="triangle" w="med" len="med"/>
          </a:ln>
          <a:effectLst/>
        </p:spPr>
        <p:txBody>
          <a:bodyPr/>
          <a:lstStyle/>
          <a:p>
            <a:pPr>
              <a:defRPr/>
            </a:pPr>
            <a:endParaRPr lang="en-US">
              <a:effectLst>
                <a:outerShdw blurRad="38100" dist="38100" dir="2700000" algn="tl">
                  <a:srgbClr val="000000">
                    <a:alpha val="43137"/>
                  </a:srgbClr>
                </a:outerShdw>
              </a:effectLst>
              <a:latin typeface="Arial" charset="0"/>
            </a:endParaRPr>
          </a:p>
        </p:txBody>
      </p:sp>
      <p:sp>
        <p:nvSpPr>
          <p:cNvPr id="444435" name="Line 19"/>
          <p:cNvSpPr>
            <a:spLocks noChangeShapeType="1"/>
          </p:cNvSpPr>
          <p:nvPr/>
        </p:nvSpPr>
        <p:spPr bwMode="auto">
          <a:xfrm flipH="1">
            <a:off x="2743200" y="2895600"/>
            <a:ext cx="838200" cy="990600"/>
          </a:xfrm>
          <a:prstGeom prst="line">
            <a:avLst/>
          </a:prstGeom>
          <a:noFill/>
          <a:ln w="12700">
            <a:solidFill>
              <a:schemeClr val="tx1"/>
            </a:solidFill>
            <a:round/>
            <a:headEnd/>
            <a:tailEnd type="triangle" w="med" len="med"/>
          </a:ln>
          <a:effectLst/>
        </p:spPr>
        <p:txBody>
          <a:bodyPr/>
          <a:lstStyle/>
          <a:p>
            <a:pPr>
              <a:defRPr/>
            </a:pPr>
            <a:endParaRPr lang="en-US">
              <a:effectLst>
                <a:outerShdw blurRad="38100" dist="38100" dir="2700000" algn="tl">
                  <a:srgbClr val="000000">
                    <a:alpha val="43137"/>
                  </a:srgbClr>
                </a:outerShdw>
              </a:effectLst>
              <a:latin typeface="Arial" charset="0"/>
            </a:endParaRPr>
          </a:p>
        </p:txBody>
      </p:sp>
      <p:sp>
        <p:nvSpPr>
          <p:cNvPr id="69650" name="Rectangle 20"/>
          <p:cNvSpPr>
            <a:spLocks noChangeArrowheads="1"/>
          </p:cNvSpPr>
          <p:nvPr/>
        </p:nvSpPr>
        <p:spPr bwMode="auto">
          <a:xfrm>
            <a:off x="800100" y="1981200"/>
            <a:ext cx="1905000" cy="1104900"/>
          </a:xfrm>
          <a:prstGeom prst="rect">
            <a:avLst/>
          </a:prstGeom>
          <a:solidFill>
            <a:srgbClr val="B2B2B2"/>
          </a:solidFill>
          <a:ln w="12700" algn="ctr">
            <a:solidFill>
              <a:schemeClr val="tx1"/>
            </a:solidFill>
            <a:miter lim="800000"/>
            <a:headEnd/>
            <a:tailEnd/>
          </a:ln>
        </p:spPr>
        <p:txBody>
          <a:bodyPr wrap="none" tIns="91440"/>
          <a:lstStyle/>
          <a:p>
            <a:pPr algn="ctr"/>
            <a:r>
              <a:rPr lang="en-US" sz="2000"/>
              <a:t>Master Periph</a:t>
            </a:r>
          </a:p>
        </p:txBody>
      </p:sp>
      <p:pic>
        <p:nvPicPr>
          <p:cNvPr id="21"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5">
            <a:hlinkClick r:id="rId14" action="ppaction://hlinksldjump"/>
          </p:cNvPr>
          <p:cNvSpPr txBox="1">
            <a:spLocks noChangeArrowheads="1"/>
          </p:cNvSpPr>
          <p:nvPr>
            <p:custDataLst>
              <p:tags r:id="rId3"/>
            </p:custDataLst>
          </p:nvPr>
        </p:nvSpPr>
        <p:spPr bwMode="auto">
          <a:xfrm>
            <a:off x="774000" y="1566198"/>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212125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52707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93290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33873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Software Tools</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74456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Stellaris &amp; SYS/BIOS</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15039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Stellaris-M3</a:t>
            </a:r>
            <a:endParaRPr lang="en-US" dirty="0">
              <a:solidFill>
                <a:srgbClr val="000000"/>
              </a:solidFill>
            </a:endParaRPr>
          </a:p>
        </p:txBody>
      </p:sp>
      <p:sp>
        <p:nvSpPr>
          <p:cNvPr id="17" name="Text Box 4">
            <a:hlinkClick r:id="rId21" action="ppaction://hlinksldjump"/>
          </p:cNvPr>
          <p:cNvSpPr txBox="1">
            <a:spLocks noChangeArrowheads="1"/>
          </p:cNvSpPr>
          <p:nvPr>
            <p:custDataLst>
              <p:tags r:id="rId10"/>
            </p:custDataLst>
          </p:nvPr>
        </p:nvSpPr>
        <p:spPr bwMode="auto">
          <a:xfrm>
            <a:off x="301576" y="458320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p:txBody>
          <a:bodyPr/>
          <a:lstStyle/>
          <a:p>
            <a:r>
              <a:rPr lang="en-US" smtClean="0">
                <a:latin typeface="Arial Narrow" pitchFamily="34" charset="0"/>
              </a:rPr>
              <a:t>Multiple DMA’s : Master Periphs &amp; C64x+ IDMA</a:t>
            </a:r>
          </a:p>
        </p:txBody>
      </p:sp>
      <p:sp>
        <p:nvSpPr>
          <p:cNvPr id="446467" name="Rectangle 3"/>
          <p:cNvSpPr>
            <a:spLocks noChangeArrowheads="1"/>
          </p:cNvSpPr>
          <p:nvPr/>
        </p:nvSpPr>
        <p:spPr bwMode="auto">
          <a:xfrm>
            <a:off x="457200" y="685800"/>
            <a:ext cx="8229600" cy="2667000"/>
          </a:xfrm>
          <a:prstGeom prst="rect">
            <a:avLst/>
          </a:prstGeom>
          <a:solidFill>
            <a:srgbClr val="EAEAEA"/>
          </a:solidFill>
          <a:ln w="12700" algn="ctr">
            <a:solidFill>
              <a:schemeClr val="tx1"/>
            </a:solidFill>
            <a:miter lim="800000"/>
            <a:headEnd/>
            <a:tailEnd/>
          </a:ln>
          <a:effectLst/>
        </p:spPr>
        <p:txBody>
          <a:bodyPr wrap="none" anchor="ctr"/>
          <a:lstStyle/>
          <a:p>
            <a:pPr>
              <a:defRPr/>
            </a:pPr>
            <a:endParaRPr lang="en-US">
              <a:effectLst>
                <a:outerShdw blurRad="38100" dist="38100" dir="2700000" algn="tl">
                  <a:srgbClr val="000000">
                    <a:alpha val="43137"/>
                  </a:srgbClr>
                </a:outerShdw>
              </a:effectLst>
              <a:latin typeface="Arial" charset="0"/>
            </a:endParaRPr>
          </a:p>
        </p:txBody>
      </p:sp>
      <p:sp>
        <p:nvSpPr>
          <p:cNvPr id="70660" name="Rectangle 4"/>
          <p:cNvSpPr>
            <a:spLocks noChangeArrowheads="1"/>
          </p:cNvSpPr>
          <p:nvPr/>
        </p:nvSpPr>
        <p:spPr bwMode="auto">
          <a:xfrm>
            <a:off x="5981700" y="952500"/>
            <a:ext cx="2362200" cy="2133600"/>
          </a:xfrm>
          <a:prstGeom prst="rect">
            <a:avLst/>
          </a:prstGeom>
          <a:solidFill>
            <a:srgbClr val="B2B2B2"/>
          </a:solidFill>
          <a:ln w="12700" algn="ctr">
            <a:solidFill>
              <a:schemeClr val="tx1"/>
            </a:solidFill>
            <a:miter lim="800000"/>
            <a:headEnd/>
            <a:tailEnd/>
          </a:ln>
        </p:spPr>
        <p:txBody>
          <a:bodyPr wrap="none" tIns="91440"/>
          <a:lstStyle/>
          <a:p>
            <a:pPr algn="ctr"/>
            <a:r>
              <a:rPr lang="en-US" sz="2000"/>
              <a:t>C64x+ DSP</a:t>
            </a:r>
          </a:p>
        </p:txBody>
      </p:sp>
      <p:grpSp>
        <p:nvGrpSpPr>
          <p:cNvPr id="2" name="Group 5"/>
          <p:cNvGrpSpPr>
            <a:grpSpLocks/>
          </p:cNvGrpSpPr>
          <p:nvPr/>
        </p:nvGrpSpPr>
        <p:grpSpPr bwMode="auto">
          <a:xfrm>
            <a:off x="6210300" y="1485900"/>
            <a:ext cx="1905000" cy="457200"/>
            <a:chOff x="3840" y="1056"/>
            <a:chExt cx="1200" cy="288"/>
          </a:xfrm>
        </p:grpSpPr>
        <p:sp>
          <p:nvSpPr>
            <p:cNvPr id="70687" name="Rectangle 6"/>
            <p:cNvSpPr>
              <a:spLocks noChangeArrowheads="1"/>
            </p:cNvSpPr>
            <p:nvPr/>
          </p:nvSpPr>
          <p:spPr bwMode="auto">
            <a:xfrm>
              <a:off x="3840" y="1056"/>
              <a:ext cx="384" cy="288"/>
            </a:xfrm>
            <a:prstGeom prst="rect">
              <a:avLst/>
            </a:prstGeom>
            <a:solidFill>
              <a:schemeClr val="folHlink"/>
            </a:solidFill>
            <a:ln w="12700" algn="ctr">
              <a:solidFill>
                <a:schemeClr val="tx1"/>
              </a:solidFill>
              <a:miter lim="800000"/>
              <a:headEnd/>
              <a:tailEnd/>
            </a:ln>
          </p:spPr>
          <p:txBody>
            <a:bodyPr wrap="none" lIns="0" rIns="0" anchor="ctr"/>
            <a:lstStyle/>
            <a:p>
              <a:pPr algn="ctr">
                <a:lnSpc>
                  <a:spcPct val="100000"/>
                </a:lnSpc>
                <a:spcBef>
                  <a:spcPct val="0"/>
                </a:spcBef>
              </a:pPr>
              <a:r>
                <a:rPr lang="en-US" sz="2000" b="0">
                  <a:latin typeface="Arial Narrow" pitchFamily="34" charset="0"/>
                </a:rPr>
                <a:t>L1P</a:t>
              </a:r>
            </a:p>
          </p:txBody>
        </p:sp>
        <p:sp>
          <p:nvSpPr>
            <p:cNvPr id="70688" name="Rectangle 7"/>
            <p:cNvSpPr>
              <a:spLocks noChangeArrowheads="1"/>
            </p:cNvSpPr>
            <p:nvPr/>
          </p:nvSpPr>
          <p:spPr bwMode="auto">
            <a:xfrm>
              <a:off x="4656" y="1056"/>
              <a:ext cx="384" cy="288"/>
            </a:xfrm>
            <a:prstGeom prst="rect">
              <a:avLst/>
            </a:prstGeom>
            <a:solidFill>
              <a:schemeClr val="folHlink"/>
            </a:solidFill>
            <a:ln w="12700" algn="ctr">
              <a:solidFill>
                <a:schemeClr val="tx1"/>
              </a:solidFill>
              <a:miter lim="800000"/>
              <a:headEnd/>
              <a:tailEnd/>
            </a:ln>
          </p:spPr>
          <p:txBody>
            <a:bodyPr wrap="none" lIns="0" rIns="0" anchor="ctr"/>
            <a:lstStyle/>
            <a:p>
              <a:pPr algn="ctr">
                <a:lnSpc>
                  <a:spcPct val="100000"/>
                </a:lnSpc>
                <a:spcBef>
                  <a:spcPct val="0"/>
                </a:spcBef>
              </a:pPr>
              <a:r>
                <a:rPr lang="en-US" sz="2000" b="0">
                  <a:latin typeface="Arial Narrow" pitchFamily="34" charset="0"/>
                </a:rPr>
                <a:t>L1D</a:t>
              </a:r>
            </a:p>
          </p:txBody>
        </p:sp>
      </p:grpSp>
      <p:sp>
        <p:nvSpPr>
          <p:cNvPr id="70662" name="Rectangle 8"/>
          <p:cNvSpPr>
            <a:spLocks noChangeArrowheads="1"/>
          </p:cNvSpPr>
          <p:nvPr/>
        </p:nvSpPr>
        <p:spPr bwMode="auto">
          <a:xfrm>
            <a:off x="7505700" y="2476500"/>
            <a:ext cx="609600" cy="457200"/>
          </a:xfrm>
          <a:prstGeom prst="rect">
            <a:avLst/>
          </a:prstGeom>
          <a:solidFill>
            <a:schemeClr val="folHlink"/>
          </a:solidFill>
          <a:ln w="12700" algn="ctr">
            <a:solidFill>
              <a:schemeClr val="tx1"/>
            </a:solidFill>
            <a:miter lim="800000"/>
            <a:headEnd/>
            <a:tailEnd/>
          </a:ln>
        </p:spPr>
        <p:txBody>
          <a:bodyPr wrap="none" lIns="0" rIns="0" anchor="ctr"/>
          <a:lstStyle/>
          <a:p>
            <a:pPr algn="ctr">
              <a:lnSpc>
                <a:spcPct val="100000"/>
              </a:lnSpc>
              <a:spcBef>
                <a:spcPct val="0"/>
              </a:spcBef>
            </a:pPr>
            <a:r>
              <a:rPr lang="en-US" sz="2000" b="0">
                <a:latin typeface="Arial Narrow" pitchFamily="34" charset="0"/>
              </a:rPr>
              <a:t>L2</a:t>
            </a:r>
          </a:p>
        </p:txBody>
      </p:sp>
      <p:sp>
        <p:nvSpPr>
          <p:cNvPr id="70663" name="Rectangle 9"/>
          <p:cNvSpPr>
            <a:spLocks noChangeArrowheads="1"/>
          </p:cNvSpPr>
          <p:nvPr/>
        </p:nvSpPr>
        <p:spPr bwMode="auto">
          <a:xfrm>
            <a:off x="6210300" y="2476500"/>
            <a:ext cx="609600" cy="457200"/>
          </a:xfrm>
          <a:prstGeom prst="rect">
            <a:avLst/>
          </a:prstGeom>
          <a:solidFill>
            <a:schemeClr val="accent2"/>
          </a:solidFill>
          <a:ln w="12700" algn="ctr">
            <a:solidFill>
              <a:schemeClr val="tx1"/>
            </a:solidFill>
            <a:miter lim="800000"/>
            <a:headEnd/>
            <a:tailEnd/>
          </a:ln>
        </p:spPr>
        <p:txBody>
          <a:bodyPr wrap="none" lIns="0" rIns="0" anchor="ctr"/>
          <a:lstStyle/>
          <a:p>
            <a:pPr algn="ctr">
              <a:lnSpc>
                <a:spcPct val="100000"/>
              </a:lnSpc>
              <a:spcBef>
                <a:spcPct val="0"/>
              </a:spcBef>
            </a:pPr>
            <a:r>
              <a:rPr lang="en-US" sz="2000">
                <a:latin typeface="Arial Narrow" pitchFamily="34" charset="0"/>
              </a:rPr>
              <a:t>IDMA</a:t>
            </a:r>
          </a:p>
        </p:txBody>
      </p:sp>
      <p:sp>
        <p:nvSpPr>
          <p:cNvPr id="446474" name="Line 10"/>
          <p:cNvSpPr>
            <a:spLocks noChangeShapeType="1"/>
          </p:cNvSpPr>
          <p:nvPr/>
        </p:nvSpPr>
        <p:spPr bwMode="auto">
          <a:xfrm flipV="1">
            <a:off x="6515100" y="2019300"/>
            <a:ext cx="0" cy="381000"/>
          </a:xfrm>
          <a:prstGeom prst="line">
            <a:avLst/>
          </a:prstGeom>
          <a:noFill/>
          <a:ln w="19050">
            <a:solidFill>
              <a:schemeClr val="tx1"/>
            </a:solidFill>
            <a:round/>
            <a:headEnd type="triangle" w="med" len="med"/>
            <a:tailEnd type="triangle" w="med" len="med"/>
          </a:ln>
          <a:effectLst/>
        </p:spPr>
        <p:txBody>
          <a:bodyPr lIns="0" rIns="0"/>
          <a:lstStyle/>
          <a:p>
            <a:pPr>
              <a:defRPr/>
            </a:pPr>
            <a:endParaRPr lang="en-US">
              <a:effectLst>
                <a:outerShdw blurRad="38100" dist="38100" dir="2700000" algn="tl">
                  <a:srgbClr val="000000">
                    <a:alpha val="43137"/>
                  </a:srgbClr>
                </a:outerShdw>
              </a:effectLst>
              <a:latin typeface="Arial" charset="0"/>
            </a:endParaRPr>
          </a:p>
        </p:txBody>
      </p:sp>
      <p:sp>
        <p:nvSpPr>
          <p:cNvPr id="446475" name="Line 11"/>
          <p:cNvSpPr>
            <a:spLocks noChangeShapeType="1"/>
          </p:cNvSpPr>
          <p:nvPr/>
        </p:nvSpPr>
        <p:spPr bwMode="auto">
          <a:xfrm flipV="1">
            <a:off x="6896100" y="2019300"/>
            <a:ext cx="533400" cy="381000"/>
          </a:xfrm>
          <a:prstGeom prst="line">
            <a:avLst/>
          </a:prstGeom>
          <a:noFill/>
          <a:ln w="19050">
            <a:solidFill>
              <a:schemeClr val="tx1"/>
            </a:solidFill>
            <a:round/>
            <a:headEnd type="triangle" w="med" len="med"/>
            <a:tailEnd type="triangle" w="med" len="med"/>
          </a:ln>
          <a:effectLst/>
        </p:spPr>
        <p:txBody>
          <a:bodyPr lIns="0" rIns="0"/>
          <a:lstStyle/>
          <a:p>
            <a:pPr>
              <a:defRPr/>
            </a:pPr>
            <a:endParaRPr lang="en-US">
              <a:effectLst>
                <a:outerShdw blurRad="38100" dist="38100" dir="2700000" algn="tl">
                  <a:srgbClr val="000000">
                    <a:alpha val="43137"/>
                  </a:srgbClr>
                </a:outerShdw>
              </a:effectLst>
              <a:latin typeface="Arial" charset="0"/>
            </a:endParaRPr>
          </a:p>
        </p:txBody>
      </p:sp>
      <p:sp>
        <p:nvSpPr>
          <p:cNvPr id="446476" name="Line 12"/>
          <p:cNvSpPr>
            <a:spLocks noChangeShapeType="1"/>
          </p:cNvSpPr>
          <p:nvPr/>
        </p:nvSpPr>
        <p:spPr bwMode="auto">
          <a:xfrm>
            <a:off x="6972300" y="2705100"/>
            <a:ext cx="381000" cy="0"/>
          </a:xfrm>
          <a:prstGeom prst="line">
            <a:avLst/>
          </a:prstGeom>
          <a:noFill/>
          <a:ln w="19050">
            <a:solidFill>
              <a:schemeClr val="tx1"/>
            </a:solidFill>
            <a:round/>
            <a:headEnd type="triangle" w="med" len="med"/>
            <a:tailEnd type="triangle" w="med" len="med"/>
          </a:ln>
          <a:effectLst/>
        </p:spPr>
        <p:txBody>
          <a:bodyPr lIns="0" rIns="0"/>
          <a:lstStyle/>
          <a:p>
            <a:pPr>
              <a:defRPr/>
            </a:pPr>
            <a:endParaRPr lang="en-US">
              <a:effectLst>
                <a:outerShdw blurRad="38100" dist="38100" dir="2700000" algn="tl">
                  <a:srgbClr val="000000">
                    <a:alpha val="43137"/>
                  </a:srgbClr>
                </a:outerShdw>
              </a:effectLst>
              <a:latin typeface="Arial" charset="0"/>
            </a:endParaRPr>
          </a:p>
        </p:txBody>
      </p:sp>
      <p:sp>
        <p:nvSpPr>
          <p:cNvPr id="70667" name="Rectangle 13"/>
          <p:cNvSpPr>
            <a:spLocks noChangeArrowheads="1"/>
          </p:cNvSpPr>
          <p:nvPr/>
        </p:nvSpPr>
        <p:spPr bwMode="auto">
          <a:xfrm flipV="1">
            <a:off x="2971800" y="952500"/>
            <a:ext cx="2743200" cy="2133600"/>
          </a:xfrm>
          <a:prstGeom prst="rect">
            <a:avLst/>
          </a:prstGeom>
          <a:solidFill>
            <a:schemeClr val="accent1"/>
          </a:solidFill>
          <a:ln w="12700" algn="ctr">
            <a:solidFill>
              <a:schemeClr val="tx1"/>
            </a:solidFill>
            <a:miter lim="800000"/>
            <a:headEnd/>
            <a:tailEnd/>
          </a:ln>
        </p:spPr>
        <p:txBody>
          <a:bodyPr rot="10800000" wrap="none" tIns="91440"/>
          <a:lstStyle/>
          <a:p>
            <a:pPr algn="ctr">
              <a:lnSpc>
                <a:spcPct val="90000"/>
              </a:lnSpc>
              <a:spcBef>
                <a:spcPct val="0"/>
              </a:spcBef>
            </a:pPr>
            <a:r>
              <a:rPr lang="en-US" sz="2000"/>
              <a:t>EDMA3</a:t>
            </a:r>
          </a:p>
          <a:p>
            <a:pPr algn="ctr">
              <a:lnSpc>
                <a:spcPct val="90000"/>
              </a:lnSpc>
              <a:spcBef>
                <a:spcPct val="0"/>
              </a:spcBef>
            </a:pPr>
            <a:r>
              <a:rPr lang="en-US" sz="2000" b="0"/>
              <a:t>(System DMA)</a:t>
            </a:r>
          </a:p>
        </p:txBody>
      </p:sp>
      <p:sp>
        <p:nvSpPr>
          <p:cNvPr id="70668" name="Rectangle 14"/>
          <p:cNvSpPr>
            <a:spLocks noChangeArrowheads="1"/>
          </p:cNvSpPr>
          <p:nvPr/>
        </p:nvSpPr>
        <p:spPr bwMode="auto">
          <a:xfrm>
            <a:off x="3124200" y="1638300"/>
            <a:ext cx="1219200" cy="1371600"/>
          </a:xfrm>
          <a:prstGeom prst="rect">
            <a:avLst/>
          </a:prstGeom>
          <a:solidFill>
            <a:schemeClr val="accent2">
              <a:alpha val="50195"/>
            </a:schemeClr>
          </a:solidFill>
          <a:ln w="12700" algn="ctr">
            <a:solidFill>
              <a:schemeClr val="tx1"/>
            </a:solidFill>
            <a:miter lim="800000"/>
            <a:headEnd/>
            <a:tailEnd/>
          </a:ln>
        </p:spPr>
        <p:txBody>
          <a:bodyPr wrap="none" anchor="ctr"/>
          <a:lstStyle/>
          <a:p>
            <a:pPr algn="ctr"/>
            <a:r>
              <a:rPr lang="en-US" sz="2000"/>
              <a:t>DMA</a:t>
            </a:r>
          </a:p>
          <a:p>
            <a:pPr algn="ctr"/>
            <a:r>
              <a:rPr lang="en-US" sz="2000" b="0"/>
              <a:t>(sync)</a:t>
            </a:r>
          </a:p>
        </p:txBody>
      </p:sp>
      <p:sp>
        <p:nvSpPr>
          <p:cNvPr id="70669" name="Rectangle 15"/>
          <p:cNvSpPr>
            <a:spLocks noChangeArrowheads="1"/>
          </p:cNvSpPr>
          <p:nvPr/>
        </p:nvSpPr>
        <p:spPr bwMode="auto">
          <a:xfrm>
            <a:off x="4343400" y="1638300"/>
            <a:ext cx="1219200" cy="1371600"/>
          </a:xfrm>
          <a:prstGeom prst="rect">
            <a:avLst/>
          </a:prstGeom>
          <a:solidFill>
            <a:schemeClr val="hlink">
              <a:alpha val="50195"/>
            </a:schemeClr>
          </a:solidFill>
          <a:ln w="12700" algn="ctr">
            <a:solidFill>
              <a:schemeClr val="tx1"/>
            </a:solidFill>
            <a:miter lim="800000"/>
            <a:headEnd/>
            <a:tailEnd/>
          </a:ln>
        </p:spPr>
        <p:txBody>
          <a:bodyPr wrap="none" anchor="ctr"/>
          <a:lstStyle/>
          <a:p>
            <a:pPr algn="ctr"/>
            <a:r>
              <a:rPr lang="en-US" sz="2000"/>
              <a:t>QDMA</a:t>
            </a:r>
          </a:p>
          <a:p>
            <a:pPr algn="ctr"/>
            <a:r>
              <a:rPr lang="en-US" sz="2000" b="0"/>
              <a:t>(async)</a:t>
            </a:r>
          </a:p>
        </p:txBody>
      </p:sp>
      <p:sp>
        <p:nvSpPr>
          <p:cNvPr id="70670" name="Text Box 16"/>
          <p:cNvSpPr txBox="1">
            <a:spLocks noChangeArrowheads="1"/>
          </p:cNvSpPr>
          <p:nvPr/>
        </p:nvSpPr>
        <p:spPr bwMode="auto">
          <a:xfrm>
            <a:off x="4419600" y="3657600"/>
            <a:ext cx="4305300" cy="2133600"/>
          </a:xfrm>
          <a:prstGeom prst="rect">
            <a:avLst/>
          </a:prstGeom>
          <a:solidFill>
            <a:schemeClr val="accent2"/>
          </a:solidFill>
          <a:ln w="12700" algn="ctr">
            <a:noFill/>
            <a:miter lim="800000"/>
            <a:headEnd/>
            <a:tailEnd/>
          </a:ln>
        </p:spPr>
        <p:txBody>
          <a:bodyPr tIns="137160"/>
          <a:lstStyle/>
          <a:p>
            <a:pPr marL="342900" indent="-342900">
              <a:lnSpc>
                <a:spcPct val="90000"/>
              </a:lnSpc>
              <a:spcBef>
                <a:spcPct val="20000"/>
              </a:spcBef>
              <a:buClr>
                <a:schemeClr val="tx2"/>
              </a:buClr>
              <a:buSzPct val="75000"/>
              <a:buFont typeface="Wingdings" pitchFamily="2" charset="2"/>
              <a:buNone/>
            </a:pPr>
            <a:r>
              <a:rPr lang="en-US" sz="2000"/>
              <a:t>IDMA</a:t>
            </a:r>
          </a:p>
          <a:p>
            <a:pPr marL="342900" indent="-342900">
              <a:lnSpc>
                <a:spcPct val="90000"/>
              </a:lnSpc>
              <a:spcBef>
                <a:spcPct val="20000"/>
              </a:spcBef>
              <a:buClr>
                <a:schemeClr val="tx2"/>
              </a:buClr>
              <a:buSzPct val="75000"/>
              <a:buFont typeface="Wingdings" pitchFamily="2" charset="2"/>
              <a:buChar char=""/>
            </a:pPr>
            <a:r>
              <a:rPr lang="en-US" sz="2000">
                <a:latin typeface="Arial Narrow" pitchFamily="34" charset="0"/>
              </a:rPr>
              <a:t>Built into all C64x+ DSPs</a:t>
            </a:r>
          </a:p>
          <a:p>
            <a:pPr marL="342900" indent="-342900">
              <a:lnSpc>
                <a:spcPct val="90000"/>
              </a:lnSpc>
              <a:spcBef>
                <a:spcPct val="20000"/>
              </a:spcBef>
              <a:buClr>
                <a:schemeClr val="tx2"/>
              </a:buClr>
              <a:buSzPct val="75000"/>
              <a:buFont typeface="Wingdings" pitchFamily="2" charset="2"/>
              <a:buChar char=""/>
            </a:pPr>
            <a:r>
              <a:rPr lang="en-US" sz="2000">
                <a:latin typeface="Arial Narrow" pitchFamily="34" charset="0"/>
              </a:rPr>
              <a:t>Performs moves between internal memory blocks and/or config bus</a:t>
            </a:r>
          </a:p>
          <a:p>
            <a:pPr marL="342900" indent="-342900">
              <a:lnSpc>
                <a:spcPct val="90000"/>
              </a:lnSpc>
              <a:spcBef>
                <a:spcPct val="20000"/>
              </a:spcBef>
              <a:buClr>
                <a:schemeClr val="tx2"/>
              </a:buClr>
              <a:buSzPct val="75000"/>
              <a:buFont typeface="Wingdings" pitchFamily="2" charset="2"/>
              <a:buChar char=""/>
            </a:pPr>
            <a:r>
              <a:rPr lang="en-US" sz="2000">
                <a:latin typeface="Arial Narrow" pitchFamily="34" charset="0"/>
              </a:rPr>
              <a:t>Don’t confuse with iDMA API</a:t>
            </a:r>
            <a:r>
              <a:rPr lang="en-US" sz="2000" b="0">
                <a:latin typeface="Arial Narrow" pitchFamily="34" charset="0"/>
              </a:rPr>
              <a:t> </a:t>
            </a:r>
          </a:p>
        </p:txBody>
      </p:sp>
      <p:sp>
        <p:nvSpPr>
          <p:cNvPr id="70671" name="Rectangle 17"/>
          <p:cNvSpPr>
            <a:spLocks noChangeArrowheads="1"/>
          </p:cNvSpPr>
          <p:nvPr/>
        </p:nvSpPr>
        <p:spPr bwMode="auto">
          <a:xfrm>
            <a:off x="800100" y="952500"/>
            <a:ext cx="1905000" cy="952500"/>
          </a:xfrm>
          <a:prstGeom prst="rect">
            <a:avLst/>
          </a:prstGeom>
          <a:solidFill>
            <a:schemeClr val="hlink"/>
          </a:solidFill>
          <a:ln w="12700" algn="ctr">
            <a:solidFill>
              <a:schemeClr val="tx1"/>
            </a:solidFill>
            <a:miter lim="800000"/>
            <a:headEnd/>
            <a:tailEnd/>
          </a:ln>
        </p:spPr>
        <p:txBody>
          <a:bodyPr wrap="none" tIns="91440"/>
          <a:lstStyle/>
          <a:p>
            <a:pPr algn="ctr"/>
            <a:r>
              <a:rPr lang="en-US" sz="2000"/>
              <a:t>VPSS</a:t>
            </a:r>
          </a:p>
        </p:txBody>
      </p:sp>
      <p:sp>
        <p:nvSpPr>
          <p:cNvPr id="70672" name="Rectangle 18"/>
          <p:cNvSpPr>
            <a:spLocks noChangeArrowheads="1"/>
          </p:cNvSpPr>
          <p:nvPr/>
        </p:nvSpPr>
        <p:spPr bwMode="auto">
          <a:xfrm>
            <a:off x="800100" y="1981200"/>
            <a:ext cx="1905000" cy="1104900"/>
          </a:xfrm>
          <a:prstGeom prst="rect">
            <a:avLst/>
          </a:prstGeom>
          <a:solidFill>
            <a:schemeClr val="hlink"/>
          </a:solidFill>
          <a:ln w="12700" algn="ctr">
            <a:solidFill>
              <a:schemeClr val="tx1"/>
            </a:solidFill>
            <a:miter lim="800000"/>
            <a:headEnd/>
            <a:tailEnd/>
          </a:ln>
        </p:spPr>
        <p:txBody>
          <a:bodyPr wrap="none" tIns="91440"/>
          <a:lstStyle/>
          <a:p>
            <a:pPr algn="ctr"/>
            <a:r>
              <a:rPr lang="en-US" sz="2000">
                <a:latin typeface="Arial Narrow" pitchFamily="34" charset="0"/>
              </a:rPr>
              <a:t>Master Periph’s</a:t>
            </a:r>
          </a:p>
        </p:txBody>
      </p:sp>
      <p:sp>
        <p:nvSpPr>
          <p:cNvPr id="70673" name="Text Box 19"/>
          <p:cNvSpPr txBox="1">
            <a:spLocks noChangeArrowheads="1"/>
          </p:cNvSpPr>
          <p:nvPr/>
        </p:nvSpPr>
        <p:spPr bwMode="auto">
          <a:xfrm>
            <a:off x="849313" y="1346200"/>
            <a:ext cx="1824037" cy="442913"/>
          </a:xfrm>
          <a:prstGeom prst="rect">
            <a:avLst/>
          </a:prstGeom>
          <a:noFill/>
          <a:ln w="12700" algn="ctr">
            <a:noFill/>
            <a:miter lim="800000"/>
            <a:headEnd/>
            <a:tailEnd/>
          </a:ln>
        </p:spPr>
        <p:txBody>
          <a:bodyPr wrap="none" lIns="0" tIns="0" rIns="0" bIns="0" anchorCtr="1">
            <a:spAutoFit/>
          </a:bodyPr>
          <a:lstStyle/>
          <a:p>
            <a:pPr marL="177800" indent="-177800">
              <a:spcBef>
                <a:spcPct val="0"/>
              </a:spcBef>
              <a:buClr>
                <a:schemeClr val="tx2"/>
              </a:buClr>
              <a:buSzPct val="75000"/>
              <a:buFont typeface="Wingdings" pitchFamily="2" charset="2"/>
              <a:buChar char=""/>
            </a:pPr>
            <a:r>
              <a:rPr lang="en-US" sz="1800" b="0">
                <a:latin typeface="Arial Narrow" pitchFamily="34" charset="0"/>
              </a:rPr>
              <a:t>Front End (capture)</a:t>
            </a:r>
          </a:p>
          <a:p>
            <a:pPr marL="177800" indent="-177800">
              <a:spcBef>
                <a:spcPct val="0"/>
              </a:spcBef>
              <a:buClr>
                <a:schemeClr val="tx2"/>
              </a:buClr>
              <a:buSzPct val="75000"/>
              <a:buFont typeface="Wingdings" pitchFamily="2" charset="2"/>
              <a:buChar char=""/>
            </a:pPr>
            <a:r>
              <a:rPr lang="en-US" sz="1800" b="0">
                <a:latin typeface="Arial Narrow" pitchFamily="34" charset="0"/>
              </a:rPr>
              <a:t>Back End (display)</a:t>
            </a:r>
          </a:p>
        </p:txBody>
      </p:sp>
      <p:sp>
        <p:nvSpPr>
          <p:cNvPr id="70674" name="Text Box 20"/>
          <p:cNvSpPr txBox="1">
            <a:spLocks noChangeArrowheads="1"/>
          </p:cNvSpPr>
          <p:nvPr/>
        </p:nvSpPr>
        <p:spPr bwMode="auto">
          <a:xfrm>
            <a:off x="862013" y="2362200"/>
            <a:ext cx="1804987" cy="665163"/>
          </a:xfrm>
          <a:prstGeom prst="rect">
            <a:avLst/>
          </a:prstGeom>
          <a:noFill/>
          <a:ln w="12700" algn="ctr">
            <a:noFill/>
            <a:miter lim="800000"/>
            <a:headEnd/>
            <a:tailEnd/>
          </a:ln>
        </p:spPr>
        <p:txBody>
          <a:bodyPr lIns="0" tIns="0" rIns="0" bIns="0">
            <a:spAutoFit/>
          </a:bodyPr>
          <a:lstStyle/>
          <a:p>
            <a:pPr marL="177800" indent="-177800">
              <a:spcBef>
                <a:spcPct val="0"/>
              </a:spcBef>
              <a:buClr>
                <a:schemeClr val="tx2"/>
              </a:buClr>
              <a:buSzPct val="75000"/>
              <a:buFont typeface="Wingdings" pitchFamily="2" charset="2"/>
              <a:buChar char=""/>
            </a:pPr>
            <a:r>
              <a:rPr lang="en-US" sz="1800" b="0">
                <a:latin typeface="Arial Narrow" pitchFamily="34" charset="0"/>
              </a:rPr>
              <a:t>USB        </a:t>
            </a:r>
            <a:r>
              <a:rPr lang="en-US" sz="1800" b="0">
                <a:solidFill>
                  <a:schemeClr val="tx2"/>
                </a:solidFill>
                <a:latin typeface="Arial Narrow" pitchFamily="34" charset="0"/>
                <a:sym typeface="Wingdings" pitchFamily="2" charset="2"/>
              </a:rPr>
              <a:t></a:t>
            </a:r>
            <a:r>
              <a:rPr lang="en-US" sz="1800" b="0">
                <a:latin typeface="Arial Narrow" pitchFamily="34" charset="0"/>
                <a:sym typeface="Wingdings" pitchFamily="2" charset="2"/>
              </a:rPr>
              <a:t>  ATA</a:t>
            </a:r>
          </a:p>
          <a:p>
            <a:pPr marL="177800" indent="-177800">
              <a:spcBef>
                <a:spcPct val="0"/>
              </a:spcBef>
              <a:buClr>
                <a:schemeClr val="tx2"/>
              </a:buClr>
              <a:buSzPct val="75000"/>
              <a:buFont typeface="Wingdings" pitchFamily="2" charset="2"/>
              <a:buChar char=""/>
            </a:pPr>
            <a:r>
              <a:rPr lang="en-US" sz="1800" b="0">
                <a:latin typeface="Arial Narrow" pitchFamily="34" charset="0"/>
              </a:rPr>
              <a:t>Ethernet</a:t>
            </a:r>
          </a:p>
          <a:p>
            <a:pPr marL="177800" indent="-177800">
              <a:spcBef>
                <a:spcPct val="0"/>
              </a:spcBef>
              <a:buClr>
                <a:schemeClr val="tx2"/>
              </a:buClr>
              <a:buSzPct val="75000"/>
              <a:buFont typeface="Wingdings" pitchFamily="2" charset="2"/>
              <a:buChar char=""/>
            </a:pPr>
            <a:r>
              <a:rPr lang="en-US" sz="1800" b="0">
                <a:latin typeface="Arial Narrow" pitchFamily="34" charset="0"/>
              </a:rPr>
              <a:t>VLYNQ</a:t>
            </a:r>
          </a:p>
        </p:txBody>
      </p:sp>
      <p:sp>
        <p:nvSpPr>
          <p:cNvPr id="70675" name="Text Box 21"/>
          <p:cNvSpPr txBox="1">
            <a:spLocks noChangeArrowheads="1"/>
          </p:cNvSpPr>
          <p:nvPr/>
        </p:nvSpPr>
        <p:spPr bwMode="auto">
          <a:xfrm>
            <a:off x="228600" y="3657600"/>
            <a:ext cx="4038600" cy="2133600"/>
          </a:xfrm>
          <a:prstGeom prst="rect">
            <a:avLst/>
          </a:prstGeom>
          <a:solidFill>
            <a:schemeClr val="hlink"/>
          </a:solidFill>
          <a:ln w="12700" algn="ctr">
            <a:noFill/>
            <a:miter lim="800000"/>
            <a:headEnd/>
            <a:tailEnd/>
          </a:ln>
        </p:spPr>
        <p:txBody>
          <a:bodyPr tIns="137160" rIns="45720"/>
          <a:lstStyle/>
          <a:p>
            <a:pPr marL="342900" indent="-342900">
              <a:lnSpc>
                <a:spcPct val="90000"/>
              </a:lnSpc>
              <a:spcBef>
                <a:spcPct val="20000"/>
              </a:spcBef>
              <a:buClr>
                <a:schemeClr val="tx2"/>
              </a:buClr>
              <a:buSzPct val="75000"/>
              <a:buFont typeface="Wingdings" pitchFamily="2" charset="2"/>
              <a:buNone/>
            </a:pPr>
            <a:r>
              <a:rPr lang="en-US" sz="2000"/>
              <a:t>Master Peripherals</a:t>
            </a:r>
          </a:p>
          <a:p>
            <a:pPr marL="342900" indent="-342900">
              <a:lnSpc>
                <a:spcPct val="90000"/>
              </a:lnSpc>
              <a:spcBef>
                <a:spcPct val="20000"/>
              </a:spcBef>
              <a:buClr>
                <a:schemeClr val="tx2"/>
              </a:buClr>
              <a:buSzPct val="75000"/>
              <a:buFont typeface="Wingdings" pitchFamily="2" charset="2"/>
              <a:buChar char=""/>
            </a:pPr>
            <a:r>
              <a:rPr lang="en-US" sz="2000">
                <a:latin typeface="Arial Narrow" pitchFamily="34" charset="0"/>
              </a:rPr>
              <a:t>VPSS (and other master periph’s) include their own DMA functionality</a:t>
            </a:r>
          </a:p>
          <a:p>
            <a:pPr marL="342900" indent="-342900">
              <a:lnSpc>
                <a:spcPct val="90000"/>
              </a:lnSpc>
              <a:spcBef>
                <a:spcPct val="20000"/>
              </a:spcBef>
              <a:buClr>
                <a:schemeClr val="tx2"/>
              </a:buClr>
              <a:buSzPct val="75000"/>
              <a:buFont typeface="Wingdings" pitchFamily="2" charset="2"/>
              <a:buChar char=""/>
            </a:pPr>
            <a:r>
              <a:rPr lang="en-US" sz="2000">
                <a:latin typeface="Arial Narrow" pitchFamily="34" charset="0"/>
              </a:rPr>
              <a:t>USB, ATA, Ethernet, VLYNQ share bus access to SCR</a:t>
            </a:r>
            <a:endParaRPr lang="en-US" sz="2000" b="0">
              <a:latin typeface="Arial Narrow" pitchFamily="34" charset="0"/>
            </a:endParaRPr>
          </a:p>
        </p:txBody>
      </p:sp>
      <p:sp>
        <p:nvSpPr>
          <p:cNvPr id="446486" name="Line 22"/>
          <p:cNvSpPr>
            <a:spLocks noChangeShapeType="1"/>
          </p:cNvSpPr>
          <p:nvPr/>
        </p:nvSpPr>
        <p:spPr bwMode="auto">
          <a:xfrm flipH="1">
            <a:off x="6096000" y="2895600"/>
            <a:ext cx="381000" cy="838200"/>
          </a:xfrm>
          <a:prstGeom prst="line">
            <a:avLst/>
          </a:prstGeom>
          <a:noFill/>
          <a:ln w="12700">
            <a:solidFill>
              <a:schemeClr val="tx1"/>
            </a:solidFill>
            <a:round/>
            <a:headEnd/>
            <a:tailEnd type="triangle" w="med" len="med"/>
          </a:ln>
          <a:effectLst/>
        </p:spPr>
        <p:txBody>
          <a:bodyPr/>
          <a:lstStyle/>
          <a:p>
            <a:pPr>
              <a:defRPr/>
            </a:pPr>
            <a:endParaRPr lang="en-US">
              <a:effectLst>
                <a:outerShdw blurRad="38100" dist="38100" dir="2700000" algn="tl">
                  <a:srgbClr val="000000">
                    <a:alpha val="43137"/>
                  </a:srgbClr>
                </a:outerShdw>
              </a:effectLst>
              <a:latin typeface="Arial" charset="0"/>
            </a:endParaRPr>
          </a:p>
        </p:txBody>
      </p:sp>
      <p:sp>
        <p:nvSpPr>
          <p:cNvPr id="446487" name="Line 23"/>
          <p:cNvSpPr>
            <a:spLocks noChangeShapeType="1"/>
          </p:cNvSpPr>
          <p:nvPr/>
        </p:nvSpPr>
        <p:spPr bwMode="auto">
          <a:xfrm>
            <a:off x="2286000" y="2895600"/>
            <a:ext cx="304800" cy="838200"/>
          </a:xfrm>
          <a:prstGeom prst="line">
            <a:avLst/>
          </a:prstGeom>
          <a:noFill/>
          <a:ln w="12700">
            <a:solidFill>
              <a:schemeClr val="tx1"/>
            </a:solidFill>
            <a:round/>
            <a:headEnd/>
            <a:tailEnd type="triangle" w="med" len="med"/>
          </a:ln>
          <a:effectLst/>
        </p:spPr>
        <p:txBody>
          <a:bodyPr/>
          <a:lstStyle/>
          <a:p>
            <a:pPr>
              <a:defRPr/>
            </a:pPr>
            <a:endParaRPr lang="en-US">
              <a:effectLst>
                <a:outerShdw blurRad="38100" dist="38100" dir="2700000" algn="tl">
                  <a:srgbClr val="000000">
                    <a:alpha val="43137"/>
                  </a:srgbClr>
                </a:outerShdw>
              </a:effectLst>
              <a:latin typeface="Arial" charset="0"/>
            </a:endParaRPr>
          </a:p>
        </p:txBody>
      </p:sp>
      <p:sp>
        <p:nvSpPr>
          <p:cNvPr id="70678" name="Text Box 24"/>
          <p:cNvSpPr txBox="1">
            <a:spLocks noChangeArrowheads="1"/>
          </p:cNvSpPr>
          <p:nvPr/>
        </p:nvSpPr>
        <p:spPr bwMode="auto">
          <a:xfrm>
            <a:off x="1619250" y="6019800"/>
            <a:ext cx="5810250" cy="523875"/>
          </a:xfrm>
          <a:prstGeom prst="rect">
            <a:avLst/>
          </a:prstGeom>
          <a:noFill/>
          <a:ln w="12700" algn="ctr">
            <a:noFill/>
            <a:miter lim="800000"/>
            <a:headEnd/>
            <a:tailEnd/>
          </a:ln>
        </p:spPr>
        <p:txBody>
          <a:bodyPr wrap="none">
            <a:spAutoFit/>
          </a:bodyPr>
          <a:lstStyle/>
          <a:p>
            <a:pPr>
              <a:lnSpc>
                <a:spcPct val="70000"/>
              </a:lnSpc>
              <a:spcBef>
                <a:spcPct val="0"/>
              </a:spcBef>
            </a:pPr>
            <a:r>
              <a:rPr lang="en-US" sz="2000"/>
              <a:t>Notes:	</a:t>
            </a:r>
            <a:r>
              <a:rPr lang="en-US" sz="2000" b="0">
                <a:solidFill>
                  <a:schemeClr val="tx2"/>
                </a:solidFill>
                <a:sym typeface="Wingdings" pitchFamily="2" charset="2"/>
              </a:rPr>
              <a:t></a:t>
            </a:r>
            <a:r>
              <a:rPr lang="en-US" sz="2000">
                <a:sym typeface="Wingdings" pitchFamily="2" charset="2"/>
              </a:rPr>
              <a:t> </a:t>
            </a:r>
            <a:r>
              <a:rPr lang="en-US" sz="1800" b="0"/>
              <a:t>Both ARM and DSP can access the EDMA3</a:t>
            </a:r>
            <a:br>
              <a:rPr lang="en-US" sz="1800" b="0"/>
            </a:br>
            <a:r>
              <a:rPr lang="en-US" sz="2000"/>
              <a:t>	</a:t>
            </a:r>
            <a:r>
              <a:rPr lang="en-US" sz="2000" b="0">
                <a:solidFill>
                  <a:schemeClr val="tx2"/>
                </a:solidFill>
                <a:sym typeface="Wingdings" pitchFamily="2" charset="2"/>
              </a:rPr>
              <a:t></a:t>
            </a:r>
            <a:r>
              <a:rPr lang="en-US" sz="2000">
                <a:sym typeface="Wingdings" pitchFamily="2" charset="2"/>
              </a:rPr>
              <a:t> </a:t>
            </a:r>
            <a:r>
              <a:rPr lang="en-US" sz="1800" b="0">
                <a:sym typeface="Wingdings" pitchFamily="2" charset="2"/>
              </a:rPr>
              <a:t>Only DSP can access hardware IDMA</a:t>
            </a:r>
          </a:p>
        </p:txBody>
      </p:sp>
    </p:spTree>
    <p:custDataLst>
      <p:tags r:id="rId1"/>
    </p:custDataLst>
  </p:cSld>
  <p:clrMapOvr>
    <a:masterClrMapping/>
  </p:clrMapOvr>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9346" name="Rectangle 2"/>
          <p:cNvSpPr>
            <a:spLocks noChangeArrowheads="1"/>
          </p:cNvSpPr>
          <p:nvPr/>
        </p:nvSpPr>
        <p:spPr bwMode="auto">
          <a:xfrm>
            <a:off x="381000" y="838200"/>
            <a:ext cx="5715000" cy="3352800"/>
          </a:xfrm>
          <a:prstGeom prst="rect">
            <a:avLst/>
          </a:prstGeom>
          <a:solidFill>
            <a:schemeClr val="folHlink"/>
          </a:solidFill>
          <a:ln w="28575">
            <a:solidFill>
              <a:schemeClr val="tx1"/>
            </a:solidFill>
            <a:miter lim="800000"/>
            <a:headEnd type="none" w="sm" len="sm"/>
            <a:tailEnd type="none" w="sm" len="sm"/>
          </a:ln>
          <a:effectLst/>
        </p:spPr>
        <p:txBody>
          <a:bodyPr wrap="none" anchor="ctr" anchorCtr="1"/>
          <a:lstStyle/>
          <a:p>
            <a:pPr algn="ctr">
              <a:defRPr/>
            </a:pPr>
            <a:endParaRPr lang="en-US" sz="2800">
              <a:effectLst>
                <a:outerShdw blurRad="38100" dist="38100" dir="2700000" algn="tl">
                  <a:srgbClr val="FFFFFF"/>
                </a:outerShdw>
              </a:effectLst>
            </a:endParaRPr>
          </a:p>
        </p:txBody>
      </p:sp>
      <p:cxnSp>
        <p:nvCxnSpPr>
          <p:cNvPr id="72707" name="AutoShape 3"/>
          <p:cNvCxnSpPr>
            <a:cxnSpLocks noChangeShapeType="1"/>
            <a:stCxn id="72710" idx="2"/>
            <a:endCxn id="72709" idx="0"/>
          </p:cNvCxnSpPr>
          <p:nvPr/>
        </p:nvCxnSpPr>
        <p:spPr bwMode="auto">
          <a:xfrm>
            <a:off x="1720850" y="2224088"/>
            <a:ext cx="0" cy="615950"/>
          </a:xfrm>
          <a:prstGeom prst="straightConnector1">
            <a:avLst/>
          </a:prstGeom>
          <a:noFill/>
          <a:ln w="28575">
            <a:solidFill>
              <a:schemeClr val="tx2"/>
            </a:solidFill>
            <a:round/>
            <a:headEnd type="triangle" w="med" len="med"/>
            <a:tailEnd type="triangle" w="med" len="med"/>
          </a:ln>
        </p:spPr>
      </p:cxnSp>
      <p:cxnSp>
        <p:nvCxnSpPr>
          <p:cNvPr id="72708" name="AutoShape 4"/>
          <p:cNvCxnSpPr>
            <a:cxnSpLocks noChangeShapeType="1"/>
            <a:stCxn id="72710" idx="3"/>
            <a:endCxn id="72711" idx="0"/>
          </p:cNvCxnSpPr>
          <p:nvPr/>
        </p:nvCxnSpPr>
        <p:spPr bwMode="auto">
          <a:xfrm>
            <a:off x="2516188" y="1685925"/>
            <a:ext cx="1050925" cy="1154113"/>
          </a:xfrm>
          <a:prstGeom prst="bentConnector2">
            <a:avLst/>
          </a:prstGeom>
          <a:noFill/>
          <a:ln w="28575">
            <a:solidFill>
              <a:schemeClr val="tx2"/>
            </a:solidFill>
            <a:miter lim="800000"/>
            <a:headEnd type="triangle" w="med" len="med"/>
            <a:tailEnd type="triangle" w="med" len="med"/>
          </a:ln>
        </p:spPr>
      </p:cxnSp>
      <p:sp>
        <p:nvSpPr>
          <p:cNvPr id="72709" name="Rectangle 5"/>
          <p:cNvSpPr>
            <a:spLocks noChangeArrowheads="1"/>
          </p:cNvSpPr>
          <p:nvPr/>
        </p:nvSpPr>
        <p:spPr bwMode="auto">
          <a:xfrm>
            <a:off x="923925" y="2840038"/>
            <a:ext cx="1592263" cy="1076325"/>
          </a:xfrm>
          <a:prstGeom prst="rect">
            <a:avLst/>
          </a:prstGeom>
          <a:solidFill>
            <a:srgbClr val="FFFF00"/>
          </a:solidFill>
          <a:ln w="28575">
            <a:solidFill>
              <a:schemeClr val="tx1"/>
            </a:solidFill>
            <a:miter lim="800000"/>
            <a:headEnd type="none" w="sm" len="sm"/>
            <a:tailEnd type="none" w="sm" len="sm"/>
          </a:ln>
        </p:spPr>
        <p:txBody>
          <a:bodyPr wrap="none" anchor="ctr" anchorCtr="1"/>
          <a:lstStyle/>
          <a:p>
            <a:pPr algn="ctr">
              <a:spcBef>
                <a:spcPct val="0"/>
              </a:spcBef>
            </a:pPr>
            <a:r>
              <a:rPr lang="en-US"/>
              <a:t>CPU</a:t>
            </a:r>
          </a:p>
        </p:txBody>
      </p:sp>
      <p:sp>
        <p:nvSpPr>
          <p:cNvPr id="72710" name="Rectangle 6"/>
          <p:cNvSpPr>
            <a:spLocks noChangeArrowheads="1"/>
          </p:cNvSpPr>
          <p:nvPr/>
        </p:nvSpPr>
        <p:spPr bwMode="auto">
          <a:xfrm>
            <a:off x="923925" y="1146175"/>
            <a:ext cx="1592263" cy="1077913"/>
          </a:xfrm>
          <a:prstGeom prst="rect">
            <a:avLst/>
          </a:prstGeom>
          <a:solidFill>
            <a:srgbClr val="CCFF66"/>
          </a:solidFill>
          <a:ln w="28575">
            <a:solidFill>
              <a:schemeClr val="tx1"/>
            </a:solidFill>
            <a:miter lim="800000"/>
            <a:headEnd type="none" w="sm" len="sm"/>
            <a:tailEnd type="none" w="sm" len="sm"/>
          </a:ln>
        </p:spPr>
        <p:txBody>
          <a:bodyPr wrap="none" tIns="0" bIns="0" anchor="ctr" anchorCtr="1"/>
          <a:lstStyle/>
          <a:p>
            <a:pPr algn="ctr">
              <a:spcBef>
                <a:spcPct val="20000"/>
              </a:spcBef>
            </a:pPr>
            <a:r>
              <a:rPr lang="en-US"/>
              <a:t>Cache</a:t>
            </a:r>
          </a:p>
        </p:txBody>
      </p:sp>
      <p:sp>
        <p:nvSpPr>
          <p:cNvPr id="72711" name="Rectangle 7"/>
          <p:cNvSpPr>
            <a:spLocks noChangeArrowheads="1"/>
          </p:cNvSpPr>
          <p:nvPr/>
        </p:nvSpPr>
        <p:spPr bwMode="auto">
          <a:xfrm>
            <a:off x="2971800" y="2840038"/>
            <a:ext cx="1190625" cy="1076325"/>
          </a:xfrm>
          <a:prstGeom prst="rect">
            <a:avLst/>
          </a:prstGeom>
          <a:solidFill>
            <a:srgbClr val="CCFF66"/>
          </a:solidFill>
          <a:ln w="28575">
            <a:solidFill>
              <a:schemeClr val="tx1"/>
            </a:solidFill>
            <a:miter lim="800000"/>
            <a:headEnd type="none" w="sm" len="sm"/>
            <a:tailEnd type="none" w="sm" len="sm"/>
          </a:ln>
        </p:spPr>
        <p:txBody>
          <a:bodyPr anchor="ctr" anchorCtr="1"/>
          <a:lstStyle/>
          <a:p>
            <a:pPr algn="ctr">
              <a:lnSpc>
                <a:spcPct val="100000"/>
              </a:lnSpc>
              <a:spcBef>
                <a:spcPct val="0"/>
              </a:spcBef>
            </a:pPr>
            <a:r>
              <a:rPr lang="en-US"/>
              <a:t>Cache H/W</a:t>
            </a:r>
            <a:endParaRPr lang="en-US" sz="2000">
              <a:solidFill>
                <a:schemeClr val="tx2"/>
              </a:solidFill>
            </a:endParaRPr>
          </a:p>
        </p:txBody>
      </p:sp>
      <p:cxnSp>
        <p:nvCxnSpPr>
          <p:cNvPr id="72712" name="AutoShape 8"/>
          <p:cNvCxnSpPr>
            <a:cxnSpLocks noChangeShapeType="1"/>
            <a:stCxn id="72711" idx="3"/>
            <a:endCxn id="72715" idx="1"/>
          </p:cNvCxnSpPr>
          <p:nvPr/>
        </p:nvCxnSpPr>
        <p:spPr bwMode="auto">
          <a:xfrm>
            <a:off x="4162425" y="3378200"/>
            <a:ext cx="409575" cy="0"/>
          </a:xfrm>
          <a:prstGeom prst="straightConnector1">
            <a:avLst/>
          </a:prstGeom>
          <a:noFill/>
          <a:ln w="28575">
            <a:solidFill>
              <a:schemeClr val="tx2"/>
            </a:solidFill>
            <a:round/>
            <a:headEnd type="triangle" w="med" len="med"/>
            <a:tailEnd type="triangle" w="med" len="med"/>
          </a:ln>
        </p:spPr>
      </p:cxnSp>
      <p:sp>
        <p:nvSpPr>
          <p:cNvPr id="72713" name="Rectangle 9"/>
          <p:cNvSpPr>
            <a:spLocks noGrp="1" noChangeArrowheads="1"/>
          </p:cNvSpPr>
          <p:nvPr>
            <p:ph type="title"/>
          </p:nvPr>
        </p:nvSpPr>
        <p:spPr>
          <a:noFill/>
        </p:spPr>
        <p:txBody>
          <a:bodyPr anchor="ctr"/>
          <a:lstStyle/>
          <a:p>
            <a:r>
              <a:rPr lang="en-US" smtClean="0"/>
              <a:t>Using Cache Memory</a:t>
            </a:r>
          </a:p>
        </p:txBody>
      </p:sp>
      <p:sp>
        <p:nvSpPr>
          <p:cNvPr id="72714" name="Rectangle 10"/>
          <p:cNvSpPr>
            <a:spLocks noChangeArrowheads="1"/>
          </p:cNvSpPr>
          <p:nvPr/>
        </p:nvSpPr>
        <p:spPr bwMode="auto">
          <a:xfrm>
            <a:off x="7491413" y="990600"/>
            <a:ext cx="1009650" cy="387350"/>
          </a:xfrm>
          <a:prstGeom prst="rect">
            <a:avLst/>
          </a:prstGeom>
          <a:noFill/>
          <a:ln w="9525">
            <a:noFill/>
            <a:miter lim="800000"/>
            <a:headEnd/>
            <a:tailEnd/>
          </a:ln>
        </p:spPr>
        <p:txBody>
          <a:bodyPr wrap="none" lIns="92075" tIns="46038" rIns="92075" bIns="46038">
            <a:spAutoFit/>
          </a:bodyPr>
          <a:lstStyle/>
          <a:p>
            <a:pPr algn="ctr"/>
            <a:r>
              <a:rPr lang="en-US">
                <a:solidFill>
                  <a:schemeClr val="tx2"/>
                </a:solidFill>
                <a:latin typeface="Times New Roman" pitchFamily="18" charset="0"/>
              </a:rPr>
              <a:t>DDR2</a:t>
            </a:r>
          </a:p>
        </p:txBody>
      </p:sp>
      <p:sp>
        <p:nvSpPr>
          <p:cNvPr id="72715" name="Rectangle 11"/>
          <p:cNvSpPr>
            <a:spLocks noChangeArrowheads="1"/>
          </p:cNvSpPr>
          <p:nvPr/>
        </p:nvSpPr>
        <p:spPr bwMode="auto">
          <a:xfrm>
            <a:off x="4572000" y="2840038"/>
            <a:ext cx="1190625" cy="1076325"/>
          </a:xfrm>
          <a:prstGeom prst="rect">
            <a:avLst/>
          </a:prstGeom>
          <a:solidFill>
            <a:schemeClr val="accent1"/>
          </a:solidFill>
          <a:ln w="28575">
            <a:solidFill>
              <a:schemeClr val="tx1"/>
            </a:solidFill>
            <a:miter lim="800000"/>
            <a:headEnd type="none" w="sm" len="sm"/>
            <a:tailEnd type="none" w="sm" len="sm"/>
          </a:ln>
        </p:spPr>
        <p:txBody>
          <a:bodyPr wrap="none" anchor="ctr" anchorCtr="1"/>
          <a:lstStyle/>
          <a:p>
            <a:pPr algn="ctr"/>
            <a:r>
              <a:rPr lang="en-US"/>
              <a:t>mDDR</a:t>
            </a:r>
            <a:endParaRPr lang="en-US" sz="2000">
              <a:solidFill>
                <a:schemeClr val="tx2"/>
              </a:solidFill>
            </a:endParaRPr>
          </a:p>
        </p:txBody>
      </p:sp>
      <p:sp>
        <p:nvSpPr>
          <p:cNvPr id="1209356" name="Rectangle 12"/>
          <p:cNvSpPr>
            <a:spLocks noChangeArrowheads="1"/>
          </p:cNvSpPr>
          <p:nvPr/>
        </p:nvSpPr>
        <p:spPr bwMode="auto">
          <a:xfrm>
            <a:off x="7239000" y="1336675"/>
            <a:ext cx="1597025" cy="3921125"/>
          </a:xfrm>
          <a:prstGeom prst="rect">
            <a:avLst/>
          </a:prstGeom>
          <a:solidFill>
            <a:schemeClr val="folHlink">
              <a:alpha val="50000"/>
            </a:schemeClr>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72717" name="Rectangle 14"/>
          <p:cNvSpPr>
            <a:spLocks noChangeArrowheads="1"/>
          </p:cNvSpPr>
          <p:nvPr/>
        </p:nvSpPr>
        <p:spPr bwMode="auto">
          <a:xfrm>
            <a:off x="7239000" y="1447800"/>
            <a:ext cx="1597025" cy="914400"/>
          </a:xfrm>
          <a:prstGeom prst="rect">
            <a:avLst/>
          </a:prstGeom>
          <a:solidFill>
            <a:schemeClr val="accent1"/>
          </a:solidFill>
          <a:ln w="28575">
            <a:solidFill>
              <a:schemeClr val="tx1"/>
            </a:solidFill>
            <a:miter lim="800000"/>
            <a:headEnd type="none" w="sm" len="sm"/>
            <a:tailEnd type="none" w="sm" len="sm"/>
          </a:ln>
        </p:spPr>
        <p:txBody>
          <a:bodyPr wrap="none" tIns="0" bIns="0" anchor="ctr" anchorCtr="1"/>
          <a:lstStyle/>
          <a:p>
            <a:pPr algn="ctr">
              <a:spcBef>
                <a:spcPct val="20000"/>
              </a:spcBef>
            </a:pPr>
            <a:r>
              <a:rPr lang="en-US"/>
              <a:t>Program</a:t>
            </a:r>
          </a:p>
        </p:txBody>
      </p:sp>
      <p:sp>
        <p:nvSpPr>
          <p:cNvPr id="72718" name="Rectangle 15"/>
          <p:cNvSpPr>
            <a:spLocks noChangeArrowheads="1"/>
          </p:cNvSpPr>
          <p:nvPr/>
        </p:nvSpPr>
        <p:spPr bwMode="auto">
          <a:xfrm>
            <a:off x="7239000" y="1447800"/>
            <a:ext cx="16002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2000"/>
              <a:t>func1</a:t>
            </a:r>
          </a:p>
        </p:txBody>
      </p:sp>
      <p:sp>
        <p:nvSpPr>
          <p:cNvPr id="72719" name="Rectangle 16"/>
          <p:cNvSpPr>
            <a:spLocks noChangeArrowheads="1"/>
          </p:cNvSpPr>
          <p:nvPr/>
        </p:nvSpPr>
        <p:spPr bwMode="auto">
          <a:xfrm>
            <a:off x="7239000" y="1752600"/>
            <a:ext cx="16002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2000"/>
              <a:t>func2</a:t>
            </a:r>
          </a:p>
        </p:txBody>
      </p:sp>
      <p:sp>
        <p:nvSpPr>
          <p:cNvPr id="72720" name="Rectangle 17"/>
          <p:cNvSpPr>
            <a:spLocks noChangeArrowheads="1"/>
          </p:cNvSpPr>
          <p:nvPr/>
        </p:nvSpPr>
        <p:spPr bwMode="auto">
          <a:xfrm>
            <a:off x="7239000" y="2057400"/>
            <a:ext cx="1600200" cy="304800"/>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2000"/>
              <a:t>func3</a:t>
            </a:r>
          </a:p>
        </p:txBody>
      </p:sp>
      <p:sp>
        <p:nvSpPr>
          <p:cNvPr id="72721" name="Rectangle 18"/>
          <p:cNvSpPr>
            <a:spLocks noChangeArrowheads="1"/>
          </p:cNvSpPr>
          <p:nvPr/>
        </p:nvSpPr>
        <p:spPr bwMode="auto">
          <a:xfrm>
            <a:off x="7239000" y="2362200"/>
            <a:ext cx="1597025" cy="914400"/>
          </a:xfrm>
          <a:prstGeom prst="rect">
            <a:avLst/>
          </a:prstGeom>
          <a:solidFill>
            <a:schemeClr val="accent1"/>
          </a:solidFill>
          <a:ln w="28575">
            <a:solidFill>
              <a:schemeClr val="tx1"/>
            </a:solidFill>
            <a:miter lim="800000"/>
            <a:headEnd type="none" w="sm" len="sm"/>
            <a:tailEnd type="none" w="sm" len="sm"/>
          </a:ln>
        </p:spPr>
        <p:txBody>
          <a:bodyPr wrap="none" tIns="0" bIns="0" anchor="ctr" anchorCtr="1"/>
          <a:lstStyle/>
          <a:p>
            <a:pPr algn="ctr">
              <a:spcBef>
                <a:spcPct val="20000"/>
              </a:spcBef>
            </a:pPr>
            <a:endParaRPr lang="en-US"/>
          </a:p>
        </p:txBody>
      </p:sp>
      <p:sp>
        <p:nvSpPr>
          <p:cNvPr id="72722" name="Rectangle 19"/>
          <p:cNvSpPr>
            <a:spLocks noChangeArrowheads="1"/>
          </p:cNvSpPr>
          <p:nvPr/>
        </p:nvSpPr>
        <p:spPr bwMode="auto">
          <a:xfrm>
            <a:off x="7239000" y="3276600"/>
            <a:ext cx="1597025" cy="914400"/>
          </a:xfrm>
          <a:prstGeom prst="rect">
            <a:avLst/>
          </a:prstGeom>
          <a:solidFill>
            <a:schemeClr val="accent1"/>
          </a:solidFill>
          <a:ln w="28575">
            <a:solidFill>
              <a:schemeClr val="tx1"/>
            </a:solidFill>
            <a:miter lim="800000"/>
            <a:headEnd type="none" w="sm" len="sm"/>
            <a:tailEnd type="none" w="sm" len="sm"/>
          </a:ln>
        </p:spPr>
        <p:txBody>
          <a:bodyPr wrap="none" tIns="0" bIns="0" anchor="ctr" anchorCtr="1"/>
          <a:lstStyle/>
          <a:p>
            <a:pPr algn="ctr">
              <a:spcBef>
                <a:spcPct val="20000"/>
              </a:spcBef>
            </a:pPr>
            <a:endParaRPr lang="en-US"/>
          </a:p>
        </p:txBody>
      </p:sp>
      <p:sp>
        <p:nvSpPr>
          <p:cNvPr id="72723" name="Rectangle 20"/>
          <p:cNvSpPr>
            <a:spLocks noChangeArrowheads="1"/>
          </p:cNvSpPr>
          <p:nvPr/>
        </p:nvSpPr>
        <p:spPr bwMode="auto">
          <a:xfrm>
            <a:off x="7239000" y="4191000"/>
            <a:ext cx="1597025" cy="914400"/>
          </a:xfrm>
          <a:prstGeom prst="rect">
            <a:avLst/>
          </a:prstGeom>
          <a:solidFill>
            <a:schemeClr val="accent1"/>
          </a:solidFill>
          <a:ln w="28575">
            <a:solidFill>
              <a:schemeClr val="tx1"/>
            </a:solidFill>
            <a:miter lim="800000"/>
            <a:headEnd type="none" w="sm" len="sm"/>
            <a:tailEnd type="none" w="sm" len="sm"/>
          </a:ln>
        </p:spPr>
        <p:txBody>
          <a:bodyPr wrap="none" tIns="0" bIns="0" anchor="ctr" anchorCtr="1"/>
          <a:lstStyle/>
          <a:p>
            <a:pPr algn="ctr">
              <a:spcBef>
                <a:spcPct val="20000"/>
              </a:spcBef>
            </a:pPr>
            <a:endParaRPr lang="en-US"/>
          </a:p>
        </p:txBody>
      </p:sp>
      <p:sp>
        <p:nvSpPr>
          <p:cNvPr id="72724" name="Rectangle 21"/>
          <p:cNvSpPr>
            <a:spLocks noChangeArrowheads="1"/>
          </p:cNvSpPr>
          <p:nvPr/>
        </p:nvSpPr>
        <p:spPr bwMode="auto">
          <a:xfrm>
            <a:off x="6477000" y="1447800"/>
            <a:ext cx="609600" cy="304800"/>
          </a:xfrm>
          <a:prstGeom prst="rect">
            <a:avLst/>
          </a:prstGeom>
          <a:noFill/>
          <a:ln w="12700">
            <a:noFill/>
            <a:miter lim="800000"/>
            <a:headEnd type="none" w="sm" len="sm"/>
            <a:tailEnd type="none" w="sm" len="sm"/>
          </a:ln>
        </p:spPr>
        <p:txBody>
          <a:bodyPr wrap="none" anchor="ctr"/>
          <a:lstStyle/>
          <a:p>
            <a:pPr algn="ctr"/>
            <a:r>
              <a:rPr lang="en-US" sz="2000"/>
              <a:t>0x8000</a:t>
            </a:r>
          </a:p>
        </p:txBody>
      </p:sp>
      <p:sp>
        <p:nvSpPr>
          <p:cNvPr id="72725" name="Text Box 22"/>
          <p:cNvSpPr txBox="1">
            <a:spLocks noChangeArrowheads="1"/>
          </p:cNvSpPr>
          <p:nvPr/>
        </p:nvSpPr>
        <p:spPr bwMode="auto">
          <a:xfrm>
            <a:off x="304800" y="4343400"/>
            <a:ext cx="7467600" cy="2049463"/>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40000"/>
              </a:spcBef>
              <a:buClr>
                <a:schemeClr val="tx2"/>
              </a:buClr>
              <a:buSzPct val="75000"/>
              <a:buFont typeface="Wingdings" pitchFamily="2" charset="2"/>
              <a:buChar char=""/>
            </a:pPr>
            <a:r>
              <a:rPr lang="en-US" b="0"/>
              <a:t>Cache hardware automatically transfers </a:t>
            </a:r>
            <a:br>
              <a:rPr lang="en-US" b="0"/>
            </a:br>
            <a:r>
              <a:rPr lang="en-US" b="0"/>
              <a:t>code/data to internal memory, as needed</a:t>
            </a:r>
          </a:p>
          <a:p>
            <a:pPr marL="342900" indent="-342900">
              <a:lnSpc>
                <a:spcPct val="90000"/>
              </a:lnSpc>
              <a:spcBef>
                <a:spcPct val="40000"/>
              </a:spcBef>
              <a:buClr>
                <a:schemeClr val="tx2"/>
              </a:buClr>
              <a:buSzPct val="75000"/>
              <a:buFont typeface="Wingdings" pitchFamily="2" charset="2"/>
              <a:buChar char=""/>
            </a:pPr>
            <a:r>
              <a:rPr lang="en-US" b="0"/>
              <a:t>Addresses in the Memory Map are </a:t>
            </a:r>
            <a:r>
              <a:rPr lang="en-US" b="0" i="1">
                <a:solidFill>
                  <a:schemeClr val="tx2"/>
                </a:solidFill>
              </a:rPr>
              <a:t>associated</a:t>
            </a:r>
            <a:br>
              <a:rPr lang="en-US" b="0" i="1">
                <a:solidFill>
                  <a:schemeClr val="tx2"/>
                </a:solidFill>
              </a:rPr>
            </a:br>
            <a:r>
              <a:rPr lang="en-US" b="0"/>
              <a:t>with locations in cache</a:t>
            </a:r>
          </a:p>
          <a:p>
            <a:pPr marL="342900" indent="-342900">
              <a:lnSpc>
                <a:spcPct val="90000"/>
              </a:lnSpc>
              <a:spcBef>
                <a:spcPct val="40000"/>
              </a:spcBef>
              <a:buClr>
                <a:schemeClr val="tx2"/>
              </a:buClr>
              <a:buSzPct val="75000"/>
              <a:buFont typeface="Wingdings" pitchFamily="2" charset="2"/>
              <a:buChar char=""/>
            </a:pPr>
            <a:r>
              <a:rPr lang="en-US" b="0"/>
              <a:t>Cache locations do not have their own addresses</a:t>
            </a:r>
          </a:p>
        </p:txBody>
      </p:sp>
      <p:sp>
        <p:nvSpPr>
          <p:cNvPr id="72727" name="TextBox 30"/>
          <p:cNvSpPr txBox="1">
            <a:spLocks noChangeArrowheads="1"/>
          </p:cNvSpPr>
          <p:nvPr/>
        </p:nvSpPr>
        <p:spPr bwMode="auto">
          <a:xfrm>
            <a:off x="838200" y="6443663"/>
            <a:ext cx="6433171" cy="313932"/>
          </a:xfrm>
          <a:prstGeom prst="rect">
            <a:avLst/>
          </a:prstGeom>
          <a:noFill/>
          <a:ln w="9525">
            <a:noFill/>
            <a:miter lim="800000"/>
            <a:headEnd/>
            <a:tailEnd/>
          </a:ln>
        </p:spPr>
        <p:txBody>
          <a:bodyPr wrap="none">
            <a:spAutoFit/>
          </a:bodyPr>
          <a:lstStyle/>
          <a:p>
            <a:r>
              <a:rPr lang="en-US" sz="1800" b="0" i="1" dirty="0">
                <a:latin typeface="Arial Narrow" pitchFamily="34" charset="0"/>
              </a:rPr>
              <a:t>Note: we have an entire chapter dedicated to cache </a:t>
            </a:r>
            <a:r>
              <a:rPr lang="en-US" sz="1800" b="0" i="1" dirty="0" smtClean="0">
                <a:latin typeface="Arial Narrow" pitchFamily="34" charset="0"/>
              </a:rPr>
              <a:t>in the 4-day workshop</a:t>
            </a:r>
            <a:endParaRPr lang="en-US" sz="1800" b="0" i="1" dirty="0">
              <a:latin typeface="Arial Narrow" pitchFamily="34" charset="0"/>
            </a:endParaRPr>
          </a:p>
        </p:txBody>
      </p:sp>
      <p:sp>
        <p:nvSpPr>
          <p:cNvPr id="32" name="Left-Right Arrow 31"/>
          <p:cNvSpPr/>
          <p:nvPr/>
        </p:nvSpPr>
        <p:spPr bwMode="auto">
          <a:xfrm>
            <a:off x="5780088" y="3159125"/>
            <a:ext cx="1295400" cy="457200"/>
          </a:xfrm>
          <a:prstGeom prst="leftRightArrow">
            <a:avLst/>
          </a:prstGeom>
          <a:solidFill>
            <a:schemeClr val="bg2"/>
          </a:solidFill>
          <a:ln w="12700" cap="flat" cmpd="sng" algn="ctr">
            <a:solidFill>
              <a:schemeClr val="tx1"/>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latin typeface="Arial" charset="0"/>
            </a:endParaRPr>
          </a:p>
        </p:txBody>
      </p:sp>
      <p:sp>
        <p:nvSpPr>
          <p:cNvPr id="33"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49</a:t>
            </a:r>
            <a:endParaRPr lang="en-US" sz="1000" b="0" dirty="0" smtClean="0">
              <a:solidFill>
                <a:schemeClr val="tx2"/>
              </a:solidFill>
              <a:effectLst/>
              <a:latin typeface="Arial"/>
            </a:endParaRPr>
          </a:p>
        </p:txBody>
      </p:sp>
      <p:pic>
        <p:nvPicPr>
          <p:cNvPr id="25"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214099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54682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95265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35848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76431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EDMA &amp; Cache</a:t>
            </a:r>
            <a:endParaRPr lang="en-US" dirty="0">
              <a:solidFill>
                <a:srgbClr val="000000"/>
              </a:solidFill>
            </a:endParaRPr>
          </a:p>
        </p:txBody>
      </p:sp>
      <p:sp>
        <p:nvSpPr>
          <p:cNvPr id="16" name="Text Box 5">
            <a:hlinkClick r:id="rId20" action="ppaction://hlinksldjump"/>
          </p:cNvPr>
          <p:cNvSpPr txBox="1">
            <a:spLocks noChangeArrowheads="1"/>
          </p:cNvSpPr>
          <p:nvPr>
            <p:custDataLst>
              <p:tags r:id="rId9"/>
            </p:custDataLst>
          </p:nvPr>
        </p:nvSpPr>
        <p:spPr bwMode="auto">
          <a:xfrm>
            <a:off x="774000" y="4170139"/>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Compiler &amp; Optimizer</a:t>
            </a:r>
            <a:endParaRPr lang="en-US" dirty="0">
              <a:solidFill>
                <a:srgbClr val="000000"/>
              </a:solidFill>
            </a:endParaRPr>
          </a:p>
        </p:txBody>
      </p:sp>
      <p:sp>
        <p:nvSpPr>
          <p:cNvPr id="17" name="Text Box 6">
            <a:hlinkClick r:id="rId21" action="ppaction://hlinksldjump"/>
          </p:cNvPr>
          <p:cNvSpPr txBox="1">
            <a:spLocks noChangeArrowheads="1"/>
          </p:cNvSpPr>
          <p:nvPr>
            <p:custDataLst>
              <p:tags r:id="rId10"/>
            </p:custDataLst>
          </p:nvPr>
        </p:nvSpPr>
        <p:spPr bwMode="auto">
          <a:xfrm>
            <a:off x="769877" y="472519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C6000</a:t>
            </a:r>
            <a:endParaRPr lang="en-US"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0"/>
          <p:cNvSpPr>
            <a:spLocks noGrp="1" noChangeArrowheads="1"/>
          </p:cNvSpPr>
          <p:nvPr>
            <p:ph type="title"/>
          </p:nvPr>
        </p:nvSpPr>
        <p:spPr/>
        <p:txBody>
          <a:bodyPr/>
          <a:lstStyle/>
          <a:p>
            <a:r>
              <a:rPr lang="en-US" smtClean="0"/>
              <a:t>Optimization – Intro</a:t>
            </a:r>
          </a:p>
        </p:txBody>
      </p:sp>
      <p:sp>
        <p:nvSpPr>
          <p:cNvPr id="8195" name="Text Box 35"/>
          <p:cNvSpPr txBox="1">
            <a:spLocks noChangeArrowheads="1"/>
          </p:cNvSpPr>
          <p:nvPr/>
        </p:nvSpPr>
        <p:spPr bwMode="auto">
          <a:xfrm>
            <a:off x="152400" y="533400"/>
            <a:ext cx="2736850" cy="479425"/>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sz="2800">
                <a:latin typeface="Arial Narrow" pitchFamily="34" charset="0"/>
              </a:rPr>
              <a:t>Optimization is:</a:t>
            </a:r>
          </a:p>
        </p:txBody>
      </p:sp>
      <p:sp>
        <p:nvSpPr>
          <p:cNvPr id="8197" name="TextBox 21"/>
          <p:cNvSpPr txBox="1">
            <a:spLocks noChangeArrowheads="1"/>
          </p:cNvSpPr>
          <p:nvPr/>
        </p:nvSpPr>
        <p:spPr bwMode="auto">
          <a:xfrm>
            <a:off x="657225" y="1038225"/>
            <a:ext cx="7780338" cy="706438"/>
          </a:xfrm>
          <a:prstGeom prst="rect">
            <a:avLst/>
          </a:prstGeom>
          <a:solidFill>
            <a:schemeClr val="accent2"/>
          </a:solidFill>
          <a:ln w="9525">
            <a:noFill/>
            <a:miter lim="800000"/>
            <a:headEnd/>
            <a:tailEnd/>
          </a:ln>
        </p:spPr>
        <p:txBody>
          <a:bodyPr wrap="none">
            <a:spAutoFit/>
          </a:bodyPr>
          <a:lstStyle/>
          <a:p>
            <a:pPr>
              <a:lnSpc>
                <a:spcPct val="100000"/>
              </a:lnSpc>
            </a:pPr>
            <a:r>
              <a:rPr lang="en-US" sz="2000" b="0" i="1">
                <a:latin typeface="Arial Narrow" pitchFamily="34" charset="0"/>
              </a:rPr>
              <a:t>Continuous process of refinement in which code being optimized executes faster</a:t>
            </a:r>
            <a:br>
              <a:rPr lang="en-US" sz="2000" b="0" i="1">
                <a:latin typeface="Arial Narrow" pitchFamily="34" charset="0"/>
              </a:rPr>
            </a:br>
            <a:r>
              <a:rPr lang="en-US" sz="2000" b="0" i="1">
                <a:latin typeface="Arial Narrow" pitchFamily="34" charset="0"/>
              </a:rPr>
              <a:t>and takes fewer cycles, until a specific objective is achieved (real-time execution).</a:t>
            </a:r>
            <a:endParaRPr lang="en-US" sz="2000" i="1"/>
          </a:p>
        </p:txBody>
      </p:sp>
      <p:sp>
        <p:nvSpPr>
          <p:cNvPr id="8198" name="Text Box 35"/>
          <p:cNvSpPr txBox="1">
            <a:spLocks noChangeArrowheads="1"/>
          </p:cNvSpPr>
          <p:nvPr/>
        </p:nvSpPr>
        <p:spPr bwMode="auto">
          <a:xfrm>
            <a:off x="152400" y="1981200"/>
            <a:ext cx="7842250" cy="479425"/>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sz="2800">
                <a:latin typeface="Arial Narrow" pitchFamily="34" charset="0"/>
              </a:rPr>
              <a:t>When is it “fast enough”?   </a:t>
            </a:r>
            <a:r>
              <a:rPr lang="en-US" b="0">
                <a:latin typeface="Arial Narrow" pitchFamily="34" charset="0"/>
              </a:rPr>
              <a:t>Depends on user’s definition.</a:t>
            </a:r>
          </a:p>
        </p:txBody>
      </p:sp>
      <p:sp>
        <p:nvSpPr>
          <p:cNvPr id="8199" name="Text Box 35"/>
          <p:cNvSpPr txBox="1">
            <a:spLocks noChangeArrowheads="1"/>
          </p:cNvSpPr>
          <p:nvPr/>
        </p:nvSpPr>
        <p:spPr bwMode="auto">
          <a:xfrm>
            <a:off x="152400" y="3933825"/>
            <a:ext cx="2343150" cy="479425"/>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sz="2800">
                <a:latin typeface="Arial Narrow" pitchFamily="34" charset="0"/>
              </a:rPr>
              <a:t>Bottom Line:</a:t>
            </a:r>
            <a:endParaRPr lang="en-US" b="0">
              <a:latin typeface="Arial Narrow" pitchFamily="34" charset="0"/>
            </a:endParaRPr>
          </a:p>
        </p:txBody>
      </p:sp>
      <p:sp>
        <p:nvSpPr>
          <p:cNvPr id="8200" name="TextBox 27"/>
          <p:cNvSpPr txBox="1">
            <a:spLocks noChangeArrowheads="1"/>
          </p:cNvSpPr>
          <p:nvPr/>
        </p:nvSpPr>
        <p:spPr bwMode="auto">
          <a:xfrm>
            <a:off x="533400" y="4384675"/>
            <a:ext cx="8720657" cy="461665"/>
          </a:xfrm>
          <a:prstGeom prst="rect">
            <a:avLst/>
          </a:prstGeom>
          <a:noFill/>
          <a:ln w="9525">
            <a:noFill/>
            <a:miter lim="800000"/>
            <a:headEnd/>
            <a:tailEnd/>
          </a:ln>
        </p:spPr>
        <p:txBody>
          <a:bodyPr wrap="none">
            <a:spAutoFit/>
          </a:bodyPr>
          <a:lstStyle/>
          <a:p>
            <a:pPr marL="171450" indent="-171450">
              <a:lnSpc>
                <a:spcPct val="100000"/>
              </a:lnSpc>
              <a:buFont typeface="Arial" pitchFamily="34" charset="0"/>
              <a:buChar char="•"/>
            </a:pPr>
            <a:r>
              <a:rPr lang="en-US" b="0" dirty="0">
                <a:latin typeface="Arial Narrow" pitchFamily="34" charset="0"/>
              </a:rPr>
              <a:t>Learn as many optimization techniques as possible – </a:t>
            </a:r>
            <a:r>
              <a:rPr lang="en-US" sz="2000" b="0" dirty="0">
                <a:latin typeface="Arial Narrow" pitchFamily="34" charset="0"/>
              </a:rPr>
              <a:t>try them all (if necessary</a:t>
            </a:r>
            <a:r>
              <a:rPr lang="en-US" sz="2000" b="0" dirty="0" smtClean="0">
                <a:latin typeface="Arial Narrow" pitchFamily="34" charset="0"/>
              </a:rPr>
              <a:t>)</a:t>
            </a:r>
            <a:endParaRPr lang="en-US" b="0" dirty="0">
              <a:latin typeface="Arial Narrow" pitchFamily="34" charset="0"/>
            </a:endParaRPr>
          </a:p>
        </p:txBody>
      </p:sp>
      <p:sp>
        <p:nvSpPr>
          <p:cNvPr id="8201" name="Text Box 35"/>
          <p:cNvSpPr txBox="1">
            <a:spLocks noChangeArrowheads="1"/>
          </p:cNvSpPr>
          <p:nvPr/>
        </p:nvSpPr>
        <p:spPr bwMode="auto">
          <a:xfrm>
            <a:off x="152400" y="5105400"/>
            <a:ext cx="8224838" cy="479425"/>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sz="2800">
                <a:latin typeface="Arial Narrow" pitchFamily="34" charset="0"/>
              </a:rPr>
              <a:t>Keep in mind:  </a:t>
            </a:r>
            <a:r>
              <a:rPr lang="en-US" b="0">
                <a:latin typeface="Arial Narrow" pitchFamily="34" charset="0"/>
              </a:rPr>
              <a:t>mileage may vary (highly system/arch dependent)</a:t>
            </a:r>
            <a:endParaRPr lang="en-US" sz="2000" b="0">
              <a:latin typeface="Arial Narrow" pitchFamily="34" charset="0"/>
            </a:endParaRPr>
          </a:p>
        </p:txBody>
      </p:sp>
      <p:sp>
        <p:nvSpPr>
          <p:cNvPr id="8202" name="Text Box 35"/>
          <p:cNvSpPr txBox="1">
            <a:spLocks noChangeArrowheads="1"/>
          </p:cNvSpPr>
          <p:nvPr/>
        </p:nvSpPr>
        <p:spPr bwMode="auto">
          <a:xfrm>
            <a:off x="152400" y="2819400"/>
            <a:ext cx="9229725" cy="812800"/>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sz="2800">
                <a:latin typeface="Arial Narrow" pitchFamily="34" charset="0"/>
              </a:rPr>
              <a:t>Compiler’s personality? </a:t>
            </a:r>
            <a:r>
              <a:rPr lang="en-US" b="0" i="1" u="sng">
                <a:latin typeface="Arial Narrow" pitchFamily="34" charset="0"/>
              </a:rPr>
              <a:t>Paranoid</a:t>
            </a:r>
            <a:r>
              <a:rPr lang="en-US" b="0">
                <a:latin typeface="Arial Narrow" pitchFamily="34" charset="0"/>
              </a:rPr>
              <a:t>. Will ALWAYS make decisions</a:t>
            </a:r>
            <a:br>
              <a:rPr lang="en-US" b="0">
                <a:latin typeface="Arial Narrow" pitchFamily="34" charset="0"/>
              </a:rPr>
            </a:br>
            <a:r>
              <a:rPr lang="en-US" b="0">
                <a:latin typeface="Arial Narrow" pitchFamily="34" charset="0"/>
              </a:rPr>
              <a:t>to give you the RIGHT answer vs. the best optimization </a:t>
            </a:r>
            <a:r>
              <a:rPr lang="en-US" sz="2000" b="0">
                <a:latin typeface="Arial Narrow" pitchFamily="34" charset="0"/>
              </a:rPr>
              <a:t>(unless told otherwise)</a:t>
            </a:r>
          </a:p>
        </p:txBody>
      </p:sp>
      <p:sp>
        <p:nvSpPr>
          <p:cNvPr id="1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51</a:t>
            </a:r>
            <a:endParaRPr lang="en-US" sz="1000" b="0" dirty="0" smtClean="0">
              <a:solidFill>
                <a:schemeClr val="tx2"/>
              </a:solidFill>
              <a:effectLst/>
              <a:latin typeface="Arial"/>
            </a:endParaRPr>
          </a:p>
        </p:txBody>
      </p:sp>
      <p:pic>
        <p:nvPicPr>
          <p:cNvPr id="13"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bwMode="auto">
          <a:xfrm>
            <a:off x="762000" y="3657600"/>
            <a:ext cx="6858000" cy="1676400"/>
          </a:xfrm>
          <a:prstGeom prst="rect">
            <a:avLst/>
          </a:prstGeom>
          <a:solidFill>
            <a:schemeClr val="accent1"/>
          </a:solidFill>
          <a:ln w="12700" cap="flat" cmpd="sng" algn="ctr">
            <a:solidFill>
              <a:schemeClr val="tx1"/>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latin typeface="Arial" charset="0"/>
            </a:endParaRPr>
          </a:p>
        </p:txBody>
      </p:sp>
      <p:sp>
        <p:nvSpPr>
          <p:cNvPr id="11267" name="Rectangle 10"/>
          <p:cNvSpPr>
            <a:spLocks noGrp="1" noChangeArrowheads="1"/>
          </p:cNvSpPr>
          <p:nvPr>
            <p:ph type="title"/>
          </p:nvPr>
        </p:nvSpPr>
        <p:spPr/>
        <p:txBody>
          <a:bodyPr/>
          <a:lstStyle/>
          <a:p>
            <a:r>
              <a:rPr lang="en-US" smtClean="0"/>
              <a:t>“Debug” vs. “Optimized” – Benchmarks</a:t>
            </a:r>
          </a:p>
        </p:txBody>
      </p:sp>
      <p:sp>
        <p:nvSpPr>
          <p:cNvPr id="11268" name="TextBox 3"/>
          <p:cNvSpPr txBox="1">
            <a:spLocks noChangeArrowheads="1"/>
          </p:cNvSpPr>
          <p:nvPr/>
        </p:nvSpPr>
        <p:spPr bwMode="auto">
          <a:xfrm>
            <a:off x="152400" y="914400"/>
            <a:ext cx="4419600" cy="2133600"/>
          </a:xfrm>
          <a:prstGeom prst="rect">
            <a:avLst/>
          </a:prstGeom>
          <a:solidFill>
            <a:schemeClr val="accent2"/>
          </a:solidFill>
          <a:ln w="9525">
            <a:noFill/>
            <a:miter lim="800000"/>
            <a:headEnd/>
            <a:tailEnd/>
          </a:ln>
        </p:spPr>
        <p:txBody>
          <a:bodyPr anchor="ctr"/>
          <a:lstStyle/>
          <a:p>
            <a:pPr>
              <a:lnSpc>
                <a:spcPct val="70000"/>
              </a:lnSpc>
            </a:pPr>
            <a:r>
              <a:rPr lang="en-US" sz="1800">
                <a:solidFill>
                  <a:srgbClr val="000000"/>
                </a:solidFill>
                <a:latin typeface="Courier New" pitchFamily="49" charset="0"/>
                <a:cs typeface="Courier New" pitchFamily="49" charset="0"/>
              </a:rPr>
              <a:t>for (j = 0; j &lt; nr; j++) {</a:t>
            </a:r>
          </a:p>
          <a:p>
            <a:pPr>
              <a:lnSpc>
                <a:spcPct val="70000"/>
              </a:lnSpc>
            </a:pPr>
            <a:r>
              <a:rPr lang="en-US" sz="1800">
                <a:solidFill>
                  <a:srgbClr val="000000"/>
                </a:solidFill>
                <a:latin typeface="Courier New" pitchFamily="49" charset="0"/>
                <a:cs typeface="Courier New" pitchFamily="49" charset="0"/>
              </a:rPr>
              <a:t>    sum = 0;	</a:t>
            </a:r>
          </a:p>
          <a:p>
            <a:pPr>
              <a:lnSpc>
                <a:spcPct val="70000"/>
              </a:lnSpc>
            </a:pPr>
            <a:r>
              <a:rPr lang="en-US" sz="1800">
                <a:solidFill>
                  <a:srgbClr val="000000"/>
                </a:solidFill>
                <a:latin typeface="Courier New" pitchFamily="49" charset="0"/>
                <a:cs typeface="Courier New" pitchFamily="49" charset="0"/>
              </a:rPr>
              <a:t>    for (i = 0; i &lt; nh; i++)</a:t>
            </a:r>
          </a:p>
          <a:p>
            <a:pPr>
              <a:lnSpc>
                <a:spcPct val="70000"/>
              </a:lnSpc>
            </a:pPr>
            <a:r>
              <a:rPr lang="en-US" sz="1800">
                <a:solidFill>
                  <a:srgbClr val="000000"/>
                </a:solidFill>
                <a:latin typeface="Courier New" pitchFamily="49" charset="0"/>
                <a:cs typeface="Courier New" pitchFamily="49" charset="0"/>
              </a:rPr>
              <a:t>        sum += x[i + j] * h[i];</a:t>
            </a:r>
          </a:p>
          <a:p>
            <a:pPr>
              <a:lnSpc>
                <a:spcPct val="70000"/>
              </a:lnSpc>
            </a:pPr>
            <a:r>
              <a:rPr lang="en-US" sz="1800">
                <a:solidFill>
                  <a:srgbClr val="000000"/>
                </a:solidFill>
                <a:latin typeface="Courier New" pitchFamily="49" charset="0"/>
                <a:cs typeface="Courier New" pitchFamily="49" charset="0"/>
              </a:rPr>
              <a:t>    r[j] = sum &gt;&gt; 15;</a:t>
            </a:r>
          </a:p>
          <a:p>
            <a:pPr>
              <a:lnSpc>
                <a:spcPct val="70000"/>
              </a:lnSpc>
            </a:pPr>
            <a:r>
              <a:rPr lang="en-US" sz="1800">
                <a:solidFill>
                  <a:srgbClr val="000000"/>
                </a:solidFill>
                <a:latin typeface="Courier New" pitchFamily="49" charset="0"/>
                <a:cs typeface="Courier New" pitchFamily="49" charset="0"/>
              </a:rPr>
              <a:t>}</a:t>
            </a:r>
            <a:endParaRPr lang="en-US" sz="3200">
              <a:latin typeface="Courier New" pitchFamily="49" charset="0"/>
              <a:cs typeface="Courier New" pitchFamily="49" charset="0"/>
            </a:endParaRPr>
          </a:p>
        </p:txBody>
      </p:sp>
      <p:sp>
        <p:nvSpPr>
          <p:cNvPr id="11269" name="Text Box 46"/>
          <p:cNvSpPr txBox="1">
            <a:spLocks noChangeArrowheads="1"/>
          </p:cNvSpPr>
          <p:nvPr/>
        </p:nvSpPr>
        <p:spPr bwMode="auto">
          <a:xfrm>
            <a:off x="4724400" y="1524000"/>
            <a:ext cx="4229100" cy="885825"/>
          </a:xfrm>
          <a:prstGeom prst="rect">
            <a:avLst/>
          </a:prstGeom>
          <a:solidFill>
            <a:schemeClr val="hlink"/>
          </a:solidFill>
          <a:ln w="3175" cap="rnd">
            <a:solidFill>
              <a:srgbClr val="C0C0C0"/>
            </a:solidFill>
            <a:prstDash val="sysDot"/>
            <a:miter lim="800000"/>
            <a:headEnd type="none" w="sm" len="sm"/>
            <a:tailEnd type="none" w="sm" len="sm"/>
          </a:ln>
        </p:spPr>
        <p:txBody>
          <a:bodyPr wrap="none" lIns="182880" tIns="146304" rIns="182880" bIns="182880" anchorCtr="1">
            <a:spAutoFit/>
          </a:bodyPr>
          <a:lstStyle/>
          <a:p>
            <a:pPr>
              <a:lnSpc>
                <a:spcPct val="100000"/>
              </a:lnSpc>
              <a:spcBef>
                <a:spcPct val="0"/>
              </a:spcBef>
              <a:tabLst>
                <a:tab pos="1028700" algn="l"/>
              </a:tabLst>
            </a:pPr>
            <a:r>
              <a:rPr lang="en-US" sz="1800">
                <a:latin typeface="Courier New" pitchFamily="49" charset="0"/>
              </a:rPr>
              <a:t>for (i = 0; i &lt; count; i++){</a:t>
            </a:r>
            <a:br>
              <a:rPr lang="en-US" sz="1800">
                <a:latin typeface="Courier New" pitchFamily="49" charset="0"/>
              </a:rPr>
            </a:br>
            <a:r>
              <a:rPr lang="en-US" sz="1800">
                <a:latin typeface="Courier New" pitchFamily="49" charset="0"/>
              </a:rPr>
              <a:t>   Y += coeff[i] * x[i]; }</a:t>
            </a:r>
          </a:p>
        </p:txBody>
      </p:sp>
      <p:sp>
        <p:nvSpPr>
          <p:cNvPr id="11270" name="TextBox 7"/>
          <p:cNvSpPr txBox="1">
            <a:spLocks noChangeArrowheads="1"/>
          </p:cNvSpPr>
          <p:nvPr/>
        </p:nvSpPr>
        <p:spPr bwMode="auto">
          <a:xfrm>
            <a:off x="1911350" y="574675"/>
            <a:ext cx="679450" cy="387350"/>
          </a:xfrm>
          <a:prstGeom prst="rect">
            <a:avLst/>
          </a:prstGeom>
          <a:noFill/>
          <a:ln w="9525">
            <a:noFill/>
            <a:miter lim="800000"/>
            <a:headEnd/>
            <a:tailEnd/>
          </a:ln>
        </p:spPr>
        <p:txBody>
          <a:bodyPr wrap="none">
            <a:spAutoFit/>
          </a:bodyPr>
          <a:lstStyle/>
          <a:p>
            <a:r>
              <a:rPr lang="en-US">
                <a:solidFill>
                  <a:schemeClr val="tx2"/>
                </a:solidFill>
              </a:rPr>
              <a:t>FIR</a:t>
            </a:r>
          </a:p>
        </p:txBody>
      </p:sp>
      <p:sp>
        <p:nvSpPr>
          <p:cNvPr id="11271" name="TextBox 8"/>
          <p:cNvSpPr txBox="1">
            <a:spLocks noChangeArrowheads="1"/>
          </p:cNvSpPr>
          <p:nvPr/>
        </p:nvSpPr>
        <p:spPr bwMode="auto">
          <a:xfrm>
            <a:off x="5867400" y="1136650"/>
            <a:ext cx="1944688" cy="387350"/>
          </a:xfrm>
          <a:prstGeom prst="rect">
            <a:avLst/>
          </a:prstGeom>
          <a:noFill/>
          <a:ln w="9525">
            <a:noFill/>
            <a:miter lim="800000"/>
            <a:headEnd/>
            <a:tailEnd/>
          </a:ln>
        </p:spPr>
        <p:txBody>
          <a:bodyPr wrap="none">
            <a:spAutoFit/>
          </a:bodyPr>
          <a:lstStyle/>
          <a:p>
            <a:r>
              <a:rPr lang="en-US">
                <a:solidFill>
                  <a:schemeClr val="tx2"/>
                </a:solidFill>
              </a:rPr>
              <a:t>Dot Product</a:t>
            </a:r>
          </a:p>
        </p:txBody>
      </p:sp>
      <p:sp>
        <p:nvSpPr>
          <p:cNvPr id="11272" name="TextBox 9"/>
          <p:cNvSpPr txBox="1">
            <a:spLocks noChangeArrowheads="1"/>
          </p:cNvSpPr>
          <p:nvPr/>
        </p:nvSpPr>
        <p:spPr bwMode="auto">
          <a:xfrm>
            <a:off x="762000" y="5567363"/>
            <a:ext cx="7896225" cy="1138237"/>
          </a:xfrm>
          <a:prstGeom prst="rect">
            <a:avLst/>
          </a:prstGeom>
          <a:noFill/>
          <a:ln w="9525">
            <a:noFill/>
            <a:miter lim="800000"/>
            <a:headEnd/>
            <a:tailEnd/>
          </a:ln>
        </p:spPr>
        <p:txBody>
          <a:bodyPr wrap="none">
            <a:spAutoFit/>
          </a:bodyPr>
          <a:lstStyle/>
          <a:p>
            <a:pPr marL="342900" indent="-342900">
              <a:buClr>
                <a:schemeClr val="tx2"/>
              </a:buClr>
              <a:buSzPct val="75000"/>
              <a:buFont typeface="Wingdings" pitchFamily="2" charset="2"/>
              <a:buChar char=""/>
            </a:pPr>
            <a:r>
              <a:rPr lang="en-US" sz="2000" b="0"/>
              <a:t>Debug – get your code LOGICALLY correct first (no optimization)</a:t>
            </a:r>
          </a:p>
          <a:p>
            <a:pPr marL="342900" indent="-342900">
              <a:buClr>
                <a:schemeClr val="tx2"/>
              </a:buClr>
              <a:buSzPct val="75000"/>
              <a:buFont typeface="Wingdings" pitchFamily="2" charset="2"/>
              <a:buChar char=""/>
            </a:pPr>
            <a:r>
              <a:rPr lang="en-US" sz="2000" b="0"/>
              <a:t>“Opt” – increase performance using compiler options (easier)</a:t>
            </a:r>
          </a:p>
          <a:p>
            <a:pPr marL="342900" indent="-342900">
              <a:buClr>
                <a:schemeClr val="tx2"/>
              </a:buClr>
              <a:buSzPct val="75000"/>
              <a:buFont typeface="Wingdings" pitchFamily="2" charset="2"/>
              <a:buChar char=""/>
            </a:pPr>
            <a:r>
              <a:rPr lang="en-US" sz="2000" b="0"/>
              <a:t>“CPU Min” – it depends. Could require extensive time…</a:t>
            </a:r>
          </a:p>
        </p:txBody>
      </p:sp>
      <p:sp>
        <p:nvSpPr>
          <p:cNvPr id="11273" name="TextBox 10"/>
          <p:cNvSpPr txBox="1">
            <a:spLocks noChangeArrowheads="1"/>
          </p:cNvSpPr>
          <p:nvPr/>
        </p:nvSpPr>
        <p:spPr bwMode="auto">
          <a:xfrm>
            <a:off x="228600" y="3222625"/>
            <a:ext cx="2136775" cy="388938"/>
          </a:xfrm>
          <a:prstGeom prst="rect">
            <a:avLst/>
          </a:prstGeom>
          <a:noFill/>
          <a:ln w="9525">
            <a:noFill/>
            <a:miter lim="800000"/>
            <a:headEnd/>
            <a:tailEnd/>
          </a:ln>
        </p:spPr>
        <p:txBody>
          <a:bodyPr wrap="none">
            <a:spAutoFit/>
          </a:bodyPr>
          <a:lstStyle/>
          <a:p>
            <a:r>
              <a:rPr lang="en-US">
                <a:solidFill>
                  <a:schemeClr val="tx2"/>
                </a:solidFill>
              </a:rPr>
              <a:t>Benchmarks:</a:t>
            </a:r>
          </a:p>
        </p:txBody>
      </p:sp>
      <p:sp>
        <p:nvSpPr>
          <p:cNvPr id="11274" name="TextBox 11"/>
          <p:cNvSpPr txBox="1">
            <a:spLocks noChangeArrowheads="1"/>
          </p:cNvSpPr>
          <p:nvPr/>
        </p:nvSpPr>
        <p:spPr bwMode="auto">
          <a:xfrm>
            <a:off x="838200" y="3733800"/>
            <a:ext cx="6818313" cy="1538288"/>
          </a:xfrm>
          <a:prstGeom prst="rect">
            <a:avLst/>
          </a:prstGeom>
          <a:noFill/>
          <a:ln w="9525">
            <a:noFill/>
            <a:miter lim="800000"/>
            <a:headEnd/>
            <a:tailEnd/>
          </a:ln>
        </p:spPr>
        <p:txBody>
          <a:bodyPr wrap="none">
            <a:spAutoFit/>
          </a:bodyPr>
          <a:lstStyle/>
          <a:p>
            <a:r>
              <a:rPr lang="en-US" sz="2000"/>
              <a:t>Algo			FIR (256, 64)	DOTP (256-term)</a:t>
            </a:r>
          </a:p>
          <a:p>
            <a:r>
              <a:rPr lang="en-US" sz="2000" b="0"/>
              <a:t>Debug (no opt, –g)	817K		4109</a:t>
            </a:r>
          </a:p>
          <a:p>
            <a:r>
              <a:rPr lang="en-US" sz="2000" b="0"/>
              <a:t>“Opt” (-o3, no –g)	18K		42</a:t>
            </a:r>
          </a:p>
          <a:p>
            <a:r>
              <a:rPr lang="en-US" sz="2000" b="0"/>
              <a:t>CPU Min		4096		42</a:t>
            </a:r>
          </a:p>
        </p:txBody>
      </p:sp>
      <p:cxnSp>
        <p:nvCxnSpPr>
          <p:cNvPr id="11275" name="Straight Connector 14"/>
          <p:cNvCxnSpPr>
            <a:cxnSpLocks noChangeShapeType="1"/>
          </p:cNvCxnSpPr>
          <p:nvPr/>
        </p:nvCxnSpPr>
        <p:spPr bwMode="auto">
          <a:xfrm>
            <a:off x="762000" y="4073525"/>
            <a:ext cx="6858000" cy="0"/>
          </a:xfrm>
          <a:prstGeom prst="line">
            <a:avLst/>
          </a:prstGeom>
          <a:noFill/>
          <a:ln w="12700" algn="ctr">
            <a:solidFill>
              <a:schemeClr val="tx1"/>
            </a:solidFill>
            <a:round/>
            <a:headEnd type="none" w="sm" len="sm"/>
            <a:tailEnd type="none" w="sm" len="sm"/>
          </a:ln>
        </p:spPr>
      </p:cxnSp>
      <p:cxnSp>
        <p:nvCxnSpPr>
          <p:cNvPr id="11276" name="Straight Connector 16"/>
          <p:cNvCxnSpPr>
            <a:cxnSpLocks noChangeShapeType="1"/>
          </p:cNvCxnSpPr>
          <p:nvPr/>
        </p:nvCxnSpPr>
        <p:spPr bwMode="auto">
          <a:xfrm rot="5400000">
            <a:off x="2438400" y="4495800"/>
            <a:ext cx="1676400" cy="0"/>
          </a:xfrm>
          <a:prstGeom prst="line">
            <a:avLst/>
          </a:prstGeom>
          <a:noFill/>
          <a:ln w="12700" algn="ctr">
            <a:solidFill>
              <a:schemeClr val="tx1"/>
            </a:solidFill>
            <a:round/>
            <a:headEnd type="none" w="sm" len="sm"/>
            <a:tailEnd type="none" w="sm" len="sm"/>
          </a:ln>
        </p:spPr>
      </p:cxnSp>
      <p:cxnSp>
        <p:nvCxnSpPr>
          <p:cNvPr id="11277" name="Straight Connector 17"/>
          <p:cNvCxnSpPr>
            <a:cxnSpLocks noChangeShapeType="1"/>
          </p:cNvCxnSpPr>
          <p:nvPr/>
        </p:nvCxnSpPr>
        <p:spPr bwMode="auto">
          <a:xfrm rot="5400000">
            <a:off x="4495800" y="4495800"/>
            <a:ext cx="1676400" cy="0"/>
          </a:xfrm>
          <a:prstGeom prst="line">
            <a:avLst/>
          </a:prstGeom>
          <a:noFill/>
          <a:ln w="12700" algn="ctr">
            <a:solidFill>
              <a:schemeClr val="tx1"/>
            </a:solidFill>
            <a:round/>
            <a:headEnd type="none" w="sm" len="sm"/>
            <a:tailEnd type="none" w="sm" len="sm"/>
          </a:ln>
        </p:spPr>
      </p:cxnSp>
      <p:sp>
        <p:nvSpPr>
          <p:cNvPr id="14"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52</a:t>
            </a:r>
            <a:endParaRPr lang="en-US" sz="1000" b="0" dirty="0" smtClean="0">
              <a:solidFill>
                <a:schemeClr val="tx2"/>
              </a:solidFill>
              <a:effectLst/>
              <a:latin typeface="Arial"/>
            </a:endParaRPr>
          </a:p>
        </p:txBody>
      </p:sp>
      <p:pic>
        <p:nvPicPr>
          <p:cNvPr id="15"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ounded Rectangle 12"/>
          <p:cNvSpPr/>
          <p:nvPr/>
        </p:nvSpPr>
        <p:spPr bwMode="auto">
          <a:xfrm>
            <a:off x="187325" y="3581400"/>
            <a:ext cx="8763000" cy="2971800"/>
          </a:xfrm>
          <a:prstGeom prst="roundRect">
            <a:avLst/>
          </a:prstGeom>
          <a:solidFill>
            <a:schemeClr val="accent2"/>
          </a:solidFill>
          <a:ln w="12700" cap="flat" cmpd="sng" algn="ctr">
            <a:solidFill>
              <a:schemeClr val="tx1"/>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latin typeface="Arial" charset="0"/>
            </a:endParaRPr>
          </a:p>
        </p:txBody>
      </p:sp>
      <p:sp>
        <p:nvSpPr>
          <p:cNvPr id="12" name="Rounded Rectangle 11"/>
          <p:cNvSpPr/>
          <p:nvPr/>
        </p:nvSpPr>
        <p:spPr bwMode="auto">
          <a:xfrm>
            <a:off x="187325" y="638175"/>
            <a:ext cx="8763000" cy="2743200"/>
          </a:xfrm>
          <a:prstGeom prst="roundRect">
            <a:avLst/>
          </a:prstGeom>
          <a:solidFill>
            <a:schemeClr val="accent1"/>
          </a:solidFill>
          <a:ln w="12700" cap="flat" cmpd="sng" algn="ctr">
            <a:solidFill>
              <a:schemeClr val="tx1"/>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latin typeface="Arial" charset="0"/>
            </a:endParaRPr>
          </a:p>
        </p:txBody>
      </p:sp>
      <p:sp>
        <p:nvSpPr>
          <p:cNvPr id="8" name="Oval 7"/>
          <p:cNvSpPr/>
          <p:nvPr/>
        </p:nvSpPr>
        <p:spPr bwMode="auto">
          <a:xfrm>
            <a:off x="2509838" y="3730625"/>
            <a:ext cx="533400" cy="533400"/>
          </a:xfrm>
          <a:prstGeom prst="ellipse">
            <a:avLst/>
          </a:prstGeom>
          <a:solidFill>
            <a:schemeClr val="accent1"/>
          </a:solidFill>
          <a:ln w="12700" cap="flat" cmpd="sng" algn="ctr">
            <a:solidFill>
              <a:schemeClr val="tx1"/>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latin typeface="Arial" charset="0"/>
            </a:endParaRPr>
          </a:p>
        </p:txBody>
      </p:sp>
      <p:sp>
        <p:nvSpPr>
          <p:cNvPr id="12293" name="Rectangle 10"/>
          <p:cNvSpPr>
            <a:spLocks noGrp="1" noChangeArrowheads="1"/>
          </p:cNvSpPr>
          <p:nvPr>
            <p:ph type="title"/>
          </p:nvPr>
        </p:nvSpPr>
        <p:spPr/>
        <p:txBody>
          <a:bodyPr>
            <a:normAutofit fontScale="90000"/>
          </a:bodyPr>
          <a:lstStyle/>
          <a:p>
            <a:r>
              <a:rPr lang="en-US" smtClean="0"/>
              <a:t>“Debug” vs. “Optimized” – Environments</a:t>
            </a:r>
          </a:p>
        </p:txBody>
      </p:sp>
      <p:sp>
        <p:nvSpPr>
          <p:cNvPr id="12294" name="TextBox 9"/>
          <p:cNvSpPr txBox="1">
            <a:spLocks noChangeArrowheads="1"/>
          </p:cNvSpPr>
          <p:nvPr/>
        </p:nvSpPr>
        <p:spPr bwMode="auto">
          <a:xfrm>
            <a:off x="347663" y="1350963"/>
            <a:ext cx="8350250" cy="1938337"/>
          </a:xfrm>
          <a:prstGeom prst="rect">
            <a:avLst/>
          </a:prstGeom>
          <a:noFill/>
          <a:ln w="9525">
            <a:noFill/>
            <a:miter lim="800000"/>
            <a:headEnd/>
            <a:tailEnd/>
          </a:ln>
        </p:spPr>
        <p:txBody>
          <a:bodyPr wrap="none">
            <a:spAutoFit/>
          </a:bodyPr>
          <a:lstStyle/>
          <a:p>
            <a:pPr marL="342900" indent="-342900">
              <a:buClr>
                <a:schemeClr val="tx2"/>
              </a:buClr>
              <a:buSzPct val="75000"/>
              <a:buFont typeface="Wingdings" pitchFamily="2" charset="2"/>
              <a:buChar char=""/>
            </a:pPr>
            <a:r>
              <a:rPr lang="en-US" b="0"/>
              <a:t>Provides the best “debug” environment with full symbolic</a:t>
            </a:r>
            <a:br>
              <a:rPr lang="en-US" b="0"/>
            </a:br>
            <a:r>
              <a:rPr lang="en-US" b="0"/>
              <a:t>support, no “code motion”, easy to single step</a:t>
            </a:r>
          </a:p>
          <a:p>
            <a:pPr marL="342900" indent="-342900">
              <a:buClr>
                <a:schemeClr val="tx2"/>
              </a:buClr>
              <a:buSzPct val="75000"/>
              <a:buFont typeface="Wingdings" pitchFamily="2" charset="2"/>
              <a:buChar char=""/>
            </a:pPr>
            <a:r>
              <a:rPr lang="en-US" b="0"/>
              <a:t>Code is NOT optimized – i.e. very poor performance</a:t>
            </a:r>
          </a:p>
          <a:p>
            <a:pPr marL="342900" indent="-342900">
              <a:buClr>
                <a:schemeClr val="tx2"/>
              </a:buClr>
              <a:buSzPct val="75000"/>
              <a:buFont typeface="Wingdings" pitchFamily="2" charset="2"/>
              <a:buChar char=""/>
            </a:pPr>
            <a:r>
              <a:rPr lang="en-US" b="0"/>
              <a:t>Create test vectors on FUNCTION boundaries (use same</a:t>
            </a:r>
            <a:br>
              <a:rPr lang="en-US" b="0"/>
            </a:br>
            <a:r>
              <a:rPr lang="en-US" b="0"/>
              <a:t>vectors as Opt Env)</a:t>
            </a:r>
            <a:endParaRPr lang="en-US" b="0" i="1" u="sng"/>
          </a:p>
        </p:txBody>
      </p:sp>
      <p:sp>
        <p:nvSpPr>
          <p:cNvPr id="12295" name="TextBox 12"/>
          <p:cNvSpPr txBox="1">
            <a:spLocks noChangeArrowheads="1"/>
          </p:cNvSpPr>
          <p:nvPr/>
        </p:nvSpPr>
        <p:spPr bwMode="auto">
          <a:xfrm>
            <a:off x="347663" y="762000"/>
            <a:ext cx="8445500" cy="436563"/>
          </a:xfrm>
          <a:prstGeom prst="rect">
            <a:avLst/>
          </a:prstGeom>
          <a:noFill/>
          <a:ln w="9525">
            <a:noFill/>
            <a:miter lim="800000"/>
            <a:headEnd/>
            <a:tailEnd/>
          </a:ln>
        </p:spPr>
        <p:txBody>
          <a:bodyPr wrap="none">
            <a:spAutoFit/>
          </a:bodyPr>
          <a:lstStyle/>
          <a:p>
            <a:r>
              <a:rPr lang="en-US" sz="2800">
                <a:solidFill>
                  <a:schemeClr val="tx2"/>
                </a:solidFill>
              </a:rPr>
              <a:t>“Debug” (–g, NO opt):  </a:t>
            </a:r>
            <a:r>
              <a:rPr lang="en-US" sz="2800" b="0" i="1">
                <a:solidFill>
                  <a:schemeClr val="tx2"/>
                </a:solidFill>
              </a:rPr>
              <a:t>Get Code Logically Correct</a:t>
            </a:r>
          </a:p>
        </p:txBody>
      </p:sp>
      <p:sp>
        <p:nvSpPr>
          <p:cNvPr id="12296" name="TextBox 9"/>
          <p:cNvSpPr txBox="1">
            <a:spLocks noChangeArrowheads="1"/>
          </p:cNvSpPr>
          <p:nvPr/>
        </p:nvSpPr>
        <p:spPr bwMode="auto">
          <a:xfrm>
            <a:off x="311150" y="4376738"/>
            <a:ext cx="8680450" cy="2124075"/>
          </a:xfrm>
          <a:prstGeom prst="rect">
            <a:avLst/>
          </a:prstGeom>
          <a:noFill/>
          <a:ln w="9525">
            <a:noFill/>
            <a:miter lim="800000"/>
            <a:headEnd/>
            <a:tailEnd/>
          </a:ln>
        </p:spPr>
        <p:txBody>
          <a:bodyPr wrap="none">
            <a:spAutoFit/>
          </a:bodyPr>
          <a:lstStyle/>
          <a:p>
            <a:pPr marL="342900" indent="-342900">
              <a:buClr>
                <a:schemeClr val="tx2"/>
              </a:buClr>
              <a:buSzPct val="75000"/>
              <a:buFont typeface="Wingdings" pitchFamily="2" charset="2"/>
              <a:buChar char=""/>
            </a:pPr>
            <a:r>
              <a:rPr lang="en-US" b="0"/>
              <a:t>Higher levels of “opt” results in code motion – functions </a:t>
            </a:r>
            <a:br>
              <a:rPr lang="en-US" b="0"/>
            </a:br>
            <a:r>
              <a:rPr lang="en-US" b="0"/>
              <a:t>become “black boxes” (hence the use of FXN vectors)</a:t>
            </a:r>
          </a:p>
          <a:p>
            <a:pPr marL="342900" indent="-342900">
              <a:buClr>
                <a:schemeClr val="tx2"/>
              </a:buClr>
              <a:buSzPct val="75000"/>
              <a:buFont typeface="Wingdings" pitchFamily="2" charset="2"/>
              <a:buChar char=""/>
            </a:pPr>
            <a:r>
              <a:rPr lang="en-US" b="0"/>
              <a:t>Optimizer can find “errors” in your code (use </a:t>
            </a:r>
            <a:r>
              <a:rPr lang="en-US" sz="2000" b="0" i="1"/>
              <a:t>volatile</a:t>
            </a:r>
            <a:r>
              <a:rPr lang="en-US" b="0"/>
              <a:t>)</a:t>
            </a:r>
          </a:p>
          <a:p>
            <a:pPr marL="342900" indent="-342900">
              <a:buClr>
                <a:schemeClr val="tx2"/>
              </a:buClr>
              <a:buSzPct val="75000"/>
              <a:buFont typeface="Wingdings" pitchFamily="2" charset="2"/>
              <a:buChar char=""/>
            </a:pPr>
            <a:r>
              <a:rPr lang="en-US" b="0"/>
              <a:t>Highly optimized code (can reach “CPU Min” w/some algos)</a:t>
            </a:r>
          </a:p>
          <a:p>
            <a:pPr marL="342900" indent="-342900">
              <a:buClr>
                <a:schemeClr val="tx2"/>
              </a:buClr>
              <a:buSzPct val="75000"/>
              <a:buFont typeface="Wingdings" pitchFamily="2" charset="2"/>
              <a:buChar char=""/>
            </a:pPr>
            <a:r>
              <a:rPr lang="en-US" b="0"/>
              <a:t>Each level of optimization increases optimizer’s “scope”…</a:t>
            </a:r>
          </a:p>
        </p:txBody>
      </p:sp>
      <p:sp>
        <p:nvSpPr>
          <p:cNvPr id="12297" name="TextBox 12"/>
          <p:cNvSpPr txBox="1">
            <a:spLocks noChangeArrowheads="1"/>
          </p:cNvSpPr>
          <p:nvPr/>
        </p:nvSpPr>
        <p:spPr bwMode="auto">
          <a:xfrm>
            <a:off x="311150" y="3787775"/>
            <a:ext cx="7315200" cy="436563"/>
          </a:xfrm>
          <a:prstGeom prst="rect">
            <a:avLst/>
          </a:prstGeom>
          <a:noFill/>
          <a:ln w="9525">
            <a:noFill/>
            <a:miter lim="800000"/>
            <a:headEnd/>
            <a:tailEnd/>
          </a:ln>
        </p:spPr>
        <p:txBody>
          <a:bodyPr wrap="none">
            <a:spAutoFit/>
          </a:bodyPr>
          <a:lstStyle/>
          <a:p>
            <a:r>
              <a:rPr lang="en-US" sz="2800">
                <a:solidFill>
                  <a:schemeClr val="tx2"/>
                </a:solidFill>
              </a:rPr>
              <a:t>“Opt” (–o3,   –g   ):  </a:t>
            </a:r>
            <a:r>
              <a:rPr lang="en-US" sz="2800" b="0" i="1">
                <a:solidFill>
                  <a:schemeClr val="tx2"/>
                </a:solidFill>
              </a:rPr>
              <a:t>Increase Performance</a:t>
            </a:r>
          </a:p>
        </p:txBody>
      </p:sp>
      <p:cxnSp>
        <p:nvCxnSpPr>
          <p:cNvPr id="12298" name="Straight Connector 9"/>
          <p:cNvCxnSpPr>
            <a:cxnSpLocks noChangeShapeType="1"/>
          </p:cNvCxnSpPr>
          <p:nvPr/>
        </p:nvCxnSpPr>
        <p:spPr bwMode="auto">
          <a:xfrm rot="5400000">
            <a:off x="2535238" y="3805238"/>
            <a:ext cx="457200" cy="381000"/>
          </a:xfrm>
          <a:prstGeom prst="line">
            <a:avLst/>
          </a:prstGeom>
          <a:noFill/>
          <a:ln w="57150" algn="ctr">
            <a:solidFill>
              <a:srgbClr val="FF0000"/>
            </a:solidFill>
            <a:round/>
            <a:headEnd type="none" w="sm" len="sm"/>
            <a:tailEnd type="none" w="sm" len="sm"/>
          </a:ln>
        </p:spPr>
      </p:cxnSp>
      <p:sp>
        <p:nvSpPr>
          <p:cNvPr id="1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53</a:t>
            </a:r>
            <a:endParaRPr lang="en-US" sz="1000" b="0" dirty="0" smtClean="0">
              <a:solidFill>
                <a:schemeClr val="tx2"/>
              </a:solidFill>
              <a:effectLst/>
              <a:latin typeface="Arial"/>
            </a:endParaRPr>
          </a:p>
        </p:txBody>
      </p:sp>
      <p:pic>
        <p:nvPicPr>
          <p:cNvPr id="14"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0"/>
          <p:cNvSpPr>
            <a:spLocks noGrp="1" noChangeArrowheads="1"/>
          </p:cNvSpPr>
          <p:nvPr>
            <p:ph type="title"/>
          </p:nvPr>
        </p:nvSpPr>
        <p:spPr/>
        <p:txBody>
          <a:bodyPr/>
          <a:lstStyle/>
          <a:p>
            <a:r>
              <a:rPr lang="en-US" smtClean="0"/>
              <a:t>Two Default Configurations</a:t>
            </a:r>
          </a:p>
        </p:txBody>
      </p:sp>
      <p:pic>
        <p:nvPicPr>
          <p:cNvPr id="407584" name="Picture 32" descr="release_options"/>
          <p:cNvPicPr>
            <a:picLocks noChangeAspect="1" noChangeArrowheads="1"/>
          </p:cNvPicPr>
          <p:nvPr/>
        </p:nvPicPr>
        <p:blipFill>
          <a:blip r:embed="rId2" cstate="print"/>
          <a:srcRect/>
          <a:stretch>
            <a:fillRect/>
          </a:stretch>
        </p:blipFill>
        <p:spPr bwMode="auto">
          <a:xfrm>
            <a:off x="1066800" y="4419600"/>
            <a:ext cx="6324600" cy="1270000"/>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pic>
        <p:nvPicPr>
          <p:cNvPr id="407585" name="Picture 33" descr="Build_config_select"/>
          <p:cNvPicPr>
            <a:picLocks noChangeAspect="1" noChangeArrowheads="1"/>
          </p:cNvPicPr>
          <p:nvPr/>
        </p:nvPicPr>
        <p:blipFill>
          <a:blip r:embed="rId3" cstate="print"/>
          <a:srcRect/>
          <a:stretch>
            <a:fillRect/>
          </a:stretch>
        </p:blipFill>
        <p:spPr bwMode="auto">
          <a:xfrm>
            <a:off x="1066800" y="1031875"/>
            <a:ext cx="3276600" cy="612775"/>
          </a:xfrm>
          <a:prstGeom prst="rect">
            <a:avLst/>
          </a:prstGeom>
          <a:noFill/>
          <a:ln w="28575">
            <a:solidFill>
              <a:schemeClr val="tx1"/>
            </a:solidFill>
            <a:miter lim="800000"/>
            <a:headEnd/>
            <a:tailEnd/>
          </a:ln>
          <a:effectLst>
            <a:outerShdw dist="107763" dir="2700000" algn="ctr" rotWithShape="0">
              <a:srgbClr val="808080">
                <a:alpha val="50000"/>
              </a:srgbClr>
            </a:outerShdw>
          </a:effectLst>
        </p:spPr>
      </p:pic>
      <p:pic>
        <p:nvPicPr>
          <p:cNvPr id="407586" name="Picture 34" descr="debug_options"/>
          <p:cNvPicPr>
            <a:picLocks noChangeAspect="1" noChangeArrowheads="1"/>
          </p:cNvPicPr>
          <p:nvPr/>
        </p:nvPicPr>
        <p:blipFill>
          <a:blip r:embed="rId4" cstate="print"/>
          <a:srcRect/>
          <a:stretch>
            <a:fillRect/>
          </a:stretch>
        </p:blipFill>
        <p:spPr bwMode="auto">
          <a:xfrm>
            <a:off x="1066800" y="2362200"/>
            <a:ext cx="6248400" cy="1255713"/>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sp>
        <p:nvSpPr>
          <p:cNvPr id="17415" name="Text Box 35"/>
          <p:cNvSpPr txBox="1">
            <a:spLocks noChangeArrowheads="1"/>
          </p:cNvSpPr>
          <p:nvPr/>
        </p:nvSpPr>
        <p:spPr bwMode="auto">
          <a:xfrm>
            <a:off x="304800" y="576263"/>
            <a:ext cx="8550275" cy="425450"/>
          </a:xfrm>
          <a:prstGeom prst="rect">
            <a:avLst/>
          </a:prstGeom>
          <a:noFill/>
          <a:ln w="12700">
            <a:noFill/>
            <a:miter lim="800000"/>
            <a:headEnd type="none" w="sm" len="sm"/>
            <a:tailEnd type="none" w="sm" len="sm"/>
          </a:ln>
        </p:spPr>
        <p:txBody>
          <a:bodyPr>
            <a:spAutoFit/>
          </a:bodyPr>
          <a:lstStyle/>
          <a:p>
            <a:pPr marL="342900" indent="-342900">
              <a:lnSpc>
                <a:spcPct val="90000"/>
              </a:lnSpc>
              <a:buClr>
                <a:schemeClr val="tx2"/>
              </a:buClr>
              <a:buSzPct val="75000"/>
              <a:buFont typeface="Wingdings" pitchFamily="2" charset="2"/>
              <a:buChar char=""/>
            </a:pPr>
            <a:r>
              <a:rPr lang="en-US" b="0">
                <a:latin typeface="Arial Narrow" pitchFamily="34" charset="0"/>
              </a:rPr>
              <a:t>For new projects, CCS always creates two default build configurations:</a:t>
            </a:r>
          </a:p>
        </p:txBody>
      </p:sp>
      <p:sp>
        <p:nvSpPr>
          <p:cNvPr id="17416" name="Text Box 37"/>
          <p:cNvSpPr txBox="1">
            <a:spLocks noChangeArrowheads="1"/>
          </p:cNvSpPr>
          <p:nvPr/>
        </p:nvSpPr>
        <p:spPr bwMode="auto">
          <a:xfrm>
            <a:off x="304800" y="1936750"/>
            <a:ext cx="5832475" cy="425450"/>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b="0">
                <a:latin typeface="Arial Narrow" pitchFamily="34" charset="0"/>
              </a:rPr>
              <a:t>“Debug” Options (OK for “Debug” Environment)</a:t>
            </a:r>
          </a:p>
        </p:txBody>
      </p:sp>
      <p:sp>
        <p:nvSpPr>
          <p:cNvPr id="407591" name="Text Box 39"/>
          <p:cNvSpPr txBox="1">
            <a:spLocks noChangeArrowheads="1"/>
          </p:cNvSpPr>
          <p:nvPr/>
        </p:nvSpPr>
        <p:spPr bwMode="auto">
          <a:xfrm>
            <a:off x="1076325" y="6080125"/>
            <a:ext cx="7348538" cy="549275"/>
          </a:xfrm>
          <a:prstGeom prst="rect">
            <a:avLst/>
          </a:prstGeom>
          <a:solidFill>
            <a:srgbClr val="CCFF66"/>
          </a:solidFill>
          <a:ln w="19050">
            <a:solidFill>
              <a:schemeClr val="tx1"/>
            </a:solidFill>
            <a:miter lim="800000"/>
            <a:headEnd type="none" w="sm" len="sm"/>
            <a:tailEnd type="none" w="sm" len="sm"/>
          </a:ln>
          <a:effectLst>
            <a:outerShdw dist="107763" dir="2700000" algn="ctr" rotWithShape="0">
              <a:schemeClr val="bg2">
                <a:alpha val="50000"/>
              </a:schemeClr>
            </a:outerShdw>
          </a:effectLst>
        </p:spPr>
        <p:txBody>
          <a:bodyPr wrap="none">
            <a:spAutoFit/>
          </a:bodyPr>
          <a:lstStyle/>
          <a:p>
            <a:pPr>
              <a:defRPr/>
            </a:pPr>
            <a:r>
              <a:rPr lang="en-US" sz="1800" b="0">
                <a:latin typeface="Arial Narrow" pitchFamily="34" charset="0"/>
              </a:rPr>
              <a:t>Note:  these are simply “sets” or “containers” for build options. If you set a path in one,</a:t>
            </a:r>
            <a:br>
              <a:rPr lang="en-US" sz="1800" b="0">
                <a:latin typeface="Arial Narrow" pitchFamily="34" charset="0"/>
              </a:rPr>
            </a:br>
            <a:r>
              <a:rPr lang="en-US" sz="1800" b="0">
                <a:latin typeface="Arial Narrow" pitchFamily="34" charset="0"/>
              </a:rPr>
              <a:t>it does NOT copy itself to the other (e.g. includes). Also, you can make your own!</a:t>
            </a:r>
          </a:p>
        </p:txBody>
      </p:sp>
      <p:sp>
        <p:nvSpPr>
          <p:cNvPr id="17419" name="TextBox 17"/>
          <p:cNvSpPr txBox="1">
            <a:spLocks noChangeArrowheads="1"/>
          </p:cNvSpPr>
          <p:nvPr/>
        </p:nvSpPr>
        <p:spPr bwMode="auto">
          <a:xfrm rot="20919439">
            <a:off x="5864225" y="5099050"/>
            <a:ext cx="2060575" cy="436563"/>
          </a:xfrm>
          <a:prstGeom prst="rect">
            <a:avLst/>
          </a:prstGeom>
          <a:solidFill>
            <a:schemeClr val="accent2"/>
          </a:solidFill>
          <a:ln w="9525">
            <a:solidFill>
              <a:schemeClr val="tx1"/>
            </a:solidFill>
            <a:miter lim="800000"/>
            <a:headEnd/>
            <a:tailEnd/>
          </a:ln>
          <a:effectLst>
            <a:outerShdw blurRad="50800" dist="88900" dir="2700000" algn="tl" rotWithShape="0">
              <a:prstClr val="black">
                <a:alpha val="40000"/>
              </a:prstClr>
            </a:outerShdw>
          </a:effectLst>
        </p:spPr>
        <p:txBody>
          <a:bodyPr wrap="none">
            <a:spAutoFit/>
          </a:bodyPr>
          <a:lstStyle/>
          <a:p>
            <a:pPr>
              <a:defRPr/>
            </a:pPr>
            <a:r>
              <a:rPr lang="en-US" sz="2800" dirty="0">
                <a:solidFill>
                  <a:srgbClr val="FF0000"/>
                </a:solidFill>
                <a:latin typeface="Arial" charset="0"/>
              </a:rPr>
              <a:t>–o3, NO –g</a:t>
            </a:r>
          </a:p>
        </p:txBody>
      </p:sp>
      <p:sp>
        <p:nvSpPr>
          <p:cNvPr id="2" name="Text Box 37"/>
          <p:cNvSpPr txBox="1">
            <a:spLocks noChangeArrowheads="1"/>
          </p:cNvSpPr>
          <p:nvPr/>
        </p:nvSpPr>
        <p:spPr bwMode="auto">
          <a:xfrm>
            <a:off x="304800" y="3917950"/>
            <a:ext cx="6127750" cy="425450"/>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b="0">
                <a:latin typeface="Arial Narrow" pitchFamily="34" charset="0"/>
              </a:rPr>
              <a:t>“Release” Options (MODIFY to use –o3, NO –g)</a:t>
            </a:r>
          </a:p>
        </p:txBody>
      </p:sp>
      <p:sp>
        <p:nvSpPr>
          <p:cNvPr id="19"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54</a:t>
            </a:r>
            <a:endParaRPr lang="en-US" sz="1000" b="0" dirty="0" smtClean="0">
              <a:solidFill>
                <a:schemeClr val="tx2"/>
              </a:solidFill>
              <a:effectLst/>
              <a:latin typeface="Arial"/>
            </a:endParaRPr>
          </a:p>
        </p:txBody>
      </p:sp>
      <p:pic>
        <p:nvPicPr>
          <p:cNvPr id="13"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4">
            <a:hlinkClick r:id="rId14" action="ppaction://hlinksldjump"/>
          </p:cNvPr>
          <p:cNvSpPr txBox="1">
            <a:spLocks noChangeArrowheads="1"/>
          </p:cNvSpPr>
          <p:nvPr>
            <p:custDataLst>
              <p:tags r:id="rId3"/>
            </p:custDataLst>
          </p:nvPr>
        </p:nvSpPr>
        <p:spPr bwMode="auto">
          <a:xfrm>
            <a:off x="301576" y="15931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sp>
        <p:nvSpPr>
          <p:cNvPr id="11" name="Text Box 6">
            <a:hlinkClick r:id="rId15" action="ppaction://hlinksldjump"/>
          </p:cNvPr>
          <p:cNvSpPr txBox="1">
            <a:spLocks noChangeArrowheads="1"/>
          </p:cNvSpPr>
          <p:nvPr>
            <p:custDataLst>
              <p:tags r:id="rId4"/>
            </p:custDataLst>
          </p:nvPr>
        </p:nvSpPr>
        <p:spPr bwMode="auto">
          <a:xfrm>
            <a:off x="769877" y="214099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54682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95265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35848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76431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EDMA &amp; Cache</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17013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Compiler &amp; Optimizer</a:t>
            </a:r>
            <a:endParaRPr lang="en-US" dirty="0">
              <a:solidFill>
                <a:srgbClr val="000000"/>
              </a:solidFill>
            </a:endParaRPr>
          </a:p>
        </p:txBody>
      </p:sp>
      <p:sp>
        <p:nvSpPr>
          <p:cNvPr id="17" name="Text Box 5">
            <a:hlinkClick r:id="rId21" action="ppaction://hlinksldjump"/>
          </p:cNvPr>
          <p:cNvSpPr txBox="1">
            <a:spLocks noChangeArrowheads="1"/>
          </p:cNvSpPr>
          <p:nvPr>
            <p:custDataLst>
              <p:tags r:id="rId10"/>
            </p:custDataLst>
          </p:nvPr>
        </p:nvSpPr>
        <p:spPr bwMode="auto">
          <a:xfrm>
            <a:off x="774000" y="4575967"/>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C6000</a:t>
            </a:r>
            <a:endParaRPr lang="en-US"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normAutofit/>
          </a:bodyPr>
          <a:lstStyle/>
          <a:p>
            <a:r>
              <a:rPr lang="en-US" dirty="0" smtClean="0"/>
              <a:t>Demo/Lab 4 – C6748</a:t>
            </a:r>
          </a:p>
        </p:txBody>
      </p:sp>
      <p:sp>
        <p:nvSpPr>
          <p:cNvPr id="21510" name="Rectangle 6"/>
          <p:cNvSpPr>
            <a:spLocks noChangeArrowheads="1"/>
          </p:cNvSpPr>
          <p:nvPr/>
        </p:nvSpPr>
        <p:spPr bwMode="auto">
          <a:xfrm>
            <a:off x="561975" y="6216650"/>
            <a:ext cx="184150" cy="625475"/>
          </a:xfrm>
          <a:prstGeom prst="rect">
            <a:avLst/>
          </a:prstGeom>
          <a:noFill/>
          <a:ln w="12700">
            <a:noFill/>
            <a:miter lim="800000"/>
            <a:headEnd type="none" w="sm" len="sm"/>
            <a:tailEnd type="none" w="sm" len="sm"/>
          </a:ln>
        </p:spPr>
        <p:txBody>
          <a:bodyPr wrap="none" anchor="ctr">
            <a:spAutoFit/>
          </a:bodyPr>
          <a:lstStyle/>
          <a:p>
            <a:pPr>
              <a:lnSpc>
                <a:spcPct val="100000"/>
              </a:lnSpc>
              <a:spcBef>
                <a:spcPct val="0"/>
              </a:spcBef>
            </a:pPr>
            <a:r>
              <a:rPr lang="en-US" sz="1100" b="0">
                <a:solidFill>
                  <a:srgbClr val="000000"/>
                </a:solidFill>
                <a:latin typeface="Times New Roman" pitchFamily="18" charset="0"/>
                <a:cs typeface="Times New Roman" pitchFamily="18" charset="0"/>
              </a:rPr>
              <a:t/>
            </a:r>
            <a:br>
              <a:rPr lang="en-US" sz="1100" b="0">
                <a:solidFill>
                  <a:srgbClr val="000000"/>
                </a:solidFill>
                <a:latin typeface="Times New Roman" pitchFamily="18" charset="0"/>
                <a:cs typeface="Times New Roman" pitchFamily="18" charset="0"/>
              </a:rPr>
            </a:br>
            <a:endParaRPr lang="en-US" b="0">
              <a:solidFill>
                <a:srgbClr val="000000"/>
              </a:solidFill>
              <a:latin typeface="Times New Roman" pitchFamily="18" charset="0"/>
            </a:endParaRPr>
          </a:p>
        </p:txBody>
      </p:sp>
      <p:sp>
        <p:nvSpPr>
          <p:cNvPr id="28" name="TextBox 27"/>
          <p:cNvSpPr txBox="1"/>
          <p:nvPr/>
        </p:nvSpPr>
        <p:spPr>
          <a:xfrm>
            <a:off x="264225" y="2209800"/>
            <a:ext cx="8632491" cy="954107"/>
          </a:xfrm>
          <a:prstGeom prst="rect">
            <a:avLst/>
          </a:prstGeom>
          <a:solidFill>
            <a:schemeClr val="accent2"/>
          </a:solidFill>
        </p:spPr>
        <p:txBody>
          <a:bodyPr wrap="none" rtlCol="0" anchor="ctr" anchorCtr="0">
            <a:spAutoFit/>
          </a:bodyPr>
          <a:lstStyle/>
          <a:p>
            <a:pPr>
              <a:lnSpc>
                <a:spcPct val="100000"/>
              </a:lnSpc>
            </a:pPr>
            <a:r>
              <a:rPr lang="en-US" sz="2800" dirty="0" smtClean="0">
                <a:solidFill>
                  <a:schemeClr val="dk1"/>
                </a:solidFill>
                <a:effectLst/>
              </a:rPr>
              <a:t>Due to the fact that all labs are based on this</a:t>
            </a:r>
            <a:br>
              <a:rPr lang="en-US" sz="2800" dirty="0" smtClean="0">
                <a:solidFill>
                  <a:schemeClr val="dk1"/>
                </a:solidFill>
                <a:effectLst/>
              </a:rPr>
            </a:br>
            <a:r>
              <a:rPr lang="en-US" sz="2800" dirty="0" smtClean="0">
                <a:solidFill>
                  <a:schemeClr val="dk1"/>
                </a:solidFill>
                <a:effectLst/>
              </a:rPr>
              <a:t>device, there is no need to do a lab or demo here.</a:t>
            </a:r>
          </a:p>
        </p:txBody>
      </p:sp>
      <p:sp>
        <p:nvSpPr>
          <p:cNvPr id="29" name="TextBox 28"/>
          <p:cNvSpPr txBox="1"/>
          <p:nvPr/>
        </p:nvSpPr>
        <p:spPr>
          <a:xfrm>
            <a:off x="1396307" y="3657600"/>
            <a:ext cx="6604693" cy="338554"/>
          </a:xfrm>
          <a:prstGeom prst="rect">
            <a:avLst/>
          </a:prstGeom>
          <a:noFill/>
        </p:spPr>
        <p:txBody>
          <a:bodyPr wrap="none" rtlCol="0" anchor="ctr" anchorCtr="0">
            <a:spAutoFit/>
          </a:bodyPr>
          <a:lstStyle/>
          <a:p>
            <a:r>
              <a:rPr lang="en-US" sz="2000" b="0" i="1" dirty="0" smtClean="0">
                <a:solidFill>
                  <a:schemeClr val="dk1"/>
                </a:solidFill>
                <a:effectLst/>
              </a:rPr>
              <a:t>Note: can also run thru lab4 of the 4-day BIOS workshop</a:t>
            </a:r>
          </a:p>
        </p:txBody>
      </p:sp>
      <p:sp>
        <p:nvSpPr>
          <p:cNvPr id="30"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56</a:t>
            </a:r>
            <a:endParaRPr lang="en-US" sz="1000" b="0" dirty="0" smtClean="0">
              <a:solidFill>
                <a:schemeClr val="tx2"/>
              </a:solidFill>
              <a:effectLst/>
              <a:latin typeface="Arial"/>
            </a:endParaRPr>
          </a:p>
        </p:txBody>
      </p:sp>
      <p:pic>
        <p:nvPicPr>
          <p:cNvPr id="8"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p:cNvSpPr>
            <a:spLocks noChangeArrowheads="1"/>
          </p:cNvSpPr>
          <p:nvPr/>
        </p:nvSpPr>
        <p:spPr bwMode="auto">
          <a:xfrm>
            <a:off x="0" y="0"/>
            <a:ext cx="9144000" cy="6858000"/>
          </a:xfrm>
          <a:prstGeom prst="rect">
            <a:avLst/>
          </a:prstGeom>
          <a:solidFill>
            <a:srgbClr val="FFFFFF">
              <a:alpha val="50000"/>
            </a:srgbClr>
          </a:solidFill>
          <a:ln w="12700">
            <a:solidFill>
              <a:schemeClr val="tx1"/>
            </a:solidFill>
            <a:miter lim="800000"/>
            <a:headEnd type="none" w="sm" len="sm"/>
            <a:tailEnd type="none" w="sm" len="sm"/>
          </a:ln>
          <a:effectLst/>
        </p:spPr>
        <p:txBody>
          <a:bodyPr wrap="none" anchor="ctr"/>
          <a:lstStyle/>
          <a:p>
            <a:pPr eaLnBrk="1" hangingPunct="1">
              <a:lnSpc>
                <a:spcPct val="100000"/>
              </a:lnSpc>
              <a:spcBef>
                <a:spcPct val="0"/>
              </a:spcBef>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548867" name="Text Box 3"/>
          <p:cNvSpPr txBox="1">
            <a:spLocks noChangeArrowheads="1"/>
          </p:cNvSpPr>
          <p:nvPr/>
        </p:nvSpPr>
        <p:spPr bwMode="auto">
          <a:xfrm>
            <a:off x="609600" y="1126643"/>
            <a:ext cx="8686800" cy="2189163"/>
          </a:xfrm>
          <a:prstGeom prst="rect">
            <a:avLst/>
          </a:prstGeom>
          <a:noFill/>
          <a:ln w="12700">
            <a:noFill/>
            <a:miter lim="800000"/>
            <a:headEnd type="none" w="sm" len="sm"/>
            <a:tailEnd type="none" w="sm" len="sm"/>
          </a:ln>
          <a:effectLst>
            <a:outerShdw dist="35921" dir="2700000" algn="ctr" rotWithShape="0">
              <a:srgbClr val="333333">
                <a:alpha val="50000"/>
              </a:srgbClr>
            </a:outerShdw>
          </a:effectLst>
        </p:spPr>
        <p:txBody>
          <a:bodyPr anchor="ctr" anchorCtr="1">
            <a:spAutoFit/>
          </a:bodyPr>
          <a:lstStyle/>
          <a:p>
            <a:pPr algn="ctr" eaLnBrk="1" hangingPunct="1">
              <a:lnSpc>
                <a:spcPct val="100000"/>
              </a:lnSpc>
              <a:spcBef>
                <a:spcPct val="0"/>
              </a:spcBef>
              <a:defRPr/>
            </a:pPr>
            <a:r>
              <a:rPr lang="en-US" sz="17200" b="0" dirty="0" err="1">
                <a:solidFill>
                  <a:srgbClr val="FF0000"/>
                </a:solidFill>
                <a:latin typeface="TILogo" pitchFamily="2" charset="0"/>
              </a:rPr>
              <a:t>ti</a:t>
            </a:r>
            <a:endParaRPr lang="en-US" sz="17200" b="0" dirty="0">
              <a:solidFill>
                <a:srgbClr val="FF0000"/>
              </a:solidFill>
              <a:latin typeface="TILogo" pitchFamily="2" charset="0"/>
            </a:endParaRPr>
          </a:p>
        </p:txBody>
      </p:sp>
      <p:sp>
        <p:nvSpPr>
          <p:cNvPr id="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57</a:t>
            </a:r>
            <a:endParaRPr lang="en-US" sz="1000" b="0" dirty="0" smtClean="0">
              <a:solidFill>
                <a:schemeClr val="tx2"/>
              </a:solidFill>
              <a:effectLst/>
              <a:latin typeface="Arial"/>
            </a:endParaRPr>
          </a:p>
        </p:txBody>
      </p:sp>
      <p:pic>
        <p:nvPicPr>
          <p:cNvPr id="5"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35625"/>
            <a:ext cx="9144000" cy="609600"/>
          </a:xfrm>
        </p:spPr>
        <p:txBody>
          <a:bodyPr>
            <a:noAutofit/>
          </a:bodyPr>
          <a:lstStyle/>
          <a:p>
            <a:r>
              <a:rPr lang="en-US" dirty="0" err="1" smtClean="0"/>
              <a:t>Stellaris</a:t>
            </a:r>
            <a:r>
              <a:rPr lang="en-US" dirty="0" smtClean="0"/>
              <a:t> Device Architecture</a:t>
            </a:r>
          </a:p>
        </p:txBody>
      </p:sp>
      <p:sp>
        <p:nvSpPr>
          <p:cNvPr id="2051" name="TextBox 13"/>
          <p:cNvSpPr txBox="1">
            <a:spLocks noChangeArrowheads="1"/>
          </p:cNvSpPr>
          <p:nvPr/>
        </p:nvSpPr>
        <p:spPr bwMode="auto">
          <a:xfrm>
            <a:off x="76200" y="662050"/>
            <a:ext cx="4233851" cy="338554"/>
          </a:xfrm>
          <a:prstGeom prst="rect">
            <a:avLst/>
          </a:prstGeom>
          <a:noFill/>
          <a:ln w="9525">
            <a:noFill/>
            <a:miter lim="800000"/>
            <a:headEnd/>
            <a:tailEnd/>
          </a:ln>
        </p:spPr>
        <p:txBody>
          <a:bodyPr wrap="none">
            <a:spAutoFit/>
          </a:bodyPr>
          <a:lstStyle/>
          <a:p>
            <a:pPr marL="342900" indent="-342900">
              <a:buClr>
                <a:schemeClr val="tx2"/>
              </a:buClr>
              <a:buSzPct val="75000"/>
              <a:buFont typeface="Wingdings"/>
              <a:buChar char=""/>
            </a:pPr>
            <a:r>
              <a:rPr lang="en-US" sz="2000" dirty="0" smtClean="0"/>
              <a:t>ARM Cortex-M3 – up to 80MHz</a:t>
            </a:r>
          </a:p>
        </p:txBody>
      </p:sp>
      <p:pic>
        <p:nvPicPr>
          <p:cNvPr id="4" name="Picture 3"/>
          <p:cNvPicPr>
            <a:picLocks noChangeAspect="1" noChangeArrowheads="1"/>
          </p:cNvPicPr>
          <p:nvPr/>
        </p:nvPicPr>
        <p:blipFill>
          <a:blip r:embed="rId4" cstate="print"/>
          <a:srcRect/>
          <a:stretch>
            <a:fillRect/>
          </a:stretch>
        </p:blipFill>
        <p:spPr bwMode="auto">
          <a:xfrm>
            <a:off x="3124200" y="1219200"/>
            <a:ext cx="1260240" cy="1156434"/>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pic>
        <p:nvPicPr>
          <p:cNvPr id="94210" name="Picture 2" descr="C:\Documents and Settings\a0159877\Desktop\9b92_block_diagram.png"/>
          <p:cNvPicPr>
            <a:picLocks noChangeAspect="1" noChangeArrowheads="1"/>
          </p:cNvPicPr>
          <p:nvPr/>
        </p:nvPicPr>
        <p:blipFill>
          <a:blip r:embed="rId5" cstate="print"/>
          <a:srcRect/>
          <a:stretch>
            <a:fillRect/>
          </a:stretch>
        </p:blipFill>
        <p:spPr bwMode="auto">
          <a:xfrm>
            <a:off x="4863809" y="914400"/>
            <a:ext cx="4051591" cy="5715000"/>
          </a:xfrm>
          <a:prstGeom prst="rect">
            <a:avLst/>
          </a:prstGeom>
          <a:noFill/>
        </p:spPr>
      </p:pic>
      <p:sp>
        <p:nvSpPr>
          <p:cNvPr id="7" name="TextBox 13"/>
          <p:cNvSpPr txBox="1">
            <a:spLocks noChangeArrowheads="1"/>
          </p:cNvSpPr>
          <p:nvPr/>
        </p:nvSpPr>
        <p:spPr bwMode="auto">
          <a:xfrm>
            <a:off x="76200" y="1147950"/>
            <a:ext cx="2552302" cy="338554"/>
          </a:xfrm>
          <a:prstGeom prst="rect">
            <a:avLst/>
          </a:prstGeom>
          <a:noFill/>
          <a:ln w="9525">
            <a:noFill/>
            <a:miter lim="800000"/>
            <a:headEnd/>
            <a:tailEnd/>
          </a:ln>
        </p:spPr>
        <p:txBody>
          <a:bodyPr wrap="none">
            <a:spAutoFit/>
          </a:bodyPr>
          <a:lstStyle/>
          <a:p>
            <a:pPr marL="342900" indent="-342900">
              <a:buClr>
                <a:schemeClr val="tx2"/>
              </a:buClr>
              <a:buSzPct val="75000"/>
              <a:buFont typeface="Wingdings"/>
              <a:buChar char=""/>
            </a:pPr>
            <a:r>
              <a:rPr lang="en-US" sz="2000" dirty="0" smtClean="0"/>
              <a:t>Memory Options</a:t>
            </a:r>
          </a:p>
        </p:txBody>
      </p:sp>
      <p:sp>
        <p:nvSpPr>
          <p:cNvPr id="9" name="TextBox 8"/>
          <p:cNvSpPr txBox="1"/>
          <p:nvPr/>
        </p:nvSpPr>
        <p:spPr>
          <a:xfrm>
            <a:off x="499791" y="1507533"/>
            <a:ext cx="2319609" cy="955133"/>
          </a:xfrm>
          <a:prstGeom prst="rect">
            <a:avLst/>
          </a:prstGeom>
          <a:noFill/>
        </p:spPr>
        <p:txBody>
          <a:bodyPr wrap="none" rtlCol="0" anchor="ctr" anchorCtr="0">
            <a:spAutoFit/>
          </a:bodyPr>
          <a:lstStyle/>
          <a:p>
            <a:pPr marL="166688" indent="-166688">
              <a:lnSpc>
                <a:spcPct val="70000"/>
              </a:lnSpc>
              <a:buFont typeface="Arial" pitchFamily="34" charset="0"/>
              <a:buChar char="•"/>
            </a:pPr>
            <a:r>
              <a:rPr lang="en-US" sz="1800" b="0" dirty="0" smtClean="0">
                <a:solidFill>
                  <a:schemeClr val="dk1"/>
                </a:solidFill>
                <a:effectLst/>
              </a:rPr>
              <a:t>Flash (8-256KB)</a:t>
            </a:r>
          </a:p>
          <a:p>
            <a:pPr marL="166688" indent="-166688">
              <a:lnSpc>
                <a:spcPct val="70000"/>
              </a:lnSpc>
              <a:buFont typeface="Arial" pitchFamily="34" charset="0"/>
              <a:buChar char="•"/>
            </a:pPr>
            <a:r>
              <a:rPr lang="en-US" sz="1800" b="0" dirty="0" smtClean="0">
                <a:solidFill>
                  <a:schemeClr val="dk1"/>
                </a:solidFill>
              </a:rPr>
              <a:t>SRAM (2-96KB)</a:t>
            </a:r>
          </a:p>
          <a:p>
            <a:pPr marL="166688" indent="-166688">
              <a:lnSpc>
                <a:spcPct val="70000"/>
              </a:lnSpc>
              <a:buFont typeface="Arial" pitchFamily="34" charset="0"/>
              <a:buChar char="•"/>
            </a:pPr>
            <a:r>
              <a:rPr lang="en-US" sz="1800" b="0" dirty="0" err="1" smtClean="0">
                <a:solidFill>
                  <a:schemeClr val="dk1"/>
                </a:solidFill>
                <a:effectLst/>
              </a:rPr>
              <a:t>StellarisWare</a:t>
            </a:r>
            <a:r>
              <a:rPr lang="en-US" sz="1800" b="0" dirty="0" smtClean="0">
                <a:solidFill>
                  <a:schemeClr val="dk1"/>
                </a:solidFill>
                <a:effectLst/>
              </a:rPr>
              <a:t> ROM</a:t>
            </a:r>
          </a:p>
        </p:txBody>
      </p:sp>
      <p:sp>
        <p:nvSpPr>
          <p:cNvPr id="10" name="TextBox 13"/>
          <p:cNvSpPr txBox="1">
            <a:spLocks noChangeArrowheads="1"/>
          </p:cNvSpPr>
          <p:nvPr/>
        </p:nvSpPr>
        <p:spPr bwMode="auto">
          <a:xfrm>
            <a:off x="76200" y="2583875"/>
            <a:ext cx="2069797" cy="338554"/>
          </a:xfrm>
          <a:prstGeom prst="rect">
            <a:avLst/>
          </a:prstGeom>
          <a:noFill/>
          <a:ln w="9525">
            <a:noFill/>
            <a:miter lim="800000"/>
            <a:headEnd/>
            <a:tailEnd/>
          </a:ln>
        </p:spPr>
        <p:txBody>
          <a:bodyPr wrap="none">
            <a:spAutoFit/>
          </a:bodyPr>
          <a:lstStyle/>
          <a:p>
            <a:pPr marL="342900" indent="-342900">
              <a:buClr>
                <a:schemeClr val="tx2"/>
              </a:buClr>
              <a:buSzPct val="75000"/>
              <a:buFont typeface="Wingdings"/>
              <a:buChar char=""/>
            </a:pPr>
            <a:r>
              <a:rPr lang="en-US" sz="2000" dirty="0" smtClean="0"/>
              <a:t>Connectivity</a:t>
            </a:r>
          </a:p>
        </p:txBody>
      </p:sp>
      <p:sp>
        <p:nvSpPr>
          <p:cNvPr id="11" name="TextBox 10"/>
          <p:cNvSpPr txBox="1"/>
          <p:nvPr/>
        </p:nvSpPr>
        <p:spPr>
          <a:xfrm>
            <a:off x="499791" y="2931148"/>
            <a:ext cx="4170694" cy="622735"/>
          </a:xfrm>
          <a:prstGeom prst="rect">
            <a:avLst/>
          </a:prstGeom>
          <a:noFill/>
        </p:spPr>
        <p:txBody>
          <a:bodyPr wrap="none" rtlCol="0" anchor="ctr" anchorCtr="0">
            <a:spAutoFit/>
          </a:bodyPr>
          <a:lstStyle/>
          <a:p>
            <a:pPr marL="166688" indent="-166688">
              <a:lnSpc>
                <a:spcPct val="70000"/>
              </a:lnSpc>
              <a:buFont typeface="Arial" pitchFamily="34" charset="0"/>
              <a:buChar char="•"/>
            </a:pPr>
            <a:r>
              <a:rPr lang="en-US" sz="1800" b="0" dirty="0" smtClean="0">
                <a:solidFill>
                  <a:schemeClr val="dk1"/>
                </a:solidFill>
                <a:effectLst/>
              </a:rPr>
              <a:t>UART, SSI (SPI), I2C, I2S</a:t>
            </a:r>
          </a:p>
          <a:p>
            <a:pPr marL="166688" indent="-166688">
              <a:lnSpc>
                <a:spcPct val="70000"/>
              </a:lnSpc>
              <a:buFont typeface="Arial" pitchFamily="34" charset="0"/>
              <a:buChar char="•"/>
            </a:pPr>
            <a:r>
              <a:rPr lang="en-US" sz="1800" b="0" dirty="0" smtClean="0">
                <a:solidFill>
                  <a:schemeClr val="dk1"/>
                </a:solidFill>
              </a:rPr>
              <a:t>USB, CAN, ENET (MAC+PHY+1588)</a:t>
            </a:r>
            <a:endParaRPr lang="en-US" sz="1800" b="0" dirty="0" smtClean="0">
              <a:solidFill>
                <a:schemeClr val="dk1"/>
              </a:solidFill>
              <a:effectLst/>
            </a:endParaRPr>
          </a:p>
        </p:txBody>
      </p:sp>
      <p:sp>
        <p:nvSpPr>
          <p:cNvPr id="12" name="TextBox 13"/>
          <p:cNvSpPr txBox="1">
            <a:spLocks noChangeArrowheads="1"/>
          </p:cNvSpPr>
          <p:nvPr/>
        </p:nvSpPr>
        <p:spPr bwMode="auto">
          <a:xfrm>
            <a:off x="76200" y="3643750"/>
            <a:ext cx="1854995" cy="338554"/>
          </a:xfrm>
          <a:prstGeom prst="rect">
            <a:avLst/>
          </a:prstGeom>
          <a:noFill/>
          <a:ln w="9525">
            <a:noFill/>
            <a:miter lim="800000"/>
            <a:headEnd/>
            <a:tailEnd/>
          </a:ln>
        </p:spPr>
        <p:txBody>
          <a:bodyPr wrap="none">
            <a:spAutoFit/>
          </a:bodyPr>
          <a:lstStyle/>
          <a:p>
            <a:pPr marL="342900" indent="-342900">
              <a:buClr>
                <a:schemeClr val="tx2"/>
              </a:buClr>
              <a:buSzPct val="75000"/>
              <a:buFont typeface="Wingdings"/>
              <a:buChar char=""/>
            </a:pPr>
            <a:r>
              <a:rPr lang="en-US" sz="2000" dirty="0" smtClean="0"/>
              <a:t>Integration</a:t>
            </a:r>
          </a:p>
        </p:txBody>
      </p:sp>
      <p:sp>
        <p:nvSpPr>
          <p:cNvPr id="13" name="TextBox 12"/>
          <p:cNvSpPr txBox="1"/>
          <p:nvPr/>
        </p:nvSpPr>
        <p:spPr>
          <a:xfrm>
            <a:off x="499791" y="4003020"/>
            <a:ext cx="3905556" cy="1287532"/>
          </a:xfrm>
          <a:prstGeom prst="rect">
            <a:avLst/>
          </a:prstGeom>
          <a:noFill/>
        </p:spPr>
        <p:txBody>
          <a:bodyPr wrap="none" rtlCol="0" anchor="ctr" anchorCtr="0">
            <a:spAutoFit/>
          </a:bodyPr>
          <a:lstStyle/>
          <a:p>
            <a:pPr marL="166688" indent="-166688">
              <a:lnSpc>
                <a:spcPct val="70000"/>
              </a:lnSpc>
              <a:buFont typeface="Arial" pitchFamily="34" charset="0"/>
              <a:buChar char="•"/>
            </a:pPr>
            <a:r>
              <a:rPr lang="en-US" sz="1800" b="0" dirty="0" smtClean="0">
                <a:solidFill>
                  <a:schemeClr val="dk1"/>
                </a:solidFill>
                <a:effectLst/>
              </a:rPr>
              <a:t>Up to 24 channels 10/12-bit ADC</a:t>
            </a:r>
          </a:p>
          <a:p>
            <a:pPr marL="166688" indent="-166688">
              <a:lnSpc>
                <a:spcPct val="70000"/>
              </a:lnSpc>
              <a:buFont typeface="Arial" pitchFamily="34" charset="0"/>
              <a:buChar char="•"/>
            </a:pPr>
            <a:r>
              <a:rPr lang="en-US" sz="1800" b="0" dirty="0" smtClean="0">
                <a:solidFill>
                  <a:schemeClr val="dk1"/>
                </a:solidFill>
              </a:rPr>
              <a:t>On-chip comparators, temp sensor</a:t>
            </a:r>
          </a:p>
          <a:p>
            <a:pPr marL="166688" indent="-166688">
              <a:lnSpc>
                <a:spcPct val="70000"/>
              </a:lnSpc>
              <a:buFont typeface="Arial" pitchFamily="34" charset="0"/>
              <a:buChar char="•"/>
            </a:pPr>
            <a:r>
              <a:rPr lang="en-US" sz="1800" b="0" dirty="0" smtClean="0">
                <a:solidFill>
                  <a:schemeClr val="dk1"/>
                </a:solidFill>
                <a:effectLst/>
              </a:rPr>
              <a:t>Low-power operation (hibernation)</a:t>
            </a:r>
          </a:p>
          <a:p>
            <a:pPr marL="166688" indent="-166688">
              <a:lnSpc>
                <a:spcPct val="70000"/>
              </a:lnSpc>
              <a:buFont typeface="Arial" pitchFamily="34" charset="0"/>
              <a:buChar char="•"/>
            </a:pPr>
            <a:r>
              <a:rPr lang="en-US" sz="1800" b="0" dirty="0" smtClean="0">
                <a:solidFill>
                  <a:schemeClr val="dk1"/>
                </a:solidFill>
              </a:rPr>
              <a:t>External Peripheral Interface (EPI)</a:t>
            </a:r>
            <a:endParaRPr lang="en-US" sz="1800" b="0" dirty="0" smtClean="0">
              <a:solidFill>
                <a:schemeClr val="dk1"/>
              </a:solidFill>
              <a:effectLst/>
            </a:endParaRPr>
          </a:p>
        </p:txBody>
      </p:sp>
      <p:sp>
        <p:nvSpPr>
          <p:cNvPr id="14" name="TextBox 13"/>
          <p:cNvSpPr txBox="1">
            <a:spLocks noChangeArrowheads="1"/>
          </p:cNvSpPr>
          <p:nvPr/>
        </p:nvSpPr>
        <p:spPr bwMode="auto">
          <a:xfrm>
            <a:off x="76200" y="5386450"/>
            <a:ext cx="3651962" cy="338554"/>
          </a:xfrm>
          <a:prstGeom prst="rect">
            <a:avLst/>
          </a:prstGeom>
          <a:noFill/>
          <a:ln w="9525">
            <a:noFill/>
            <a:miter lim="800000"/>
            <a:headEnd/>
            <a:tailEnd/>
          </a:ln>
        </p:spPr>
        <p:txBody>
          <a:bodyPr wrap="none">
            <a:spAutoFit/>
          </a:bodyPr>
          <a:lstStyle/>
          <a:p>
            <a:pPr marL="342900" indent="-342900">
              <a:buClr>
                <a:schemeClr val="tx2"/>
              </a:buClr>
              <a:buSzPct val="75000"/>
              <a:buFont typeface="Wingdings"/>
              <a:buChar char=""/>
            </a:pPr>
            <a:r>
              <a:rPr lang="en-US" sz="2000" dirty="0" smtClean="0"/>
              <a:t>Advanced Motion Control</a:t>
            </a:r>
          </a:p>
        </p:txBody>
      </p:sp>
      <p:sp>
        <p:nvSpPr>
          <p:cNvPr id="15" name="TextBox 14"/>
          <p:cNvSpPr txBox="1"/>
          <p:nvPr/>
        </p:nvSpPr>
        <p:spPr>
          <a:xfrm>
            <a:off x="499791" y="5745675"/>
            <a:ext cx="4187685" cy="646331"/>
          </a:xfrm>
          <a:prstGeom prst="rect">
            <a:avLst/>
          </a:prstGeom>
          <a:noFill/>
        </p:spPr>
        <p:txBody>
          <a:bodyPr wrap="none" rtlCol="0" anchor="ctr" anchorCtr="0">
            <a:spAutoFit/>
          </a:bodyPr>
          <a:lstStyle/>
          <a:p>
            <a:pPr marL="166688" indent="-166688">
              <a:lnSpc>
                <a:spcPct val="70000"/>
              </a:lnSpc>
              <a:buFont typeface="Arial" pitchFamily="34" charset="0"/>
              <a:buChar char="•"/>
            </a:pPr>
            <a:r>
              <a:rPr lang="en-US" sz="1800" b="0" dirty="0" err="1" smtClean="0">
                <a:solidFill>
                  <a:schemeClr val="dk1"/>
                </a:solidFill>
                <a:effectLst/>
              </a:rPr>
              <a:t>Quadrature</a:t>
            </a:r>
            <a:r>
              <a:rPr lang="en-US" sz="1800" b="0" dirty="0" smtClean="0">
                <a:solidFill>
                  <a:schemeClr val="dk1"/>
                </a:solidFill>
                <a:effectLst/>
              </a:rPr>
              <a:t> Encoder Inputs (QEI)</a:t>
            </a:r>
          </a:p>
          <a:p>
            <a:pPr marL="166688" indent="-166688">
              <a:buFont typeface="Arial" pitchFamily="34" charset="0"/>
              <a:buChar char="•"/>
            </a:pPr>
            <a:r>
              <a:rPr lang="en-US" sz="1800" b="0" dirty="0" smtClean="0">
                <a:solidFill>
                  <a:schemeClr val="dk1"/>
                </a:solidFill>
              </a:rPr>
              <a:t>Multi-channel PWM w/auto </a:t>
            </a:r>
            <a:r>
              <a:rPr lang="en-US" sz="1800" b="0" dirty="0" err="1" smtClean="0">
                <a:solidFill>
                  <a:schemeClr val="dk1"/>
                </a:solidFill>
              </a:rPr>
              <a:t>deadband</a:t>
            </a:r>
            <a:endParaRPr lang="en-US" sz="1800" b="0" dirty="0" smtClean="0">
              <a:solidFill>
                <a:schemeClr val="dk1"/>
              </a:solidFill>
              <a:effectLst/>
            </a:endParaRPr>
          </a:p>
        </p:txBody>
      </p:sp>
      <p:sp>
        <p:nvSpPr>
          <p:cNvPr id="16" name="TextBox 15"/>
          <p:cNvSpPr txBox="1"/>
          <p:nvPr/>
        </p:nvSpPr>
        <p:spPr>
          <a:xfrm>
            <a:off x="6177150" y="680850"/>
            <a:ext cx="1483098" cy="338554"/>
          </a:xfrm>
          <a:prstGeom prst="rect">
            <a:avLst/>
          </a:prstGeom>
          <a:solidFill>
            <a:schemeClr val="accent2"/>
          </a:solidFill>
          <a:ln w="28575">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r>
              <a:rPr lang="en-US" sz="2000" b="0" dirty="0" smtClean="0">
                <a:solidFill>
                  <a:schemeClr val="dk1"/>
                </a:solidFill>
              </a:rPr>
              <a:t>LM3S9B92</a:t>
            </a:r>
            <a:endParaRPr lang="en-US" sz="2000" b="0" dirty="0" smtClean="0">
              <a:solidFill>
                <a:schemeClr val="dk1"/>
              </a:solidFill>
              <a:effectLst/>
            </a:endParaRPr>
          </a:p>
        </p:txBody>
      </p:sp>
      <p:sp>
        <p:nvSpPr>
          <p:cNvPr id="1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6</a:t>
            </a:r>
            <a:endParaRPr lang="en-US" sz="1000" b="0" dirty="0" smtClean="0">
              <a:solidFill>
                <a:schemeClr val="tx2"/>
              </a:solidFill>
              <a:effectLst/>
              <a:latin typeface="Arial"/>
            </a:endParaRPr>
          </a:p>
        </p:txBody>
      </p:sp>
      <p:pic>
        <p:nvPicPr>
          <p:cNvPr id="18"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sld>
</file>

<file path=ppt/slides/slide60.xml><?xml version="1.0" encoding="utf-8"?>
<p:sld xmlns:a="http://schemas.openxmlformats.org/drawingml/2006/main" xmlns:r="http://schemas.openxmlformats.org/officeDocument/2006/relationships" xmlns:p="http://schemas.openxmlformats.org/presentationml/2006/main" show="0">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41988" name="Text Box 3"/>
          <p:cNvSpPr txBox="1">
            <a:spLocks noChangeArrowheads="1"/>
          </p:cNvSpPr>
          <p:nvPr>
            <p:custDataLst>
              <p:tags r:id="rId2"/>
            </p:custDataLst>
          </p:nvPr>
        </p:nvSpPr>
        <p:spPr bwMode="auto">
          <a:xfrm>
            <a:off x="304800" y="991396"/>
            <a:ext cx="5562600" cy="495300"/>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z="2800">
                <a:solidFill>
                  <a:srgbClr val="000000"/>
                </a:solidFill>
              </a:rPr>
              <a:t>MainHighlight</a:t>
            </a:r>
          </a:p>
        </p:txBody>
      </p:sp>
      <p:sp>
        <p:nvSpPr>
          <p:cNvPr id="41989" name="Text Box 4"/>
          <p:cNvSpPr txBox="1">
            <a:spLocks noChangeArrowheads="1"/>
          </p:cNvSpPr>
          <p:nvPr>
            <p:custDataLst>
              <p:tags r:id="rId3"/>
            </p:custDataLst>
          </p:nvPr>
        </p:nvSpPr>
        <p:spPr bwMode="auto">
          <a:xfrm>
            <a:off x="301576" y="1513684"/>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dirty="0" err="1">
                <a:solidFill>
                  <a:srgbClr val="000000"/>
                </a:solidFill>
              </a:rPr>
              <a:t>MainNormal</a:t>
            </a:r>
            <a:endParaRPr lang="en-US" sz="2800" dirty="0">
              <a:solidFill>
                <a:srgbClr val="000000"/>
              </a:solidFill>
            </a:endParaRPr>
          </a:p>
        </p:txBody>
      </p:sp>
      <p:sp>
        <p:nvSpPr>
          <p:cNvPr id="41990" name="Text Box 5"/>
          <p:cNvSpPr txBox="1">
            <a:spLocks noChangeArrowheads="1"/>
          </p:cNvSpPr>
          <p:nvPr>
            <p:custDataLst>
              <p:tags r:id="rId4"/>
            </p:custDataLst>
          </p:nvPr>
        </p:nvSpPr>
        <p:spPr bwMode="auto">
          <a:xfrm>
            <a:off x="774000" y="1959771"/>
            <a:ext cx="4864800" cy="439738"/>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dirty="0" err="1">
                <a:solidFill>
                  <a:srgbClr val="000000"/>
                </a:solidFill>
              </a:rPr>
              <a:t>SubHighlight</a:t>
            </a:r>
            <a:endParaRPr lang="en-US" dirty="0">
              <a:solidFill>
                <a:srgbClr val="000000"/>
              </a:solidFill>
            </a:endParaRPr>
          </a:p>
        </p:txBody>
      </p:sp>
      <p:sp>
        <p:nvSpPr>
          <p:cNvPr id="41991" name="Text Box 6"/>
          <p:cNvSpPr txBox="1">
            <a:spLocks noChangeArrowheads="1"/>
          </p:cNvSpPr>
          <p:nvPr>
            <p:custDataLst>
              <p:tags r:id="rId5"/>
            </p:custDataLst>
          </p:nvPr>
        </p:nvSpPr>
        <p:spPr bwMode="auto">
          <a:xfrm>
            <a:off x="769877" y="2393159"/>
            <a:ext cx="4868924" cy="366712"/>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dirty="0" err="1">
                <a:solidFill>
                  <a:srgbClr val="000000"/>
                </a:solidFill>
              </a:rPr>
              <a:t>SubNormal</a:t>
            </a:r>
            <a:endParaRPr lang="en-US" dirty="0">
              <a:solidFill>
                <a:srgbClr val="000000"/>
              </a:solidFill>
            </a:endParaRPr>
          </a:p>
        </p:txBody>
      </p:sp>
      <p:pic>
        <p:nvPicPr>
          <p:cNvPr id="72706" name="Picture 2" descr="C:\Documents and Settings\a0159877\Desktop\250px-Operating_system_placement.svg.png"/>
          <p:cNvPicPr>
            <a:picLocks noChangeAspect="1" noChangeArrowheads="1"/>
          </p:cNvPicPr>
          <p:nvPr/>
        </p:nvPicPr>
        <p:blipFill>
          <a:blip r:embed="rId7" cstate="print"/>
          <a:srcRect/>
          <a:stretch>
            <a:fillRect/>
          </a:stretch>
        </p:blipFill>
        <p:spPr bwMode="auto">
          <a:xfrm>
            <a:off x="6160824" y="1153041"/>
            <a:ext cx="2819400" cy="4172713"/>
          </a:xfrm>
          <a:prstGeom prst="rect">
            <a:avLst/>
          </a:prstGeom>
          <a:noFill/>
        </p:spPr>
      </p:pic>
      <p:pic>
        <p:nvPicPr>
          <p:cNvPr id="9" name="Animated Logo" descr="tilogo_color_twoline.png"/>
          <p:cNvPicPr>
            <a:picLocks noChangeAspect="1"/>
          </p:cNvPicPr>
          <p:nvPr/>
        </p:nvPicPr>
        <p:blipFill>
          <a:blip r:embed="rId8"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sld>
</file>

<file path=ppt/slides/slide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11875"/>
            <a:ext cx="9144000" cy="609600"/>
          </a:xfrm>
        </p:spPr>
        <p:txBody>
          <a:bodyPr>
            <a:noAutofit/>
          </a:bodyPr>
          <a:lstStyle/>
          <a:p>
            <a:pPr algn="l"/>
            <a:r>
              <a:rPr lang="en-US" dirty="0" smtClean="0"/>
              <a:t>	</a:t>
            </a:r>
            <a:r>
              <a:rPr lang="en-US" dirty="0" err="1" smtClean="0"/>
              <a:t>Stellaris</a:t>
            </a:r>
            <a:r>
              <a:rPr lang="en-US" dirty="0" smtClean="0"/>
              <a:t> Roadmap</a:t>
            </a:r>
          </a:p>
        </p:txBody>
      </p:sp>
      <p:grpSp>
        <p:nvGrpSpPr>
          <p:cNvPr id="115" name="Group 114"/>
          <p:cNvGrpSpPr/>
          <p:nvPr/>
        </p:nvGrpSpPr>
        <p:grpSpPr>
          <a:xfrm>
            <a:off x="0" y="385763"/>
            <a:ext cx="9144000" cy="5956300"/>
            <a:chOff x="0" y="385763"/>
            <a:chExt cx="9144000" cy="5956300"/>
          </a:xfrm>
        </p:grpSpPr>
        <p:sp>
          <p:nvSpPr>
            <p:cNvPr id="116" name="Rectangle 5"/>
            <p:cNvSpPr>
              <a:spLocks noChangeArrowheads="1"/>
            </p:cNvSpPr>
            <p:nvPr/>
          </p:nvSpPr>
          <p:spPr bwMode="auto">
            <a:xfrm>
              <a:off x="192088" y="911225"/>
              <a:ext cx="8799512" cy="5108575"/>
            </a:xfrm>
            <a:prstGeom prst="rect">
              <a:avLst/>
            </a:prstGeom>
            <a:gradFill rotWithShape="1">
              <a:gsLst>
                <a:gs pos="0">
                  <a:srgbClr val="DDDDDD"/>
                </a:gs>
                <a:gs pos="100000">
                  <a:srgbClr val="808080"/>
                </a:gs>
              </a:gsLst>
              <a:lin ang="18900000" scaled="1"/>
            </a:gradFill>
            <a:ln w="9525">
              <a:noFill/>
              <a:miter lim="800000"/>
              <a:headEnd/>
              <a:tailEnd/>
            </a:ln>
          </p:spPr>
          <p:txBody>
            <a:bodyPr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en-US" sz="1400" b="0" i="0" u="none" strike="noStrike" kern="0" cap="none" spc="0" normalizeH="0" baseline="0" noProof="0" smtClean="0">
                <a:ln>
                  <a:noFill/>
                </a:ln>
                <a:solidFill>
                  <a:srgbClr val="000000"/>
                </a:solidFill>
                <a:effectLst/>
                <a:uLnTx/>
                <a:uFillTx/>
                <a:latin typeface="Arial Narrow" pitchFamily="34" charset="0"/>
                <a:ea typeface="ヒラギノ角ゴ Pro W3"/>
                <a:cs typeface="ヒラギノ角ゴ Pro W3"/>
              </a:endParaRPr>
            </a:p>
          </p:txBody>
        </p:sp>
        <p:sp>
          <p:nvSpPr>
            <p:cNvPr id="117" name="Text Box 94"/>
            <p:cNvSpPr txBox="1">
              <a:spLocks noChangeArrowheads="1"/>
            </p:cNvSpPr>
            <p:nvPr/>
          </p:nvSpPr>
          <p:spPr bwMode="auto">
            <a:xfrm>
              <a:off x="7467600" y="939800"/>
              <a:ext cx="1676400" cy="336550"/>
            </a:xfrm>
            <a:prstGeom prst="rect">
              <a:avLst/>
            </a:prstGeom>
            <a:noFill/>
            <a:ln w="9525">
              <a:noFill/>
              <a:miter lim="800000"/>
              <a:headEnd/>
              <a:tailEnd/>
            </a:ln>
          </p:spPr>
          <p:txBody>
            <a:bodyPr>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600" b="0" i="0" u="none" strike="noStrike" kern="0" cap="none" spc="0" normalizeH="0" baseline="0" noProof="0" smtClean="0">
                  <a:ln>
                    <a:noFill/>
                  </a:ln>
                  <a:solidFill>
                    <a:srgbClr val="FFFFFF"/>
                  </a:solidFill>
                  <a:effectLst/>
                  <a:uLnTx/>
                  <a:uFillTx/>
                  <a:latin typeface="Arial" pitchFamily="34" charset="0"/>
                  <a:ea typeface="ヒラギノ角ゴ Pro W3"/>
                  <a:cs typeface="ヒラギノ角ゴ Pro W3"/>
                </a:rPr>
                <a:t>Performance</a:t>
              </a:r>
            </a:p>
          </p:txBody>
        </p:sp>
        <p:sp>
          <p:nvSpPr>
            <p:cNvPr id="118" name="Up Arrow 117"/>
            <p:cNvSpPr>
              <a:spLocks noChangeArrowheads="1"/>
            </p:cNvSpPr>
            <p:nvPr/>
          </p:nvSpPr>
          <p:spPr bwMode="auto">
            <a:xfrm>
              <a:off x="8572500" y="1243013"/>
              <a:ext cx="374650" cy="506412"/>
            </a:xfrm>
            <a:prstGeom prst="upArrow">
              <a:avLst>
                <a:gd name="adj1" fmla="val 50000"/>
                <a:gd name="adj2" fmla="val 50000"/>
              </a:avLst>
            </a:prstGeom>
            <a:gradFill rotWithShape="0">
              <a:gsLst>
                <a:gs pos="0">
                  <a:srgbClr val="A3C2E1"/>
                </a:gs>
                <a:gs pos="50000">
                  <a:srgbClr val="E1F0FB"/>
                </a:gs>
                <a:gs pos="100000">
                  <a:srgbClr val="A3C2E1"/>
                </a:gs>
              </a:gsLst>
              <a:lin ang="5400000" scaled="1"/>
            </a:gradFill>
            <a:ln w="9525">
              <a:noFill/>
              <a:round/>
              <a:headEnd/>
              <a:tailEnd/>
            </a:ln>
            <a:effectLst>
              <a:outerShdw blurRad="63500" dist="38100" dir="2700000" algn="tl" rotWithShape="0">
                <a:srgbClr val="000000">
                  <a:alpha val="39999"/>
                </a:srgbClr>
              </a:outerShdw>
            </a:effectLst>
          </p:spPr>
          <p:txBody>
            <a:bodyPr wrap="none" anchor="ctr"/>
            <a:lstStyle/>
            <a:p>
              <a:pPr marL="0" marR="0" lvl="0" indent="0" algn="ctr" defTabSz="914400" eaLnBrk="1" fontAlgn="auto" latinLnBrk="0" hangingPunct="1">
                <a:lnSpc>
                  <a:spcPct val="90000"/>
                </a:lnSpc>
                <a:spcBef>
                  <a:spcPct val="0"/>
                </a:spcBef>
                <a:spcAft>
                  <a:spcPts val="0"/>
                </a:spcAft>
                <a:buClrTx/>
                <a:buSzTx/>
                <a:buFontTx/>
                <a:buNone/>
                <a:tabLst/>
                <a:defRPr/>
              </a:pPr>
              <a:endParaRPr kumimoji="0" lang="en-US" sz="1800" b="0" i="0" u="none" strike="noStrike" kern="0" cap="none" spc="0" normalizeH="0" baseline="0" noProof="0">
                <a:ln>
                  <a:noFill/>
                </a:ln>
                <a:solidFill>
                  <a:srgbClr val="000000"/>
                </a:solidFill>
                <a:effectLst/>
                <a:uLnTx/>
                <a:uFillTx/>
                <a:latin typeface="Courier New" pitchFamily="49" charset="0"/>
                <a:ea typeface="ＭＳ Ｐゴシック" charset="-128"/>
                <a:cs typeface="ＭＳ Ｐゴシック" charset="-128"/>
              </a:endParaRPr>
            </a:p>
          </p:txBody>
        </p:sp>
        <p:grpSp>
          <p:nvGrpSpPr>
            <p:cNvPr id="119" name="Group 6"/>
            <p:cNvGrpSpPr>
              <a:grpSpLocks/>
            </p:cNvGrpSpPr>
            <p:nvPr/>
          </p:nvGrpSpPr>
          <p:grpSpPr bwMode="auto">
            <a:xfrm>
              <a:off x="6591300" y="1425575"/>
              <a:ext cx="1827213" cy="1914525"/>
              <a:chOff x="3312" y="1298"/>
              <a:chExt cx="996" cy="943"/>
            </a:xfrm>
          </p:grpSpPr>
          <p:sp>
            <p:nvSpPr>
              <p:cNvPr id="168" name="Rectangle 20"/>
              <p:cNvSpPr>
                <a:spLocks noChangeArrowheads="1"/>
              </p:cNvSpPr>
              <p:nvPr/>
            </p:nvSpPr>
            <p:spPr bwMode="auto">
              <a:xfrm>
                <a:off x="3468" y="1298"/>
                <a:ext cx="840" cy="848"/>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FF00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endParaRPr kumimoji="0" lang="en-US" sz="1000" b="0" i="0" u="none" strike="noStrike" kern="0" cap="none" spc="0" normalizeH="0" baseline="0" noProof="0" dirty="0">
                  <a:ln>
                    <a:noFill/>
                  </a:ln>
                  <a:solidFill>
                    <a:srgbClr val="FFFFFF"/>
                  </a:solidFill>
                  <a:effectLst/>
                  <a:uLnTx/>
                  <a:uFillTx/>
                  <a:latin typeface="Arial"/>
                  <a:ea typeface="ＭＳ Ｐゴシック"/>
                  <a:cs typeface="ＭＳ Ｐゴシック"/>
                </a:endParaRPr>
              </a:p>
            </p:txBody>
          </p:sp>
          <p:sp>
            <p:nvSpPr>
              <p:cNvPr id="169" name="Rectangle 20"/>
              <p:cNvSpPr>
                <a:spLocks noChangeArrowheads="1"/>
              </p:cNvSpPr>
              <p:nvPr/>
            </p:nvSpPr>
            <p:spPr bwMode="auto">
              <a:xfrm>
                <a:off x="3312" y="1346"/>
                <a:ext cx="943" cy="895"/>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FF00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a:ln>
                      <a:noFill/>
                    </a:ln>
                    <a:solidFill>
                      <a:srgbClr val="FF0000"/>
                    </a:solidFill>
                    <a:effectLst/>
                    <a:uLnTx/>
                    <a:uFillTx/>
                    <a:latin typeface="Arial"/>
                    <a:ea typeface="MS PGothic" pitchFamily="34" charset="-128"/>
                    <a:cs typeface="MS PGothic" pitchFamily="34" charset="-128"/>
                  </a:rPr>
                  <a:t>LM4F117 / LM4F137</a:t>
                </a:r>
              </a:p>
              <a:p>
                <a:pPr marL="173038" marR="0" lvl="0" indent="-173038"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a:ln>
                      <a:noFill/>
                    </a:ln>
                    <a:solidFill>
                      <a:srgbClr val="FF0000"/>
                    </a:solidFill>
                    <a:effectLst/>
                    <a:uLnTx/>
                    <a:uFillTx/>
                    <a:latin typeface="Arial"/>
                    <a:ea typeface="MS PGothic" pitchFamily="34" charset="-128"/>
                    <a:cs typeface="MS PGothic" pitchFamily="34" charset="-128"/>
                  </a:rPr>
                  <a:t>LM4F197 / LM4F217</a:t>
                </a:r>
              </a:p>
              <a:p>
                <a:pPr marL="173038" marR="0" lvl="0" indent="-173038"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a:ln>
                      <a:noFill/>
                    </a:ln>
                    <a:solidFill>
                      <a:srgbClr val="FF0000"/>
                    </a:solidFill>
                    <a:effectLst/>
                    <a:uLnTx/>
                    <a:uFillTx/>
                    <a:latin typeface="Arial"/>
                    <a:ea typeface="MS PGothic" pitchFamily="34" charset="-128"/>
                    <a:cs typeface="MS PGothic" pitchFamily="34" charset="-128"/>
                  </a:rPr>
                  <a:t>LM4F237 / LM4F297</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Cortex-M4F</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120+MHz</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2MB Flash</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256K SRAM</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Dual Ethernet</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ULP HIB</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Tamper Protect / Security</a:t>
                </a:r>
              </a:p>
              <a:p>
                <a:pPr marL="173038" marR="0" lvl="0" indent="-173038" defTabSz="914400" eaLnBrk="1" fontAlgn="auto" latinLnBrk="0" hangingPunct="1">
                  <a:lnSpc>
                    <a:spcPct val="100000"/>
                  </a:lnSpc>
                  <a:spcBef>
                    <a:spcPct val="0"/>
                  </a:spcBef>
                  <a:spcAft>
                    <a:spcPts val="0"/>
                  </a:spcAft>
                  <a:buClrTx/>
                  <a:buSzTx/>
                  <a:buFontTx/>
                  <a:buChar char="•"/>
                  <a:tabLst/>
                  <a:defRPr/>
                </a:pPr>
                <a:endParaRPr kumimoji="0" lang="en-US" sz="10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endParaRPr>
              </a:p>
            </p:txBody>
          </p:sp>
        </p:grpSp>
        <p:sp>
          <p:nvSpPr>
            <p:cNvPr id="120" name="TextBox 29"/>
            <p:cNvSpPr txBox="1">
              <a:spLocks noChangeArrowheads="1"/>
            </p:cNvSpPr>
            <p:nvPr/>
          </p:nvSpPr>
          <p:spPr bwMode="auto">
            <a:xfrm>
              <a:off x="1162050" y="6000750"/>
              <a:ext cx="914400" cy="338138"/>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1600" b="0" i="0" u="none" strike="noStrike" kern="0" cap="none" spc="0" normalizeH="0" baseline="0" noProof="0" smtClean="0">
                  <a:ln>
                    <a:noFill/>
                  </a:ln>
                  <a:solidFill>
                    <a:srgbClr val="000000"/>
                  </a:solidFill>
                  <a:effectLst/>
                  <a:uLnTx/>
                  <a:uFillTx/>
                  <a:latin typeface="Arial" pitchFamily="34" charset="0"/>
                  <a:ea typeface="ヒラギノ角ゴ Pro W3"/>
                  <a:cs typeface="ヒラギノ角ゴ Pro W3"/>
                </a:rPr>
                <a:t>Now</a:t>
              </a:r>
            </a:p>
          </p:txBody>
        </p:sp>
        <p:sp>
          <p:nvSpPr>
            <p:cNvPr id="121" name="TextBox 32"/>
            <p:cNvSpPr txBox="1">
              <a:spLocks noChangeArrowheads="1"/>
            </p:cNvSpPr>
            <p:nvPr/>
          </p:nvSpPr>
          <p:spPr bwMode="auto">
            <a:xfrm>
              <a:off x="3429000" y="5976938"/>
              <a:ext cx="730250" cy="33655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1600" b="0" i="0" u="none" strike="noStrike" kern="0" cap="none" spc="0" normalizeH="0" baseline="0" noProof="0" smtClean="0">
                  <a:ln>
                    <a:noFill/>
                  </a:ln>
                  <a:solidFill>
                    <a:srgbClr val="000000"/>
                  </a:solidFill>
                  <a:effectLst/>
                  <a:uLnTx/>
                  <a:uFillTx/>
                  <a:latin typeface="Arial" pitchFamily="34" charset="0"/>
                  <a:ea typeface="ヒラギノ角ゴ Pro W3"/>
                  <a:cs typeface="ヒラギノ角ゴ Pro W3"/>
                </a:rPr>
                <a:t>2011</a:t>
              </a:r>
            </a:p>
          </p:txBody>
        </p:sp>
        <p:sp>
          <p:nvSpPr>
            <p:cNvPr id="122" name="TextBox 121"/>
            <p:cNvSpPr txBox="1">
              <a:spLocks noChangeArrowheads="1"/>
            </p:cNvSpPr>
            <p:nvPr/>
          </p:nvSpPr>
          <p:spPr bwMode="auto">
            <a:xfrm>
              <a:off x="238125" y="966788"/>
              <a:ext cx="4092575" cy="649287"/>
            </a:xfrm>
            <a:prstGeom prst="rect">
              <a:avLst/>
            </a:prstGeom>
            <a:solidFill>
              <a:srgbClr val="FFFFFF"/>
            </a:solidFill>
            <a:ln w="9525">
              <a:solidFill>
                <a:srgbClr val="000000"/>
              </a:solidFill>
              <a:miter lim="800000"/>
              <a:headEnd/>
              <a:tailEnd/>
            </a:ln>
            <a:effectLst>
              <a:outerShdw blurRad="63500" dist="38100" dir="2700000" algn="tl" rotWithShape="0">
                <a:srgbClr val="000000">
                  <a:alpha val="39999"/>
                </a:srgbClr>
              </a:outerShdw>
            </a:effectLst>
          </p:spPr>
          <p:txBody>
            <a:bodyPr>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a:ln>
                    <a:noFill/>
                  </a:ln>
                  <a:solidFill>
                    <a:srgbClr val="000000"/>
                  </a:solidFill>
                  <a:effectLst/>
                  <a:uLnTx/>
                  <a:uFillTx/>
                  <a:ea typeface="ヒラギノ角ゴ Pro W3" charset="-128"/>
                  <a:cs typeface="ヒラギノ角ゴ Pro W3" charset="-128"/>
                </a:rPr>
                <a:t>Note: Complete peripheral set not shown for each device. All devices include mix of Timers, UART, I2C, SPI, USB, I2S, EPI, Ethernet, CAN, PWM, ADCs, DMA.</a:t>
              </a:r>
            </a:p>
          </p:txBody>
        </p:sp>
        <p:grpSp>
          <p:nvGrpSpPr>
            <p:cNvPr id="123" name="Group 17"/>
            <p:cNvGrpSpPr>
              <a:grpSpLocks/>
            </p:cNvGrpSpPr>
            <p:nvPr/>
          </p:nvGrpSpPr>
          <p:grpSpPr bwMode="auto">
            <a:xfrm>
              <a:off x="885825" y="5087364"/>
              <a:ext cx="1416050" cy="809856"/>
              <a:chOff x="502" y="2083"/>
              <a:chExt cx="892" cy="917"/>
            </a:xfrm>
          </p:grpSpPr>
          <p:sp>
            <p:nvSpPr>
              <p:cNvPr id="166" name="Rectangle 20"/>
              <p:cNvSpPr>
                <a:spLocks noChangeArrowheads="1"/>
              </p:cNvSpPr>
              <p:nvPr/>
            </p:nvSpPr>
            <p:spPr bwMode="auto">
              <a:xfrm>
                <a:off x="530" y="2136"/>
                <a:ext cx="864" cy="864"/>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00CC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endParaRPr kumimoji="0" lang="en-US" sz="900" b="0" i="0" u="none" strike="noStrike" kern="0" cap="none" spc="0" normalizeH="0" baseline="0" noProof="0" dirty="0">
                  <a:ln>
                    <a:noFill/>
                  </a:ln>
                  <a:solidFill>
                    <a:srgbClr val="FFFFFF"/>
                  </a:solidFill>
                  <a:effectLst/>
                  <a:uLnTx/>
                  <a:uFillTx/>
                  <a:latin typeface="Arial"/>
                  <a:ea typeface="ＭＳ Ｐゴシック"/>
                  <a:cs typeface="ＭＳ Ｐゴシック"/>
                </a:endParaRPr>
              </a:p>
            </p:txBody>
          </p:sp>
          <p:sp>
            <p:nvSpPr>
              <p:cNvPr id="167" name="Rectangle 20"/>
              <p:cNvSpPr>
                <a:spLocks noChangeArrowheads="1"/>
              </p:cNvSpPr>
              <p:nvPr/>
            </p:nvSpPr>
            <p:spPr bwMode="auto">
              <a:xfrm>
                <a:off x="502" y="2083"/>
                <a:ext cx="864" cy="864"/>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00CC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Ins="0"/>
              <a:lstStyle/>
              <a:p>
                <a:pPr marL="173038" marR="0" lvl="0" indent="-173038"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a:ln>
                      <a:noFill/>
                    </a:ln>
                    <a:solidFill>
                      <a:srgbClr val="FF0000"/>
                    </a:solidFill>
                    <a:effectLst/>
                    <a:uLnTx/>
                    <a:uFillTx/>
                    <a:latin typeface="Arial"/>
                    <a:ea typeface="MS PGothic" pitchFamily="34" charset="-128"/>
                    <a:cs typeface="MS PGothic" pitchFamily="34" charset="-128"/>
                  </a:rPr>
                  <a:t>Sandstorm class</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50MHz</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64K Flash</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8K SRAM</a:t>
                </a:r>
              </a:p>
              <a:p>
                <a:pPr marL="173038" marR="0" lvl="0" indent="-173038" defTabSz="914400" eaLnBrk="1" fontAlgn="auto" latinLnBrk="0" hangingPunct="1">
                  <a:lnSpc>
                    <a:spcPct val="100000"/>
                  </a:lnSpc>
                  <a:spcBef>
                    <a:spcPct val="0"/>
                  </a:spcBef>
                  <a:spcAft>
                    <a:spcPts val="0"/>
                  </a:spcAft>
                  <a:buClrTx/>
                  <a:buSzTx/>
                  <a:buFontTx/>
                  <a:buChar char="•"/>
                  <a:tabLst/>
                  <a:defRPr/>
                </a:pPr>
                <a:endPar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endParaRPr>
              </a:p>
            </p:txBody>
          </p:sp>
        </p:grpSp>
        <p:grpSp>
          <p:nvGrpSpPr>
            <p:cNvPr id="124" name="Group 24"/>
            <p:cNvGrpSpPr>
              <a:grpSpLocks/>
            </p:cNvGrpSpPr>
            <p:nvPr/>
          </p:nvGrpSpPr>
          <p:grpSpPr bwMode="auto">
            <a:xfrm>
              <a:off x="885825" y="3828564"/>
              <a:ext cx="1416050" cy="1117776"/>
              <a:chOff x="502" y="2083"/>
              <a:chExt cx="892" cy="917"/>
            </a:xfrm>
          </p:grpSpPr>
          <p:sp>
            <p:nvSpPr>
              <p:cNvPr id="164" name="Rectangle 20"/>
              <p:cNvSpPr>
                <a:spLocks noChangeArrowheads="1"/>
              </p:cNvSpPr>
              <p:nvPr/>
            </p:nvSpPr>
            <p:spPr bwMode="auto">
              <a:xfrm>
                <a:off x="530" y="2136"/>
                <a:ext cx="864" cy="864"/>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00CC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endParaRPr kumimoji="0" lang="en-US" sz="900" b="0" i="0" u="none" strike="noStrike" kern="0" cap="none" spc="0" normalizeH="0" baseline="0" noProof="0" dirty="0">
                  <a:ln>
                    <a:noFill/>
                  </a:ln>
                  <a:solidFill>
                    <a:srgbClr val="FFFFFF"/>
                  </a:solidFill>
                  <a:effectLst/>
                  <a:uLnTx/>
                  <a:uFillTx/>
                  <a:latin typeface="Arial"/>
                  <a:ea typeface="ＭＳ Ｐゴシック"/>
                  <a:cs typeface="ＭＳ Ｐゴシック"/>
                </a:endParaRPr>
              </a:p>
            </p:txBody>
          </p:sp>
          <p:sp>
            <p:nvSpPr>
              <p:cNvPr id="165" name="Rectangle 20"/>
              <p:cNvSpPr>
                <a:spLocks noChangeArrowheads="1"/>
              </p:cNvSpPr>
              <p:nvPr/>
            </p:nvSpPr>
            <p:spPr bwMode="auto">
              <a:xfrm>
                <a:off x="502" y="2083"/>
                <a:ext cx="864" cy="864"/>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00CC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Ins="0"/>
              <a:lstStyle/>
              <a:p>
                <a:pPr marL="173038" marR="0" lvl="0" indent="-173038"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a:ln>
                      <a:noFill/>
                    </a:ln>
                    <a:solidFill>
                      <a:srgbClr val="FF0000"/>
                    </a:solidFill>
                    <a:effectLst/>
                    <a:uLnTx/>
                    <a:uFillTx/>
                    <a:latin typeface="Arial"/>
                    <a:ea typeface="MS PGothic" pitchFamily="34" charset="-128"/>
                    <a:cs typeface="MS PGothic" pitchFamily="34" charset="-128"/>
                  </a:rPr>
                  <a:t>Dustdevil class</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50MHz</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128K Flash</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64K SRAM</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Motion control enh.</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USB D/H/OTG w/ PHY</a:t>
                </a:r>
              </a:p>
            </p:txBody>
          </p:sp>
        </p:grpSp>
        <p:grpSp>
          <p:nvGrpSpPr>
            <p:cNvPr id="125" name="Group 31"/>
            <p:cNvGrpSpPr>
              <a:grpSpLocks/>
            </p:cNvGrpSpPr>
            <p:nvPr/>
          </p:nvGrpSpPr>
          <p:grpSpPr bwMode="auto">
            <a:xfrm>
              <a:off x="885825" y="2723372"/>
              <a:ext cx="1416050" cy="1035164"/>
              <a:chOff x="502" y="2083"/>
              <a:chExt cx="892" cy="917"/>
            </a:xfrm>
          </p:grpSpPr>
          <p:sp>
            <p:nvSpPr>
              <p:cNvPr id="162" name="Rectangle 20"/>
              <p:cNvSpPr>
                <a:spLocks noChangeArrowheads="1"/>
              </p:cNvSpPr>
              <p:nvPr/>
            </p:nvSpPr>
            <p:spPr bwMode="auto">
              <a:xfrm>
                <a:off x="530" y="2136"/>
                <a:ext cx="864" cy="864"/>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00CC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endParaRPr kumimoji="0" lang="en-US" sz="900" b="0" i="0" u="none" strike="noStrike" kern="0" cap="none" spc="0" normalizeH="0" baseline="0" noProof="0" dirty="0">
                  <a:ln>
                    <a:noFill/>
                  </a:ln>
                  <a:solidFill>
                    <a:srgbClr val="FFFFFF"/>
                  </a:solidFill>
                  <a:effectLst/>
                  <a:uLnTx/>
                  <a:uFillTx/>
                  <a:latin typeface="Arial"/>
                  <a:ea typeface="ＭＳ Ｐゴシック"/>
                  <a:cs typeface="ＭＳ Ｐゴシック"/>
                </a:endParaRPr>
              </a:p>
            </p:txBody>
          </p:sp>
          <p:sp>
            <p:nvSpPr>
              <p:cNvPr id="163" name="Rectangle 20"/>
              <p:cNvSpPr>
                <a:spLocks noChangeArrowheads="1"/>
              </p:cNvSpPr>
              <p:nvPr/>
            </p:nvSpPr>
            <p:spPr bwMode="auto">
              <a:xfrm>
                <a:off x="502" y="2083"/>
                <a:ext cx="864" cy="864"/>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00CC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rIns="0"/>
              <a:lstStyle/>
              <a:p>
                <a:pPr marL="173038" marR="0" lvl="0" indent="-173038"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a:ln>
                      <a:noFill/>
                    </a:ln>
                    <a:solidFill>
                      <a:srgbClr val="FF0000"/>
                    </a:solidFill>
                    <a:effectLst/>
                    <a:uLnTx/>
                    <a:uFillTx/>
                    <a:latin typeface="Arial"/>
                    <a:ea typeface="MS PGothic" pitchFamily="34" charset="-128"/>
                    <a:cs typeface="MS PGothic" pitchFamily="34" charset="-128"/>
                  </a:rPr>
                  <a:t>Fury class</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50MHz</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256K Flash</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64K SRAM</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10/100 EMAC w/PHY</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CAN 2.0 A/B MACs</a:t>
                </a:r>
              </a:p>
            </p:txBody>
          </p:sp>
        </p:grpSp>
        <p:grpSp>
          <p:nvGrpSpPr>
            <p:cNvPr id="126" name="Group 62"/>
            <p:cNvGrpSpPr>
              <a:grpSpLocks/>
            </p:cNvGrpSpPr>
            <p:nvPr/>
          </p:nvGrpSpPr>
          <p:grpSpPr bwMode="auto">
            <a:xfrm>
              <a:off x="231776" y="5199063"/>
              <a:ext cx="490539" cy="350837"/>
              <a:chOff x="893135" y="3350014"/>
              <a:chExt cx="490164" cy="350117"/>
            </a:xfrm>
          </p:grpSpPr>
          <p:sp>
            <p:nvSpPr>
              <p:cNvPr id="160" name="Freeform 159"/>
              <p:cNvSpPr/>
              <p:nvPr/>
            </p:nvSpPr>
            <p:spPr>
              <a:xfrm>
                <a:off x="1073972" y="3460911"/>
                <a:ext cx="201459" cy="185356"/>
              </a:xfrm>
              <a:custGeom>
                <a:avLst/>
                <a:gdLst>
                  <a:gd name="connsiteX0" fmla="*/ 116461 w 414172"/>
                  <a:gd name="connsiteY0" fmla="*/ 4613 h 297565"/>
                  <a:gd name="connsiteX1" fmla="*/ 116461 w 414172"/>
                  <a:gd name="connsiteY1" fmla="*/ 4613 h 297565"/>
                  <a:gd name="connsiteX2" fmla="*/ 297214 w 414172"/>
                  <a:gd name="connsiteY2" fmla="*/ 79041 h 297565"/>
                  <a:gd name="connsiteX3" fmla="*/ 329112 w 414172"/>
                  <a:gd name="connsiteY3" fmla="*/ 89674 h 297565"/>
                  <a:gd name="connsiteX4" fmla="*/ 414172 w 414172"/>
                  <a:gd name="connsiteY4" fmla="*/ 185367 h 297565"/>
                  <a:gd name="connsiteX5" fmla="*/ 403540 w 414172"/>
                  <a:gd name="connsiteY5" fmla="*/ 217264 h 297565"/>
                  <a:gd name="connsiteX6" fmla="*/ 137726 w 414172"/>
                  <a:gd name="connsiteY6" fmla="*/ 227897 h 297565"/>
                  <a:gd name="connsiteX7" fmla="*/ 105828 w 414172"/>
                  <a:gd name="connsiteY7" fmla="*/ 206632 h 297565"/>
                  <a:gd name="connsiteX8" fmla="*/ 42033 w 414172"/>
                  <a:gd name="connsiteY8" fmla="*/ 185367 h 297565"/>
                  <a:gd name="connsiteX9" fmla="*/ 10135 w 414172"/>
                  <a:gd name="connsiteY9" fmla="*/ 153469 h 297565"/>
                  <a:gd name="connsiteX10" fmla="*/ 42033 w 414172"/>
                  <a:gd name="connsiteY10" fmla="*/ 25878 h 297565"/>
                  <a:gd name="connsiteX11" fmla="*/ 73930 w 414172"/>
                  <a:gd name="connsiteY11" fmla="*/ 4613 h 297565"/>
                  <a:gd name="connsiteX12" fmla="*/ 116461 w 414172"/>
                  <a:gd name="connsiteY12" fmla="*/ 4613 h 297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14172" h="297565">
                    <a:moveTo>
                      <a:pt x="116461" y="4613"/>
                    </a:moveTo>
                    <a:lnTo>
                      <a:pt x="116461" y="4613"/>
                    </a:lnTo>
                    <a:lnTo>
                      <a:pt x="297214" y="79041"/>
                    </a:lnTo>
                    <a:cubicBezTo>
                      <a:pt x="307620" y="83204"/>
                      <a:pt x="320265" y="82793"/>
                      <a:pt x="329112" y="89674"/>
                    </a:cubicBezTo>
                    <a:cubicBezTo>
                      <a:pt x="379534" y="128891"/>
                      <a:pt x="385748" y="142730"/>
                      <a:pt x="414172" y="185367"/>
                    </a:cubicBezTo>
                    <a:cubicBezTo>
                      <a:pt x="410628" y="195999"/>
                      <a:pt x="409306" y="207654"/>
                      <a:pt x="403540" y="217264"/>
                    </a:cubicBezTo>
                    <a:cubicBezTo>
                      <a:pt x="355361" y="297565"/>
                      <a:pt x="141767" y="228073"/>
                      <a:pt x="137726" y="227897"/>
                    </a:cubicBezTo>
                    <a:cubicBezTo>
                      <a:pt x="127093" y="220809"/>
                      <a:pt x="117505" y="211822"/>
                      <a:pt x="105828" y="206632"/>
                    </a:cubicBezTo>
                    <a:cubicBezTo>
                      <a:pt x="85345" y="197528"/>
                      <a:pt x="42033" y="185367"/>
                      <a:pt x="42033" y="185367"/>
                    </a:cubicBezTo>
                    <a:cubicBezTo>
                      <a:pt x="31400" y="174734"/>
                      <a:pt x="12421" y="168331"/>
                      <a:pt x="10135" y="153469"/>
                    </a:cubicBezTo>
                    <a:cubicBezTo>
                      <a:pt x="0" y="87594"/>
                      <a:pt x="1708" y="58139"/>
                      <a:pt x="42033" y="25878"/>
                    </a:cubicBezTo>
                    <a:cubicBezTo>
                      <a:pt x="52011" y="17895"/>
                      <a:pt x="61456" y="7385"/>
                      <a:pt x="73930" y="4613"/>
                    </a:cubicBezTo>
                    <a:cubicBezTo>
                      <a:pt x="94689" y="0"/>
                      <a:pt x="116461" y="4613"/>
                      <a:pt x="116461" y="4613"/>
                    </a:cubicBezTo>
                    <a:close/>
                  </a:path>
                </a:pathLst>
              </a:custGeom>
              <a:solidFill>
                <a:srgbClr val="FFFFFF"/>
              </a:solidFill>
              <a:ln w="25400" cap="flat" cmpd="sng" algn="ctr">
                <a:noFill/>
                <a:prstDash val="solid"/>
              </a:ln>
              <a:effectLst/>
            </p:spPr>
            <p:txBody>
              <a:bodyPr anchor="ctr"/>
              <a:lstStyle/>
              <a:p>
                <a:pPr marL="0" marR="0" lvl="0" indent="0" algn="ctr" defTabSz="914400" eaLnBrk="1" fontAlgn="auto" latinLnBrk="0" hangingPunct="1">
                  <a:lnSpc>
                    <a:spcPct val="100000"/>
                  </a:lnSpc>
                  <a:spcBef>
                    <a:spcPct val="0"/>
                  </a:spcBef>
                  <a:spcAft>
                    <a:spcPts val="0"/>
                  </a:spcAft>
                  <a:buClrTx/>
                  <a:buSzTx/>
                  <a:buFontTx/>
                  <a:buNone/>
                  <a:tabLst/>
                  <a:defRPr/>
                </a:pPr>
                <a:endParaRPr kumimoji="0" lang="en-US" sz="2200" b="0" i="0" u="none" strike="noStrike" kern="0" cap="none" spc="0" normalizeH="0" baseline="0" noProof="0">
                  <a:ln>
                    <a:noFill/>
                  </a:ln>
                  <a:solidFill>
                    <a:srgbClr val="FFFFFF"/>
                  </a:solidFill>
                  <a:effectLst/>
                  <a:uLnTx/>
                  <a:uFillTx/>
                  <a:latin typeface="Arial"/>
                  <a:ea typeface="+mn-ea"/>
                  <a:cs typeface="+mn-cs"/>
                </a:endParaRPr>
              </a:p>
            </p:txBody>
          </p:sp>
          <p:pic>
            <p:nvPicPr>
              <p:cNvPr id="161" name="Picture 59" descr="QFN48_800series copy_transparent.gif"/>
              <p:cNvPicPr>
                <a:picLocks noChangeAspect="1"/>
              </p:cNvPicPr>
              <p:nvPr/>
            </p:nvPicPr>
            <p:blipFill>
              <a:blip r:embed="rId4" cstate="print"/>
              <a:srcRect/>
              <a:stretch>
                <a:fillRect/>
              </a:stretch>
            </p:blipFill>
            <p:spPr bwMode="auto">
              <a:xfrm>
                <a:off x="893135" y="3350014"/>
                <a:ext cx="490164" cy="350117"/>
              </a:xfrm>
              <a:prstGeom prst="rect">
                <a:avLst/>
              </a:prstGeom>
              <a:noFill/>
              <a:ln w="9525">
                <a:noFill/>
                <a:miter lim="800000"/>
                <a:headEnd/>
                <a:tailEnd/>
              </a:ln>
            </p:spPr>
          </p:pic>
        </p:grpSp>
        <p:pic>
          <p:nvPicPr>
            <p:cNvPr id="127" name="Picture 29" descr="BGA_8000series.gif"/>
            <p:cNvPicPr>
              <a:picLocks noChangeAspect="1"/>
            </p:cNvPicPr>
            <p:nvPr/>
          </p:nvPicPr>
          <p:blipFill>
            <a:blip r:embed="rId5" cstate="print"/>
            <a:srcRect/>
            <a:stretch>
              <a:fillRect/>
            </a:stretch>
          </p:blipFill>
          <p:spPr bwMode="auto">
            <a:xfrm>
              <a:off x="161925" y="2733675"/>
              <a:ext cx="628650" cy="449263"/>
            </a:xfrm>
            <a:prstGeom prst="rect">
              <a:avLst/>
            </a:prstGeom>
            <a:noFill/>
            <a:ln w="9525">
              <a:noFill/>
              <a:miter lim="800000"/>
              <a:headEnd/>
              <a:tailEnd/>
            </a:ln>
          </p:spPr>
        </p:pic>
        <p:pic>
          <p:nvPicPr>
            <p:cNvPr id="128" name="Picture 30" descr="64_LQFP_5000Series.gif"/>
            <p:cNvPicPr>
              <a:picLocks noChangeAspect="1"/>
            </p:cNvPicPr>
            <p:nvPr/>
          </p:nvPicPr>
          <p:blipFill>
            <a:blip r:embed="rId6" cstate="print"/>
            <a:srcRect/>
            <a:stretch>
              <a:fillRect/>
            </a:stretch>
          </p:blipFill>
          <p:spPr bwMode="auto">
            <a:xfrm>
              <a:off x="211138" y="3916363"/>
              <a:ext cx="528637" cy="484187"/>
            </a:xfrm>
            <a:prstGeom prst="rect">
              <a:avLst/>
            </a:prstGeom>
            <a:noFill/>
            <a:ln w="9525">
              <a:noFill/>
              <a:miter lim="800000"/>
              <a:headEnd/>
              <a:tailEnd/>
            </a:ln>
          </p:spPr>
        </p:pic>
        <p:pic>
          <p:nvPicPr>
            <p:cNvPr id="129" name="Picture 31" descr="100_LQFP_9000Series.gif"/>
            <p:cNvPicPr>
              <a:picLocks noChangeAspect="1"/>
            </p:cNvPicPr>
            <p:nvPr/>
          </p:nvPicPr>
          <p:blipFill>
            <a:blip r:embed="rId7" cstate="print"/>
            <a:srcRect/>
            <a:stretch>
              <a:fillRect/>
            </a:stretch>
          </p:blipFill>
          <p:spPr bwMode="auto">
            <a:xfrm>
              <a:off x="3565525" y="4332288"/>
              <a:ext cx="928688" cy="661987"/>
            </a:xfrm>
            <a:prstGeom prst="rect">
              <a:avLst/>
            </a:prstGeom>
            <a:noFill/>
            <a:ln w="9525">
              <a:noFill/>
              <a:miter lim="800000"/>
              <a:headEnd/>
              <a:tailEnd/>
            </a:ln>
          </p:spPr>
        </p:pic>
        <p:pic>
          <p:nvPicPr>
            <p:cNvPr id="130" name="Picture 32" descr="800series_48LQFP.gif"/>
            <p:cNvPicPr>
              <a:picLocks noChangeAspect="1"/>
            </p:cNvPicPr>
            <p:nvPr/>
          </p:nvPicPr>
          <p:blipFill>
            <a:blip r:embed="rId8" cstate="print"/>
            <a:srcRect/>
            <a:stretch>
              <a:fillRect/>
            </a:stretch>
          </p:blipFill>
          <p:spPr bwMode="auto">
            <a:xfrm>
              <a:off x="176213" y="5514975"/>
              <a:ext cx="600075" cy="428625"/>
            </a:xfrm>
            <a:prstGeom prst="rect">
              <a:avLst/>
            </a:prstGeom>
            <a:noFill/>
            <a:ln w="9525">
              <a:noFill/>
              <a:miter lim="800000"/>
              <a:headEnd/>
              <a:tailEnd/>
            </a:ln>
          </p:spPr>
        </p:pic>
        <p:pic>
          <p:nvPicPr>
            <p:cNvPr id="131" name="Picture 33" descr="64_LQFP_5000Series.gif"/>
            <p:cNvPicPr>
              <a:picLocks noChangeAspect="1"/>
            </p:cNvPicPr>
            <p:nvPr/>
          </p:nvPicPr>
          <p:blipFill>
            <a:blip r:embed="rId6" cstate="print"/>
            <a:srcRect/>
            <a:stretch>
              <a:fillRect/>
            </a:stretch>
          </p:blipFill>
          <p:spPr bwMode="auto">
            <a:xfrm>
              <a:off x="3290888" y="4421188"/>
              <a:ext cx="528637" cy="484187"/>
            </a:xfrm>
            <a:prstGeom prst="rect">
              <a:avLst/>
            </a:prstGeom>
            <a:noFill/>
            <a:ln w="9525">
              <a:noFill/>
              <a:miter lim="800000"/>
              <a:headEnd/>
              <a:tailEnd/>
            </a:ln>
          </p:spPr>
        </p:pic>
        <p:pic>
          <p:nvPicPr>
            <p:cNvPr id="132" name="Picture 34" descr="100_LQFP_1000Series.gif"/>
            <p:cNvPicPr>
              <a:picLocks noChangeAspect="1"/>
            </p:cNvPicPr>
            <p:nvPr/>
          </p:nvPicPr>
          <p:blipFill>
            <a:blip r:embed="rId9" cstate="print"/>
            <a:srcRect/>
            <a:stretch>
              <a:fillRect/>
            </a:stretch>
          </p:blipFill>
          <p:spPr bwMode="auto">
            <a:xfrm>
              <a:off x="0" y="4319588"/>
              <a:ext cx="952500" cy="681037"/>
            </a:xfrm>
            <a:prstGeom prst="rect">
              <a:avLst/>
            </a:prstGeom>
            <a:noFill/>
            <a:ln w="9525">
              <a:noFill/>
              <a:miter lim="800000"/>
              <a:headEnd/>
              <a:tailEnd/>
            </a:ln>
          </p:spPr>
        </p:pic>
        <p:pic>
          <p:nvPicPr>
            <p:cNvPr id="133" name="Picture 35" descr="100_LQFP_1000Series.gif"/>
            <p:cNvPicPr>
              <a:picLocks noChangeAspect="1"/>
            </p:cNvPicPr>
            <p:nvPr/>
          </p:nvPicPr>
          <p:blipFill>
            <a:blip r:embed="rId9" cstate="print"/>
            <a:srcRect/>
            <a:stretch>
              <a:fillRect/>
            </a:stretch>
          </p:blipFill>
          <p:spPr bwMode="auto">
            <a:xfrm>
              <a:off x="0" y="3138488"/>
              <a:ext cx="952500" cy="681037"/>
            </a:xfrm>
            <a:prstGeom prst="rect">
              <a:avLst/>
            </a:prstGeom>
            <a:noFill/>
            <a:ln w="9525">
              <a:noFill/>
              <a:miter lim="800000"/>
              <a:headEnd/>
              <a:tailEnd/>
            </a:ln>
          </p:spPr>
        </p:pic>
        <p:pic>
          <p:nvPicPr>
            <p:cNvPr id="134" name="Picture 29" descr="BGA_8000series.gif"/>
            <p:cNvPicPr>
              <a:picLocks noChangeAspect="1"/>
            </p:cNvPicPr>
            <p:nvPr/>
          </p:nvPicPr>
          <p:blipFill>
            <a:blip r:embed="rId5" cstate="print"/>
            <a:srcRect/>
            <a:stretch>
              <a:fillRect/>
            </a:stretch>
          </p:blipFill>
          <p:spPr bwMode="auto">
            <a:xfrm>
              <a:off x="4265613" y="4438650"/>
              <a:ext cx="628650" cy="449263"/>
            </a:xfrm>
            <a:prstGeom prst="rect">
              <a:avLst/>
            </a:prstGeom>
            <a:noFill/>
            <a:ln w="9525">
              <a:noFill/>
              <a:miter lim="800000"/>
              <a:headEnd/>
              <a:tailEnd/>
            </a:ln>
          </p:spPr>
        </p:pic>
        <p:grpSp>
          <p:nvGrpSpPr>
            <p:cNvPr id="135" name="Group 50"/>
            <p:cNvGrpSpPr>
              <a:grpSpLocks/>
            </p:cNvGrpSpPr>
            <p:nvPr/>
          </p:nvGrpSpPr>
          <p:grpSpPr bwMode="auto">
            <a:xfrm>
              <a:off x="7507288" y="4655092"/>
              <a:ext cx="1447800" cy="1196109"/>
              <a:chOff x="3312" y="1298"/>
              <a:chExt cx="912" cy="896"/>
            </a:xfrm>
          </p:grpSpPr>
          <p:sp>
            <p:nvSpPr>
              <p:cNvPr id="158" name="Rectangle 20"/>
              <p:cNvSpPr>
                <a:spLocks noChangeArrowheads="1"/>
              </p:cNvSpPr>
              <p:nvPr/>
            </p:nvSpPr>
            <p:spPr bwMode="auto">
              <a:xfrm>
                <a:off x="3384" y="1298"/>
                <a:ext cx="840" cy="848"/>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FF00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endParaRPr kumimoji="0" lang="en-US" sz="1000" b="0" i="0" u="none" strike="noStrike" kern="0" cap="none" spc="0" normalizeH="0" baseline="0" noProof="0" dirty="0">
                  <a:ln>
                    <a:noFill/>
                  </a:ln>
                  <a:solidFill>
                    <a:srgbClr val="FFFFFF"/>
                  </a:solidFill>
                  <a:effectLst/>
                  <a:uLnTx/>
                  <a:uFillTx/>
                  <a:latin typeface="Arial"/>
                  <a:ea typeface="ＭＳ Ｐゴシック"/>
                  <a:cs typeface="ＭＳ Ｐゴシック"/>
                </a:endParaRPr>
              </a:p>
            </p:txBody>
          </p:sp>
          <p:sp>
            <p:nvSpPr>
              <p:cNvPr id="159" name="Rectangle 20"/>
              <p:cNvSpPr>
                <a:spLocks noChangeArrowheads="1"/>
              </p:cNvSpPr>
              <p:nvPr/>
            </p:nvSpPr>
            <p:spPr bwMode="auto">
              <a:xfrm>
                <a:off x="3312" y="1346"/>
                <a:ext cx="853" cy="848"/>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FF00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a:ln>
                      <a:noFill/>
                    </a:ln>
                    <a:solidFill>
                      <a:srgbClr val="FF0000"/>
                    </a:solidFill>
                    <a:effectLst/>
                    <a:uLnTx/>
                    <a:uFillTx/>
                    <a:latin typeface="Arial"/>
                    <a:ea typeface="MS PGothic" pitchFamily="34" charset="-128"/>
                    <a:cs typeface="MS PGothic" pitchFamily="34" charset="-128"/>
                  </a:rPr>
                  <a:t>Whiteout class</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Cortex-M4F</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50 to 80 MHz</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32K Flash</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8K SRAM</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rPr>
                  <a:t>USB Device</a:t>
                </a:r>
              </a:p>
              <a:p>
                <a:pPr marL="173038" marR="0" lvl="0" indent="-173038" defTabSz="914400" eaLnBrk="1" fontAlgn="auto" latinLnBrk="0" hangingPunct="1">
                  <a:lnSpc>
                    <a:spcPct val="100000"/>
                  </a:lnSpc>
                  <a:spcBef>
                    <a:spcPct val="0"/>
                  </a:spcBef>
                  <a:spcAft>
                    <a:spcPts val="0"/>
                  </a:spcAft>
                  <a:buClrTx/>
                  <a:buSzTx/>
                  <a:buFontTx/>
                  <a:buChar char="•"/>
                  <a:tabLst/>
                  <a:defRPr/>
                </a:pPr>
                <a:endParaRPr kumimoji="0" lang="en-US" sz="1000" b="0" i="0" u="none" strike="noStrike" kern="0" cap="none" spc="0" normalizeH="0" baseline="0" noProof="0">
                  <a:ln>
                    <a:noFill/>
                  </a:ln>
                  <a:solidFill>
                    <a:srgbClr val="FFFFFF"/>
                  </a:solidFill>
                  <a:effectLst/>
                  <a:uLnTx/>
                  <a:uFillTx/>
                  <a:latin typeface="Arial"/>
                  <a:ea typeface="MS PGothic" pitchFamily="34" charset="-128"/>
                  <a:cs typeface="MS PGothic" pitchFamily="34" charset="-128"/>
                </a:endParaRPr>
              </a:p>
            </p:txBody>
          </p:sp>
        </p:grpSp>
        <p:grpSp>
          <p:nvGrpSpPr>
            <p:cNvPr id="136" name="Rectangle 20"/>
            <p:cNvGrpSpPr>
              <a:grpSpLocks/>
            </p:cNvGrpSpPr>
            <p:nvPr/>
          </p:nvGrpSpPr>
          <p:grpSpPr bwMode="auto">
            <a:xfrm>
              <a:off x="5480050" y="385763"/>
              <a:ext cx="1377950" cy="620712"/>
              <a:chOff x="69" y="369"/>
              <a:chExt cx="868" cy="391"/>
            </a:xfrm>
          </p:grpSpPr>
          <p:pic>
            <p:nvPicPr>
              <p:cNvPr id="156" name="Rectangle 20"/>
              <p:cNvPicPr>
                <a:picLocks noChangeArrowheads="1"/>
              </p:cNvPicPr>
              <p:nvPr/>
            </p:nvPicPr>
            <p:blipFill>
              <a:blip r:embed="rId10" cstate="print"/>
              <a:srcRect/>
              <a:stretch>
                <a:fillRect/>
              </a:stretch>
            </p:blipFill>
            <p:spPr bwMode="auto">
              <a:xfrm>
                <a:off x="69" y="369"/>
                <a:ext cx="868" cy="391"/>
              </a:xfrm>
              <a:prstGeom prst="rect">
                <a:avLst/>
              </a:prstGeom>
              <a:noFill/>
              <a:ln w="9525">
                <a:noFill/>
                <a:miter lim="800000"/>
                <a:headEnd/>
                <a:tailEnd/>
              </a:ln>
            </p:spPr>
          </p:pic>
          <p:sp>
            <p:nvSpPr>
              <p:cNvPr id="157" name="Text Box 59"/>
              <p:cNvSpPr txBox="1">
                <a:spLocks noChangeArrowheads="1"/>
              </p:cNvSpPr>
              <p:nvPr/>
            </p:nvSpPr>
            <p:spPr bwMode="auto">
              <a:xfrm>
                <a:off x="192" y="480"/>
                <a:ext cx="624" cy="144"/>
              </a:xfrm>
              <a:prstGeom prst="rect">
                <a:avLst/>
              </a:prstGeom>
              <a:noFill/>
              <a:ln w="9525">
                <a:noFill/>
                <a:miter lim="800000"/>
                <a:headEnd/>
                <a:tailEnd/>
              </a:ln>
            </p:spPr>
            <p:txBody>
              <a:bodyPr/>
              <a:lstStyle/>
              <a:p>
                <a:pPr marL="173038" marR="0" lvl="0" indent="-173038" algn="ctr" defTabSz="914400" eaLnBrk="1" fontAlgn="auto" latinLnBrk="0" hangingPunct="1">
                  <a:lnSpc>
                    <a:spcPct val="100000"/>
                  </a:lnSpc>
                  <a:spcBef>
                    <a:spcPct val="0"/>
                  </a:spcBef>
                  <a:spcAft>
                    <a:spcPts val="0"/>
                  </a:spcAft>
                  <a:buClrTx/>
                  <a:buSzTx/>
                  <a:buFontTx/>
                  <a:buNone/>
                  <a:tabLst/>
                  <a:defRPr/>
                </a:pPr>
                <a:r>
                  <a:rPr kumimoji="0" lang="en-US" sz="900" b="0" i="0" u="none" strike="noStrike" kern="0" cap="none" spc="0" normalizeH="0" baseline="0" noProof="0" smtClean="0">
                    <a:ln>
                      <a:noFill/>
                    </a:ln>
                    <a:solidFill>
                      <a:srgbClr val="FFFFFF"/>
                    </a:solidFill>
                    <a:effectLst/>
                    <a:uLnTx/>
                    <a:uFillTx/>
                    <a:latin typeface="Arial" pitchFamily="34" charset="0"/>
                    <a:cs typeface="Arial" pitchFamily="34" charset="0"/>
                  </a:rPr>
                  <a:t>Production</a:t>
                </a:r>
              </a:p>
            </p:txBody>
          </p:sp>
        </p:grpSp>
        <p:grpSp>
          <p:nvGrpSpPr>
            <p:cNvPr id="137" name="Rectangle 20"/>
            <p:cNvGrpSpPr>
              <a:grpSpLocks/>
            </p:cNvGrpSpPr>
            <p:nvPr/>
          </p:nvGrpSpPr>
          <p:grpSpPr bwMode="auto">
            <a:xfrm>
              <a:off x="6626225" y="385763"/>
              <a:ext cx="1371600" cy="620712"/>
              <a:chOff x="791" y="369"/>
              <a:chExt cx="864" cy="391"/>
            </a:xfrm>
          </p:grpSpPr>
          <p:pic>
            <p:nvPicPr>
              <p:cNvPr id="154" name="Rectangle 20"/>
              <p:cNvPicPr>
                <a:picLocks noChangeArrowheads="1"/>
              </p:cNvPicPr>
              <p:nvPr/>
            </p:nvPicPr>
            <p:blipFill>
              <a:blip r:embed="rId11" cstate="print"/>
              <a:srcRect/>
              <a:stretch>
                <a:fillRect/>
              </a:stretch>
            </p:blipFill>
            <p:spPr bwMode="auto">
              <a:xfrm>
                <a:off x="791" y="369"/>
                <a:ext cx="864" cy="391"/>
              </a:xfrm>
              <a:prstGeom prst="rect">
                <a:avLst/>
              </a:prstGeom>
              <a:noFill/>
              <a:ln w="9525">
                <a:noFill/>
                <a:miter lim="800000"/>
                <a:headEnd/>
                <a:tailEnd/>
              </a:ln>
            </p:spPr>
          </p:pic>
          <p:sp>
            <p:nvSpPr>
              <p:cNvPr id="155" name="Text Box 62"/>
              <p:cNvSpPr txBox="1">
                <a:spLocks noChangeArrowheads="1"/>
              </p:cNvSpPr>
              <p:nvPr/>
            </p:nvSpPr>
            <p:spPr bwMode="auto">
              <a:xfrm>
                <a:off x="912" y="480"/>
                <a:ext cx="624" cy="144"/>
              </a:xfrm>
              <a:prstGeom prst="rect">
                <a:avLst/>
              </a:prstGeom>
              <a:noFill/>
              <a:ln w="9525">
                <a:noFill/>
                <a:miter lim="800000"/>
                <a:headEnd/>
                <a:tailEnd/>
              </a:ln>
            </p:spPr>
            <p:txBody>
              <a:bodyPr/>
              <a:lstStyle/>
              <a:p>
                <a:pPr marL="173038" marR="0" lvl="0" indent="-173038" algn="ctr" defTabSz="914400" eaLnBrk="1" fontAlgn="auto" latinLnBrk="0" hangingPunct="1">
                  <a:lnSpc>
                    <a:spcPct val="100000"/>
                  </a:lnSpc>
                  <a:spcBef>
                    <a:spcPct val="0"/>
                  </a:spcBef>
                  <a:spcAft>
                    <a:spcPts val="0"/>
                  </a:spcAft>
                  <a:buClrTx/>
                  <a:buSzTx/>
                  <a:buFontTx/>
                  <a:buNone/>
                  <a:tabLst/>
                  <a:defRPr/>
                </a:pPr>
                <a:r>
                  <a:rPr kumimoji="0" lang="en-US" sz="900" b="0" i="0" u="none" strike="noStrike" kern="0" cap="none" spc="0" normalizeH="0" baseline="0" noProof="0" smtClean="0">
                    <a:ln>
                      <a:noFill/>
                    </a:ln>
                    <a:solidFill>
                      <a:srgbClr val="FFFFFF"/>
                    </a:solidFill>
                    <a:effectLst/>
                    <a:uLnTx/>
                    <a:uFillTx/>
                    <a:latin typeface="Arial" pitchFamily="34" charset="0"/>
                  </a:rPr>
                  <a:t>Sampling</a:t>
                </a:r>
              </a:p>
            </p:txBody>
          </p:sp>
        </p:grpSp>
        <p:grpSp>
          <p:nvGrpSpPr>
            <p:cNvPr id="138" name="Rectangle 20"/>
            <p:cNvGrpSpPr>
              <a:grpSpLocks/>
            </p:cNvGrpSpPr>
            <p:nvPr/>
          </p:nvGrpSpPr>
          <p:grpSpPr bwMode="auto">
            <a:xfrm>
              <a:off x="7766050" y="385763"/>
              <a:ext cx="1377950" cy="614362"/>
              <a:chOff x="1509" y="369"/>
              <a:chExt cx="868" cy="387"/>
            </a:xfrm>
          </p:grpSpPr>
          <p:pic>
            <p:nvPicPr>
              <p:cNvPr id="152" name="Rectangle 20"/>
              <p:cNvPicPr>
                <a:picLocks noChangeArrowheads="1"/>
              </p:cNvPicPr>
              <p:nvPr/>
            </p:nvPicPr>
            <p:blipFill>
              <a:blip r:embed="rId12" cstate="print"/>
              <a:srcRect/>
              <a:stretch>
                <a:fillRect/>
              </a:stretch>
            </p:blipFill>
            <p:spPr bwMode="auto">
              <a:xfrm>
                <a:off x="1509" y="369"/>
                <a:ext cx="868" cy="387"/>
              </a:xfrm>
              <a:prstGeom prst="rect">
                <a:avLst/>
              </a:prstGeom>
              <a:noFill/>
              <a:ln w="9525">
                <a:noFill/>
                <a:miter lim="800000"/>
                <a:headEnd/>
                <a:tailEnd/>
              </a:ln>
            </p:spPr>
          </p:pic>
          <p:sp>
            <p:nvSpPr>
              <p:cNvPr id="153" name="Text Box 65"/>
              <p:cNvSpPr txBox="1">
                <a:spLocks noChangeArrowheads="1"/>
              </p:cNvSpPr>
              <p:nvPr/>
            </p:nvSpPr>
            <p:spPr bwMode="auto">
              <a:xfrm>
                <a:off x="1632" y="480"/>
                <a:ext cx="624" cy="144"/>
              </a:xfrm>
              <a:prstGeom prst="rect">
                <a:avLst/>
              </a:prstGeom>
              <a:noFill/>
              <a:ln w="9525">
                <a:noFill/>
                <a:miter lim="800000"/>
                <a:headEnd/>
                <a:tailEnd/>
              </a:ln>
            </p:spPr>
            <p:txBody>
              <a:bodyPr/>
              <a:lstStyle/>
              <a:p>
                <a:pPr marL="173038" marR="0" lvl="0" indent="-173038" algn="ctr" defTabSz="914400" eaLnBrk="1" fontAlgn="auto" latinLnBrk="0" hangingPunct="1">
                  <a:lnSpc>
                    <a:spcPct val="100000"/>
                  </a:lnSpc>
                  <a:spcBef>
                    <a:spcPct val="0"/>
                  </a:spcBef>
                  <a:spcAft>
                    <a:spcPts val="0"/>
                  </a:spcAft>
                  <a:buClrTx/>
                  <a:buSzTx/>
                  <a:buFontTx/>
                  <a:buNone/>
                  <a:tabLst/>
                  <a:defRPr/>
                </a:pPr>
                <a:r>
                  <a:rPr kumimoji="0" lang="en-US" sz="900" b="0" i="0" u="none" strike="noStrike" kern="0" cap="none" spc="0" normalizeH="0" baseline="0" noProof="0" smtClean="0">
                    <a:ln>
                      <a:noFill/>
                    </a:ln>
                    <a:solidFill>
                      <a:srgbClr val="FFFFFF"/>
                    </a:solidFill>
                    <a:effectLst/>
                    <a:uLnTx/>
                    <a:uFillTx/>
                    <a:latin typeface="Arial" pitchFamily="34" charset="0"/>
                  </a:rPr>
                  <a:t>Development</a:t>
                </a:r>
              </a:p>
            </p:txBody>
          </p:sp>
        </p:grpSp>
        <p:grpSp>
          <p:nvGrpSpPr>
            <p:cNvPr id="139" name="Group 66"/>
            <p:cNvGrpSpPr>
              <a:grpSpLocks/>
            </p:cNvGrpSpPr>
            <p:nvPr/>
          </p:nvGrpSpPr>
          <p:grpSpPr bwMode="auto">
            <a:xfrm>
              <a:off x="3317875" y="2611438"/>
              <a:ext cx="1520825" cy="1603375"/>
              <a:chOff x="1638" y="1706"/>
              <a:chExt cx="878" cy="912"/>
            </a:xfrm>
          </p:grpSpPr>
          <p:sp>
            <p:nvSpPr>
              <p:cNvPr id="150" name="Rectangle 20"/>
              <p:cNvSpPr>
                <a:spLocks noChangeArrowheads="1"/>
              </p:cNvSpPr>
              <p:nvPr/>
            </p:nvSpPr>
            <p:spPr bwMode="auto">
              <a:xfrm>
                <a:off x="1676" y="1706"/>
                <a:ext cx="840" cy="864"/>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FFFF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endParaRPr kumimoji="0" lang="en-US" sz="1000" b="0" i="0" u="none" strike="noStrike" kern="0" cap="none" spc="0" normalizeH="0" baseline="0" noProof="0" dirty="0">
                  <a:ln>
                    <a:noFill/>
                  </a:ln>
                  <a:solidFill>
                    <a:srgbClr val="FFFFFF"/>
                  </a:solidFill>
                  <a:effectLst/>
                  <a:uLnTx/>
                  <a:uFillTx/>
                  <a:latin typeface="Arial"/>
                  <a:ea typeface="ＭＳ Ｐゴシック"/>
                  <a:cs typeface="ＭＳ Ｐゴシック"/>
                </a:endParaRPr>
              </a:p>
            </p:txBody>
          </p:sp>
          <p:sp>
            <p:nvSpPr>
              <p:cNvPr id="151" name="Rectangle 20"/>
              <p:cNvSpPr>
                <a:spLocks noChangeArrowheads="1"/>
              </p:cNvSpPr>
              <p:nvPr/>
            </p:nvSpPr>
            <p:spPr bwMode="auto">
              <a:xfrm>
                <a:off x="1638" y="1760"/>
                <a:ext cx="865" cy="858"/>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FFFF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a:ln>
                      <a:noFill/>
                    </a:ln>
                    <a:solidFill>
                      <a:srgbClr val="FF0000"/>
                    </a:solidFill>
                    <a:effectLst/>
                    <a:uLnTx/>
                    <a:uFillTx/>
                    <a:latin typeface="Arial"/>
                    <a:ea typeface="MS PGothic" pitchFamily="34" charset="-128"/>
                    <a:cs typeface="MS PGothic" pitchFamily="34" charset="-128"/>
                  </a:rPr>
                  <a:t>Tempest class</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80 MHz</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256K Flash</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96K SRAM</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10/100 EMAC </a:t>
                </a:r>
                <a:r>
                  <a:rPr kumimoji="0" lang="en-US" sz="900" b="0" i="0" u="none" strike="noStrike" kern="0" cap="none" spc="0" normalizeH="0" baseline="0" noProof="0" dirty="0" err="1">
                    <a:ln>
                      <a:noFill/>
                    </a:ln>
                    <a:solidFill>
                      <a:srgbClr val="FFFFFF"/>
                    </a:solidFill>
                    <a:effectLst/>
                    <a:uLnTx/>
                    <a:uFillTx/>
                    <a:latin typeface="Arial"/>
                    <a:ea typeface="MS PGothic" pitchFamily="34" charset="-128"/>
                    <a:cs typeface="MS PGothic" pitchFamily="34" charset="-128"/>
                  </a:rPr>
                  <a:t>w</a:t>
                </a: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/PHY</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USB H/D/OTG </a:t>
                </a:r>
                <a:r>
                  <a:rPr kumimoji="0" lang="en-US" sz="900" b="0" i="0" u="none" strike="noStrike" kern="0" cap="none" spc="0" normalizeH="0" baseline="0" noProof="0" dirty="0" err="1">
                    <a:ln>
                      <a:noFill/>
                    </a:ln>
                    <a:solidFill>
                      <a:srgbClr val="FFFFFF"/>
                    </a:solidFill>
                    <a:effectLst/>
                    <a:uLnTx/>
                    <a:uFillTx/>
                    <a:latin typeface="Arial"/>
                    <a:ea typeface="MS PGothic" pitchFamily="34" charset="-128"/>
                    <a:cs typeface="MS PGothic" pitchFamily="34" charset="-128"/>
                  </a:rPr>
                  <a:t>w</a:t>
                </a: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/PHY</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CAN 2.0 A/B </a:t>
                </a:r>
                <a:r>
                  <a:rPr kumimoji="0" lang="en-US" sz="900" b="0" i="0" u="none" strike="noStrike" kern="0" cap="none" spc="0" normalizeH="0" baseline="0" noProof="0" dirty="0" err="1">
                    <a:ln>
                      <a:noFill/>
                    </a:ln>
                    <a:solidFill>
                      <a:srgbClr val="FFFFFF"/>
                    </a:solidFill>
                    <a:effectLst/>
                    <a:uLnTx/>
                    <a:uFillTx/>
                    <a:latin typeface="Arial"/>
                    <a:ea typeface="MS PGothic" pitchFamily="34" charset="-128"/>
                    <a:cs typeface="MS PGothic" pitchFamily="34" charset="-128"/>
                  </a:rPr>
                  <a:t>MACs</a:t>
                </a:r>
                <a:endPar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endParaRP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Ext Peripheral Inter.</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I2S</a:t>
                </a:r>
              </a:p>
              <a:p>
                <a:pPr marL="173038" marR="0" lvl="0" indent="-173038" defTabSz="914400" eaLnBrk="1" fontAlgn="auto" latinLnBrk="0" hangingPunct="1">
                  <a:lnSpc>
                    <a:spcPct val="100000"/>
                  </a:lnSpc>
                  <a:spcBef>
                    <a:spcPct val="0"/>
                  </a:spcBef>
                  <a:spcAft>
                    <a:spcPts val="0"/>
                  </a:spcAft>
                  <a:buClrTx/>
                  <a:buSzTx/>
                  <a:buFontTx/>
                  <a:buNone/>
                  <a:tabLst/>
                  <a:defRPr/>
                </a:pPr>
                <a:endParaRPr kumimoji="0" lang="en-US" sz="10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endParaRPr>
              </a:p>
            </p:txBody>
          </p:sp>
        </p:grpSp>
        <p:grpSp>
          <p:nvGrpSpPr>
            <p:cNvPr id="140" name="Group 73"/>
            <p:cNvGrpSpPr>
              <a:grpSpLocks/>
            </p:cNvGrpSpPr>
            <p:nvPr/>
          </p:nvGrpSpPr>
          <p:grpSpPr bwMode="auto">
            <a:xfrm>
              <a:off x="5568950" y="3614738"/>
              <a:ext cx="1725613" cy="1501775"/>
              <a:chOff x="3312" y="1298"/>
              <a:chExt cx="931" cy="1186"/>
            </a:xfrm>
          </p:grpSpPr>
          <p:sp>
            <p:nvSpPr>
              <p:cNvPr id="148" name="Rectangle 20"/>
              <p:cNvSpPr>
                <a:spLocks noChangeArrowheads="1"/>
              </p:cNvSpPr>
              <p:nvPr/>
            </p:nvSpPr>
            <p:spPr bwMode="auto">
              <a:xfrm>
                <a:off x="3367" y="1298"/>
                <a:ext cx="876" cy="848"/>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FF00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endParaRPr kumimoji="0" lang="en-US" sz="1000" b="0" i="0" u="none" strike="noStrike" kern="0" cap="none" spc="0" normalizeH="0" baseline="0" noProof="0" dirty="0">
                  <a:ln>
                    <a:noFill/>
                  </a:ln>
                  <a:solidFill>
                    <a:srgbClr val="FFFFFF"/>
                  </a:solidFill>
                  <a:effectLst/>
                  <a:uLnTx/>
                  <a:uFillTx/>
                  <a:latin typeface="Arial"/>
                  <a:ea typeface="ＭＳ Ｐゴシック"/>
                  <a:cs typeface="ＭＳ Ｐゴシック"/>
                </a:endParaRPr>
              </a:p>
            </p:txBody>
          </p:sp>
          <p:sp>
            <p:nvSpPr>
              <p:cNvPr id="149" name="Rectangle 20"/>
              <p:cNvSpPr>
                <a:spLocks noChangeArrowheads="1"/>
              </p:cNvSpPr>
              <p:nvPr/>
            </p:nvSpPr>
            <p:spPr bwMode="auto">
              <a:xfrm>
                <a:off x="3312" y="1346"/>
                <a:ext cx="921" cy="1138"/>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FF00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a:ln>
                      <a:noFill/>
                    </a:ln>
                    <a:solidFill>
                      <a:srgbClr val="FF0000"/>
                    </a:solidFill>
                    <a:effectLst/>
                    <a:uLnTx/>
                    <a:uFillTx/>
                    <a:latin typeface="Arial"/>
                    <a:ea typeface="MS PGothic" pitchFamily="34" charset="-128"/>
                    <a:cs typeface="+mn-cs"/>
                  </a:rPr>
                  <a:t>LM4F11x / LM4F13x</a:t>
                </a:r>
              </a:p>
              <a:p>
                <a:pPr marL="173038" marR="0" lvl="0" indent="-173038"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a:ln>
                      <a:noFill/>
                    </a:ln>
                    <a:solidFill>
                      <a:srgbClr val="FF0000"/>
                    </a:solidFill>
                    <a:effectLst/>
                    <a:uLnTx/>
                    <a:uFillTx/>
                    <a:latin typeface="Arial"/>
                    <a:ea typeface="MS PGothic" pitchFamily="34" charset="-128"/>
                    <a:cs typeface="+mn-cs"/>
                  </a:rPr>
                  <a:t>LM4F21x / LM4F23x</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n-cs"/>
                  </a:rPr>
                  <a:t>Cortex-M4F</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n-cs"/>
                  </a:rPr>
                  <a:t>80 MHz</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n-cs"/>
                  </a:rPr>
                  <a:t>256K Flash</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n-cs"/>
                  </a:rPr>
                  <a:t>32K SRAM</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n-cs"/>
                  </a:rPr>
                  <a:t>More i2C, SPI, UART</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n-cs"/>
                  </a:rPr>
                  <a:t>USB D/H/OTG w/ PHY</a:t>
                </a:r>
              </a:p>
            </p:txBody>
          </p:sp>
        </p:grpSp>
        <p:grpSp>
          <p:nvGrpSpPr>
            <p:cNvPr id="141" name="Group 80"/>
            <p:cNvGrpSpPr>
              <a:grpSpLocks/>
            </p:cNvGrpSpPr>
            <p:nvPr/>
          </p:nvGrpSpPr>
          <p:grpSpPr bwMode="auto">
            <a:xfrm>
              <a:off x="4478338" y="1708150"/>
              <a:ext cx="1393825" cy="1546225"/>
              <a:chOff x="1638" y="1706"/>
              <a:chExt cx="878" cy="912"/>
            </a:xfrm>
          </p:grpSpPr>
          <p:sp>
            <p:nvSpPr>
              <p:cNvPr id="146" name="Rectangle 20"/>
              <p:cNvSpPr>
                <a:spLocks noChangeArrowheads="1"/>
              </p:cNvSpPr>
              <p:nvPr/>
            </p:nvSpPr>
            <p:spPr bwMode="auto">
              <a:xfrm>
                <a:off x="1676" y="1706"/>
                <a:ext cx="840" cy="864"/>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FFFF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endParaRPr kumimoji="0" lang="en-US" sz="1000" b="0" i="0" u="none" strike="noStrike" kern="0" cap="none" spc="0" normalizeH="0" baseline="0" noProof="0" dirty="0">
                  <a:ln>
                    <a:noFill/>
                  </a:ln>
                  <a:solidFill>
                    <a:srgbClr val="FFFFFF"/>
                  </a:solidFill>
                  <a:effectLst/>
                  <a:uLnTx/>
                  <a:uFillTx/>
                  <a:latin typeface="Arial"/>
                  <a:ea typeface="ＭＳ Ｐゴシック"/>
                  <a:cs typeface="ＭＳ Ｐゴシック"/>
                </a:endParaRPr>
              </a:p>
            </p:txBody>
          </p:sp>
          <p:sp>
            <p:nvSpPr>
              <p:cNvPr id="147" name="Rectangle 20"/>
              <p:cNvSpPr>
                <a:spLocks noChangeArrowheads="1"/>
              </p:cNvSpPr>
              <p:nvPr/>
            </p:nvSpPr>
            <p:spPr bwMode="auto">
              <a:xfrm>
                <a:off x="1638" y="1760"/>
                <a:ext cx="839" cy="858"/>
              </a:xfrm>
              <a:prstGeom prst="rect">
                <a:avLst/>
              </a:prstGeom>
              <a:gradFill rotWithShape="1">
                <a:gsLst>
                  <a:gs pos="0">
                    <a:srgbClr val="000000">
                      <a:shade val="51000"/>
                      <a:satMod val="130000"/>
                    </a:srgbClr>
                  </a:gs>
                  <a:gs pos="80000">
                    <a:srgbClr val="000000">
                      <a:shade val="93000"/>
                      <a:satMod val="130000"/>
                    </a:srgbClr>
                  </a:gs>
                  <a:gs pos="100000">
                    <a:srgbClr val="000000">
                      <a:shade val="94000"/>
                      <a:satMod val="135000"/>
                    </a:srgbClr>
                  </a:gs>
                </a:gsLst>
                <a:lin ang="16200000" scaled="0"/>
              </a:gradFill>
              <a:ln>
                <a:noFill/>
                <a:headEnd/>
                <a:tailEnd/>
              </a:ln>
              <a:effectLst>
                <a:glow rad="139700">
                  <a:srgbClr val="FFFF00">
                    <a:alpha val="40000"/>
                  </a:srgbClr>
                </a:glow>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a:lstStyle/>
              <a:p>
                <a:pPr marL="173038" marR="0" lvl="0" indent="-173038" defTabSz="914400" eaLnBrk="1" fontAlgn="auto" latinLnBrk="0" hangingPunct="1">
                  <a:lnSpc>
                    <a:spcPct val="100000"/>
                  </a:lnSpc>
                  <a:spcBef>
                    <a:spcPct val="0"/>
                  </a:spcBef>
                  <a:spcAft>
                    <a:spcPts val="0"/>
                  </a:spcAft>
                  <a:buClrTx/>
                  <a:buSzTx/>
                  <a:buFontTx/>
                  <a:buNone/>
                  <a:tabLst/>
                  <a:defRPr/>
                </a:pPr>
                <a:r>
                  <a:rPr kumimoji="0" lang="en-US" sz="1200" b="0" i="0" u="none" strike="noStrike" kern="0" cap="none" spc="0" normalizeH="0" baseline="0" noProof="0" dirty="0">
                    <a:ln>
                      <a:noFill/>
                    </a:ln>
                    <a:solidFill>
                      <a:srgbClr val="FF0000"/>
                    </a:solidFill>
                    <a:effectLst/>
                    <a:uLnTx/>
                    <a:uFillTx/>
                    <a:latin typeface="Arial"/>
                    <a:ea typeface="MS PGothic" pitchFamily="34" charset="-128"/>
                    <a:cs typeface="MS PGothic" pitchFamily="34" charset="-128"/>
                  </a:rPr>
                  <a:t>Firestorm class</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80 MHz</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512K Flash</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96K SRAM</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10/100 EMAC </a:t>
                </a:r>
                <a:r>
                  <a:rPr kumimoji="0" lang="en-US" sz="900" b="0" i="0" u="none" strike="noStrike" kern="0" cap="none" spc="0" normalizeH="0" baseline="0" noProof="0" dirty="0" err="1">
                    <a:ln>
                      <a:noFill/>
                    </a:ln>
                    <a:solidFill>
                      <a:srgbClr val="FFFFFF"/>
                    </a:solidFill>
                    <a:effectLst/>
                    <a:uLnTx/>
                    <a:uFillTx/>
                    <a:latin typeface="Arial"/>
                    <a:ea typeface="MS PGothic" pitchFamily="34" charset="-128"/>
                    <a:cs typeface="MS PGothic" pitchFamily="34" charset="-128"/>
                  </a:rPr>
                  <a:t>w</a:t>
                </a: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/PHY</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USB H/D/OTG </a:t>
                </a:r>
                <a:r>
                  <a:rPr kumimoji="0" lang="en-US" sz="900" b="0" i="0" u="none" strike="noStrike" kern="0" cap="none" spc="0" normalizeH="0" baseline="0" noProof="0" dirty="0" err="1">
                    <a:ln>
                      <a:noFill/>
                    </a:ln>
                    <a:solidFill>
                      <a:srgbClr val="FFFFFF"/>
                    </a:solidFill>
                    <a:effectLst/>
                    <a:uLnTx/>
                    <a:uFillTx/>
                    <a:latin typeface="Arial"/>
                    <a:ea typeface="MS PGothic" pitchFamily="34" charset="-128"/>
                    <a:cs typeface="MS PGothic" pitchFamily="34" charset="-128"/>
                  </a:rPr>
                  <a:t>w</a:t>
                </a: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/PHY</a:t>
                </a:r>
              </a:p>
              <a:p>
                <a:pPr marL="173038" marR="0" lvl="0" indent="-173038" defTabSz="914400" eaLnBrk="1" fontAlgn="auto" latinLnBrk="0" hangingPunct="1">
                  <a:lnSpc>
                    <a:spcPct val="100000"/>
                  </a:lnSpc>
                  <a:spcBef>
                    <a:spcPct val="0"/>
                  </a:spcBef>
                  <a:spcAft>
                    <a:spcPts val="0"/>
                  </a:spcAft>
                  <a:buClrTx/>
                  <a:buSzTx/>
                  <a:buFontTx/>
                  <a:buChar char="•"/>
                  <a:tabLst/>
                  <a:defRPr/>
                </a:pPr>
                <a:r>
                  <a:rPr kumimoji="0" lang="en-US" sz="9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rPr>
                  <a:t>12-bit ADCs</a:t>
                </a:r>
              </a:p>
              <a:p>
                <a:pPr marL="173038" marR="0" lvl="0" indent="-173038" defTabSz="914400" eaLnBrk="1" fontAlgn="auto" latinLnBrk="0" hangingPunct="1">
                  <a:lnSpc>
                    <a:spcPct val="100000"/>
                  </a:lnSpc>
                  <a:spcBef>
                    <a:spcPct val="0"/>
                  </a:spcBef>
                  <a:spcAft>
                    <a:spcPts val="0"/>
                  </a:spcAft>
                  <a:buClrTx/>
                  <a:buSzTx/>
                  <a:buFontTx/>
                  <a:buNone/>
                  <a:tabLst/>
                  <a:defRPr/>
                </a:pPr>
                <a:endParaRPr kumimoji="0" lang="en-US" sz="1000" b="0" i="0" u="none" strike="noStrike" kern="0" cap="none" spc="0" normalizeH="0" baseline="0" noProof="0" dirty="0">
                  <a:ln>
                    <a:noFill/>
                  </a:ln>
                  <a:solidFill>
                    <a:srgbClr val="FFFFFF"/>
                  </a:solidFill>
                  <a:effectLst/>
                  <a:uLnTx/>
                  <a:uFillTx/>
                  <a:latin typeface="Arial"/>
                  <a:ea typeface="MS PGothic" pitchFamily="34" charset="-128"/>
                  <a:cs typeface="MS PGothic" pitchFamily="34" charset="-128"/>
                </a:endParaRPr>
              </a:p>
            </p:txBody>
          </p:sp>
        </p:grpSp>
        <p:sp>
          <p:nvSpPr>
            <p:cNvPr id="142" name="TextBox 32"/>
            <p:cNvSpPr txBox="1">
              <a:spLocks noChangeArrowheads="1"/>
            </p:cNvSpPr>
            <p:nvPr/>
          </p:nvSpPr>
          <p:spPr bwMode="auto">
            <a:xfrm>
              <a:off x="6877050" y="6005513"/>
              <a:ext cx="730250" cy="336550"/>
            </a:xfrm>
            <a:prstGeom prst="rect">
              <a:avLst/>
            </a:prstGeom>
            <a:noFill/>
            <a:ln w="9525">
              <a:noFill/>
              <a:miter lim="800000"/>
              <a:headEnd/>
              <a:tailEnd/>
            </a:ln>
          </p:spPr>
          <p:txBody>
            <a:bodyPr>
              <a:spAutoFit/>
            </a:bodyPr>
            <a:lstStyle/>
            <a:p>
              <a:pPr marL="0" marR="0" lvl="0" indent="0" defTabSz="914400" eaLnBrk="1" fontAlgn="auto" latinLnBrk="0" hangingPunct="1">
                <a:lnSpc>
                  <a:spcPct val="100000"/>
                </a:lnSpc>
                <a:spcBef>
                  <a:spcPct val="0"/>
                </a:spcBef>
                <a:spcAft>
                  <a:spcPts val="0"/>
                </a:spcAft>
                <a:buClrTx/>
                <a:buSzTx/>
                <a:buFontTx/>
                <a:buNone/>
                <a:tabLst/>
                <a:defRPr/>
              </a:pPr>
              <a:r>
                <a:rPr kumimoji="0" lang="en-US" sz="1600" b="0" i="0" u="none" strike="noStrike" kern="0" cap="none" spc="0" normalizeH="0" baseline="0" noProof="0" smtClean="0">
                  <a:ln>
                    <a:noFill/>
                  </a:ln>
                  <a:solidFill>
                    <a:srgbClr val="000000"/>
                  </a:solidFill>
                  <a:effectLst/>
                  <a:uLnTx/>
                  <a:uFillTx/>
                  <a:latin typeface="Arial" pitchFamily="34" charset="0"/>
                  <a:ea typeface="ヒラギノ角ゴ Pro W3"/>
                  <a:cs typeface="ヒラギノ角ゴ Pro W3"/>
                </a:rPr>
                <a:t>2012</a:t>
              </a:r>
            </a:p>
          </p:txBody>
        </p:sp>
        <p:pic>
          <p:nvPicPr>
            <p:cNvPr id="143" name="Picture 31" descr="100_LQFP_9000Series.gif"/>
            <p:cNvPicPr>
              <a:picLocks noChangeAspect="1"/>
            </p:cNvPicPr>
            <p:nvPr/>
          </p:nvPicPr>
          <p:blipFill>
            <a:blip r:embed="rId7" cstate="print"/>
            <a:srcRect/>
            <a:stretch>
              <a:fillRect/>
            </a:stretch>
          </p:blipFill>
          <p:spPr bwMode="auto">
            <a:xfrm>
              <a:off x="4768850" y="954088"/>
              <a:ext cx="928688" cy="661987"/>
            </a:xfrm>
            <a:prstGeom prst="rect">
              <a:avLst/>
            </a:prstGeom>
            <a:noFill/>
            <a:ln w="9525">
              <a:noFill/>
              <a:miter lim="800000"/>
              <a:headEnd/>
              <a:tailEnd/>
            </a:ln>
          </p:spPr>
        </p:pic>
        <p:pic>
          <p:nvPicPr>
            <p:cNvPr id="144" name="Picture 33" descr="64_LQFP_5000Series.gif"/>
            <p:cNvPicPr>
              <a:picLocks noChangeAspect="1"/>
            </p:cNvPicPr>
            <p:nvPr/>
          </p:nvPicPr>
          <p:blipFill>
            <a:blip r:embed="rId6" cstate="print"/>
            <a:srcRect/>
            <a:stretch>
              <a:fillRect/>
            </a:stretch>
          </p:blipFill>
          <p:spPr bwMode="auto">
            <a:xfrm>
              <a:off x="4494213" y="1042988"/>
              <a:ext cx="528637" cy="484187"/>
            </a:xfrm>
            <a:prstGeom prst="rect">
              <a:avLst/>
            </a:prstGeom>
            <a:noFill/>
            <a:ln w="9525">
              <a:noFill/>
              <a:miter lim="800000"/>
              <a:headEnd/>
              <a:tailEnd/>
            </a:ln>
          </p:spPr>
        </p:pic>
        <p:pic>
          <p:nvPicPr>
            <p:cNvPr id="145" name="Picture 29" descr="BGA_8000series.gif"/>
            <p:cNvPicPr>
              <a:picLocks noChangeAspect="1"/>
            </p:cNvPicPr>
            <p:nvPr/>
          </p:nvPicPr>
          <p:blipFill>
            <a:blip r:embed="rId5" cstate="print"/>
            <a:srcRect/>
            <a:stretch>
              <a:fillRect/>
            </a:stretch>
          </p:blipFill>
          <p:spPr bwMode="auto">
            <a:xfrm>
              <a:off x="5468938" y="1060450"/>
              <a:ext cx="628650" cy="449263"/>
            </a:xfrm>
            <a:prstGeom prst="rect">
              <a:avLst/>
            </a:prstGeom>
            <a:noFill/>
            <a:ln w="9525">
              <a:noFill/>
              <a:miter lim="800000"/>
              <a:headEnd/>
              <a:tailEnd/>
            </a:ln>
          </p:spPr>
        </p:pic>
      </p:grpSp>
      <p:pic>
        <p:nvPicPr>
          <p:cNvPr id="170" name="Picture 169"/>
          <p:cNvPicPr>
            <a:picLocks noChangeAspect="1" noChangeArrowheads="1"/>
          </p:cNvPicPr>
          <p:nvPr/>
        </p:nvPicPr>
        <p:blipFill>
          <a:blip r:embed="rId13" cstate="print"/>
          <a:srcRect/>
          <a:stretch>
            <a:fillRect/>
          </a:stretch>
        </p:blipFill>
        <p:spPr bwMode="auto">
          <a:xfrm>
            <a:off x="4648200" y="5334000"/>
            <a:ext cx="1260240" cy="1156434"/>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pic>
        <p:nvPicPr>
          <p:cNvPr id="60" name="Animated Logo" descr="tilogo_color_twoline.png"/>
          <p:cNvPicPr>
            <a:picLocks noChangeAspect="1"/>
          </p:cNvPicPr>
          <p:nvPr/>
        </p:nvPicPr>
        <p:blipFill>
          <a:blip r:embed="rId14"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914400"/>
            <a:ext cx="5562600" cy="4495800"/>
          </a:xfrm>
          <a:prstGeom prst="rect">
            <a:avLst/>
          </a:prstGeom>
          <a:solidFill>
            <a:srgbClr val="92D050"/>
          </a:solidFill>
          <a:ln w="19050">
            <a:solidFill>
              <a:schemeClr val="tx1"/>
            </a:solidFill>
            <a:miter lim="800000"/>
            <a:headEnd type="none" w="sm" len="sm"/>
            <a:tailEnd type="none" w="sm" len="sm"/>
          </a:ln>
          <a:effectLst>
            <a:outerShdw blurRad="50800" dist="1270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3" action="ppaction://hlinksldjump"/>
          </p:cNvPr>
          <p:cNvSpPr txBox="1">
            <a:spLocks noChangeArrowheads="1"/>
          </p:cNvSpPr>
          <p:nvPr>
            <p:custDataLst>
              <p:tags r:id="rId2"/>
            </p:custDataLst>
          </p:nvPr>
        </p:nvSpPr>
        <p:spPr bwMode="auto">
          <a:xfrm>
            <a:off x="301576" y="101838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Stellaris-M3</a:t>
            </a:r>
            <a:endParaRPr lang="en-US" sz="2800" dirty="0">
              <a:solidFill>
                <a:srgbClr val="000000"/>
              </a:solidFill>
            </a:endParaRPr>
          </a:p>
        </p:txBody>
      </p:sp>
      <p:sp>
        <p:nvSpPr>
          <p:cNvPr id="10" name="Text Box 6">
            <a:hlinkClick r:id="rId14" action="ppaction://hlinksldjump"/>
          </p:cNvPr>
          <p:cNvSpPr txBox="1">
            <a:spLocks noChangeArrowheads="1"/>
          </p:cNvSpPr>
          <p:nvPr>
            <p:custDataLst>
              <p:tags r:id="rId3"/>
            </p:custDataLst>
          </p:nvPr>
        </p:nvSpPr>
        <p:spPr bwMode="auto">
          <a:xfrm>
            <a:off x="769877" y="1566198"/>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Architecture</a:t>
            </a:r>
            <a:endParaRPr lang="en-US" dirty="0">
              <a:solidFill>
                <a:srgbClr val="000000"/>
              </a:solidFill>
            </a:endParaRPr>
          </a:p>
        </p:txBody>
      </p:sp>
      <p:sp>
        <p:nvSpPr>
          <p:cNvPr id="11" name="Text Box 5">
            <a:hlinkClick r:id="rId15" action="ppaction://hlinksldjump"/>
          </p:cNvPr>
          <p:cNvSpPr txBox="1">
            <a:spLocks noChangeArrowheads="1"/>
          </p:cNvSpPr>
          <p:nvPr>
            <p:custDataLst>
              <p:tags r:id="rId4"/>
            </p:custDataLst>
          </p:nvPr>
        </p:nvSpPr>
        <p:spPr bwMode="auto">
          <a:xfrm>
            <a:off x="774000" y="1972025"/>
            <a:ext cx="4864800" cy="439737"/>
          </a:xfrm>
          <a:prstGeom prst="rect">
            <a:avLst/>
          </a:prstGeom>
          <a:solidFill>
            <a:schemeClr val="bg1"/>
          </a:solidFill>
          <a:ln w="19050">
            <a:solidFill>
              <a:schemeClr val="tx1"/>
            </a:solidFill>
            <a:miter lim="800000"/>
            <a:headEnd type="none" w="sm" len="sm"/>
            <a:tailEnd type="none" w="sm" len="sm"/>
          </a:ln>
        </p:spPr>
        <p:txBody>
          <a:bodyPr wrap="square">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Peripherals</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5"/>
            </p:custDataLst>
          </p:nvPr>
        </p:nvSpPr>
        <p:spPr bwMode="auto">
          <a:xfrm>
            <a:off x="769877" y="2527079"/>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Interrupts</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6"/>
            </p:custDataLst>
          </p:nvPr>
        </p:nvSpPr>
        <p:spPr bwMode="auto">
          <a:xfrm>
            <a:off x="769877" y="2932907"/>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Memory Map</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7"/>
            </p:custDataLst>
          </p:nvPr>
        </p:nvSpPr>
        <p:spPr bwMode="auto">
          <a:xfrm>
            <a:off x="769877" y="3338735"/>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Software Tools</a:t>
            </a:r>
            <a:endParaRPr lang="en-US" dirty="0">
              <a:solidFill>
                <a:srgbClr val="000000"/>
              </a:solidFill>
            </a:endParaRPr>
          </a:p>
        </p:txBody>
      </p:sp>
      <p:sp>
        <p:nvSpPr>
          <p:cNvPr id="15" name="Text Box 6">
            <a:hlinkClick r:id="rId19" action="ppaction://hlinksldjump"/>
          </p:cNvPr>
          <p:cNvSpPr txBox="1">
            <a:spLocks noChangeArrowheads="1"/>
          </p:cNvSpPr>
          <p:nvPr>
            <p:custDataLst>
              <p:tags r:id="rId8"/>
            </p:custDataLst>
          </p:nvPr>
        </p:nvSpPr>
        <p:spPr bwMode="auto">
          <a:xfrm>
            <a:off x="769877" y="3744563"/>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Stellaris &amp; SYS/BIOS</a:t>
            </a:r>
            <a:endParaRPr lang="en-US" dirty="0">
              <a:solidFill>
                <a:srgbClr val="000000"/>
              </a:solidFill>
            </a:endParaRPr>
          </a:p>
        </p:txBody>
      </p:sp>
      <p:sp>
        <p:nvSpPr>
          <p:cNvPr id="16" name="Text Box 6">
            <a:hlinkClick r:id="rId20" action="ppaction://hlinksldjump"/>
          </p:cNvPr>
          <p:cNvSpPr txBox="1">
            <a:spLocks noChangeArrowheads="1"/>
          </p:cNvSpPr>
          <p:nvPr>
            <p:custDataLst>
              <p:tags r:id="rId9"/>
            </p:custDataLst>
          </p:nvPr>
        </p:nvSpPr>
        <p:spPr bwMode="auto">
          <a:xfrm>
            <a:off x="769877" y="4150391"/>
            <a:ext cx="4868924" cy="366711"/>
          </a:xfrm>
          <a:prstGeom prst="rect">
            <a:avLst/>
          </a:prstGeom>
          <a:noFill/>
          <a:ln w="12700">
            <a:noFill/>
            <a:miter lim="800000"/>
            <a:headEnd type="none" w="sm" len="sm"/>
            <a:tailEnd type="none" w="sm" len="sm"/>
          </a:ln>
        </p:spPr>
        <p:txBody>
          <a:bodyPr wrap="square"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Demo – Stellaris-M3</a:t>
            </a:r>
            <a:endParaRPr lang="en-US" dirty="0">
              <a:solidFill>
                <a:srgbClr val="000000"/>
              </a:solidFill>
            </a:endParaRPr>
          </a:p>
        </p:txBody>
      </p:sp>
      <p:sp>
        <p:nvSpPr>
          <p:cNvPr id="17" name="Text Box 4">
            <a:hlinkClick r:id="rId21" action="ppaction://hlinksldjump"/>
          </p:cNvPr>
          <p:cNvSpPr txBox="1">
            <a:spLocks noChangeArrowheads="1"/>
          </p:cNvSpPr>
          <p:nvPr>
            <p:custDataLst>
              <p:tags r:id="rId10"/>
            </p:custDataLst>
          </p:nvPr>
        </p:nvSpPr>
        <p:spPr bwMode="auto">
          <a:xfrm>
            <a:off x="301576" y="458320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C6000</a:t>
            </a:r>
            <a:endParaRPr lang="en-US" sz="2800" dirty="0">
              <a:solidFill>
                <a:srgbClr val="000000"/>
              </a:solidFill>
            </a:endParaRPr>
          </a:p>
        </p:txBody>
      </p:sp>
      <p:pic>
        <p:nvPicPr>
          <p:cNvPr id="18" name="Animated Logo" descr="tilogo_color_twoline.png"/>
          <p:cNvPicPr>
            <a:picLocks noChangeAspect="1"/>
          </p:cNvPicPr>
          <p:nvPr/>
        </p:nvPicPr>
        <p:blipFill>
          <a:blip r:embed="rId22"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0" y="-11875"/>
            <a:ext cx="9144000" cy="609600"/>
          </a:xfrm>
        </p:spPr>
        <p:txBody>
          <a:bodyPr>
            <a:noAutofit/>
          </a:bodyPr>
          <a:lstStyle/>
          <a:p>
            <a:r>
              <a:rPr lang="en-US" dirty="0" smtClean="0"/>
              <a:t>Timers and </a:t>
            </a:r>
            <a:r>
              <a:rPr lang="en-US" dirty="0" err="1" smtClean="0"/>
              <a:t>StellarisWare</a:t>
            </a:r>
            <a:endParaRPr lang="en-US" dirty="0" smtClean="0"/>
          </a:p>
        </p:txBody>
      </p:sp>
      <p:sp>
        <p:nvSpPr>
          <p:cNvPr id="2051" name="TextBox 13"/>
          <p:cNvSpPr txBox="1">
            <a:spLocks noChangeArrowheads="1"/>
          </p:cNvSpPr>
          <p:nvPr/>
        </p:nvSpPr>
        <p:spPr bwMode="auto">
          <a:xfrm>
            <a:off x="181100" y="638300"/>
            <a:ext cx="2853602" cy="437043"/>
          </a:xfrm>
          <a:prstGeom prst="rect">
            <a:avLst/>
          </a:prstGeom>
          <a:noFill/>
          <a:ln w="9525">
            <a:noFill/>
            <a:miter lim="800000"/>
            <a:headEnd/>
            <a:tailEnd/>
          </a:ln>
        </p:spPr>
        <p:txBody>
          <a:bodyPr wrap="none">
            <a:spAutoFit/>
          </a:bodyPr>
          <a:lstStyle/>
          <a:p>
            <a:pPr marL="342900" indent="-342900">
              <a:buClr>
                <a:schemeClr val="tx2"/>
              </a:buClr>
              <a:buSzPct val="75000"/>
            </a:pPr>
            <a:r>
              <a:rPr lang="en-US" sz="2800" u="sng" dirty="0" err="1" smtClean="0">
                <a:solidFill>
                  <a:schemeClr val="tx2"/>
                </a:solidFill>
              </a:rPr>
              <a:t>Stellaris</a:t>
            </a:r>
            <a:r>
              <a:rPr lang="en-US" sz="2800" u="sng" dirty="0" smtClean="0">
                <a:solidFill>
                  <a:schemeClr val="tx2"/>
                </a:solidFill>
              </a:rPr>
              <a:t> Timers</a:t>
            </a:r>
          </a:p>
        </p:txBody>
      </p:sp>
      <p:pic>
        <p:nvPicPr>
          <p:cNvPr id="5" name="Picture 4"/>
          <p:cNvPicPr>
            <a:picLocks noChangeAspect="1" noChangeArrowheads="1"/>
          </p:cNvPicPr>
          <p:nvPr/>
        </p:nvPicPr>
        <p:blipFill>
          <a:blip r:embed="rId4" cstate="print"/>
          <a:srcRect/>
          <a:stretch>
            <a:fillRect/>
          </a:stretch>
        </p:blipFill>
        <p:spPr bwMode="auto">
          <a:xfrm>
            <a:off x="6781800" y="4155375"/>
            <a:ext cx="1094160" cy="1004034"/>
          </a:xfrm>
          <a:prstGeom prst="rect">
            <a:avLst/>
          </a:prstGeom>
          <a:noFill/>
          <a:ln w="28575" algn="ctr">
            <a:solidFill>
              <a:schemeClr val="tx1"/>
            </a:solidFill>
            <a:miter lim="800000"/>
            <a:headEnd/>
            <a:tailEnd/>
          </a:ln>
          <a:effectLst>
            <a:outerShdw blurRad="50800" dist="88900" dir="2700000" algn="tl" rotWithShape="0">
              <a:prstClr val="black">
                <a:alpha val="40000"/>
              </a:prstClr>
            </a:outerShdw>
          </a:effectLst>
        </p:spPr>
      </p:pic>
      <p:sp>
        <p:nvSpPr>
          <p:cNvPr id="7" name="TextBox 6"/>
          <p:cNvSpPr txBox="1"/>
          <p:nvPr/>
        </p:nvSpPr>
        <p:spPr>
          <a:xfrm>
            <a:off x="221675" y="1117806"/>
            <a:ext cx="5051383" cy="1606594"/>
          </a:xfrm>
          <a:prstGeom prst="rect">
            <a:avLst/>
          </a:prstGeom>
          <a:noFill/>
        </p:spPr>
        <p:txBody>
          <a:bodyPr wrap="none" rtlCol="0" anchor="ctr" anchorCtr="0">
            <a:spAutoFit/>
          </a:bodyPr>
          <a:lstStyle/>
          <a:p>
            <a:pPr marL="342900" indent="-342900">
              <a:lnSpc>
                <a:spcPct val="90000"/>
              </a:lnSpc>
              <a:buClr>
                <a:schemeClr val="tx2"/>
              </a:buClr>
              <a:buSzPct val="75000"/>
              <a:buFont typeface="Wingdings"/>
              <a:buChar char=""/>
            </a:pPr>
            <a:r>
              <a:rPr lang="en-US" b="0" dirty="0" smtClean="0">
                <a:solidFill>
                  <a:schemeClr val="dk1"/>
                </a:solidFill>
                <a:effectLst/>
              </a:rPr>
              <a:t>Devices have 4 timers in addition</a:t>
            </a:r>
            <a:br>
              <a:rPr lang="en-US" b="0" dirty="0" smtClean="0">
                <a:solidFill>
                  <a:schemeClr val="dk1"/>
                </a:solidFill>
                <a:effectLst/>
              </a:rPr>
            </a:br>
            <a:r>
              <a:rPr lang="en-US" b="0" dirty="0" smtClean="0">
                <a:solidFill>
                  <a:schemeClr val="dk1"/>
                </a:solidFill>
                <a:effectLst/>
              </a:rPr>
              <a:t>to M3 </a:t>
            </a:r>
            <a:r>
              <a:rPr lang="en-US" b="0" dirty="0" err="1" smtClean="0">
                <a:solidFill>
                  <a:schemeClr val="dk1"/>
                </a:solidFill>
                <a:effectLst/>
              </a:rPr>
              <a:t>SysTick</a:t>
            </a:r>
            <a:r>
              <a:rPr lang="en-US" b="0" dirty="0" smtClean="0">
                <a:solidFill>
                  <a:schemeClr val="dk1"/>
                </a:solidFill>
                <a:effectLst/>
              </a:rPr>
              <a:t> timer which is not</a:t>
            </a:r>
            <a:br>
              <a:rPr lang="en-US" b="0" dirty="0" smtClean="0">
                <a:solidFill>
                  <a:schemeClr val="dk1"/>
                </a:solidFill>
                <a:effectLst/>
              </a:rPr>
            </a:br>
            <a:r>
              <a:rPr lang="en-US" b="0" dirty="0" smtClean="0">
                <a:solidFill>
                  <a:schemeClr val="dk1"/>
                </a:solidFill>
                <a:effectLst/>
              </a:rPr>
              <a:t>used by default</a:t>
            </a:r>
          </a:p>
          <a:p>
            <a:pPr marL="342900" indent="-342900">
              <a:lnSpc>
                <a:spcPct val="90000"/>
              </a:lnSpc>
              <a:buClr>
                <a:schemeClr val="tx2"/>
              </a:buClr>
              <a:buSzPct val="75000"/>
              <a:buFont typeface="Wingdings"/>
              <a:buChar char=""/>
            </a:pPr>
            <a:r>
              <a:rPr lang="en-US" b="0" dirty="0" smtClean="0">
                <a:solidFill>
                  <a:schemeClr val="dk1"/>
                </a:solidFill>
              </a:rPr>
              <a:t>By default, BIOS uses:</a:t>
            </a:r>
            <a:endParaRPr lang="en-US" b="0" dirty="0" smtClean="0">
              <a:solidFill>
                <a:schemeClr val="dk1"/>
              </a:solidFill>
              <a:effectLst/>
            </a:endParaRPr>
          </a:p>
        </p:txBody>
      </p:sp>
      <p:sp>
        <p:nvSpPr>
          <p:cNvPr id="10" name="TextBox 9"/>
          <p:cNvSpPr txBox="1"/>
          <p:nvPr/>
        </p:nvSpPr>
        <p:spPr>
          <a:xfrm>
            <a:off x="643250" y="2731833"/>
            <a:ext cx="3716723" cy="920252"/>
          </a:xfrm>
          <a:prstGeom prst="rect">
            <a:avLst/>
          </a:prstGeom>
          <a:noFill/>
        </p:spPr>
        <p:txBody>
          <a:bodyPr wrap="none" rtlCol="0" anchor="ctr" anchorCtr="0">
            <a:spAutoFit/>
          </a:bodyPr>
          <a:lstStyle/>
          <a:p>
            <a:pPr marL="225425" indent="-225425">
              <a:lnSpc>
                <a:spcPct val="60000"/>
              </a:lnSpc>
              <a:buFont typeface="Arial" pitchFamily="34" charset="0"/>
              <a:buChar char="•"/>
            </a:pPr>
            <a:r>
              <a:rPr lang="en-US" sz="2000" b="0" dirty="0" smtClean="0">
                <a:solidFill>
                  <a:schemeClr val="dk1"/>
                </a:solidFill>
                <a:effectLst/>
              </a:rPr>
              <a:t>Timer0 – Clock source</a:t>
            </a:r>
          </a:p>
          <a:p>
            <a:pPr marL="225425" indent="-225425">
              <a:lnSpc>
                <a:spcPct val="60000"/>
              </a:lnSpc>
              <a:buFont typeface="Arial" pitchFamily="34" charset="0"/>
              <a:buChar char="•"/>
            </a:pPr>
            <a:r>
              <a:rPr lang="en-US" sz="2000" b="0" dirty="0" smtClean="0">
                <a:solidFill>
                  <a:schemeClr val="dk1"/>
                </a:solidFill>
              </a:rPr>
              <a:t>Timer1 – Timestamp</a:t>
            </a:r>
          </a:p>
          <a:p>
            <a:pPr marL="225425" indent="-225425">
              <a:lnSpc>
                <a:spcPct val="60000"/>
              </a:lnSpc>
              <a:buFont typeface="Arial" pitchFamily="34" charset="0"/>
              <a:buChar char="•"/>
            </a:pPr>
            <a:r>
              <a:rPr lang="en-US" sz="1800" b="0" i="1" dirty="0" smtClean="0">
                <a:solidFill>
                  <a:schemeClr val="dk1"/>
                </a:solidFill>
                <a:effectLst/>
              </a:rPr>
              <a:t>(BIOS does not use Watchdogs)</a:t>
            </a:r>
          </a:p>
        </p:txBody>
      </p:sp>
      <p:sp>
        <p:nvSpPr>
          <p:cNvPr id="11" name="TextBox 10"/>
          <p:cNvSpPr txBox="1"/>
          <p:nvPr/>
        </p:nvSpPr>
        <p:spPr>
          <a:xfrm>
            <a:off x="221675" y="3773396"/>
            <a:ext cx="4891660" cy="1034129"/>
          </a:xfrm>
          <a:prstGeom prst="rect">
            <a:avLst/>
          </a:prstGeom>
          <a:noFill/>
        </p:spPr>
        <p:txBody>
          <a:bodyPr wrap="none" rtlCol="0" anchor="ctr" anchorCtr="0">
            <a:spAutoFit/>
          </a:bodyPr>
          <a:lstStyle/>
          <a:p>
            <a:pPr marL="342900" indent="-342900">
              <a:lnSpc>
                <a:spcPct val="90000"/>
              </a:lnSpc>
              <a:buClr>
                <a:schemeClr val="tx2"/>
              </a:buClr>
              <a:buSzPct val="75000"/>
              <a:buFont typeface="Wingdings"/>
              <a:buChar char=""/>
            </a:pPr>
            <a:r>
              <a:rPr lang="en-US" b="0" dirty="0" smtClean="0">
                <a:solidFill>
                  <a:schemeClr val="dk1"/>
                </a:solidFill>
                <a:effectLst/>
              </a:rPr>
              <a:t>Timer0 can be shared for Clock</a:t>
            </a:r>
            <a:br>
              <a:rPr lang="en-US" b="0" dirty="0" smtClean="0">
                <a:solidFill>
                  <a:schemeClr val="dk1"/>
                </a:solidFill>
                <a:effectLst/>
              </a:rPr>
            </a:br>
            <a:r>
              <a:rPr lang="en-US" b="0" dirty="0" smtClean="0">
                <a:solidFill>
                  <a:schemeClr val="dk1"/>
                </a:solidFill>
                <a:effectLst/>
              </a:rPr>
              <a:t>&amp; Timestamp w/</a:t>
            </a:r>
            <a:r>
              <a:rPr lang="en-US" b="0" dirty="0" err="1" smtClean="0">
                <a:solidFill>
                  <a:schemeClr val="dk1"/>
                </a:solidFill>
                <a:effectLst/>
              </a:rPr>
              <a:t>config</a:t>
            </a:r>
            <a:r>
              <a:rPr lang="en-US" b="0" dirty="0" smtClean="0">
                <a:solidFill>
                  <a:schemeClr val="dk1"/>
                </a:solidFill>
                <a:effectLst/>
              </a:rPr>
              <a:t> setting</a:t>
            </a:r>
            <a:br>
              <a:rPr lang="en-US" b="0" dirty="0" smtClean="0">
                <a:solidFill>
                  <a:schemeClr val="dk1"/>
                </a:solidFill>
                <a:effectLst/>
              </a:rPr>
            </a:br>
            <a:r>
              <a:rPr lang="en-US" sz="2000" b="0" i="1" dirty="0" smtClean="0">
                <a:solidFill>
                  <a:schemeClr val="dk1"/>
                </a:solidFill>
                <a:effectLst/>
              </a:rPr>
              <a:t>(note: Timestamp APIs wil</a:t>
            </a:r>
            <a:r>
              <a:rPr lang="en-US" sz="2000" b="0" i="1" dirty="0" smtClean="0">
                <a:solidFill>
                  <a:schemeClr val="dk1"/>
                </a:solidFill>
              </a:rPr>
              <a:t>l </a:t>
            </a:r>
            <a:r>
              <a:rPr lang="en-US" sz="2000" b="0" i="1" dirty="0" smtClean="0">
                <a:solidFill>
                  <a:schemeClr val="dk1"/>
                </a:solidFill>
                <a:effectLst/>
              </a:rPr>
              <a:t>slow down)</a:t>
            </a:r>
          </a:p>
        </p:txBody>
      </p:sp>
      <p:sp>
        <p:nvSpPr>
          <p:cNvPr id="12" name="TextBox 13"/>
          <p:cNvSpPr txBox="1">
            <a:spLocks noChangeArrowheads="1"/>
          </p:cNvSpPr>
          <p:nvPr/>
        </p:nvSpPr>
        <p:spPr bwMode="auto">
          <a:xfrm>
            <a:off x="228600" y="4937095"/>
            <a:ext cx="2447593" cy="437043"/>
          </a:xfrm>
          <a:prstGeom prst="rect">
            <a:avLst/>
          </a:prstGeom>
          <a:noFill/>
          <a:ln w="9525">
            <a:noFill/>
            <a:miter lim="800000"/>
            <a:headEnd/>
            <a:tailEnd/>
          </a:ln>
        </p:spPr>
        <p:txBody>
          <a:bodyPr wrap="none">
            <a:spAutoFit/>
          </a:bodyPr>
          <a:lstStyle/>
          <a:p>
            <a:pPr marL="342900" indent="-342900">
              <a:buClr>
                <a:schemeClr val="tx2"/>
              </a:buClr>
              <a:buSzPct val="75000"/>
            </a:pPr>
            <a:r>
              <a:rPr lang="en-US" sz="2800" u="sng" dirty="0" err="1" smtClean="0">
                <a:solidFill>
                  <a:schemeClr val="tx2"/>
                </a:solidFill>
              </a:rPr>
              <a:t>StellarisWare</a:t>
            </a:r>
            <a:endParaRPr lang="en-US" sz="2800" u="sng" dirty="0" smtClean="0">
              <a:solidFill>
                <a:schemeClr val="tx2"/>
              </a:solidFill>
            </a:endParaRPr>
          </a:p>
        </p:txBody>
      </p:sp>
      <p:sp>
        <p:nvSpPr>
          <p:cNvPr id="13" name="TextBox 12"/>
          <p:cNvSpPr txBox="1"/>
          <p:nvPr/>
        </p:nvSpPr>
        <p:spPr>
          <a:xfrm>
            <a:off x="269175" y="5415070"/>
            <a:ext cx="7396577" cy="757130"/>
          </a:xfrm>
          <a:prstGeom prst="rect">
            <a:avLst/>
          </a:prstGeom>
          <a:noFill/>
        </p:spPr>
        <p:txBody>
          <a:bodyPr wrap="none" rtlCol="0" anchor="ctr" anchorCtr="0">
            <a:spAutoFit/>
          </a:bodyPr>
          <a:lstStyle/>
          <a:p>
            <a:pPr marL="342900" indent="-342900">
              <a:lnSpc>
                <a:spcPct val="90000"/>
              </a:lnSpc>
              <a:buClr>
                <a:schemeClr val="tx2"/>
              </a:buClr>
              <a:buSzPct val="75000"/>
              <a:buFont typeface="Wingdings"/>
              <a:buChar char=""/>
            </a:pPr>
            <a:r>
              <a:rPr lang="en-US" b="0" dirty="0" smtClean="0">
                <a:solidFill>
                  <a:schemeClr val="dk1"/>
                </a:solidFill>
                <a:effectLst/>
              </a:rPr>
              <a:t>Can be used with SYS/BIOS, but any interrupt</a:t>
            </a:r>
            <a:br>
              <a:rPr lang="en-US" b="0" dirty="0" smtClean="0">
                <a:solidFill>
                  <a:schemeClr val="dk1"/>
                </a:solidFill>
                <a:effectLst/>
              </a:rPr>
            </a:br>
            <a:r>
              <a:rPr lang="en-US" b="0" dirty="0" smtClean="0">
                <a:solidFill>
                  <a:schemeClr val="dk1"/>
                </a:solidFill>
                <a:effectLst/>
              </a:rPr>
              <a:t>routines need to be updated to use </a:t>
            </a:r>
            <a:r>
              <a:rPr lang="en-US" b="0" dirty="0" err="1" smtClean="0">
                <a:solidFill>
                  <a:schemeClr val="dk1"/>
                </a:solidFill>
                <a:effectLst/>
              </a:rPr>
              <a:t>Hwi</a:t>
            </a:r>
            <a:r>
              <a:rPr lang="en-US" b="0" dirty="0" smtClean="0">
                <a:solidFill>
                  <a:schemeClr val="dk1"/>
                </a:solidFill>
                <a:effectLst/>
              </a:rPr>
              <a:t> dispatcher</a:t>
            </a:r>
            <a:endParaRPr lang="en-US" sz="2000" b="0" dirty="0" smtClean="0">
              <a:solidFill>
                <a:schemeClr val="dk1"/>
              </a:solidFill>
              <a:effectLst/>
            </a:endParaRPr>
          </a:p>
        </p:txBody>
      </p:sp>
      <p:pic>
        <p:nvPicPr>
          <p:cNvPr id="95235" name="Picture 3" descr="C:\Documents and Settings\a0159877\Desktop\timers_blk_dia.png"/>
          <p:cNvPicPr>
            <a:picLocks noChangeAspect="1" noChangeArrowheads="1"/>
          </p:cNvPicPr>
          <p:nvPr/>
        </p:nvPicPr>
        <p:blipFill>
          <a:blip r:embed="rId5" cstate="print"/>
          <a:srcRect/>
          <a:stretch>
            <a:fillRect/>
          </a:stretch>
        </p:blipFill>
        <p:spPr bwMode="auto">
          <a:xfrm>
            <a:off x="5486400" y="954975"/>
            <a:ext cx="3379788" cy="3004255"/>
          </a:xfrm>
          <a:prstGeom prst="rect">
            <a:avLst/>
          </a:prstGeom>
          <a:noFill/>
          <a:ln w="28575">
            <a:solidFill>
              <a:schemeClr val="tx1"/>
            </a:solidFill>
          </a:ln>
          <a:effectLst>
            <a:outerShdw blurRad="50800" dist="88900" dir="2700000" algn="tl" rotWithShape="0">
              <a:prstClr val="black">
                <a:alpha val="40000"/>
              </a:prstClr>
            </a:outerShdw>
          </a:effectLst>
        </p:spPr>
      </p:pic>
      <p:sp>
        <p:nvSpPr>
          <p:cNvPr id="14"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9</a:t>
            </a:r>
            <a:endParaRPr lang="en-US" sz="1000" b="0" dirty="0" smtClean="0">
              <a:solidFill>
                <a:schemeClr val="tx2"/>
              </a:solidFill>
              <a:effectLst/>
              <a:latin typeface="Arial"/>
            </a:endParaRPr>
          </a:p>
        </p:txBody>
      </p:sp>
      <p:pic>
        <p:nvPicPr>
          <p:cNvPr id="16"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COLORSCHEMEINDEX" val="4"/>
</p:tagLst>
</file>

<file path=ppt/tags/tag10.xml><?xml version="1.0" encoding="utf-8"?>
<p:tagLst xmlns:a="http://schemas.openxmlformats.org/drawingml/2006/main" xmlns:r="http://schemas.openxmlformats.org/officeDocument/2006/relationships" xmlns:p="http://schemas.openxmlformats.org/presentationml/2006/main">
  <p:tag name="MILELISTITEM" val=""/>
</p:tagLst>
</file>

<file path=ppt/tags/tag100.xml><?xml version="1.0" encoding="utf-8"?>
<p:tagLst xmlns:a="http://schemas.openxmlformats.org/drawingml/2006/main" xmlns:r="http://schemas.openxmlformats.org/officeDocument/2006/relationships" xmlns:p="http://schemas.openxmlformats.org/presentationml/2006/main">
  <p:tag name="COLORSCHEMEINDEX" val="4"/>
</p:tagLst>
</file>

<file path=ppt/tags/tag101.xml><?xml version="1.0" encoding="utf-8"?>
<p:tagLst xmlns:a="http://schemas.openxmlformats.org/drawingml/2006/main" xmlns:r="http://schemas.openxmlformats.org/officeDocument/2006/relationships" xmlns:p="http://schemas.openxmlformats.org/presentationml/2006/main">
  <p:tag name="COLORSCHEMEINDEX" val="4"/>
</p:tagLst>
</file>

<file path=ppt/tags/tag102.xml><?xml version="1.0" encoding="utf-8"?>
<p:tagLst xmlns:a="http://schemas.openxmlformats.org/drawingml/2006/main" xmlns:r="http://schemas.openxmlformats.org/officeDocument/2006/relationships" xmlns:p="http://schemas.openxmlformats.org/presentationml/2006/main">
  <p:tag name="COLORSCHEMEINDEX" val="4"/>
</p:tagLst>
</file>

<file path=ppt/tags/tag10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104.xml><?xml version="1.0" encoding="utf-8"?>
<p:tagLst xmlns:a="http://schemas.openxmlformats.org/drawingml/2006/main" xmlns:r="http://schemas.openxmlformats.org/officeDocument/2006/relationships" xmlns:p="http://schemas.openxmlformats.org/presentationml/2006/main">
  <p:tag name="MILELISTITEM" val=""/>
</p:tagLst>
</file>

<file path=ppt/tags/tag105.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106.xml><?xml version="1.0" encoding="utf-8"?>
<p:tagLst xmlns:a="http://schemas.openxmlformats.org/drawingml/2006/main" xmlns:r="http://schemas.openxmlformats.org/officeDocument/2006/relationships" xmlns:p="http://schemas.openxmlformats.org/presentationml/2006/main">
  <p:tag name="MILELISTITEM" val=""/>
</p:tagLst>
</file>

<file path=ppt/tags/tag107.xml><?xml version="1.0" encoding="utf-8"?>
<p:tagLst xmlns:a="http://schemas.openxmlformats.org/drawingml/2006/main" xmlns:r="http://schemas.openxmlformats.org/officeDocument/2006/relationships" xmlns:p="http://schemas.openxmlformats.org/presentationml/2006/main">
  <p:tag name="MILELISTITEM" val=""/>
</p:tagLst>
</file>

<file path=ppt/tags/tag108.xml><?xml version="1.0" encoding="utf-8"?>
<p:tagLst xmlns:a="http://schemas.openxmlformats.org/drawingml/2006/main" xmlns:r="http://schemas.openxmlformats.org/officeDocument/2006/relationships" xmlns:p="http://schemas.openxmlformats.org/presentationml/2006/main">
  <p:tag name="MILELISTITEM" val=""/>
</p:tagLst>
</file>

<file path=ppt/tags/tag109.xml><?xml version="1.0" encoding="utf-8"?>
<p:tagLst xmlns:a="http://schemas.openxmlformats.org/drawingml/2006/main" xmlns:r="http://schemas.openxmlformats.org/officeDocument/2006/relationships" xmlns:p="http://schemas.openxmlformats.org/presentationml/2006/main">
  <p:tag name="MILELISTITEM" val=""/>
</p:tagLst>
</file>

<file path=ppt/tags/tag11.xml><?xml version="1.0" encoding="utf-8"?>
<p:tagLst xmlns:a="http://schemas.openxmlformats.org/drawingml/2006/main" xmlns:r="http://schemas.openxmlformats.org/officeDocument/2006/relationships" xmlns:p="http://schemas.openxmlformats.org/presentationml/2006/main">
  <p:tag name="MILELISTITEM" val=""/>
</p:tagLst>
</file>

<file path=ppt/tags/tag110.xml><?xml version="1.0" encoding="utf-8"?>
<p:tagLst xmlns:a="http://schemas.openxmlformats.org/drawingml/2006/main" xmlns:r="http://schemas.openxmlformats.org/officeDocument/2006/relationships" xmlns:p="http://schemas.openxmlformats.org/presentationml/2006/main">
  <p:tag name="MILELISTITEM" val=""/>
</p:tagLst>
</file>

<file path=ppt/tags/tag111.xml><?xml version="1.0" encoding="utf-8"?>
<p:tagLst xmlns:a="http://schemas.openxmlformats.org/drawingml/2006/main" xmlns:r="http://schemas.openxmlformats.org/officeDocument/2006/relationships" xmlns:p="http://schemas.openxmlformats.org/presentationml/2006/main">
  <p:tag name="MILELISTITEM" val=""/>
</p:tagLst>
</file>

<file path=ppt/tags/tag112.xml><?xml version="1.0" encoding="utf-8"?>
<p:tagLst xmlns:a="http://schemas.openxmlformats.org/drawingml/2006/main" xmlns:r="http://schemas.openxmlformats.org/officeDocument/2006/relationships" xmlns:p="http://schemas.openxmlformats.org/presentationml/2006/main">
  <p:tag name="MILELISTITEM" val=""/>
</p:tagLst>
</file>

<file path=ppt/tags/tag11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14.xml><?xml version="1.0" encoding="utf-8"?>
<p:tagLst xmlns:a="http://schemas.openxmlformats.org/drawingml/2006/main" xmlns:r="http://schemas.openxmlformats.org/officeDocument/2006/relationships" xmlns:p="http://schemas.openxmlformats.org/presentationml/2006/main">
  <p:tag name="MILELISTITEM" val=""/>
</p:tagLst>
</file>

<file path=ppt/tags/tag115.xml><?xml version="1.0" encoding="utf-8"?>
<p:tagLst xmlns:a="http://schemas.openxmlformats.org/drawingml/2006/main" xmlns:r="http://schemas.openxmlformats.org/officeDocument/2006/relationships" xmlns:p="http://schemas.openxmlformats.org/presentationml/2006/main">
  <p:tag name="MILELISTITEM" val=""/>
</p:tagLst>
</file>

<file path=ppt/tags/tag116.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17.xml><?xml version="1.0" encoding="utf-8"?>
<p:tagLst xmlns:a="http://schemas.openxmlformats.org/drawingml/2006/main" xmlns:r="http://schemas.openxmlformats.org/officeDocument/2006/relationships" xmlns:p="http://schemas.openxmlformats.org/presentationml/2006/main">
  <p:tag name="MILELISTITEM" val=""/>
</p:tagLst>
</file>

<file path=ppt/tags/tag118.xml><?xml version="1.0" encoding="utf-8"?>
<p:tagLst xmlns:a="http://schemas.openxmlformats.org/drawingml/2006/main" xmlns:r="http://schemas.openxmlformats.org/officeDocument/2006/relationships" xmlns:p="http://schemas.openxmlformats.org/presentationml/2006/main">
  <p:tag name="MILELISTITEM" val=""/>
</p:tagLst>
</file>

<file path=ppt/tags/tag119.xml><?xml version="1.0" encoding="utf-8"?>
<p:tagLst xmlns:a="http://schemas.openxmlformats.org/drawingml/2006/main" xmlns:r="http://schemas.openxmlformats.org/officeDocument/2006/relationships" xmlns:p="http://schemas.openxmlformats.org/presentationml/2006/main">
  <p:tag name="MILELISTITEM" val=""/>
</p:tagLst>
</file>

<file path=ppt/tags/tag12.xml><?xml version="1.0" encoding="utf-8"?>
<p:tagLst xmlns:a="http://schemas.openxmlformats.org/drawingml/2006/main" xmlns:r="http://schemas.openxmlformats.org/officeDocument/2006/relationships" xmlns:p="http://schemas.openxmlformats.org/presentationml/2006/main">
  <p:tag name="COLORSCHEMEINDEX" val="4"/>
</p:tagLst>
</file>

<file path=ppt/tags/tag120.xml><?xml version="1.0" encoding="utf-8"?>
<p:tagLst xmlns:a="http://schemas.openxmlformats.org/drawingml/2006/main" xmlns:r="http://schemas.openxmlformats.org/officeDocument/2006/relationships" xmlns:p="http://schemas.openxmlformats.org/presentationml/2006/main">
  <p:tag name="MILELISTITEM" val=""/>
</p:tagLst>
</file>

<file path=ppt/tags/tag121.xml><?xml version="1.0" encoding="utf-8"?>
<p:tagLst xmlns:a="http://schemas.openxmlformats.org/drawingml/2006/main" xmlns:r="http://schemas.openxmlformats.org/officeDocument/2006/relationships" xmlns:p="http://schemas.openxmlformats.org/presentationml/2006/main">
  <p:tag name="MILELISTITEM" val=""/>
</p:tagLst>
</file>

<file path=ppt/tags/tag122.xml><?xml version="1.0" encoding="utf-8"?>
<p:tagLst xmlns:a="http://schemas.openxmlformats.org/drawingml/2006/main" xmlns:r="http://schemas.openxmlformats.org/officeDocument/2006/relationships" xmlns:p="http://schemas.openxmlformats.org/presentationml/2006/main">
  <p:tag name="MILELISTITEM" val=""/>
</p:tagLst>
</file>

<file path=ppt/tags/tag123.xml><?xml version="1.0" encoding="utf-8"?>
<p:tagLst xmlns:a="http://schemas.openxmlformats.org/drawingml/2006/main" xmlns:r="http://schemas.openxmlformats.org/officeDocument/2006/relationships" xmlns:p="http://schemas.openxmlformats.org/presentationml/2006/main">
  <p:tag name="NO LOGOS" val="true"/>
  <p:tag name="COLORSCHEMEINDEX" val="6"/>
</p:tagLst>
</file>

<file path=ppt/tags/tag124.xml><?xml version="1.0" encoding="utf-8"?>
<p:tagLst xmlns:a="http://schemas.openxmlformats.org/drawingml/2006/main" xmlns:r="http://schemas.openxmlformats.org/officeDocument/2006/relationships" xmlns:p="http://schemas.openxmlformats.org/presentationml/2006/main">
  <p:tag name="COLORSCHEMEINDEX" val="4"/>
</p:tagLst>
</file>

<file path=ppt/tags/tag125.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26.xml><?xml version="1.0" encoding="utf-8"?>
<p:tagLst xmlns:a="http://schemas.openxmlformats.org/drawingml/2006/main" xmlns:r="http://schemas.openxmlformats.org/officeDocument/2006/relationships" xmlns:p="http://schemas.openxmlformats.org/presentationml/2006/main">
  <p:tag name="MILELISTITEM" val=""/>
</p:tagLst>
</file>

<file path=ppt/tags/tag127.xml><?xml version="1.0" encoding="utf-8"?>
<p:tagLst xmlns:a="http://schemas.openxmlformats.org/drawingml/2006/main" xmlns:r="http://schemas.openxmlformats.org/officeDocument/2006/relationships" xmlns:p="http://schemas.openxmlformats.org/presentationml/2006/main">
  <p:tag name="MILELISTITEM" val=""/>
</p:tagLst>
</file>

<file path=ppt/tags/tag128.xml><?xml version="1.0" encoding="utf-8"?>
<p:tagLst xmlns:a="http://schemas.openxmlformats.org/drawingml/2006/main" xmlns:r="http://schemas.openxmlformats.org/officeDocument/2006/relationships" xmlns:p="http://schemas.openxmlformats.org/presentationml/2006/main">
  <p:tag name="MILELISTITEM" val=""/>
</p:tagLst>
</file>

<file path=ppt/tags/tag129.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30.xml><?xml version="1.0" encoding="utf-8"?>
<p:tagLst xmlns:a="http://schemas.openxmlformats.org/drawingml/2006/main" xmlns:r="http://schemas.openxmlformats.org/officeDocument/2006/relationships" xmlns:p="http://schemas.openxmlformats.org/presentationml/2006/main">
  <p:tag name="MILELISTITEM" val=""/>
</p:tagLst>
</file>

<file path=ppt/tags/tag131.xml><?xml version="1.0" encoding="utf-8"?>
<p:tagLst xmlns:a="http://schemas.openxmlformats.org/drawingml/2006/main" xmlns:r="http://schemas.openxmlformats.org/officeDocument/2006/relationships" xmlns:p="http://schemas.openxmlformats.org/presentationml/2006/main">
  <p:tag name="MILELISTITEM" val=""/>
</p:tagLst>
</file>

<file path=ppt/tags/tag132.xml><?xml version="1.0" encoding="utf-8"?>
<p:tagLst xmlns:a="http://schemas.openxmlformats.org/drawingml/2006/main" xmlns:r="http://schemas.openxmlformats.org/officeDocument/2006/relationships" xmlns:p="http://schemas.openxmlformats.org/presentationml/2006/main">
  <p:tag name="MILELISTITEM" val=""/>
</p:tagLst>
</file>

<file path=ppt/tags/tag133.xml><?xml version="1.0" encoding="utf-8"?>
<p:tagLst xmlns:a="http://schemas.openxmlformats.org/drawingml/2006/main" xmlns:r="http://schemas.openxmlformats.org/officeDocument/2006/relationships" xmlns:p="http://schemas.openxmlformats.org/presentationml/2006/main">
  <p:tag name="MILELISTITEM" val=""/>
</p:tagLst>
</file>

<file path=ppt/tags/tag134.xml><?xml version="1.0" encoding="utf-8"?>
<p:tagLst xmlns:a="http://schemas.openxmlformats.org/drawingml/2006/main" xmlns:r="http://schemas.openxmlformats.org/officeDocument/2006/relationships" xmlns:p="http://schemas.openxmlformats.org/presentationml/2006/main">
  <p:tag name="MILELISTITEM" val=""/>
</p:tagLst>
</file>

<file path=ppt/tags/tag135.xml><?xml version="1.0" encoding="utf-8"?>
<p:tagLst xmlns:a="http://schemas.openxmlformats.org/drawingml/2006/main" xmlns:r="http://schemas.openxmlformats.org/officeDocument/2006/relationships" xmlns:p="http://schemas.openxmlformats.org/presentationml/2006/main">
  <p:tag name="COLORSCHEMEINDEX" val="4"/>
</p:tagLst>
</file>

<file path=ppt/tags/tag136.xml><?xml version="1.0" encoding="utf-8"?>
<p:tagLst xmlns:a="http://schemas.openxmlformats.org/drawingml/2006/main" xmlns:r="http://schemas.openxmlformats.org/officeDocument/2006/relationships" xmlns:p="http://schemas.openxmlformats.org/presentationml/2006/main">
  <p:tag name="NO LOGOS" val="true"/>
  <p:tag name="COLORSCHEMEINDEX" val="4"/>
</p:tagLst>
</file>

<file path=ppt/tags/tag137.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38.xml><?xml version="1.0" encoding="utf-8"?>
<p:tagLst xmlns:a="http://schemas.openxmlformats.org/drawingml/2006/main" xmlns:r="http://schemas.openxmlformats.org/officeDocument/2006/relationships" xmlns:p="http://schemas.openxmlformats.org/presentationml/2006/main">
  <p:tag name="MILELISTITEM" val=""/>
</p:tagLst>
</file>

<file path=ppt/tags/tag139.xml><?xml version="1.0" encoding="utf-8"?>
<p:tagLst xmlns:a="http://schemas.openxmlformats.org/drawingml/2006/main" xmlns:r="http://schemas.openxmlformats.org/officeDocument/2006/relationships" xmlns:p="http://schemas.openxmlformats.org/presentationml/2006/main">
  <p:tag name="MILELISTITEM" val=""/>
</p:tagLst>
</file>

<file path=ppt/tags/tag14.xml><?xml version="1.0" encoding="utf-8"?>
<p:tagLst xmlns:a="http://schemas.openxmlformats.org/drawingml/2006/main" xmlns:r="http://schemas.openxmlformats.org/officeDocument/2006/relationships" xmlns:p="http://schemas.openxmlformats.org/presentationml/2006/main">
  <p:tag name="MILELISTITEM" val=""/>
</p:tagLst>
</file>

<file path=ppt/tags/tag140.xml><?xml version="1.0" encoding="utf-8"?>
<p:tagLst xmlns:a="http://schemas.openxmlformats.org/drawingml/2006/main" xmlns:r="http://schemas.openxmlformats.org/officeDocument/2006/relationships" xmlns:p="http://schemas.openxmlformats.org/presentationml/2006/main">
  <p:tag name="MILELISTITEM" val=""/>
</p:tagLst>
</file>

<file path=ppt/tags/tag141.xml><?xml version="1.0" encoding="utf-8"?>
<p:tagLst xmlns:a="http://schemas.openxmlformats.org/drawingml/2006/main" xmlns:r="http://schemas.openxmlformats.org/officeDocument/2006/relationships" xmlns:p="http://schemas.openxmlformats.org/presentationml/2006/main">
  <p:tag name="MILELISTITEM" val=""/>
</p:tagLst>
</file>

<file path=ppt/tags/tag142.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43.xml><?xml version="1.0" encoding="utf-8"?>
<p:tagLst xmlns:a="http://schemas.openxmlformats.org/drawingml/2006/main" xmlns:r="http://schemas.openxmlformats.org/officeDocument/2006/relationships" xmlns:p="http://schemas.openxmlformats.org/presentationml/2006/main">
  <p:tag name="MILELISTITEM" val=""/>
</p:tagLst>
</file>

<file path=ppt/tags/tag144.xml><?xml version="1.0" encoding="utf-8"?>
<p:tagLst xmlns:a="http://schemas.openxmlformats.org/drawingml/2006/main" xmlns:r="http://schemas.openxmlformats.org/officeDocument/2006/relationships" xmlns:p="http://schemas.openxmlformats.org/presentationml/2006/main">
  <p:tag name="MILELISTITEM" val=""/>
</p:tagLst>
</file>

<file path=ppt/tags/tag145.xml><?xml version="1.0" encoding="utf-8"?>
<p:tagLst xmlns:a="http://schemas.openxmlformats.org/drawingml/2006/main" xmlns:r="http://schemas.openxmlformats.org/officeDocument/2006/relationships" xmlns:p="http://schemas.openxmlformats.org/presentationml/2006/main">
  <p:tag name="MILELISTITEM" val=""/>
</p:tagLst>
</file>

<file path=ppt/tags/tag146.xml><?xml version="1.0" encoding="utf-8"?>
<p:tagLst xmlns:a="http://schemas.openxmlformats.org/drawingml/2006/main" xmlns:r="http://schemas.openxmlformats.org/officeDocument/2006/relationships" xmlns:p="http://schemas.openxmlformats.org/presentationml/2006/main">
  <p:tag name="MILELISTITEM" val=""/>
</p:tagLst>
</file>

<file path=ppt/tags/tag147.xml><?xml version="1.0" encoding="utf-8"?>
<p:tagLst xmlns:a="http://schemas.openxmlformats.org/drawingml/2006/main" xmlns:r="http://schemas.openxmlformats.org/officeDocument/2006/relationships" xmlns:p="http://schemas.openxmlformats.org/presentationml/2006/main">
  <p:tag name="COLORSCHEMEINDEX" val="4"/>
</p:tagLst>
</file>

<file path=ppt/tags/tag148.xml><?xml version="1.0" encoding="utf-8"?>
<p:tagLst xmlns:a="http://schemas.openxmlformats.org/drawingml/2006/main" xmlns:r="http://schemas.openxmlformats.org/officeDocument/2006/relationships" xmlns:p="http://schemas.openxmlformats.org/presentationml/2006/main">
  <p:tag name="COLORSCHEMEINDEX" val="4"/>
</p:tagLst>
</file>

<file path=ppt/tags/tag149.xml><?xml version="1.0" encoding="utf-8"?>
<p:tagLst xmlns:a="http://schemas.openxmlformats.org/drawingml/2006/main" xmlns:r="http://schemas.openxmlformats.org/officeDocument/2006/relationships" xmlns:p="http://schemas.openxmlformats.org/presentationml/2006/main">
  <p:tag name="NO LOGOS" val="true"/>
  <p:tag name="COLORSCHEMEINDEX" val="4"/>
</p:tagLst>
</file>

<file path=ppt/tags/tag15.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50.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51.xml><?xml version="1.0" encoding="utf-8"?>
<p:tagLst xmlns:a="http://schemas.openxmlformats.org/drawingml/2006/main" xmlns:r="http://schemas.openxmlformats.org/officeDocument/2006/relationships" xmlns:p="http://schemas.openxmlformats.org/presentationml/2006/main">
  <p:tag name="MILELISTITEM" val=""/>
</p:tagLst>
</file>

<file path=ppt/tags/tag152.xml><?xml version="1.0" encoding="utf-8"?>
<p:tagLst xmlns:a="http://schemas.openxmlformats.org/drawingml/2006/main" xmlns:r="http://schemas.openxmlformats.org/officeDocument/2006/relationships" xmlns:p="http://schemas.openxmlformats.org/presentationml/2006/main">
  <p:tag name="MILELISTITEM" val=""/>
</p:tagLst>
</file>

<file path=ppt/tags/tag153.xml><?xml version="1.0" encoding="utf-8"?>
<p:tagLst xmlns:a="http://schemas.openxmlformats.org/drawingml/2006/main" xmlns:r="http://schemas.openxmlformats.org/officeDocument/2006/relationships" xmlns:p="http://schemas.openxmlformats.org/presentationml/2006/main">
  <p:tag name="MILELISTITEM" val=""/>
</p:tagLst>
</file>

<file path=ppt/tags/tag154.xml><?xml version="1.0" encoding="utf-8"?>
<p:tagLst xmlns:a="http://schemas.openxmlformats.org/drawingml/2006/main" xmlns:r="http://schemas.openxmlformats.org/officeDocument/2006/relationships" xmlns:p="http://schemas.openxmlformats.org/presentationml/2006/main">
  <p:tag name="MILELISTITEM" val=""/>
</p:tagLst>
</file>

<file path=ppt/tags/tag155.xml><?xml version="1.0" encoding="utf-8"?>
<p:tagLst xmlns:a="http://schemas.openxmlformats.org/drawingml/2006/main" xmlns:r="http://schemas.openxmlformats.org/officeDocument/2006/relationships" xmlns:p="http://schemas.openxmlformats.org/presentationml/2006/main">
  <p:tag name="MILELISTITEM" val=""/>
</p:tagLst>
</file>

<file path=ppt/tags/tag156.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57.xml><?xml version="1.0" encoding="utf-8"?>
<p:tagLst xmlns:a="http://schemas.openxmlformats.org/drawingml/2006/main" xmlns:r="http://schemas.openxmlformats.org/officeDocument/2006/relationships" xmlns:p="http://schemas.openxmlformats.org/presentationml/2006/main">
  <p:tag name="MILELISTITEM" val=""/>
</p:tagLst>
</file>

<file path=ppt/tags/tag158.xml><?xml version="1.0" encoding="utf-8"?>
<p:tagLst xmlns:a="http://schemas.openxmlformats.org/drawingml/2006/main" xmlns:r="http://schemas.openxmlformats.org/officeDocument/2006/relationships" xmlns:p="http://schemas.openxmlformats.org/presentationml/2006/main">
  <p:tag name="MILELISTITEM" val=""/>
</p:tagLst>
</file>

<file path=ppt/tags/tag159.xml><?xml version="1.0" encoding="utf-8"?>
<p:tagLst xmlns:a="http://schemas.openxmlformats.org/drawingml/2006/main" xmlns:r="http://schemas.openxmlformats.org/officeDocument/2006/relationships" xmlns:p="http://schemas.openxmlformats.org/presentationml/2006/main">
  <p:tag name="MILELISTITEM" val=""/>
</p:tagLst>
</file>

<file path=ppt/tags/tag16.xml><?xml version="1.0" encoding="utf-8"?>
<p:tagLst xmlns:a="http://schemas.openxmlformats.org/drawingml/2006/main" xmlns:r="http://schemas.openxmlformats.org/officeDocument/2006/relationships" xmlns:p="http://schemas.openxmlformats.org/presentationml/2006/main">
  <p:tag name="MILELISTITEM" val=""/>
</p:tagLst>
</file>

<file path=ppt/tags/tag160.xml><?xml version="1.0" encoding="utf-8"?>
<p:tagLst xmlns:a="http://schemas.openxmlformats.org/drawingml/2006/main" xmlns:r="http://schemas.openxmlformats.org/officeDocument/2006/relationships" xmlns:p="http://schemas.openxmlformats.org/presentationml/2006/main">
  <p:tag name="COLORSCHEMEINDEX" val="4"/>
</p:tagLst>
</file>

<file path=ppt/tags/tag161.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62.xml><?xml version="1.0" encoding="utf-8"?>
<p:tagLst xmlns:a="http://schemas.openxmlformats.org/drawingml/2006/main" xmlns:r="http://schemas.openxmlformats.org/officeDocument/2006/relationships" xmlns:p="http://schemas.openxmlformats.org/presentationml/2006/main">
  <p:tag name="MILELISTITEM" val=""/>
</p:tagLst>
</file>

<file path=ppt/tags/tag163.xml><?xml version="1.0" encoding="utf-8"?>
<p:tagLst xmlns:a="http://schemas.openxmlformats.org/drawingml/2006/main" xmlns:r="http://schemas.openxmlformats.org/officeDocument/2006/relationships" xmlns:p="http://schemas.openxmlformats.org/presentationml/2006/main">
  <p:tag name="MILELISTITEM" val=""/>
</p:tagLst>
</file>

<file path=ppt/tags/tag164.xml><?xml version="1.0" encoding="utf-8"?>
<p:tagLst xmlns:a="http://schemas.openxmlformats.org/drawingml/2006/main" xmlns:r="http://schemas.openxmlformats.org/officeDocument/2006/relationships" xmlns:p="http://schemas.openxmlformats.org/presentationml/2006/main">
  <p:tag name="MILELISTITEM" val=""/>
</p:tagLst>
</file>

<file path=ppt/tags/tag165.xml><?xml version="1.0" encoding="utf-8"?>
<p:tagLst xmlns:a="http://schemas.openxmlformats.org/drawingml/2006/main" xmlns:r="http://schemas.openxmlformats.org/officeDocument/2006/relationships" xmlns:p="http://schemas.openxmlformats.org/presentationml/2006/main">
  <p:tag name="MILELISTITEM" val=""/>
</p:tagLst>
</file>

<file path=ppt/tags/tag166.xml><?xml version="1.0" encoding="utf-8"?>
<p:tagLst xmlns:a="http://schemas.openxmlformats.org/drawingml/2006/main" xmlns:r="http://schemas.openxmlformats.org/officeDocument/2006/relationships" xmlns:p="http://schemas.openxmlformats.org/presentationml/2006/main">
  <p:tag name="MILELISTITEM" val=""/>
</p:tagLst>
</file>

<file path=ppt/tags/tag167.xml><?xml version="1.0" encoding="utf-8"?>
<p:tagLst xmlns:a="http://schemas.openxmlformats.org/drawingml/2006/main" xmlns:r="http://schemas.openxmlformats.org/officeDocument/2006/relationships" xmlns:p="http://schemas.openxmlformats.org/presentationml/2006/main">
  <p:tag name="MILELISTITEM" val=""/>
</p:tagLst>
</file>

<file path=ppt/tags/tag168.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69.xml><?xml version="1.0" encoding="utf-8"?>
<p:tagLst xmlns:a="http://schemas.openxmlformats.org/drawingml/2006/main" xmlns:r="http://schemas.openxmlformats.org/officeDocument/2006/relationships" xmlns:p="http://schemas.openxmlformats.org/presentationml/2006/main">
  <p:tag name="MILELISTITEM" val=""/>
</p:tagLst>
</file>

<file path=ppt/tags/tag17.xml><?xml version="1.0" encoding="utf-8"?>
<p:tagLst xmlns:a="http://schemas.openxmlformats.org/drawingml/2006/main" xmlns:r="http://schemas.openxmlformats.org/officeDocument/2006/relationships" xmlns:p="http://schemas.openxmlformats.org/presentationml/2006/main">
  <p:tag name="MILELISTITEM" val=""/>
</p:tagLst>
</file>

<file path=ppt/tags/tag170.xml><?xml version="1.0" encoding="utf-8"?>
<p:tagLst xmlns:a="http://schemas.openxmlformats.org/drawingml/2006/main" xmlns:r="http://schemas.openxmlformats.org/officeDocument/2006/relationships" xmlns:p="http://schemas.openxmlformats.org/presentationml/2006/main">
  <p:tag name="MILELISTITEM" val=""/>
</p:tagLst>
</file>

<file path=ppt/tags/tag171.xml><?xml version="1.0" encoding="utf-8"?>
<p:tagLst xmlns:a="http://schemas.openxmlformats.org/drawingml/2006/main" xmlns:r="http://schemas.openxmlformats.org/officeDocument/2006/relationships" xmlns:p="http://schemas.openxmlformats.org/presentationml/2006/main">
  <p:tag name="COLORSCHEMEINDEX" val="4"/>
</p:tagLst>
</file>

<file path=ppt/tags/tag172.xml><?xml version="1.0" encoding="utf-8"?>
<p:tagLst xmlns:a="http://schemas.openxmlformats.org/drawingml/2006/main" xmlns:r="http://schemas.openxmlformats.org/officeDocument/2006/relationships" xmlns:p="http://schemas.openxmlformats.org/presentationml/2006/main">
  <p:tag name="NO LOGOS" val="true"/>
  <p:tag name="COLORSCHEMEINDEX" val="4"/>
</p:tagLst>
</file>

<file path=ppt/tags/tag17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74.xml><?xml version="1.0" encoding="utf-8"?>
<p:tagLst xmlns:a="http://schemas.openxmlformats.org/drawingml/2006/main" xmlns:r="http://schemas.openxmlformats.org/officeDocument/2006/relationships" xmlns:p="http://schemas.openxmlformats.org/presentationml/2006/main">
  <p:tag name="MILELISTITEM" val=""/>
</p:tagLst>
</file>

<file path=ppt/tags/tag175.xml><?xml version="1.0" encoding="utf-8"?>
<p:tagLst xmlns:a="http://schemas.openxmlformats.org/drawingml/2006/main" xmlns:r="http://schemas.openxmlformats.org/officeDocument/2006/relationships" xmlns:p="http://schemas.openxmlformats.org/presentationml/2006/main">
  <p:tag name="MILELISTITEM" val=""/>
</p:tagLst>
</file>

<file path=ppt/tags/tag176.xml><?xml version="1.0" encoding="utf-8"?>
<p:tagLst xmlns:a="http://schemas.openxmlformats.org/drawingml/2006/main" xmlns:r="http://schemas.openxmlformats.org/officeDocument/2006/relationships" xmlns:p="http://schemas.openxmlformats.org/presentationml/2006/main">
  <p:tag name="MILELISTITEM" val=""/>
</p:tagLst>
</file>

<file path=ppt/tags/tag177.xml><?xml version="1.0" encoding="utf-8"?>
<p:tagLst xmlns:a="http://schemas.openxmlformats.org/drawingml/2006/main" xmlns:r="http://schemas.openxmlformats.org/officeDocument/2006/relationships" xmlns:p="http://schemas.openxmlformats.org/presentationml/2006/main">
  <p:tag name="MILELISTITEM" val=""/>
</p:tagLst>
</file>

<file path=ppt/tags/tag178.xml><?xml version="1.0" encoding="utf-8"?>
<p:tagLst xmlns:a="http://schemas.openxmlformats.org/drawingml/2006/main" xmlns:r="http://schemas.openxmlformats.org/officeDocument/2006/relationships" xmlns:p="http://schemas.openxmlformats.org/presentationml/2006/main">
  <p:tag name="MILELISTITEM" val=""/>
</p:tagLst>
</file>

<file path=ppt/tags/tag179.xml><?xml version="1.0" encoding="utf-8"?>
<p:tagLst xmlns:a="http://schemas.openxmlformats.org/drawingml/2006/main" xmlns:r="http://schemas.openxmlformats.org/officeDocument/2006/relationships" xmlns:p="http://schemas.openxmlformats.org/presentationml/2006/main">
  <p:tag name="MILELISTITEM" val=""/>
</p:tagLst>
</file>

<file path=ppt/tags/tag18.xml><?xml version="1.0" encoding="utf-8"?>
<p:tagLst xmlns:a="http://schemas.openxmlformats.org/drawingml/2006/main" xmlns:r="http://schemas.openxmlformats.org/officeDocument/2006/relationships" xmlns:p="http://schemas.openxmlformats.org/presentationml/2006/main">
  <p:tag name="MILELISTITEM" val=""/>
</p:tagLst>
</file>

<file path=ppt/tags/tag180.xml><?xml version="1.0" encoding="utf-8"?>
<p:tagLst xmlns:a="http://schemas.openxmlformats.org/drawingml/2006/main" xmlns:r="http://schemas.openxmlformats.org/officeDocument/2006/relationships" xmlns:p="http://schemas.openxmlformats.org/presentationml/2006/main">
  <p:tag name="MILELISTITEM" val=""/>
</p:tagLst>
</file>

<file path=ppt/tags/tag181.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82.xml><?xml version="1.0" encoding="utf-8"?>
<p:tagLst xmlns:a="http://schemas.openxmlformats.org/drawingml/2006/main" xmlns:r="http://schemas.openxmlformats.org/officeDocument/2006/relationships" xmlns:p="http://schemas.openxmlformats.org/presentationml/2006/main">
  <p:tag name="MILELISTITEM" val=""/>
</p:tagLst>
</file>

<file path=ppt/tags/tag18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84.xml><?xml version="1.0" encoding="utf-8"?>
<p:tagLst xmlns:a="http://schemas.openxmlformats.org/drawingml/2006/main" xmlns:r="http://schemas.openxmlformats.org/officeDocument/2006/relationships" xmlns:p="http://schemas.openxmlformats.org/presentationml/2006/main">
  <p:tag name="MILELISTITEM" val=""/>
</p:tagLst>
</file>

<file path=ppt/tags/tag185.xml><?xml version="1.0" encoding="utf-8"?>
<p:tagLst xmlns:a="http://schemas.openxmlformats.org/drawingml/2006/main" xmlns:r="http://schemas.openxmlformats.org/officeDocument/2006/relationships" xmlns:p="http://schemas.openxmlformats.org/presentationml/2006/main">
  <p:tag name="MILELISTITEM" val=""/>
</p:tagLst>
</file>

<file path=ppt/tags/tag186.xml><?xml version="1.0" encoding="utf-8"?>
<p:tagLst xmlns:a="http://schemas.openxmlformats.org/drawingml/2006/main" xmlns:r="http://schemas.openxmlformats.org/officeDocument/2006/relationships" xmlns:p="http://schemas.openxmlformats.org/presentationml/2006/main">
  <p:tag name="MILELISTITEM" val=""/>
</p:tagLst>
</file>

<file path=ppt/tags/tag187.xml><?xml version="1.0" encoding="utf-8"?>
<p:tagLst xmlns:a="http://schemas.openxmlformats.org/drawingml/2006/main" xmlns:r="http://schemas.openxmlformats.org/officeDocument/2006/relationships" xmlns:p="http://schemas.openxmlformats.org/presentationml/2006/main">
  <p:tag name="MILELISTITEM" val=""/>
</p:tagLst>
</file>

<file path=ppt/tags/tag188.xml><?xml version="1.0" encoding="utf-8"?>
<p:tagLst xmlns:a="http://schemas.openxmlformats.org/drawingml/2006/main" xmlns:r="http://schemas.openxmlformats.org/officeDocument/2006/relationships" xmlns:p="http://schemas.openxmlformats.org/presentationml/2006/main">
  <p:tag name="MILELISTITEM" val=""/>
</p:tagLst>
</file>

<file path=ppt/tags/tag189.xml><?xml version="1.0" encoding="utf-8"?>
<p:tagLst xmlns:a="http://schemas.openxmlformats.org/drawingml/2006/main" xmlns:r="http://schemas.openxmlformats.org/officeDocument/2006/relationships" xmlns:p="http://schemas.openxmlformats.org/presentationml/2006/main">
  <p:tag name="MILELISTITEM" val=""/>
</p:tagLst>
</file>

<file path=ppt/tags/tag19.xml><?xml version="1.0" encoding="utf-8"?>
<p:tagLst xmlns:a="http://schemas.openxmlformats.org/drawingml/2006/main" xmlns:r="http://schemas.openxmlformats.org/officeDocument/2006/relationships" xmlns:p="http://schemas.openxmlformats.org/presentationml/2006/main">
  <p:tag name="MILELISTITEM" val=""/>
</p:tagLst>
</file>

<file path=ppt/tags/tag190.xml><?xml version="1.0" encoding="utf-8"?>
<p:tagLst xmlns:a="http://schemas.openxmlformats.org/drawingml/2006/main" xmlns:r="http://schemas.openxmlformats.org/officeDocument/2006/relationships" xmlns:p="http://schemas.openxmlformats.org/presentationml/2006/main">
  <p:tag name="MILELISTITEM" val=""/>
</p:tagLst>
</file>

<file path=ppt/tags/tag191.xml><?xml version="1.0" encoding="utf-8"?>
<p:tagLst xmlns:a="http://schemas.openxmlformats.org/drawingml/2006/main" xmlns:r="http://schemas.openxmlformats.org/officeDocument/2006/relationships" xmlns:p="http://schemas.openxmlformats.org/presentationml/2006/main">
  <p:tag name="MILELISTITEM" val=""/>
</p:tagLst>
</file>

<file path=ppt/tags/tag192.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93.xml><?xml version="1.0" encoding="utf-8"?>
<p:tagLst xmlns:a="http://schemas.openxmlformats.org/drawingml/2006/main" xmlns:r="http://schemas.openxmlformats.org/officeDocument/2006/relationships" xmlns:p="http://schemas.openxmlformats.org/presentationml/2006/main">
  <p:tag name="COLORSCHEMEINDEX" val="4"/>
</p:tagLst>
</file>

<file path=ppt/tags/tag194.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Lst>
</file>

<file path=ppt/tags/tag195.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196.xml><?xml version="1.0" encoding="utf-8"?>
<p:tagLst xmlns:a="http://schemas.openxmlformats.org/drawingml/2006/main" xmlns:r="http://schemas.openxmlformats.org/officeDocument/2006/relationships" xmlns:p="http://schemas.openxmlformats.org/presentationml/2006/main">
  <p:tag name="MILELISTITEM" val="Level_1_Normal"/>
</p:tagLst>
</file>

<file path=ppt/tags/tag197.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98.xml><?xml version="1.0" encoding="utf-8"?>
<p:tagLst xmlns:a="http://schemas.openxmlformats.org/drawingml/2006/main" xmlns:r="http://schemas.openxmlformats.org/officeDocument/2006/relationships" xmlns:p="http://schemas.openxmlformats.org/presentationml/2006/main">
  <p:tag name="MILELISTITEM" val="Level_2_Normal"/>
</p:tagLst>
</file>

<file path=ppt/tags/tag2.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20.xml><?xml version="1.0" encoding="utf-8"?>
<p:tagLst xmlns:a="http://schemas.openxmlformats.org/drawingml/2006/main" xmlns:r="http://schemas.openxmlformats.org/officeDocument/2006/relationships" xmlns:p="http://schemas.openxmlformats.org/presentationml/2006/main">
  <p:tag name="MILELISTITEM" val=""/>
</p:tagLst>
</file>

<file path=ppt/tags/tag21.xml><?xml version="1.0" encoding="utf-8"?>
<p:tagLst xmlns:a="http://schemas.openxmlformats.org/drawingml/2006/main" xmlns:r="http://schemas.openxmlformats.org/officeDocument/2006/relationships" xmlns:p="http://schemas.openxmlformats.org/presentationml/2006/main">
  <p:tag name="MILELISTITEM" val=""/>
</p:tagLst>
</file>

<file path=ppt/tags/tag22.xml><?xml version="1.0" encoding="utf-8"?>
<p:tagLst xmlns:a="http://schemas.openxmlformats.org/drawingml/2006/main" xmlns:r="http://schemas.openxmlformats.org/officeDocument/2006/relationships" xmlns:p="http://schemas.openxmlformats.org/presentationml/2006/main">
  <p:tag name="MILELISTITEM" val=""/>
</p:tagLst>
</file>

<file path=ppt/tags/tag23.xml><?xml version="1.0" encoding="utf-8"?>
<p:tagLst xmlns:a="http://schemas.openxmlformats.org/drawingml/2006/main" xmlns:r="http://schemas.openxmlformats.org/officeDocument/2006/relationships" xmlns:p="http://schemas.openxmlformats.org/presentationml/2006/main">
  <p:tag name="COLORSCHEMEINDEX" val="4"/>
</p:tagLst>
</file>

<file path=ppt/tags/tag24.xml><?xml version="1.0" encoding="utf-8"?>
<p:tagLst xmlns:a="http://schemas.openxmlformats.org/drawingml/2006/main" xmlns:r="http://schemas.openxmlformats.org/officeDocument/2006/relationships" xmlns:p="http://schemas.openxmlformats.org/presentationml/2006/main">
  <p:tag name="COLORSCHEMEINDEX" val="4"/>
</p:tagLst>
</file>

<file path=ppt/tags/tag25.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26.xml><?xml version="1.0" encoding="utf-8"?>
<p:tagLst xmlns:a="http://schemas.openxmlformats.org/drawingml/2006/main" xmlns:r="http://schemas.openxmlformats.org/officeDocument/2006/relationships" xmlns:p="http://schemas.openxmlformats.org/presentationml/2006/main">
  <p:tag name="MILELISTITEM" val=""/>
</p:tagLst>
</file>

<file path=ppt/tags/tag27.xml><?xml version="1.0" encoding="utf-8"?>
<p:tagLst xmlns:a="http://schemas.openxmlformats.org/drawingml/2006/main" xmlns:r="http://schemas.openxmlformats.org/officeDocument/2006/relationships" xmlns:p="http://schemas.openxmlformats.org/presentationml/2006/main">
  <p:tag name="MILELISTITEM" val=""/>
</p:tagLst>
</file>

<file path=ppt/tags/tag28.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29.xml><?xml version="1.0" encoding="utf-8"?>
<p:tagLst xmlns:a="http://schemas.openxmlformats.org/drawingml/2006/main" xmlns:r="http://schemas.openxmlformats.org/officeDocument/2006/relationships" xmlns:p="http://schemas.openxmlformats.org/presentationml/2006/main">
  <p:tag name="MILELISTITEM" val=""/>
</p:tagLst>
</file>

<file path=ppt/tags/tag3.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30.xml><?xml version="1.0" encoding="utf-8"?>
<p:tagLst xmlns:a="http://schemas.openxmlformats.org/drawingml/2006/main" xmlns:r="http://schemas.openxmlformats.org/officeDocument/2006/relationships" xmlns:p="http://schemas.openxmlformats.org/presentationml/2006/main">
  <p:tag name="MILELISTITEM" val=""/>
</p:tagLst>
</file>

<file path=ppt/tags/tag31.xml><?xml version="1.0" encoding="utf-8"?>
<p:tagLst xmlns:a="http://schemas.openxmlformats.org/drawingml/2006/main" xmlns:r="http://schemas.openxmlformats.org/officeDocument/2006/relationships" xmlns:p="http://schemas.openxmlformats.org/presentationml/2006/main">
  <p:tag name="MILELISTITEM" val=""/>
</p:tagLst>
</file>

<file path=ppt/tags/tag32.xml><?xml version="1.0" encoding="utf-8"?>
<p:tagLst xmlns:a="http://schemas.openxmlformats.org/drawingml/2006/main" xmlns:r="http://schemas.openxmlformats.org/officeDocument/2006/relationships" xmlns:p="http://schemas.openxmlformats.org/presentationml/2006/main">
  <p:tag name="MILELISTITEM" val=""/>
</p:tagLst>
</file>

<file path=ppt/tags/tag33.xml><?xml version="1.0" encoding="utf-8"?>
<p:tagLst xmlns:a="http://schemas.openxmlformats.org/drawingml/2006/main" xmlns:r="http://schemas.openxmlformats.org/officeDocument/2006/relationships" xmlns:p="http://schemas.openxmlformats.org/presentationml/2006/main">
  <p:tag name="MILELISTITEM" val=""/>
</p:tagLst>
</file>

<file path=ppt/tags/tag34.xml><?xml version="1.0" encoding="utf-8"?>
<p:tagLst xmlns:a="http://schemas.openxmlformats.org/drawingml/2006/main" xmlns:r="http://schemas.openxmlformats.org/officeDocument/2006/relationships" xmlns:p="http://schemas.openxmlformats.org/presentationml/2006/main">
  <p:tag name="MILELISTITEM" val=""/>
</p:tagLst>
</file>

<file path=ppt/tags/tag35.xml><?xml version="1.0" encoding="utf-8"?>
<p:tagLst xmlns:a="http://schemas.openxmlformats.org/drawingml/2006/main" xmlns:r="http://schemas.openxmlformats.org/officeDocument/2006/relationships" xmlns:p="http://schemas.openxmlformats.org/presentationml/2006/main">
  <p:tag name="COLORSCHEMEINDEX" val="4"/>
</p:tagLst>
</file>

<file path=ppt/tags/tag36.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37.xml><?xml version="1.0" encoding="utf-8"?>
<p:tagLst xmlns:a="http://schemas.openxmlformats.org/drawingml/2006/main" xmlns:r="http://schemas.openxmlformats.org/officeDocument/2006/relationships" xmlns:p="http://schemas.openxmlformats.org/presentationml/2006/main">
  <p:tag name="MILELISTITEM" val=""/>
</p:tagLst>
</file>

<file path=ppt/tags/tag38.xml><?xml version="1.0" encoding="utf-8"?>
<p:tagLst xmlns:a="http://schemas.openxmlformats.org/drawingml/2006/main" xmlns:r="http://schemas.openxmlformats.org/officeDocument/2006/relationships" xmlns:p="http://schemas.openxmlformats.org/presentationml/2006/main">
  <p:tag name="MILELISTITEM" val=""/>
</p:tagLst>
</file>

<file path=ppt/tags/tag39.xml><?xml version="1.0" encoding="utf-8"?>
<p:tagLst xmlns:a="http://schemas.openxmlformats.org/drawingml/2006/main" xmlns:r="http://schemas.openxmlformats.org/officeDocument/2006/relationships" xmlns:p="http://schemas.openxmlformats.org/presentationml/2006/main">
  <p:tag name="MILELISTITEM" val=""/>
</p:tagLst>
</file>

<file path=ppt/tags/tag4.xml><?xml version="1.0" encoding="utf-8"?>
<p:tagLst xmlns:a="http://schemas.openxmlformats.org/drawingml/2006/main" xmlns:r="http://schemas.openxmlformats.org/officeDocument/2006/relationships" xmlns:p="http://schemas.openxmlformats.org/presentationml/2006/main">
  <p:tag name="MILELISTITEM" val=""/>
</p:tagLst>
</file>

<file path=ppt/tags/tag40.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41.xml><?xml version="1.0" encoding="utf-8"?>
<p:tagLst xmlns:a="http://schemas.openxmlformats.org/drawingml/2006/main" xmlns:r="http://schemas.openxmlformats.org/officeDocument/2006/relationships" xmlns:p="http://schemas.openxmlformats.org/presentationml/2006/main">
  <p:tag name="MILELISTITEM" val=""/>
</p:tagLst>
</file>

<file path=ppt/tags/tag42.xml><?xml version="1.0" encoding="utf-8"?>
<p:tagLst xmlns:a="http://schemas.openxmlformats.org/drawingml/2006/main" xmlns:r="http://schemas.openxmlformats.org/officeDocument/2006/relationships" xmlns:p="http://schemas.openxmlformats.org/presentationml/2006/main">
  <p:tag name="MILELISTITEM" val=""/>
</p:tagLst>
</file>

<file path=ppt/tags/tag43.xml><?xml version="1.0" encoding="utf-8"?>
<p:tagLst xmlns:a="http://schemas.openxmlformats.org/drawingml/2006/main" xmlns:r="http://schemas.openxmlformats.org/officeDocument/2006/relationships" xmlns:p="http://schemas.openxmlformats.org/presentationml/2006/main">
  <p:tag name="MILELISTITEM" val=""/>
</p:tagLst>
</file>

<file path=ppt/tags/tag44.xml><?xml version="1.0" encoding="utf-8"?>
<p:tagLst xmlns:a="http://schemas.openxmlformats.org/drawingml/2006/main" xmlns:r="http://schemas.openxmlformats.org/officeDocument/2006/relationships" xmlns:p="http://schemas.openxmlformats.org/presentationml/2006/main">
  <p:tag name="MILELISTITEM" val=""/>
</p:tagLst>
</file>

<file path=ppt/tags/tag45.xml><?xml version="1.0" encoding="utf-8"?>
<p:tagLst xmlns:a="http://schemas.openxmlformats.org/drawingml/2006/main" xmlns:r="http://schemas.openxmlformats.org/officeDocument/2006/relationships" xmlns:p="http://schemas.openxmlformats.org/presentationml/2006/main">
  <p:tag name="MILELISTITEM" val=""/>
</p:tagLst>
</file>

<file path=ppt/tags/tag46.xml><?xml version="1.0" encoding="utf-8"?>
<p:tagLst xmlns:a="http://schemas.openxmlformats.org/drawingml/2006/main" xmlns:r="http://schemas.openxmlformats.org/officeDocument/2006/relationships" xmlns:p="http://schemas.openxmlformats.org/presentationml/2006/main">
  <p:tag name="COLORSCHEMEINDEX" val="4"/>
</p:tagLst>
</file>

<file path=ppt/tags/tag47.xml><?xml version="1.0" encoding="utf-8"?>
<p:tagLst xmlns:a="http://schemas.openxmlformats.org/drawingml/2006/main" xmlns:r="http://schemas.openxmlformats.org/officeDocument/2006/relationships" xmlns:p="http://schemas.openxmlformats.org/presentationml/2006/main">
  <p:tag name="COLORSCHEMEINDEX" val="4"/>
</p:tagLst>
</file>

<file path=ppt/tags/tag48.xml><?xml version="1.0" encoding="utf-8"?>
<p:tagLst xmlns:a="http://schemas.openxmlformats.org/drawingml/2006/main" xmlns:r="http://schemas.openxmlformats.org/officeDocument/2006/relationships" xmlns:p="http://schemas.openxmlformats.org/presentationml/2006/main">
  <p:tag name="COLORSCHEMEINDEX" val="4"/>
</p:tagLst>
</file>

<file path=ppt/tags/tag49.xml><?xml version="1.0" encoding="utf-8"?>
<p:tagLst xmlns:a="http://schemas.openxmlformats.org/drawingml/2006/main" xmlns:r="http://schemas.openxmlformats.org/officeDocument/2006/relationships" xmlns:p="http://schemas.openxmlformats.org/presentationml/2006/main">
  <p:tag name="COLORSCHEMEINDEX" val="4"/>
</p:tagLst>
</file>

<file path=ppt/tags/tag5.xml><?xml version="1.0" encoding="utf-8"?>
<p:tagLst xmlns:a="http://schemas.openxmlformats.org/drawingml/2006/main" xmlns:r="http://schemas.openxmlformats.org/officeDocument/2006/relationships" xmlns:p="http://schemas.openxmlformats.org/presentationml/2006/main">
  <p:tag name="MILELISTITEM" val=""/>
</p:tagLst>
</file>

<file path=ppt/tags/tag50.xml><?xml version="1.0" encoding="utf-8"?>
<p:tagLst xmlns:a="http://schemas.openxmlformats.org/drawingml/2006/main" xmlns:r="http://schemas.openxmlformats.org/officeDocument/2006/relationships" xmlns:p="http://schemas.openxmlformats.org/presentationml/2006/main">
  <p:tag name="COLORSCHEMEINDEX" val="4"/>
</p:tagLst>
</file>

<file path=ppt/tags/tag51.xml><?xml version="1.0" encoding="utf-8"?>
<p:tagLst xmlns:a="http://schemas.openxmlformats.org/drawingml/2006/main" xmlns:r="http://schemas.openxmlformats.org/officeDocument/2006/relationships" xmlns:p="http://schemas.openxmlformats.org/presentationml/2006/main">
  <p:tag name="COLORSCHEMEINDEX" val="4"/>
</p:tagLst>
</file>

<file path=ppt/tags/tag52.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53.xml><?xml version="1.0" encoding="utf-8"?>
<p:tagLst xmlns:a="http://schemas.openxmlformats.org/drawingml/2006/main" xmlns:r="http://schemas.openxmlformats.org/officeDocument/2006/relationships" xmlns:p="http://schemas.openxmlformats.org/presentationml/2006/main">
  <p:tag name="MILELISTITEM" val=""/>
</p:tagLst>
</file>

<file path=ppt/tags/tag54.xml><?xml version="1.0" encoding="utf-8"?>
<p:tagLst xmlns:a="http://schemas.openxmlformats.org/drawingml/2006/main" xmlns:r="http://schemas.openxmlformats.org/officeDocument/2006/relationships" xmlns:p="http://schemas.openxmlformats.org/presentationml/2006/main">
  <p:tag name="MILELISTITEM" val=""/>
</p:tagLst>
</file>

<file path=ppt/tags/tag55.xml><?xml version="1.0" encoding="utf-8"?>
<p:tagLst xmlns:a="http://schemas.openxmlformats.org/drawingml/2006/main" xmlns:r="http://schemas.openxmlformats.org/officeDocument/2006/relationships" xmlns:p="http://schemas.openxmlformats.org/presentationml/2006/main">
  <p:tag name="MILELISTITEM" val=""/>
</p:tagLst>
</file>

<file path=ppt/tags/tag56.xml><?xml version="1.0" encoding="utf-8"?>
<p:tagLst xmlns:a="http://schemas.openxmlformats.org/drawingml/2006/main" xmlns:r="http://schemas.openxmlformats.org/officeDocument/2006/relationships" xmlns:p="http://schemas.openxmlformats.org/presentationml/2006/main">
  <p:tag name="MILELISTITEM" val=""/>
</p:tagLst>
</file>

<file path=ppt/tags/tag57.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58.xml><?xml version="1.0" encoding="utf-8"?>
<p:tagLst xmlns:a="http://schemas.openxmlformats.org/drawingml/2006/main" xmlns:r="http://schemas.openxmlformats.org/officeDocument/2006/relationships" xmlns:p="http://schemas.openxmlformats.org/presentationml/2006/main">
  <p:tag name="MILELISTITEM" val=""/>
</p:tagLst>
</file>

<file path=ppt/tags/tag59.xml><?xml version="1.0" encoding="utf-8"?>
<p:tagLst xmlns:a="http://schemas.openxmlformats.org/drawingml/2006/main" xmlns:r="http://schemas.openxmlformats.org/officeDocument/2006/relationships" xmlns:p="http://schemas.openxmlformats.org/presentationml/2006/main">
  <p:tag name="MILELISTITEM" val=""/>
</p:tagLst>
</file>

<file path=ppt/tags/tag6.xml><?xml version="1.0" encoding="utf-8"?>
<p:tagLst xmlns:a="http://schemas.openxmlformats.org/drawingml/2006/main" xmlns:r="http://schemas.openxmlformats.org/officeDocument/2006/relationships" xmlns:p="http://schemas.openxmlformats.org/presentationml/2006/main">
  <p:tag name="MILELISTITEM" val=""/>
</p:tagLst>
</file>

<file path=ppt/tags/tag60.xml><?xml version="1.0" encoding="utf-8"?>
<p:tagLst xmlns:a="http://schemas.openxmlformats.org/drawingml/2006/main" xmlns:r="http://schemas.openxmlformats.org/officeDocument/2006/relationships" xmlns:p="http://schemas.openxmlformats.org/presentationml/2006/main">
  <p:tag name="MILELISTITEM" val=""/>
</p:tagLst>
</file>

<file path=ppt/tags/tag61.xml><?xml version="1.0" encoding="utf-8"?>
<p:tagLst xmlns:a="http://schemas.openxmlformats.org/drawingml/2006/main" xmlns:r="http://schemas.openxmlformats.org/officeDocument/2006/relationships" xmlns:p="http://schemas.openxmlformats.org/presentationml/2006/main">
  <p:tag name="MILELISTITEM" val=""/>
</p:tagLst>
</file>

<file path=ppt/tags/tag62.xml><?xml version="1.0" encoding="utf-8"?>
<p:tagLst xmlns:a="http://schemas.openxmlformats.org/drawingml/2006/main" xmlns:r="http://schemas.openxmlformats.org/officeDocument/2006/relationships" xmlns:p="http://schemas.openxmlformats.org/presentationml/2006/main">
  <p:tag name="COLORSCHEMEINDEX" val="4"/>
</p:tagLst>
</file>

<file path=ppt/tags/tag63.xml><?xml version="1.0" encoding="utf-8"?>
<p:tagLst xmlns:a="http://schemas.openxmlformats.org/drawingml/2006/main" xmlns:r="http://schemas.openxmlformats.org/officeDocument/2006/relationships" xmlns:p="http://schemas.openxmlformats.org/presentationml/2006/main">
  <p:tag name="COLORSCHEMEINDEX" val="4"/>
</p:tagLst>
</file>

<file path=ppt/tags/tag64.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65.xml><?xml version="1.0" encoding="utf-8"?>
<p:tagLst xmlns:a="http://schemas.openxmlformats.org/drawingml/2006/main" xmlns:r="http://schemas.openxmlformats.org/officeDocument/2006/relationships" xmlns:p="http://schemas.openxmlformats.org/presentationml/2006/main">
  <p:tag name="MILELISTITEM" val=""/>
</p:tagLst>
</file>

<file path=ppt/tags/tag66.xml><?xml version="1.0" encoding="utf-8"?>
<p:tagLst xmlns:a="http://schemas.openxmlformats.org/drawingml/2006/main" xmlns:r="http://schemas.openxmlformats.org/officeDocument/2006/relationships" xmlns:p="http://schemas.openxmlformats.org/presentationml/2006/main">
  <p:tag name="MILELISTITEM" val=""/>
</p:tagLst>
</file>

<file path=ppt/tags/tag67.xml><?xml version="1.0" encoding="utf-8"?>
<p:tagLst xmlns:a="http://schemas.openxmlformats.org/drawingml/2006/main" xmlns:r="http://schemas.openxmlformats.org/officeDocument/2006/relationships" xmlns:p="http://schemas.openxmlformats.org/presentationml/2006/main">
  <p:tag name="MILELISTITEM" val=""/>
</p:tagLst>
</file>

<file path=ppt/tags/tag68.xml><?xml version="1.0" encoding="utf-8"?>
<p:tagLst xmlns:a="http://schemas.openxmlformats.org/drawingml/2006/main" xmlns:r="http://schemas.openxmlformats.org/officeDocument/2006/relationships" xmlns:p="http://schemas.openxmlformats.org/presentationml/2006/main">
  <p:tag name="MILELISTITEM" val=""/>
</p:tagLst>
</file>

<file path=ppt/tags/tag69.xml><?xml version="1.0" encoding="utf-8"?>
<p:tagLst xmlns:a="http://schemas.openxmlformats.org/drawingml/2006/main" xmlns:r="http://schemas.openxmlformats.org/officeDocument/2006/relationships" xmlns:p="http://schemas.openxmlformats.org/presentationml/2006/main">
  <p:tag name="MILELISTITEM" val=""/>
</p:tagLst>
</file>

<file path=ppt/tags/tag7.xml><?xml version="1.0" encoding="utf-8"?>
<p:tagLst xmlns:a="http://schemas.openxmlformats.org/drawingml/2006/main" xmlns:r="http://schemas.openxmlformats.org/officeDocument/2006/relationships" xmlns:p="http://schemas.openxmlformats.org/presentationml/2006/main">
  <p:tag name="MILELISTITEM" val=""/>
</p:tagLst>
</file>

<file path=ppt/tags/tag70.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71.xml><?xml version="1.0" encoding="utf-8"?>
<p:tagLst xmlns:a="http://schemas.openxmlformats.org/drawingml/2006/main" xmlns:r="http://schemas.openxmlformats.org/officeDocument/2006/relationships" xmlns:p="http://schemas.openxmlformats.org/presentationml/2006/main">
  <p:tag name="MILELISTITEM" val=""/>
</p:tagLst>
</file>

<file path=ppt/tags/tag72.xml><?xml version="1.0" encoding="utf-8"?>
<p:tagLst xmlns:a="http://schemas.openxmlformats.org/drawingml/2006/main" xmlns:r="http://schemas.openxmlformats.org/officeDocument/2006/relationships" xmlns:p="http://schemas.openxmlformats.org/presentationml/2006/main">
  <p:tag name="MILELISTITEM" val=""/>
</p:tagLst>
</file>

<file path=ppt/tags/tag73.xml><?xml version="1.0" encoding="utf-8"?>
<p:tagLst xmlns:a="http://schemas.openxmlformats.org/drawingml/2006/main" xmlns:r="http://schemas.openxmlformats.org/officeDocument/2006/relationships" xmlns:p="http://schemas.openxmlformats.org/presentationml/2006/main">
  <p:tag name="MILELISTITEM" val=""/>
</p:tagLst>
</file>

<file path=ppt/tags/tag74.xml><?xml version="1.0" encoding="utf-8"?>
<p:tagLst xmlns:a="http://schemas.openxmlformats.org/drawingml/2006/main" xmlns:r="http://schemas.openxmlformats.org/officeDocument/2006/relationships" xmlns:p="http://schemas.openxmlformats.org/presentationml/2006/main">
  <p:tag name="COLORSCHEMEINDEX" val="4"/>
</p:tagLst>
</file>

<file path=ppt/tags/tag75.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76.xml><?xml version="1.0" encoding="utf-8"?>
<p:tagLst xmlns:a="http://schemas.openxmlformats.org/drawingml/2006/main" xmlns:r="http://schemas.openxmlformats.org/officeDocument/2006/relationships" xmlns:p="http://schemas.openxmlformats.org/presentationml/2006/main">
  <p:tag name="MILELISTITEM" val=""/>
</p:tagLst>
</file>

<file path=ppt/tags/tag77.xml><?xml version="1.0" encoding="utf-8"?>
<p:tagLst xmlns:a="http://schemas.openxmlformats.org/drawingml/2006/main" xmlns:r="http://schemas.openxmlformats.org/officeDocument/2006/relationships" xmlns:p="http://schemas.openxmlformats.org/presentationml/2006/main">
  <p:tag name="MILELISTITEM" val=""/>
</p:tagLst>
</file>

<file path=ppt/tags/tag78.xml><?xml version="1.0" encoding="utf-8"?>
<p:tagLst xmlns:a="http://schemas.openxmlformats.org/drawingml/2006/main" xmlns:r="http://schemas.openxmlformats.org/officeDocument/2006/relationships" xmlns:p="http://schemas.openxmlformats.org/presentationml/2006/main">
  <p:tag name="MILELISTITEM" val=""/>
</p:tagLst>
</file>

<file path=ppt/tags/tag79.xml><?xml version="1.0" encoding="utf-8"?>
<p:tagLst xmlns:a="http://schemas.openxmlformats.org/drawingml/2006/main" xmlns:r="http://schemas.openxmlformats.org/officeDocument/2006/relationships" xmlns:p="http://schemas.openxmlformats.org/presentationml/2006/main">
  <p:tag name="MILELISTITEM" val=""/>
</p:tagLst>
</file>

<file path=ppt/tags/tag8.xml><?xml version="1.0" encoding="utf-8"?>
<p:tagLst xmlns:a="http://schemas.openxmlformats.org/drawingml/2006/main" xmlns:r="http://schemas.openxmlformats.org/officeDocument/2006/relationships" xmlns:p="http://schemas.openxmlformats.org/presentationml/2006/main">
  <p:tag name="MILELISTITEM" val=""/>
</p:tagLst>
</file>

<file path=ppt/tags/tag80.xml><?xml version="1.0" encoding="utf-8"?>
<p:tagLst xmlns:a="http://schemas.openxmlformats.org/drawingml/2006/main" xmlns:r="http://schemas.openxmlformats.org/officeDocument/2006/relationships" xmlns:p="http://schemas.openxmlformats.org/presentationml/2006/main">
  <p:tag name="MILELISTITEM" val=""/>
</p:tagLst>
</file>

<file path=ppt/tags/tag81.xml><?xml version="1.0" encoding="utf-8"?>
<p:tagLst xmlns:a="http://schemas.openxmlformats.org/drawingml/2006/main" xmlns:r="http://schemas.openxmlformats.org/officeDocument/2006/relationships" xmlns:p="http://schemas.openxmlformats.org/presentationml/2006/main">
  <p:tag name="MILELISTITEM" val=""/>
</p:tagLst>
</file>

<file path=ppt/tags/tag82.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83.xml><?xml version="1.0" encoding="utf-8"?>
<p:tagLst xmlns:a="http://schemas.openxmlformats.org/drawingml/2006/main" xmlns:r="http://schemas.openxmlformats.org/officeDocument/2006/relationships" xmlns:p="http://schemas.openxmlformats.org/presentationml/2006/main">
  <p:tag name="MILELISTITEM" val=""/>
</p:tagLst>
</file>

<file path=ppt/tags/tag84.xml><?xml version="1.0" encoding="utf-8"?>
<p:tagLst xmlns:a="http://schemas.openxmlformats.org/drawingml/2006/main" xmlns:r="http://schemas.openxmlformats.org/officeDocument/2006/relationships" xmlns:p="http://schemas.openxmlformats.org/presentationml/2006/main">
  <p:tag name="MILELISTITEM" val=""/>
</p:tagLst>
</file>

<file path=ppt/tags/tag85.xml><?xml version="1.0" encoding="utf-8"?>
<p:tagLst xmlns:a="http://schemas.openxmlformats.org/drawingml/2006/main" xmlns:r="http://schemas.openxmlformats.org/officeDocument/2006/relationships" xmlns:p="http://schemas.openxmlformats.org/presentationml/2006/main">
  <p:tag name="COLORSCHEMEINDEX" val="4"/>
</p:tagLst>
</file>

<file path=ppt/tags/tag86.xml><?xml version="1.0" encoding="utf-8"?>
<p:tagLst xmlns:a="http://schemas.openxmlformats.org/drawingml/2006/main" xmlns:r="http://schemas.openxmlformats.org/officeDocument/2006/relationships" xmlns:p="http://schemas.openxmlformats.org/presentationml/2006/main">
  <p:tag name="COLORSCHEMEINDEX" val="4"/>
</p:tagLst>
</file>

<file path=ppt/tags/tag87.xml><?xml version="1.0" encoding="utf-8"?>
<p:tagLst xmlns:a="http://schemas.openxmlformats.org/drawingml/2006/main" xmlns:r="http://schemas.openxmlformats.org/officeDocument/2006/relationships" xmlns:p="http://schemas.openxmlformats.org/presentationml/2006/main">
  <p:tag name="COLORSCHEMEINDEX" val="4"/>
</p:tagLst>
</file>

<file path=ppt/tags/tag88.xml><?xml version="1.0" encoding="utf-8"?>
<p:tagLst xmlns:a="http://schemas.openxmlformats.org/drawingml/2006/main" xmlns:r="http://schemas.openxmlformats.org/officeDocument/2006/relationships" xmlns:p="http://schemas.openxmlformats.org/presentationml/2006/main">
  <p:tag name="COLORSCHEMEINDEX" val="4"/>
</p:tagLst>
</file>

<file path=ppt/tags/tag89.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9.xml><?xml version="1.0" encoding="utf-8"?>
<p:tagLst xmlns:a="http://schemas.openxmlformats.org/drawingml/2006/main" xmlns:r="http://schemas.openxmlformats.org/officeDocument/2006/relationships" xmlns:p="http://schemas.openxmlformats.org/presentationml/2006/main">
  <p:tag name="MILELISTITEM" val=""/>
</p:tagLst>
</file>

<file path=ppt/tags/tag90.xml><?xml version="1.0" encoding="utf-8"?>
<p:tagLst xmlns:a="http://schemas.openxmlformats.org/drawingml/2006/main" xmlns:r="http://schemas.openxmlformats.org/officeDocument/2006/relationships" xmlns:p="http://schemas.openxmlformats.org/presentationml/2006/main">
  <p:tag name="MILELISTITEM" val=""/>
</p:tagLst>
</file>

<file path=ppt/tags/tag91.xml><?xml version="1.0" encoding="utf-8"?>
<p:tagLst xmlns:a="http://schemas.openxmlformats.org/drawingml/2006/main" xmlns:r="http://schemas.openxmlformats.org/officeDocument/2006/relationships" xmlns:p="http://schemas.openxmlformats.org/presentationml/2006/main">
  <p:tag name="MILELISTITEM" val=""/>
</p:tagLst>
</file>

<file path=ppt/tags/tag92.xml><?xml version="1.0" encoding="utf-8"?>
<p:tagLst xmlns:a="http://schemas.openxmlformats.org/drawingml/2006/main" xmlns:r="http://schemas.openxmlformats.org/officeDocument/2006/relationships" xmlns:p="http://schemas.openxmlformats.org/presentationml/2006/main">
  <p:tag name="MILELISTITEM" val=""/>
</p:tagLst>
</file>

<file path=ppt/tags/tag93.xml><?xml version="1.0" encoding="utf-8"?>
<p:tagLst xmlns:a="http://schemas.openxmlformats.org/drawingml/2006/main" xmlns:r="http://schemas.openxmlformats.org/officeDocument/2006/relationships" xmlns:p="http://schemas.openxmlformats.org/presentationml/2006/main">
  <p:tag name="MILELISTITEM" val=""/>
</p:tagLst>
</file>

<file path=ppt/tags/tag94.xml><?xml version="1.0" encoding="utf-8"?>
<p:tagLst xmlns:a="http://schemas.openxmlformats.org/drawingml/2006/main" xmlns:r="http://schemas.openxmlformats.org/officeDocument/2006/relationships" xmlns:p="http://schemas.openxmlformats.org/presentationml/2006/main">
  <p:tag name="MILELISTITEM" val=""/>
</p:tagLst>
</file>

<file path=ppt/tags/tag95.xml><?xml version="1.0" encoding="utf-8"?>
<p:tagLst xmlns:a="http://schemas.openxmlformats.org/drawingml/2006/main" xmlns:r="http://schemas.openxmlformats.org/officeDocument/2006/relationships" xmlns:p="http://schemas.openxmlformats.org/presentationml/2006/main">
  <p:tag name="MILELISTITEM" val=""/>
</p:tagLst>
</file>

<file path=ppt/tags/tag96.xml><?xml version="1.0" encoding="utf-8"?>
<p:tagLst xmlns:a="http://schemas.openxmlformats.org/drawingml/2006/main" xmlns:r="http://schemas.openxmlformats.org/officeDocument/2006/relationships" xmlns:p="http://schemas.openxmlformats.org/presentationml/2006/main">
  <p:tag name="MILELISTITEM" val=""/>
</p:tagLst>
</file>

<file path=ppt/tags/tag97.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98.xml><?xml version="1.0" encoding="utf-8"?>
<p:tagLst xmlns:a="http://schemas.openxmlformats.org/drawingml/2006/main" xmlns:r="http://schemas.openxmlformats.org/officeDocument/2006/relationships" xmlns:p="http://schemas.openxmlformats.org/presentationml/2006/main">
  <p:tag name="MILELISTITEM" val=""/>
</p:tagLst>
</file>

<file path=ppt/tags/tag99.xml><?xml version="1.0" encoding="utf-8"?>
<p:tagLst xmlns:a="http://schemas.openxmlformats.org/drawingml/2006/main" xmlns:r="http://schemas.openxmlformats.org/officeDocument/2006/relationships" xmlns:p="http://schemas.openxmlformats.org/presentationml/2006/main">
  <p:tag name="COLORSCHEMEINDEX" val="4"/>
</p:tagLst>
</file>

<file path=ppt/theme/theme1.xml><?xml version="1.0" encoding="utf-8"?>
<a:theme xmlns:a="http://schemas.openxmlformats.org/drawingml/2006/main" name="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2_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to">
  <a:themeElements>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pitchFamily="34" charset="0"/>
          </a:defRPr>
        </a:defPPr>
      </a:lstStyle>
    </a:lnDef>
  </a:objectDefaults>
  <a:extraClrSchemeLst>
    <a:extraClrScheme>
      <a:clrScheme name="tto 1">
        <a:dk1>
          <a:srgbClr val="000000"/>
        </a:dk1>
        <a:lt1>
          <a:srgbClr val="FEFFFF"/>
        </a:lt1>
        <a:dk2>
          <a:srgbClr val="000000"/>
        </a:dk2>
        <a:lt2>
          <a:srgbClr val="5B5B5B"/>
        </a:lt2>
        <a:accent1>
          <a:srgbClr val="F6F6F6"/>
        </a:accent1>
        <a:accent2>
          <a:srgbClr val="AFAFAF"/>
        </a:accent2>
        <a:accent3>
          <a:srgbClr val="FEFFFF"/>
        </a:accent3>
        <a:accent4>
          <a:srgbClr val="000000"/>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001932"/>
        </a:dk1>
        <a:lt1>
          <a:srgbClr val="FFFFFF"/>
        </a:lt1>
        <a:dk2>
          <a:srgbClr val="2181B7"/>
        </a:dk2>
        <a:lt2>
          <a:srgbClr val="FFFF99"/>
        </a:lt2>
        <a:accent1>
          <a:srgbClr val="003399"/>
        </a:accent1>
        <a:accent2>
          <a:srgbClr val="01B0FF"/>
        </a:accent2>
        <a:accent3>
          <a:srgbClr val="ABC1D8"/>
        </a:accent3>
        <a:accent4>
          <a:srgbClr val="DADADA"/>
        </a:accent4>
        <a:accent5>
          <a:srgbClr val="AAADCA"/>
        </a:accent5>
        <a:accent6>
          <a:srgbClr val="019FE7"/>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00000"/>
        </a:dk1>
        <a:lt1>
          <a:srgbClr val="FFFFFF"/>
        </a:lt1>
        <a:dk2>
          <a:srgbClr val="042AA4"/>
        </a:dk2>
        <a:lt2>
          <a:srgbClr val="FE9B03"/>
        </a:lt2>
        <a:accent1>
          <a:srgbClr val="000F40"/>
        </a:accent1>
        <a:accent2>
          <a:srgbClr val="603900"/>
        </a:accent2>
        <a:accent3>
          <a:srgbClr val="AAACCF"/>
        </a:accent3>
        <a:accent4>
          <a:srgbClr val="DADADA"/>
        </a:accent4>
        <a:accent5>
          <a:srgbClr val="AAAAAF"/>
        </a:accent5>
        <a:accent6>
          <a:srgbClr val="5633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969696"/>
        </a:lt2>
        <a:accent1>
          <a:srgbClr val="C0F6F5"/>
        </a:accent1>
        <a:accent2>
          <a:srgbClr val="FAFEDA"/>
        </a:accent2>
        <a:accent3>
          <a:srgbClr val="FFFFFF"/>
        </a:accent3>
        <a:accent4>
          <a:srgbClr val="000000"/>
        </a:accent4>
        <a:accent5>
          <a:srgbClr val="DCFAF9"/>
        </a:accent5>
        <a:accent6>
          <a:srgbClr val="E3E6C5"/>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1_tto">
  <a:themeElements>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tto 1">
        <a:dk1>
          <a:srgbClr val="000000"/>
        </a:dk1>
        <a:lt1>
          <a:srgbClr val="FEFFFF"/>
        </a:lt1>
        <a:dk2>
          <a:srgbClr val="000000"/>
        </a:dk2>
        <a:lt2>
          <a:srgbClr val="5B5B5B"/>
        </a:lt2>
        <a:accent1>
          <a:srgbClr val="F6F6F6"/>
        </a:accent1>
        <a:accent2>
          <a:srgbClr val="AFAFAF"/>
        </a:accent2>
        <a:accent3>
          <a:srgbClr val="FEFFFF"/>
        </a:accent3>
        <a:accent4>
          <a:srgbClr val="000000"/>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001932"/>
        </a:dk1>
        <a:lt1>
          <a:srgbClr val="FFFFFF"/>
        </a:lt1>
        <a:dk2>
          <a:srgbClr val="2181B7"/>
        </a:dk2>
        <a:lt2>
          <a:srgbClr val="FFFF99"/>
        </a:lt2>
        <a:accent1>
          <a:srgbClr val="003399"/>
        </a:accent1>
        <a:accent2>
          <a:srgbClr val="01B0FF"/>
        </a:accent2>
        <a:accent3>
          <a:srgbClr val="ABC1D8"/>
        </a:accent3>
        <a:accent4>
          <a:srgbClr val="DADADA"/>
        </a:accent4>
        <a:accent5>
          <a:srgbClr val="AAADCA"/>
        </a:accent5>
        <a:accent6>
          <a:srgbClr val="019FE7"/>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00000"/>
        </a:dk1>
        <a:lt1>
          <a:srgbClr val="FFFFFF"/>
        </a:lt1>
        <a:dk2>
          <a:srgbClr val="042AA4"/>
        </a:dk2>
        <a:lt2>
          <a:srgbClr val="FE9B03"/>
        </a:lt2>
        <a:accent1>
          <a:srgbClr val="000F40"/>
        </a:accent1>
        <a:accent2>
          <a:srgbClr val="603900"/>
        </a:accent2>
        <a:accent3>
          <a:srgbClr val="AAACCF"/>
        </a:accent3>
        <a:accent4>
          <a:srgbClr val="DADADA"/>
        </a:accent4>
        <a:accent5>
          <a:srgbClr val="AAAAAF"/>
        </a:accent5>
        <a:accent6>
          <a:srgbClr val="5633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969696"/>
        </a:lt2>
        <a:accent1>
          <a:srgbClr val="C0F6F5"/>
        </a:accent1>
        <a:accent2>
          <a:srgbClr val="FAFEDA"/>
        </a:accent2>
        <a:accent3>
          <a:srgbClr val="FFFFFF"/>
        </a:accent3>
        <a:accent4>
          <a:srgbClr val="000000"/>
        </a:accent4>
        <a:accent5>
          <a:srgbClr val="DCFAF9"/>
        </a:accent5>
        <a:accent6>
          <a:srgbClr val="E3E6C5"/>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3.xml><?xml version="1.0" encoding="utf-8"?>
<a:themeOverride xmlns:a="http://schemas.openxmlformats.org/drawingml/2006/main">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4.xml><?xml version="1.0" encoding="utf-8"?>
<a:themeOverride xmlns:a="http://schemas.openxmlformats.org/drawingml/2006/main">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docProps/app.xml><?xml version="1.0" encoding="utf-8"?>
<Properties xmlns="http://schemas.openxmlformats.org/officeDocument/2006/extended-properties" xmlns:vt="http://schemas.openxmlformats.org/officeDocument/2006/docPropsVTypes">
  <Template>ttoTheme</Template>
  <TotalTime>13102</TotalTime>
  <Pages>3</Pages>
  <Words>3921</Words>
  <Application>Microsoft Office PowerPoint</Application>
  <PresentationFormat>On-screen Show (4:3)</PresentationFormat>
  <Paragraphs>1010</Paragraphs>
  <Slides>60</Slides>
  <Notes>37</Notes>
  <HiddenSlides>7</HiddenSlides>
  <MMClips>0</MMClips>
  <ScaleCrop>false</ScaleCrop>
  <HeadingPairs>
    <vt:vector size="4" baseType="variant">
      <vt:variant>
        <vt:lpstr>Theme</vt:lpstr>
      </vt:variant>
      <vt:variant>
        <vt:i4>4</vt:i4>
      </vt:variant>
      <vt:variant>
        <vt:lpstr>Slide Titles</vt:lpstr>
      </vt:variant>
      <vt:variant>
        <vt:i4>60</vt:i4>
      </vt:variant>
    </vt:vector>
  </HeadingPairs>
  <TitlesOfParts>
    <vt:vector size="64" baseType="lpstr">
      <vt:lpstr>ttoTheme</vt:lpstr>
      <vt:lpstr>2_ttoTheme</vt:lpstr>
      <vt:lpstr>tto</vt:lpstr>
      <vt:lpstr>1_tto</vt:lpstr>
      <vt:lpstr>Workshop Outline</vt:lpstr>
      <vt:lpstr>Objectives</vt:lpstr>
      <vt:lpstr>Outline</vt:lpstr>
      <vt:lpstr>Let’s Focus on Stellaris-M3</vt:lpstr>
      <vt:lpstr>Outline</vt:lpstr>
      <vt:lpstr>Stellaris Device Architecture</vt:lpstr>
      <vt:lpstr> Stellaris Roadmap</vt:lpstr>
      <vt:lpstr>Outline</vt:lpstr>
      <vt:lpstr>Timers and StellarisWare</vt:lpstr>
      <vt:lpstr>Outline</vt:lpstr>
      <vt:lpstr>Stellaris Interrupts</vt:lpstr>
      <vt:lpstr>Defining Interrupts in SYS/BIOS</vt:lpstr>
      <vt:lpstr>Cortex-M3 Interrupts</vt:lpstr>
      <vt:lpstr>Cortex-M3 Interrupts</vt:lpstr>
      <vt:lpstr>Zero-Latency Interrupts</vt:lpstr>
      <vt:lpstr>Exceptions</vt:lpstr>
      <vt:lpstr>Outline</vt:lpstr>
      <vt:lpstr>LM3S9B92 Memory Map</vt:lpstr>
      <vt:lpstr>System Stack and Heaps</vt:lpstr>
      <vt:lpstr>Outline</vt:lpstr>
      <vt:lpstr>System Development Tools</vt:lpstr>
      <vt:lpstr>Outline</vt:lpstr>
      <vt:lpstr>Creating a SYS/BIOS App for Stellaris (1)</vt:lpstr>
      <vt:lpstr>Creating a SYS/BIOS App for Stellaris (2)</vt:lpstr>
      <vt:lpstr>Stellaris Boot Sequence</vt:lpstr>
      <vt:lpstr>For More Info…</vt:lpstr>
      <vt:lpstr>Outline</vt:lpstr>
      <vt:lpstr>Demo/Lab 4 – Stellaris</vt:lpstr>
      <vt:lpstr>1.  Interrupts</vt:lpstr>
      <vt:lpstr>2.  Exceptions</vt:lpstr>
      <vt:lpstr>3.  Task and System Stack Overflow</vt:lpstr>
      <vt:lpstr>Slide 32</vt:lpstr>
      <vt:lpstr>Outline</vt:lpstr>
      <vt:lpstr>Outline</vt:lpstr>
      <vt:lpstr>What Problem Are We Trying To Solve?</vt:lpstr>
      <vt:lpstr>'C6x CPU Architecture</vt:lpstr>
      <vt:lpstr>TMS320C674x Architecture - Overview</vt:lpstr>
      <vt:lpstr>Outline</vt:lpstr>
      <vt:lpstr>McASP Block Diagram</vt:lpstr>
      <vt:lpstr>CPU Interrupts from McASP</vt:lpstr>
      <vt:lpstr>Outline</vt:lpstr>
      <vt:lpstr>How do Interrupts Work?</vt:lpstr>
      <vt:lpstr>C64x+ Hardware Interrupts</vt:lpstr>
      <vt:lpstr>Event Combiner (ECM)</vt:lpstr>
      <vt:lpstr>Outline</vt:lpstr>
      <vt:lpstr>C6748 Memory</vt:lpstr>
      <vt:lpstr>Outline</vt:lpstr>
      <vt:lpstr>Using EDMA</vt:lpstr>
      <vt:lpstr>Multiple DMA’s : EDMA3 and QDMA</vt:lpstr>
      <vt:lpstr>Multiple DMA’s : Master Periphs &amp; C64x+ IDMA</vt:lpstr>
      <vt:lpstr>Using Cache Memory</vt:lpstr>
      <vt:lpstr>Outline</vt:lpstr>
      <vt:lpstr>Optimization – Intro</vt:lpstr>
      <vt:lpstr>“Debug” vs. “Optimized” – Benchmarks</vt:lpstr>
      <vt:lpstr>“Debug” vs. “Optimized” – Environments</vt:lpstr>
      <vt:lpstr>Two Default Configurations</vt:lpstr>
      <vt:lpstr>Outline</vt:lpstr>
      <vt:lpstr>Demo/Lab 4 – C6748</vt:lpstr>
      <vt:lpstr>Slide 59</vt:lpstr>
      <vt:lpstr>Outline</vt:lpstr>
    </vt:vector>
  </TitlesOfParts>
  <Company>SC Sales &amp; Marketing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 Integration Workshop</dc:title>
  <dc:subject/>
  <dc:creator>Scott Specker</dc:creator>
  <cp:keywords/>
  <dc:description/>
  <cp:lastModifiedBy>Eric Wilbur</cp:lastModifiedBy>
  <cp:revision>280</cp:revision>
  <cp:lastPrinted>1601-01-01T00:00:00Z</cp:lastPrinted>
  <dcterms:created xsi:type="dcterms:W3CDTF">2001-09-20T20:19:44Z</dcterms:created>
  <dcterms:modified xsi:type="dcterms:W3CDTF">2012-01-11T00:48:13Z</dcterms:modified>
</cp:coreProperties>
</file>