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Override PartName="/ppt/tags/tag96.xml" ContentType="application/vnd.openxmlformats-officedocument.presentationml.tags+xml"/>
  <Override PartName="/ppt/tags/tag100.xml" ContentType="application/vnd.openxmlformats-officedocument.presentationml.tags+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notesSlides/notesSlide16.xml" ContentType="application/vnd.openxmlformats-officedocument.presentationml.notesSlide+xml"/>
  <Override PartName="/ppt/tags/tag85.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ppt/tags/tag34.xml" ContentType="application/vnd.openxmlformats-officedocument.presentationml.tags+xml"/>
  <Override PartName="/ppt/tags/tag52.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notesSlides/notesSlide17.xml" ContentType="application/vnd.openxmlformats-officedocument.presentationml.notesSlide+xml"/>
  <Override PartName="/ppt/tags/tag86.xml" ContentType="application/vnd.openxmlformats-officedocument.presentationml.tags+xml"/>
  <Override PartName="/ppt/tags/tag97.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handoutMasters/handoutMaster1.xml" ContentType="application/vnd.openxmlformats-officedocument.presentationml.handoutMaster+xml"/>
  <Override PartName="/ppt/tags/tag20.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Default Extension="wmf" ContentType="image/x-wmf"/>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notesSlides/notesSlide18.xml" ContentType="application/vnd.openxmlformats-officedocument.presentationml.notesSlide+xml"/>
  <Override PartName="/ppt/tags/tag87.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notesSlides/notesSlide14.xml" ContentType="application/vnd.openxmlformats-officedocument.presentationml.notesSlide+xml"/>
  <Override PartName="/ppt/tags/tag65.xml" ContentType="application/vnd.openxmlformats-officedocument.presentationml.tags+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tags/tag99.xml" ContentType="application/vnd.openxmlformats-officedocument.presentationml.tags+xml"/>
  <Override PartName="/ppt/slides/slide24.xml" ContentType="application/vnd.openxmlformats-officedocument.presentationml.slide+xml"/>
  <Override PartName="/ppt/slides/slide35.xml" ContentType="application/vnd.openxmlformats-officedocument.presentationml.slide+xml"/>
  <Override PartName="/ppt/slideLayouts/slideLayout16.xml" ContentType="application/vnd.openxmlformats-officedocument.presentationml.slideLayout+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notesSlides/notesSlide15.xml" ContentType="application/vnd.openxmlformats-officedocument.presentationml.notesSlide+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slides/slide29.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36" r:id="rId1"/>
  </p:sldMasterIdLst>
  <p:notesMasterIdLst>
    <p:notesMasterId r:id="rId48"/>
  </p:notesMasterIdLst>
  <p:handoutMasterIdLst>
    <p:handoutMasterId r:id="rId49"/>
  </p:handoutMasterIdLst>
  <p:sldIdLst>
    <p:sldId id="1777" r:id="rId2"/>
    <p:sldId id="1157" r:id="rId3"/>
    <p:sldId id="1824" r:id="rId4"/>
    <p:sldId id="1778" r:id="rId5"/>
    <p:sldId id="1825" r:id="rId6"/>
    <p:sldId id="1834" r:id="rId7"/>
    <p:sldId id="1587" r:id="rId8"/>
    <p:sldId id="1586" r:id="rId9"/>
    <p:sldId id="1588" r:id="rId10"/>
    <p:sldId id="1589" r:id="rId11"/>
    <p:sldId id="1590" r:id="rId12"/>
    <p:sldId id="1591" r:id="rId13"/>
    <p:sldId id="1612" r:id="rId14"/>
    <p:sldId id="1826" r:id="rId15"/>
    <p:sldId id="1795" r:id="rId16"/>
    <p:sldId id="1592" r:id="rId17"/>
    <p:sldId id="1593" r:id="rId18"/>
    <p:sldId id="1594" r:id="rId19"/>
    <p:sldId id="1670" r:id="rId20"/>
    <p:sldId id="1743" r:id="rId21"/>
    <p:sldId id="1827" r:id="rId22"/>
    <p:sldId id="1598" r:id="rId23"/>
    <p:sldId id="1600" r:id="rId24"/>
    <p:sldId id="1597" r:id="rId25"/>
    <p:sldId id="1722" r:id="rId26"/>
    <p:sldId id="1605" r:id="rId27"/>
    <p:sldId id="1828" r:id="rId28"/>
    <p:sldId id="1601" r:id="rId29"/>
    <p:sldId id="1602" r:id="rId30"/>
    <p:sldId id="1721" r:id="rId31"/>
    <p:sldId id="1744" r:id="rId32"/>
    <p:sldId id="1829" r:id="rId33"/>
    <p:sldId id="1805" r:id="rId34"/>
    <p:sldId id="1830" r:id="rId35"/>
    <p:sldId id="1606" r:id="rId36"/>
    <p:sldId id="1599" r:id="rId37"/>
    <p:sldId id="1831" r:id="rId38"/>
    <p:sldId id="1608" r:id="rId39"/>
    <p:sldId id="1723" r:id="rId40"/>
    <p:sldId id="1725" r:id="rId41"/>
    <p:sldId id="1726" r:id="rId42"/>
    <p:sldId id="1832" r:id="rId43"/>
    <p:sldId id="1833" r:id="rId44"/>
    <p:sldId id="1727" r:id="rId45"/>
    <p:sldId id="1728" r:id="rId46"/>
    <p:sldId id="1576" r:id="rId47"/>
  </p:sldIdLst>
  <p:sldSz cx="9144000" cy="6858000" type="screen4x3"/>
  <p:notesSz cx="7315200" cy="9601200"/>
  <p:defaultTextStyle>
    <a:defPPr>
      <a:defRPr lang="en-US"/>
    </a:defPPr>
    <a:lvl1pPr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1pPr>
    <a:lvl2pPr marL="4572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2pPr>
    <a:lvl3pPr marL="9144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3pPr>
    <a:lvl4pPr marL="13716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4pPr>
    <a:lvl5pPr marL="18288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FF99FF"/>
    <a:srgbClr val="CCFF66"/>
    <a:srgbClr val="C0C0C0"/>
    <a:srgbClr val="CC66FF"/>
    <a:srgbClr val="FF3300"/>
    <a:srgbClr val="FFFF66"/>
    <a:srgbClr val="FFFF00"/>
    <a:srgbClr val="FFFF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87" autoAdjust="0"/>
    <p:restoredTop sz="92825" autoAdjust="0"/>
  </p:normalViewPr>
  <p:slideViewPr>
    <p:cSldViewPr>
      <p:cViewPr>
        <p:scale>
          <a:sx n="70" d="100"/>
          <a:sy n="70" d="100"/>
        </p:scale>
        <p:origin x="-1320" y="-2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a:defRPr sz="1100" b="0" i="1">
                <a:effectLst/>
                <a:latin typeface="Times New Roman" pitchFamily="18" charset="0"/>
              </a:defRPr>
            </a:lvl1pPr>
          </a:lstStyle>
          <a:p>
            <a:pPr>
              <a:defRPr/>
            </a:pPr>
            <a:endParaRPr lang="en-US"/>
          </a:p>
        </p:txBody>
      </p:sp>
      <p:sp>
        <p:nvSpPr>
          <p:cNvPr id="3075"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defRPr sz="1100" b="0" i="1">
                <a:effectLst/>
                <a:latin typeface="Times New Roman" pitchFamily="18" charset="0"/>
              </a:defRPr>
            </a:lvl1pPr>
          </a:lstStyle>
          <a:p>
            <a:pPr>
              <a:defRPr/>
            </a:pPr>
            <a:endParaRPr lang="en-US"/>
          </a:p>
        </p:txBody>
      </p:sp>
      <p:sp>
        <p:nvSpPr>
          <p:cNvPr id="3076"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a:defRPr sz="1100" b="0" i="1">
                <a:effectLst/>
                <a:latin typeface="Times New Roman" pitchFamily="18" charset="0"/>
              </a:defRPr>
            </a:lvl1pPr>
          </a:lstStyle>
          <a:p>
            <a:pPr>
              <a:defRPr/>
            </a:pPr>
            <a:endParaRPr lang="en-US"/>
          </a:p>
        </p:txBody>
      </p:sp>
      <p:sp>
        <p:nvSpPr>
          <p:cNvPr id="3077"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defRPr sz="1100" b="0" i="1">
                <a:effectLst/>
                <a:latin typeface="Times New Roman" pitchFamily="18" charset="0"/>
              </a:defRPr>
            </a:lvl1pPr>
          </a:lstStyle>
          <a:p>
            <a:pPr>
              <a:defRPr/>
            </a:pPr>
            <a:fld id="{5E298034-1A0B-49C5-8154-074185A52047}"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a:lnSpc>
                <a:spcPct val="100000"/>
              </a:lnSpc>
              <a:spcBef>
                <a:spcPct val="0"/>
              </a:spcBef>
              <a:defRPr sz="1100" b="0" i="1">
                <a:effectLst/>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lnSpc>
                <a:spcPct val="100000"/>
              </a:lnSpc>
              <a:spcBef>
                <a:spcPct val="0"/>
              </a:spcBef>
              <a:defRPr sz="1100" b="0" i="1">
                <a:effectLst/>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a:lnSpc>
                <a:spcPct val="100000"/>
              </a:lnSpc>
              <a:spcBef>
                <a:spcPct val="0"/>
              </a:spcBef>
              <a:defRPr sz="1100" b="0" i="1">
                <a:effectLst/>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lnSpc>
                <a:spcPct val="100000"/>
              </a:lnSpc>
              <a:spcBef>
                <a:spcPct val="0"/>
              </a:spcBef>
              <a:defRPr sz="1100" b="0" i="1">
                <a:effectLst/>
                <a:latin typeface="Times New Roman" pitchFamily="18" charset="0"/>
              </a:defRPr>
            </a:lvl1pPr>
          </a:lstStyle>
          <a:p>
            <a:pPr>
              <a:defRPr/>
            </a:pPr>
            <a:fld id="{B2E7254A-A0D5-410A-95EF-9793C32CDD81}" type="slidenum">
              <a:rPr lang="en-US"/>
              <a:pPr>
                <a:defRPr/>
              </a:pPr>
              <a:t>‹#›</a:t>
            </a:fld>
            <a:endParaRPr lang="en-US"/>
          </a:p>
        </p:txBody>
      </p:sp>
      <p:sp>
        <p:nvSpPr>
          <p:cNvPr id="2054" name="Rectangle 6"/>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7332" tIns="48667" rIns="97332" bIns="4866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4039" name="Rectangle 7"/>
          <p:cNvSpPr>
            <a:spLocks noGrp="1" noRot="1" noChangeAspect="1" noChangeArrowheads="1" noTextEdit="1"/>
          </p:cNvSpPr>
          <p:nvPr>
            <p:ph type="sldImg" idx="2"/>
          </p:nvPr>
        </p:nvSpPr>
        <p:spPr bwMode="auto">
          <a:xfrm>
            <a:off x="1266825" y="727075"/>
            <a:ext cx="4781550" cy="35861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sldNum" sz="quarter" idx="5"/>
          </p:nvPr>
        </p:nvSpPr>
        <p:spPr>
          <a:noFill/>
        </p:spPr>
        <p:txBody>
          <a:bodyPr/>
          <a:lstStyle/>
          <a:p>
            <a:fld id="{BF2A8627-8987-406D-A21E-ABBD08ABA479}" type="slidenum">
              <a:rPr lang="en-US" smtClean="0">
                <a:solidFill>
                  <a:prstClr val="black"/>
                </a:solidFill>
              </a:rPr>
              <a:pPr/>
              <a:t>1</a:t>
            </a:fld>
            <a:endParaRPr lang="en-US" smtClean="0">
              <a:solidFill>
                <a:prstClr val="black"/>
              </a:solidFill>
            </a:endParaRPr>
          </a:p>
        </p:txBody>
      </p:sp>
      <p:sp>
        <p:nvSpPr>
          <p:cNvPr id="45059" name="Rectangle 2"/>
          <p:cNvSpPr>
            <a:spLocks noGrp="1" noRot="1" noChangeAspect="1" noChangeArrowheads="1" noTextEdit="1"/>
          </p:cNvSpPr>
          <p:nvPr>
            <p:ph type="sldImg"/>
          </p:nvPr>
        </p:nvSpPr>
        <p:spPr>
          <a:solidFill>
            <a:srgbClr val="FFFFFF"/>
          </a:solidFill>
          <a:ln/>
        </p:spPr>
      </p:sp>
      <p:sp>
        <p:nvSpPr>
          <p:cNvPr id="45060" name="Rectangle 3"/>
          <p:cNvSpPr>
            <a:spLocks noGrp="1" noChangeArrowheads="1"/>
          </p:cNvSpPr>
          <p:nvPr>
            <p:ph type="body" idx="1"/>
          </p:nvPr>
        </p:nvSpPr>
        <p:spPr>
          <a:xfrm>
            <a:off x="1112838" y="4643438"/>
            <a:ext cx="5964237" cy="4564062"/>
          </a:xfrm>
          <a:solidFill>
            <a:srgbClr val="FFFFFF"/>
          </a:solidFill>
          <a:ln>
            <a:solidFill>
              <a:srgbClr val="000000"/>
            </a:solidFill>
          </a:ln>
        </p:spPr>
        <p:txBody>
          <a:bodyPr lIns="94854" tIns="47427" rIns="94854" bIns="47427"/>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If you call _</a:t>
            </a:r>
            <a:r>
              <a:rPr lang="en-US" dirty="0" err="1" smtClean="0"/>
              <a:t>pend</a:t>
            </a:r>
            <a:r>
              <a:rPr lang="en-US" dirty="0" smtClean="0"/>
              <a:t> in a </a:t>
            </a:r>
            <a:r>
              <a:rPr lang="en-US" dirty="0" err="1" smtClean="0"/>
              <a:t>Swi</a:t>
            </a:r>
            <a:r>
              <a:rPr lang="en-US" dirty="0" smtClean="0"/>
              <a:t>, an assertion causes an abort to occur. I guess you can technically</a:t>
            </a:r>
            <a:r>
              <a:rPr lang="en-US" baseline="0" dirty="0" smtClean="0"/>
              <a:t> call _</a:t>
            </a:r>
            <a:r>
              <a:rPr lang="en-US" baseline="0" dirty="0" err="1" smtClean="0"/>
              <a:t>pend</a:t>
            </a:r>
            <a:r>
              <a:rPr lang="en-US" baseline="0" dirty="0" smtClean="0"/>
              <a:t> with a timeout of ZERO, but don’t push it!!</a:t>
            </a:r>
            <a:endParaRPr lang="en-US" dirty="0"/>
          </a:p>
        </p:txBody>
      </p:sp>
      <p:sp>
        <p:nvSpPr>
          <p:cNvPr id="4" name="Slide Number Placeholder 3"/>
          <p:cNvSpPr>
            <a:spLocks noGrp="1"/>
          </p:cNvSpPr>
          <p:nvPr>
            <p:ph type="sldNum" sz="quarter" idx="10"/>
          </p:nvPr>
        </p:nvSpPr>
        <p:spPr/>
        <p:txBody>
          <a:bodyPr/>
          <a:lstStyle/>
          <a:p>
            <a:pPr>
              <a:defRPr/>
            </a:pPr>
            <a:fld id="{B2E7254A-A0D5-410A-95EF-9793C32CDD81}" type="slidenum">
              <a:rPr lang="en-US" smtClean="0"/>
              <a:pPr>
                <a:defRPr/>
              </a:pPr>
              <a:t>24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p:spPr>
        <p:txBody>
          <a:bodyPr/>
          <a:lstStyle/>
          <a:p>
            <a:fld id="{23BFC4C4-ED02-4228-A90A-0D05A1D4C032}" type="slidenum">
              <a:rPr lang="en-US">
                <a:solidFill>
                  <a:prstClr val="black"/>
                </a:solidFill>
              </a:rPr>
              <a:pPr/>
              <a:t>25</a:t>
            </a:fld>
            <a:endParaRPr lang="en-US">
              <a:solidFill>
                <a:prstClr val="black"/>
              </a:solidFill>
            </a:endParaRPr>
          </a:p>
        </p:txBody>
      </p:sp>
      <p:sp>
        <p:nvSpPr>
          <p:cNvPr id="59395" name="Rectangle 2"/>
          <p:cNvSpPr>
            <a:spLocks noGrp="1" noRot="1" noChangeAspect="1" noChangeArrowheads="1" noTextEdit="1"/>
          </p:cNvSpPr>
          <p:nvPr>
            <p:ph type="sldImg"/>
          </p:nvPr>
        </p:nvSpPr>
        <p:spPr>
          <a:xfrm>
            <a:off x="1268413" y="727075"/>
            <a:ext cx="4783137" cy="3587750"/>
          </a:xfrm>
          <a:ln/>
        </p:spPr>
      </p:sp>
      <p:sp>
        <p:nvSpPr>
          <p:cNvPr id="59396" name="Rectangle 3"/>
          <p:cNvSpPr>
            <a:spLocks noGrp="1" noChangeArrowheads="1"/>
          </p:cNvSpPr>
          <p:nvPr>
            <p:ph type="body" idx="1"/>
          </p:nvPr>
        </p:nvSpPr>
        <p:spPr>
          <a:xfrm>
            <a:off x="731838" y="4559300"/>
            <a:ext cx="6013450" cy="4402138"/>
          </a:xfrm>
          <a:noFill/>
          <a:ln/>
        </p:spPr>
        <p:txBody>
          <a:bodyPr lIns="96649" tIns="48324" rIns="96649" bIns="48324"/>
          <a:lstStyle/>
          <a:p>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noFill/>
        </p:spPr>
        <p:txBody>
          <a:bodyPr/>
          <a:lstStyle/>
          <a:p>
            <a:fld id="{0F1671F7-16DE-4524-97C2-9D56ED333F0F}" type="slidenum">
              <a:rPr lang="en-US" smtClean="0"/>
              <a:pPr/>
              <a:t>28</a:t>
            </a:fld>
            <a:endParaRPr lang="en-US" smtClean="0"/>
          </a:p>
        </p:txBody>
      </p:sp>
      <p:sp>
        <p:nvSpPr>
          <p:cNvPr id="37891" name="Rectangle 2"/>
          <p:cNvSpPr>
            <a:spLocks noGrp="1" noRot="1" noChangeAspect="1" noChangeArrowheads="1" noTextEdit="1"/>
          </p:cNvSpPr>
          <p:nvPr>
            <p:ph type="sldImg"/>
          </p:nvPr>
        </p:nvSpPr>
        <p:spPr>
          <a:xfrm>
            <a:off x="1266825" y="727075"/>
            <a:ext cx="4783138" cy="3587750"/>
          </a:xfrm>
          <a:ln/>
        </p:spPr>
      </p:sp>
      <p:sp>
        <p:nvSpPr>
          <p:cNvPr id="37892" name="Rectangle 3"/>
          <p:cNvSpPr>
            <a:spLocks noGrp="1" noChangeArrowheads="1"/>
          </p:cNvSpPr>
          <p:nvPr>
            <p:ph type="body" idx="1"/>
          </p:nvPr>
        </p:nvSpPr>
        <p:spPr>
          <a:xfrm>
            <a:off x="976313" y="4559300"/>
            <a:ext cx="5362575" cy="4321175"/>
          </a:xfrm>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
          <p:cNvSpPr>
            <a:spLocks noGrp="1" noChangeArrowheads="1"/>
          </p:cNvSpPr>
          <p:nvPr>
            <p:ph type="sldNum" sz="quarter" idx="5"/>
          </p:nvPr>
        </p:nvSpPr>
        <p:spPr>
          <a:noFill/>
        </p:spPr>
        <p:txBody>
          <a:bodyPr/>
          <a:lstStyle/>
          <a:p>
            <a:fld id="{73CB19BE-7F09-4EC4-8940-4F3220AA8E14}" type="slidenum">
              <a:rPr lang="en-US" smtClean="0"/>
              <a:pPr/>
              <a:t>29</a:t>
            </a:fld>
            <a:endParaRPr lang="en-US" smtClean="0"/>
          </a:p>
        </p:txBody>
      </p:sp>
      <p:sp>
        <p:nvSpPr>
          <p:cNvPr id="38915" name="Rectangle 2"/>
          <p:cNvSpPr>
            <a:spLocks noGrp="1" noRot="1" noChangeAspect="1" noChangeArrowheads="1" noTextEdit="1"/>
          </p:cNvSpPr>
          <p:nvPr>
            <p:ph type="sldImg"/>
          </p:nvPr>
        </p:nvSpPr>
        <p:spPr>
          <a:xfrm>
            <a:off x="1266825" y="727075"/>
            <a:ext cx="4783138" cy="3587750"/>
          </a:xfrm>
          <a:ln/>
        </p:spPr>
      </p:sp>
      <p:sp>
        <p:nvSpPr>
          <p:cNvPr id="38916" name="Rectangle 3"/>
          <p:cNvSpPr>
            <a:spLocks noGrp="1" noChangeArrowheads="1"/>
          </p:cNvSpPr>
          <p:nvPr>
            <p:ph type="body" idx="1"/>
          </p:nvPr>
        </p:nvSpPr>
        <p:spPr>
          <a:xfrm>
            <a:off x="976313" y="4559300"/>
            <a:ext cx="5362575" cy="4321175"/>
          </a:xfrm>
          <a:noFill/>
          <a:ln/>
        </p:spPr>
        <p:txBody>
          <a:bodyPr/>
          <a:lstStyle/>
          <a:p>
            <a:endParaRPr lang="en-US"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p:spPr>
        <p:txBody>
          <a:bodyPr/>
          <a:lstStyle/>
          <a:p>
            <a:fld id="{23BFC4C4-ED02-4228-A90A-0D05A1D4C032}" type="slidenum">
              <a:rPr lang="en-US">
                <a:solidFill>
                  <a:prstClr val="black"/>
                </a:solidFill>
              </a:rPr>
              <a:pPr/>
              <a:t>30</a:t>
            </a:fld>
            <a:endParaRPr lang="en-US">
              <a:solidFill>
                <a:prstClr val="black"/>
              </a:solidFill>
            </a:endParaRPr>
          </a:p>
        </p:txBody>
      </p:sp>
      <p:sp>
        <p:nvSpPr>
          <p:cNvPr id="59395" name="Rectangle 2"/>
          <p:cNvSpPr>
            <a:spLocks noGrp="1" noRot="1" noChangeAspect="1" noChangeArrowheads="1" noTextEdit="1"/>
          </p:cNvSpPr>
          <p:nvPr>
            <p:ph type="sldImg"/>
          </p:nvPr>
        </p:nvSpPr>
        <p:spPr>
          <a:xfrm>
            <a:off x="1268413" y="727075"/>
            <a:ext cx="4783137" cy="3587750"/>
          </a:xfrm>
          <a:ln/>
        </p:spPr>
      </p:sp>
      <p:sp>
        <p:nvSpPr>
          <p:cNvPr id="59396" name="Rectangle 3"/>
          <p:cNvSpPr>
            <a:spLocks noGrp="1" noChangeArrowheads="1"/>
          </p:cNvSpPr>
          <p:nvPr>
            <p:ph type="body" idx="1"/>
          </p:nvPr>
        </p:nvSpPr>
        <p:spPr>
          <a:xfrm>
            <a:off x="731838" y="4559300"/>
            <a:ext cx="6013450" cy="4402138"/>
          </a:xfrm>
          <a:noFill/>
          <a:ln/>
        </p:spPr>
        <p:txBody>
          <a:bodyPr lIns="96649" tIns="48324" rIns="96649" bIns="48324"/>
          <a:lstStyle/>
          <a:p>
            <a:endParaRPr lang="en-US"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2E7254A-A0D5-410A-95EF-9793C32CDD81}" type="slidenum">
              <a:rPr lang="en-US" smtClean="0"/>
              <a:pPr>
                <a:defRPr/>
              </a:pPr>
              <a:t>31</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75507374-DF37-4C2A-86E7-E20097238C0A}" type="slidenum">
              <a:rPr lang="en-US" smtClean="0"/>
              <a:pPr/>
              <a:t>33</a:t>
            </a:fld>
            <a:endParaRPr lang="en-US" smtClean="0"/>
          </a:p>
        </p:txBody>
      </p:sp>
      <p:sp>
        <p:nvSpPr>
          <p:cNvPr id="52227" name="Rectangle 2"/>
          <p:cNvSpPr>
            <a:spLocks noGrp="1" noRot="1" noChangeAspect="1" noChangeArrowheads="1" noTextEdit="1"/>
          </p:cNvSpPr>
          <p:nvPr>
            <p:ph type="sldImg"/>
          </p:nvPr>
        </p:nvSpPr>
        <p:spPr>
          <a:xfrm>
            <a:off x="1271588" y="715963"/>
            <a:ext cx="4776787" cy="3582987"/>
          </a:xfrm>
          <a:ln/>
        </p:spPr>
      </p:sp>
      <p:sp>
        <p:nvSpPr>
          <p:cNvPr id="52228" name="Rectangle 3"/>
          <p:cNvSpPr>
            <a:spLocks noGrp="1" noChangeArrowheads="1"/>
          </p:cNvSpPr>
          <p:nvPr>
            <p:ph type="body" idx="1"/>
          </p:nvPr>
        </p:nvSpPr>
        <p:spPr>
          <a:xfrm>
            <a:off x="974725" y="4537075"/>
            <a:ext cx="1352550" cy="476250"/>
          </a:xfrm>
          <a:noFill/>
          <a:ln/>
        </p:spPr>
        <p:txBody>
          <a:bodyPr/>
          <a:lstStyle/>
          <a:p>
            <a:endParaRPr lang="en-US"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5"/>
          <p:cNvSpPr>
            <a:spLocks noGrp="1" noChangeArrowheads="1"/>
          </p:cNvSpPr>
          <p:nvPr>
            <p:ph type="sldNum" sz="quarter" idx="5"/>
          </p:nvPr>
        </p:nvSpPr>
        <p:spPr>
          <a:noFill/>
        </p:spPr>
        <p:txBody>
          <a:bodyPr/>
          <a:lstStyle/>
          <a:p>
            <a:fld id="{46AD0552-6C7C-46F3-A9A0-A581CF7C0266}" type="slidenum">
              <a:rPr lang="en-US" smtClean="0"/>
              <a:pPr/>
              <a:t>36</a:t>
            </a:fld>
            <a:endParaRPr lang="en-US" smtClean="0"/>
          </a:p>
        </p:txBody>
      </p:sp>
      <p:sp>
        <p:nvSpPr>
          <p:cNvPr id="36867" name="Rectangle 2"/>
          <p:cNvSpPr>
            <a:spLocks noGrp="1" noRot="1" noChangeAspect="1" noChangeArrowheads="1" noTextEdit="1"/>
          </p:cNvSpPr>
          <p:nvPr>
            <p:ph type="sldImg"/>
          </p:nvPr>
        </p:nvSpPr>
        <p:spPr>
          <a:xfrm>
            <a:off x="1266825" y="727075"/>
            <a:ext cx="4783138" cy="3587750"/>
          </a:xfrm>
          <a:ln/>
        </p:spPr>
      </p:sp>
      <p:sp>
        <p:nvSpPr>
          <p:cNvPr id="36868" name="Rectangle 3"/>
          <p:cNvSpPr>
            <a:spLocks noGrp="1" noChangeArrowheads="1"/>
          </p:cNvSpPr>
          <p:nvPr>
            <p:ph type="body" idx="1"/>
          </p:nvPr>
        </p:nvSpPr>
        <p:spPr>
          <a:xfrm>
            <a:off x="976313" y="4559300"/>
            <a:ext cx="5362575" cy="4321175"/>
          </a:xfrm>
          <a:noFill/>
          <a:ln/>
        </p:spPr>
        <p:txBody>
          <a:bodyPr/>
          <a:lstStyle/>
          <a:p>
            <a:r>
              <a:rPr lang="en-US" smtClean="0"/>
              <a:t>The main point of this slide is that BIOS (scheduler) manages priorities for you. Each thread (SWI, TSK) runs unaware of the others around it. As INTs post SEMs and SWIs, higher priority threads become ready, and BIOS will run each in order of priority, dropping down to lower levels as higher ones are satisfied or block waiting for additional resources. All this is </a:t>
            </a:r>
            <a:r>
              <a:rPr lang="en-US" b="1" smtClean="0"/>
              <a:t>automatic</a:t>
            </a:r>
            <a:r>
              <a:rPr lang="en-US" smtClean="0"/>
              <a:t> to the user - just write each thread, assign it a priority, and BIOS does the rest. </a:t>
            </a:r>
          </a:p>
          <a:p>
            <a:endParaRPr lang="en-US" smtClean="0"/>
          </a:p>
          <a:p>
            <a:r>
              <a:rPr lang="en-US" smtClean="0"/>
              <a:t>A few points to note: SWIs run to completion - like a function call - a one shot, if you like. TSKs, instead, usually linger much longer - their execute phase is a while loop. They </a:t>
            </a:r>
            <a:r>
              <a:rPr lang="en-US" i="1" smtClean="0"/>
              <a:t>block</a:t>
            </a:r>
            <a:r>
              <a:rPr lang="en-US" smtClean="0"/>
              <a:t> when they run out of resources, and lower threads (or idle) can run until the requested resource arrives. In Bridge, TSKs are dynamically created and can be deleted, but normally are ready, running, or blocked. </a:t>
            </a:r>
          </a:p>
          <a:p>
            <a:endParaRPr lang="en-US" smtClean="0"/>
          </a:p>
          <a:p>
            <a:r>
              <a:rPr lang="en-US" smtClean="0"/>
              <a:t>An interesting point: if RMS is a TSK of low priority (1), how come it’s running when TSK1 and TSK2 are ready? Recall that RMS implements the </a:t>
            </a:r>
            <a:r>
              <a:rPr lang="en-US" i="1" smtClean="0"/>
              <a:t>create</a:t>
            </a:r>
            <a:r>
              <a:rPr lang="en-US" smtClean="0"/>
              <a:t> phase of each TSK, and until the gateway puts the TSK in </a:t>
            </a:r>
            <a:r>
              <a:rPr lang="en-US" i="1" smtClean="0"/>
              <a:t>run </a:t>
            </a:r>
            <a:r>
              <a:rPr lang="en-US" smtClean="0"/>
              <a:t>mode, its priority is (minus) -1, thus TSK1 and TSK2 have no priority until elevated with </a:t>
            </a:r>
            <a:r>
              <a:rPr lang="en-US" i="1" smtClean="0"/>
              <a:t>DSPNode_run().</a:t>
            </a:r>
            <a:endParaRPr lang="en-US" smtClean="0"/>
          </a:p>
          <a:p>
            <a:endParaRPr lang="en-US" smtClean="0"/>
          </a:p>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idea of using a platform was to centralize all memory configurations into one place vs. having TCF files spread out all over the place.</a:t>
            </a:r>
            <a:endParaRPr lang="en-US" dirty="0"/>
          </a:p>
        </p:txBody>
      </p:sp>
      <p:sp>
        <p:nvSpPr>
          <p:cNvPr id="4" name="Slide Number Placeholder 3"/>
          <p:cNvSpPr>
            <a:spLocks noGrp="1"/>
          </p:cNvSpPr>
          <p:nvPr>
            <p:ph type="sldNum" sz="quarter" idx="10"/>
          </p:nvPr>
        </p:nvSpPr>
        <p:spPr/>
        <p:txBody>
          <a:bodyPr/>
          <a:lstStyle/>
          <a:p>
            <a:pPr>
              <a:defRPr/>
            </a:pPr>
            <a:fld id="{B2E7254A-A0D5-410A-95EF-9793C32CDD81}" type="slidenum">
              <a:rPr lang="en-US" smtClean="0"/>
              <a:pPr>
                <a:defRPr/>
              </a:pPr>
              <a:t>38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sldNum" sz="quarter" idx="5"/>
          </p:nvPr>
        </p:nvSpPr>
        <p:spPr>
          <a:noFill/>
        </p:spPr>
        <p:txBody>
          <a:bodyPr/>
          <a:lstStyle/>
          <a:p>
            <a:fld id="{A6CF76D9-8C4F-404E-B421-838159FF4993}" type="slidenum">
              <a:rPr lang="en-US" smtClean="0">
                <a:solidFill>
                  <a:prstClr val="black"/>
                </a:solidFill>
              </a:rPr>
              <a:pPr/>
              <a:t>45</a:t>
            </a:fld>
            <a:endParaRPr lang="en-US" smtClean="0">
              <a:solidFill>
                <a:prstClr val="black"/>
              </a:solidFill>
            </a:endParaRPr>
          </a:p>
        </p:txBody>
      </p:sp>
      <p:sp>
        <p:nvSpPr>
          <p:cNvPr id="40963" name="Rectangle 2"/>
          <p:cNvSpPr>
            <a:spLocks noGrp="1" noRot="1" noChangeAspect="1" noChangeArrowheads="1" noTextEdit="1"/>
          </p:cNvSpPr>
          <p:nvPr>
            <p:ph type="sldImg"/>
          </p:nvPr>
        </p:nvSpPr>
        <p:spPr>
          <a:ln cap="flat"/>
        </p:spPr>
      </p:sp>
      <p:sp>
        <p:nvSpPr>
          <p:cNvPr id="409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D838D2CF-2E20-4C47-B5BF-A491D81D3EFB}" type="slidenum">
              <a:rPr lang="en-US" smtClean="0"/>
              <a:pPr/>
              <a:t>2</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p:spPr>
        <p:txBody>
          <a:bodyPr/>
          <a:lstStyle/>
          <a:p>
            <a:fld id="{23BFC4C4-ED02-4228-A90A-0D05A1D4C032}" type="slidenum">
              <a:rPr lang="en-US">
                <a:solidFill>
                  <a:prstClr val="black"/>
                </a:solidFill>
              </a:rPr>
              <a:pPr/>
              <a:t>9</a:t>
            </a:fld>
            <a:endParaRPr lang="en-US">
              <a:solidFill>
                <a:prstClr val="black"/>
              </a:solidFill>
            </a:endParaRPr>
          </a:p>
        </p:txBody>
      </p:sp>
      <p:sp>
        <p:nvSpPr>
          <p:cNvPr id="59395" name="Rectangle 2"/>
          <p:cNvSpPr>
            <a:spLocks noGrp="1" noRot="1" noChangeAspect="1" noChangeArrowheads="1" noTextEdit="1"/>
          </p:cNvSpPr>
          <p:nvPr>
            <p:ph type="sldImg"/>
          </p:nvPr>
        </p:nvSpPr>
        <p:spPr>
          <a:xfrm>
            <a:off x="1268413" y="727075"/>
            <a:ext cx="4783137" cy="3587750"/>
          </a:xfrm>
          <a:ln/>
        </p:spPr>
      </p:sp>
      <p:sp>
        <p:nvSpPr>
          <p:cNvPr id="59396" name="Rectangle 3"/>
          <p:cNvSpPr>
            <a:spLocks noGrp="1" noChangeArrowheads="1"/>
          </p:cNvSpPr>
          <p:nvPr>
            <p:ph type="body" idx="1"/>
          </p:nvPr>
        </p:nvSpPr>
        <p:spPr>
          <a:xfrm>
            <a:off x="731838" y="4559300"/>
            <a:ext cx="6013450" cy="4402138"/>
          </a:xfrm>
          <a:noFill/>
          <a:ln/>
        </p:spPr>
        <p:txBody>
          <a:bodyPr lIns="96649" tIns="48324" rIns="96649" bIns="48324"/>
          <a:lstStyle/>
          <a:p>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b="0" i="0" dirty="0" smtClean="0">
                <a:solidFill>
                  <a:srgbClr val="000000"/>
                </a:solidFill>
              </a:rPr>
              <a:t>Note: See .s62 file for vector table. For</a:t>
            </a:r>
            <a:r>
              <a:rPr lang="en-US" sz="1200" b="0" i="0" baseline="0" dirty="0" smtClean="0">
                <a:solidFill>
                  <a:srgbClr val="000000"/>
                </a:solidFill>
              </a:rPr>
              <a:t> DSP (C6000, C28x, any NON-ARM device), “LOWER” compiles to “SELF” – so it is not supported. However, “LOWER” does make sense for ARM devices (M3, Cortex-A8, etc)</a:t>
            </a:r>
            <a:endParaRPr lang="en-US" sz="1200" b="0" i="0" dirty="0" smtClean="0">
              <a:solidFill>
                <a:srgbClr val="000000"/>
              </a:solidFill>
            </a:endParaRPr>
          </a:p>
          <a:p>
            <a:endParaRPr lang="en-US" i="0" dirty="0"/>
          </a:p>
        </p:txBody>
      </p:sp>
      <p:sp>
        <p:nvSpPr>
          <p:cNvPr id="4" name="Slide Number Placeholder 3"/>
          <p:cNvSpPr>
            <a:spLocks noGrp="1"/>
          </p:cNvSpPr>
          <p:nvPr>
            <p:ph type="sldNum" sz="quarter" idx="10"/>
          </p:nvPr>
        </p:nvSpPr>
        <p:spPr/>
        <p:txBody>
          <a:bodyPr/>
          <a:lstStyle/>
          <a:p>
            <a:pPr>
              <a:defRPr/>
            </a:pPr>
            <a:fld id="{B2E7254A-A0D5-410A-95EF-9793C32CDD81}" type="slidenum">
              <a:rPr lang="en-US" smtClean="0"/>
              <a:pPr>
                <a:defRPr/>
              </a:pPr>
              <a:t>12</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2E7254A-A0D5-410A-95EF-9793C32CDD81}" type="slidenum">
              <a:rPr lang="en-US" smtClean="0"/>
              <a:pPr>
                <a:defRPr/>
              </a:pPr>
              <a:t>13</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5"/>
          <p:cNvSpPr>
            <a:spLocks noGrp="1" noChangeArrowheads="1"/>
          </p:cNvSpPr>
          <p:nvPr>
            <p:ph type="sldNum" sz="quarter" idx="5"/>
          </p:nvPr>
        </p:nvSpPr>
        <p:spPr>
          <a:noFill/>
        </p:spPr>
        <p:txBody>
          <a:bodyPr/>
          <a:lstStyle/>
          <a:p>
            <a:fld id="{38EBA59C-2222-4456-83EC-E222EDF4C69C}" type="slidenum">
              <a:rPr lang="en-US">
                <a:solidFill>
                  <a:prstClr val="black"/>
                </a:solidFill>
              </a:rPr>
              <a:pPr/>
              <a:t>17</a:t>
            </a:fld>
            <a:endParaRPr lang="en-US">
              <a:solidFill>
                <a:prstClr val="black"/>
              </a:solidFill>
            </a:endParaRPr>
          </a:p>
        </p:txBody>
      </p:sp>
      <p:sp>
        <p:nvSpPr>
          <p:cNvPr id="61443" name="Rectangle 2"/>
          <p:cNvSpPr>
            <a:spLocks noGrp="1" noRot="1" noChangeAspect="1" noChangeArrowheads="1" noTextEdit="1"/>
          </p:cNvSpPr>
          <p:nvPr>
            <p:ph type="sldImg"/>
          </p:nvPr>
        </p:nvSpPr>
        <p:spPr>
          <a:xfrm>
            <a:off x="1270000" y="730250"/>
            <a:ext cx="4776788" cy="3582988"/>
          </a:xfrm>
          <a:ln cap="flat"/>
        </p:spPr>
      </p:sp>
      <p:sp>
        <p:nvSpPr>
          <p:cNvPr id="61444" name="Rectangle 3"/>
          <p:cNvSpPr>
            <a:spLocks noGrp="1" noChangeArrowheads="1"/>
          </p:cNvSpPr>
          <p:nvPr>
            <p:ph type="body" idx="1"/>
          </p:nvPr>
        </p:nvSpPr>
        <p:spPr>
          <a:xfrm>
            <a:off x="968375" y="4557713"/>
            <a:ext cx="5378450" cy="4322762"/>
          </a:xfrm>
          <a:noFill/>
          <a:ln/>
        </p:spPr>
        <p:txBody>
          <a:bodyPr lIns="99313" tIns="44690" rIns="99313" bIns="44690"/>
          <a:lstStyle/>
          <a:p>
            <a:r>
              <a:rPr lang="en-US" sz="400" smtClean="0"/>
              <a:t>This diagram shows two task of unequal priority.  First the lower priority task is running and is interrupted by an ISR which then runs a higher priority task.  The lower priority task running is preempted and rescheduled. After the higher priority task is completed it prompts the lower priority task to run</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5"/>
          <p:cNvSpPr>
            <a:spLocks noGrp="1" noChangeArrowheads="1"/>
          </p:cNvSpPr>
          <p:nvPr>
            <p:ph type="sldNum" sz="quarter" idx="5"/>
          </p:nvPr>
        </p:nvSpPr>
        <p:spPr>
          <a:noFill/>
        </p:spPr>
        <p:txBody>
          <a:bodyPr/>
          <a:lstStyle/>
          <a:p>
            <a:fld id="{B17C71DD-2DDB-45DC-8092-9AB3DB079573}" type="slidenum">
              <a:rPr lang="en-US">
                <a:solidFill>
                  <a:prstClr val="black"/>
                </a:solidFill>
              </a:rPr>
              <a:pPr/>
              <a:t>18</a:t>
            </a:fld>
            <a:endParaRPr lang="en-US">
              <a:solidFill>
                <a:prstClr val="black"/>
              </a:solidFill>
            </a:endParaRPr>
          </a:p>
        </p:txBody>
      </p:sp>
      <p:sp>
        <p:nvSpPr>
          <p:cNvPr id="62467" name="Rectangle 2"/>
          <p:cNvSpPr>
            <a:spLocks noGrp="1" noRot="1" noChangeAspect="1" noChangeArrowheads="1" noTextEdit="1"/>
          </p:cNvSpPr>
          <p:nvPr>
            <p:ph type="sldImg"/>
          </p:nvPr>
        </p:nvSpPr>
        <p:spPr>
          <a:xfrm>
            <a:off x="1270000" y="730250"/>
            <a:ext cx="4776788" cy="3582988"/>
          </a:xfrm>
          <a:ln cap="flat"/>
        </p:spPr>
      </p:sp>
      <p:sp>
        <p:nvSpPr>
          <p:cNvPr id="62468" name="Rectangle 3"/>
          <p:cNvSpPr>
            <a:spLocks noGrp="1" noChangeArrowheads="1"/>
          </p:cNvSpPr>
          <p:nvPr>
            <p:ph type="body" idx="1"/>
          </p:nvPr>
        </p:nvSpPr>
        <p:spPr>
          <a:xfrm>
            <a:off x="968375" y="4557713"/>
            <a:ext cx="5378450" cy="4322762"/>
          </a:xfrm>
          <a:noFill/>
          <a:ln/>
        </p:spPr>
        <p:txBody>
          <a:bodyPr lIns="99313" tIns="44690" rIns="99313" bIns="44690"/>
          <a:lstStyle/>
          <a:p>
            <a:r>
              <a:rPr lang="en-US" dirty="0" smtClean="0"/>
              <a:t>If threads are at the same priority to solve the “resource conflict” problem, this can be dangerous IF someone comes along and changes the priorities. Be careful.</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p:spPr>
        <p:txBody>
          <a:bodyPr/>
          <a:lstStyle/>
          <a:p>
            <a:fld id="{23BFC4C4-ED02-4228-A90A-0D05A1D4C032}" type="slidenum">
              <a:rPr lang="en-US">
                <a:solidFill>
                  <a:prstClr val="black"/>
                </a:solidFill>
              </a:rPr>
              <a:pPr/>
              <a:t>19</a:t>
            </a:fld>
            <a:endParaRPr lang="en-US">
              <a:solidFill>
                <a:prstClr val="black"/>
              </a:solidFill>
            </a:endParaRPr>
          </a:p>
        </p:txBody>
      </p:sp>
      <p:sp>
        <p:nvSpPr>
          <p:cNvPr id="59395" name="Rectangle 2"/>
          <p:cNvSpPr>
            <a:spLocks noGrp="1" noRot="1" noChangeAspect="1" noChangeArrowheads="1" noTextEdit="1"/>
          </p:cNvSpPr>
          <p:nvPr>
            <p:ph type="sldImg"/>
          </p:nvPr>
        </p:nvSpPr>
        <p:spPr>
          <a:xfrm>
            <a:off x="1268413" y="727075"/>
            <a:ext cx="4783137" cy="3587750"/>
          </a:xfrm>
          <a:ln/>
        </p:spPr>
      </p:sp>
      <p:sp>
        <p:nvSpPr>
          <p:cNvPr id="59396" name="Rectangle 3"/>
          <p:cNvSpPr>
            <a:spLocks noGrp="1" noChangeArrowheads="1"/>
          </p:cNvSpPr>
          <p:nvPr>
            <p:ph type="body" idx="1"/>
          </p:nvPr>
        </p:nvSpPr>
        <p:spPr>
          <a:xfrm>
            <a:off x="731838" y="4559300"/>
            <a:ext cx="6013450" cy="4402138"/>
          </a:xfrm>
          <a:noFill/>
          <a:ln/>
        </p:spPr>
        <p:txBody>
          <a:bodyPr lIns="96649" tIns="48324" rIns="96649" bIns="48324"/>
          <a:lstStyle/>
          <a:p>
            <a:r>
              <a:rPr lang="en-US" smtClean="0">
                <a:latin typeface="Courier New" pitchFamily="49" charset="0"/>
              </a:rPr>
              <a:t>Uint32 gie;</a:t>
            </a:r>
          </a:p>
          <a:p>
            <a:r>
              <a:rPr lang="en-US" smtClean="0">
                <a:latin typeface="Courier New" pitchFamily="49" charset="0"/>
              </a:rPr>
              <a:t>…</a:t>
            </a:r>
          </a:p>
          <a:p>
            <a:r>
              <a:rPr lang="en-US" smtClean="0">
                <a:latin typeface="Courier New" pitchFamily="49" charset="0"/>
              </a:rPr>
              <a:t>gie = IRQ_globalDisable();</a:t>
            </a:r>
          </a:p>
          <a:p>
            <a:r>
              <a:rPr lang="en-US" smtClean="0">
                <a:latin typeface="Courier New" pitchFamily="49" charset="0"/>
              </a:rPr>
              <a:t>...</a:t>
            </a:r>
          </a:p>
          <a:p>
            <a:r>
              <a:rPr lang="en-US" smtClean="0">
                <a:latin typeface="Courier New" pitchFamily="49" charset="0"/>
              </a:rPr>
              <a:t>IRQ_globalRestore(gie);</a:t>
            </a:r>
          </a:p>
          <a:p>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B2E7254A-A0D5-410A-95EF-9793C32CDD81}" type="slidenum">
              <a:rPr lang="en-US" smtClean="0"/>
              <a:pPr>
                <a:defRPr/>
              </a:pPr>
              <a:t>20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685800" y="914400"/>
            <a:ext cx="3810000" cy="21669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lipArt Placeholder 3"/>
          <p:cNvSpPr>
            <a:spLocks noGrp="1"/>
          </p:cNvSpPr>
          <p:nvPr>
            <p:ph type="clipArt" sz="half" idx="2"/>
          </p:nvPr>
        </p:nvSpPr>
        <p:spPr>
          <a:xfrm>
            <a:off x="4648200" y="914400"/>
            <a:ext cx="3810000" cy="2166938"/>
          </a:xfrm>
        </p:spPr>
        <p:txBody>
          <a:bodyPr/>
          <a:lstStyle/>
          <a:p>
            <a:pPr lvl="0"/>
            <a:endParaRPr lang="en-US" noProof="0" smtClean="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10/25/2011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pPr/>
              <a:t>10/25/2011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pPr/>
              <a:t>‹#›</a:t>
            </a:fld>
            <a:endParaRPr lang="en-US"/>
          </a:p>
        </p:txBody>
      </p:sp>
      <p:pic>
        <p:nvPicPr>
          <p:cNvPr id="7" name="TI Logo Color One Line" descr="tilogo_color_oneline.png" hidden="1"/>
          <p:cNvPicPr>
            <a:picLocks noChangeAspect="1"/>
          </p:cNvPicPr>
          <p:nvPr/>
        </p:nvPicPr>
        <p:blipFill>
          <a:blip r:embed="rId18"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9"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20"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21"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slideLayout" Target="../slideLayouts/slideLayout2.xml"/><Relationship Id="rId1" Type="http://schemas.openxmlformats.org/officeDocument/2006/relationships/tags" Target="../tags/tag25.xml"/><Relationship Id="rId5" Type="http://schemas.openxmlformats.org/officeDocument/2006/relationships/image" Target="../media/image4.pn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ags" Target="../tags/tag26.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27.xml"/><Relationship Id="rId5" Type="http://schemas.openxmlformats.org/officeDocument/2006/relationships/image" Target="../media/image4.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8.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8" Type="http://schemas.openxmlformats.org/officeDocument/2006/relationships/tags" Target="../tags/tag36.xml"/><Relationship Id="rId13" Type="http://schemas.openxmlformats.org/officeDocument/2006/relationships/image" Target="../media/image4.png"/><Relationship Id="rId18" Type="http://schemas.openxmlformats.org/officeDocument/2006/relationships/slide" Target="slide27.xml"/><Relationship Id="rId3" Type="http://schemas.openxmlformats.org/officeDocument/2006/relationships/tags" Target="../tags/tag31.xml"/><Relationship Id="rId21" Type="http://schemas.openxmlformats.org/officeDocument/2006/relationships/slide" Target="slide37.xml"/><Relationship Id="rId7" Type="http://schemas.openxmlformats.org/officeDocument/2006/relationships/tags" Target="../tags/tag35.xml"/><Relationship Id="rId12" Type="http://schemas.openxmlformats.org/officeDocument/2006/relationships/image" Target="../media/image6.png"/><Relationship Id="rId17" Type="http://schemas.openxmlformats.org/officeDocument/2006/relationships/slide" Target="slide21.xml"/><Relationship Id="rId2" Type="http://schemas.openxmlformats.org/officeDocument/2006/relationships/tags" Target="../tags/tag30.xml"/><Relationship Id="rId16" Type="http://schemas.openxmlformats.org/officeDocument/2006/relationships/slide" Target="slide14.xml"/><Relationship Id="rId20" Type="http://schemas.openxmlformats.org/officeDocument/2006/relationships/slide" Target="slide34.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slideLayout" Target="../slideLayouts/slideLayout6.xml"/><Relationship Id="rId5" Type="http://schemas.openxmlformats.org/officeDocument/2006/relationships/tags" Target="../tags/tag33.xml"/><Relationship Id="rId15" Type="http://schemas.openxmlformats.org/officeDocument/2006/relationships/slide" Target="slide5.xml"/><Relationship Id="rId10" Type="http://schemas.openxmlformats.org/officeDocument/2006/relationships/tags" Target="../tags/tag38.xml"/><Relationship Id="rId19" Type="http://schemas.openxmlformats.org/officeDocument/2006/relationships/slide" Target="slide32.xml"/><Relationship Id="rId4" Type="http://schemas.openxmlformats.org/officeDocument/2006/relationships/tags" Target="../tags/tag32.xml"/><Relationship Id="rId9" Type="http://schemas.openxmlformats.org/officeDocument/2006/relationships/tags" Target="../tags/tag37.xml"/><Relationship Id="rId14" Type="http://schemas.openxmlformats.org/officeDocument/2006/relationships/slide" Target="slide3.xml"/><Relationship Id="rId22" Type="http://schemas.openxmlformats.org/officeDocument/2006/relationships/slide" Target="slide4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8.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39.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40.xml"/><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tags" Target="../tags/tag48.xml"/><Relationship Id="rId13" Type="http://schemas.openxmlformats.org/officeDocument/2006/relationships/image" Target="../media/image4.png"/><Relationship Id="rId18" Type="http://schemas.openxmlformats.org/officeDocument/2006/relationships/slide" Target="slide27.xml"/><Relationship Id="rId3" Type="http://schemas.openxmlformats.org/officeDocument/2006/relationships/tags" Target="../tags/tag43.xml"/><Relationship Id="rId21" Type="http://schemas.openxmlformats.org/officeDocument/2006/relationships/slide" Target="slide37.xml"/><Relationship Id="rId7" Type="http://schemas.openxmlformats.org/officeDocument/2006/relationships/tags" Target="../tags/tag47.xml"/><Relationship Id="rId12" Type="http://schemas.openxmlformats.org/officeDocument/2006/relationships/image" Target="../media/image6.png"/><Relationship Id="rId17" Type="http://schemas.openxmlformats.org/officeDocument/2006/relationships/slide" Target="slide21.xml"/><Relationship Id="rId2" Type="http://schemas.openxmlformats.org/officeDocument/2006/relationships/tags" Target="../tags/tag42.xml"/><Relationship Id="rId16" Type="http://schemas.openxmlformats.org/officeDocument/2006/relationships/slide" Target="slide14.xml"/><Relationship Id="rId20" Type="http://schemas.openxmlformats.org/officeDocument/2006/relationships/slide" Target="slide34.xml"/><Relationship Id="rId1" Type="http://schemas.openxmlformats.org/officeDocument/2006/relationships/tags" Target="../tags/tag41.xml"/><Relationship Id="rId6" Type="http://schemas.openxmlformats.org/officeDocument/2006/relationships/tags" Target="../tags/tag46.xml"/><Relationship Id="rId11" Type="http://schemas.openxmlformats.org/officeDocument/2006/relationships/slideLayout" Target="../slideLayouts/slideLayout6.xml"/><Relationship Id="rId5" Type="http://schemas.openxmlformats.org/officeDocument/2006/relationships/tags" Target="../tags/tag45.xml"/><Relationship Id="rId15" Type="http://schemas.openxmlformats.org/officeDocument/2006/relationships/slide" Target="slide5.xml"/><Relationship Id="rId10" Type="http://schemas.openxmlformats.org/officeDocument/2006/relationships/tags" Target="../tags/tag50.xml"/><Relationship Id="rId19" Type="http://schemas.openxmlformats.org/officeDocument/2006/relationships/slide" Target="slide32.xml"/><Relationship Id="rId4" Type="http://schemas.openxmlformats.org/officeDocument/2006/relationships/tags" Target="../tags/tag44.xml"/><Relationship Id="rId9" Type="http://schemas.openxmlformats.org/officeDocument/2006/relationships/tags" Target="../tags/tag49.xml"/><Relationship Id="rId14" Type="http://schemas.openxmlformats.org/officeDocument/2006/relationships/slide" Target="slide3.xml"/><Relationship Id="rId22" Type="http://schemas.openxmlformats.org/officeDocument/2006/relationships/slide" Target="slide42.xml"/></Relationships>
</file>

<file path=ppt/slides/_rels/slide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1.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5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15.xml"/><Relationship Id="rId1" Type="http://schemas.openxmlformats.org/officeDocument/2006/relationships/tags" Target="../tags/tag52.xml"/></Relationships>
</file>

<file path=ppt/slides/_rels/slide27.xml.rels><?xml version="1.0" encoding="UTF-8" standalone="yes"?>
<Relationships xmlns="http://schemas.openxmlformats.org/package/2006/relationships"><Relationship Id="rId8" Type="http://schemas.openxmlformats.org/officeDocument/2006/relationships/tags" Target="../tags/tag60.xml"/><Relationship Id="rId13" Type="http://schemas.openxmlformats.org/officeDocument/2006/relationships/image" Target="../media/image4.png"/><Relationship Id="rId18" Type="http://schemas.openxmlformats.org/officeDocument/2006/relationships/slide" Target="slide27.xml"/><Relationship Id="rId3" Type="http://schemas.openxmlformats.org/officeDocument/2006/relationships/tags" Target="../tags/tag55.xml"/><Relationship Id="rId21" Type="http://schemas.openxmlformats.org/officeDocument/2006/relationships/slide" Target="slide37.xml"/><Relationship Id="rId7" Type="http://schemas.openxmlformats.org/officeDocument/2006/relationships/tags" Target="../tags/tag59.xml"/><Relationship Id="rId12" Type="http://schemas.openxmlformats.org/officeDocument/2006/relationships/image" Target="../media/image6.png"/><Relationship Id="rId17" Type="http://schemas.openxmlformats.org/officeDocument/2006/relationships/slide" Target="slide21.xml"/><Relationship Id="rId2" Type="http://schemas.openxmlformats.org/officeDocument/2006/relationships/tags" Target="../tags/tag54.xml"/><Relationship Id="rId16" Type="http://schemas.openxmlformats.org/officeDocument/2006/relationships/slide" Target="slide14.xml"/><Relationship Id="rId20" Type="http://schemas.openxmlformats.org/officeDocument/2006/relationships/slide" Target="slide34.xml"/><Relationship Id="rId1" Type="http://schemas.openxmlformats.org/officeDocument/2006/relationships/tags" Target="../tags/tag53.xml"/><Relationship Id="rId6" Type="http://schemas.openxmlformats.org/officeDocument/2006/relationships/tags" Target="../tags/tag58.xml"/><Relationship Id="rId11" Type="http://schemas.openxmlformats.org/officeDocument/2006/relationships/slideLayout" Target="../slideLayouts/slideLayout6.xml"/><Relationship Id="rId5" Type="http://schemas.openxmlformats.org/officeDocument/2006/relationships/tags" Target="../tags/tag57.xml"/><Relationship Id="rId15" Type="http://schemas.openxmlformats.org/officeDocument/2006/relationships/slide" Target="slide5.xml"/><Relationship Id="rId10" Type="http://schemas.openxmlformats.org/officeDocument/2006/relationships/tags" Target="../tags/tag62.xml"/><Relationship Id="rId19" Type="http://schemas.openxmlformats.org/officeDocument/2006/relationships/slide" Target="slide32.xml"/><Relationship Id="rId4" Type="http://schemas.openxmlformats.org/officeDocument/2006/relationships/tags" Target="../tags/tag56.xml"/><Relationship Id="rId9" Type="http://schemas.openxmlformats.org/officeDocument/2006/relationships/tags" Target="../tags/tag61.xml"/><Relationship Id="rId14" Type="http://schemas.openxmlformats.org/officeDocument/2006/relationships/slide" Target="slide3.xml"/><Relationship Id="rId22" Type="http://schemas.openxmlformats.org/officeDocument/2006/relationships/slide" Target="slide42.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6.xml"/></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image" Target="../media/image4.png"/><Relationship Id="rId18" Type="http://schemas.openxmlformats.org/officeDocument/2006/relationships/slide" Target="slide27.xml"/><Relationship Id="rId3" Type="http://schemas.openxmlformats.org/officeDocument/2006/relationships/tags" Target="../tags/tag4.xml"/><Relationship Id="rId21" Type="http://schemas.openxmlformats.org/officeDocument/2006/relationships/slide" Target="slide37.xml"/><Relationship Id="rId7" Type="http://schemas.openxmlformats.org/officeDocument/2006/relationships/tags" Target="../tags/tag8.xml"/><Relationship Id="rId12" Type="http://schemas.openxmlformats.org/officeDocument/2006/relationships/image" Target="../media/image6.png"/><Relationship Id="rId17" Type="http://schemas.openxmlformats.org/officeDocument/2006/relationships/slide" Target="slide21.xml"/><Relationship Id="rId2" Type="http://schemas.openxmlformats.org/officeDocument/2006/relationships/tags" Target="../tags/tag3.xml"/><Relationship Id="rId16" Type="http://schemas.openxmlformats.org/officeDocument/2006/relationships/slide" Target="slide14.xml"/><Relationship Id="rId20" Type="http://schemas.openxmlformats.org/officeDocument/2006/relationships/slide" Target="slide34.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slideLayout" Target="../slideLayouts/slideLayout6.xml"/><Relationship Id="rId5" Type="http://schemas.openxmlformats.org/officeDocument/2006/relationships/tags" Target="../tags/tag6.xml"/><Relationship Id="rId15" Type="http://schemas.openxmlformats.org/officeDocument/2006/relationships/slide" Target="slide5.xml"/><Relationship Id="rId10" Type="http://schemas.openxmlformats.org/officeDocument/2006/relationships/tags" Target="../tags/tag11.xml"/><Relationship Id="rId19" Type="http://schemas.openxmlformats.org/officeDocument/2006/relationships/slide" Target="slide32.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slide" Target="slide3.xml"/><Relationship Id="rId22" Type="http://schemas.openxmlformats.org/officeDocument/2006/relationships/slide" Target="slide42.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6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64.xml"/><Relationship Id="rId4" Type="http://schemas.openxmlformats.org/officeDocument/2006/relationships/image" Target="../media/image4.png"/></Relationships>
</file>

<file path=ppt/slides/_rels/slide32.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37.xml"/><Relationship Id="rId3" Type="http://schemas.openxmlformats.org/officeDocument/2006/relationships/tags" Target="../tags/tag67.xml"/><Relationship Id="rId7" Type="http://schemas.openxmlformats.org/officeDocument/2006/relationships/slideLayout" Target="../slideLayouts/slideLayout6.xml"/><Relationship Id="rId12" Type="http://schemas.openxmlformats.org/officeDocument/2006/relationships/slide" Target="slide34.xml"/><Relationship Id="rId2" Type="http://schemas.openxmlformats.org/officeDocument/2006/relationships/tags" Target="../tags/tag66.xml"/><Relationship Id="rId1" Type="http://schemas.openxmlformats.org/officeDocument/2006/relationships/tags" Target="../tags/tag65.xml"/><Relationship Id="rId6" Type="http://schemas.openxmlformats.org/officeDocument/2006/relationships/tags" Target="../tags/tag70.xml"/><Relationship Id="rId11" Type="http://schemas.openxmlformats.org/officeDocument/2006/relationships/slide" Target="slide32.xml"/><Relationship Id="rId5" Type="http://schemas.openxmlformats.org/officeDocument/2006/relationships/tags" Target="../tags/tag69.xml"/><Relationship Id="rId10" Type="http://schemas.openxmlformats.org/officeDocument/2006/relationships/slide" Target="slide3.xml"/><Relationship Id="rId4" Type="http://schemas.openxmlformats.org/officeDocument/2006/relationships/tags" Target="../tags/tag68.xml"/><Relationship Id="rId9" Type="http://schemas.openxmlformats.org/officeDocument/2006/relationships/image" Target="../media/image4.png"/><Relationship Id="rId14" Type="http://schemas.openxmlformats.org/officeDocument/2006/relationships/slide" Target="slide4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71.xml"/><Relationship Id="rId4" Type="http://schemas.openxmlformats.org/officeDocument/2006/relationships/image" Target="../media/image7.png"/></Relationships>
</file>

<file path=ppt/slides/_rels/slide34.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37.xml"/><Relationship Id="rId3" Type="http://schemas.openxmlformats.org/officeDocument/2006/relationships/tags" Target="../tags/tag74.xml"/><Relationship Id="rId7" Type="http://schemas.openxmlformats.org/officeDocument/2006/relationships/slideLayout" Target="../slideLayouts/slideLayout6.xml"/><Relationship Id="rId12" Type="http://schemas.openxmlformats.org/officeDocument/2006/relationships/slide" Target="slide34.xml"/><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tags" Target="../tags/tag77.xml"/><Relationship Id="rId11" Type="http://schemas.openxmlformats.org/officeDocument/2006/relationships/slide" Target="slide32.xml"/><Relationship Id="rId5" Type="http://schemas.openxmlformats.org/officeDocument/2006/relationships/tags" Target="../tags/tag76.xml"/><Relationship Id="rId10" Type="http://schemas.openxmlformats.org/officeDocument/2006/relationships/slide" Target="slide3.xml"/><Relationship Id="rId4" Type="http://schemas.openxmlformats.org/officeDocument/2006/relationships/tags" Target="../tags/tag75.xml"/><Relationship Id="rId9" Type="http://schemas.openxmlformats.org/officeDocument/2006/relationships/image" Target="../media/image4.png"/><Relationship Id="rId14" Type="http://schemas.openxmlformats.org/officeDocument/2006/relationships/slide" Target="slide42.xml"/></Relationships>
</file>

<file path=ppt/slides/_rels/slide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slide" Target="slide37.xml"/><Relationship Id="rId3" Type="http://schemas.openxmlformats.org/officeDocument/2006/relationships/tags" Target="../tags/tag80.xml"/><Relationship Id="rId7" Type="http://schemas.openxmlformats.org/officeDocument/2006/relationships/slideLayout" Target="../slideLayouts/slideLayout6.xml"/><Relationship Id="rId12" Type="http://schemas.openxmlformats.org/officeDocument/2006/relationships/slide" Target="slide34.xml"/><Relationship Id="rId2" Type="http://schemas.openxmlformats.org/officeDocument/2006/relationships/tags" Target="../tags/tag79.xml"/><Relationship Id="rId1" Type="http://schemas.openxmlformats.org/officeDocument/2006/relationships/tags" Target="../tags/tag78.xml"/><Relationship Id="rId6" Type="http://schemas.openxmlformats.org/officeDocument/2006/relationships/tags" Target="../tags/tag83.xml"/><Relationship Id="rId11" Type="http://schemas.openxmlformats.org/officeDocument/2006/relationships/slide" Target="slide32.xml"/><Relationship Id="rId5" Type="http://schemas.openxmlformats.org/officeDocument/2006/relationships/tags" Target="../tags/tag82.xml"/><Relationship Id="rId10" Type="http://schemas.openxmlformats.org/officeDocument/2006/relationships/slide" Target="slide3.xml"/><Relationship Id="rId4" Type="http://schemas.openxmlformats.org/officeDocument/2006/relationships/tags" Target="../tags/tag81.xml"/><Relationship Id="rId9" Type="http://schemas.openxmlformats.org/officeDocument/2006/relationships/image" Target="../media/image4.png"/><Relationship Id="rId14" Type="http://schemas.openxmlformats.org/officeDocument/2006/relationships/slide" Target="slide42.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5.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8" Type="http://schemas.openxmlformats.org/officeDocument/2006/relationships/tags" Target="../tags/tag91.xml"/><Relationship Id="rId13" Type="http://schemas.openxmlformats.org/officeDocument/2006/relationships/image" Target="../media/image4.png"/><Relationship Id="rId18" Type="http://schemas.openxmlformats.org/officeDocument/2006/relationships/slide" Target="slide27.xml"/><Relationship Id="rId3" Type="http://schemas.openxmlformats.org/officeDocument/2006/relationships/tags" Target="../tags/tag86.xml"/><Relationship Id="rId21" Type="http://schemas.openxmlformats.org/officeDocument/2006/relationships/slide" Target="slide37.xml"/><Relationship Id="rId7" Type="http://schemas.openxmlformats.org/officeDocument/2006/relationships/tags" Target="../tags/tag90.xml"/><Relationship Id="rId12" Type="http://schemas.openxmlformats.org/officeDocument/2006/relationships/image" Target="../media/image6.png"/><Relationship Id="rId17" Type="http://schemas.openxmlformats.org/officeDocument/2006/relationships/slide" Target="slide21.xml"/><Relationship Id="rId2" Type="http://schemas.openxmlformats.org/officeDocument/2006/relationships/tags" Target="../tags/tag85.xml"/><Relationship Id="rId16" Type="http://schemas.openxmlformats.org/officeDocument/2006/relationships/slide" Target="slide14.xml"/><Relationship Id="rId20" Type="http://schemas.openxmlformats.org/officeDocument/2006/relationships/slide" Target="slide34.xml"/><Relationship Id="rId1" Type="http://schemas.openxmlformats.org/officeDocument/2006/relationships/tags" Target="../tags/tag84.xml"/><Relationship Id="rId6" Type="http://schemas.openxmlformats.org/officeDocument/2006/relationships/tags" Target="../tags/tag89.xml"/><Relationship Id="rId11" Type="http://schemas.openxmlformats.org/officeDocument/2006/relationships/slideLayout" Target="../slideLayouts/slideLayout6.xml"/><Relationship Id="rId5" Type="http://schemas.openxmlformats.org/officeDocument/2006/relationships/tags" Target="../tags/tag88.xml"/><Relationship Id="rId15" Type="http://schemas.openxmlformats.org/officeDocument/2006/relationships/slide" Target="slide5.xml"/><Relationship Id="rId10" Type="http://schemas.openxmlformats.org/officeDocument/2006/relationships/tags" Target="../tags/tag93.xml"/><Relationship Id="rId19" Type="http://schemas.openxmlformats.org/officeDocument/2006/relationships/slide" Target="slide32.xml"/><Relationship Id="rId4" Type="http://schemas.openxmlformats.org/officeDocument/2006/relationships/tags" Target="../tags/tag87.xml"/><Relationship Id="rId9" Type="http://schemas.openxmlformats.org/officeDocument/2006/relationships/tags" Target="../tags/tag92.xml"/><Relationship Id="rId14" Type="http://schemas.openxmlformats.org/officeDocument/2006/relationships/slide" Target="slide3.xml"/><Relationship Id="rId22" Type="http://schemas.openxmlformats.org/officeDocument/2006/relationships/slide" Target="slide42.xml"/></Relationships>
</file>

<file path=ppt/slides/_rels/slide43.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slideLayout" Target="../slideLayouts/slideLayout6.xml"/><Relationship Id="rId1" Type="http://schemas.openxmlformats.org/officeDocument/2006/relationships/tags" Target="../tags/tag94.xml"/><Relationship Id="rId5" Type="http://schemas.openxmlformats.org/officeDocument/2006/relationships/image" Target="../media/image4.png"/><Relationship Id="rId4" Type="http://schemas.openxmlformats.org/officeDocument/2006/relationships/image" Target="../media/image28.jpeg"/></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6.xml"/><Relationship Id="rId1" Type="http://schemas.openxmlformats.org/officeDocument/2006/relationships/tags" Target="../tags/tag95.xml"/><Relationship Id="rId6" Type="http://schemas.openxmlformats.org/officeDocument/2006/relationships/image" Target="../media/image4.png"/><Relationship Id="rId5" Type="http://schemas.openxmlformats.org/officeDocument/2006/relationships/image" Target="../media/image18.png"/><Relationship Id="rId4" Type="http://schemas.openxmlformats.org/officeDocument/2006/relationships/image" Target="../media/image14.pn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tags" Target="../tags/tag98.xml"/><Relationship Id="rId7" Type="http://schemas.openxmlformats.org/officeDocument/2006/relationships/image" Target="../media/image6.png"/><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slideLayout" Target="../slideLayouts/slideLayout6.xml"/><Relationship Id="rId5" Type="http://schemas.openxmlformats.org/officeDocument/2006/relationships/tags" Target="../tags/tag100.xml"/><Relationship Id="rId4" Type="http://schemas.openxmlformats.org/officeDocument/2006/relationships/tags" Target="../tags/tag99.xml"/></Relationships>
</file>

<file path=ppt/slides/_rels/slide5.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image" Target="../media/image4.png"/><Relationship Id="rId18" Type="http://schemas.openxmlformats.org/officeDocument/2006/relationships/slide" Target="slide27.xml"/><Relationship Id="rId3" Type="http://schemas.openxmlformats.org/officeDocument/2006/relationships/tags" Target="../tags/tag14.xml"/><Relationship Id="rId21" Type="http://schemas.openxmlformats.org/officeDocument/2006/relationships/slide" Target="slide37.xml"/><Relationship Id="rId7" Type="http://schemas.openxmlformats.org/officeDocument/2006/relationships/tags" Target="../tags/tag18.xml"/><Relationship Id="rId12" Type="http://schemas.openxmlformats.org/officeDocument/2006/relationships/image" Target="../media/image6.png"/><Relationship Id="rId17" Type="http://schemas.openxmlformats.org/officeDocument/2006/relationships/slide" Target="slide21.xml"/><Relationship Id="rId2" Type="http://schemas.openxmlformats.org/officeDocument/2006/relationships/tags" Target="../tags/tag13.xml"/><Relationship Id="rId16" Type="http://schemas.openxmlformats.org/officeDocument/2006/relationships/slide" Target="slide14.xml"/><Relationship Id="rId20" Type="http://schemas.openxmlformats.org/officeDocument/2006/relationships/slide" Target="slide34.xml"/><Relationship Id="rId1" Type="http://schemas.openxmlformats.org/officeDocument/2006/relationships/tags" Target="../tags/tag12.xml"/><Relationship Id="rId6" Type="http://schemas.openxmlformats.org/officeDocument/2006/relationships/tags" Target="../tags/tag17.xml"/><Relationship Id="rId11" Type="http://schemas.openxmlformats.org/officeDocument/2006/relationships/slideLayout" Target="../slideLayouts/slideLayout6.xml"/><Relationship Id="rId5" Type="http://schemas.openxmlformats.org/officeDocument/2006/relationships/tags" Target="../tags/tag16.xml"/><Relationship Id="rId15" Type="http://schemas.openxmlformats.org/officeDocument/2006/relationships/slide" Target="slide5.xml"/><Relationship Id="rId10" Type="http://schemas.openxmlformats.org/officeDocument/2006/relationships/tags" Target="../tags/tag21.xml"/><Relationship Id="rId19" Type="http://schemas.openxmlformats.org/officeDocument/2006/relationships/slide" Target="slide32.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slide" Target="slide3.xml"/><Relationship Id="rId22" Type="http://schemas.openxmlformats.org/officeDocument/2006/relationships/slide" Target="slide4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23.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2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type="title"/>
          </p:nvPr>
        </p:nvSpPr>
        <p:spPr>
          <a:noFill/>
        </p:spPr>
        <p:txBody>
          <a:bodyPr>
            <a:normAutofit/>
          </a:bodyPr>
          <a:lstStyle/>
          <a:p>
            <a:r>
              <a:rPr lang="en-US" sz="4000" dirty="0" smtClean="0"/>
              <a:t>Workshop Outline</a:t>
            </a:r>
          </a:p>
        </p:txBody>
      </p:sp>
      <p:sp>
        <p:nvSpPr>
          <p:cNvPr id="8" name="Text Box 18"/>
          <p:cNvSpPr txBox="1">
            <a:spLocks noChangeArrowheads="1"/>
          </p:cNvSpPr>
          <p:nvPr/>
        </p:nvSpPr>
        <p:spPr bwMode="auto">
          <a:xfrm>
            <a:off x="304800" y="838200"/>
            <a:ext cx="8534400" cy="5486400"/>
          </a:xfrm>
          <a:prstGeom prst="rect">
            <a:avLst/>
          </a:prstGeom>
          <a:solidFill>
            <a:schemeClr val="accent1">
              <a:lumMod val="90000"/>
            </a:schemeClr>
          </a:solidFill>
          <a:ln w="28575">
            <a:solidFill>
              <a:schemeClr val="tx1"/>
            </a:solidFill>
            <a:miter lim="800000"/>
            <a:headEnd type="none" w="sm" len="sm"/>
            <a:tailEnd type="none" w="sm" len="sm"/>
          </a:ln>
        </p:spPr>
        <p:txBody>
          <a:bodyPr wrap="square" lIns="0" tIns="0" rIns="0" bIns="0" anchor="ctr" anchorCtr="0">
            <a:noAutofit/>
          </a:bodyPr>
          <a:lstStyle/>
          <a:p>
            <a:pPr marL="2913063" lvl="5" indent="-627063">
              <a:spcBef>
                <a:spcPts val="1800"/>
              </a:spcBef>
              <a:buFontTx/>
              <a:buAutoNum type="arabicPeriod"/>
            </a:pPr>
            <a:r>
              <a:rPr lang="en-US" sz="3600" dirty="0" smtClean="0">
                <a:solidFill>
                  <a:srgbClr val="FFFFFF">
                    <a:lumMod val="75000"/>
                  </a:srgbClr>
                </a:solidFill>
                <a:latin typeface="Arial" pitchFamily="34" charset="0"/>
              </a:rPr>
              <a:t>Welcome</a:t>
            </a:r>
            <a:endParaRPr lang="en-US" sz="3600" dirty="0">
              <a:solidFill>
                <a:srgbClr val="FFFFFF">
                  <a:lumMod val="75000"/>
                </a:srgbClr>
              </a:solidFill>
              <a:latin typeface="Arial" pitchFamily="34" charset="0"/>
            </a:endParaRPr>
          </a:p>
          <a:p>
            <a:pPr marL="2913063" lvl="5" indent="-627063">
              <a:spcBef>
                <a:spcPts val="1800"/>
              </a:spcBef>
              <a:buFontTx/>
              <a:buAutoNum type="arabicPeriod"/>
            </a:pPr>
            <a:r>
              <a:rPr lang="en-US" sz="3600" dirty="0" smtClean="0">
                <a:solidFill>
                  <a:schemeClr val="bg1">
                    <a:lumMod val="75000"/>
                  </a:schemeClr>
                </a:solidFill>
                <a:latin typeface="Arial" pitchFamily="34" charset="0"/>
              </a:rPr>
              <a:t>Intro to CCS &amp; SYS/BIOS</a:t>
            </a:r>
          </a:p>
          <a:p>
            <a:pPr marL="2913063" lvl="5" indent="-627063">
              <a:spcBef>
                <a:spcPts val="1800"/>
              </a:spcBef>
              <a:buFontTx/>
              <a:buAutoNum type="arabicPeriod"/>
            </a:pPr>
            <a:r>
              <a:rPr lang="en-US" sz="3600" dirty="0" smtClean="0">
                <a:solidFill>
                  <a:srgbClr val="000000"/>
                </a:solidFill>
                <a:latin typeface="Arial" pitchFamily="34" charset="0"/>
              </a:rPr>
              <a:t>Threads &amp; Scheduling</a:t>
            </a:r>
          </a:p>
          <a:p>
            <a:pPr marL="2913063" lvl="5" indent="-627063">
              <a:spcBef>
                <a:spcPts val="1800"/>
              </a:spcBef>
              <a:buFontTx/>
              <a:buAutoNum type="arabicPeriod"/>
            </a:pPr>
            <a:r>
              <a:rPr lang="en-US" sz="3600" dirty="0" smtClean="0">
                <a:solidFill>
                  <a:srgbClr val="000000"/>
                </a:solidFill>
                <a:latin typeface="Arial" pitchFamily="34" charset="0"/>
              </a:rPr>
              <a:t>Devices + Demo </a:t>
            </a:r>
            <a:r>
              <a:rPr lang="en-US" sz="3200" b="0" i="1" dirty="0" smtClean="0">
                <a:solidFill>
                  <a:srgbClr val="000000"/>
                </a:solidFill>
                <a:latin typeface="Arial" pitchFamily="34" charset="0"/>
              </a:rPr>
              <a:t>(custom)</a:t>
            </a:r>
            <a:endParaRPr lang="en-US" sz="3600" b="0" i="1" dirty="0" smtClean="0">
              <a:solidFill>
                <a:srgbClr val="000000"/>
              </a:solidFill>
              <a:latin typeface="Arial" pitchFamily="34" charset="0"/>
            </a:endParaRPr>
          </a:p>
          <a:p>
            <a:pPr marL="2913063" lvl="5" indent="-627063">
              <a:spcBef>
                <a:spcPts val="1800"/>
              </a:spcBef>
              <a:buFontTx/>
              <a:buAutoNum type="arabicPeriod"/>
            </a:pPr>
            <a:r>
              <a:rPr lang="en-US" sz="3600" dirty="0" smtClean="0">
                <a:solidFill>
                  <a:srgbClr val="000000"/>
                </a:solidFill>
                <a:latin typeface="Arial" pitchFamily="34" charset="0"/>
              </a:rPr>
              <a:t>Clock </a:t>
            </a:r>
            <a:r>
              <a:rPr lang="en-US" sz="3600" dirty="0" err="1" smtClean="0">
                <a:solidFill>
                  <a:srgbClr val="000000"/>
                </a:solidFill>
                <a:latin typeface="Arial" pitchFamily="34" charset="0"/>
              </a:rPr>
              <a:t>Fxns</a:t>
            </a:r>
            <a:r>
              <a:rPr lang="en-US" sz="3600" dirty="0" smtClean="0">
                <a:solidFill>
                  <a:srgbClr val="000000"/>
                </a:solidFill>
                <a:latin typeface="Arial" pitchFamily="34" charset="0"/>
              </a:rPr>
              <a:t> &amp; RTA Tools</a:t>
            </a:r>
          </a:p>
          <a:p>
            <a:pPr marL="2913063" lvl="5" indent="-627063">
              <a:spcBef>
                <a:spcPts val="1800"/>
              </a:spcBef>
              <a:buFontTx/>
              <a:buAutoNum type="arabicPeriod"/>
            </a:pPr>
            <a:r>
              <a:rPr lang="en-US" sz="3600" dirty="0" smtClean="0">
                <a:solidFill>
                  <a:srgbClr val="000000"/>
                </a:solidFill>
                <a:latin typeface="Arial" pitchFamily="34" charset="0"/>
              </a:rPr>
              <a:t>Dynamic Memory</a:t>
            </a:r>
          </a:p>
          <a:p>
            <a:pPr marL="2913063" lvl="5" indent="-627063">
              <a:spcBef>
                <a:spcPts val="1800"/>
              </a:spcBef>
              <a:buFontTx/>
              <a:buAutoNum type="arabicPeriod"/>
            </a:pPr>
            <a:r>
              <a:rPr lang="en-US" sz="3600" dirty="0" smtClean="0">
                <a:solidFill>
                  <a:srgbClr val="000000"/>
                </a:solidFill>
                <a:latin typeface="Arial" pitchFamily="34" charset="0"/>
              </a:rPr>
              <a:t>Advanced Topics + Q&amp;A</a:t>
            </a:r>
            <a:endParaRPr lang="en-US" sz="3600" dirty="0">
              <a:solidFill>
                <a:srgbClr val="000000"/>
              </a:solidFill>
              <a:latin typeface="Arial" pitchFamily="34" charset="0"/>
            </a:endParaRPr>
          </a:p>
        </p:txBody>
      </p:sp>
      <p:cxnSp>
        <p:nvCxnSpPr>
          <p:cNvPr id="13" name="Straight Connector 12"/>
          <p:cNvCxnSpPr/>
          <p:nvPr/>
        </p:nvCxnSpPr>
        <p:spPr bwMode="auto">
          <a:xfrm rot="5400000">
            <a:off x="-481080" y="3581400"/>
            <a:ext cx="5486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cxnSp>
        <p:nvCxnSpPr>
          <p:cNvPr id="16" name="Straight Connector 15"/>
          <p:cNvCxnSpPr/>
          <p:nvPr/>
        </p:nvCxnSpPr>
        <p:spPr bwMode="auto">
          <a:xfrm rot="10800000" flipH="1">
            <a:off x="304800" y="3946072"/>
            <a:ext cx="8534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sp>
        <p:nvSpPr>
          <p:cNvPr id="18" name="TextBox 17"/>
          <p:cNvSpPr txBox="1"/>
          <p:nvPr/>
        </p:nvSpPr>
        <p:spPr>
          <a:xfrm>
            <a:off x="549613" y="1989892"/>
            <a:ext cx="1406795" cy="707886"/>
          </a:xfrm>
          <a:prstGeom prst="rect">
            <a:avLst/>
          </a:prstGeom>
          <a:noFill/>
        </p:spPr>
        <p:txBody>
          <a:bodyPr wrap="none" rtlCol="0" anchor="ctr" anchorCtr="0">
            <a:spAutoFit/>
          </a:bodyPr>
          <a:lstStyle/>
          <a:p>
            <a:pPr eaLnBrk="1" hangingPunct="1">
              <a:lnSpc>
                <a:spcPct val="100000"/>
              </a:lnSpc>
              <a:spcBef>
                <a:spcPct val="0"/>
              </a:spcBef>
            </a:pPr>
            <a:r>
              <a:rPr lang="en-US" sz="4000" dirty="0" smtClean="0">
                <a:solidFill>
                  <a:srgbClr val="0066FF"/>
                </a:solidFill>
                <a:latin typeface="Calibri" pitchFamily="34" charset="0"/>
              </a:rPr>
              <a:t>DAY 1</a:t>
            </a:r>
          </a:p>
        </p:txBody>
      </p:sp>
      <p:sp>
        <p:nvSpPr>
          <p:cNvPr id="19" name="TextBox 18"/>
          <p:cNvSpPr txBox="1"/>
          <p:nvPr/>
        </p:nvSpPr>
        <p:spPr>
          <a:xfrm>
            <a:off x="563261" y="4675431"/>
            <a:ext cx="1406795" cy="707886"/>
          </a:xfrm>
          <a:prstGeom prst="rect">
            <a:avLst/>
          </a:prstGeom>
          <a:noFill/>
        </p:spPr>
        <p:txBody>
          <a:bodyPr wrap="none" rtlCol="0" anchor="ctr" anchorCtr="0">
            <a:spAutoFit/>
          </a:bodyPr>
          <a:lstStyle/>
          <a:p>
            <a:pPr eaLnBrk="1" hangingPunct="1">
              <a:lnSpc>
                <a:spcPct val="100000"/>
              </a:lnSpc>
              <a:spcBef>
                <a:spcPct val="0"/>
              </a:spcBef>
            </a:pPr>
            <a:r>
              <a:rPr lang="en-US" sz="4000" dirty="0" smtClean="0">
                <a:solidFill>
                  <a:srgbClr val="0066FF"/>
                </a:solidFill>
                <a:latin typeface="Calibri" pitchFamily="34" charset="0"/>
              </a:rPr>
              <a:t>DAY 2</a:t>
            </a:r>
          </a:p>
        </p:txBody>
      </p:sp>
      <p:sp>
        <p:nvSpPr>
          <p:cNvPr id="10" name="Rounded Rectangle 9"/>
          <p:cNvSpPr/>
          <p:nvPr/>
        </p:nvSpPr>
        <p:spPr bwMode="auto">
          <a:xfrm>
            <a:off x="2381536" y="2500610"/>
            <a:ext cx="6318912" cy="644856"/>
          </a:xfrm>
          <a:prstGeom prst="roundRect">
            <a:avLst/>
          </a:prstGeom>
          <a:noFill/>
          <a:ln w="381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endParaRPr lang="en-US" sz="2800" dirty="0" smtClean="0">
              <a:solidFill>
                <a:srgbClr val="000000"/>
              </a:solidFill>
              <a:latin typeface="Arial Narrow" pitchFamily="34" charset="0"/>
            </a:endParaRPr>
          </a:p>
        </p:txBody>
      </p:sp>
      <p:sp>
        <p:nvSpPr>
          <p:cNvPr id="1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a:t>
            </a:r>
            <a:endParaRPr lang="en-US" sz="1000" b="0" dirty="0" smtClean="0">
              <a:solidFill>
                <a:schemeClr val="tx2"/>
              </a:solidFill>
              <a:effectLst/>
              <a:latin typeface="Arial"/>
            </a:endParaRPr>
          </a:p>
        </p:txBody>
      </p:sp>
      <p:pic>
        <p:nvPicPr>
          <p:cNvPr id="15"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dirty="0" smtClean="0"/>
              <a:t>Hardware Event IDs</a:t>
            </a:r>
          </a:p>
        </p:txBody>
      </p:sp>
      <p:sp>
        <p:nvSpPr>
          <p:cNvPr id="18436" name="Text Box 11"/>
          <p:cNvSpPr txBox="1">
            <a:spLocks noChangeArrowheads="1"/>
          </p:cNvSpPr>
          <p:nvPr/>
        </p:nvSpPr>
        <p:spPr bwMode="auto">
          <a:xfrm>
            <a:off x="304800" y="565299"/>
            <a:ext cx="8042586" cy="757130"/>
          </a:xfrm>
          <a:prstGeom prst="rect">
            <a:avLst/>
          </a:prstGeom>
          <a:noFill/>
          <a:ln w="12700">
            <a:noFill/>
            <a:miter lim="800000"/>
            <a:headEnd/>
            <a:tailEnd/>
          </a:ln>
        </p:spPr>
        <p:txBody>
          <a:bodyPr wrap="none">
            <a:spAutoFit/>
          </a:bodyPr>
          <a:lstStyle/>
          <a:p>
            <a:pPr marL="342900" indent="-342900">
              <a:lnSpc>
                <a:spcPct val="90000"/>
              </a:lnSpc>
              <a:buClr>
                <a:schemeClr val="tx2"/>
              </a:buClr>
              <a:buSzPct val="75000"/>
              <a:buFont typeface="Wingdings"/>
              <a:buChar char=""/>
            </a:pPr>
            <a:r>
              <a:rPr lang="en-US" b="0" dirty="0">
                <a:solidFill>
                  <a:srgbClr val="000000"/>
                </a:solidFill>
              </a:rPr>
              <a:t>So, how do you know the names of the interrupt events</a:t>
            </a:r>
            <a:br>
              <a:rPr lang="en-US" b="0" dirty="0">
                <a:solidFill>
                  <a:srgbClr val="000000"/>
                </a:solidFill>
              </a:rPr>
            </a:br>
            <a:r>
              <a:rPr lang="en-US" b="0" dirty="0">
                <a:solidFill>
                  <a:srgbClr val="000000"/>
                </a:solidFill>
              </a:rPr>
              <a:t>and their corresponding event numbers?</a:t>
            </a:r>
          </a:p>
        </p:txBody>
      </p:sp>
      <p:sp>
        <p:nvSpPr>
          <p:cNvPr id="18437" name="Text Box 12"/>
          <p:cNvSpPr txBox="1">
            <a:spLocks noChangeArrowheads="1"/>
          </p:cNvSpPr>
          <p:nvPr/>
        </p:nvSpPr>
        <p:spPr bwMode="auto">
          <a:xfrm>
            <a:off x="653090" y="1339701"/>
            <a:ext cx="5745484" cy="387798"/>
          </a:xfrm>
          <a:prstGeom prst="rect">
            <a:avLst/>
          </a:prstGeom>
          <a:noFill/>
          <a:ln w="12700">
            <a:noFill/>
            <a:miter lim="800000"/>
            <a:headEnd/>
            <a:tailEnd/>
          </a:ln>
        </p:spPr>
        <p:txBody>
          <a:bodyPr wrap="none">
            <a:spAutoFit/>
          </a:bodyPr>
          <a:lstStyle/>
          <a:p>
            <a:r>
              <a:rPr lang="en-US" b="0" dirty="0">
                <a:solidFill>
                  <a:srgbClr val="0066FF"/>
                </a:solidFill>
              </a:rPr>
              <a:t>Look it </a:t>
            </a:r>
            <a:r>
              <a:rPr lang="en-US" b="0" dirty="0" smtClean="0">
                <a:solidFill>
                  <a:srgbClr val="0066FF"/>
                </a:solidFill>
              </a:rPr>
              <a:t>up (in the datasheet), </a:t>
            </a:r>
            <a:r>
              <a:rPr lang="en-US" b="0" dirty="0">
                <a:solidFill>
                  <a:srgbClr val="0066FF"/>
                </a:solidFill>
              </a:rPr>
              <a:t>of course…</a:t>
            </a:r>
          </a:p>
        </p:txBody>
      </p:sp>
      <p:sp>
        <p:nvSpPr>
          <p:cNvPr id="18438" name="Text Box 13"/>
          <p:cNvSpPr txBox="1">
            <a:spLocks noChangeArrowheads="1"/>
          </p:cNvSpPr>
          <p:nvPr/>
        </p:nvSpPr>
        <p:spPr bwMode="auto">
          <a:xfrm>
            <a:off x="1735549" y="1981200"/>
            <a:ext cx="4798108" cy="338554"/>
          </a:xfrm>
          <a:prstGeom prst="rect">
            <a:avLst/>
          </a:prstGeom>
          <a:noFill/>
          <a:ln w="12700">
            <a:solidFill>
              <a:schemeClr val="tx1"/>
            </a:solidFill>
            <a:miter lim="800000"/>
            <a:headEnd/>
            <a:tailEnd/>
          </a:ln>
        </p:spPr>
        <p:txBody>
          <a:bodyPr wrap="none">
            <a:spAutoFit/>
          </a:bodyPr>
          <a:lstStyle/>
          <a:p>
            <a:r>
              <a:rPr lang="en-US" sz="2000" b="0" i="1" dirty="0">
                <a:solidFill>
                  <a:srgbClr val="000000"/>
                </a:solidFill>
              </a:rPr>
              <a:t>Ref: </a:t>
            </a:r>
            <a:r>
              <a:rPr lang="en-US" sz="2000" b="0" i="1" dirty="0" smtClean="0">
                <a:solidFill>
                  <a:srgbClr val="000000"/>
                </a:solidFill>
              </a:rPr>
              <a:t>TMS320C6748 datasheet (excerpt):</a:t>
            </a:r>
            <a:endParaRPr lang="en-US" sz="2000" b="0" i="1" dirty="0">
              <a:solidFill>
                <a:srgbClr val="000000"/>
              </a:solidFill>
            </a:endParaRPr>
          </a:p>
        </p:txBody>
      </p:sp>
      <p:pic>
        <p:nvPicPr>
          <p:cNvPr id="370719" name="Picture 31" descr="mcasp_ints_2"/>
          <p:cNvPicPr>
            <a:picLocks noChangeAspect="1" noChangeArrowheads="1"/>
          </p:cNvPicPr>
          <p:nvPr/>
        </p:nvPicPr>
        <p:blipFill>
          <a:blip r:embed="rId3" cstate="print"/>
          <a:srcRect/>
          <a:stretch>
            <a:fillRect/>
          </a:stretch>
        </p:blipFill>
        <p:spPr bwMode="auto">
          <a:xfrm>
            <a:off x="685800" y="2438400"/>
            <a:ext cx="7467600" cy="1288444"/>
          </a:xfrm>
          <a:prstGeom prst="rect">
            <a:avLst/>
          </a:prstGeom>
          <a:noFill/>
          <a:ln w="28575">
            <a:solidFill>
              <a:schemeClr val="tx1"/>
            </a:solidFill>
            <a:miter lim="800000"/>
            <a:headEnd/>
            <a:tailEnd/>
          </a:ln>
          <a:effectLst>
            <a:outerShdw dist="107763" dir="2700000" algn="ctr" rotWithShape="0">
              <a:srgbClr val="808080">
                <a:alpha val="50000"/>
              </a:srgbClr>
            </a:outerShdw>
          </a:effectLst>
        </p:spPr>
      </p:pic>
      <p:sp>
        <p:nvSpPr>
          <p:cNvPr id="17" name="Text Box 11"/>
          <p:cNvSpPr txBox="1">
            <a:spLocks noChangeArrowheads="1"/>
          </p:cNvSpPr>
          <p:nvPr/>
        </p:nvSpPr>
        <p:spPr bwMode="auto">
          <a:xfrm>
            <a:off x="304800" y="5415070"/>
            <a:ext cx="7814190" cy="757130"/>
          </a:xfrm>
          <a:prstGeom prst="rect">
            <a:avLst/>
          </a:prstGeom>
          <a:noFill/>
          <a:ln w="12700">
            <a:noFill/>
            <a:miter lim="800000"/>
            <a:headEnd/>
            <a:tailEnd/>
          </a:ln>
        </p:spPr>
        <p:txBody>
          <a:bodyPr wrap="none">
            <a:spAutoFit/>
          </a:bodyPr>
          <a:lstStyle/>
          <a:p>
            <a:pPr marL="342900" indent="-342900">
              <a:lnSpc>
                <a:spcPct val="90000"/>
              </a:lnSpc>
              <a:buClr>
                <a:schemeClr val="tx2"/>
              </a:buClr>
              <a:buSzPct val="75000"/>
              <a:buFont typeface="Wingdings"/>
              <a:buChar char=""/>
            </a:pPr>
            <a:r>
              <a:rPr lang="en-US" b="0" dirty="0" smtClean="0">
                <a:solidFill>
                  <a:srgbClr val="000000"/>
                </a:solidFill>
              </a:rPr>
              <a:t>This example is target-specific for the C6748 DSP.</a:t>
            </a:r>
            <a:br>
              <a:rPr lang="en-US" b="0" dirty="0" smtClean="0">
                <a:solidFill>
                  <a:srgbClr val="000000"/>
                </a:solidFill>
              </a:rPr>
            </a:br>
            <a:r>
              <a:rPr lang="en-US" b="0" dirty="0" smtClean="0">
                <a:solidFill>
                  <a:srgbClr val="000000"/>
                </a:solidFill>
              </a:rPr>
              <a:t>Simply refer to your target’s datasheet for similar info.</a:t>
            </a:r>
            <a:endParaRPr lang="en-US" b="0" dirty="0">
              <a:solidFill>
                <a:srgbClr val="000000"/>
              </a:solidFill>
            </a:endParaRPr>
          </a:p>
        </p:txBody>
      </p:sp>
      <p:sp>
        <p:nvSpPr>
          <p:cNvPr id="18" name="Leading Question"/>
          <p:cNvSpPr txBox="1"/>
          <p:nvPr/>
        </p:nvSpPr>
        <p:spPr>
          <a:xfrm>
            <a:off x="5113492" y="6431742"/>
            <a:ext cx="3029676" cy="295466"/>
          </a:xfrm>
          <a:prstGeom prst="rect">
            <a:avLst/>
          </a:prstGeom>
          <a:noFill/>
        </p:spPr>
        <p:txBody>
          <a:bodyPr vert="horz" wrap="none" lIns="0" tIns="0" rIns="0" bIns="0" rtlCol="0" anchor="b" anchorCtr="0">
            <a:spAutoFit/>
          </a:bodyPr>
          <a:lstStyle/>
          <a:p>
            <a:pPr algn="r">
              <a:spcBef>
                <a:spcPct val="0"/>
              </a:spcBef>
            </a:pPr>
            <a:r>
              <a:rPr lang="en-US" b="0" dirty="0" smtClean="0">
                <a:solidFill>
                  <a:schemeClr val="tx2"/>
                </a:solidFill>
                <a:latin typeface="Arial Narrow"/>
              </a:rPr>
              <a:t>What happens in the ISR ?</a:t>
            </a:r>
            <a:endParaRPr lang="en-US" b="0" dirty="0">
              <a:solidFill>
                <a:schemeClr val="tx2"/>
              </a:solidFill>
              <a:latin typeface="Arial Narrow"/>
            </a:endParaRPr>
          </a:p>
        </p:txBody>
      </p:sp>
      <p:pic>
        <p:nvPicPr>
          <p:cNvPr id="13" name="Picture 2" descr="C:\Documents and Settings\a0159877\Desktop\SYSBIOS Snaps\extra\Event_id.png"/>
          <p:cNvPicPr>
            <a:picLocks noChangeAspect="1" noChangeArrowheads="1"/>
          </p:cNvPicPr>
          <p:nvPr/>
        </p:nvPicPr>
        <p:blipFill>
          <a:blip r:embed="rId4" cstate="print"/>
          <a:srcRect/>
          <a:stretch>
            <a:fillRect/>
          </a:stretch>
        </p:blipFill>
        <p:spPr bwMode="auto">
          <a:xfrm>
            <a:off x="2590800" y="3352800"/>
            <a:ext cx="2882570" cy="1724025"/>
          </a:xfrm>
          <a:prstGeom prst="rect">
            <a:avLst/>
          </a:prstGeom>
          <a:noFill/>
          <a:ln w="28575">
            <a:solidFill>
              <a:schemeClr val="tx1"/>
            </a:solidFill>
          </a:ln>
          <a:effectLst>
            <a:outerShdw blurRad="50800" dist="88900" dir="2700000" algn="tl" rotWithShape="0">
              <a:prstClr val="black">
                <a:alpha val="40000"/>
              </a:prstClr>
            </a:outerShdw>
          </a:effectLst>
        </p:spPr>
      </p:pic>
      <p:cxnSp>
        <p:nvCxnSpPr>
          <p:cNvPr id="15" name="Straight Arrow Connector 14"/>
          <p:cNvCxnSpPr/>
          <p:nvPr/>
        </p:nvCxnSpPr>
        <p:spPr bwMode="auto">
          <a:xfrm>
            <a:off x="1600200" y="3124200"/>
            <a:ext cx="2362200" cy="1371600"/>
          </a:xfrm>
          <a:prstGeom prst="straightConnector1">
            <a:avLst/>
          </a:prstGeom>
          <a:solidFill>
            <a:schemeClr val="accent1"/>
          </a:solidFill>
          <a:ln w="28575" cap="flat" cmpd="sng" algn="ctr">
            <a:solidFill>
              <a:schemeClr val="tx2"/>
            </a:solidFill>
            <a:prstDash val="solid"/>
            <a:round/>
            <a:headEnd type="none" w="sm" len="sm"/>
            <a:tailEnd type="arrow"/>
          </a:ln>
          <a:effectLst/>
        </p:spPr>
      </p:cxnSp>
      <p:sp>
        <p:nvSpPr>
          <p:cNvPr id="16"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8</a:t>
            </a:r>
            <a:endParaRPr lang="en-US" sz="1000" b="0">
              <a:solidFill>
                <a:schemeClr val="tx2"/>
              </a:solidFill>
              <a:latin typeface="Arial"/>
            </a:endParaRPr>
          </a:p>
        </p:txBody>
      </p:sp>
      <p:pic>
        <p:nvPicPr>
          <p:cNvPr id="20"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8"/>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Example ISR (</a:t>
            </a:r>
            <a:r>
              <a:rPr lang="en-US" dirty="0" err="1" smtClean="0"/>
              <a:t>McASP</a:t>
            </a:r>
            <a:r>
              <a:rPr lang="en-US" dirty="0" smtClean="0"/>
              <a:t>)</a:t>
            </a:r>
          </a:p>
        </p:txBody>
      </p:sp>
      <p:sp>
        <p:nvSpPr>
          <p:cNvPr id="19460" name="Text Box 12"/>
          <p:cNvSpPr txBox="1">
            <a:spLocks noChangeArrowheads="1"/>
          </p:cNvSpPr>
          <p:nvPr/>
        </p:nvSpPr>
        <p:spPr bwMode="auto">
          <a:xfrm>
            <a:off x="441325" y="1219200"/>
            <a:ext cx="4902304" cy="338554"/>
          </a:xfrm>
          <a:prstGeom prst="rect">
            <a:avLst/>
          </a:prstGeom>
          <a:solidFill>
            <a:schemeClr val="accent2"/>
          </a:solidFill>
          <a:ln w="12700">
            <a:noFill/>
            <a:miter lim="800000"/>
            <a:headEnd/>
            <a:tailEnd/>
          </a:ln>
        </p:spPr>
        <p:txBody>
          <a:bodyPr wrap="none">
            <a:spAutoFit/>
          </a:bodyPr>
          <a:lstStyle/>
          <a:p>
            <a:r>
              <a:rPr lang="en-US" sz="2000" dirty="0">
                <a:solidFill>
                  <a:srgbClr val="000000"/>
                </a:solidFill>
                <a:latin typeface="Arial Narrow" pitchFamily="34" charset="0"/>
              </a:rPr>
              <a:t>Example ISR for MCASP0_INT interrupt in </a:t>
            </a:r>
            <a:r>
              <a:rPr lang="en-US" sz="2000" dirty="0" smtClean="0">
                <a:solidFill>
                  <a:srgbClr val="000000"/>
                </a:solidFill>
                <a:latin typeface="Arial Narrow" pitchFamily="34" charset="0"/>
              </a:rPr>
              <a:t>Lab3</a:t>
            </a:r>
            <a:endParaRPr lang="en-US" sz="2000" dirty="0">
              <a:solidFill>
                <a:srgbClr val="000000"/>
              </a:solidFill>
              <a:latin typeface="Arial Narrow" pitchFamily="34" charset="0"/>
            </a:endParaRPr>
          </a:p>
        </p:txBody>
      </p:sp>
      <p:sp>
        <p:nvSpPr>
          <p:cNvPr id="391181" name="Text Box 13"/>
          <p:cNvSpPr txBox="1">
            <a:spLocks noChangeArrowheads="1"/>
          </p:cNvSpPr>
          <p:nvPr/>
        </p:nvSpPr>
        <p:spPr bwMode="auto">
          <a:xfrm>
            <a:off x="457200" y="2585859"/>
            <a:ext cx="8364538" cy="3662541"/>
          </a:xfrm>
          <a:prstGeom prst="rect">
            <a:avLst/>
          </a:prstGeom>
          <a:solidFill>
            <a:schemeClr val="accent1"/>
          </a:solidFill>
          <a:ln w="28575">
            <a:solidFill>
              <a:schemeClr val="tx1"/>
            </a:solidFill>
            <a:miter lim="800000"/>
            <a:headEnd type="none" w="sm" len="sm"/>
            <a:tailEnd type="none" w="sm" len="sm"/>
          </a:ln>
          <a:effectLst>
            <a:outerShdw dist="107763" dir="2700000" algn="ctr" rotWithShape="0">
              <a:schemeClr val="bg2">
                <a:alpha val="50000"/>
              </a:schemeClr>
            </a:outerShdw>
          </a:effectLst>
        </p:spPr>
        <p:txBody>
          <a:bodyPr>
            <a:spAutoFit/>
          </a:bodyPr>
          <a:lstStyle/>
          <a:p>
            <a:pPr>
              <a:lnSpc>
                <a:spcPct val="100000"/>
              </a:lnSpc>
              <a:defRPr/>
            </a:pPr>
            <a:r>
              <a:rPr lang="en-US" sz="1600" dirty="0" err="1">
                <a:solidFill>
                  <a:srgbClr val="000000"/>
                </a:solidFill>
                <a:latin typeface="Courier New" pitchFamily="49" charset="0"/>
              </a:rPr>
              <a:t>pInBuf</a:t>
            </a:r>
            <a:r>
              <a:rPr lang="en-US" sz="1600" dirty="0">
                <a:solidFill>
                  <a:srgbClr val="000000"/>
                </a:solidFill>
                <a:latin typeface="Courier New" pitchFamily="49" charset="0"/>
              </a:rPr>
              <a:t>[</a:t>
            </a:r>
            <a:r>
              <a:rPr lang="en-US" sz="1600" dirty="0" err="1">
                <a:solidFill>
                  <a:srgbClr val="000000"/>
                </a:solidFill>
                <a:latin typeface="Courier New" pitchFamily="49" charset="0"/>
              </a:rPr>
              <a:t>blkCnt</a:t>
            </a:r>
            <a:r>
              <a:rPr lang="en-US" sz="1600" dirty="0">
                <a:solidFill>
                  <a:srgbClr val="000000"/>
                </a:solidFill>
                <a:latin typeface="Courier New" pitchFamily="49" charset="0"/>
              </a:rPr>
              <a:t>] = MCASP1-&gt;RCV;	  // READ audio sample from </a:t>
            </a:r>
            <a:r>
              <a:rPr lang="en-US" sz="1600" dirty="0" err="1">
                <a:solidFill>
                  <a:srgbClr val="000000"/>
                </a:solidFill>
                <a:latin typeface="Courier New" pitchFamily="49" charset="0"/>
              </a:rPr>
              <a:t>McASP</a:t>
            </a:r>
            <a:endParaRPr lang="en-US" sz="1600" dirty="0">
              <a:solidFill>
                <a:srgbClr val="000000"/>
              </a:solidFill>
              <a:latin typeface="Courier New" pitchFamily="49" charset="0"/>
            </a:endParaRPr>
          </a:p>
          <a:p>
            <a:pPr>
              <a:lnSpc>
                <a:spcPct val="100000"/>
              </a:lnSpc>
              <a:defRPr/>
            </a:pPr>
            <a:r>
              <a:rPr lang="en-US" sz="1600" dirty="0">
                <a:solidFill>
                  <a:srgbClr val="000000"/>
                </a:solidFill>
                <a:latin typeface="Courier New" pitchFamily="49" charset="0"/>
              </a:rPr>
              <a:t>MCASP-&gt;XMT = </a:t>
            </a:r>
            <a:r>
              <a:rPr lang="en-US" sz="1600" dirty="0" err="1">
                <a:solidFill>
                  <a:srgbClr val="000000"/>
                </a:solidFill>
                <a:latin typeface="Courier New" pitchFamily="49" charset="0"/>
              </a:rPr>
              <a:t>pOutBuf</a:t>
            </a:r>
            <a:r>
              <a:rPr lang="en-US" sz="1600" dirty="0">
                <a:solidFill>
                  <a:srgbClr val="000000"/>
                </a:solidFill>
                <a:latin typeface="Courier New" pitchFamily="49" charset="0"/>
              </a:rPr>
              <a:t>[</a:t>
            </a:r>
            <a:r>
              <a:rPr lang="en-US" sz="1600" dirty="0" err="1">
                <a:solidFill>
                  <a:srgbClr val="000000"/>
                </a:solidFill>
                <a:latin typeface="Courier New" pitchFamily="49" charset="0"/>
              </a:rPr>
              <a:t>blkCnt</a:t>
            </a:r>
            <a:r>
              <a:rPr lang="en-US" sz="1600" dirty="0">
                <a:solidFill>
                  <a:srgbClr val="000000"/>
                </a:solidFill>
                <a:latin typeface="Courier New" pitchFamily="49" charset="0"/>
              </a:rPr>
              <a:t>]	  // WRITE audio sample to </a:t>
            </a:r>
            <a:r>
              <a:rPr lang="en-US" sz="1600" dirty="0" err="1">
                <a:solidFill>
                  <a:srgbClr val="000000"/>
                </a:solidFill>
                <a:latin typeface="Courier New" pitchFamily="49" charset="0"/>
              </a:rPr>
              <a:t>McASP</a:t>
            </a:r>
            <a:endParaRPr lang="en-US" sz="1600" dirty="0">
              <a:solidFill>
                <a:srgbClr val="000000"/>
              </a:solidFill>
              <a:latin typeface="Courier New" pitchFamily="49" charset="0"/>
            </a:endParaRPr>
          </a:p>
          <a:p>
            <a:pPr>
              <a:lnSpc>
                <a:spcPct val="100000"/>
              </a:lnSpc>
              <a:defRPr/>
            </a:pPr>
            <a:r>
              <a:rPr lang="en-US" sz="1600" dirty="0" err="1" smtClean="0">
                <a:solidFill>
                  <a:srgbClr val="000000"/>
                </a:solidFill>
                <a:latin typeface="Courier New" pitchFamily="49" charset="0"/>
              </a:rPr>
              <a:t>blkCnt</a:t>
            </a:r>
            <a:r>
              <a:rPr lang="en-US" sz="1600" dirty="0">
                <a:solidFill>
                  <a:srgbClr val="000000"/>
                </a:solidFill>
                <a:latin typeface="Courier New" pitchFamily="49" charset="0"/>
              </a:rPr>
              <a:t>+=1;			  // increment </a:t>
            </a:r>
            <a:r>
              <a:rPr lang="en-US" sz="1600" dirty="0" err="1">
                <a:solidFill>
                  <a:srgbClr val="000000"/>
                </a:solidFill>
                <a:latin typeface="Courier New" pitchFamily="49" charset="0"/>
              </a:rPr>
              <a:t>blk</a:t>
            </a:r>
            <a:r>
              <a:rPr lang="en-US" sz="1600" dirty="0">
                <a:solidFill>
                  <a:srgbClr val="000000"/>
                </a:solidFill>
                <a:latin typeface="Courier New" pitchFamily="49" charset="0"/>
              </a:rPr>
              <a:t> counter</a:t>
            </a:r>
          </a:p>
          <a:p>
            <a:pPr>
              <a:lnSpc>
                <a:spcPct val="100000"/>
              </a:lnSpc>
              <a:defRPr/>
            </a:pPr>
            <a:endParaRPr lang="en-US" sz="1600" dirty="0" smtClean="0">
              <a:solidFill>
                <a:srgbClr val="000000"/>
              </a:solidFill>
              <a:latin typeface="Courier New" pitchFamily="49" charset="0"/>
            </a:endParaRPr>
          </a:p>
          <a:p>
            <a:pPr>
              <a:lnSpc>
                <a:spcPct val="100000"/>
              </a:lnSpc>
              <a:defRPr/>
            </a:pPr>
            <a:r>
              <a:rPr lang="en-US" sz="1600" dirty="0" smtClean="0">
                <a:solidFill>
                  <a:srgbClr val="000000"/>
                </a:solidFill>
                <a:latin typeface="Courier New" pitchFamily="49" charset="0"/>
              </a:rPr>
              <a:t>if</a:t>
            </a:r>
            <a:r>
              <a:rPr lang="en-US" sz="1600" dirty="0">
                <a:solidFill>
                  <a:srgbClr val="000000"/>
                </a:solidFill>
                <a:latin typeface="Courier New" pitchFamily="49" charset="0"/>
              </a:rPr>
              <a:t>( </a:t>
            </a:r>
            <a:r>
              <a:rPr lang="en-US" sz="1600" dirty="0" err="1">
                <a:solidFill>
                  <a:srgbClr val="000000"/>
                </a:solidFill>
                <a:latin typeface="Courier New" pitchFamily="49" charset="0"/>
              </a:rPr>
              <a:t>blkCnt</a:t>
            </a:r>
            <a:r>
              <a:rPr lang="en-US" sz="1600" dirty="0">
                <a:solidFill>
                  <a:srgbClr val="000000"/>
                </a:solidFill>
                <a:latin typeface="Courier New" pitchFamily="49" charset="0"/>
              </a:rPr>
              <a:t> &gt;= BUFFSIZE </a:t>
            </a:r>
            <a:r>
              <a:rPr lang="en-US" sz="1600" dirty="0" smtClean="0">
                <a:solidFill>
                  <a:srgbClr val="000000"/>
                </a:solidFill>
                <a:latin typeface="Courier New" pitchFamily="49" charset="0"/>
              </a:rPr>
              <a:t>)</a:t>
            </a:r>
            <a:endParaRPr lang="en-US" sz="1600" dirty="0">
              <a:solidFill>
                <a:srgbClr val="000000"/>
              </a:solidFill>
              <a:latin typeface="Courier New" pitchFamily="49" charset="0"/>
            </a:endParaRPr>
          </a:p>
          <a:p>
            <a:pPr>
              <a:lnSpc>
                <a:spcPct val="100000"/>
              </a:lnSpc>
              <a:defRPr/>
            </a:pPr>
            <a:r>
              <a:rPr lang="en-US" sz="1600" dirty="0">
                <a:solidFill>
                  <a:srgbClr val="000000"/>
                </a:solidFill>
                <a:latin typeface="Courier New" pitchFamily="49" charset="0"/>
              </a:rPr>
              <a:t>{				   </a:t>
            </a:r>
          </a:p>
          <a:p>
            <a:pPr>
              <a:lnSpc>
                <a:spcPct val="100000"/>
              </a:lnSpc>
              <a:defRPr/>
            </a:pPr>
            <a:r>
              <a:rPr lang="en-US" sz="1600" dirty="0">
                <a:solidFill>
                  <a:srgbClr val="000000"/>
                </a:solidFill>
                <a:latin typeface="Courier New" pitchFamily="49" charset="0"/>
              </a:rPr>
              <a:t>   </a:t>
            </a:r>
            <a:r>
              <a:rPr lang="en-US" sz="1600" dirty="0" err="1">
                <a:solidFill>
                  <a:srgbClr val="000000"/>
                </a:solidFill>
                <a:latin typeface="Courier New" pitchFamily="49" charset="0"/>
              </a:rPr>
              <a:t>memcpy</a:t>
            </a:r>
            <a:r>
              <a:rPr lang="en-US" sz="1600" dirty="0">
                <a:solidFill>
                  <a:srgbClr val="000000"/>
                </a:solidFill>
                <a:latin typeface="Courier New" pitchFamily="49" charset="0"/>
              </a:rPr>
              <a:t>(</a:t>
            </a:r>
            <a:r>
              <a:rPr lang="en-US" sz="1600" dirty="0" err="1">
                <a:solidFill>
                  <a:srgbClr val="000000"/>
                </a:solidFill>
                <a:latin typeface="Courier New" pitchFamily="49" charset="0"/>
              </a:rPr>
              <a:t>pOut</a:t>
            </a:r>
            <a:r>
              <a:rPr lang="en-US" sz="1600" dirty="0">
                <a:solidFill>
                  <a:srgbClr val="000000"/>
                </a:solidFill>
                <a:latin typeface="Courier New" pitchFamily="49" charset="0"/>
              </a:rPr>
              <a:t>, </a:t>
            </a:r>
            <a:r>
              <a:rPr lang="en-US" sz="1600" dirty="0" err="1">
                <a:solidFill>
                  <a:srgbClr val="000000"/>
                </a:solidFill>
                <a:latin typeface="Courier New" pitchFamily="49" charset="0"/>
              </a:rPr>
              <a:t>pIn</a:t>
            </a:r>
            <a:r>
              <a:rPr lang="en-US" sz="1600" dirty="0">
                <a:solidFill>
                  <a:srgbClr val="000000"/>
                </a:solidFill>
                <a:latin typeface="Courier New" pitchFamily="49" charset="0"/>
              </a:rPr>
              <a:t>, Len);      // Copy </a:t>
            </a:r>
            <a:r>
              <a:rPr lang="en-US" sz="1600" dirty="0" err="1">
                <a:solidFill>
                  <a:srgbClr val="000000"/>
                </a:solidFill>
                <a:latin typeface="Courier New" pitchFamily="49" charset="0"/>
              </a:rPr>
              <a:t>pIn</a:t>
            </a:r>
            <a:r>
              <a:rPr lang="en-US" sz="1600" dirty="0">
                <a:solidFill>
                  <a:srgbClr val="000000"/>
                </a:solidFill>
                <a:latin typeface="Courier New" pitchFamily="49" charset="0"/>
              </a:rPr>
              <a:t> to </a:t>
            </a:r>
            <a:r>
              <a:rPr lang="en-US" sz="1600" dirty="0" err="1" smtClean="0">
                <a:solidFill>
                  <a:srgbClr val="000000"/>
                </a:solidFill>
                <a:latin typeface="Courier New" pitchFamily="49" charset="0"/>
              </a:rPr>
              <a:t>pOut</a:t>
            </a:r>
            <a:r>
              <a:rPr lang="en-US" sz="1600" dirty="0" smtClean="0">
                <a:solidFill>
                  <a:srgbClr val="000000"/>
                </a:solidFill>
                <a:latin typeface="Courier New" pitchFamily="49" charset="0"/>
              </a:rPr>
              <a:t> (</a:t>
            </a:r>
            <a:r>
              <a:rPr lang="en-US" sz="1600" dirty="0" err="1" smtClean="0">
                <a:solidFill>
                  <a:srgbClr val="000000"/>
                </a:solidFill>
                <a:latin typeface="Courier New" pitchFamily="49" charset="0"/>
              </a:rPr>
              <a:t>Algo</a:t>
            </a:r>
            <a:r>
              <a:rPr lang="en-US" sz="1600" dirty="0" smtClean="0">
                <a:solidFill>
                  <a:srgbClr val="000000"/>
                </a:solidFill>
                <a:latin typeface="Courier New" pitchFamily="49" charset="0"/>
              </a:rPr>
              <a:t>)</a:t>
            </a:r>
            <a:endParaRPr lang="en-US" sz="1600" dirty="0">
              <a:solidFill>
                <a:srgbClr val="000000"/>
              </a:solidFill>
              <a:latin typeface="Courier New" pitchFamily="49" charset="0"/>
            </a:endParaRPr>
          </a:p>
          <a:p>
            <a:pPr>
              <a:lnSpc>
                <a:spcPct val="100000"/>
              </a:lnSpc>
              <a:defRPr/>
            </a:pPr>
            <a:r>
              <a:rPr lang="en-US" sz="1600" dirty="0">
                <a:solidFill>
                  <a:srgbClr val="000000"/>
                </a:solidFill>
                <a:latin typeface="Courier New" pitchFamily="49" charset="0"/>
              </a:rPr>
              <a:t>   </a:t>
            </a:r>
            <a:r>
              <a:rPr lang="en-US" sz="1600" dirty="0" err="1">
                <a:solidFill>
                  <a:srgbClr val="000000"/>
                </a:solidFill>
                <a:latin typeface="Courier New" pitchFamily="49" charset="0"/>
              </a:rPr>
              <a:t>blkCnt</a:t>
            </a:r>
            <a:r>
              <a:rPr lang="en-US" sz="1600" dirty="0">
                <a:solidFill>
                  <a:srgbClr val="000000"/>
                </a:solidFill>
                <a:latin typeface="Courier New" pitchFamily="49" charset="0"/>
              </a:rPr>
              <a:t> = 0;                  // reset </a:t>
            </a:r>
            <a:r>
              <a:rPr lang="en-US" sz="1600" dirty="0" err="1">
                <a:solidFill>
                  <a:srgbClr val="000000"/>
                </a:solidFill>
                <a:latin typeface="Courier New" pitchFamily="49" charset="0"/>
              </a:rPr>
              <a:t>blkCnt</a:t>
            </a:r>
            <a:r>
              <a:rPr lang="en-US" sz="1600" dirty="0">
                <a:solidFill>
                  <a:srgbClr val="000000"/>
                </a:solidFill>
                <a:latin typeface="Courier New" pitchFamily="49" charset="0"/>
              </a:rPr>
              <a:t> for new </a:t>
            </a:r>
            <a:r>
              <a:rPr lang="en-US" sz="1600" dirty="0" err="1">
                <a:solidFill>
                  <a:srgbClr val="000000"/>
                </a:solidFill>
                <a:latin typeface="Courier New" pitchFamily="49" charset="0"/>
              </a:rPr>
              <a:t>buf’s</a:t>
            </a:r>
            <a:endParaRPr lang="en-US" sz="1600" dirty="0">
              <a:solidFill>
                <a:srgbClr val="000000"/>
              </a:solidFill>
              <a:latin typeface="Courier New" pitchFamily="49" charset="0"/>
            </a:endParaRPr>
          </a:p>
          <a:p>
            <a:pPr>
              <a:lnSpc>
                <a:spcPct val="100000"/>
              </a:lnSpc>
              <a:defRPr/>
            </a:pPr>
            <a:r>
              <a:rPr lang="en-US" sz="1600" dirty="0">
                <a:solidFill>
                  <a:srgbClr val="000000"/>
                </a:solidFill>
                <a:latin typeface="Courier New" pitchFamily="49" charset="0"/>
              </a:rPr>
              <a:t>   </a:t>
            </a:r>
            <a:r>
              <a:rPr lang="en-US" sz="1600" dirty="0" err="1">
                <a:solidFill>
                  <a:srgbClr val="000000"/>
                </a:solidFill>
                <a:latin typeface="Courier New" pitchFamily="49" charset="0"/>
              </a:rPr>
              <a:t>pingPong</a:t>
            </a:r>
            <a:r>
              <a:rPr lang="en-US" sz="1600" dirty="0">
                <a:solidFill>
                  <a:srgbClr val="000000"/>
                </a:solidFill>
                <a:latin typeface="Courier New" pitchFamily="49" charset="0"/>
              </a:rPr>
              <a:t> ^= 1;		  // PING/PONG buffer </a:t>
            </a:r>
            <a:r>
              <a:rPr lang="en-US" sz="1600" dirty="0" err="1">
                <a:solidFill>
                  <a:srgbClr val="000000"/>
                </a:solidFill>
                <a:latin typeface="Courier New" pitchFamily="49" charset="0"/>
              </a:rPr>
              <a:t>boolean</a:t>
            </a:r>
            <a:r>
              <a:rPr lang="en-US" sz="1600" dirty="0">
                <a:solidFill>
                  <a:srgbClr val="000000"/>
                </a:solidFill>
                <a:latin typeface="Courier New" pitchFamily="49" charset="0"/>
              </a:rPr>
              <a:t> </a:t>
            </a:r>
          </a:p>
          <a:p>
            <a:pPr>
              <a:lnSpc>
                <a:spcPct val="100000"/>
              </a:lnSpc>
              <a:defRPr/>
            </a:pPr>
            <a:r>
              <a:rPr lang="en-US" sz="1600" dirty="0">
                <a:solidFill>
                  <a:srgbClr val="000000"/>
                </a:solidFill>
                <a:latin typeface="Courier New" pitchFamily="49" charset="0"/>
              </a:rPr>
              <a:t>}</a:t>
            </a:r>
          </a:p>
        </p:txBody>
      </p:sp>
      <p:sp>
        <p:nvSpPr>
          <p:cNvPr id="13" name="TextBox 12"/>
          <p:cNvSpPr txBox="1"/>
          <p:nvPr/>
        </p:nvSpPr>
        <p:spPr>
          <a:xfrm>
            <a:off x="396920" y="2188014"/>
            <a:ext cx="1843774" cy="387798"/>
          </a:xfrm>
          <a:prstGeom prst="rect">
            <a:avLst/>
          </a:prstGeom>
          <a:noFill/>
        </p:spPr>
        <p:txBody>
          <a:bodyPr wrap="none" rtlCol="0">
            <a:spAutoFit/>
          </a:bodyPr>
          <a:lstStyle/>
          <a:p>
            <a:r>
              <a:rPr lang="en-US" dirty="0" err="1" smtClean="0">
                <a:latin typeface="Courier New" pitchFamily="49" charset="0"/>
                <a:cs typeface="Courier New" pitchFamily="49" charset="0"/>
              </a:rPr>
              <a:t>isrAudio</a:t>
            </a:r>
            <a:r>
              <a:rPr lang="en-US" dirty="0" smtClean="0">
                <a:latin typeface="Courier New" pitchFamily="49" charset="0"/>
                <a:cs typeface="Courier New" pitchFamily="49" charset="0"/>
              </a:rPr>
              <a:t>:</a:t>
            </a:r>
            <a:endParaRPr lang="en-US" dirty="0">
              <a:latin typeface="Courier New" pitchFamily="49" charset="0"/>
              <a:cs typeface="Courier New" pitchFamily="49" charset="0"/>
            </a:endParaRPr>
          </a:p>
        </p:txBody>
      </p:sp>
      <p:sp>
        <p:nvSpPr>
          <p:cNvPr id="14" name="Leading Question"/>
          <p:cNvSpPr txBox="1"/>
          <p:nvPr/>
        </p:nvSpPr>
        <p:spPr>
          <a:xfrm>
            <a:off x="4383079" y="6383000"/>
            <a:ext cx="4110100" cy="295466"/>
          </a:xfrm>
          <a:prstGeom prst="rect">
            <a:avLst/>
          </a:prstGeom>
          <a:noFill/>
        </p:spPr>
        <p:txBody>
          <a:bodyPr vert="horz" wrap="none" lIns="0" tIns="0" rIns="0" bIns="0" rtlCol="0" anchor="b" anchorCtr="0">
            <a:spAutoFit/>
          </a:bodyPr>
          <a:lstStyle/>
          <a:p>
            <a:pPr algn="r">
              <a:spcBef>
                <a:spcPct val="0"/>
              </a:spcBef>
            </a:pPr>
            <a:r>
              <a:rPr lang="en-US" b="0" dirty="0" smtClean="0">
                <a:solidFill>
                  <a:schemeClr val="tx2"/>
                </a:solidFill>
                <a:latin typeface="Arial Narrow"/>
              </a:rPr>
              <a:t>Can one interrupt preempt another?</a:t>
            </a:r>
            <a:endParaRPr lang="en-US" b="0" dirty="0">
              <a:solidFill>
                <a:schemeClr val="tx2"/>
              </a:solidFill>
              <a:latin typeface="Arial Narrow"/>
            </a:endParaRPr>
          </a:p>
        </p:txBody>
      </p:sp>
      <p:pic>
        <p:nvPicPr>
          <p:cNvPr id="2050" name="Picture 2" descr="C:\Documents and Settings\a0159877\Desktop\SYSBIOS Snaps\extra\hwi_basic_settings.png"/>
          <p:cNvPicPr>
            <a:picLocks noChangeAspect="1" noChangeArrowheads="1"/>
          </p:cNvPicPr>
          <p:nvPr/>
        </p:nvPicPr>
        <p:blipFill>
          <a:blip r:embed="rId3" cstate="print"/>
          <a:srcRect/>
          <a:stretch>
            <a:fillRect/>
          </a:stretch>
        </p:blipFill>
        <p:spPr bwMode="auto">
          <a:xfrm>
            <a:off x="5562600" y="673100"/>
            <a:ext cx="2740418" cy="1765300"/>
          </a:xfrm>
          <a:prstGeom prst="rect">
            <a:avLst/>
          </a:prstGeom>
          <a:noFill/>
          <a:ln w="28575">
            <a:solidFill>
              <a:schemeClr val="tx1"/>
            </a:solidFill>
          </a:ln>
          <a:effectLst>
            <a:outerShdw blurRad="50800" dist="88900" dir="2700000" algn="tl" rotWithShape="0">
              <a:prstClr val="black">
                <a:alpha val="40000"/>
              </a:prstClr>
            </a:outerShdw>
          </a:effectLst>
        </p:spPr>
      </p:pic>
      <p:cxnSp>
        <p:nvCxnSpPr>
          <p:cNvPr id="11" name="Straight Arrow Connector 10"/>
          <p:cNvCxnSpPr>
            <a:stCxn id="13" idx="3"/>
          </p:cNvCxnSpPr>
          <p:nvPr/>
        </p:nvCxnSpPr>
        <p:spPr bwMode="auto">
          <a:xfrm flipV="1">
            <a:off x="2240694" y="1828800"/>
            <a:ext cx="4922106" cy="553113"/>
          </a:xfrm>
          <a:prstGeom prst="straightConnector1">
            <a:avLst/>
          </a:prstGeom>
          <a:solidFill>
            <a:schemeClr val="accent1"/>
          </a:solidFill>
          <a:ln w="28575" cap="flat" cmpd="sng" algn="ctr">
            <a:solidFill>
              <a:schemeClr val="tx2"/>
            </a:solidFill>
            <a:prstDash val="solid"/>
            <a:round/>
            <a:headEnd type="none" w="sm" len="sm"/>
            <a:tailEnd type="arrow"/>
          </a:ln>
          <a:effectLst/>
        </p:spPr>
      </p:cxnSp>
      <p:sp>
        <p:nvSpPr>
          <p:cNvPr id="12"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9</a:t>
            </a:r>
            <a:endParaRPr lang="en-US" sz="1000" b="0">
              <a:solidFill>
                <a:schemeClr val="tx2"/>
              </a:solidFill>
              <a:latin typeface="Arial"/>
            </a:endParaRPr>
          </a:p>
        </p:txBody>
      </p:sp>
      <p:pic>
        <p:nvPicPr>
          <p:cNvPr id="16"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smtClean="0"/>
              <a:t>Enabling Preemption of </a:t>
            </a:r>
            <a:r>
              <a:rPr lang="en-US" dirty="0" err="1" smtClean="0"/>
              <a:t>Hwi</a:t>
            </a:r>
            <a:endParaRPr lang="en-US" dirty="0" smtClean="0"/>
          </a:p>
        </p:txBody>
      </p:sp>
      <p:pic>
        <p:nvPicPr>
          <p:cNvPr id="73730" name="Picture 2" descr="C:\Documents and Settings\a0159877\Desktop\Interrupt_preemption.png"/>
          <p:cNvPicPr>
            <a:picLocks noChangeAspect="1" noChangeArrowheads="1"/>
          </p:cNvPicPr>
          <p:nvPr/>
        </p:nvPicPr>
        <p:blipFill>
          <a:blip r:embed="rId4" cstate="print"/>
          <a:srcRect/>
          <a:stretch>
            <a:fillRect/>
          </a:stretch>
        </p:blipFill>
        <p:spPr bwMode="auto">
          <a:xfrm>
            <a:off x="1850409" y="643268"/>
            <a:ext cx="5087629" cy="2609522"/>
          </a:xfrm>
          <a:prstGeom prst="rect">
            <a:avLst/>
          </a:prstGeom>
          <a:noFill/>
          <a:ln w="19050">
            <a:solidFill>
              <a:schemeClr val="tx1"/>
            </a:solidFill>
          </a:ln>
          <a:effectLst>
            <a:outerShdw blurRad="50800" dist="76200" dir="2700000" algn="tl" rotWithShape="0">
              <a:prstClr val="black">
                <a:alpha val="40000"/>
              </a:prstClr>
            </a:outerShdw>
          </a:effectLst>
        </p:spPr>
      </p:pic>
      <p:sp>
        <p:nvSpPr>
          <p:cNvPr id="17" name="TextBox 16"/>
          <p:cNvSpPr txBox="1"/>
          <p:nvPr/>
        </p:nvSpPr>
        <p:spPr>
          <a:xfrm>
            <a:off x="548574" y="3429000"/>
            <a:ext cx="7833426" cy="1163395"/>
          </a:xfrm>
          <a:prstGeom prst="rect">
            <a:avLst/>
          </a:prstGeom>
          <a:noFill/>
        </p:spPr>
        <p:txBody>
          <a:bodyPr wrap="none" rtlCol="0">
            <a:spAutoFit/>
          </a:bodyPr>
          <a:lstStyle/>
          <a:p>
            <a:pPr marL="342900" indent="-342900">
              <a:buClr>
                <a:schemeClr val="tx2"/>
              </a:buClr>
              <a:buSzPct val="75000"/>
              <a:buFont typeface="Wingdings"/>
              <a:buChar char=""/>
            </a:pPr>
            <a:r>
              <a:rPr lang="en-US" dirty="0" smtClean="0">
                <a:solidFill>
                  <a:schemeClr val="tx2"/>
                </a:solidFill>
              </a:rPr>
              <a:t>Default</a:t>
            </a:r>
            <a:r>
              <a:rPr lang="en-US" b="0" dirty="0" smtClean="0"/>
              <a:t> mask is “SELF” – which means all other </a:t>
            </a:r>
            <a:r>
              <a:rPr lang="en-US" b="0" dirty="0" err="1" smtClean="0"/>
              <a:t>Hwi’s</a:t>
            </a:r>
            <a:r>
              <a:rPr lang="en-US" b="0" dirty="0" smtClean="0"/>
              <a:t/>
            </a:r>
            <a:br>
              <a:rPr lang="en-US" b="0" dirty="0" smtClean="0"/>
            </a:br>
            <a:r>
              <a:rPr lang="en-US" b="0" dirty="0" smtClean="0"/>
              <a:t>can pre-empt except for itself</a:t>
            </a:r>
          </a:p>
          <a:p>
            <a:pPr marL="342900" indent="-342900">
              <a:buClr>
                <a:schemeClr val="tx2"/>
              </a:buClr>
              <a:buSzPct val="75000"/>
              <a:buFont typeface="Wingdings"/>
              <a:buChar char=""/>
            </a:pPr>
            <a:r>
              <a:rPr lang="en-US" b="0" dirty="0" smtClean="0"/>
              <a:t>Can choose other masking options as required:</a:t>
            </a:r>
            <a:endParaRPr lang="en-US" b="0" dirty="0"/>
          </a:p>
        </p:txBody>
      </p:sp>
      <p:sp>
        <p:nvSpPr>
          <p:cNvPr id="19" name="TextBox 18"/>
          <p:cNvSpPr txBox="1"/>
          <p:nvPr/>
        </p:nvSpPr>
        <p:spPr>
          <a:xfrm>
            <a:off x="1047464" y="4634552"/>
            <a:ext cx="7334536" cy="1646832"/>
          </a:xfrm>
          <a:prstGeom prst="rect">
            <a:avLst/>
          </a:prstGeom>
          <a:solidFill>
            <a:schemeClr val="accent1"/>
          </a:solidFill>
        </p:spPr>
        <p:txBody>
          <a:bodyPr wrap="none" rtlCol="0" anchor="ctr" anchorCtr="0">
            <a:noAutofit/>
          </a:bodyPr>
          <a:lstStyle/>
          <a:p>
            <a:r>
              <a:rPr lang="en-US" sz="2000" dirty="0" smtClean="0">
                <a:solidFill>
                  <a:schemeClr val="tx2"/>
                </a:solidFill>
              </a:rPr>
              <a:t>ALL: </a:t>
            </a:r>
            <a:r>
              <a:rPr lang="en-US" sz="2000" b="0" dirty="0" smtClean="0"/>
              <a:t>	  	Best choice if ISR is short &amp; fast</a:t>
            </a:r>
          </a:p>
          <a:p>
            <a:r>
              <a:rPr lang="en-US" sz="2000" dirty="0" smtClean="0">
                <a:solidFill>
                  <a:schemeClr val="tx2"/>
                </a:solidFill>
              </a:rPr>
              <a:t>NONE: 	</a:t>
            </a:r>
            <a:r>
              <a:rPr lang="en-US" sz="2000" b="0" dirty="0" smtClean="0"/>
              <a:t>	Dangerous – make sure ISR code is re-entrant</a:t>
            </a:r>
          </a:p>
          <a:p>
            <a:r>
              <a:rPr lang="en-US" sz="2000" dirty="0" smtClean="0">
                <a:solidFill>
                  <a:schemeClr val="tx2"/>
                </a:solidFill>
              </a:rPr>
              <a:t>BITMASK:</a:t>
            </a:r>
            <a:r>
              <a:rPr lang="en-US" sz="2000" b="0" dirty="0" smtClean="0"/>
              <a:t>	Allows custom mask</a:t>
            </a:r>
          </a:p>
          <a:p>
            <a:r>
              <a:rPr lang="en-US" sz="2000" dirty="0" smtClean="0">
                <a:solidFill>
                  <a:schemeClr val="tx2"/>
                </a:solidFill>
              </a:rPr>
              <a:t>LOWER:</a:t>
            </a:r>
            <a:r>
              <a:rPr lang="en-US" sz="2000" b="0" dirty="0" smtClean="0"/>
              <a:t>	Masks any interrupt(s) with lower priority (ARM)</a:t>
            </a:r>
            <a:endParaRPr lang="en-US" sz="2000" b="0" dirty="0"/>
          </a:p>
        </p:txBody>
      </p:sp>
      <p:sp>
        <p:nvSpPr>
          <p:cNvPr id="10"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10</a:t>
            </a:r>
            <a:endParaRPr lang="en-US" sz="1000" b="0">
              <a:solidFill>
                <a:schemeClr val="tx2"/>
              </a:solidFill>
              <a:latin typeface="Arial"/>
            </a:endParaRPr>
          </a:p>
        </p:txBody>
      </p:sp>
      <p:pic>
        <p:nvPicPr>
          <p:cNvPr id="11"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SYS/BIOS </a:t>
            </a:r>
            <a:r>
              <a:rPr lang="en-US" dirty="0" err="1" smtClean="0"/>
              <a:t>Hwi</a:t>
            </a:r>
            <a:r>
              <a:rPr lang="en-US" dirty="0" smtClean="0"/>
              <a:t> APIs</a:t>
            </a:r>
          </a:p>
        </p:txBody>
      </p:sp>
      <p:sp>
        <p:nvSpPr>
          <p:cNvPr id="14" name="TextBox 13"/>
          <p:cNvSpPr txBox="1"/>
          <p:nvPr/>
        </p:nvSpPr>
        <p:spPr>
          <a:xfrm>
            <a:off x="609600" y="1295400"/>
            <a:ext cx="7924800" cy="4343400"/>
          </a:xfrm>
          <a:prstGeom prst="rect">
            <a:avLst/>
          </a:prstGeom>
          <a:solidFill>
            <a:schemeClr val="accent1"/>
          </a:solidFill>
          <a:ln>
            <a:solidFill>
              <a:schemeClr val="tx1"/>
            </a:solidFill>
          </a:ln>
          <a:effectLst>
            <a:outerShdw blurRad="50800" dist="76200" dir="2700000" algn="tl" rotWithShape="0">
              <a:prstClr val="black">
                <a:alpha val="40000"/>
              </a:prstClr>
            </a:outerShdw>
          </a:effectLst>
        </p:spPr>
        <p:txBody>
          <a:bodyPr wrap="none" rtlCol="0" anchor="ctr" anchorCtr="1">
            <a:noAutofit/>
          </a:bodyPr>
          <a:lstStyle/>
          <a:p>
            <a:r>
              <a:rPr lang="en-US" dirty="0" err="1" smtClean="0">
                <a:latin typeface="Courier New" pitchFamily="49" charset="0"/>
                <a:cs typeface="Courier New" pitchFamily="49" charset="0"/>
              </a:rPr>
              <a:t>Hwi_disableInterrupt</a:t>
            </a:r>
            <a:r>
              <a:rPr lang="en-US" dirty="0" smtClean="0">
                <a:latin typeface="Courier New" pitchFamily="49" charset="0"/>
                <a:cs typeface="Courier New" pitchFamily="49" charset="0"/>
              </a:rPr>
              <a:t>()	</a:t>
            </a:r>
            <a:r>
              <a:rPr lang="en-US" b="0" dirty="0" smtClean="0">
                <a:latin typeface="+mn-lt"/>
                <a:cs typeface="Courier New" pitchFamily="49" charset="0"/>
              </a:rPr>
              <a:t>Set enable bit = 0</a:t>
            </a:r>
          </a:p>
          <a:p>
            <a:r>
              <a:rPr lang="en-US" dirty="0" err="1" smtClean="0">
                <a:latin typeface="Courier New" pitchFamily="49" charset="0"/>
                <a:cs typeface="Courier New" pitchFamily="49" charset="0"/>
              </a:rPr>
              <a:t>Hwi_enableInterrupt</a:t>
            </a:r>
            <a:r>
              <a:rPr lang="en-US" dirty="0" smtClean="0">
                <a:latin typeface="Courier New" pitchFamily="49" charset="0"/>
                <a:cs typeface="Courier New" pitchFamily="49" charset="0"/>
              </a:rPr>
              <a:t>()	</a:t>
            </a:r>
            <a:r>
              <a:rPr lang="en-US" b="0" dirty="0" smtClean="0">
                <a:latin typeface="+mj-lt"/>
                <a:cs typeface="Courier New" pitchFamily="49" charset="0"/>
              </a:rPr>
              <a:t>Set enable bit = 1</a:t>
            </a:r>
          </a:p>
          <a:p>
            <a:r>
              <a:rPr lang="en-US" dirty="0" err="1" smtClean="0">
                <a:latin typeface="Courier New" pitchFamily="49" charset="0"/>
                <a:cs typeface="Courier New" pitchFamily="49" charset="0"/>
              </a:rPr>
              <a:t>Hwi_clearInterrupt</a:t>
            </a:r>
            <a:r>
              <a:rPr lang="en-US" dirty="0" smtClean="0">
                <a:latin typeface="Courier New" pitchFamily="49" charset="0"/>
                <a:cs typeface="Courier New" pitchFamily="49" charset="0"/>
              </a:rPr>
              <a:t>()		</a:t>
            </a:r>
            <a:r>
              <a:rPr lang="en-US" b="0" dirty="0" smtClean="0">
                <a:latin typeface="+mn-lt"/>
                <a:cs typeface="Courier New" pitchFamily="49" charset="0"/>
              </a:rPr>
              <a:t>Clear INT flag bit = 0</a:t>
            </a:r>
          </a:p>
          <a:p>
            <a:endParaRPr lang="en-US" dirty="0" smtClean="0">
              <a:latin typeface="Courier New" pitchFamily="49" charset="0"/>
              <a:cs typeface="Courier New" pitchFamily="49" charset="0"/>
            </a:endParaRPr>
          </a:p>
          <a:p>
            <a:r>
              <a:rPr lang="en-US" dirty="0" err="1" smtClean="0">
                <a:solidFill>
                  <a:schemeClr val="tx2"/>
                </a:solidFill>
                <a:latin typeface="Courier New" pitchFamily="49" charset="0"/>
                <a:cs typeface="Courier New" pitchFamily="49" charset="0"/>
              </a:rPr>
              <a:t>Hwi_post</a:t>
            </a:r>
            <a:r>
              <a:rPr lang="en-US" dirty="0" smtClean="0">
                <a:solidFill>
                  <a:schemeClr val="tx2"/>
                </a:solidFill>
                <a:latin typeface="Courier New" pitchFamily="49" charset="0"/>
                <a:cs typeface="Courier New" pitchFamily="49" charset="0"/>
              </a:rPr>
              <a:t>()	</a:t>
            </a:r>
            <a:r>
              <a:rPr lang="en-US" dirty="0" smtClean="0">
                <a:latin typeface="Courier New" pitchFamily="49" charset="0"/>
                <a:cs typeface="Courier New" pitchFamily="49" charset="0"/>
              </a:rPr>
              <a:t>			</a:t>
            </a:r>
            <a:r>
              <a:rPr lang="en-US" b="0" dirty="0" smtClean="0">
                <a:latin typeface="+mj-lt"/>
                <a:cs typeface="Courier New" pitchFamily="49" charset="0"/>
              </a:rPr>
              <a:t>Post INT # (in code)</a:t>
            </a:r>
          </a:p>
          <a:p>
            <a:endParaRPr lang="en-US" dirty="0" smtClean="0">
              <a:latin typeface="Courier New" pitchFamily="49" charset="0"/>
              <a:cs typeface="Courier New" pitchFamily="49" charset="0"/>
            </a:endParaRPr>
          </a:p>
          <a:p>
            <a:r>
              <a:rPr lang="en-US" dirty="0" err="1" smtClean="0">
                <a:latin typeface="Courier New" pitchFamily="49" charset="0"/>
                <a:cs typeface="Courier New" pitchFamily="49" charset="0"/>
              </a:rPr>
              <a:t>Hwi_disable</a:t>
            </a:r>
            <a:r>
              <a:rPr lang="en-US" dirty="0" smtClean="0">
                <a:latin typeface="Courier New" pitchFamily="49" charset="0"/>
                <a:cs typeface="Courier New" pitchFamily="49" charset="0"/>
              </a:rPr>
              <a:t>()			</a:t>
            </a:r>
            <a:r>
              <a:rPr lang="en-US" b="0" dirty="0" smtClean="0">
                <a:latin typeface="+mj-lt"/>
                <a:cs typeface="Courier New" pitchFamily="49" charset="0"/>
              </a:rPr>
              <a:t>Global INTs disable</a:t>
            </a:r>
          </a:p>
          <a:p>
            <a:r>
              <a:rPr lang="en-US" dirty="0" err="1" smtClean="0">
                <a:latin typeface="Courier New" pitchFamily="49" charset="0"/>
                <a:cs typeface="Courier New" pitchFamily="49" charset="0"/>
              </a:rPr>
              <a:t>Hwi_enable</a:t>
            </a:r>
            <a:r>
              <a:rPr lang="en-US" dirty="0" smtClean="0">
                <a:latin typeface="Courier New" pitchFamily="49" charset="0"/>
                <a:cs typeface="Courier New" pitchFamily="49" charset="0"/>
              </a:rPr>
              <a:t>()			</a:t>
            </a:r>
            <a:r>
              <a:rPr lang="en-US" b="0" dirty="0" smtClean="0">
                <a:latin typeface="Arial" pitchFamily="34" charset="0"/>
                <a:cs typeface="Arial" pitchFamily="34" charset="0"/>
              </a:rPr>
              <a:t>Global INTs enable</a:t>
            </a:r>
          </a:p>
          <a:p>
            <a:r>
              <a:rPr lang="en-US" dirty="0" err="1" smtClean="0">
                <a:latin typeface="Courier New" pitchFamily="49" charset="0"/>
                <a:cs typeface="Courier New" pitchFamily="49" charset="0"/>
              </a:rPr>
              <a:t>Hwi_restore</a:t>
            </a:r>
            <a:r>
              <a:rPr lang="en-US" dirty="0" smtClean="0">
                <a:latin typeface="Courier New" pitchFamily="49" charset="0"/>
                <a:cs typeface="Courier New" pitchFamily="49" charset="0"/>
              </a:rPr>
              <a:t>()			</a:t>
            </a:r>
            <a:r>
              <a:rPr lang="en-US" b="0" dirty="0" smtClean="0">
                <a:latin typeface="+mj-lt"/>
                <a:cs typeface="Courier New" pitchFamily="49" charset="0"/>
              </a:rPr>
              <a:t>Global INTs restore</a:t>
            </a:r>
            <a:endParaRPr lang="en-US" b="0" dirty="0">
              <a:latin typeface="+mj-lt"/>
              <a:cs typeface="Courier New" pitchFamily="49" charset="0"/>
            </a:endParaRPr>
          </a:p>
        </p:txBody>
      </p:sp>
      <p:sp>
        <p:nvSpPr>
          <p:cNvPr id="15" name="TextBox 14"/>
          <p:cNvSpPr txBox="1"/>
          <p:nvPr/>
        </p:nvSpPr>
        <p:spPr>
          <a:xfrm>
            <a:off x="457200" y="762000"/>
            <a:ext cx="4044184" cy="437043"/>
          </a:xfrm>
          <a:prstGeom prst="rect">
            <a:avLst/>
          </a:prstGeom>
          <a:noFill/>
        </p:spPr>
        <p:txBody>
          <a:bodyPr wrap="none" rtlCol="0">
            <a:spAutoFit/>
          </a:bodyPr>
          <a:lstStyle/>
          <a:p>
            <a:r>
              <a:rPr lang="en-US" sz="2800" dirty="0" smtClean="0"/>
              <a:t>Other useful </a:t>
            </a:r>
            <a:r>
              <a:rPr lang="en-US" sz="2800" dirty="0" err="1" smtClean="0"/>
              <a:t>Hwi</a:t>
            </a:r>
            <a:r>
              <a:rPr lang="en-US" sz="2800" dirty="0" smtClean="0"/>
              <a:t> APIs:</a:t>
            </a:r>
            <a:endParaRPr lang="en-US" sz="2800" dirty="0"/>
          </a:p>
        </p:txBody>
      </p:sp>
      <p:cxnSp>
        <p:nvCxnSpPr>
          <p:cNvPr id="17" name="Straight Connector 16"/>
          <p:cNvCxnSpPr/>
          <p:nvPr/>
        </p:nvCxnSpPr>
        <p:spPr bwMode="auto">
          <a:xfrm>
            <a:off x="609600" y="2963840"/>
            <a:ext cx="7924800" cy="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18" name="Straight Connector 17"/>
          <p:cNvCxnSpPr/>
          <p:nvPr/>
        </p:nvCxnSpPr>
        <p:spPr bwMode="auto">
          <a:xfrm>
            <a:off x="609600" y="3954440"/>
            <a:ext cx="7924800" cy="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22" name="Straight Connector 21"/>
          <p:cNvCxnSpPr/>
          <p:nvPr/>
        </p:nvCxnSpPr>
        <p:spPr bwMode="auto">
          <a:xfrm rot="5400000">
            <a:off x="2941660" y="3467100"/>
            <a:ext cx="4343400" cy="0"/>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23" name="Leading Question"/>
          <p:cNvSpPr txBox="1"/>
          <p:nvPr/>
        </p:nvSpPr>
        <p:spPr>
          <a:xfrm>
            <a:off x="6019800" y="6441744"/>
            <a:ext cx="2250616"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Let's move on to </a:t>
            </a:r>
            <a:r>
              <a:rPr lang="en-US" sz="2000" b="0" dirty="0" err="1" smtClean="0">
                <a:solidFill>
                  <a:schemeClr val="tx2"/>
                </a:solidFill>
                <a:latin typeface="Arial Narrow"/>
              </a:rPr>
              <a:t>Swi's</a:t>
            </a:r>
            <a:r>
              <a:rPr lang="en-US" sz="2000" b="0" dirty="0" smtClean="0">
                <a:solidFill>
                  <a:schemeClr val="tx2"/>
                </a:solidFill>
                <a:latin typeface="Arial Narrow"/>
              </a:rPr>
              <a:t>...</a:t>
            </a:r>
            <a:endParaRPr lang="en-US" sz="2000" b="0" dirty="0">
              <a:solidFill>
                <a:schemeClr val="tx2"/>
              </a:solidFill>
              <a:latin typeface="Arial Narrow"/>
            </a:endParaRPr>
          </a:p>
        </p:txBody>
      </p:sp>
      <p:pic>
        <p:nvPicPr>
          <p:cNvPr id="13"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
        <p:nvSpPr>
          <p:cNvPr id="10" name="TextBox 9"/>
          <p:cNvSpPr txBox="1"/>
          <p:nvPr/>
        </p:nvSpPr>
        <p:spPr>
          <a:xfrm>
            <a:off x="3276600" y="3200400"/>
            <a:ext cx="1744388" cy="313932"/>
          </a:xfrm>
          <a:prstGeom prst="rect">
            <a:avLst/>
          </a:prstGeom>
          <a:solidFill>
            <a:schemeClr val="tx2">
              <a:lumMod val="20000"/>
              <a:lumOff val="80000"/>
            </a:schemeClr>
          </a:solidFill>
          <a:ln w="1270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r>
              <a:rPr lang="en-US" sz="1800" dirty="0" smtClean="0">
                <a:solidFill>
                  <a:schemeClr val="dk1"/>
                </a:solidFill>
                <a:effectLst/>
                <a:latin typeface="Arial Narrow" pitchFamily="34" charset="0"/>
              </a:rPr>
              <a:t>New in SYS/BIOS</a:t>
            </a: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13" cstate="print"/>
          <a:stretch>
            <a:fillRect/>
          </a:stretch>
        </p:blipFill>
        <p:spPr>
          <a:xfrm>
            <a:off x="50800" y="6477000"/>
            <a:ext cx="1438537" cy="347443"/>
          </a:xfrm>
          <a:prstGeom prst="rect">
            <a:avLst/>
          </a:prstGeom>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4" action="ppaction://hlinksldjump"/>
          </p:cNvPr>
          <p:cNvSpPr txBox="1">
            <a:spLocks noChangeArrowheads="1"/>
          </p:cNvSpPr>
          <p:nvPr>
            <p:custDataLst>
              <p:tags r:id="rId2"/>
            </p:custDataLst>
          </p:nvPr>
        </p:nvSpPr>
        <p:spPr bwMode="auto">
          <a:xfrm>
            <a:off x="301576" y="9277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Threads</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3"/>
            </p:custDataLst>
          </p:nvPr>
        </p:nvSpPr>
        <p:spPr bwMode="auto">
          <a:xfrm>
            <a:off x="805502" y="1475598"/>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Hwi</a:t>
            </a:r>
            <a:endParaRPr lang="en-US" dirty="0">
              <a:solidFill>
                <a:srgbClr val="000000"/>
              </a:solidFill>
            </a:endParaRPr>
          </a:p>
        </p:txBody>
      </p:sp>
      <p:sp>
        <p:nvSpPr>
          <p:cNvPr id="12" name="Text Box 5">
            <a:hlinkClick r:id="rId16" action="ppaction://hlinksldjump"/>
          </p:cNvPr>
          <p:cNvSpPr txBox="1">
            <a:spLocks noChangeArrowheads="1"/>
          </p:cNvSpPr>
          <p:nvPr>
            <p:custDataLst>
              <p:tags r:id="rId4"/>
            </p:custDataLst>
          </p:nvPr>
        </p:nvSpPr>
        <p:spPr bwMode="auto">
          <a:xfrm>
            <a:off x="809625" y="1881427"/>
            <a:ext cx="4600575" cy="439737"/>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Swi</a:t>
            </a:r>
            <a:endParaRPr lang="en-US">
              <a:solidFill>
                <a:srgbClr val="000000"/>
              </a:solidFill>
            </a:endParaRPr>
          </a:p>
        </p:txBody>
      </p:sp>
      <p:sp>
        <p:nvSpPr>
          <p:cNvPr id="13" name="Text Box 6">
            <a:hlinkClick r:id="rId17" action="ppaction://hlinksldjump"/>
          </p:cNvPr>
          <p:cNvSpPr txBox="1">
            <a:spLocks noChangeArrowheads="1"/>
          </p:cNvSpPr>
          <p:nvPr>
            <p:custDataLst>
              <p:tags r:id="rId5"/>
            </p:custDataLst>
          </p:nvPr>
        </p:nvSpPr>
        <p:spPr bwMode="auto">
          <a:xfrm>
            <a:off x="805502" y="2436480"/>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Tasks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6"/>
            </p:custDataLst>
          </p:nvPr>
        </p:nvSpPr>
        <p:spPr bwMode="auto">
          <a:xfrm>
            <a:off x="805502" y="2842308"/>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Semaphores</a:t>
            </a:r>
            <a:endParaRPr lang="en-US" dirty="0">
              <a:solidFill>
                <a:srgbClr val="000000"/>
              </a:solidFill>
            </a:endParaRPr>
          </a:p>
        </p:txBody>
      </p:sp>
      <p:sp>
        <p:nvSpPr>
          <p:cNvPr id="15" name="Text Box 4">
            <a:hlinkClick r:id="rId19" action="ppaction://hlinksldjump"/>
          </p:cNvPr>
          <p:cNvSpPr txBox="1">
            <a:spLocks noChangeArrowheads="1"/>
          </p:cNvSpPr>
          <p:nvPr>
            <p:custDataLst>
              <p:tags r:id="rId7"/>
            </p:custDataLst>
          </p:nvPr>
        </p:nvSpPr>
        <p:spPr bwMode="auto">
          <a:xfrm>
            <a:off x="301576" y="3275124"/>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BIOS Objects</a:t>
            </a:r>
            <a:endParaRPr lang="en-US" sz="2800" dirty="0">
              <a:solidFill>
                <a:srgbClr val="000000"/>
              </a:solidFill>
            </a:endParaRPr>
          </a:p>
        </p:txBody>
      </p:sp>
      <p:sp>
        <p:nvSpPr>
          <p:cNvPr id="16" name="Text Box 4">
            <a:hlinkClick r:id="rId20" action="ppaction://hlinksldjump"/>
          </p:cNvPr>
          <p:cNvSpPr txBox="1">
            <a:spLocks noChangeArrowheads="1"/>
          </p:cNvSpPr>
          <p:nvPr>
            <p:custDataLst>
              <p:tags r:id="rId8"/>
            </p:custDataLst>
          </p:nvPr>
        </p:nvSpPr>
        <p:spPr bwMode="auto">
          <a:xfrm>
            <a:off x="301576" y="384992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Scheduler</a:t>
            </a:r>
            <a:endParaRPr lang="en-US" sz="2800" dirty="0">
              <a:solidFill>
                <a:srgbClr val="000000"/>
              </a:solidFill>
            </a:endParaRPr>
          </a:p>
        </p:txBody>
      </p:sp>
      <p:sp>
        <p:nvSpPr>
          <p:cNvPr id="17" name="Text Box 4">
            <a:hlinkClick r:id="rId21" action="ppaction://hlinksldjump"/>
          </p:cNvPr>
          <p:cNvSpPr txBox="1">
            <a:spLocks noChangeArrowheads="1"/>
          </p:cNvSpPr>
          <p:nvPr>
            <p:custDataLst>
              <p:tags r:id="rId9"/>
            </p:custDataLst>
          </p:nvPr>
        </p:nvSpPr>
        <p:spPr bwMode="auto">
          <a:xfrm>
            <a:off x="301576" y="442472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Custom Platforms</a:t>
            </a:r>
            <a:endParaRPr lang="en-US" sz="2800" dirty="0">
              <a:solidFill>
                <a:srgbClr val="000000"/>
              </a:solidFill>
            </a:endParaRPr>
          </a:p>
        </p:txBody>
      </p:sp>
      <p:sp>
        <p:nvSpPr>
          <p:cNvPr id="18" name="Text Box 4">
            <a:hlinkClick r:id="rId22" action="ppaction://hlinksldjump"/>
          </p:cNvPr>
          <p:cNvSpPr txBox="1">
            <a:spLocks noChangeArrowheads="1"/>
          </p:cNvSpPr>
          <p:nvPr>
            <p:custDataLst>
              <p:tags r:id="rId10"/>
            </p:custDataLst>
          </p:nvPr>
        </p:nvSpPr>
        <p:spPr bwMode="auto">
          <a:xfrm>
            <a:off x="301576" y="499953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3</a:t>
            </a:r>
            <a:endParaRPr lang="en-US" sz="2800" dirty="0">
              <a:solidFill>
                <a:srgbClr val="000000"/>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ChangeArrowheads="1"/>
          </p:cNvSpPr>
          <p:nvPr/>
        </p:nvSpPr>
        <p:spPr bwMode="auto">
          <a:xfrm>
            <a:off x="0" y="1665767"/>
            <a:ext cx="9144000" cy="114300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8195" name="Rectangle 6"/>
          <p:cNvSpPr>
            <a:spLocks noGrp="1" noChangeArrowheads="1"/>
          </p:cNvSpPr>
          <p:nvPr>
            <p:ph type="title"/>
          </p:nvPr>
        </p:nvSpPr>
        <p:spPr/>
        <p:txBody>
          <a:bodyPr/>
          <a:lstStyle/>
          <a:p>
            <a:r>
              <a:rPr lang="en-US" dirty="0" err="1" smtClean="0"/>
              <a:t>Swi</a:t>
            </a:r>
            <a:r>
              <a:rPr lang="en-US" dirty="0" smtClean="0"/>
              <a:t> Scheduling</a:t>
            </a:r>
          </a:p>
        </p:txBody>
      </p:sp>
      <p:sp>
        <p:nvSpPr>
          <p:cNvPr id="8196" name="Rectangle 7"/>
          <p:cNvSpPr>
            <a:spLocks noChangeArrowheads="1"/>
          </p:cNvSpPr>
          <p:nvPr/>
        </p:nvSpPr>
        <p:spPr bwMode="auto">
          <a:xfrm>
            <a:off x="1208088" y="748352"/>
            <a:ext cx="2601912" cy="838200"/>
          </a:xfrm>
          <a:prstGeom prst="rect">
            <a:avLst/>
          </a:prstGeom>
          <a:solidFill>
            <a:schemeClr val="accent3"/>
          </a:solidFill>
          <a:ln w="12700">
            <a:solidFill>
              <a:schemeClr val="tx1"/>
            </a:solidFill>
            <a:miter lim="800000"/>
            <a:headEnd type="none" w="sm" len="sm"/>
            <a:tailEnd type="none" w="sm" len="sm"/>
          </a:ln>
        </p:spPr>
        <p:txBody>
          <a:bodyPr wrap="none" anchor="ctr"/>
          <a:lstStyle/>
          <a:p>
            <a:pPr algn="ctr"/>
            <a:r>
              <a:rPr lang="en-US" dirty="0" err="1" smtClean="0">
                <a:solidFill>
                  <a:schemeClr val="tx2"/>
                </a:solidFill>
              </a:rPr>
              <a:t>Hwi</a:t>
            </a:r>
            <a:r>
              <a:rPr lang="en-US" dirty="0" smtClean="0">
                <a:solidFill>
                  <a:schemeClr val="tx2"/>
                </a:solidFill>
              </a:rPr>
              <a:t> </a:t>
            </a:r>
            <a:r>
              <a:rPr lang="en-US" dirty="0">
                <a:solidFill>
                  <a:schemeClr val="tx2"/>
                </a:solidFill>
              </a:rPr>
              <a:t>(hi)</a:t>
            </a:r>
            <a:endParaRPr lang="en-US" dirty="0"/>
          </a:p>
          <a:p>
            <a:pPr algn="ctr"/>
            <a:r>
              <a:rPr lang="en-US" sz="2000" dirty="0"/>
              <a:t>Hardware Interrupts</a:t>
            </a:r>
            <a:endParaRPr lang="en-US" dirty="0"/>
          </a:p>
        </p:txBody>
      </p:sp>
      <p:sp>
        <p:nvSpPr>
          <p:cNvPr id="8197" name="Rectangle 8"/>
          <p:cNvSpPr>
            <a:spLocks noChangeArrowheads="1"/>
          </p:cNvSpPr>
          <p:nvPr/>
        </p:nvSpPr>
        <p:spPr bwMode="auto">
          <a:xfrm>
            <a:off x="1208088" y="1815152"/>
            <a:ext cx="2601912" cy="838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a:r>
              <a:rPr lang="en-US" dirty="0" err="1" smtClean="0">
                <a:solidFill>
                  <a:schemeClr val="tx2"/>
                </a:solidFill>
              </a:rPr>
              <a:t>Swi</a:t>
            </a:r>
            <a:endParaRPr lang="en-US" dirty="0"/>
          </a:p>
          <a:p>
            <a:pPr algn="ctr"/>
            <a:r>
              <a:rPr lang="en-US" sz="2000" dirty="0"/>
              <a:t>Software Interrupts</a:t>
            </a:r>
            <a:endParaRPr lang="en-US" dirty="0"/>
          </a:p>
        </p:txBody>
      </p:sp>
      <p:sp>
        <p:nvSpPr>
          <p:cNvPr id="8198" name="Rectangle 9"/>
          <p:cNvSpPr>
            <a:spLocks noChangeArrowheads="1"/>
          </p:cNvSpPr>
          <p:nvPr/>
        </p:nvSpPr>
        <p:spPr bwMode="auto">
          <a:xfrm>
            <a:off x="1208088" y="2881952"/>
            <a:ext cx="2601912" cy="838200"/>
          </a:xfrm>
          <a:prstGeom prst="rect">
            <a:avLst/>
          </a:prstGeom>
          <a:solidFill>
            <a:schemeClr val="accent3"/>
          </a:solidFill>
          <a:ln w="12700">
            <a:solidFill>
              <a:schemeClr val="tx1"/>
            </a:solidFill>
            <a:miter lim="800000"/>
            <a:headEnd type="none" w="sm" len="sm"/>
            <a:tailEnd type="none" w="sm" len="sm"/>
          </a:ln>
        </p:spPr>
        <p:txBody>
          <a:bodyPr wrap="none" anchor="ctr"/>
          <a:lstStyle/>
          <a:p>
            <a:pPr algn="ctr"/>
            <a:r>
              <a:rPr lang="en-US" dirty="0" smtClean="0">
                <a:solidFill>
                  <a:schemeClr val="tx2"/>
                </a:solidFill>
              </a:rPr>
              <a:t>Task</a:t>
            </a:r>
            <a:endParaRPr lang="en-US" dirty="0"/>
          </a:p>
          <a:p>
            <a:pPr algn="ctr"/>
            <a:r>
              <a:rPr lang="en-US" sz="2000" dirty="0"/>
              <a:t>Tasks</a:t>
            </a:r>
            <a:endParaRPr lang="en-US" dirty="0"/>
          </a:p>
        </p:txBody>
      </p:sp>
      <p:sp>
        <p:nvSpPr>
          <p:cNvPr id="8199" name="Rectangle 10"/>
          <p:cNvSpPr>
            <a:spLocks noChangeArrowheads="1"/>
          </p:cNvSpPr>
          <p:nvPr/>
        </p:nvSpPr>
        <p:spPr bwMode="auto">
          <a:xfrm>
            <a:off x="1208088" y="3948752"/>
            <a:ext cx="2601912" cy="838200"/>
          </a:xfrm>
          <a:prstGeom prst="rect">
            <a:avLst/>
          </a:prstGeom>
          <a:solidFill>
            <a:schemeClr val="accent3"/>
          </a:solidFill>
          <a:ln w="12700">
            <a:solidFill>
              <a:schemeClr val="tx1"/>
            </a:solidFill>
            <a:miter lim="800000"/>
            <a:headEnd type="none" w="sm" len="sm"/>
            <a:tailEnd type="none" w="sm" len="sm"/>
          </a:ln>
        </p:spPr>
        <p:txBody>
          <a:bodyPr wrap="none" anchor="ctr"/>
          <a:lstStyle/>
          <a:p>
            <a:pPr algn="ctr"/>
            <a:r>
              <a:rPr lang="en-US" dirty="0" smtClean="0">
                <a:solidFill>
                  <a:schemeClr val="tx2"/>
                </a:solidFill>
              </a:rPr>
              <a:t>Idle </a:t>
            </a:r>
            <a:r>
              <a:rPr lang="en-US" dirty="0">
                <a:solidFill>
                  <a:schemeClr val="tx2"/>
                </a:solidFill>
              </a:rPr>
              <a:t>(lo)</a:t>
            </a:r>
            <a:endParaRPr lang="en-US" dirty="0"/>
          </a:p>
          <a:p>
            <a:pPr algn="ctr"/>
            <a:r>
              <a:rPr lang="en-US" sz="2000" dirty="0"/>
              <a:t>Background</a:t>
            </a:r>
            <a:endParaRPr lang="en-US" dirty="0"/>
          </a:p>
        </p:txBody>
      </p:sp>
      <p:sp>
        <p:nvSpPr>
          <p:cNvPr id="8200" name="Text Box 11"/>
          <p:cNvSpPr txBox="1">
            <a:spLocks noChangeArrowheads="1"/>
          </p:cNvSpPr>
          <p:nvPr/>
        </p:nvSpPr>
        <p:spPr bwMode="auto">
          <a:xfrm>
            <a:off x="3976688" y="789627"/>
            <a:ext cx="4389437"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dirty="0" err="1" smtClean="0">
                <a:latin typeface="Times New Roman" pitchFamily="18" charset="0"/>
              </a:rPr>
              <a:t>Hwi</a:t>
            </a:r>
            <a:r>
              <a:rPr lang="en-US" sz="2000" dirty="0" smtClean="0">
                <a:latin typeface="Times New Roman" pitchFamily="18" charset="0"/>
              </a:rPr>
              <a:t> </a:t>
            </a:r>
            <a:r>
              <a:rPr lang="en-US" sz="2000" dirty="0">
                <a:latin typeface="Times New Roman" pitchFamily="18" charset="0"/>
              </a:rPr>
              <a:t>priorities set by hardware</a:t>
            </a:r>
          </a:p>
          <a:p>
            <a:pPr marL="342900" indent="-342900">
              <a:buClr>
                <a:schemeClr val="tx2"/>
              </a:buClr>
              <a:buSzPct val="75000"/>
              <a:buFont typeface="Wingdings" pitchFamily="2" charset="2"/>
              <a:buChar char=""/>
            </a:pPr>
            <a:r>
              <a:rPr lang="en-US" sz="2000" dirty="0">
                <a:latin typeface="Times New Roman" pitchFamily="18" charset="0"/>
              </a:rPr>
              <a:t>Fixed number, preemption optional</a:t>
            </a:r>
          </a:p>
        </p:txBody>
      </p:sp>
      <p:sp>
        <p:nvSpPr>
          <p:cNvPr id="8202" name="Text Box 13"/>
          <p:cNvSpPr txBox="1">
            <a:spLocks noChangeArrowheads="1"/>
          </p:cNvSpPr>
          <p:nvPr/>
        </p:nvSpPr>
        <p:spPr bwMode="auto">
          <a:xfrm>
            <a:off x="3962400" y="1856427"/>
            <a:ext cx="4508500"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dirty="0" smtClean="0">
                <a:latin typeface="Times New Roman" pitchFamily="18" charset="0"/>
              </a:rPr>
              <a:t>Up to 32 priority levels (16 on C28x)</a:t>
            </a:r>
            <a:endParaRPr lang="en-US" sz="2000" dirty="0">
              <a:latin typeface="Times New Roman" pitchFamily="18" charset="0"/>
            </a:endParaRPr>
          </a:p>
          <a:p>
            <a:pPr marL="342900" indent="-342900">
              <a:buClr>
                <a:schemeClr val="tx2"/>
              </a:buClr>
              <a:buSzPct val="75000"/>
              <a:buFont typeface="Wingdings" pitchFamily="2" charset="2"/>
              <a:buChar char=""/>
            </a:pPr>
            <a:r>
              <a:rPr lang="en-US" sz="2000" dirty="0">
                <a:latin typeface="Times New Roman" pitchFamily="18" charset="0"/>
              </a:rPr>
              <a:t>Any number possible, all preemptive</a:t>
            </a:r>
            <a:endParaRPr lang="en-US" sz="2000" dirty="0">
              <a:latin typeface="Arial Narrow" pitchFamily="34" charset="0"/>
            </a:endParaRPr>
          </a:p>
        </p:txBody>
      </p:sp>
      <p:sp>
        <p:nvSpPr>
          <p:cNvPr id="8203" name="Text Box 14"/>
          <p:cNvSpPr txBox="1">
            <a:spLocks noChangeArrowheads="1"/>
          </p:cNvSpPr>
          <p:nvPr/>
        </p:nvSpPr>
        <p:spPr bwMode="auto">
          <a:xfrm>
            <a:off x="3962400" y="2902590"/>
            <a:ext cx="4913313" cy="7969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200" dirty="0" smtClean="0">
                <a:solidFill>
                  <a:schemeClr val="tx2"/>
                </a:solidFill>
                <a:latin typeface="Times New Roman" pitchFamily="18" charset="0"/>
              </a:rPr>
              <a:t>Up to 32 priority levels (16 on C28x)</a:t>
            </a:r>
            <a:endParaRPr lang="en-US" sz="2200" dirty="0">
              <a:solidFill>
                <a:schemeClr val="tx2"/>
              </a:solidFill>
              <a:latin typeface="Times New Roman" pitchFamily="18" charset="0"/>
            </a:endParaRPr>
          </a:p>
          <a:p>
            <a:pPr marL="342900" indent="-342900">
              <a:buClr>
                <a:schemeClr val="tx2"/>
              </a:buClr>
              <a:buSzPct val="75000"/>
              <a:buFont typeface="Wingdings" pitchFamily="2" charset="2"/>
              <a:buChar char=""/>
            </a:pPr>
            <a:r>
              <a:rPr lang="en-US" sz="2200" dirty="0">
                <a:solidFill>
                  <a:schemeClr val="tx2"/>
                </a:solidFill>
                <a:latin typeface="Times New Roman" pitchFamily="18" charset="0"/>
              </a:rPr>
              <a:t>Any number possible, all preemptive</a:t>
            </a:r>
          </a:p>
        </p:txBody>
      </p:sp>
      <p:sp>
        <p:nvSpPr>
          <p:cNvPr id="8204" name="Text Box 15"/>
          <p:cNvSpPr txBox="1">
            <a:spLocks noChangeArrowheads="1"/>
          </p:cNvSpPr>
          <p:nvPr/>
        </p:nvSpPr>
        <p:spPr bwMode="auto">
          <a:xfrm>
            <a:off x="3962400" y="3990027"/>
            <a:ext cx="3021013"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a:latin typeface="Times New Roman" pitchFamily="18" charset="0"/>
              </a:rPr>
              <a:t>Continuous loop</a:t>
            </a:r>
          </a:p>
          <a:p>
            <a:pPr marL="342900" indent="-342900">
              <a:buClr>
                <a:schemeClr val="tx2"/>
              </a:buClr>
              <a:buSzPct val="75000"/>
              <a:buFont typeface="Wingdings" pitchFamily="2" charset="2"/>
              <a:buChar char=""/>
            </a:pPr>
            <a:r>
              <a:rPr lang="en-US" sz="2000">
                <a:latin typeface="Times New Roman" pitchFamily="18" charset="0"/>
              </a:rPr>
              <a:t>Non-realtime in nature</a:t>
            </a:r>
          </a:p>
        </p:txBody>
      </p:sp>
      <p:sp>
        <p:nvSpPr>
          <p:cNvPr id="8205" name="Text Box 17"/>
          <p:cNvSpPr txBox="1">
            <a:spLocks noChangeArrowheads="1"/>
          </p:cNvSpPr>
          <p:nvPr/>
        </p:nvSpPr>
        <p:spPr bwMode="auto">
          <a:xfrm>
            <a:off x="76200" y="903927"/>
            <a:ext cx="685800" cy="534988"/>
          </a:xfrm>
          <a:prstGeom prst="rect">
            <a:avLst/>
          </a:prstGeom>
          <a:noFill/>
          <a:ln w="12700">
            <a:noFill/>
            <a:miter lim="800000"/>
            <a:headEnd type="none" w="sm" len="sm"/>
            <a:tailEnd type="none" w="sm" len="sm"/>
          </a:ln>
        </p:spPr>
        <p:txBody>
          <a:bodyPr>
            <a:spAutoFit/>
          </a:bodyPr>
          <a:lstStyle/>
          <a:p>
            <a:pPr algn="ctr"/>
            <a:r>
              <a:rPr lang="en-US" sz="1800" i="1">
                <a:solidFill>
                  <a:schemeClr val="tx2"/>
                </a:solidFill>
                <a:latin typeface="Arial Narrow" pitchFamily="34" charset="0"/>
              </a:rPr>
              <a:t>Hard </a:t>
            </a:r>
            <a:br>
              <a:rPr lang="en-US" sz="1800" i="1">
                <a:solidFill>
                  <a:schemeClr val="tx2"/>
                </a:solidFill>
                <a:latin typeface="Arial Narrow" pitchFamily="34" charset="0"/>
              </a:rPr>
            </a:br>
            <a:r>
              <a:rPr lang="en-US" sz="1800" i="1">
                <a:solidFill>
                  <a:schemeClr val="tx2"/>
                </a:solidFill>
                <a:latin typeface="Arial Narrow" pitchFamily="34" charset="0"/>
              </a:rPr>
              <a:t>R/T</a:t>
            </a:r>
          </a:p>
        </p:txBody>
      </p:sp>
      <p:sp>
        <p:nvSpPr>
          <p:cNvPr id="8206" name="Text Box 18"/>
          <p:cNvSpPr txBox="1">
            <a:spLocks noChangeArrowheads="1"/>
          </p:cNvSpPr>
          <p:nvPr/>
        </p:nvSpPr>
        <p:spPr bwMode="auto">
          <a:xfrm>
            <a:off x="76200" y="4104327"/>
            <a:ext cx="609600" cy="534988"/>
          </a:xfrm>
          <a:prstGeom prst="rect">
            <a:avLst/>
          </a:prstGeom>
          <a:noFill/>
          <a:ln w="12700">
            <a:noFill/>
            <a:miter lim="800000"/>
            <a:headEnd type="none" w="sm" len="sm"/>
            <a:tailEnd type="none" w="sm" len="sm"/>
          </a:ln>
        </p:spPr>
        <p:txBody>
          <a:bodyPr>
            <a:spAutoFit/>
          </a:bodyPr>
          <a:lstStyle/>
          <a:p>
            <a:pPr algn="ctr"/>
            <a:r>
              <a:rPr lang="en-US" sz="1800" i="1">
                <a:solidFill>
                  <a:schemeClr val="tx2"/>
                </a:solidFill>
                <a:latin typeface="Arial Narrow" pitchFamily="34" charset="0"/>
              </a:rPr>
              <a:t>Soft </a:t>
            </a:r>
            <a:br>
              <a:rPr lang="en-US" sz="1800" i="1">
                <a:solidFill>
                  <a:schemeClr val="tx2"/>
                </a:solidFill>
                <a:latin typeface="Arial Narrow" pitchFamily="34" charset="0"/>
              </a:rPr>
            </a:br>
            <a:r>
              <a:rPr lang="en-US" sz="1800" i="1">
                <a:solidFill>
                  <a:schemeClr val="tx2"/>
                </a:solidFill>
                <a:latin typeface="Arial Narrow" pitchFamily="34" charset="0"/>
              </a:rPr>
              <a:t>R/T</a:t>
            </a:r>
          </a:p>
        </p:txBody>
      </p:sp>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19</a:t>
            </a:r>
            <a:endParaRPr lang="en-US" sz="1000" b="0" dirty="0" smtClean="0">
              <a:solidFill>
                <a:schemeClr val="tx2"/>
              </a:solidFill>
              <a:effectLst/>
              <a:latin typeface="Arial"/>
            </a:endParaRPr>
          </a:p>
        </p:txBody>
      </p:sp>
      <p:pic>
        <p:nvPicPr>
          <p:cNvPr id="19" name="Animated Logo" descr="tilogo_color_twoline.png"/>
          <p:cNvPicPr>
            <a:picLocks noChangeAspect="1"/>
          </p:cNvPicPr>
          <p:nvPr/>
        </p:nvPicPr>
        <p:blipFill>
          <a:blip r:embed="rId2" cstate="print"/>
          <a:stretch>
            <a:fillRect/>
          </a:stretch>
        </p:blipFill>
        <p:spPr>
          <a:xfrm>
            <a:off x="50800" y="6477000"/>
            <a:ext cx="1438537" cy="347443"/>
          </a:xfrm>
          <a:prstGeom prst="rect">
            <a:avLst/>
          </a:prstGeom>
        </p:spPr>
      </p:pic>
      <p:sp>
        <p:nvSpPr>
          <p:cNvPr id="20" name="Rectangle 19"/>
          <p:cNvSpPr/>
          <p:nvPr/>
        </p:nvSpPr>
        <p:spPr bwMode="auto">
          <a:xfrm>
            <a:off x="63798" y="2819400"/>
            <a:ext cx="8915400" cy="2133600"/>
          </a:xfrm>
          <a:prstGeom prst="rect">
            <a:avLst/>
          </a:prstGeom>
          <a:solidFill>
            <a:schemeClr val="bg1">
              <a:alpha val="61000"/>
            </a:scheme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1" name="Rectangle 20"/>
          <p:cNvSpPr/>
          <p:nvPr/>
        </p:nvSpPr>
        <p:spPr bwMode="auto">
          <a:xfrm>
            <a:off x="42532" y="622001"/>
            <a:ext cx="8915400" cy="1022499"/>
          </a:xfrm>
          <a:prstGeom prst="rect">
            <a:avLst/>
          </a:prstGeom>
          <a:solidFill>
            <a:schemeClr val="bg1">
              <a:alpha val="61000"/>
            </a:scheme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2" name="Text Box 20"/>
          <p:cNvSpPr txBox="1">
            <a:spLocks noChangeArrowheads="1"/>
          </p:cNvSpPr>
          <p:nvPr/>
        </p:nvSpPr>
        <p:spPr bwMode="auto">
          <a:xfrm>
            <a:off x="1752600" y="5562600"/>
            <a:ext cx="6248400" cy="854075"/>
          </a:xfrm>
          <a:prstGeom prst="rect">
            <a:avLst/>
          </a:prstGeom>
          <a:noFill/>
          <a:ln w="9525">
            <a:noFill/>
            <a:miter lim="800000"/>
            <a:headEnd/>
            <a:tailEnd/>
          </a:ln>
        </p:spPr>
        <p:txBody>
          <a:bodyPr lIns="92075" tIns="46038" rIns="92075" bIns="46038"/>
          <a:lstStyle/>
          <a:p>
            <a:pPr marL="227013" indent="-227013">
              <a:lnSpc>
                <a:spcPct val="90000"/>
              </a:lnSpc>
              <a:spcBef>
                <a:spcPct val="20000"/>
              </a:spcBef>
              <a:buClr>
                <a:srgbClr val="000000"/>
              </a:buClr>
              <a:buSzPct val="75000"/>
              <a:buFont typeface="Wingdings" pitchFamily="2" charset="2"/>
              <a:buChar char="u"/>
            </a:pPr>
            <a:r>
              <a:rPr lang="en-US" sz="2000" b="0" dirty="0">
                <a:solidFill>
                  <a:srgbClr val="000000"/>
                </a:solidFill>
                <a:latin typeface="Arial Narrow" pitchFamily="34" charset="0"/>
              </a:rPr>
              <a:t> </a:t>
            </a:r>
            <a:r>
              <a:rPr lang="en-US" sz="2000" b="0" dirty="0" smtClean="0">
                <a:solidFill>
                  <a:srgbClr val="000000"/>
                </a:solidFill>
                <a:latin typeface="Arial Narrow" pitchFamily="34" charset="0"/>
              </a:rPr>
              <a:t>SYS/BIOS </a:t>
            </a:r>
            <a:r>
              <a:rPr lang="en-US" sz="2000" b="0" dirty="0">
                <a:solidFill>
                  <a:srgbClr val="000000"/>
                </a:solidFill>
                <a:latin typeface="Arial Narrow" pitchFamily="34" charset="0"/>
              </a:rPr>
              <a:t>provides for </a:t>
            </a:r>
            <a:r>
              <a:rPr lang="en-US" sz="2000" b="0" dirty="0" err="1" smtClean="0">
                <a:solidFill>
                  <a:srgbClr val="000000"/>
                </a:solidFill>
                <a:latin typeface="Arial Narrow" pitchFamily="34" charset="0"/>
              </a:rPr>
              <a:t>Hwi</a:t>
            </a:r>
            <a:r>
              <a:rPr lang="en-US" sz="2000" b="0" dirty="0" smtClean="0">
                <a:solidFill>
                  <a:srgbClr val="000000"/>
                </a:solidFill>
                <a:latin typeface="Arial Narrow" pitchFamily="34" charset="0"/>
              </a:rPr>
              <a:t> </a:t>
            </a:r>
            <a:r>
              <a:rPr lang="en-US" sz="2000" b="0" dirty="0">
                <a:solidFill>
                  <a:srgbClr val="000000"/>
                </a:solidFill>
                <a:latin typeface="Arial Narrow" pitchFamily="34" charset="0"/>
              </a:rPr>
              <a:t>and </a:t>
            </a:r>
            <a:r>
              <a:rPr lang="en-US" sz="2000" b="0" dirty="0" err="1" smtClean="0">
                <a:solidFill>
                  <a:srgbClr val="000000"/>
                </a:solidFill>
                <a:latin typeface="Arial Narrow" pitchFamily="34" charset="0"/>
              </a:rPr>
              <a:t>Swi</a:t>
            </a:r>
            <a:r>
              <a:rPr lang="en-US" sz="2000" b="0" dirty="0" smtClean="0">
                <a:solidFill>
                  <a:srgbClr val="000000"/>
                </a:solidFill>
                <a:latin typeface="Arial Narrow" pitchFamily="34" charset="0"/>
              </a:rPr>
              <a:t> </a:t>
            </a:r>
            <a:r>
              <a:rPr lang="en-US" sz="2000" b="0" dirty="0">
                <a:solidFill>
                  <a:srgbClr val="000000"/>
                </a:solidFill>
                <a:latin typeface="Arial Narrow" pitchFamily="34" charset="0"/>
              </a:rPr>
              <a:t>management</a:t>
            </a:r>
          </a:p>
          <a:p>
            <a:pPr marL="227013" indent="-227013">
              <a:lnSpc>
                <a:spcPct val="90000"/>
              </a:lnSpc>
              <a:spcBef>
                <a:spcPct val="20000"/>
              </a:spcBef>
              <a:buClr>
                <a:srgbClr val="000000"/>
              </a:buClr>
              <a:buSzPct val="75000"/>
              <a:buFont typeface="Wingdings" pitchFamily="2" charset="2"/>
              <a:buChar char="u"/>
            </a:pPr>
            <a:r>
              <a:rPr lang="en-US" sz="2000" b="0" dirty="0">
                <a:solidFill>
                  <a:srgbClr val="000000"/>
                </a:solidFill>
                <a:latin typeface="Arial Narrow" pitchFamily="34" charset="0"/>
              </a:rPr>
              <a:t> </a:t>
            </a:r>
            <a:r>
              <a:rPr lang="en-US" sz="2000" b="0" dirty="0" smtClean="0">
                <a:solidFill>
                  <a:srgbClr val="000000"/>
                </a:solidFill>
                <a:latin typeface="Arial Narrow" pitchFamily="34" charset="0"/>
              </a:rPr>
              <a:t>SYS/BIOS </a:t>
            </a:r>
            <a:r>
              <a:rPr lang="en-US" sz="2000" b="0" dirty="0">
                <a:solidFill>
                  <a:srgbClr val="000000"/>
                </a:solidFill>
                <a:latin typeface="Arial Narrow" pitchFamily="34" charset="0"/>
              </a:rPr>
              <a:t>allows the </a:t>
            </a:r>
            <a:r>
              <a:rPr lang="en-US" sz="2000" b="0" dirty="0" err="1" smtClean="0">
                <a:solidFill>
                  <a:srgbClr val="000000"/>
                </a:solidFill>
                <a:latin typeface="Arial Narrow" pitchFamily="34" charset="0"/>
              </a:rPr>
              <a:t>Hwi</a:t>
            </a:r>
            <a:r>
              <a:rPr lang="en-US" sz="2000" b="0" dirty="0" smtClean="0">
                <a:solidFill>
                  <a:srgbClr val="000000"/>
                </a:solidFill>
                <a:latin typeface="Arial Narrow" pitchFamily="34" charset="0"/>
              </a:rPr>
              <a:t> </a:t>
            </a:r>
            <a:r>
              <a:rPr lang="en-US" sz="2000" b="0" dirty="0">
                <a:solidFill>
                  <a:srgbClr val="000000"/>
                </a:solidFill>
                <a:latin typeface="Arial Narrow" pitchFamily="34" charset="0"/>
              </a:rPr>
              <a:t>to post </a:t>
            </a:r>
            <a:r>
              <a:rPr lang="en-US" sz="2000" b="0" dirty="0" smtClean="0">
                <a:solidFill>
                  <a:srgbClr val="000000"/>
                </a:solidFill>
                <a:latin typeface="Arial Narrow" pitchFamily="34" charset="0"/>
              </a:rPr>
              <a:t>a </a:t>
            </a:r>
            <a:r>
              <a:rPr lang="en-US" sz="2000" b="0" dirty="0" err="1" smtClean="0">
                <a:solidFill>
                  <a:srgbClr val="000000"/>
                </a:solidFill>
                <a:latin typeface="Arial Narrow" pitchFamily="34" charset="0"/>
              </a:rPr>
              <a:t>Swi</a:t>
            </a:r>
            <a:r>
              <a:rPr lang="en-US" sz="2000" b="0" dirty="0" smtClean="0">
                <a:solidFill>
                  <a:srgbClr val="000000"/>
                </a:solidFill>
                <a:latin typeface="Arial Narrow" pitchFamily="34" charset="0"/>
              </a:rPr>
              <a:t> </a:t>
            </a:r>
            <a:r>
              <a:rPr lang="en-US" sz="2000" b="0" dirty="0">
                <a:solidFill>
                  <a:srgbClr val="000000"/>
                </a:solidFill>
                <a:latin typeface="Arial Narrow" pitchFamily="34" charset="0"/>
              </a:rPr>
              <a:t>to the ready queue</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smtClean="0"/>
              <a:t>Hardware and Software Interrupt System</a:t>
            </a:r>
          </a:p>
        </p:txBody>
      </p:sp>
      <p:sp>
        <p:nvSpPr>
          <p:cNvPr id="992267" name="Rectangle 11"/>
          <p:cNvSpPr>
            <a:spLocks noChangeArrowheads="1"/>
          </p:cNvSpPr>
          <p:nvPr/>
        </p:nvSpPr>
        <p:spPr bwMode="auto">
          <a:xfrm>
            <a:off x="6019800" y="2895600"/>
            <a:ext cx="2895600" cy="2209800"/>
          </a:xfrm>
          <a:prstGeom prst="rect">
            <a:avLst/>
          </a:prstGeom>
          <a:solidFill>
            <a:schemeClr val="accent2"/>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2268" name="Rectangle 12"/>
          <p:cNvSpPr>
            <a:spLocks noChangeArrowheads="1"/>
          </p:cNvSpPr>
          <p:nvPr/>
        </p:nvSpPr>
        <p:spPr bwMode="auto">
          <a:xfrm>
            <a:off x="152400" y="2895600"/>
            <a:ext cx="2667000" cy="1981200"/>
          </a:xfrm>
          <a:prstGeom prst="rect">
            <a:avLst/>
          </a:prstGeom>
          <a:solidFill>
            <a:schemeClr val="accent3"/>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2269" name="AutoShape 13"/>
          <p:cNvSpPr>
            <a:spLocks noChangeArrowheads="1"/>
          </p:cNvSpPr>
          <p:nvPr/>
        </p:nvSpPr>
        <p:spPr bwMode="auto">
          <a:xfrm>
            <a:off x="152400" y="2044700"/>
            <a:ext cx="8686800" cy="685800"/>
          </a:xfrm>
          <a:prstGeom prst="flowChartAlternateProcess">
            <a:avLst/>
          </a:prstGeom>
          <a:solidFill>
            <a:schemeClr val="accent2"/>
          </a:solidFill>
          <a:ln w="9525">
            <a:solidFill>
              <a:srgbClr val="000000"/>
            </a:solidFill>
            <a:miter lim="800000"/>
            <a:headEnd/>
            <a:tailEnd/>
          </a:ln>
          <a:effectLst>
            <a:outerShdw dist="107763" dir="2700000" algn="ctr" rotWithShape="0">
              <a:schemeClr val="bg2">
                <a:alpha val="50000"/>
              </a:schemeClr>
            </a:outerShdw>
          </a:effectLst>
        </p:spPr>
        <p:txBody>
          <a:bodyPr anchor="ctr"/>
          <a:lstStyle/>
          <a:p>
            <a:pPr algn="ctr">
              <a:lnSpc>
                <a:spcPct val="100000"/>
              </a:lnSpc>
              <a:defRPr/>
            </a:pPr>
            <a:endParaRPr lang="en-US" sz="2000">
              <a:solidFill>
                <a:srgbClr val="000000"/>
              </a:solidFill>
              <a:latin typeface="Arial Narrow" pitchFamily="34" charset="0"/>
            </a:endParaRPr>
          </a:p>
        </p:txBody>
      </p:sp>
      <p:sp>
        <p:nvSpPr>
          <p:cNvPr id="992270" name="AutoShape 14"/>
          <p:cNvSpPr>
            <a:spLocks noChangeArrowheads="1"/>
          </p:cNvSpPr>
          <p:nvPr/>
        </p:nvSpPr>
        <p:spPr bwMode="auto">
          <a:xfrm>
            <a:off x="152400" y="1143000"/>
            <a:ext cx="8686800" cy="685800"/>
          </a:xfrm>
          <a:prstGeom prst="flowChartAlternateProcess">
            <a:avLst/>
          </a:prstGeom>
          <a:solidFill>
            <a:schemeClr val="accent3"/>
          </a:solidFill>
          <a:ln w="9525">
            <a:solidFill>
              <a:srgbClr val="000000"/>
            </a:solidFill>
            <a:miter lim="800000"/>
            <a:headEnd/>
            <a:tailEnd/>
          </a:ln>
          <a:effectLst>
            <a:outerShdw dist="107763" dir="2700000" algn="ctr" rotWithShape="0">
              <a:schemeClr val="bg2">
                <a:alpha val="50000"/>
              </a:schemeClr>
            </a:outerShdw>
          </a:effectLst>
        </p:spPr>
        <p:txBody>
          <a:bodyPr anchor="ctr"/>
          <a:lstStyle/>
          <a:p>
            <a:pPr algn="ctr">
              <a:lnSpc>
                <a:spcPct val="100000"/>
              </a:lnSpc>
              <a:defRPr/>
            </a:pPr>
            <a:endParaRPr lang="en-US" sz="2000">
              <a:solidFill>
                <a:srgbClr val="000000"/>
              </a:solidFill>
              <a:latin typeface="Arial Narrow" pitchFamily="34" charset="0"/>
            </a:endParaRPr>
          </a:p>
        </p:txBody>
      </p:sp>
      <p:sp>
        <p:nvSpPr>
          <p:cNvPr id="992271" name="Line 15"/>
          <p:cNvSpPr>
            <a:spLocks noChangeShapeType="1"/>
          </p:cNvSpPr>
          <p:nvPr/>
        </p:nvSpPr>
        <p:spPr bwMode="auto">
          <a:xfrm>
            <a:off x="3352800" y="1485900"/>
            <a:ext cx="377825" cy="0"/>
          </a:xfrm>
          <a:prstGeom prst="line">
            <a:avLst/>
          </a:prstGeom>
          <a:noFill/>
          <a:ln w="28575">
            <a:solidFill>
              <a:srgbClr val="000000"/>
            </a:solidFill>
            <a:round/>
            <a:headEnd/>
            <a:tailEnd type="triangle" w="med" len="me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992272" name="Line 16"/>
          <p:cNvSpPr>
            <a:spLocks noChangeShapeType="1"/>
          </p:cNvSpPr>
          <p:nvPr/>
        </p:nvSpPr>
        <p:spPr bwMode="auto">
          <a:xfrm>
            <a:off x="4970463" y="1485900"/>
            <a:ext cx="377825" cy="0"/>
          </a:xfrm>
          <a:prstGeom prst="line">
            <a:avLst/>
          </a:prstGeom>
          <a:noFill/>
          <a:ln w="28575">
            <a:solidFill>
              <a:srgbClr val="000000"/>
            </a:solidFill>
            <a:round/>
            <a:headEnd/>
            <a:tailEnd type="triangle" w="med" len="me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992273" name="Line 17"/>
          <p:cNvSpPr>
            <a:spLocks noChangeShapeType="1"/>
          </p:cNvSpPr>
          <p:nvPr/>
        </p:nvSpPr>
        <p:spPr bwMode="auto">
          <a:xfrm>
            <a:off x="4964113" y="2387600"/>
            <a:ext cx="369887" cy="0"/>
          </a:xfrm>
          <a:prstGeom prst="line">
            <a:avLst/>
          </a:prstGeom>
          <a:noFill/>
          <a:ln w="28575">
            <a:solidFill>
              <a:srgbClr val="000000"/>
            </a:solidFill>
            <a:round/>
            <a:headEnd/>
            <a:tailEnd type="triangle" w="med" len="med"/>
          </a:ln>
          <a:effectLst/>
        </p:spPr>
        <p:txBody>
          <a:bodyPr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7659" name="Rectangle 18"/>
          <p:cNvSpPr>
            <a:spLocks noChangeArrowheads="1"/>
          </p:cNvSpPr>
          <p:nvPr/>
        </p:nvSpPr>
        <p:spPr bwMode="auto">
          <a:xfrm>
            <a:off x="152400" y="2971800"/>
            <a:ext cx="2743200" cy="1782669"/>
          </a:xfrm>
          <a:prstGeom prst="rect">
            <a:avLst/>
          </a:prstGeom>
          <a:noFill/>
          <a:ln w="9525">
            <a:noFill/>
            <a:miter lim="800000"/>
            <a:headEnd/>
            <a:tailEnd/>
          </a:ln>
        </p:spPr>
        <p:txBody>
          <a:bodyPr lIns="92075" tIns="46038" rIns="92075" bIns="46038" anchorCtr="1">
            <a:spAutoFit/>
          </a:bodyPr>
          <a:lstStyle/>
          <a:p>
            <a:pPr marL="284163" indent="-284163">
              <a:lnSpc>
                <a:spcPct val="90000"/>
              </a:lnSpc>
              <a:spcBef>
                <a:spcPct val="40000"/>
              </a:spcBef>
              <a:buClr>
                <a:srgbClr val="0066FF"/>
              </a:buClr>
              <a:buSzPct val="75000"/>
              <a:buFont typeface="Wingdings" pitchFamily="2" charset="2"/>
              <a:buNone/>
            </a:pPr>
            <a:r>
              <a:rPr lang="en-US" sz="1800" dirty="0" err="1" smtClean="0">
                <a:solidFill>
                  <a:srgbClr val="0066FF"/>
                </a:solidFill>
                <a:latin typeface="Arial Narrow" pitchFamily="34" charset="0"/>
              </a:rPr>
              <a:t>Hwi</a:t>
            </a:r>
            <a:endParaRPr lang="en-US" sz="1800" dirty="0">
              <a:solidFill>
                <a:srgbClr val="0066FF"/>
              </a:solidFill>
              <a:latin typeface="Arial Narrow" pitchFamily="34" charset="0"/>
            </a:endParaRPr>
          </a:p>
          <a:p>
            <a:pPr marL="284163" indent="-284163">
              <a:lnSpc>
                <a:spcPct val="90000"/>
              </a:lnSpc>
              <a:spcBef>
                <a:spcPct val="40000"/>
              </a:spcBef>
              <a:buClr>
                <a:srgbClr val="0066FF"/>
              </a:buClr>
              <a:buSzPct val="75000"/>
              <a:buFont typeface="Wingdings" pitchFamily="2" charset="2"/>
              <a:buChar char="u"/>
            </a:pPr>
            <a:r>
              <a:rPr lang="en-US" sz="1800" dirty="0">
                <a:solidFill>
                  <a:srgbClr val="000000"/>
                </a:solidFill>
                <a:latin typeface="Arial Narrow" pitchFamily="34" charset="0"/>
              </a:rPr>
              <a:t>Fast response </a:t>
            </a:r>
            <a:r>
              <a:rPr lang="en-US" sz="1800" dirty="0" smtClean="0">
                <a:solidFill>
                  <a:srgbClr val="000000"/>
                </a:solidFill>
                <a:latin typeface="Arial Narrow" pitchFamily="34" charset="0"/>
              </a:rPr>
              <a:t>to INTs</a:t>
            </a:r>
            <a:endParaRPr lang="en-US" sz="1800" dirty="0">
              <a:solidFill>
                <a:srgbClr val="000000"/>
              </a:solidFill>
              <a:latin typeface="Arial Narrow" pitchFamily="34" charset="0"/>
            </a:endParaRPr>
          </a:p>
          <a:p>
            <a:pPr marL="284163" indent="-284163">
              <a:lnSpc>
                <a:spcPct val="90000"/>
              </a:lnSpc>
              <a:spcBef>
                <a:spcPct val="40000"/>
              </a:spcBef>
              <a:buClr>
                <a:srgbClr val="0066FF"/>
              </a:buClr>
              <a:buSzPct val="75000"/>
              <a:buFont typeface="Wingdings" pitchFamily="2" charset="2"/>
              <a:buChar char="u"/>
            </a:pPr>
            <a:r>
              <a:rPr lang="en-US" sz="1800" dirty="0" smtClean="0">
                <a:solidFill>
                  <a:srgbClr val="000000"/>
                </a:solidFill>
                <a:latin typeface="Arial Narrow" pitchFamily="34" charset="0"/>
              </a:rPr>
              <a:t>Min </a:t>
            </a:r>
            <a:r>
              <a:rPr lang="en-US" sz="1800" dirty="0">
                <a:solidFill>
                  <a:srgbClr val="000000"/>
                </a:solidFill>
                <a:latin typeface="Arial Narrow" pitchFamily="34" charset="0"/>
              </a:rPr>
              <a:t>context switching</a:t>
            </a:r>
          </a:p>
          <a:p>
            <a:pPr marL="284163" indent="-284163">
              <a:lnSpc>
                <a:spcPct val="90000"/>
              </a:lnSpc>
              <a:spcBef>
                <a:spcPct val="40000"/>
              </a:spcBef>
              <a:buClr>
                <a:srgbClr val="0066FF"/>
              </a:buClr>
              <a:buSzPct val="75000"/>
              <a:buFont typeface="Wingdings" pitchFamily="2" charset="2"/>
              <a:buChar char="u"/>
            </a:pPr>
            <a:r>
              <a:rPr lang="en-US" sz="1800" dirty="0">
                <a:solidFill>
                  <a:srgbClr val="000000"/>
                </a:solidFill>
                <a:latin typeface="Arial Narrow" pitchFamily="34" charset="0"/>
              </a:rPr>
              <a:t>High priority for CPU</a:t>
            </a:r>
          </a:p>
          <a:p>
            <a:pPr marL="284163" indent="-284163">
              <a:lnSpc>
                <a:spcPct val="90000"/>
              </a:lnSpc>
              <a:spcBef>
                <a:spcPct val="40000"/>
              </a:spcBef>
              <a:buClr>
                <a:srgbClr val="0066FF"/>
              </a:buClr>
              <a:buSzPct val="75000"/>
              <a:buFont typeface="Wingdings" pitchFamily="2" charset="2"/>
              <a:buChar char="u"/>
            </a:pPr>
            <a:r>
              <a:rPr lang="en-US" sz="1800" dirty="0">
                <a:solidFill>
                  <a:srgbClr val="000000"/>
                </a:solidFill>
                <a:latin typeface="Arial Narrow" pitchFamily="34" charset="0"/>
              </a:rPr>
              <a:t>Limited </a:t>
            </a:r>
            <a:r>
              <a:rPr lang="en-US" sz="1800" dirty="0" smtClean="0">
                <a:solidFill>
                  <a:srgbClr val="000000"/>
                </a:solidFill>
                <a:latin typeface="Arial Narrow" pitchFamily="34" charset="0"/>
              </a:rPr>
              <a:t># </a:t>
            </a:r>
            <a:r>
              <a:rPr lang="en-US" sz="1800" dirty="0">
                <a:solidFill>
                  <a:srgbClr val="000000"/>
                </a:solidFill>
                <a:latin typeface="Arial Narrow" pitchFamily="34" charset="0"/>
              </a:rPr>
              <a:t>of </a:t>
            </a:r>
            <a:r>
              <a:rPr lang="en-US" sz="1800" dirty="0" err="1" smtClean="0">
                <a:solidFill>
                  <a:srgbClr val="000000"/>
                </a:solidFill>
                <a:latin typeface="Arial Narrow" pitchFamily="34" charset="0"/>
              </a:rPr>
              <a:t>Hwi</a:t>
            </a:r>
            <a:r>
              <a:rPr lang="en-US" sz="1800" dirty="0" smtClean="0">
                <a:solidFill>
                  <a:srgbClr val="000000"/>
                </a:solidFill>
                <a:latin typeface="Arial Narrow" pitchFamily="34" charset="0"/>
              </a:rPr>
              <a:t> </a:t>
            </a:r>
            <a:r>
              <a:rPr lang="en-US" sz="1800" dirty="0">
                <a:solidFill>
                  <a:srgbClr val="000000"/>
                </a:solidFill>
                <a:latin typeface="Arial Narrow" pitchFamily="34" charset="0"/>
              </a:rPr>
              <a:t>possible</a:t>
            </a:r>
          </a:p>
        </p:txBody>
      </p:sp>
      <p:sp>
        <p:nvSpPr>
          <p:cNvPr id="27660" name="Rectangle 19"/>
          <p:cNvSpPr>
            <a:spLocks noChangeArrowheads="1"/>
          </p:cNvSpPr>
          <p:nvPr/>
        </p:nvSpPr>
        <p:spPr bwMode="auto">
          <a:xfrm>
            <a:off x="6096000" y="2971800"/>
            <a:ext cx="2743200" cy="2031968"/>
          </a:xfrm>
          <a:prstGeom prst="rect">
            <a:avLst/>
          </a:prstGeom>
          <a:noFill/>
          <a:ln w="9525">
            <a:noFill/>
            <a:miter lim="800000"/>
            <a:headEnd/>
            <a:tailEnd/>
          </a:ln>
        </p:spPr>
        <p:txBody>
          <a:bodyPr lIns="92075" tIns="46038" rIns="92075" bIns="46038" anchorCtr="1">
            <a:spAutoFit/>
          </a:bodyPr>
          <a:lstStyle/>
          <a:p>
            <a:pPr marL="284163" indent="-284163">
              <a:lnSpc>
                <a:spcPct val="90000"/>
              </a:lnSpc>
              <a:spcBef>
                <a:spcPct val="40000"/>
              </a:spcBef>
              <a:buClr>
                <a:srgbClr val="0066FF"/>
              </a:buClr>
              <a:buSzPct val="75000"/>
              <a:buFont typeface="Wingdings" pitchFamily="2" charset="2"/>
              <a:buNone/>
            </a:pPr>
            <a:r>
              <a:rPr lang="en-US" sz="1800" dirty="0" err="1" smtClean="0">
                <a:solidFill>
                  <a:srgbClr val="0066FF"/>
                </a:solidFill>
                <a:latin typeface="Arial Narrow" pitchFamily="34" charset="0"/>
              </a:rPr>
              <a:t>Swi</a:t>
            </a:r>
            <a:endParaRPr lang="en-US" sz="1800" dirty="0">
              <a:solidFill>
                <a:srgbClr val="0066FF"/>
              </a:solidFill>
              <a:latin typeface="Arial Narrow" pitchFamily="34" charset="0"/>
            </a:endParaRPr>
          </a:p>
          <a:p>
            <a:pPr marL="284163" indent="-284163">
              <a:lnSpc>
                <a:spcPct val="90000"/>
              </a:lnSpc>
              <a:spcBef>
                <a:spcPct val="40000"/>
              </a:spcBef>
              <a:buClr>
                <a:srgbClr val="0066FF"/>
              </a:buClr>
              <a:buSzPct val="75000"/>
              <a:buFont typeface="Wingdings" pitchFamily="2" charset="2"/>
              <a:buChar char="u"/>
            </a:pPr>
            <a:r>
              <a:rPr lang="en-US" sz="1800" dirty="0">
                <a:solidFill>
                  <a:srgbClr val="000000"/>
                </a:solidFill>
                <a:latin typeface="Arial Narrow" pitchFamily="34" charset="0"/>
              </a:rPr>
              <a:t>Latency in response time</a:t>
            </a:r>
          </a:p>
          <a:p>
            <a:pPr marL="284163" indent="-284163">
              <a:lnSpc>
                <a:spcPct val="90000"/>
              </a:lnSpc>
              <a:spcBef>
                <a:spcPct val="40000"/>
              </a:spcBef>
              <a:buClr>
                <a:srgbClr val="0066FF"/>
              </a:buClr>
              <a:buSzPct val="75000"/>
              <a:buFont typeface="Wingdings" pitchFamily="2" charset="2"/>
              <a:buChar char="u"/>
            </a:pPr>
            <a:r>
              <a:rPr lang="en-US" sz="1800" dirty="0">
                <a:solidFill>
                  <a:srgbClr val="000000"/>
                </a:solidFill>
                <a:latin typeface="Arial Narrow" pitchFamily="34" charset="0"/>
              </a:rPr>
              <a:t>Context </a:t>
            </a:r>
            <a:r>
              <a:rPr lang="en-US" sz="1800" dirty="0" smtClean="0">
                <a:solidFill>
                  <a:srgbClr val="000000"/>
                </a:solidFill>
                <a:latin typeface="Arial Narrow" pitchFamily="34" charset="0"/>
              </a:rPr>
              <a:t>switch</a:t>
            </a:r>
            <a:endParaRPr lang="en-US" sz="1800" dirty="0">
              <a:solidFill>
                <a:srgbClr val="000000"/>
              </a:solidFill>
              <a:latin typeface="Arial Narrow" pitchFamily="34" charset="0"/>
            </a:endParaRPr>
          </a:p>
          <a:p>
            <a:pPr marL="284163" indent="-284163">
              <a:lnSpc>
                <a:spcPct val="90000"/>
              </a:lnSpc>
              <a:spcBef>
                <a:spcPct val="40000"/>
              </a:spcBef>
              <a:buClr>
                <a:srgbClr val="0066FF"/>
              </a:buClr>
              <a:buSzPct val="75000"/>
              <a:buFont typeface="Wingdings" pitchFamily="2" charset="2"/>
              <a:buChar char="u"/>
            </a:pPr>
            <a:r>
              <a:rPr lang="en-US" sz="1800" dirty="0">
                <a:solidFill>
                  <a:srgbClr val="000000"/>
                </a:solidFill>
                <a:latin typeface="Arial Narrow" pitchFamily="34" charset="0"/>
              </a:rPr>
              <a:t>Selectable priority levels</a:t>
            </a:r>
          </a:p>
          <a:p>
            <a:pPr marL="284163" indent="-284163">
              <a:lnSpc>
                <a:spcPct val="90000"/>
              </a:lnSpc>
              <a:spcBef>
                <a:spcPct val="40000"/>
              </a:spcBef>
              <a:buClr>
                <a:srgbClr val="0066FF"/>
              </a:buClr>
              <a:buSzPct val="75000"/>
              <a:buFont typeface="Wingdings" pitchFamily="2" charset="2"/>
              <a:buChar char="u"/>
            </a:pPr>
            <a:r>
              <a:rPr lang="en-US" sz="1800" dirty="0" smtClean="0">
                <a:solidFill>
                  <a:srgbClr val="000000"/>
                </a:solidFill>
                <a:latin typeface="Arial Narrow" pitchFamily="34" charset="0"/>
              </a:rPr>
              <a:t>Scheduler manages execution</a:t>
            </a:r>
            <a:endParaRPr lang="en-US" sz="1800" dirty="0">
              <a:solidFill>
                <a:srgbClr val="000000"/>
              </a:solidFill>
              <a:latin typeface="Arial Narrow" pitchFamily="34" charset="0"/>
            </a:endParaRPr>
          </a:p>
        </p:txBody>
      </p:sp>
      <p:sp>
        <p:nvSpPr>
          <p:cNvPr id="27661" name="Text Box 20"/>
          <p:cNvSpPr txBox="1">
            <a:spLocks noChangeArrowheads="1"/>
          </p:cNvSpPr>
          <p:nvPr/>
        </p:nvSpPr>
        <p:spPr bwMode="auto">
          <a:xfrm>
            <a:off x="1524000" y="5445456"/>
            <a:ext cx="6248400" cy="990600"/>
          </a:xfrm>
          <a:prstGeom prst="rect">
            <a:avLst/>
          </a:prstGeom>
          <a:noFill/>
          <a:ln w="9525">
            <a:noFill/>
            <a:miter lim="800000"/>
            <a:headEnd/>
            <a:tailEnd/>
          </a:ln>
        </p:spPr>
        <p:txBody>
          <a:bodyPr lIns="92075" tIns="46038" rIns="92075" bIns="46038"/>
          <a:lstStyle/>
          <a:p>
            <a:pPr marL="227013" indent="-227013">
              <a:lnSpc>
                <a:spcPct val="90000"/>
              </a:lnSpc>
              <a:spcBef>
                <a:spcPct val="20000"/>
              </a:spcBef>
              <a:buClr>
                <a:srgbClr val="000000"/>
              </a:buClr>
              <a:buSzPct val="75000"/>
              <a:buFont typeface="Wingdings" pitchFamily="2" charset="2"/>
              <a:buChar char="u"/>
            </a:pPr>
            <a:r>
              <a:rPr lang="en-US" sz="2000" b="0" dirty="0">
                <a:solidFill>
                  <a:srgbClr val="000000"/>
                </a:solidFill>
                <a:latin typeface="Arial Narrow" pitchFamily="34" charset="0"/>
              </a:rPr>
              <a:t> </a:t>
            </a:r>
            <a:r>
              <a:rPr lang="en-US" sz="2000" b="0" dirty="0" smtClean="0">
                <a:solidFill>
                  <a:srgbClr val="000000"/>
                </a:solidFill>
                <a:latin typeface="Arial Narrow" pitchFamily="34" charset="0"/>
              </a:rPr>
              <a:t>SYS/BIOS </a:t>
            </a:r>
            <a:r>
              <a:rPr lang="en-US" sz="2000" b="0" dirty="0">
                <a:solidFill>
                  <a:srgbClr val="000000"/>
                </a:solidFill>
                <a:latin typeface="Arial Narrow" pitchFamily="34" charset="0"/>
              </a:rPr>
              <a:t>provides for </a:t>
            </a:r>
            <a:r>
              <a:rPr lang="en-US" sz="2000" b="0" dirty="0" err="1" smtClean="0">
                <a:solidFill>
                  <a:srgbClr val="000000"/>
                </a:solidFill>
                <a:latin typeface="Arial Narrow" pitchFamily="34" charset="0"/>
              </a:rPr>
              <a:t>Hwi</a:t>
            </a:r>
            <a:r>
              <a:rPr lang="en-US" sz="2000" b="0" dirty="0" smtClean="0">
                <a:solidFill>
                  <a:srgbClr val="000000"/>
                </a:solidFill>
                <a:latin typeface="Arial Narrow" pitchFamily="34" charset="0"/>
              </a:rPr>
              <a:t> </a:t>
            </a:r>
            <a:r>
              <a:rPr lang="en-US" sz="2000" b="0" dirty="0">
                <a:solidFill>
                  <a:srgbClr val="000000"/>
                </a:solidFill>
                <a:latin typeface="Arial Narrow" pitchFamily="34" charset="0"/>
              </a:rPr>
              <a:t>and </a:t>
            </a:r>
            <a:r>
              <a:rPr lang="en-US" sz="2000" b="0" dirty="0" err="1" smtClean="0">
                <a:solidFill>
                  <a:srgbClr val="000000"/>
                </a:solidFill>
                <a:latin typeface="Arial Narrow" pitchFamily="34" charset="0"/>
              </a:rPr>
              <a:t>Swi</a:t>
            </a:r>
            <a:r>
              <a:rPr lang="en-US" sz="2000" b="0" dirty="0" smtClean="0">
                <a:solidFill>
                  <a:srgbClr val="000000"/>
                </a:solidFill>
                <a:latin typeface="Arial Narrow" pitchFamily="34" charset="0"/>
              </a:rPr>
              <a:t> </a:t>
            </a:r>
            <a:r>
              <a:rPr lang="en-US" sz="2000" b="0" dirty="0">
                <a:solidFill>
                  <a:srgbClr val="000000"/>
                </a:solidFill>
                <a:latin typeface="Arial Narrow" pitchFamily="34" charset="0"/>
              </a:rPr>
              <a:t>management</a:t>
            </a:r>
          </a:p>
          <a:p>
            <a:pPr marL="227013" indent="-227013">
              <a:lnSpc>
                <a:spcPct val="90000"/>
              </a:lnSpc>
              <a:spcBef>
                <a:spcPct val="20000"/>
              </a:spcBef>
              <a:buClr>
                <a:srgbClr val="000000"/>
              </a:buClr>
              <a:buSzPct val="75000"/>
              <a:buFont typeface="Wingdings" pitchFamily="2" charset="2"/>
              <a:buChar char="u"/>
            </a:pPr>
            <a:r>
              <a:rPr lang="en-US" sz="2000" b="0" dirty="0">
                <a:solidFill>
                  <a:srgbClr val="000000"/>
                </a:solidFill>
                <a:latin typeface="Arial Narrow" pitchFamily="34" charset="0"/>
              </a:rPr>
              <a:t> </a:t>
            </a:r>
            <a:r>
              <a:rPr lang="en-US" sz="2000" b="0" dirty="0" smtClean="0">
                <a:solidFill>
                  <a:srgbClr val="000000"/>
                </a:solidFill>
                <a:latin typeface="Arial Narrow" pitchFamily="34" charset="0"/>
              </a:rPr>
              <a:t>SYS/BIOS </a:t>
            </a:r>
            <a:r>
              <a:rPr lang="en-US" sz="2000" b="0" dirty="0">
                <a:solidFill>
                  <a:srgbClr val="000000"/>
                </a:solidFill>
                <a:latin typeface="Arial Narrow" pitchFamily="34" charset="0"/>
              </a:rPr>
              <a:t>allows the </a:t>
            </a:r>
            <a:r>
              <a:rPr lang="en-US" sz="2000" b="0" dirty="0" err="1" smtClean="0">
                <a:solidFill>
                  <a:srgbClr val="000000"/>
                </a:solidFill>
                <a:latin typeface="Arial Narrow" pitchFamily="34" charset="0"/>
              </a:rPr>
              <a:t>Hwi</a:t>
            </a:r>
            <a:r>
              <a:rPr lang="en-US" sz="2000" b="0" dirty="0" smtClean="0">
                <a:solidFill>
                  <a:srgbClr val="000000"/>
                </a:solidFill>
                <a:latin typeface="Arial Narrow" pitchFamily="34" charset="0"/>
              </a:rPr>
              <a:t> </a:t>
            </a:r>
            <a:r>
              <a:rPr lang="en-US" sz="2000" b="0" dirty="0">
                <a:solidFill>
                  <a:srgbClr val="000000"/>
                </a:solidFill>
                <a:latin typeface="Arial Narrow" pitchFamily="34" charset="0"/>
              </a:rPr>
              <a:t>to post </a:t>
            </a:r>
            <a:r>
              <a:rPr lang="en-US" sz="2000" b="0" dirty="0" smtClean="0">
                <a:solidFill>
                  <a:srgbClr val="000000"/>
                </a:solidFill>
                <a:latin typeface="Arial Narrow" pitchFamily="34" charset="0"/>
              </a:rPr>
              <a:t>a </a:t>
            </a:r>
            <a:r>
              <a:rPr lang="en-US" sz="2000" b="0" dirty="0" err="1" smtClean="0">
                <a:solidFill>
                  <a:srgbClr val="000000"/>
                </a:solidFill>
                <a:latin typeface="Arial Narrow" pitchFamily="34" charset="0"/>
              </a:rPr>
              <a:t>Swi</a:t>
            </a:r>
            <a:r>
              <a:rPr lang="en-US" sz="2000" b="0" dirty="0" smtClean="0">
                <a:solidFill>
                  <a:srgbClr val="000000"/>
                </a:solidFill>
                <a:latin typeface="Arial Narrow" pitchFamily="34" charset="0"/>
              </a:rPr>
              <a:t> </a:t>
            </a:r>
            <a:r>
              <a:rPr lang="en-US" sz="2000" b="0" dirty="0">
                <a:solidFill>
                  <a:srgbClr val="000000"/>
                </a:solidFill>
                <a:latin typeface="Arial Narrow" pitchFamily="34" charset="0"/>
              </a:rPr>
              <a:t>to the ready </a:t>
            </a:r>
            <a:r>
              <a:rPr lang="en-US" sz="2000" b="0" dirty="0" smtClean="0">
                <a:solidFill>
                  <a:srgbClr val="000000"/>
                </a:solidFill>
                <a:latin typeface="Arial Narrow" pitchFamily="34" charset="0"/>
              </a:rPr>
              <a:t>queue</a:t>
            </a:r>
          </a:p>
          <a:p>
            <a:pPr marL="227013" indent="-227013">
              <a:lnSpc>
                <a:spcPct val="90000"/>
              </a:lnSpc>
              <a:spcBef>
                <a:spcPct val="20000"/>
              </a:spcBef>
              <a:buClr>
                <a:srgbClr val="000000"/>
              </a:buClr>
              <a:buSzPct val="75000"/>
              <a:buFont typeface="Wingdings" pitchFamily="2" charset="2"/>
              <a:buChar char="u"/>
            </a:pPr>
            <a:r>
              <a:rPr lang="en-US" sz="2000" b="0" dirty="0" smtClean="0">
                <a:solidFill>
                  <a:srgbClr val="000000"/>
                </a:solidFill>
                <a:latin typeface="Arial Narrow" pitchFamily="34" charset="0"/>
              </a:rPr>
              <a:t>Could also post a semaphore to unblock a Task</a:t>
            </a:r>
            <a:endParaRPr lang="en-US" sz="2000" b="0" dirty="0">
              <a:solidFill>
                <a:srgbClr val="000000"/>
              </a:solidFill>
              <a:latin typeface="Arial Narrow" pitchFamily="34" charset="0"/>
            </a:endParaRPr>
          </a:p>
        </p:txBody>
      </p:sp>
      <p:sp>
        <p:nvSpPr>
          <p:cNvPr id="27662" name="Text Box 21"/>
          <p:cNvSpPr txBox="1">
            <a:spLocks noChangeArrowheads="1"/>
          </p:cNvSpPr>
          <p:nvPr/>
        </p:nvSpPr>
        <p:spPr bwMode="auto">
          <a:xfrm>
            <a:off x="1752600" y="609600"/>
            <a:ext cx="5867400" cy="457200"/>
          </a:xfrm>
          <a:prstGeom prst="rect">
            <a:avLst/>
          </a:prstGeom>
          <a:noFill/>
          <a:ln w="9525">
            <a:noFill/>
            <a:miter lim="800000"/>
            <a:headEnd/>
            <a:tailEnd/>
          </a:ln>
        </p:spPr>
        <p:txBody>
          <a:bodyPr>
            <a:spAutoFit/>
          </a:bodyPr>
          <a:lstStyle/>
          <a:p>
            <a:pPr>
              <a:lnSpc>
                <a:spcPct val="100000"/>
              </a:lnSpc>
            </a:pPr>
            <a:r>
              <a:rPr lang="en-US">
                <a:solidFill>
                  <a:srgbClr val="000000"/>
                </a:solidFill>
                <a:latin typeface="Arial Narrow" pitchFamily="34" charset="0"/>
              </a:rPr>
              <a:t>Execution flow for flexible real-time systems:</a:t>
            </a:r>
          </a:p>
        </p:txBody>
      </p:sp>
      <p:sp>
        <p:nvSpPr>
          <p:cNvPr id="27663" name="AutoShape 22"/>
          <p:cNvSpPr>
            <a:spLocks noChangeArrowheads="1"/>
          </p:cNvSpPr>
          <p:nvPr/>
        </p:nvSpPr>
        <p:spPr bwMode="auto">
          <a:xfrm>
            <a:off x="381000" y="1282700"/>
            <a:ext cx="655638" cy="406400"/>
          </a:xfrm>
          <a:prstGeom prst="flowChartProcess">
            <a:avLst/>
          </a:prstGeom>
          <a:solidFill>
            <a:schemeClr val="bg1"/>
          </a:solidFill>
          <a:ln w="9525">
            <a:solidFill>
              <a:srgbClr val="000000"/>
            </a:solidFill>
            <a:miter lim="800000"/>
            <a:headEnd/>
            <a:tailEnd/>
          </a:ln>
        </p:spPr>
        <p:txBody>
          <a:bodyPr wrap="none" anchor="ctr">
            <a:spAutoFit/>
          </a:bodyPr>
          <a:lstStyle/>
          <a:p>
            <a:pPr algn="ctr">
              <a:lnSpc>
                <a:spcPct val="100000"/>
              </a:lnSpc>
            </a:pPr>
            <a:r>
              <a:rPr lang="en-US" sz="2000">
                <a:solidFill>
                  <a:srgbClr val="000000"/>
                </a:solidFill>
                <a:latin typeface="Arial Narrow" pitchFamily="34" charset="0"/>
              </a:rPr>
              <a:t>INT !</a:t>
            </a:r>
          </a:p>
        </p:txBody>
      </p:sp>
      <p:sp>
        <p:nvSpPr>
          <p:cNvPr id="27664" name="AutoShape 23"/>
          <p:cNvSpPr>
            <a:spLocks noChangeArrowheads="1"/>
          </p:cNvSpPr>
          <p:nvPr/>
        </p:nvSpPr>
        <p:spPr bwMode="auto">
          <a:xfrm>
            <a:off x="1436041" y="1263770"/>
            <a:ext cx="1890418" cy="442674"/>
          </a:xfrm>
          <a:prstGeom prst="flowChartAlternateProcess">
            <a:avLst/>
          </a:prstGeom>
          <a:solidFill>
            <a:schemeClr val="bg1"/>
          </a:solidFill>
          <a:ln w="9525">
            <a:solidFill>
              <a:srgbClr val="000000"/>
            </a:solidFill>
            <a:miter lim="800000"/>
            <a:headEnd/>
            <a:tailEnd/>
          </a:ln>
        </p:spPr>
        <p:txBody>
          <a:bodyPr wrap="none" anchor="ctr">
            <a:spAutoFit/>
          </a:bodyPr>
          <a:lstStyle/>
          <a:p>
            <a:pPr algn="ctr">
              <a:lnSpc>
                <a:spcPct val="100000"/>
              </a:lnSpc>
            </a:pPr>
            <a:r>
              <a:rPr lang="en-US" sz="2000" b="0">
                <a:solidFill>
                  <a:srgbClr val="000000"/>
                </a:solidFill>
                <a:latin typeface="Arial Narrow" pitchFamily="34" charset="0"/>
              </a:rPr>
              <a:t>Hard R/T Process</a:t>
            </a:r>
          </a:p>
        </p:txBody>
      </p:sp>
      <p:sp>
        <p:nvSpPr>
          <p:cNvPr id="27665" name="AutoShape 24"/>
          <p:cNvSpPr>
            <a:spLocks noChangeArrowheads="1"/>
          </p:cNvSpPr>
          <p:nvPr/>
        </p:nvSpPr>
        <p:spPr bwMode="auto">
          <a:xfrm>
            <a:off x="3733800" y="1282700"/>
            <a:ext cx="1295400" cy="406400"/>
          </a:xfrm>
          <a:prstGeom prst="flowChartProcess">
            <a:avLst/>
          </a:prstGeom>
          <a:solidFill>
            <a:schemeClr val="bg1"/>
          </a:solidFill>
          <a:ln w="9525">
            <a:solidFill>
              <a:srgbClr val="000000"/>
            </a:solidFill>
            <a:miter lim="800000"/>
            <a:headEnd/>
            <a:tailEnd/>
          </a:ln>
        </p:spPr>
        <p:txBody>
          <a:bodyPr anchor="ctr">
            <a:spAutoFit/>
          </a:bodyPr>
          <a:lstStyle/>
          <a:p>
            <a:pPr algn="ctr">
              <a:lnSpc>
                <a:spcPct val="100000"/>
              </a:lnSpc>
            </a:pPr>
            <a:r>
              <a:rPr lang="en-US" sz="2000" dirty="0">
                <a:solidFill>
                  <a:srgbClr val="000000"/>
                </a:solidFill>
                <a:latin typeface="Arial Narrow" pitchFamily="34" charset="0"/>
              </a:rPr>
              <a:t>Post </a:t>
            </a:r>
            <a:r>
              <a:rPr lang="en-US" sz="2000" dirty="0" err="1" smtClean="0">
                <a:solidFill>
                  <a:srgbClr val="000000"/>
                </a:solidFill>
                <a:latin typeface="Arial Narrow" pitchFamily="34" charset="0"/>
              </a:rPr>
              <a:t>Swi</a:t>
            </a:r>
            <a:endParaRPr lang="en-US" sz="2000" dirty="0">
              <a:solidFill>
                <a:srgbClr val="000000"/>
              </a:solidFill>
              <a:latin typeface="Arial Narrow" pitchFamily="34" charset="0"/>
            </a:endParaRPr>
          </a:p>
        </p:txBody>
      </p:sp>
      <p:sp>
        <p:nvSpPr>
          <p:cNvPr id="27666" name="AutoShape 25"/>
          <p:cNvSpPr>
            <a:spLocks noChangeArrowheads="1"/>
          </p:cNvSpPr>
          <p:nvPr/>
        </p:nvSpPr>
        <p:spPr bwMode="auto">
          <a:xfrm>
            <a:off x="5367668" y="1297822"/>
            <a:ext cx="1273753" cy="374571"/>
          </a:xfrm>
          <a:prstGeom prst="flowChartAlternateProcess">
            <a:avLst/>
          </a:prstGeom>
          <a:solidFill>
            <a:schemeClr val="bg1"/>
          </a:solidFill>
          <a:ln w="9525">
            <a:solidFill>
              <a:srgbClr val="000000"/>
            </a:solidFill>
            <a:miter lim="800000"/>
            <a:headEnd/>
            <a:tailEnd/>
          </a:ln>
        </p:spPr>
        <p:txBody>
          <a:bodyPr wrap="none" anchor="ctr">
            <a:spAutoFit/>
          </a:bodyPr>
          <a:lstStyle/>
          <a:p>
            <a:pPr algn="ctr">
              <a:lnSpc>
                <a:spcPct val="100000"/>
              </a:lnSpc>
            </a:pPr>
            <a:r>
              <a:rPr lang="en-US" sz="1600" b="0" dirty="0">
                <a:solidFill>
                  <a:srgbClr val="000000"/>
                </a:solidFill>
                <a:latin typeface="Arial Narrow" pitchFamily="34" charset="0"/>
              </a:rPr>
              <a:t>Cleanup, </a:t>
            </a:r>
            <a:r>
              <a:rPr lang="en-US" sz="1600" b="0" dirty="0" smtClean="0">
                <a:solidFill>
                  <a:srgbClr val="000000"/>
                </a:solidFill>
                <a:latin typeface="Arial Narrow" pitchFamily="34" charset="0"/>
              </a:rPr>
              <a:t>RET</a:t>
            </a:r>
            <a:endParaRPr lang="en-US" sz="1600" b="0" dirty="0">
              <a:solidFill>
                <a:srgbClr val="000000"/>
              </a:solidFill>
              <a:latin typeface="Arial Narrow" pitchFamily="34" charset="0"/>
            </a:endParaRPr>
          </a:p>
        </p:txBody>
      </p:sp>
      <p:sp>
        <p:nvSpPr>
          <p:cNvPr id="27667" name="AutoShape 26"/>
          <p:cNvSpPr>
            <a:spLocks noChangeArrowheads="1"/>
          </p:cNvSpPr>
          <p:nvPr/>
        </p:nvSpPr>
        <p:spPr bwMode="auto">
          <a:xfrm>
            <a:off x="5355266" y="2182496"/>
            <a:ext cx="2167503" cy="408623"/>
          </a:xfrm>
          <a:prstGeom prst="flowChartAlternateProcess">
            <a:avLst/>
          </a:prstGeom>
          <a:solidFill>
            <a:schemeClr val="bg1"/>
          </a:solidFill>
          <a:ln w="9525">
            <a:solidFill>
              <a:srgbClr val="000000"/>
            </a:solidFill>
            <a:miter lim="800000"/>
            <a:headEnd/>
            <a:tailEnd/>
          </a:ln>
        </p:spPr>
        <p:txBody>
          <a:bodyPr wrap="none" anchor="ctr">
            <a:spAutoFit/>
          </a:bodyPr>
          <a:lstStyle/>
          <a:p>
            <a:pPr algn="ctr">
              <a:lnSpc>
                <a:spcPct val="100000"/>
              </a:lnSpc>
            </a:pPr>
            <a:r>
              <a:rPr lang="en-US" sz="1800" b="0" dirty="0">
                <a:solidFill>
                  <a:srgbClr val="000000"/>
                </a:solidFill>
                <a:latin typeface="Arial Narrow" pitchFamily="34" charset="0"/>
              </a:rPr>
              <a:t>Continue </a:t>
            </a:r>
            <a:r>
              <a:rPr lang="en-US" sz="1800" b="0" dirty="0" smtClean="0">
                <a:solidFill>
                  <a:srgbClr val="000000"/>
                </a:solidFill>
                <a:latin typeface="Arial Narrow" pitchFamily="34" charset="0"/>
              </a:rPr>
              <a:t>Processing </a:t>
            </a:r>
            <a:r>
              <a:rPr lang="en-US" sz="1800" b="0" dirty="0">
                <a:solidFill>
                  <a:srgbClr val="000000"/>
                </a:solidFill>
                <a:latin typeface="Arial Narrow" pitchFamily="34" charset="0"/>
              </a:rPr>
              <a:t>...</a:t>
            </a:r>
          </a:p>
        </p:txBody>
      </p:sp>
      <p:sp>
        <p:nvSpPr>
          <p:cNvPr id="992283" name="Line 27"/>
          <p:cNvSpPr>
            <a:spLocks noChangeShapeType="1"/>
          </p:cNvSpPr>
          <p:nvPr/>
        </p:nvSpPr>
        <p:spPr bwMode="auto">
          <a:xfrm>
            <a:off x="1039813" y="1485900"/>
            <a:ext cx="377825" cy="0"/>
          </a:xfrm>
          <a:prstGeom prst="line">
            <a:avLst/>
          </a:prstGeom>
          <a:noFill/>
          <a:ln w="28575">
            <a:solidFill>
              <a:srgbClr val="000000"/>
            </a:solidFill>
            <a:round/>
            <a:headEnd/>
            <a:tailEnd type="triangle" w="med" len="me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7669" name="AutoShape 28"/>
          <p:cNvSpPr>
            <a:spLocks noChangeArrowheads="1"/>
          </p:cNvSpPr>
          <p:nvPr/>
        </p:nvSpPr>
        <p:spPr bwMode="auto">
          <a:xfrm>
            <a:off x="3733800" y="2184400"/>
            <a:ext cx="1295400" cy="406400"/>
          </a:xfrm>
          <a:prstGeom prst="flowChartProcess">
            <a:avLst/>
          </a:prstGeom>
          <a:solidFill>
            <a:schemeClr val="bg1"/>
          </a:solidFill>
          <a:ln w="9525">
            <a:solidFill>
              <a:srgbClr val="000000"/>
            </a:solidFill>
            <a:miter lim="800000"/>
            <a:headEnd/>
            <a:tailEnd/>
          </a:ln>
        </p:spPr>
        <p:txBody>
          <a:bodyPr anchor="ctr">
            <a:spAutoFit/>
          </a:bodyPr>
          <a:lstStyle/>
          <a:p>
            <a:pPr algn="ctr">
              <a:lnSpc>
                <a:spcPct val="100000"/>
              </a:lnSpc>
            </a:pPr>
            <a:r>
              <a:rPr lang="en-US" sz="2000" dirty="0" err="1" smtClean="0">
                <a:solidFill>
                  <a:srgbClr val="000000"/>
                </a:solidFill>
                <a:latin typeface="Arial Narrow" pitchFamily="34" charset="0"/>
              </a:rPr>
              <a:t>Swi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Ready</a:t>
            </a:r>
          </a:p>
        </p:txBody>
      </p:sp>
      <p:sp>
        <p:nvSpPr>
          <p:cNvPr id="992285" name="Line 29"/>
          <p:cNvSpPr>
            <a:spLocks noChangeShapeType="1"/>
          </p:cNvSpPr>
          <p:nvPr/>
        </p:nvSpPr>
        <p:spPr bwMode="auto">
          <a:xfrm>
            <a:off x="4419600" y="1676400"/>
            <a:ext cx="0" cy="522288"/>
          </a:xfrm>
          <a:prstGeom prst="line">
            <a:avLst/>
          </a:prstGeom>
          <a:noFill/>
          <a:ln w="28575">
            <a:solidFill>
              <a:srgbClr val="000000"/>
            </a:solidFill>
            <a:round/>
            <a:headEnd/>
            <a:tailEnd type="triangle" w="med" len="med"/>
          </a:ln>
          <a:effectLst/>
        </p:spPr>
        <p:txBody>
          <a:bodyPr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7671" name="Text Box 30"/>
          <p:cNvSpPr txBox="1">
            <a:spLocks noChangeArrowheads="1"/>
          </p:cNvSpPr>
          <p:nvPr/>
        </p:nvSpPr>
        <p:spPr bwMode="auto">
          <a:xfrm>
            <a:off x="7834429" y="1270000"/>
            <a:ext cx="822661" cy="437043"/>
          </a:xfrm>
          <a:prstGeom prst="rect">
            <a:avLst/>
          </a:prstGeom>
          <a:noFill/>
          <a:ln w="12700">
            <a:noFill/>
            <a:miter lim="800000"/>
            <a:headEnd type="none" w="sm" len="sm"/>
            <a:tailEnd type="none" w="sm" len="sm"/>
          </a:ln>
        </p:spPr>
        <p:txBody>
          <a:bodyPr wrap="none">
            <a:spAutoFit/>
          </a:bodyPr>
          <a:lstStyle/>
          <a:p>
            <a:r>
              <a:rPr lang="en-US" sz="2800" dirty="0" err="1" smtClean="0">
                <a:solidFill>
                  <a:srgbClr val="0066FF"/>
                </a:solidFill>
              </a:rPr>
              <a:t>Hwi</a:t>
            </a:r>
            <a:endParaRPr lang="en-US" sz="2800" dirty="0">
              <a:solidFill>
                <a:srgbClr val="0066FF"/>
              </a:solidFill>
            </a:endParaRPr>
          </a:p>
        </p:txBody>
      </p:sp>
      <p:sp>
        <p:nvSpPr>
          <p:cNvPr id="27673" name="Text Box 32"/>
          <p:cNvSpPr txBox="1">
            <a:spLocks noChangeArrowheads="1"/>
          </p:cNvSpPr>
          <p:nvPr/>
        </p:nvSpPr>
        <p:spPr bwMode="auto">
          <a:xfrm>
            <a:off x="2962279" y="3288774"/>
            <a:ext cx="2949422" cy="2045226"/>
          </a:xfrm>
          <a:prstGeom prst="rect">
            <a:avLst/>
          </a:prstGeom>
          <a:solidFill>
            <a:schemeClr val="accent1"/>
          </a:solidFill>
          <a:ln w="12700">
            <a:noFill/>
            <a:miter lim="800000"/>
            <a:headEnd type="none" w="sm" len="sm"/>
            <a:tailEnd type="none" w="sm" len="sm"/>
          </a:ln>
        </p:spPr>
        <p:txBody>
          <a:bodyPr wrap="none" anchor="ctr" anchorCtr="1">
            <a:noAutofit/>
          </a:bodyPr>
          <a:lstStyle/>
          <a:p>
            <a:pPr>
              <a:lnSpc>
                <a:spcPct val="50000"/>
              </a:lnSpc>
              <a:tabLst>
                <a:tab pos="341313" algn="l"/>
              </a:tabLst>
            </a:pPr>
            <a:r>
              <a:rPr lang="en-US" sz="1800" dirty="0" smtClean="0">
                <a:solidFill>
                  <a:srgbClr val="000000"/>
                </a:solidFill>
                <a:latin typeface="Courier New" pitchFamily="49" charset="0"/>
              </a:rPr>
              <a:t>*</a:t>
            </a:r>
            <a:r>
              <a:rPr lang="en-US" sz="1800" dirty="0" err="1" smtClean="0">
                <a:solidFill>
                  <a:srgbClr val="000000"/>
                </a:solidFill>
                <a:latin typeface="Courier New" pitchFamily="49" charset="0"/>
              </a:rPr>
              <a:t>buf</a:t>
            </a:r>
            <a:r>
              <a:rPr lang="en-US" sz="1800" dirty="0">
                <a:solidFill>
                  <a:srgbClr val="000000"/>
                </a:solidFill>
                <a:latin typeface="Courier New" pitchFamily="49" charset="0"/>
              </a:rPr>
              <a:t>++ = *XBUF;</a:t>
            </a:r>
          </a:p>
          <a:p>
            <a:pPr>
              <a:lnSpc>
                <a:spcPct val="50000"/>
              </a:lnSpc>
              <a:tabLst>
                <a:tab pos="341313" algn="l"/>
              </a:tabLst>
            </a:pPr>
            <a:r>
              <a:rPr lang="en-US" sz="1800" dirty="0" err="1">
                <a:solidFill>
                  <a:srgbClr val="000000"/>
                </a:solidFill>
                <a:latin typeface="Courier New" pitchFamily="49" charset="0"/>
              </a:rPr>
              <a:t>cnt</a:t>
            </a:r>
            <a:r>
              <a:rPr lang="en-US" sz="1800" dirty="0">
                <a:solidFill>
                  <a:srgbClr val="000000"/>
                </a:solidFill>
                <a:latin typeface="Courier New" pitchFamily="49" charset="0"/>
              </a:rPr>
              <a:t>++;</a:t>
            </a:r>
          </a:p>
          <a:p>
            <a:pPr>
              <a:lnSpc>
                <a:spcPct val="50000"/>
              </a:lnSpc>
              <a:tabLst>
                <a:tab pos="341313" algn="l"/>
              </a:tabLst>
            </a:pPr>
            <a:r>
              <a:rPr lang="en-US" sz="1800" dirty="0">
                <a:solidFill>
                  <a:srgbClr val="000000"/>
                </a:solidFill>
                <a:latin typeface="Courier New" pitchFamily="49" charset="0"/>
              </a:rPr>
              <a:t>if (</a:t>
            </a:r>
            <a:r>
              <a:rPr lang="en-US" sz="1800" dirty="0" err="1">
                <a:solidFill>
                  <a:srgbClr val="000000"/>
                </a:solidFill>
                <a:latin typeface="Courier New" pitchFamily="49" charset="0"/>
              </a:rPr>
              <a:t>cnt</a:t>
            </a:r>
            <a:r>
              <a:rPr lang="en-US" sz="1800" dirty="0">
                <a:solidFill>
                  <a:srgbClr val="000000"/>
                </a:solidFill>
                <a:latin typeface="Courier New" pitchFamily="49" charset="0"/>
              </a:rPr>
              <a:t> &gt;= BLKSZ) {</a:t>
            </a:r>
          </a:p>
          <a:p>
            <a:pPr>
              <a:lnSpc>
                <a:spcPct val="50000"/>
              </a:lnSpc>
              <a:tabLst>
                <a:tab pos="341313" algn="l"/>
              </a:tabLst>
            </a:pPr>
            <a:r>
              <a:rPr lang="en-US" sz="1800" dirty="0">
                <a:solidFill>
                  <a:srgbClr val="000000"/>
                </a:solidFill>
                <a:latin typeface="Courier New" pitchFamily="49" charset="0"/>
              </a:rPr>
              <a:t>	</a:t>
            </a:r>
            <a:r>
              <a:rPr lang="en-US" sz="1800" dirty="0" err="1" smtClean="0">
                <a:solidFill>
                  <a:schemeClr val="tx2"/>
                </a:solidFill>
                <a:latin typeface="Courier New" pitchFamily="49" charset="0"/>
              </a:rPr>
              <a:t>Swi_post</a:t>
            </a:r>
            <a:r>
              <a:rPr lang="en-US" sz="1800" dirty="0" smtClean="0">
                <a:solidFill>
                  <a:schemeClr val="tx2"/>
                </a:solidFill>
                <a:latin typeface="Courier New" pitchFamily="49" charset="0"/>
              </a:rPr>
              <a:t>(</a:t>
            </a:r>
            <a:r>
              <a:rPr lang="en-US" sz="1800" dirty="0" err="1" smtClean="0">
                <a:solidFill>
                  <a:schemeClr val="tx2"/>
                </a:solidFill>
                <a:latin typeface="Courier New" pitchFamily="49" charset="0"/>
              </a:rPr>
              <a:t>swiFir</a:t>
            </a:r>
            <a:r>
              <a:rPr lang="en-US" sz="1800" dirty="0">
                <a:solidFill>
                  <a:schemeClr val="tx2"/>
                </a:solidFill>
                <a:latin typeface="Courier New" pitchFamily="49" charset="0"/>
              </a:rPr>
              <a:t>);</a:t>
            </a:r>
          </a:p>
          <a:p>
            <a:pPr>
              <a:lnSpc>
                <a:spcPct val="50000"/>
              </a:lnSpc>
              <a:tabLst>
                <a:tab pos="341313" algn="l"/>
              </a:tabLst>
            </a:pPr>
            <a:r>
              <a:rPr lang="en-US" sz="1800" dirty="0">
                <a:solidFill>
                  <a:srgbClr val="000000"/>
                </a:solidFill>
                <a:latin typeface="Courier New" pitchFamily="49" charset="0"/>
              </a:rPr>
              <a:t>	count = 0;</a:t>
            </a:r>
          </a:p>
          <a:p>
            <a:pPr>
              <a:lnSpc>
                <a:spcPct val="50000"/>
              </a:lnSpc>
              <a:tabLst>
                <a:tab pos="341313" algn="l"/>
              </a:tabLst>
            </a:pPr>
            <a:r>
              <a:rPr lang="en-US" sz="1800" dirty="0">
                <a:solidFill>
                  <a:srgbClr val="000000"/>
                </a:solidFill>
                <a:latin typeface="Courier New" pitchFamily="49" charset="0"/>
              </a:rPr>
              <a:t>	</a:t>
            </a:r>
            <a:r>
              <a:rPr lang="en-US" sz="1800" dirty="0" err="1">
                <a:solidFill>
                  <a:srgbClr val="000000"/>
                </a:solidFill>
                <a:latin typeface="Courier New" pitchFamily="49" charset="0"/>
              </a:rPr>
              <a:t>pingPong</a:t>
            </a:r>
            <a:r>
              <a:rPr lang="en-US" sz="1800" dirty="0">
                <a:solidFill>
                  <a:srgbClr val="000000"/>
                </a:solidFill>
                <a:latin typeface="Courier New" pitchFamily="49" charset="0"/>
              </a:rPr>
              <a:t> ^= 1</a:t>
            </a:r>
            <a:r>
              <a:rPr lang="en-US" sz="1800" dirty="0" smtClean="0">
                <a:solidFill>
                  <a:srgbClr val="000000"/>
                </a:solidFill>
                <a:latin typeface="Courier New" pitchFamily="49" charset="0"/>
              </a:rPr>
              <a:t>;</a:t>
            </a:r>
            <a:endParaRPr lang="en-US" sz="1800" dirty="0">
              <a:solidFill>
                <a:srgbClr val="000000"/>
              </a:solidFill>
              <a:latin typeface="Courier New" pitchFamily="49" charset="0"/>
            </a:endParaRPr>
          </a:p>
          <a:p>
            <a:pPr>
              <a:lnSpc>
                <a:spcPct val="50000"/>
              </a:lnSpc>
              <a:tabLst>
                <a:tab pos="341313" algn="l"/>
              </a:tabLst>
            </a:pPr>
            <a:r>
              <a:rPr lang="en-US" sz="1800" dirty="0">
                <a:solidFill>
                  <a:srgbClr val="000000"/>
                </a:solidFill>
                <a:latin typeface="Courier New" pitchFamily="49" charset="0"/>
              </a:rPr>
              <a:t>}</a:t>
            </a:r>
          </a:p>
        </p:txBody>
      </p:sp>
      <p:sp>
        <p:nvSpPr>
          <p:cNvPr id="36" name="Leading Question"/>
          <p:cNvSpPr txBox="1"/>
          <p:nvPr/>
        </p:nvSpPr>
        <p:spPr>
          <a:xfrm>
            <a:off x="6477000" y="6514133"/>
            <a:ext cx="1758494"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Scheduling </a:t>
            </a:r>
            <a:r>
              <a:rPr lang="en-US" sz="2000" b="0" dirty="0" err="1" smtClean="0">
                <a:solidFill>
                  <a:schemeClr val="tx2"/>
                </a:solidFill>
                <a:latin typeface="Arial Narrow"/>
              </a:rPr>
              <a:t>Swi's</a:t>
            </a:r>
            <a:r>
              <a:rPr lang="en-US" sz="2000" b="0" dirty="0" smtClean="0">
                <a:solidFill>
                  <a:schemeClr val="tx2"/>
                </a:solidFill>
                <a:latin typeface="Arial Narrow"/>
              </a:rPr>
              <a:t>...</a:t>
            </a:r>
            <a:endParaRPr lang="en-US" sz="2000" b="0" dirty="0">
              <a:solidFill>
                <a:schemeClr val="tx2"/>
              </a:solidFill>
              <a:latin typeface="Arial Narrow"/>
            </a:endParaRPr>
          </a:p>
        </p:txBody>
      </p:sp>
      <p:sp>
        <p:nvSpPr>
          <p:cNvPr id="29"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13</a:t>
            </a:r>
            <a:endParaRPr lang="en-US" sz="1000" b="0">
              <a:solidFill>
                <a:schemeClr val="tx2"/>
              </a:solidFill>
              <a:latin typeface="Arial"/>
            </a:endParaRPr>
          </a:p>
        </p:txBody>
      </p:sp>
      <p:pic>
        <p:nvPicPr>
          <p:cNvPr id="30" name="Animated Logo" descr="tilogo_color_twoline.png"/>
          <p:cNvPicPr>
            <a:picLocks noChangeAspect="1"/>
          </p:cNvPicPr>
          <p:nvPr/>
        </p:nvPicPr>
        <p:blipFill>
          <a:blip r:embed="rId2" cstate="print"/>
          <a:stretch>
            <a:fillRect/>
          </a:stretch>
        </p:blipFill>
        <p:spPr>
          <a:xfrm>
            <a:off x="50800" y="6477000"/>
            <a:ext cx="1438537" cy="347443"/>
          </a:xfrm>
          <a:prstGeom prst="rect">
            <a:avLst/>
          </a:prstGeom>
        </p:spPr>
      </p:pic>
      <p:sp>
        <p:nvSpPr>
          <p:cNvPr id="28" name="TextBox 27"/>
          <p:cNvSpPr txBox="1"/>
          <p:nvPr/>
        </p:nvSpPr>
        <p:spPr>
          <a:xfrm>
            <a:off x="2911540" y="2970031"/>
            <a:ext cx="1183337" cy="338554"/>
          </a:xfrm>
          <a:prstGeom prst="rect">
            <a:avLst/>
          </a:prstGeom>
          <a:noFill/>
        </p:spPr>
        <p:txBody>
          <a:bodyPr wrap="none" rtlCol="0" anchor="ctr" anchorCtr="0">
            <a:spAutoFit/>
          </a:bodyPr>
          <a:lstStyle/>
          <a:p>
            <a:r>
              <a:rPr lang="en-US" sz="2000" b="0" dirty="0" err="1" smtClean="0">
                <a:solidFill>
                  <a:schemeClr val="tx2"/>
                </a:solidFill>
                <a:effectLst/>
              </a:rPr>
              <a:t>isrAudio</a:t>
            </a:r>
            <a:r>
              <a:rPr lang="en-US" sz="2000" b="0" dirty="0" smtClean="0">
                <a:solidFill>
                  <a:schemeClr val="tx2"/>
                </a:solidFill>
                <a:effectLst/>
              </a:rPr>
              <a:t>:</a:t>
            </a:r>
          </a:p>
        </p:txBody>
      </p:sp>
      <p:sp>
        <p:nvSpPr>
          <p:cNvPr id="31" name="Text Box 30"/>
          <p:cNvSpPr txBox="1">
            <a:spLocks noChangeArrowheads="1"/>
          </p:cNvSpPr>
          <p:nvPr/>
        </p:nvSpPr>
        <p:spPr bwMode="auto">
          <a:xfrm>
            <a:off x="7834429" y="2186765"/>
            <a:ext cx="822661" cy="437043"/>
          </a:xfrm>
          <a:prstGeom prst="rect">
            <a:avLst/>
          </a:prstGeom>
          <a:noFill/>
          <a:ln w="12700">
            <a:noFill/>
            <a:miter lim="800000"/>
            <a:headEnd type="none" w="sm" len="sm"/>
            <a:tailEnd type="none" w="sm" len="sm"/>
          </a:ln>
        </p:spPr>
        <p:txBody>
          <a:bodyPr wrap="none">
            <a:spAutoFit/>
          </a:bodyPr>
          <a:lstStyle/>
          <a:p>
            <a:r>
              <a:rPr lang="en-US" sz="2800" dirty="0" err="1" smtClean="0">
                <a:solidFill>
                  <a:srgbClr val="0066FF"/>
                </a:solidFill>
              </a:rPr>
              <a:t>Swi</a:t>
            </a:r>
            <a:endParaRPr lang="en-US" sz="2800" dirty="0">
              <a:solidFill>
                <a:srgbClr val="0066FF"/>
              </a:solidFil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6"/>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5330" name="AutoShape 2"/>
          <p:cNvSpPr>
            <a:spLocks noChangeArrowheads="1"/>
          </p:cNvSpPr>
          <p:nvPr/>
        </p:nvSpPr>
        <p:spPr bwMode="gray">
          <a:xfrm>
            <a:off x="636588" y="1298575"/>
            <a:ext cx="1252537" cy="377825"/>
          </a:xfrm>
          <a:prstGeom prst="roundRect">
            <a:avLst>
              <a:gd name="adj" fmla="val 12495"/>
            </a:avLst>
          </a:prstGeom>
          <a:solidFill>
            <a:schemeClr val="accent3"/>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r>
              <a:rPr lang="en-US" sz="1800" dirty="0" err="1" smtClean="0">
                <a:solidFill>
                  <a:srgbClr val="000000"/>
                </a:solidFill>
              </a:rPr>
              <a:t>Hwi</a:t>
            </a:r>
            <a:endParaRPr lang="en-US" sz="1800" dirty="0">
              <a:solidFill>
                <a:srgbClr val="000000"/>
              </a:solidFill>
            </a:endParaRPr>
          </a:p>
        </p:txBody>
      </p:sp>
      <p:sp>
        <p:nvSpPr>
          <p:cNvPr id="995331" name="AutoShape 3"/>
          <p:cNvSpPr>
            <a:spLocks noChangeArrowheads="1"/>
          </p:cNvSpPr>
          <p:nvPr/>
        </p:nvSpPr>
        <p:spPr bwMode="gray">
          <a:xfrm>
            <a:off x="636588" y="2976563"/>
            <a:ext cx="1252537" cy="376237"/>
          </a:xfrm>
          <a:prstGeom prst="roundRect">
            <a:avLst>
              <a:gd name="adj" fmla="val 12495"/>
            </a:avLst>
          </a:prstGeom>
          <a:solidFill>
            <a:schemeClr val="accent2"/>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r>
              <a:rPr lang="en-US" sz="1800" dirty="0" err="1" smtClean="0">
                <a:solidFill>
                  <a:srgbClr val="000000"/>
                </a:solidFill>
              </a:rPr>
              <a:t>swi_a</a:t>
            </a:r>
            <a:r>
              <a:rPr lang="en-US" sz="1800" dirty="0" smtClean="0">
                <a:solidFill>
                  <a:srgbClr val="000000"/>
                </a:solidFill>
              </a:rPr>
              <a:t> </a:t>
            </a:r>
            <a:r>
              <a:rPr lang="en-US" sz="1800" b="0" i="1" dirty="0">
                <a:solidFill>
                  <a:srgbClr val="000000"/>
                </a:solidFill>
              </a:rPr>
              <a:t>(p1)</a:t>
            </a:r>
          </a:p>
        </p:txBody>
      </p:sp>
      <p:sp>
        <p:nvSpPr>
          <p:cNvPr id="995332" name="AutoShape 4"/>
          <p:cNvSpPr>
            <a:spLocks noChangeArrowheads="1"/>
          </p:cNvSpPr>
          <p:nvPr/>
        </p:nvSpPr>
        <p:spPr bwMode="gray">
          <a:xfrm>
            <a:off x="636588" y="3738563"/>
            <a:ext cx="1252537" cy="376237"/>
          </a:xfrm>
          <a:prstGeom prst="roundRect">
            <a:avLst>
              <a:gd name="adj" fmla="val 12495"/>
            </a:avLst>
          </a:prstGeom>
          <a:solidFill>
            <a:schemeClr val="bg1"/>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r>
              <a:rPr lang="en-US" sz="1800" dirty="0" smtClean="0">
                <a:solidFill>
                  <a:srgbClr val="000000"/>
                </a:solidFill>
              </a:rPr>
              <a:t>Idle</a:t>
            </a:r>
            <a:endParaRPr lang="en-US" sz="1800" dirty="0">
              <a:solidFill>
                <a:srgbClr val="000000"/>
              </a:solidFill>
            </a:endParaRPr>
          </a:p>
        </p:txBody>
      </p:sp>
      <p:sp>
        <p:nvSpPr>
          <p:cNvPr id="995333" name="AutoShape 5"/>
          <p:cNvSpPr>
            <a:spLocks noChangeArrowheads="1"/>
          </p:cNvSpPr>
          <p:nvPr/>
        </p:nvSpPr>
        <p:spPr bwMode="gray">
          <a:xfrm>
            <a:off x="636588" y="2136775"/>
            <a:ext cx="1252537" cy="377825"/>
          </a:xfrm>
          <a:prstGeom prst="roundRect">
            <a:avLst>
              <a:gd name="adj" fmla="val 12495"/>
            </a:avLst>
          </a:prstGeom>
          <a:solidFill>
            <a:schemeClr val="accent1"/>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r>
              <a:rPr lang="en-US" sz="1800" dirty="0" err="1" smtClean="0">
                <a:solidFill>
                  <a:srgbClr val="000000"/>
                </a:solidFill>
              </a:rPr>
              <a:t>swi_b</a:t>
            </a:r>
            <a:r>
              <a:rPr lang="en-US" sz="1800" dirty="0" smtClean="0">
                <a:solidFill>
                  <a:srgbClr val="000000"/>
                </a:solidFill>
              </a:rPr>
              <a:t> </a:t>
            </a:r>
            <a:r>
              <a:rPr lang="en-US" sz="1800" b="0" i="1" dirty="0">
                <a:solidFill>
                  <a:srgbClr val="000000"/>
                </a:solidFill>
              </a:rPr>
              <a:t>(p2)</a:t>
            </a:r>
          </a:p>
        </p:txBody>
      </p:sp>
      <p:sp>
        <p:nvSpPr>
          <p:cNvPr id="29702" name="Rectangle 6"/>
          <p:cNvSpPr>
            <a:spLocks noGrp="1" noChangeArrowheads="1"/>
          </p:cNvSpPr>
          <p:nvPr>
            <p:ph type="title"/>
          </p:nvPr>
        </p:nvSpPr>
        <p:spPr>
          <a:noFill/>
        </p:spPr>
        <p:txBody>
          <a:bodyPr lIns="92075" rIns="92075" anchor="ctr"/>
          <a:lstStyle/>
          <a:p>
            <a:r>
              <a:rPr lang="en-US" smtClean="0"/>
              <a:t>Scheduling Rules</a:t>
            </a:r>
          </a:p>
        </p:txBody>
      </p:sp>
      <p:sp>
        <p:nvSpPr>
          <p:cNvPr id="995335" name="Line 7"/>
          <p:cNvSpPr>
            <a:spLocks noChangeShapeType="1"/>
          </p:cNvSpPr>
          <p:nvPr/>
        </p:nvSpPr>
        <p:spPr bwMode="gray">
          <a:xfrm>
            <a:off x="5245100" y="3956050"/>
            <a:ext cx="731838" cy="0"/>
          </a:xfrm>
          <a:prstGeom prst="line">
            <a:avLst/>
          </a:prstGeom>
          <a:noFill/>
          <a:ln w="44450">
            <a:solidFill>
              <a:schemeClr val="tx2"/>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36" name="Line 8"/>
          <p:cNvSpPr>
            <a:spLocks noChangeShapeType="1"/>
          </p:cNvSpPr>
          <p:nvPr/>
        </p:nvSpPr>
        <p:spPr bwMode="auto">
          <a:xfrm>
            <a:off x="3074988" y="1524000"/>
            <a:ext cx="457200" cy="0"/>
          </a:xfrm>
          <a:prstGeom prst="line">
            <a:avLst/>
          </a:prstGeom>
          <a:noFill/>
          <a:ln w="50800">
            <a:solidFill>
              <a:schemeClr val="tx2"/>
            </a:solidFill>
            <a:round/>
            <a:headEnd type="oval" w="sm" len="sm"/>
            <a:tailEnd type="oval"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37" name="Line 9"/>
          <p:cNvSpPr>
            <a:spLocks noChangeShapeType="1"/>
          </p:cNvSpPr>
          <p:nvPr/>
        </p:nvSpPr>
        <p:spPr bwMode="auto">
          <a:xfrm>
            <a:off x="2278063" y="3200400"/>
            <a:ext cx="796925" cy="0"/>
          </a:xfrm>
          <a:prstGeom prst="line">
            <a:avLst/>
          </a:prstGeom>
          <a:noFill/>
          <a:ln w="50800">
            <a:solidFill>
              <a:schemeClr val="tx2"/>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38" name="Line 10"/>
          <p:cNvSpPr>
            <a:spLocks noChangeShapeType="1"/>
          </p:cNvSpPr>
          <p:nvPr/>
        </p:nvSpPr>
        <p:spPr bwMode="auto">
          <a:xfrm>
            <a:off x="3303588" y="2362200"/>
            <a:ext cx="1066800" cy="0"/>
          </a:xfrm>
          <a:prstGeom prst="line">
            <a:avLst/>
          </a:prstGeom>
          <a:noFill/>
          <a:ln w="50800">
            <a:solidFill>
              <a:schemeClr val="tx2"/>
            </a:solidFill>
            <a:prstDash val="sysDot"/>
            <a:round/>
            <a:headEnd type="oval" w="sm" len="sm"/>
            <a:tailEnd type="oval"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39" name="Line 11"/>
          <p:cNvSpPr>
            <a:spLocks noChangeShapeType="1"/>
          </p:cNvSpPr>
          <p:nvPr/>
        </p:nvSpPr>
        <p:spPr bwMode="auto">
          <a:xfrm flipH="1">
            <a:off x="4411663" y="3200400"/>
            <a:ext cx="873125" cy="0"/>
          </a:xfrm>
          <a:prstGeom prst="line">
            <a:avLst/>
          </a:prstGeom>
          <a:noFill/>
          <a:ln w="50800">
            <a:solidFill>
              <a:schemeClr val="tx2"/>
            </a:solidFill>
            <a:round/>
            <a:headEnd type="oval" w="sm" len="sm"/>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40" name="Line 12"/>
          <p:cNvSpPr>
            <a:spLocks noChangeShapeType="1"/>
          </p:cNvSpPr>
          <p:nvPr/>
        </p:nvSpPr>
        <p:spPr bwMode="auto">
          <a:xfrm>
            <a:off x="3116263" y="3200400"/>
            <a:ext cx="1219200" cy="0"/>
          </a:xfrm>
          <a:prstGeom prst="line">
            <a:avLst/>
          </a:prstGeom>
          <a:noFill/>
          <a:ln w="50800">
            <a:solidFill>
              <a:schemeClr val="tx2"/>
            </a:solidFill>
            <a:prstDash val="sysDot"/>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41" name="Line 13"/>
          <p:cNvSpPr>
            <a:spLocks noChangeShapeType="1"/>
          </p:cNvSpPr>
          <p:nvPr/>
        </p:nvSpPr>
        <p:spPr bwMode="auto">
          <a:xfrm flipV="1">
            <a:off x="3074988" y="1600200"/>
            <a:ext cx="0" cy="1501775"/>
          </a:xfrm>
          <a:prstGeom prst="line">
            <a:avLst/>
          </a:prstGeom>
          <a:noFill/>
          <a:ln w="12700">
            <a:solidFill>
              <a:schemeClr val="tx1"/>
            </a:solidFill>
            <a:round/>
            <a:headEnd type="none" w="sm" len="sm"/>
            <a:tailEnd type="stealth" w="med" len="lg"/>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42" name="Line 14"/>
          <p:cNvSpPr>
            <a:spLocks noChangeShapeType="1"/>
          </p:cNvSpPr>
          <p:nvPr/>
        </p:nvSpPr>
        <p:spPr bwMode="auto">
          <a:xfrm>
            <a:off x="3532188" y="1600200"/>
            <a:ext cx="0" cy="685800"/>
          </a:xfrm>
          <a:prstGeom prst="line">
            <a:avLst/>
          </a:prstGeom>
          <a:noFill/>
          <a:ln w="12700">
            <a:solidFill>
              <a:schemeClr val="tx1"/>
            </a:solidFill>
            <a:round/>
            <a:headEnd type="none" w="sm" len="sm"/>
            <a:tailEnd type="stealth" w="med" len="lg"/>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43" name="Line 15"/>
          <p:cNvSpPr>
            <a:spLocks noChangeShapeType="1"/>
          </p:cNvSpPr>
          <p:nvPr/>
        </p:nvSpPr>
        <p:spPr bwMode="auto">
          <a:xfrm>
            <a:off x="4370388" y="2438400"/>
            <a:ext cx="0" cy="685800"/>
          </a:xfrm>
          <a:prstGeom prst="line">
            <a:avLst/>
          </a:prstGeom>
          <a:noFill/>
          <a:ln w="12700">
            <a:solidFill>
              <a:schemeClr val="tx1"/>
            </a:solidFill>
            <a:round/>
            <a:headEnd type="none" w="sm" len="sm"/>
            <a:tailEnd type="stealth" w="med" len="lg"/>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44" name="Line 16"/>
          <p:cNvSpPr>
            <a:spLocks noChangeShapeType="1"/>
          </p:cNvSpPr>
          <p:nvPr/>
        </p:nvSpPr>
        <p:spPr bwMode="auto">
          <a:xfrm>
            <a:off x="5284788" y="3276600"/>
            <a:ext cx="0" cy="609600"/>
          </a:xfrm>
          <a:prstGeom prst="line">
            <a:avLst/>
          </a:prstGeom>
          <a:noFill/>
          <a:ln w="12700">
            <a:solidFill>
              <a:schemeClr val="tx1"/>
            </a:solidFill>
            <a:round/>
            <a:headEnd type="none" w="sm" len="sm"/>
            <a:tailEnd type="stealth" w="med" len="lg"/>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45" name="Line 17"/>
          <p:cNvSpPr>
            <a:spLocks noChangeShapeType="1"/>
          </p:cNvSpPr>
          <p:nvPr/>
        </p:nvSpPr>
        <p:spPr bwMode="auto">
          <a:xfrm>
            <a:off x="3532188" y="2362200"/>
            <a:ext cx="762000" cy="0"/>
          </a:xfrm>
          <a:prstGeom prst="line">
            <a:avLst/>
          </a:prstGeom>
          <a:noFill/>
          <a:ln w="50800">
            <a:solidFill>
              <a:schemeClr val="tx2"/>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46" name="Line 18"/>
          <p:cNvSpPr>
            <a:spLocks noChangeShapeType="1"/>
          </p:cNvSpPr>
          <p:nvPr/>
        </p:nvSpPr>
        <p:spPr bwMode="gray">
          <a:xfrm>
            <a:off x="2286000" y="4570413"/>
            <a:ext cx="5494338" cy="0"/>
          </a:xfrm>
          <a:prstGeom prst="line">
            <a:avLst/>
          </a:prstGeom>
          <a:noFill/>
          <a:ln w="25400">
            <a:solidFill>
              <a:schemeClr val="tx1"/>
            </a:solidFill>
            <a:round/>
            <a:headEnd type="none" w="sm" len="sm"/>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grpSp>
        <p:nvGrpSpPr>
          <p:cNvPr id="2" name="Group 19"/>
          <p:cNvGrpSpPr>
            <a:grpSpLocks/>
          </p:cNvGrpSpPr>
          <p:nvPr/>
        </p:nvGrpSpPr>
        <p:grpSpPr bwMode="auto">
          <a:xfrm>
            <a:off x="2389188" y="4495800"/>
            <a:ext cx="4395787" cy="152400"/>
            <a:chOff x="1200" y="2688"/>
            <a:chExt cx="2769" cy="96"/>
          </a:xfrm>
        </p:grpSpPr>
        <p:sp>
          <p:nvSpPr>
            <p:cNvPr id="995348" name="Line 20"/>
            <p:cNvSpPr>
              <a:spLocks noChangeShapeType="1"/>
            </p:cNvSpPr>
            <p:nvPr/>
          </p:nvSpPr>
          <p:spPr bwMode="gray">
            <a:xfrm flipV="1">
              <a:off x="1200"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49" name="Line 21"/>
            <p:cNvSpPr>
              <a:spLocks noChangeShapeType="1"/>
            </p:cNvSpPr>
            <p:nvPr/>
          </p:nvSpPr>
          <p:spPr bwMode="gray">
            <a:xfrm flipV="1">
              <a:off x="1661"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50" name="Line 22"/>
            <p:cNvSpPr>
              <a:spLocks noChangeShapeType="1"/>
            </p:cNvSpPr>
            <p:nvPr/>
          </p:nvSpPr>
          <p:spPr bwMode="gray">
            <a:xfrm flipV="1">
              <a:off x="2122"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51" name="Line 23"/>
            <p:cNvSpPr>
              <a:spLocks noChangeShapeType="1"/>
            </p:cNvSpPr>
            <p:nvPr/>
          </p:nvSpPr>
          <p:spPr bwMode="gray">
            <a:xfrm flipV="1">
              <a:off x="2585"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52" name="Line 24"/>
            <p:cNvSpPr>
              <a:spLocks noChangeShapeType="1"/>
            </p:cNvSpPr>
            <p:nvPr/>
          </p:nvSpPr>
          <p:spPr bwMode="gray">
            <a:xfrm flipV="1">
              <a:off x="3045"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53" name="Line 25"/>
            <p:cNvSpPr>
              <a:spLocks noChangeShapeType="1"/>
            </p:cNvSpPr>
            <p:nvPr/>
          </p:nvSpPr>
          <p:spPr bwMode="gray">
            <a:xfrm flipV="1">
              <a:off x="3506"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54" name="Line 26"/>
            <p:cNvSpPr>
              <a:spLocks noChangeShapeType="1"/>
            </p:cNvSpPr>
            <p:nvPr/>
          </p:nvSpPr>
          <p:spPr bwMode="gray">
            <a:xfrm flipV="1">
              <a:off x="3969"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29716" name="Text Box 27"/>
          <p:cNvSpPr txBox="1">
            <a:spLocks noChangeArrowheads="1"/>
          </p:cNvSpPr>
          <p:nvPr/>
        </p:nvSpPr>
        <p:spPr bwMode="auto">
          <a:xfrm>
            <a:off x="525463" y="990600"/>
            <a:ext cx="1600200" cy="201613"/>
          </a:xfrm>
          <a:prstGeom prst="rect">
            <a:avLst/>
          </a:prstGeom>
          <a:noFill/>
          <a:ln w="12700">
            <a:noFill/>
            <a:miter lim="800000"/>
            <a:headEnd type="none" w="sm" len="sm"/>
            <a:tailEnd type="none" w="sm" len="sm"/>
          </a:ln>
        </p:spPr>
        <p:txBody>
          <a:bodyPr>
            <a:spAutoFit/>
          </a:bodyPr>
          <a:lstStyle/>
          <a:p>
            <a:pPr algn="ctr">
              <a:lnSpc>
                <a:spcPct val="40000"/>
              </a:lnSpc>
            </a:pPr>
            <a:r>
              <a:rPr lang="en-US" sz="1800" b="0" i="1">
                <a:solidFill>
                  <a:srgbClr val="000000"/>
                </a:solidFill>
                <a:latin typeface="Arial Narrow" pitchFamily="34" charset="0"/>
              </a:rPr>
              <a:t>Highest  Priority</a:t>
            </a:r>
          </a:p>
        </p:txBody>
      </p:sp>
      <p:sp>
        <p:nvSpPr>
          <p:cNvPr id="29717" name="Text Box 28"/>
          <p:cNvSpPr txBox="1">
            <a:spLocks noChangeArrowheads="1"/>
          </p:cNvSpPr>
          <p:nvPr/>
        </p:nvSpPr>
        <p:spPr bwMode="auto">
          <a:xfrm>
            <a:off x="636588" y="4370388"/>
            <a:ext cx="1600200" cy="201612"/>
          </a:xfrm>
          <a:prstGeom prst="rect">
            <a:avLst/>
          </a:prstGeom>
          <a:noFill/>
          <a:ln w="12700">
            <a:noFill/>
            <a:miter lim="800000"/>
            <a:headEnd type="none" w="sm" len="sm"/>
            <a:tailEnd type="none" w="sm" len="sm"/>
          </a:ln>
        </p:spPr>
        <p:txBody>
          <a:bodyPr>
            <a:spAutoFit/>
          </a:bodyPr>
          <a:lstStyle/>
          <a:p>
            <a:pPr algn="ctr">
              <a:lnSpc>
                <a:spcPct val="40000"/>
              </a:lnSpc>
            </a:pPr>
            <a:r>
              <a:rPr lang="en-US" sz="1800" b="0" i="1">
                <a:solidFill>
                  <a:srgbClr val="000000"/>
                </a:solidFill>
                <a:latin typeface="Arial Narrow" pitchFamily="34" charset="0"/>
              </a:rPr>
              <a:t>Lowest  Priority</a:t>
            </a:r>
          </a:p>
        </p:txBody>
      </p:sp>
      <p:grpSp>
        <p:nvGrpSpPr>
          <p:cNvPr id="3" name="Group 29"/>
          <p:cNvGrpSpPr>
            <a:grpSpLocks/>
          </p:cNvGrpSpPr>
          <p:nvPr/>
        </p:nvGrpSpPr>
        <p:grpSpPr bwMode="auto">
          <a:xfrm>
            <a:off x="7037388" y="3581400"/>
            <a:ext cx="1649412" cy="857250"/>
            <a:chOff x="3792" y="1332"/>
            <a:chExt cx="1039" cy="540"/>
          </a:xfrm>
        </p:grpSpPr>
        <p:sp>
          <p:nvSpPr>
            <p:cNvPr id="995358" name="AutoShape 30"/>
            <p:cNvSpPr>
              <a:spLocks noChangeArrowheads="1"/>
            </p:cNvSpPr>
            <p:nvPr/>
          </p:nvSpPr>
          <p:spPr bwMode="gray">
            <a:xfrm>
              <a:off x="3792" y="1344"/>
              <a:ext cx="1008" cy="528"/>
            </a:xfrm>
            <a:prstGeom prst="roundRect">
              <a:avLst>
                <a:gd name="adj" fmla="val 12495"/>
              </a:avLst>
            </a:prstGeom>
            <a:solidFill>
              <a:schemeClr val="bg1"/>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endParaRPr lang="en-US" sz="1800">
                <a:solidFill>
                  <a:srgbClr val="000000"/>
                </a:solidFill>
              </a:endParaRPr>
            </a:p>
          </p:txBody>
        </p:sp>
        <p:sp>
          <p:nvSpPr>
            <p:cNvPr id="995359" name="Line 31"/>
            <p:cNvSpPr>
              <a:spLocks noChangeShapeType="1"/>
            </p:cNvSpPr>
            <p:nvPr/>
          </p:nvSpPr>
          <p:spPr bwMode="auto">
            <a:xfrm flipV="1">
              <a:off x="3885" y="1586"/>
              <a:ext cx="298" cy="0"/>
            </a:xfrm>
            <a:prstGeom prst="line">
              <a:avLst/>
            </a:prstGeom>
            <a:noFill/>
            <a:ln w="38100">
              <a:solidFill>
                <a:schemeClr val="tx2"/>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5360" name="Line 32"/>
            <p:cNvSpPr>
              <a:spLocks noChangeShapeType="1"/>
            </p:cNvSpPr>
            <p:nvPr/>
          </p:nvSpPr>
          <p:spPr bwMode="auto">
            <a:xfrm>
              <a:off x="3893" y="1768"/>
              <a:ext cx="298" cy="0"/>
            </a:xfrm>
            <a:prstGeom prst="line">
              <a:avLst/>
            </a:prstGeom>
            <a:noFill/>
            <a:ln w="38100">
              <a:solidFill>
                <a:schemeClr val="tx2"/>
              </a:solidFill>
              <a:prstDash val="sysDot"/>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9734" name="Text Box 33"/>
            <p:cNvSpPr txBox="1">
              <a:spLocks noChangeArrowheads="1"/>
            </p:cNvSpPr>
            <p:nvPr/>
          </p:nvSpPr>
          <p:spPr bwMode="auto">
            <a:xfrm>
              <a:off x="4176" y="1488"/>
              <a:ext cx="639" cy="196"/>
            </a:xfrm>
            <a:prstGeom prst="rect">
              <a:avLst/>
            </a:prstGeom>
            <a:noFill/>
            <a:ln w="12700">
              <a:noFill/>
              <a:miter lim="800000"/>
              <a:headEnd type="none" w="sm" len="sm"/>
              <a:tailEnd type="none" w="sm" len="sm"/>
            </a:ln>
          </p:spPr>
          <p:txBody>
            <a:bodyPr>
              <a:spAutoFit/>
            </a:bodyPr>
            <a:lstStyle/>
            <a:p>
              <a:r>
                <a:rPr lang="en-US" sz="1800" b="0">
                  <a:solidFill>
                    <a:srgbClr val="000000"/>
                  </a:solidFill>
                  <a:latin typeface="Times New Roman" pitchFamily="18" charset="0"/>
                </a:rPr>
                <a:t>Running</a:t>
              </a:r>
            </a:p>
          </p:txBody>
        </p:sp>
        <p:sp>
          <p:nvSpPr>
            <p:cNvPr id="29735" name="Text Box 34"/>
            <p:cNvSpPr txBox="1">
              <a:spLocks noChangeArrowheads="1"/>
            </p:cNvSpPr>
            <p:nvPr/>
          </p:nvSpPr>
          <p:spPr bwMode="auto">
            <a:xfrm>
              <a:off x="4192" y="1672"/>
              <a:ext cx="639" cy="196"/>
            </a:xfrm>
            <a:prstGeom prst="rect">
              <a:avLst/>
            </a:prstGeom>
            <a:noFill/>
            <a:ln w="12700">
              <a:noFill/>
              <a:miter lim="800000"/>
              <a:headEnd type="none" w="sm" len="sm"/>
              <a:tailEnd type="none" w="sm" len="sm"/>
            </a:ln>
          </p:spPr>
          <p:txBody>
            <a:bodyPr>
              <a:spAutoFit/>
            </a:bodyPr>
            <a:lstStyle/>
            <a:p>
              <a:r>
                <a:rPr lang="en-US" sz="1800" b="0">
                  <a:solidFill>
                    <a:srgbClr val="000000"/>
                  </a:solidFill>
                  <a:latin typeface="Times New Roman" pitchFamily="18" charset="0"/>
                </a:rPr>
                <a:t>Ready</a:t>
              </a:r>
            </a:p>
          </p:txBody>
        </p:sp>
        <p:sp>
          <p:nvSpPr>
            <p:cNvPr id="29736" name="Text Box 35"/>
            <p:cNvSpPr txBox="1">
              <a:spLocks noChangeArrowheads="1"/>
            </p:cNvSpPr>
            <p:nvPr/>
          </p:nvSpPr>
          <p:spPr bwMode="auto">
            <a:xfrm>
              <a:off x="4032" y="1332"/>
              <a:ext cx="639" cy="196"/>
            </a:xfrm>
            <a:prstGeom prst="rect">
              <a:avLst/>
            </a:prstGeom>
            <a:noFill/>
            <a:ln w="12700">
              <a:noFill/>
              <a:miter lim="800000"/>
              <a:headEnd type="none" w="sm" len="sm"/>
              <a:tailEnd type="none" w="sm" len="sm"/>
            </a:ln>
          </p:spPr>
          <p:txBody>
            <a:bodyPr>
              <a:spAutoFit/>
            </a:bodyPr>
            <a:lstStyle/>
            <a:p>
              <a:r>
                <a:rPr lang="en-US" sz="1800" b="0" i="1">
                  <a:solidFill>
                    <a:srgbClr val="000000"/>
                  </a:solidFill>
                  <a:latin typeface="Times New Roman" pitchFamily="18" charset="0"/>
                </a:rPr>
                <a:t>Legend</a:t>
              </a:r>
            </a:p>
          </p:txBody>
        </p:sp>
      </p:grpSp>
      <p:sp>
        <p:nvSpPr>
          <p:cNvPr id="29719" name="Rectangle 36"/>
          <p:cNvSpPr>
            <a:spLocks noChangeArrowheads="1"/>
          </p:cNvSpPr>
          <p:nvPr/>
        </p:nvSpPr>
        <p:spPr bwMode="auto">
          <a:xfrm>
            <a:off x="609600" y="4876800"/>
            <a:ext cx="8686800" cy="1371600"/>
          </a:xfrm>
          <a:prstGeom prst="rect">
            <a:avLst/>
          </a:prstGeom>
          <a:noFill/>
          <a:ln w="9525">
            <a:noFill/>
            <a:miter lim="800000"/>
            <a:headEnd/>
            <a:tailEnd/>
          </a:ln>
        </p:spPr>
        <p:txBody>
          <a:bodyPr lIns="92075" tIns="46038" rIns="92075" bIns="46038"/>
          <a:lstStyle/>
          <a:p>
            <a:pPr marL="234950" indent="-234950">
              <a:lnSpc>
                <a:spcPct val="60000"/>
              </a:lnSpc>
              <a:buClr>
                <a:srgbClr val="0066FF"/>
              </a:buClr>
              <a:buSzPct val="75000"/>
              <a:buFont typeface="Wingdings" pitchFamily="2" charset="2"/>
              <a:buChar char=""/>
            </a:pPr>
            <a:r>
              <a:rPr lang="en-US" sz="2000" b="0" i="1" dirty="0">
                <a:solidFill>
                  <a:srgbClr val="0066FF"/>
                </a:solidFill>
                <a:latin typeface="Arial Narrow" pitchFamily="34" charset="0"/>
              </a:rPr>
              <a:t> </a:t>
            </a:r>
            <a:r>
              <a:rPr lang="en-US" sz="2000" i="1" dirty="0" err="1" smtClean="0">
                <a:solidFill>
                  <a:srgbClr val="0066FF"/>
                </a:solidFill>
                <a:latin typeface="Arial Narrow" pitchFamily="34" charset="0"/>
              </a:rPr>
              <a:t>Swi_post</a:t>
            </a:r>
            <a:r>
              <a:rPr lang="en-US" sz="2000" i="1" dirty="0" smtClean="0">
                <a:solidFill>
                  <a:srgbClr val="0066FF"/>
                </a:solidFill>
                <a:latin typeface="Arial Narrow" pitchFamily="34" charset="0"/>
              </a:rPr>
              <a:t>(</a:t>
            </a:r>
            <a:r>
              <a:rPr lang="en-US" sz="2000" i="1" dirty="0" err="1" smtClean="0">
                <a:solidFill>
                  <a:srgbClr val="0066FF"/>
                </a:solidFill>
                <a:latin typeface="Arial Narrow" pitchFamily="34" charset="0"/>
              </a:rPr>
              <a:t>mySwi</a:t>
            </a:r>
            <a:r>
              <a:rPr lang="en-US" sz="2000" i="1" dirty="0">
                <a:solidFill>
                  <a:srgbClr val="0066FF"/>
                </a:solidFill>
                <a:latin typeface="Arial Narrow" pitchFamily="34" charset="0"/>
              </a:rPr>
              <a:t>)</a:t>
            </a:r>
            <a:r>
              <a:rPr lang="en-US" sz="2000" b="0" dirty="0">
                <a:solidFill>
                  <a:srgbClr val="000000"/>
                </a:solidFill>
                <a:latin typeface="Arial Narrow" pitchFamily="34" charset="0"/>
              </a:rPr>
              <a:t> : Unconditionally post a software interrupt (in the ready state)</a:t>
            </a:r>
          </a:p>
          <a:p>
            <a:pPr marL="234950" indent="-234950">
              <a:lnSpc>
                <a:spcPct val="60000"/>
              </a:lnSpc>
              <a:buClr>
                <a:srgbClr val="0066FF"/>
              </a:buClr>
              <a:buSzPct val="75000"/>
              <a:buFont typeface="Wingdings" pitchFamily="2" charset="2"/>
              <a:buChar char=""/>
            </a:pPr>
            <a:r>
              <a:rPr lang="en-US" sz="2000" b="0" dirty="0">
                <a:solidFill>
                  <a:srgbClr val="000000"/>
                </a:solidFill>
                <a:latin typeface="Arial Narrow" pitchFamily="34" charset="0"/>
              </a:rPr>
              <a:t> If a higher priority thread becomes ready, the running thread is preempted</a:t>
            </a:r>
          </a:p>
          <a:p>
            <a:pPr marL="234950" indent="-234950">
              <a:lnSpc>
                <a:spcPct val="60000"/>
              </a:lnSpc>
              <a:buClr>
                <a:srgbClr val="0066FF"/>
              </a:buClr>
              <a:buSzPct val="75000"/>
              <a:buFont typeface="Wingdings" pitchFamily="2" charset="2"/>
              <a:buChar char=""/>
            </a:pPr>
            <a:r>
              <a:rPr lang="en-US" sz="2000" b="0" dirty="0">
                <a:solidFill>
                  <a:srgbClr val="000000"/>
                </a:solidFill>
                <a:latin typeface="Arial Narrow" pitchFamily="34" charset="0"/>
              </a:rPr>
              <a:t> </a:t>
            </a:r>
            <a:r>
              <a:rPr lang="en-US" sz="2000" dirty="0" err="1" smtClean="0">
                <a:solidFill>
                  <a:schemeClr val="tx2"/>
                </a:solidFill>
                <a:latin typeface="Arial Narrow" pitchFamily="34" charset="0"/>
              </a:rPr>
              <a:t>Swi</a:t>
            </a:r>
            <a:r>
              <a:rPr lang="en-US" sz="2000" b="0" dirty="0" smtClean="0">
                <a:solidFill>
                  <a:srgbClr val="000000"/>
                </a:solidFill>
                <a:latin typeface="Arial Narrow" pitchFamily="34" charset="0"/>
              </a:rPr>
              <a:t> </a:t>
            </a:r>
            <a:r>
              <a:rPr lang="en-US" sz="2000" b="0" dirty="0">
                <a:solidFill>
                  <a:srgbClr val="000000"/>
                </a:solidFill>
                <a:latin typeface="Arial Narrow" pitchFamily="34" charset="0"/>
              </a:rPr>
              <a:t>priorities from 1 to </a:t>
            </a:r>
            <a:r>
              <a:rPr lang="en-US" sz="2000" b="0" dirty="0" smtClean="0">
                <a:solidFill>
                  <a:srgbClr val="000000"/>
                </a:solidFill>
                <a:latin typeface="Arial Narrow" pitchFamily="34" charset="0"/>
              </a:rPr>
              <a:t>32 (C28x has 16)</a:t>
            </a:r>
            <a:endParaRPr lang="en-US" sz="2000" b="0" dirty="0">
              <a:solidFill>
                <a:srgbClr val="000000"/>
              </a:solidFill>
              <a:latin typeface="Arial Narrow" pitchFamily="34" charset="0"/>
            </a:endParaRPr>
          </a:p>
          <a:p>
            <a:pPr marL="234950" indent="-234950">
              <a:lnSpc>
                <a:spcPct val="60000"/>
              </a:lnSpc>
              <a:buClr>
                <a:srgbClr val="0066FF"/>
              </a:buClr>
              <a:buSzPct val="75000"/>
              <a:buFont typeface="Wingdings" pitchFamily="2" charset="2"/>
              <a:buChar char=""/>
            </a:pPr>
            <a:r>
              <a:rPr lang="en-US" sz="2000" b="0" dirty="0">
                <a:solidFill>
                  <a:srgbClr val="000000"/>
                </a:solidFill>
                <a:latin typeface="Arial Narrow" pitchFamily="34" charset="0"/>
              </a:rPr>
              <a:t> Automatic context switch (uses system stack)</a:t>
            </a:r>
          </a:p>
        </p:txBody>
      </p:sp>
      <p:sp>
        <p:nvSpPr>
          <p:cNvPr id="29720" name="Rectangle 37"/>
          <p:cNvSpPr>
            <a:spLocks noChangeArrowheads="1"/>
          </p:cNvSpPr>
          <p:nvPr/>
        </p:nvSpPr>
        <p:spPr bwMode="auto">
          <a:xfrm>
            <a:off x="5753100" y="4419600"/>
            <a:ext cx="598488" cy="304800"/>
          </a:xfrm>
          <a:prstGeom prst="rect">
            <a:avLst/>
          </a:prstGeom>
          <a:solidFill>
            <a:schemeClr val="bg1"/>
          </a:solidFill>
          <a:ln w="9525">
            <a:noFill/>
            <a:miter lim="800000"/>
            <a:headEnd/>
            <a:tailEnd/>
          </a:ln>
        </p:spPr>
        <p:txBody>
          <a:bodyPr wrap="none" lIns="92075" tIns="46038" rIns="92075" bIns="46038">
            <a:spAutoFit/>
          </a:bodyPr>
          <a:lstStyle/>
          <a:p>
            <a:pPr>
              <a:lnSpc>
                <a:spcPct val="100000"/>
              </a:lnSpc>
              <a:spcBef>
                <a:spcPct val="0"/>
              </a:spcBef>
            </a:pPr>
            <a:r>
              <a:rPr lang="en-US" sz="1400">
                <a:solidFill>
                  <a:srgbClr val="000000"/>
                </a:solidFill>
              </a:rPr>
              <a:t>time </a:t>
            </a:r>
          </a:p>
        </p:txBody>
      </p:sp>
      <p:sp>
        <p:nvSpPr>
          <p:cNvPr id="995366" name="Line 38"/>
          <p:cNvSpPr>
            <a:spLocks noChangeShapeType="1"/>
          </p:cNvSpPr>
          <p:nvPr/>
        </p:nvSpPr>
        <p:spPr bwMode="auto">
          <a:xfrm>
            <a:off x="2236788" y="3962400"/>
            <a:ext cx="2895600" cy="0"/>
          </a:xfrm>
          <a:prstGeom prst="line">
            <a:avLst/>
          </a:prstGeom>
          <a:noFill/>
          <a:ln w="50800">
            <a:solidFill>
              <a:schemeClr val="tx2"/>
            </a:solidFill>
            <a:prstDash val="sysDot"/>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9722" name="AutoShape 39"/>
          <p:cNvSpPr>
            <a:spLocks noChangeArrowheads="1"/>
          </p:cNvSpPr>
          <p:nvPr/>
        </p:nvSpPr>
        <p:spPr bwMode="auto">
          <a:xfrm>
            <a:off x="3151188" y="762000"/>
            <a:ext cx="2057400" cy="533400"/>
          </a:xfrm>
          <a:prstGeom prst="wedgeEllipseCallout">
            <a:avLst>
              <a:gd name="adj1" fmla="val -40278"/>
              <a:gd name="adj2" fmla="val 75597"/>
            </a:avLst>
          </a:prstGeom>
          <a:solidFill>
            <a:schemeClr val="accent1"/>
          </a:solidFill>
          <a:ln w="12700" cap="rnd">
            <a:solidFill>
              <a:schemeClr val="tx1"/>
            </a:solidFill>
            <a:miter lim="800000"/>
            <a:headEnd type="none" w="sm" len="lg"/>
            <a:tailEnd type="none" w="med" len="lg"/>
          </a:ln>
        </p:spPr>
        <p:txBody>
          <a:bodyPr wrap="none" anchor="ctr"/>
          <a:lstStyle/>
          <a:p>
            <a:pPr algn="ctr"/>
            <a:r>
              <a:rPr lang="en-US" sz="1800" dirty="0" err="1" smtClean="0">
                <a:solidFill>
                  <a:srgbClr val="000000"/>
                </a:solidFill>
                <a:latin typeface="Arial Narrow" pitchFamily="34" charset="0"/>
              </a:rPr>
              <a:t>Swi_post</a:t>
            </a:r>
            <a:r>
              <a:rPr lang="en-US" sz="1800" dirty="0" smtClean="0">
                <a:solidFill>
                  <a:srgbClr val="000000"/>
                </a:solidFill>
                <a:latin typeface="Arial Narrow" pitchFamily="34" charset="0"/>
              </a:rPr>
              <a:t>(</a:t>
            </a:r>
            <a:r>
              <a:rPr lang="en-US" sz="1800" b="0" dirty="0" err="1" smtClean="0">
                <a:solidFill>
                  <a:srgbClr val="000000"/>
                </a:solidFill>
                <a:latin typeface="Arial Narrow" pitchFamily="34" charset="0"/>
              </a:rPr>
              <a:t>swi_b</a:t>
            </a:r>
            <a:r>
              <a:rPr lang="en-US" sz="1800" dirty="0">
                <a:solidFill>
                  <a:srgbClr val="000000"/>
                </a:solidFill>
                <a:latin typeface="Arial Narrow" pitchFamily="34" charset="0"/>
              </a:rPr>
              <a:t>) </a:t>
            </a:r>
          </a:p>
        </p:txBody>
      </p:sp>
      <p:sp>
        <p:nvSpPr>
          <p:cNvPr id="51" name="Leading Question"/>
          <p:cNvSpPr txBox="1"/>
          <p:nvPr/>
        </p:nvSpPr>
        <p:spPr>
          <a:xfrm>
            <a:off x="4419600" y="6469040"/>
            <a:ext cx="3868046"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What if the </a:t>
            </a:r>
            <a:r>
              <a:rPr lang="en-US" sz="2000" b="0" dirty="0" err="1" smtClean="0">
                <a:solidFill>
                  <a:schemeClr val="tx2"/>
                </a:solidFill>
                <a:latin typeface="Arial Narrow"/>
              </a:rPr>
              <a:t>Swi's</a:t>
            </a:r>
            <a:r>
              <a:rPr lang="en-US" sz="2000" b="0" dirty="0" smtClean="0">
                <a:solidFill>
                  <a:schemeClr val="tx2"/>
                </a:solidFill>
                <a:latin typeface="Arial Narrow"/>
              </a:rPr>
              <a:t> are at the same priority?</a:t>
            </a:r>
            <a:endParaRPr lang="en-US" sz="2000" b="0" dirty="0">
              <a:solidFill>
                <a:schemeClr val="tx2"/>
              </a:solidFill>
              <a:latin typeface="Arial Narrow"/>
            </a:endParaRPr>
          </a:p>
        </p:txBody>
      </p:sp>
      <p:sp>
        <p:nvSpPr>
          <p:cNvPr id="44"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14</a:t>
            </a:r>
            <a:endParaRPr lang="en-US" sz="1000" b="0">
              <a:solidFill>
                <a:schemeClr val="tx2"/>
              </a:solidFill>
              <a:latin typeface="Arial"/>
            </a:endParaRPr>
          </a:p>
        </p:txBody>
      </p:sp>
      <p:pic>
        <p:nvPicPr>
          <p:cNvPr id="45"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7378" name="AutoShape 2"/>
          <p:cNvSpPr>
            <a:spLocks noChangeArrowheads="1"/>
          </p:cNvSpPr>
          <p:nvPr/>
        </p:nvSpPr>
        <p:spPr bwMode="gray">
          <a:xfrm>
            <a:off x="636588" y="1298575"/>
            <a:ext cx="1252537" cy="377825"/>
          </a:xfrm>
          <a:prstGeom prst="roundRect">
            <a:avLst>
              <a:gd name="adj" fmla="val 12495"/>
            </a:avLst>
          </a:prstGeom>
          <a:solidFill>
            <a:schemeClr val="accent3"/>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r>
              <a:rPr lang="en-US" sz="1800" dirty="0" err="1" smtClean="0">
                <a:solidFill>
                  <a:srgbClr val="000000"/>
                </a:solidFill>
              </a:rPr>
              <a:t>Hwi</a:t>
            </a:r>
            <a:endParaRPr lang="en-US" sz="1800" dirty="0">
              <a:solidFill>
                <a:srgbClr val="000000"/>
              </a:solidFill>
            </a:endParaRPr>
          </a:p>
        </p:txBody>
      </p:sp>
      <p:sp>
        <p:nvSpPr>
          <p:cNvPr id="997379" name="AutoShape 3"/>
          <p:cNvSpPr>
            <a:spLocks noChangeArrowheads="1"/>
          </p:cNvSpPr>
          <p:nvPr/>
        </p:nvSpPr>
        <p:spPr bwMode="gray">
          <a:xfrm>
            <a:off x="636588" y="2976563"/>
            <a:ext cx="1252537" cy="376237"/>
          </a:xfrm>
          <a:prstGeom prst="roundRect">
            <a:avLst>
              <a:gd name="adj" fmla="val 12495"/>
            </a:avLst>
          </a:prstGeom>
          <a:solidFill>
            <a:schemeClr val="accent2"/>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r>
              <a:rPr lang="en-US" sz="1800" dirty="0" err="1" smtClean="0">
                <a:solidFill>
                  <a:srgbClr val="000000"/>
                </a:solidFill>
              </a:rPr>
              <a:t>swi_a</a:t>
            </a:r>
            <a:r>
              <a:rPr lang="en-US" sz="1800" dirty="0" smtClean="0">
                <a:solidFill>
                  <a:srgbClr val="000000"/>
                </a:solidFill>
              </a:rPr>
              <a:t> </a:t>
            </a:r>
            <a:r>
              <a:rPr lang="en-US" sz="1800" b="0" i="1" dirty="0">
                <a:solidFill>
                  <a:srgbClr val="000000"/>
                </a:solidFill>
              </a:rPr>
              <a:t>(p1)</a:t>
            </a:r>
          </a:p>
        </p:txBody>
      </p:sp>
      <p:sp>
        <p:nvSpPr>
          <p:cNvPr id="997380" name="AutoShape 4"/>
          <p:cNvSpPr>
            <a:spLocks noChangeArrowheads="1"/>
          </p:cNvSpPr>
          <p:nvPr/>
        </p:nvSpPr>
        <p:spPr bwMode="gray">
          <a:xfrm>
            <a:off x="636588" y="3738563"/>
            <a:ext cx="1252537" cy="376237"/>
          </a:xfrm>
          <a:prstGeom prst="roundRect">
            <a:avLst>
              <a:gd name="adj" fmla="val 12495"/>
            </a:avLst>
          </a:prstGeom>
          <a:solidFill>
            <a:schemeClr val="bg1"/>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r>
              <a:rPr lang="en-US" sz="1800" dirty="0" smtClean="0">
                <a:solidFill>
                  <a:srgbClr val="000000"/>
                </a:solidFill>
              </a:rPr>
              <a:t>Idle</a:t>
            </a:r>
            <a:endParaRPr lang="en-US" sz="1800" dirty="0">
              <a:solidFill>
                <a:srgbClr val="000000"/>
              </a:solidFill>
            </a:endParaRPr>
          </a:p>
        </p:txBody>
      </p:sp>
      <p:sp>
        <p:nvSpPr>
          <p:cNvPr id="997381" name="AutoShape 5"/>
          <p:cNvSpPr>
            <a:spLocks noChangeArrowheads="1"/>
          </p:cNvSpPr>
          <p:nvPr/>
        </p:nvSpPr>
        <p:spPr bwMode="gray">
          <a:xfrm>
            <a:off x="636588" y="2136775"/>
            <a:ext cx="1252537" cy="377825"/>
          </a:xfrm>
          <a:prstGeom prst="roundRect">
            <a:avLst>
              <a:gd name="adj" fmla="val 12495"/>
            </a:avLst>
          </a:prstGeom>
          <a:solidFill>
            <a:schemeClr val="accent2"/>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r>
              <a:rPr lang="en-US" sz="1800" dirty="0" err="1" smtClean="0">
                <a:solidFill>
                  <a:srgbClr val="000000"/>
                </a:solidFill>
              </a:rPr>
              <a:t>swi_b</a:t>
            </a:r>
            <a:r>
              <a:rPr lang="en-US" sz="1800" dirty="0" smtClean="0">
                <a:solidFill>
                  <a:srgbClr val="000000"/>
                </a:solidFill>
              </a:rPr>
              <a:t> </a:t>
            </a:r>
            <a:r>
              <a:rPr lang="en-US" sz="1800" b="0" dirty="0">
                <a:solidFill>
                  <a:srgbClr val="000000"/>
                </a:solidFill>
              </a:rPr>
              <a:t>(</a:t>
            </a:r>
            <a:r>
              <a:rPr lang="en-US" sz="1800" b="0" i="1" dirty="0">
                <a:solidFill>
                  <a:srgbClr val="000000"/>
                </a:solidFill>
              </a:rPr>
              <a:t>p1)</a:t>
            </a:r>
          </a:p>
        </p:txBody>
      </p:sp>
      <p:sp>
        <p:nvSpPr>
          <p:cNvPr id="997382" name="Line 6"/>
          <p:cNvSpPr>
            <a:spLocks noChangeShapeType="1"/>
          </p:cNvSpPr>
          <p:nvPr/>
        </p:nvSpPr>
        <p:spPr bwMode="gray">
          <a:xfrm>
            <a:off x="6122988" y="3962400"/>
            <a:ext cx="731837" cy="0"/>
          </a:xfrm>
          <a:prstGeom prst="line">
            <a:avLst/>
          </a:prstGeom>
          <a:noFill/>
          <a:ln w="44450">
            <a:solidFill>
              <a:schemeClr val="tx2"/>
            </a:solidFill>
            <a:round/>
            <a:headEnd type="oval"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0727" name="Rectangle 7"/>
          <p:cNvSpPr>
            <a:spLocks noGrp="1" noChangeArrowheads="1"/>
          </p:cNvSpPr>
          <p:nvPr>
            <p:ph type="title"/>
          </p:nvPr>
        </p:nvSpPr>
        <p:spPr>
          <a:noFill/>
        </p:spPr>
        <p:txBody>
          <a:bodyPr lIns="92075" rIns="92075" anchor="ctr"/>
          <a:lstStyle/>
          <a:p>
            <a:r>
              <a:rPr lang="en-US" smtClean="0"/>
              <a:t>Scheduling Rules</a:t>
            </a:r>
          </a:p>
        </p:txBody>
      </p:sp>
      <p:sp>
        <p:nvSpPr>
          <p:cNvPr id="997384" name="Line 8"/>
          <p:cNvSpPr>
            <a:spLocks noChangeShapeType="1"/>
          </p:cNvSpPr>
          <p:nvPr/>
        </p:nvSpPr>
        <p:spPr bwMode="auto">
          <a:xfrm>
            <a:off x="3074988" y="1524000"/>
            <a:ext cx="457200" cy="0"/>
          </a:xfrm>
          <a:prstGeom prst="line">
            <a:avLst/>
          </a:prstGeom>
          <a:noFill/>
          <a:ln w="50800">
            <a:solidFill>
              <a:schemeClr val="tx2"/>
            </a:solidFill>
            <a:round/>
            <a:headEnd type="oval" w="sm" len="sm"/>
            <a:tailEnd type="oval"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85" name="Line 9"/>
          <p:cNvSpPr>
            <a:spLocks noChangeShapeType="1"/>
          </p:cNvSpPr>
          <p:nvPr/>
        </p:nvSpPr>
        <p:spPr bwMode="auto">
          <a:xfrm>
            <a:off x="2236788" y="3200400"/>
            <a:ext cx="838200" cy="0"/>
          </a:xfrm>
          <a:prstGeom prst="line">
            <a:avLst/>
          </a:prstGeom>
          <a:noFill/>
          <a:ln w="50800">
            <a:solidFill>
              <a:schemeClr val="tx2"/>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86" name="Line 10"/>
          <p:cNvSpPr>
            <a:spLocks noChangeShapeType="1"/>
          </p:cNvSpPr>
          <p:nvPr/>
        </p:nvSpPr>
        <p:spPr bwMode="auto">
          <a:xfrm>
            <a:off x="5208588" y="2362200"/>
            <a:ext cx="914400" cy="0"/>
          </a:xfrm>
          <a:prstGeom prst="line">
            <a:avLst/>
          </a:prstGeom>
          <a:noFill/>
          <a:ln w="50800">
            <a:solidFill>
              <a:schemeClr val="tx2"/>
            </a:solidFill>
            <a:round/>
            <a:headEnd type="none" w="sm" len="sm"/>
            <a:tailEnd type="oval"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87" name="Line 11"/>
          <p:cNvSpPr>
            <a:spLocks noChangeShapeType="1"/>
          </p:cNvSpPr>
          <p:nvPr/>
        </p:nvSpPr>
        <p:spPr bwMode="auto">
          <a:xfrm flipH="1">
            <a:off x="3532188" y="3200400"/>
            <a:ext cx="1676400" cy="0"/>
          </a:xfrm>
          <a:prstGeom prst="line">
            <a:avLst/>
          </a:prstGeom>
          <a:noFill/>
          <a:ln w="50800">
            <a:solidFill>
              <a:schemeClr val="tx2"/>
            </a:solidFill>
            <a:round/>
            <a:headEnd type="oval" w="sm" len="sm"/>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88" name="Line 12"/>
          <p:cNvSpPr>
            <a:spLocks noChangeShapeType="1"/>
          </p:cNvSpPr>
          <p:nvPr/>
        </p:nvSpPr>
        <p:spPr bwMode="auto">
          <a:xfrm flipV="1">
            <a:off x="3074988" y="1600200"/>
            <a:ext cx="0" cy="1524000"/>
          </a:xfrm>
          <a:prstGeom prst="line">
            <a:avLst/>
          </a:prstGeom>
          <a:noFill/>
          <a:ln w="12700">
            <a:solidFill>
              <a:schemeClr val="tx1"/>
            </a:solidFill>
            <a:round/>
            <a:headEnd type="none" w="sm" len="sm"/>
            <a:tailEnd type="stealth" w="med" len="lg"/>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89" name="Line 13"/>
          <p:cNvSpPr>
            <a:spLocks noChangeShapeType="1"/>
          </p:cNvSpPr>
          <p:nvPr/>
        </p:nvSpPr>
        <p:spPr bwMode="auto">
          <a:xfrm>
            <a:off x="3303588" y="2362200"/>
            <a:ext cx="1905000" cy="0"/>
          </a:xfrm>
          <a:prstGeom prst="line">
            <a:avLst/>
          </a:prstGeom>
          <a:noFill/>
          <a:ln w="50800">
            <a:solidFill>
              <a:schemeClr val="tx2"/>
            </a:solidFill>
            <a:prstDash val="sysDot"/>
            <a:round/>
            <a:headEnd type="oval"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90" name="Line 14"/>
          <p:cNvSpPr>
            <a:spLocks noChangeShapeType="1"/>
          </p:cNvSpPr>
          <p:nvPr/>
        </p:nvSpPr>
        <p:spPr bwMode="auto">
          <a:xfrm>
            <a:off x="3532188" y="1600200"/>
            <a:ext cx="0" cy="1524000"/>
          </a:xfrm>
          <a:prstGeom prst="line">
            <a:avLst/>
          </a:prstGeom>
          <a:noFill/>
          <a:ln w="12700">
            <a:solidFill>
              <a:schemeClr val="tx1"/>
            </a:solidFill>
            <a:round/>
            <a:headEnd type="none" w="sm" len="sm"/>
            <a:tailEnd type="stealth" w="med" len="lg"/>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91" name="Line 15"/>
          <p:cNvSpPr>
            <a:spLocks noChangeShapeType="1"/>
          </p:cNvSpPr>
          <p:nvPr/>
        </p:nvSpPr>
        <p:spPr bwMode="auto">
          <a:xfrm flipV="1">
            <a:off x="5208588" y="2438400"/>
            <a:ext cx="0" cy="685800"/>
          </a:xfrm>
          <a:prstGeom prst="line">
            <a:avLst/>
          </a:prstGeom>
          <a:noFill/>
          <a:ln w="12700">
            <a:solidFill>
              <a:schemeClr val="tx1"/>
            </a:solidFill>
            <a:round/>
            <a:headEnd type="none" w="sm" len="sm"/>
            <a:tailEnd type="stealth" w="med" len="lg"/>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92" name="Line 16"/>
          <p:cNvSpPr>
            <a:spLocks noChangeShapeType="1"/>
          </p:cNvSpPr>
          <p:nvPr/>
        </p:nvSpPr>
        <p:spPr bwMode="auto">
          <a:xfrm>
            <a:off x="6122988" y="2438400"/>
            <a:ext cx="0" cy="1447800"/>
          </a:xfrm>
          <a:prstGeom prst="line">
            <a:avLst/>
          </a:prstGeom>
          <a:noFill/>
          <a:ln w="12700">
            <a:solidFill>
              <a:schemeClr val="tx1"/>
            </a:solidFill>
            <a:round/>
            <a:headEnd type="none" w="sm" len="sm"/>
            <a:tailEnd type="stealth" w="med" len="lg"/>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93" name="Line 17"/>
          <p:cNvSpPr>
            <a:spLocks noChangeShapeType="1"/>
          </p:cNvSpPr>
          <p:nvPr/>
        </p:nvSpPr>
        <p:spPr bwMode="gray">
          <a:xfrm>
            <a:off x="2286000" y="4570413"/>
            <a:ext cx="5494338" cy="0"/>
          </a:xfrm>
          <a:prstGeom prst="line">
            <a:avLst/>
          </a:prstGeom>
          <a:noFill/>
          <a:ln w="25400">
            <a:solidFill>
              <a:schemeClr val="tx1"/>
            </a:solidFill>
            <a:round/>
            <a:headEnd type="none" w="sm" len="sm"/>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grpSp>
        <p:nvGrpSpPr>
          <p:cNvPr id="2" name="Group 18"/>
          <p:cNvGrpSpPr>
            <a:grpSpLocks/>
          </p:cNvGrpSpPr>
          <p:nvPr/>
        </p:nvGrpSpPr>
        <p:grpSpPr bwMode="auto">
          <a:xfrm>
            <a:off x="2389188" y="4495800"/>
            <a:ext cx="4395787" cy="152400"/>
            <a:chOff x="1200" y="2688"/>
            <a:chExt cx="2769" cy="96"/>
          </a:xfrm>
        </p:grpSpPr>
        <p:sp>
          <p:nvSpPr>
            <p:cNvPr id="997395" name="Line 19"/>
            <p:cNvSpPr>
              <a:spLocks noChangeShapeType="1"/>
            </p:cNvSpPr>
            <p:nvPr/>
          </p:nvSpPr>
          <p:spPr bwMode="gray">
            <a:xfrm flipV="1">
              <a:off x="1200"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96" name="Line 20"/>
            <p:cNvSpPr>
              <a:spLocks noChangeShapeType="1"/>
            </p:cNvSpPr>
            <p:nvPr/>
          </p:nvSpPr>
          <p:spPr bwMode="gray">
            <a:xfrm flipV="1">
              <a:off x="1661"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97" name="Line 21"/>
            <p:cNvSpPr>
              <a:spLocks noChangeShapeType="1"/>
            </p:cNvSpPr>
            <p:nvPr/>
          </p:nvSpPr>
          <p:spPr bwMode="gray">
            <a:xfrm flipV="1">
              <a:off x="2122"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98" name="Line 22"/>
            <p:cNvSpPr>
              <a:spLocks noChangeShapeType="1"/>
            </p:cNvSpPr>
            <p:nvPr/>
          </p:nvSpPr>
          <p:spPr bwMode="gray">
            <a:xfrm flipV="1">
              <a:off x="2585"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399" name="Line 23"/>
            <p:cNvSpPr>
              <a:spLocks noChangeShapeType="1"/>
            </p:cNvSpPr>
            <p:nvPr/>
          </p:nvSpPr>
          <p:spPr bwMode="gray">
            <a:xfrm flipV="1">
              <a:off x="3045"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400" name="Line 24"/>
            <p:cNvSpPr>
              <a:spLocks noChangeShapeType="1"/>
            </p:cNvSpPr>
            <p:nvPr/>
          </p:nvSpPr>
          <p:spPr bwMode="gray">
            <a:xfrm flipV="1">
              <a:off x="3506"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401" name="Line 25"/>
            <p:cNvSpPr>
              <a:spLocks noChangeShapeType="1"/>
            </p:cNvSpPr>
            <p:nvPr/>
          </p:nvSpPr>
          <p:spPr bwMode="gray">
            <a:xfrm flipV="1">
              <a:off x="3969" y="2688"/>
              <a:ext cx="0" cy="96"/>
            </a:xfrm>
            <a:prstGeom prst="line">
              <a:avLst/>
            </a:prstGeom>
            <a:noFill/>
            <a:ln w="12700">
              <a:solidFill>
                <a:schemeClr val="tx1"/>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30739" name="Text Box 26"/>
          <p:cNvSpPr txBox="1">
            <a:spLocks noChangeArrowheads="1"/>
          </p:cNvSpPr>
          <p:nvPr/>
        </p:nvSpPr>
        <p:spPr bwMode="auto">
          <a:xfrm>
            <a:off x="636588" y="4370388"/>
            <a:ext cx="1600200" cy="201612"/>
          </a:xfrm>
          <a:prstGeom prst="rect">
            <a:avLst/>
          </a:prstGeom>
          <a:noFill/>
          <a:ln w="12700">
            <a:noFill/>
            <a:miter lim="800000"/>
            <a:headEnd type="none" w="sm" len="sm"/>
            <a:tailEnd type="none" w="sm" len="sm"/>
          </a:ln>
        </p:spPr>
        <p:txBody>
          <a:bodyPr>
            <a:spAutoFit/>
          </a:bodyPr>
          <a:lstStyle/>
          <a:p>
            <a:pPr algn="ctr">
              <a:lnSpc>
                <a:spcPct val="40000"/>
              </a:lnSpc>
            </a:pPr>
            <a:r>
              <a:rPr lang="en-US" sz="1800" b="0" i="1">
                <a:solidFill>
                  <a:srgbClr val="000000"/>
                </a:solidFill>
                <a:latin typeface="Arial Narrow" pitchFamily="34" charset="0"/>
              </a:rPr>
              <a:t>Lowest  Priority</a:t>
            </a:r>
          </a:p>
        </p:txBody>
      </p:sp>
      <p:grpSp>
        <p:nvGrpSpPr>
          <p:cNvPr id="3" name="Group 27"/>
          <p:cNvGrpSpPr>
            <a:grpSpLocks/>
          </p:cNvGrpSpPr>
          <p:nvPr/>
        </p:nvGrpSpPr>
        <p:grpSpPr bwMode="auto">
          <a:xfrm>
            <a:off x="7037388" y="3581400"/>
            <a:ext cx="1649412" cy="857250"/>
            <a:chOff x="3792" y="1332"/>
            <a:chExt cx="1039" cy="540"/>
          </a:xfrm>
        </p:grpSpPr>
        <p:sp>
          <p:nvSpPr>
            <p:cNvPr id="997404" name="AutoShape 28"/>
            <p:cNvSpPr>
              <a:spLocks noChangeArrowheads="1"/>
            </p:cNvSpPr>
            <p:nvPr/>
          </p:nvSpPr>
          <p:spPr bwMode="gray">
            <a:xfrm>
              <a:off x="3792" y="1344"/>
              <a:ext cx="1008" cy="528"/>
            </a:xfrm>
            <a:prstGeom prst="roundRect">
              <a:avLst>
                <a:gd name="adj" fmla="val 12495"/>
              </a:avLst>
            </a:prstGeom>
            <a:solidFill>
              <a:schemeClr val="bg1"/>
            </a:solidFill>
            <a:ln w="12700">
              <a:solidFill>
                <a:schemeClr val="tx1"/>
              </a:solidFill>
              <a:round/>
              <a:headEnd/>
              <a:tailEnd/>
            </a:ln>
            <a:effectLst>
              <a:outerShdw dist="107763" dir="2700000" algn="ctr" rotWithShape="0">
                <a:schemeClr val="bg2"/>
              </a:outerShdw>
            </a:effectLst>
          </p:spPr>
          <p:txBody>
            <a:bodyPr wrap="none" lIns="92075" tIns="46038" rIns="92075" bIns="46038" anchor="ctr"/>
            <a:lstStyle/>
            <a:p>
              <a:pPr algn="ctr">
                <a:lnSpc>
                  <a:spcPct val="100000"/>
                </a:lnSpc>
                <a:spcBef>
                  <a:spcPct val="0"/>
                </a:spcBef>
                <a:defRPr/>
              </a:pPr>
              <a:endParaRPr lang="en-US" sz="1800">
                <a:solidFill>
                  <a:srgbClr val="000000"/>
                </a:solidFill>
              </a:endParaRPr>
            </a:p>
          </p:txBody>
        </p:sp>
        <p:sp>
          <p:nvSpPr>
            <p:cNvPr id="997405" name="Line 29"/>
            <p:cNvSpPr>
              <a:spLocks noChangeShapeType="1"/>
            </p:cNvSpPr>
            <p:nvPr/>
          </p:nvSpPr>
          <p:spPr bwMode="auto">
            <a:xfrm flipV="1">
              <a:off x="3885" y="1586"/>
              <a:ext cx="298" cy="0"/>
            </a:xfrm>
            <a:prstGeom prst="line">
              <a:avLst/>
            </a:prstGeom>
            <a:noFill/>
            <a:ln w="38100">
              <a:solidFill>
                <a:schemeClr val="tx2"/>
              </a:solidFill>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406" name="Line 30"/>
            <p:cNvSpPr>
              <a:spLocks noChangeShapeType="1"/>
            </p:cNvSpPr>
            <p:nvPr/>
          </p:nvSpPr>
          <p:spPr bwMode="auto">
            <a:xfrm>
              <a:off x="3893" y="1768"/>
              <a:ext cx="298" cy="0"/>
            </a:xfrm>
            <a:prstGeom prst="line">
              <a:avLst/>
            </a:prstGeom>
            <a:noFill/>
            <a:ln w="38100">
              <a:solidFill>
                <a:schemeClr val="tx2"/>
              </a:solidFill>
              <a:prstDash val="sysDot"/>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0758" name="Text Box 31"/>
            <p:cNvSpPr txBox="1">
              <a:spLocks noChangeArrowheads="1"/>
            </p:cNvSpPr>
            <p:nvPr/>
          </p:nvSpPr>
          <p:spPr bwMode="auto">
            <a:xfrm>
              <a:off x="4176" y="1488"/>
              <a:ext cx="639" cy="196"/>
            </a:xfrm>
            <a:prstGeom prst="rect">
              <a:avLst/>
            </a:prstGeom>
            <a:noFill/>
            <a:ln w="12700">
              <a:noFill/>
              <a:miter lim="800000"/>
              <a:headEnd type="none" w="sm" len="sm"/>
              <a:tailEnd type="none" w="sm" len="sm"/>
            </a:ln>
          </p:spPr>
          <p:txBody>
            <a:bodyPr>
              <a:spAutoFit/>
            </a:bodyPr>
            <a:lstStyle/>
            <a:p>
              <a:r>
                <a:rPr lang="en-US" sz="1800" b="0">
                  <a:solidFill>
                    <a:srgbClr val="000000"/>
                  </a:solidFill>
                  <a:latin typeface="Times New Roman" pitchFamily="18" charset="0"/>
                </a:rPr>
                <a:t>Running</a:t>
              </a:r>
            </a:p>
          </p:txBody>
        </p:sp>
        <p:sp>
          <p:nvSpPr>
            <p:cNvPr id="30759" name="Text Box 32"/>
            <p:cNvSpPr txBox="1">
              <a:spLocks noChangeArrowheads="1"/>
            </p:cNvSpPr>
            <p:nvPr/>
          </p:nvSpPr>
          <p:spPr bwMode="auto">
            <a:xfrm>
              <a:off x="4192" y="1672"/>
              <a:ext cx="639" cy="196"/>
            </a:xfrm>
            <a:prstGeom prst="rect">
              <a:avLst/>
            </a:prstGeom>
            <a:noFill/>
            <a:ln w="12700">
              <a:noFill/>
              <a:miter lim="800000"/>
              <a:headEnd type="none" w="sm" len="sm"/>
              <a:tailEnd type="none" w="sm" len="sm"/>
            </a:ln>
          </p:spPr>
          <p:txBody>
            <a:bodyPr>
              <a:spAutoFit/>
            </a:bodyPr>
            <a:lstStyle/>
            <a:p>
              <a:r>
                <a:rPr lang="en-US" sz="1800" b="0">
                  <a:solidFill>
                    <a:srgbClr val="000000"/>
                  </a:solidFill>
                  <a:latin typeface="Times New Roman" pitchFamily="18" charset="0"/>
                </a:rPr>
                <a:t>Ready</a:t>
              </a:r>
            </a:p>
          </p:txBody>
        </p:sp>
        <p:sp>
          <p:nvSpPr>
            <p:cNvPr id="30760" name="Text Box 33"/>
            <p:cNvSpPr txBox="1">
              <a:spLocks noChangeArrowheads="1"/>
            </p:cNvSpPr>
            <p:nvPr/>
          </p:nvSpPr>
          <p:spPr bwMode="auto">
            <a:xfrm>
              <a:off x="4032" y="1332"/>
              <a:ext cx="639" cy="196"/>
            </a:xfrm>
            <a:prstGeom prst="rect">
              <a:avLst/>
            </a:prstGeom>
            <a:noFill/>
            <a:ln w="12700">
              <a:noFill/>
              <a:miter lim="800000"/>
              <a:headEnd type="none" w="sm" len="sm"/>
              <a:tailEnd type="none" w="sm" len="sm"/>
            </a:ln>
          </p:spPr>
          <p:txBody>
            <a:bodyPr>
              <a:spAutoFit/>
            </a:bodyPr>
            <a:lstStyle/>
            <a:p>
              <a:r>
                <a:rPr lang="en-US" sz="1800" b="0" i="1">
                  <a:solidFill>
                    <a:srgbClr val="000000"/>
                  </a:solidFill>
                  <a:latin typeface="Times New Roman" pitchFamily="18" charset="0"/>
                </a:rPr>
                <a:t>Legend</a:t>
              </a:r>
            </a:p>
          </p:txBody>
        </p:sp>
      </p:grpSp>
      <p:sp>
        <p:nvSpPr>
          <p:cNvPr id="30741" name="Rectangle 34"/>
          <p:cNvSpPr>
            <a:spLocks noChangeArrowheads="1"/>
          </p:cNvSpPr>
          <p:nvPr/>
        </p:nvSpPr>
        <p:spPr bwMode="auto">
          <a:xfrm>
            <a:off x="914400" y="4960960"/>
            <a:ext cx="7848600" cy="1447800"/>
          </a:xfrm>
          <a:prstGeom prst="rect">
            <a:avLst/>
          </a:prstGeom>
          <a:noFill/>
          <a:ln w="9525">
            <a:noFill/>
            <a:miter lim="800000"/>
            <a:headEnd/>
            <a:tailEnd/>
          </a:ln>
        </p:spPr>
        <p:txBody>
          <a:bodyPr lIns="92075" tIns="46038" rIns="92075" bIns="46038"/>
          <a:lstStyle/>
          <a:p>
            <a:pPr marL="234950" indent="-234950">
              <a:lnSpc>
                <a:spcPct val="100000"/>
              </a:lnSpc>
              <a:buClr>
                <a:srgbClr val="0066FF"/>
              </a:buClr>
              <a:buSzPct val="75000"/>
              <a:buFont typeface="Wingdings" pitchFamily="2" charset="2"/>
              <a:buChar char=""/>
            </a:pPr>
            <a:r>
              <a:rPr lang="en-US" b="0" dirty="0">
                <a:solidFill>
                  <a:srgbClr val="000000"/>
                </a:solidFill>
                <a:latin typeface="Arial Narrow" pitchFamily="34" charset="0"/>
              </a:rPr>
              <a:t> Processes of same priority are scheduled first-in first-out (FIFO)</a:t>
            </a:r>
          </a:p>
          <a:p>
            <a:pPr marL="234950" indent="-234950">
              <a:lnSpc>
                <a:spcPct val="100000"/>
              </a:lnSpc>
              <a:buClr>
                <a:srgbClr val="0066FF"/>
              </a:buClr>
              <a:buSzPct val="75000"/>
              <a:buFont typeface="Wingdings" pitchFamily="2" charset="2"/>
              <a:buChar char=""/>
            </a:pPr>
            <a:r>
              <a:rPr lang="en-US" b="0" dirty="0">
                <a:solidFill>
                  <a:srgbClr val="000000"/>
                </a:solidFill>
                <a:latin typeface="Arial Narrow" pitchFamily="34" charset="0"/>
              </a:rPr>
              <a:t> Having threads at the SAME priority offers certain </a:t>
            </a:r>
            <a:r>
              <a:rPr lang="en-US" b="0" dirty="0" smtClean="0">
                <a:solidFill>
                  <a:srgbClr val="000000"/>
                </a:solidFill>
                <a:latin typeface="Arial Narrow" pitchFamily="34" charset="0"/>
              </a:rPr>
              <a:t>advantages – such as resource sharing (without conflicts)</a:t>
            </a:r>
            <a:endParaRPr lang="en-US" b="0" dirty="0">
              <a:solidFill>
                <a:srgbClr val="000000"/>
              </a:solidFill>
              <a:latin typeface="Arial Narrow" pitchFamily="34" charset="0"/>
            </a:endParaRPr>
          </a:p>
        </p:txBody>
      </p:sp>
      <p:sp>
        <p:nvSpPr>
          <p:cNvPr id="30742" name="Rectangle 35"/>
          <p:cNvSpPr>
            <a:spLocks noChangeArrowheads="1"/>
          </p:cNvSpPr>
          <p:nvPr/>
        </p:nvSpPr>
        <p:spPr bwMode="auto">
          <a:xfrm>
            <a:off x="5753100" y="4419600"/>
            <a:ext cx="598488" cy="304800"/>
          </a:xfrm>
          <a:prstGeom prst="rect">
            <a:avLst/>
          </a:prstGeom>
          <a:solidFill>
            <a:schemeClr val="bg1"/>
          </a:solidFill>
          <a:ln w="9525">
            <a:noFill/>
            <a:miter lim="800000"/>
            <a:headEnd/>
            <a:tailEnd/>
          </a:ln>
        </p:spPr>
        <p:txBody>
          <a:bodyPr wrap="none" lIns="92075" tIns="46038" rIns="92075" bIns="46038">
            <a:spAutoFit/>
          </a:bodyPr>
          <a:lstStyle/>
          <a:p>
            <a:pPr>
              <a:lnSpc>
                <a:spcPct val="100000"/>
              </a:lnSpc>
              <a:spcBef>
                <a:spcPct val="0"/>
              </a:spcBef>
            </a:pPr>
            <a:r>
              <a:rPr lang="en-US" sz="1400">
                <a:solidFill>
                  <a:srgbClr val="000000"/>
                </a:solidFill>
              </a:rPr>
              <a:t>time </a:t>
            </a:r>
          </a:p>
        </p:txBody>
      </p:sp>
      <p:sp>
        <p:nvSpPr>
          <p:cNvPr id="997412" name="Line 36"/>
          <p:cNvSpPr>
            <a:spLocks noChangeShapeType="1"/>
          </p:cNvSpPr>
          <p:nvPr/>
        </p:nvSpPr>
        <p:spPr bwMode="auto">
          <a:xfrm>
            <a:off x="3074988" y="3200400"/>
            <a:ext cx="457200" cy="0"/>
          </a:xfrm>
          <a:prstGeom prst="line">
            <a:avLst/>
          </a:prstGeom>
          <a:noFill/>
          <a:ln w="50800">
            <a:solidFill>
              <a:schemeClr val="tx2"/>
            </a:solidFill>
            <a:prstDash val="sysDot"/>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997413" name="Line 37"/>
          <p:cNvSpPr>
            <a:spLocks noChangeShapeType="1"/>
          </p:cNvSpPr>
          <p:nvPr/>
        </p:nvSpPr>
        <p:spPr bwMode="auto">
          <a:xfrm>
            <a:off x="2236788" y="3962400"/>
            <a:ext cx="3962400" cy="0"/>
          </a:xfrm>
          <a:prstGeom prst="line">
            <a:avLst/>
          </a:prstGeom>
          <a:noFill/>
          <a:ln w="50800">
            <a:solidFill>
              <a:schemeClr val="tx2"/>
            </a:solidFill>
            <a:prstDash val="sysDot"/>
            <a:round/>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0745" name="AutoShape 38"/>
          <p:cNvSpPr>
            <a:spLocks noChangeArrowheads="1"/>
          </p:cNvSpPr>
          <p:nvPr/>
        </p:nvSpPr>
        <p:spPr bwMode="auto">
          <a:xfrm>
            <a:off x="3074988" y="762000"/>
            <a:ext cx="2057400" cy="533400"/>
          </a:xfrm>
          <a:prstGeom prst="wedgeEllipseCallout">
            <a:avLst>
              <a:gd name="adj1" fmla="val -40278"/>
              <a:gd name="adj2" fmla="val 75597"/>
            </a:avLst>
          </a:prstGeom>
          <a:solidFill>
            <a:schemeClr val="accent1"/>
          </a:solidFill>
          <a:ln w="12700" cap="rnd">
            <a:solidFill>
              <a:schemeClr val="tx1"/>
            </a:solidFill>
            <a:miter lim="800000"/>
            <a:headEnd type="none" w="sm" len="lg"/>
            <a:tailEnd type="none" w="med" len="lg"/>
          </a:ln>
        </p:spPr>
        <p:txBody>
          <a:bodyPr wrap="none" anchor="ctr"/>
          <a:lstStyle/>
          <a:p>
            <a:pPr algn="ctr"/>
            <a:r>
              <a:rPr lang="en-US" sz="1800" dirty="0" err="1" smtClean="0">
                <a:solidFill>
                  <a:srgbClr val="000000"/>
                </a:solidFill>
                <a:latin typeface="Arial Narrow" pitchFamily="34" charset="0"/>
              </a:rPr>
              <a:t>Swi_post</a:t>
            </a:r>
            <a:r>
              <a:rPr lang="en-US" sz="1800" dirty="0" smtClean="0">
                <a:solidFill>
                  <a:srgbClr val="000000"/>
                </a:solidFill>
                <a:latin typeface="Arial Narrow" pitchFamily="34" charset="0"/>
              </a:rPr>
              <a:t>(</a:t>
            </a:r>
            <a:r>
              <a:rPr lang="en-US" sz="1800" b="0" dirty="0" err="1" smtClean="0">
                <a:solidFill>
                  <a:srgbClr val="000000"/>
                </a:solidFill>
                <a:latin typeface="Arial Narrow" pitchFamily="34" charset="0"/>
              </a:rPr>
              <a:t>swi_b</a:t>
            </a:r>
            <a:r>
              <a:rPr lang="en-US" sz="1800" dirty="0">
                <a:solidFill>
                  <a:srgbClr val="000000"/>
                </a:solidFill>
                <a:latin typeface="Arial Narrow" pitchFamily="34" charset="0"/>
              </a:rPr>
              <a:t>) </a:t>
            </a:r>
          </a:p>
        </p:txBody>
      </p:sp>
      <p:sp>
        <p:nvSpPr>
          <p:cNvPr id="30747" name="Text Box 47"/>
          <p:cNvSpPr txBox="1">
            <a:spLocks noChangeArrowheads="1"/>
          </p:cNvSpPr>
          <p:nvPr/>
        </p:nvSpPr>
        <p:spPr bwMode="auto">
          <a:xfrm>
            <a:off x="525463" y="990600"/>
            <a:ext cx="1600200" cy="201613"/>
          </a:xfrm>
          <a:prstGeom prst="rect">
            <a:avLst/>
          </a:prstGeom>
          <a:noFill/>
          <a:ln w="12700">
            <a:noFill/>
            <a:miter lim="800000"/>
            <a:headEnd type="none" w="sm" len="sm"/>
            <a:tailEnd type="none" w="sm" len="sm"/>
          </a:ln>
        </p:spPr>
        <p:txBody>
          <a:bodyPr>
            <a:spAutoFit/>
          </a:bodyPr>
          <a:lstStyle/>
          <a:p>
            <a:pPr algn="ctr">
              <a:lnSpc>
                <a:spcPct val="40000"/>
              </a:lnSpc>
            </a:pPr>
            <a:r>
              <a:rPr lang="en-US" sz="1800" b="0" i="1">
                <a:solidFill>
                  <a:srgbClr val="000000"/>
                </a:solidFill>
                <a:latin typeface="Arial Narrow" pitchFamily="34" charset="0"/>
              </a:rPr>
              <a:t>Highest  Priority</a:t>
            </a:r>
          </a:p>
        </p:txBody>
      </p:sp>
      <p:sp>
        <p:nvSpPr>
          <p:cNvPr id="51" name="Leading Question"/>
          <p:cNvSpPr txBox="1"/>
          <p:nvPr/>
        </p:nvSpPr>
        <p:spPr>
          <a:xfrm>
            <a:off x="5638800" y="6473189"/>
            <a:ext cx="2723501"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How do you configure a </a:t>
            </a:r>
            <a:r>
              <a:rPr lang="en-US" sz="2000" b="0" dirty="0" err="1" smtClean="0">
                <a:solidFill>
                  <a:schemeClr val="tx2"/>
                </a:solidFill>
                <a:latin typeface="Arial Narrow"/>
              </a:rPr>
              <a:t>Swi</a:t>
            </a:r>
            <a:r>
              <a:rPr lang="en-US" sz="2000" b="0" dirty="0" smtClean="0">
                <a:solidFill>
                  <a:schemeClr val="tx2"/>
                </a:solidFill>
                <a:latin typeface="Arial Narrow"/>
              </a:rPr>
              <a:t>?</a:t>
            </a:r>
            <a:endParaRPr lang="en-US" sz="2000" b="0" dirty="0">
              <a:solidFill>
                <a:schemeClr val="tx2"/>
              </a:solidFill>
              <a:latin typeface="Arial Narrow"/>
            </a:endParaRPr>
          </a:p>
        </p:txBody>
      </p:sp>
      <p:sp>
        <p:nvSpPr>
          <p:cNvPr id="44"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15</a:t>
            </a:r>
            <a:endParaRPr lang="en-US" sz="1000" b="0">
              <a:solidFill>
                <a:schemeClr val="tx2"/>
              </a:solidFill>
              <a:latin typeface="Arial"/>
            </a:endParaRPr>
          </a:p>
        </p:txBody>
      </p:sp>
      <p:pic>
        <p:nvPicPr>
          <p:cNvPr id="45"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1"/>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53164"/>
            <a:ext cx="9144000" cy="742950"/>
          </a:xfrm>
        </p:spPr>
        <p:txBody>
          <a:bodyPr/>
          <a:lstStyle/>
          <a:p>
            <a:r>
              <a:rPr lang="en-US" dirty="0" smtClean="0"/>
              <a:t>Configuring a </a:t>
            </a:r>
            <a:r>
              <a:rPr lang="en-US" i="1" u="sng" dirty="0" err="1" smtClean="0"/>
              <a:t>Swi</a:t>
            </a:r>
            <a:r>
              <a:rPr lang="en-US" dirty="0" smtClean="0"/>
              <a:t> – Statically via GUI</a:t>
            </a:r>
          </a:p>
        </p:txBody>
      </p:sp>
      <p:sp>
        <p:nvSpPr>
          <p:cNvPr id="368651" name="Oval 11"/>
          <p:cNvSpPr>
            <a:spLocks noChangeArrowheads="1"/>
          </p:cNvSpPr>
          <p:nvPr/>
        </p:nvSpPr>
        <p:spPr bwMode="auto">
          <a:xfrm>
            <a:off x="228600" y="1219200"/>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389" name="Text Box 12"/>
          <p:cNvSpPr txBox="1">
            <a:spLocks noChangeArrowheads="1"/>
          </p:cNvSpPr>
          <p:nvPr/>
        </p:nvSpPr>
        <p:spPr bwMode="auto">
          <a:xfrm>
            <a:off x="247650" y="1225550"/>
            <a:ext cx="354013" cy="384175"/>
          </a:xfrm>
          <a:prstGeom prst="rect">
            <a:avLst/>
          </a:prstGeom>
          <a:noFill/>
          <a:ln w="12700">
            <a:noFill/>
            <a:miter lim="800000"/>
            <a:headEnd/>
            <a:tailEnd/>
          </a:ln>
        </p:spPr>
        <p:txBody>
          <a:bodyPr wrap="none">
            <a:spAutoFit/>
          </a:bodyPr>
          <a:lstStyle/>
          <a:p>
            <a:r>
              <a:rPr lang="en-US">
                <a:solidFill>
                  <a:srgbClr val="000000"/>
                </a:solidFill>
              </a:rPr>
              <a:t>1</a:t>
            </a:r>
          </a:p>
        </p:txBody>
      </p:sp>
      <p:sp>
        <p:nvSpPr>
          <p:cNvPr id="16390" name="Text Box 13"/>
          <p:cNvSpPr txBox="1">
            <a:spLocks noChangeArrowheads="1"/>
          </p:cNvSpPr>
          <p:nvPr/>
        </p:nvSpPr>
        <p:spPr bwMode="auto">
          <a:xfrm>
            <a:off x="641350" y="1263650"/>
            <a:ext cx="7179851" cy="338554"/>
          </a:xfrm>
          <a:prstGeom prst="rect">
            <a:avLst/>
          </a:prstGeom>
          <a:noFill/>
          <a:ln w="12700">
            <a:noFill/>
            <a:miter lim="800000"/>
            <a:headEnd/>
            <a:tailEnd/>
          </a:ln>
        </p:spPr>
        <p:txBody>
          <a:bodyPr wrap="none">
            <a:spAutoFit/>
          </a:bodyPr>
          <a:lstStyle/>
          <a:p>
            <a:r>
              <a:rPr lang="en-US" sz="2000" dirty="0" smtClean="0">
                <a:solidFill>
                  <a:srgbClr val="000000"/>
                </a:solidFill>
              </a:rPr>
              <a:t>Use </a:t>
            </a:r>
            <a:r>
              <a:rPr lang="en-US" sz="2000" dirty="0" err="1" smtClean="0">
                <a:solidFill>
                  <a:srgbClr val="000000"/>
                </a:solidFill>
              </a:rPr>
              <a:t>Swi</a:t>
            </a:r>
            <a:r>
              <a:rPr lang="en-US" sz="2000" dirty="0" smtClean="0">
                <a:solidFill>
                  <a:srgbClr val="000000"/>
                </a:solidFill>
              </a:rPr>
              <a:t> module </a:t>
            </a:r>
            <a:r>
              <a:rPr lang="en-US" sz="1800" b="0" i="1" dirty="0" smtClean="0">
                <a:solidFill>
                  <a:srgbClr val="000000"/>
                </a:solidFill>
                <a:latin typeface="Arial Narrow" pitchFamily="34" charset="0"/>
              </a:rPr>
              <a:t>(Available Products)</a:t>
            </a:r>
            <a:r>
              <a:rPr lang="en-US" sz="1800" b="0" i="1" dirty="0" smtClean="0">
                <a:solidFill>
                  <a:srgbClr val="000000"/>
                </a:solidFill>
              </a:rPr>
              <a:t> </a:t>
            </a:r>
            <a:r>
              <a:rPr lang="en-US" sz="2000" dirty="0" smtClean="0">
                <a:solidFill>
                  <a:srgbClr val="000000"/>
                </a:solidFill>
              </a:rPr>
              <a:t>, insert new </a:t>
            </a:r>
            <a:r>
              <a:rPr lang="en-US" sz="2000" dirty="0" err="1" smtClean="0">
                <a:solidFill>
                  <a:srgbClr val="000000"/>
                </a:solidFill>
              </a:rPr>
              <a:t>Swi</a:t>
            </a:r>
            <a:r>
              <a:rPr lang="en-US" sz="2000" dirty="0" smtClean="0">
                <a:solidFill>
                  <a:srgbClr val="000000"/>
                </a:solidFill>
              </a:rPr>
              <a:t> </a:t>
            </a:r>
            <a:r>
              <a:rPr lang="en-US" sz="1800" b="0" i="1" dirty="0" smtClean="0">
                <a:solidFill>
                  <a:srgbClr val="000000"/>
                </a:solidFill>
                <a:latin typeface="Arial Narrow" pitchFamily="34" charset="0"/>
              </a:rPr>
              <a:t>(Outline View)</a:t>
            </a:r>
            <a:endParaRPr lang="en-US" sz="1800" b="0" i="1" dirty="0">
              <a:solidFill>
                <a:srgbClr val="000000"/>
              </a:solidFill>
              <a:latin typeface="Arial Narrow" pitchFamily="34" charset="0"/>
            </a:endParaRPr>
          </a:p>
        </p:txBody>
      </p:sp>
      <p:grpSp>
        <p:nvGrpSpPr>
          <p:cNvPr id="2" name="Group 48"/>
          <p:cNvGrpSpPr>
            <a:grpSpLocks/>
          </p:cNvGrpSpPr>
          <p:nvPr/>
        </p:nvGrpSpPr>
        <p:grpSpPr bwMode="auto">
          <a:xfrm>
            <a:off x="838200" y="619125"/>
            <a:ext cx="7086600" cy="412750"/>
            <a:chOff x="480" y="390"/>
            <a:chExt cx="3456" cy="260"/>
          </a:xfrm>
        </p:grpSpPr>
        <p:sp>
          <p:nvSpPr>
            <p:cNvPr id="368655" name="Rectangle 15"/>
            <p:cNvSpPr>
              <a:spLocks noChangeArrowheads="1"/>
            </p:cNvSpPr>
            <p:nvPr/>
          </p:nvSpPr>
          <p:spPr bwMode="auto">
            <a:xfrm>
              <a:off x="480" y="406"/>
              <a:ext cx="3456" cy="244"/>
            </a:xfrm>
            <a:prstGeom prst="rect">
              <a:avLst/>
            </a:prstGeom>
            <a:solidFill>
              <a:schemeClr val="accent2"/>
            </a:solidFill>
            <a:ln w="12700">
              <a:solidFill>
                <a:schemeClr val="tx1"/>
              </a:solidFill>
              <a:miter lim="800000"/>
              <a:headEnd/>
              <a:tailEnd/>
            </a:ln>
            <a:effectLst/>
          </p:spPr>
          <p:txBody>
            <a:bodyPr wrap="squar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410" name="Text Box 16"/>
            <p:cNvSpPr txBox="1">
              <a:spLocks noChangeArrowheads="1"/>
            </p:cNvSpPr>
            <p:nvPr/>
          </p:nvSpPr>
          <p:spPr bwMode="auto">
            <a:xfrm>
              <a:off x="528" y="390"/>
              <a:ext cx="864" cy="260"/>
            </a:xfrm>
            <a:prstGeom prst="rect">
              <a:avLst/>
            </a:prstGeom>
            <a:noFill/>
            <a:ln w="12700">
              <a:noFill/>
              <a:miter lim="800000"/>
              <a:headEnd/>
              <a:tailEnd/>
            </a:ln>
          </p:spPr>
          <p:txBody>
            <a:bodyPr wrap="none" anchor="ctr" anchorCtr="1"/>
            <a:lstStyle/>
            <a:p>
              <a:r>
                <a:rPr lang="en-US" sz="2000" u="sng" dirty="0">
                  <a:solidFill>
                    <a:srgbClr val="000000"/>
                  </a:solidFill>
                </a:rPr>
                <a:t>Example</a:t>
              </a:r>
              <a:r>
                <a:rPr lang="en-US" sz="2000" dirty="0">
                  <a:solidFill>
                    <a:srgbClr val="000000"/>
                  </a:solidFill>
                </a:rPr>
                <a:t>:</a:t>
              </a:r>
            </a:p>
          </p:txBody>
        </p:sp>
        <p:sp>
          <p:nvSpPr>
            <p:cNvPr id="16411" name="Text Box 17"/>
            <p:cNvSpPr txBox="1">
              <a:spLocks noChangeArrowheads="1"/>
            </p:cNvSpPr>
            <p:nvPr/>
          </p:nvSpPr>
          <p:spPr bwMode="auto">
            <a:xfrm>
              <a:off x="1344" y="438"/>
              <a:ext cx="2544" cy="186"/>
            </a:xfrm>
            <a:prstGeom prst="rect">
              <a:avLst/>
            </a:prstGeom>
            <a:noFill/>
            <a:ln w="12700">
              <a:noFill/>
              <a:miter lim="800000"/>
              <a:headEnd/>
              <a:tailEnd/>
            </a:ln>
          </p:spPr>
          <p:txBody>
            <a:bodyPr wrap="none" anchor="ctr"/>
            <a:lstStyle/>
            <a:p>
              <a:pPr>
                <a:lnSpc>
                  <a:spcPct val="70000"/>
                </a:lnSpc>
              </a:pPr>
              <a:r>
                <a:rPr lang="en-US" sz="2000" dirty="0">
                  <a:solidFill>
                    <a:srgbClr val="000000"/>
                  </a:solidFill>
                  <a:latin typeface="Arial Narrow" pitchFamily="34" charset="0"/>
                </a:rPr>
                <a:t> </a:t>
              </a:r>
              <a:r>
                <a:rPr lang="en-US" sz="2000" dirty="0" smtClean="0">
                  <a:solidFill>
                    <a:srgbClr val="000000"/>
                  </a:solidFill>
                  <a:latin typeface="Arial Narrow" pitchFamily="34" charset="0"/>
                </a:rPr>
                <a:t>Register </a:t>
              </a:r>
              <a:r>
                <a:rPr lang="en-US" sz="2000" dirty="0" err="1" smtClean="0">
                  <a:solidFill>
                    <a:srgbClr val="000000"/>
                  </a:solidFill>
                  <a:latin typeface="Arial Narrow" pitchFamily="34" charset="0"/>
                </a:rPr>
                <a:t>FIR_process</a:t>
              </a:r>
              <a:r>
                <a:rPr lang="en-US" sz="2000" dirty="0" smtClean="0">
                  <a:solidFill>
                    <a:srgbClr val="000000"/>
                  </a:solidFill>
                  <a:latin typeface="Arial Narrow" pitchFamily="34" charset="0"/>
                </a:rPr>
                <a:t>()  </a:t>
              </a:r>
              <a:r>
                <a:rPr lang="en-US" sz="2000" dirty="0" err="1" smtClean="0">
                  <a:solidFill>
                    <a:srgbClr val="000000"/>
                  </a:solidFill>
                  <a:latin typeface="Arial Narrow" pitchFamily="34" charset="0"/>
                </a:rPr>
                <a:t>fxn</a:t>
              </a:r>
              <a:r>
                <a:rPr lang="en-US" sz="2000" dirty="0" smtClean="0">
                  <a:solidFill>
                    <a:srgbClr val="000000"/>
                  </a:solidFill>
                  <a:latin typeface="Arial Narrow" pitchFamily="34" charset="0"/>
                </a:rPr>
                <a:t> as </a:t>
              </a:r>
              <a:r>
                <a:rPr lang="en-US" sz="2000" dirty="0" err="1" smtClean="0">
                  <a:solidFill>
                    <a:srgbClr val="000000"/>
                  </a:solidFill>
                  <a:latin typeface="Arial Narrow" pitchFamily="34" charset="0"/>
                </a:rPr>
                <a:t>Swi</a:t>
              </a:r>
              <a:r>
                <a:rPr lang="en-US" sz="2000" dirty="0" smtClean="0">
                  <a:solidFill>
                    <a:srgbClr val="000000"/>
                  </a:solidFill>
                  <a:latin typeface="Arial Narrow" pitchFamily="34" charset="0"/>
                </a:rPr>
                <a:t>, use priority 1</a:t>
              </a:r>
              <a:endParaRPr lang="en-US" sz="2000" dirty="0">
                <a:solidFill>
                  <a:srgbClr val="000000"/>
                </a:solidFill>
                <a:latin typeface="Arial Narrow" pitchFamily="34" charset="0"/>
              </a:endParaRPr>
            </a:p>
          </p:txBody>
        </p:sp>
      </p:grpSp>
      <p:sp>
        <p:nvSpPr>
          <p:cNvPr id="39" name="Oval 11"/>
          <p:cNvSpPr>
            <a:spLocks noChangeArrowheads="1"/>
          </p:cNvSpPr>
          <p:nvPr/>
        </p:nvSpPr>
        <p:spPr bwMode="auto">
          <a:xfrm>
            <a:off x="228600" y="3667411"/>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0" name="Text Box 12"/>
          <p:cNvSpPr txBox="1">
            <a:spLocks noChangeArrowheads="1"/>
          </p:cNvSpPr>
          <p:nvPr/>
        </p:nvSpPr>
        <p:spPr bwMode="auto">
          <a:xfrm>
            <a:off x="247650" y="3673761"/>
            <a:ext cx="354013" cy="384175"/>
          </a:xfrm>
          <a:prstGeom prst="rect">
            <a:avLst/>
          </a:prstGeom>
          <a:noFill/>
          <a:ln w="12700">
            <a:noFill/>
            <a:miter lim="800000"/>
            <a:headEnd/>
            <a:tailEnd/>
          </a:ln>
        </p:spPr>
        <p:txBody>
          <a:bodyPr wrap="none">
            <a:spAutoFit/>
          </a:bodyPr>
          <a:lstStyle/>
          <a:p>
            <a:r>
              <a:rPr lang="en-US" dirty="0" smtClean="0">
                <a:solidFill>
                  <a:srgbClr val="000000"/>
                </a:solidFill>
              </a:rPr>
              <a:t>2</a:t>
            </a:r>
            <a:endParaRPr lang="en-US" dirty="0">
              <a:solidFill>
                <a:srgbClr val="000000"/>
              </a:solidFill>
            </a:endParaRPr>
          </a:p>
        </p:txBody>
      </p:sp>
      <p:sp>
        <p:nvSpPr>
          <p:cNvPr id="41" name="Text Box 13"/>
          <p:cNvSpPr txBox="1">
            <a:spLocks noChangeArrowheads="1"/>
          </p:cNvSpPr>
          <p:nvPr/>
        </p:nvSpPr>
        <p:spPr bwMode="auto">
          <a:xfrm>
            <a:off x="641350" y="3711861"/>
            <a:ext cx="6088526" cy="338554"/>
          </a:xfrm>
          <a:prstGeom prst="rect">
            <a:avLst/>
          </a:prstGeom>
          <a:noFill/>
          <a:ln w="12700">
            <a:noFill/>
            <a:miter lim="800000"/>
            <a:headEnd/>
            <a:tailEnd/>
          </a:ln>
        </p:spPr>
        <p:txBody>
          <a:bodyPr wrap="none">
            <a:spAutoFit/>
          </a:bodyPr>
          <a:lstStyle/>
          <a:p>
            <a:r>
              <a:rPr lang="en-US" sz="2000" dirty="0">
                <a:solidFill>
                  <a:srgbClr val="000000"/>
                </a:solidFill>
              </a:rPr>
              <a:t>Configure </a:t>
            </a:r>
            <a:r>
              <a:rPr lang="en-US" sz="2000" dirty="0" err="1" smtClean="0">
                <a:solidFill>
                  <a:srgbClr val="000000"/>
                </a:solidFill>
              </a:rPr>
              <a:t>Swi</a:t>
            </a:r>
            <a:r>
              <a:rPr lang="en-US" sz="2000" dirty="0" smtClean="0">
                <a:solidFill>
                  <a:srgbClr val="000000"/>
                </a:solidFill>
              </a:rPr>
              <a:t> – Object name, function, priority:</a:t>
            </a:r>
            <a:endParaRPr lang="en-US" sz="2000" dirty="0">
              <a:solidFill>
                <a:srgbClr val="000000"/>
              </a:solidFill>
            </a:endParaRPr>
          </a:p>
        </p:txBody>
      </p:sp>
      <p:sp>
        <p:nvSpPr>
          <p:cNvPr id="45" name="Right Arrow 44"/>
          <p:cNvSpPr/>
          <p:nvPr/>
        </p:nvSpPr>
        <p:spPr bwMode="auto">
          <a:xfrm>
            <a:off x="2866032" y="2389496"/>
            <a:ext cx="533400" cy="4572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pic>
        <p:nvPicPr>
          <p:cNvPr id="74754" name="Picture 2" descr="C:\Documents and Settings\a0159877\Desktop\swi_outline.png"/>
          <p:cNvPicPr>
            <a:picLocks noChangeAspect="1" noChangeArrowheads="1"/>
          </p:cNvPicPr>
          <p:nvPr/>
        </p:nvPicPr>
        <p:blipFill>
          <a:blip r:embed="rId4" cstate="print"/>
          <a:srcRect/>
          <a:stretch>
            <a:fillRect/>
          </a:stretch>
        </p:blipFill>
        <p:spPr bwMode="auto">
          <a:xfrm>
            <a:off x="3568837" y="2004235"/>
            <a:ext cx="2245197" cy="1229121"/>
          </a:xfrm>
          <a:prstGeom prst="rect">
            <a:avLst/>
          </a:prstGeom>
          <a:noFill/>
          <a:ln>
            <a:solidFill>
              <a:schemeClr val="tx1"/>
            </a:solidFill>
          </a:ln>
          <a:effectLst>
            <a:outerShdw blurRad="50800" dist="63500" dir="2700000" algn="tl" rotWithShape="0">
              <a:prstClr val="black">
                <a:alpha val="40000"/>
              </a:prstClr>
            </a:outerShdw>
          </a:effectLst>
        </p:spPr>
      </p:pic>
      <p:pic>
        <p:nvPicPr>
          <p:cNvPr id="74755" name="Picture 3" descr="C:\Documents and Settings\a0159877\Desktop\swi_avail_products.png"/>
          <p:cNvPicPr>
            <a:picLocks noChangeAspect="1" noChangeArrowheads="1"/>
          </p:cNvPicPr>
          <p:nvPr/>
        </p:nvPicPr>
        <p:blipFill>
          <a:blip r:embed="rId5" cstate="print"/>
          <a:srcRect/>
          <a:stretch>
            <a:fillRect/>
          </a:stretch>
        </p:blipFill>
        <p:spPr bwMode="auto">
          <a:xfrm>
            <a:off x="1143000" y="1711656"/>
            <a:ext cx="1447800" cy="1761945"/>
          </a:xfrm>
          <a:prstGeom prst="rect">
            <a:avLst/>
          </a:prstGeom>
          <a:noFill/>
          <a:ln>
            <a:solidFill>
              <a:schemeClr val="tx1"/>
            </a:solidFill>
          </a:ln>
          <a:effectLst>
            <a:outerShdw blurRad="50800" dist="63500" dir="2700000" algn="tl" rotWithShape="0">
              <a:prstClr val="black">
                <a:alpha val="40000"/>
              </a:prstClr>
            </a:outerShdw>
          </a:effectLst>
        </p:spPr>
      </p:pic>
      <p:pic>
        <p:nvPicPr>
          <p:cNvPr id="3074" name="Picture 2" descr="C:\Documents and Settings\a0159877\Desktop\SYSBIOS Snaps\extra\swi_instance.png"/>
          <p:cNvPicPr>
            <a:picLocks noChangeAspect="1" noChangeArrowheads="1"/>
          </p:cNvPicPr>
          <p:nvPr/>
        </p:nvPicPr>
        <p:blipFill>
          <a:blip r:embed="rId6" cstate="print"/>
          <a:srcRect/>
          <a:stretch>
            <a:fillRect/>
          </a:stretch>
        </p:blipFill>
        <p:spPr bwMode="auto">
          <a:xfrm>
            <a:off x="1803194" y="4103625"/>
            <a:ext cx="3454606" cy="2549525"/>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24"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16</a:t>
            </a:r>
            <a:endParaRPr lang="en-US" sz="1000" b="0">
              <a:solidFill>
                <a:schemeClr val="tx2"/>
              </a:solidFill>
              <a:latin typeface="Arial"/>
            </a:endParaRPr>
          </a:p>
        </p:txBody>
      </p:sp>
      <p:pic>
        <p:nvPicPr>
          <p:cNvPr id="25"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
        <p:nvSpPr>
          <p:cNvPr id="20" name="TextBox 19"/>
          <p:cNvSpPr txBox="1"/>
          <p:nvPr/>
        </p:nvSpPr>
        <p:spPr>
          <a:xfrm>
            <a:off x="6138532" y="2179604"/>
            <a:ext cx="2860078" cy="923330"/>
          </a:xfrm>
          <a:prstGeom prst="rect">
            <a:avLst/>
          </a:prstGeom>
          <a:solidFill>
            <a:schemeClr val="accent1"/>
          </a:solidFill>
          <a:ln w="1270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pPr algn="ctr">
              <a:lnSpc>
                <a:spcPct val="100000"/>
              </a:lnSpc>
              <a:spcBef>
                <a:spcPts val="1200"/>
              </a:spcBef>
            </a:pPr>
            <a:r>
              <a:rPr lang="en-US" sz="1800" b="0" dirty="0" smtClean="0">
                <a:solidFill>
                  <a:schemeClr val="dk1"/>
                </a:solidFill>
                <a:effectLst/>
                <a:latin typeface="Arial Narrow" pitchFamily="34" charset="0"/>
              </a:rPr>
              <a:t>Remember, BIOS objects</a:t>
            </a:r>
            <a:br>
              <a:rPr lang="en-US" sz="1800" b="0" dirty="0" smtClean="0">
                <a:solidFill>
                  <a:schemeClr val="dk1"/>
                </a:solidFill>
                <a:effectLst/>
                <a:latin typeface="Arial Narrow" pitchFamily="34" charset="0"/>
              </a:rPr>
            </a:br>
            <a:r>
              <a:rPr lang="en-US" sz="1800" b="0" dirty="0" smtClean="0">
                <a:solidFill>
                  <a:schemeClr val="dk1"/>
                </a:solidFill>
                <a:effectLst/>
                <a:latin typeface="Arial Narrow" pitchFamily="34" charset="0"/>
              </a:rPr>
              <a:t>can be created via the GUI,</a:t>
            </a:r>
            <a:br>
              <a:rPr lang="en-US" sz="1800" b="0" dirty="0" smtClean="0">
                <a:solidFill>
                  <a:schemeClr val="dk1"/>
                </a:solidFill>
                <a:effectLst/>
                <a:latin typeface="Arial Narrow" pitchFamily="34" charset="0"/>
              </a:rPr>
            </a:br>
            <a:r>
              <a:rPr lang="en-US" sz="1800" b="0" dirty="0" smtClean="0">
                <a:solidFill>
                  <a:schemeClr val="dk1"/>
                </a:solidFill>
                <a:effectLst/>
                <a:latin typeface="Arial Narrow" pitchFamily="34" charset="0"/>
              </a:rPr>
              <a:t>script code or C code (dynamic)</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3266" name="Rectangle 2"/>
          <p:cNvSpPr>
            <a:spLocks noChangeArrowheads="1"/>
          </p:cNvSpPr>
          <p:nvPr/>
        </p:nvSpPr>
        <p:spPr bwMode="auto">
          <a:xfrm>
            <a:off x="0" y="0"/>
            <a:ext cx="9144000" cy="6858000"/>
          </a:xfrm>
          <a:prstGeom prst="rect">
            <a:avLst/>
          </a:prstGeom>
          <a:solidFill>
            <a:schemeClr val="tx1"/>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4099" name="Rectangle 3"/>
          <p:cNvSpPr>
            <a:spLocks noGrp="1" noChangeArrowheads="1"/>
          </p:cNvSpPr>
          <p:nvPr>
            <p:ph type="title"/>
          </p:nvPr>
        </p:nvSpPr>
        <p:spPr/>
        <p:txBody>
          <a:bodyPr/>
          <a:lstStyle/>
          <a:p>
            <a:r>
              <a:rPr lang="en-US" smtClean="0">
                <a:solidFill>
                  <a:srgbClr val="FFFF66"/>
                </a:solidFill>
              </a:rPr>
              <a:t>Objectives</a:t>
            </a:r>
          </a:p>
        </p:txBody>
      </p:sp>
      <p:pic>
        <p:nvPicPr>
          <p:cNvPr id="4100" name="Picture 4" descr="dglxasset[3]"/>
          <p:cNvPicPr>
            <a:picLocks noChangeAspect="1" noChangeArrowheads="1"/>
          </p:cNvPicPr>
          <p:nvPr/>
        </p:nvPicPr>
        <p:blipFill>
          <a:blip r:embed="rId3" cstate="print"/>
          <a:srcRect/>
          <a:stretch>
            <a:fillRect/>
          </a:stretch>
        </p:blipFill>
        <p:spPr bwMode="auto">
          <a:xfrm>
            <a:off x="304800" y="762000"/>
            <a:ext cx="8458200" cy="5894388"/>
          </a:xfrm>
          <a:prstGeom prst="rect">
            <a:avLst/>
          </a:prstGeom>
          <a:noFill/>
          <a:ln w="9525">
            <a:noFill/>
            <a:miter lim="800000"/>
            <a:headEnd/>
            <a:tailEnd/>
          </a:ln>
        </p:spPr>
      </p:pic>
      <p:sp>
        <p:nvSpPr>
          <p:cNvPr id="4101" name="Text Box 5"/>
          <p:cNvSpPr txBox="1">
            <a:spLocks noChangeArrowheads="1"/>
          </p:cNvSpPr>
          <p:nvPr/>
        </p:nvSpPr>
        <p:spPr bwMode="auto">
          <a:xfrm>
            <a:off x="1676400" y="1676400"/>
            <a:ext cx="5785558" cy="3662541"/>
          </a:xfrm>
          <a:prstGeom prst="rect">
            <a:avLst/>
          </a:prstGeom>
          <a:noFill/>
          <a:ln w="12700">
            <a:noFill/>
            <a:miter lim="800000"/>
            <a:headEnd type="none" w="sm" len="sm"/>
            <a:tailEnd type="none" w="sm" len="sm"/>
          </a:ln>
        </p:spPr>
        <p:txBody>
          <a:bodyPr wrap="none">
            <a:spAutoFit/>
          </a:bodyPr>
          <a:lstStyle/>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latin typeface="Arial Narrow" pitchFamily="34" charset="0"/>
              </a:rPr>
              <a:t>List </a:t>
            </a:r>
            <a:r>
              <a:rPr lang="en-US" dirty="0">
                <a:latin typeface="Arial Narrow" pitchFamily="34" charset="0"/>
              </a:rPr>
              <a:t>various </a:t>
            </a:r>
            <a:r>
              <a:rPr lang="en-US" i="1" u="sng" dirty="0">
                <a:latin typeface="Arial Narrow" pitchFamily="34" charset="0"/>
              </a:rPr>
              <a:t>thread types</a:t>
            </a:r>
            <a:r>
              <a:rPr lang="en-US" dirty="0">
                <a:latin typeface="Arial Narrow" pitchFamily="34" charset="0"/>
              </a:rPr>
              <a:t> and note some </a:t>
            </a:r>
            <a:r>
              <a:rPr lang="en-US" dirty="0" smtClean="0">
                <a:latin typeface="Arial Narrow" pitchFamily="34" charset="0"/>
              </a:rPr>
              <a:t>key</a:t>
            </a:r>
            <a:r>
              <a:rPr lang="en-US" dirty="0">
                <a:latin typeface="Arial Narrow" pitchFamily="34" charset="0"/>
              </a:rPr>
              <a:t/>
            </a:r>
            <a:br>
              <a:rPr lang="en-US" dirty="0">
                <a:latin typeface="Arial Narrow" pitchFamily="34" charset="0"/>
              </a:rPr>
            </a:br>
            <a:r>
              <a:rPr lang="en-US" dirty="0" smtClean="0">
                <a:latin typeface="Arial Narrow" pitchFamily="34" charset="0"/>
              </a:rPr>
              <a:t>characteristics </a:t>
            </a:r>
            <a:r>
              <a:rPr lang="en-US" dirty="0">
                <a:latin typeface="Arial Narrow" pitchFamily="34" charset="0"/>
              </a:rPr>
              <a:t>of each</a:t>
            </a:r>
          </a:p>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latin typeface="Arial Narrow" pitchFamily="34" charset="0"/>
              </a:rPr>
              <a:t>Describe </a:t>
            </a:r>
            <a:r>
              <a:rPr lang="en-US" dirty="0">
                <a:latin typeface="Arial Narrow" pitchFamily="34" charset="0"/>
              </a:rPr>
              <a:t>how to </a:t>
            </a:r>
            <a:r>
              <a:rPr lang="en-US" i="1" u="sng" dirty="0" smtClean="0">
                <a:latin typeface="Arial Narrow" pitchFamily="34" charset="0"/>
              </a:rPr>
              <a:t>configure</a:t>
            </a:r>
            <a:r>
              <a:rPr lang="en-US" dirty="0" smtClean="0">
                <a:latin typeface="Arial Narrow" pitchFamily="34" charset="0"/>
              </a:rPr>
              <a:t> and use </a:t>
            </a:r>
            <a:r>
              <a:rPr lang="en-US" dirty="0" err="1" smtClean="0">
                <a:latin typeface="Arial Narrow" pitchFamily="34" charset="0"/>
              </a:rPr>
              <a:t>Hwi</a:t>
            </a:r>
            <a:r>
              <a:rPr lang="en-US" dirty="0" smtClean="0">
                <a:latin typeface="Arial Narrow" pitchFamily="34" charset="0"/>
              </a:rPr>
              <a:t>, </a:t>
            </a:r>
            <a:r>
              <a:rPr lang="en-US" dirty="0" err="1" smtClean="0">
                <a:latin typeface="Arial Narrow" pitchFamily="34" charset="0"/>
              </a:rPr>
              <a:t>Swi</a:t>
            </a:r>
            <a:r>
              <a:rPr lang="en-US" dirty="0" smtClean="0">
                <a:latin typeface="Arial Narrow" pitchFamily="34" charset="0"/>
              </a:rPr>
              <a:t>,</a:t>
            </a:r>
            <a:br>
              <a:rPr lang="en-US" dirty="0" smtClean="0">
                <a:latin typeface="Arial Narrow" pitchFamily="34" charset="0"/>
              </a:rPr>
            </a:br>
            <a:r>
              <a:rPr lang="en-US" dirty="0" smtClean="0">
                <a:latin typeface="Arial Narrow" pitchFamily="34" charset="0"/>
              </a:rPr>
              <a:t>and Tasks.</a:t>
            </a:r>
            <a:endParaRPr lang="en-US" u="sng" dirty="0">
              <a:latin typeface="Arial Narrow" pitchFamily="34" charset="0"/>
            </a:endParaRPr>
          </a:p>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latin typeface="Arial Narrow" pitchFamily="34" charset="0"/>
              </a:rPr>
              <a:t>Learn </a:t>
            </a:r>
            <a:r>
              <a:rPr lang="en-US" dirty="0">
                <a:latin typeface="Arial Narrow" pitchFamily="34" charset="0"/>
              </a:rPr>
              <a:t>how </a:t>
            </a:r>
            <a:r>
              <a:rPr lang="en-US" dirty="0" smtClean="0">
                <a:latin typeface="Arial Narrow" pitchFamily="34" charset="0"/>
              </a:rPr>
              <a:t>the SYS/BIOS </a:t>
            </a:r>
            <a:r>
              <a:rPr lang="en-US" i="1" u="sng" dirty="0" smtClean="0">
                <a:latin typeface="Arial Narrow" pitchFamily="34" charset="0"/>
              </a:rPr>
              <a:t>Scheduler</a:t>
            </a:r>
            <a:r>
              <a:rPr lang="en-US" dirty="0" smtClean="0">
                <a:latin typeface="Arial Narrow" pitchFamily="34" charset="0"/>
              </a:rPr>
              <a:t> works</a:t>
            </a:r>
          </a:p>
          <a:p>
            <a:pPr marL="287338" indent="-287338">
              <a:lnSpc>
                <a:spcPct val="100000"/>
              </a:lnSpc>
              <a:spcBef>
                <a:spcPts val="600"/>
              </a:spcBef>
              <a:spcAft>
                <a:spcPts val="600"/>
              </a:spcAft>
              <a:buClr>
                <a:srgbClr val="D60093"/>
              </a:buClr>
              <a:buSzPct val="120000"/>
              <a:buFont typeface="Wingdings" pitchFamily="2" charset="2"/>
              <a:buChar char="§"/>
            </a:pPr>
            <a:r>
              <a:rPr lang="en-US" dirty="0" smtClean="0">
                <a:latin typeface="Arial Narrow" pitchFamily="34" charset="0"/>
              </a:rPr>
              <a:t>Create a custom </a:t>
            </a:r>
            <a:r>
              <a:rPr lang="en-US" i="1" u="sng" dirty="0" smtClean="0">
                <a:latin typeface="Arial Narrow" pitchFamily="34" charset="0"/>
              </a:rPr>
              <a:t>platform</a:t>
            </a:r>
            <a:r>
              <a:rPr lang="en-US" dirty="0" smtClean="0">
                <a:latin typeface="Arial Narrow" pitchFamily="34" charset="0"/>
              </a:rPr>
              <a:t> package</a:t>
            </a:r>
            <a:endParaRPr lang="en-US" dirty="0">
              <a:latin typeface="Arial Narrow" pitchFamily="34" charset="0"/>
            </a:endParaRPr>
          </a:p>
          <a:p>
            <a:pPr marL="287338" indent="-287338">
              <a:lnSpc>
                <a:spcPct val="100000"/>
              </a:lnSpc>
              <a:spcBef>
                <a:spcPts val="600"/>
              </a:spcBef>
              <a:spcAft>
                <a:spcPts val="600"/>
              </a:spcAft>
              <a:buClr>
                <a:srgbClr val="D60093"/>
              </a:buClr>
              <a:buSzPct val="120000"/>
              <a:buFont typeface="Wingdings" pitchFamily="2" charset="2"/>
              <a:buChar char="§"/>
            </a:pPr>
            <a:r>
              <a:rPr lang="en-US" i="1" u="sng" dirty="0" smtClean="0">
                <a:latin typeface="Arial Narrow" pitchFamily="34" charset="0"/>
              </a:rPr>
              <a:t>Lab </a:t>
            </a:r>
            <a:r>
              <a:rPr lang="en-US" i="1" u="sng" dirty="0">
                <a:latin typeface="Arial Narrow" pitchFamily="34" charset="0"/>
              </a:rPr>
              <a:t>3</a:t>
            </a:r>
            <a:r>
              <a:rPr lang="en-US" dirty="0">
                <a:latin typeface="Arial Narrow" pitchFamily="34" charset="0"/>
              </a:rPr>
              <a:t> – </a:t>
            </a:r>
            <a:r>
              <a:rPr lang="en-US" dirty="0" smtClean="0">
                <a:latin typeface="Arial Narrow" pitchFamily="34" charset="0"/>
              </a:rPr>
              <a:t>Add a </a:t>
            </a:r>
            <a:r>
              <a:rPr lang="en-US" dirty="0" err="1" smtClean="0">
                <a:latin typeface="Arial Narrow" pitchFamily="34" charset="0"/>
              </a:rPr>
              <a:t>Hwi</a:t>
            </a:r>
            <a:r>
              <a:rPr lang="en-US" dirty="0" smtClean="0">
                <a:latin typeface="Arial Narrow" pitchFamily="34" charset="0"/>
              </a:rPr>
              <a:t>, </a:t>
            </a:r>
            <a:r>
              <a:rPr lang="en-US" dirty="0" err="1" smtClean="0">
                <a:latin typeface="Arial Narrow" pitchFamily="34" charset="0"/>
              </a:rPr>
              <a:t>Swi</a:t>
            </a:r>
            <a:r>
              <a:rPr lang="en-US" dirty="0" smtClean="0">
                <a:latin typeface="Arial Narrow" pitchFamily="34" charset="0"/>
              </a:rPr>
              <a:t>, Task to create an </a:t>
            </a:r>
            <a:br>
              <a:rPr lang="en-US" dirty="0" smtClean="0">
                <a:latin typeface="Arial Narrow" pitchFamily="34" charset="0"/>
              </a:rPr>
            </a:br>
            <a:r>
              <a:rPr lang="en-US" dirty="0" smtClean="0">
                <a:latin typeface="Arial Narrow" pitchFamily="34" charset="0"/>
              </a:rPr>
              <a:t>audio pass-thru application</a:t>
            </a:r>
            <a:endParaRPr lang="en-US" i="1" u="sng" dirty="0">
              <a:latin typeface="Arial Narrow" pitchFamily="34" charset="0"/>
            </a:endParaRPr>
          </a:p>
        </p:txBody>
      </p:sp>
      <p:sp>
        <p:nvSpPr>
          <p:cNvPr id="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a:t>
            </a:r>
            <a:endParaRPr lang="en-US" sz="1000" b="0" dirty="0" smtClean="0">
              <a:solidFill>
                <a:schemeClr val="tx2"/>
              </a:solidFill>
              <a:effectLst/>
              <a:latin typeface="Aria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SYS/BIOS </a:t>
            </a:r>
            <a:r>
              <a:rPr lang="en-US" dirty="0" err="1" smtClean="0"/>
              <a:t>Swi</a:t>
            </a:r>
            <a:r>
              <a:rPr lang="en-US" dirty="0" smtClean="0"/>
              <a:t> APIs</a:t>
            </a:r>
          </a:p>
        </p:txBody>
      </p:sp>
      <p:sp>
        <p:nvSpPr>
          <p:cNvPr id="14" name="TextBox 13"/>
          <p:cNvSpPr txBox="1"/>
          <p:nvPr/>
        </p:nvSpPr>
        <p:spPr>
          <a:xfrm>
            <a:off x="1371600" y="1219200"/>
            <a:ext cx="6553200" cy="4800600"/>
          </a:xfrm>
          <a:prstGeom prst="rect">
            <a:avLst/>
          </a:prstGeom>
          <a:solidFill>
            <a:schemeClr val="accent2"/>
          </a:solidFill>
          <a:ln>
            <a:solidFill>
              <a:schemeClr val="tx1"/>
            </a:solidFill>
          </a:ln>
          <a:effectLst>
            <a:outerShdw blurRad="50800" dist="76200" dir="2700000" algn="tl" rotWithShape="0">
              <a:prstClr val="black">
                <a:alpha val="40000"/>
              </a:prstClr>
            </a:outerShdw>
          </a:effectLst>
        </p:spPr>
        <p:txBody>
          <a:bodyPr wrap="none" rtlCol="0" anchor="ctr" anchorCtr="1">
            <a:noAutofit/>
          </a:bodyPr>
          <a:lstStyle/>
          <a:p>
            <a:r>
              <a:rPr lang="en-US" dirty="0" err="1" smtClean="0">
                <a:latin typeface="Courier New" pitchFamily="49" charset="0"/>
                <a:cs typeface="Courier New" pitchFamily="49" charset="0"/>
              </a:rPr>
              <a:t>Swi_inc</a:t>
            </a:r>
            <a:r>
              <a:rPr lang="en-US" dirty="0" smtClean="0">
                <a:latin typeface="Courier New" pitchFamily="49" charset="0"/>
                <a:cs typeface="Courier New" pitchFamily="49" charset="0"/>
              </a:rPr>
              <a:t>()		</a:t>
            </a:r>
            <a:r>
              <a:rPr lang="en-US" b="0" dirty="0" smtClean="0">
                <a:latin typeface="+mn-lt"/>
                <a:cs typeface="Courier New" pitchFamily="49" charset="0"/>
              </a:rPr>
              <a:t>Post, increment count</a:t>
            </a:r>
          </a:p>
          <a:p>
            <a:r>
              <a:rPr lang="en-US" dirty="0" err="1" smtClean="0">
                <a:latin typeface="Courier New" pitchFamily="49" charset="0"/>
                <a:cs typeface="Courier New" pitchFamily="49" charset="0"/>
              </a:rPr>
              <a:t>Swi_dec</a:t>
            </a:r>
            <a:r>
              <a:rPr lang="en-US" dirty="0" smtClean="0">
                <a:latin typeface="Courier New" pitchFamily="49" charset="0"/>
                <a:cs typeface="Courier New" pitchFamily="49" charset="0"/>
              </a:rPr>
              <a:t>()		</a:t>
            </a:r>
            <a:r>
              <a:rPr lang="en-US" b="0" dirty="0" smtClean="0">
                <a:latin typeface="+mj-lt"/>
                <a:cs typeface="Courier New" pitchFamily="49" charset="0"/>
              </a:rPr>
              <a:t>Decrement count, post if 0</a:t>
            </a:r>
          </a:p>
          <a:p>
            <a:r>
              <a:rPr lang="en-US" dirty="0" err="1" smtClean="0">
                <a:latin typeface="Courier New" pitchFamily="49" charset="0"/>
                <a:cs typeface="Courier New" pitchFamily="49" charset="0"/>
              </a:rPr>
              <a:t>Swi_or</a:t>
            </a:r>
            <a:r>
              <a:rPr lang="en-US" dirty="0" smtClean="0">
                <a:latin typeface="Courier New" pitchFamily="49" charset="0"/>
                <a:cs typeface="Courier New" pitchFamily="49" charset="0"/>
              </a:rPr>
              <a:t>()		</a:t>
            </a:r>
            <a:r>
              <a:rPr lang="en-US" b="0" dirty="0" smtClean="0">
                <a:latin typeface="+mn-lt"/>
                <a:cs typeface="Courier New" pitchFamily="49" charset="0"/>
              </a:rPr>
              <a:t>Post, OR bit (signature)</a:t>
            </a:r>
          </a:p>
          <a:p>
            <a:r>
              <a:rPr lang="en-US" dirty="0" err="1" smtClean="0">
                <a:latin typeface="Courier New" pitchFamily="49" charset="0"/>
                <a:cs typeface="Courier New" pitchFamily="49" charset="0"/>
              </a:rPr>
              <a:t>Swi_andn</a:t>
            </a:r>
            <a:r>
              <a:rPr lang="en-US" dirty="0" smtClean="0">
                <a:latin typeface="Courier New" pitchFamily="49" charset="0"/>
                <a:cs typeface="Courier New" pitchFamily="49" charset="0"/>
              </a:rPr>
              <a:t>()		</a:t>
            </a:r>
            <a:r>
              <a:rPr lang="en-US" b="0" dirty="0" err="1" smtClean="0">
                <a:latin typeface="+mn-lt"/>
                <a:cs typeface="Courier New" pitchFamily="49" charset="0"/>
              </a:rPr>
              <a:t>ANDn</a:t>
            </a:r>
            <a:r>
              <a:rPr lang="en-US" b="0" dirty="0" smtClean="0">
                <a:latin typeface="+mn-lt"/>
                <a:cs typeface="Courier New" pitchFamily="49" charset="0"/>
              </a:rPr>
              <a:t> bit, post if all posted</a:t>
            </a:r>
          </a:p>
          <a:p>
            <a:endParaRPr lang="en-US" dirty="0" smtClean="0">
              <a:latin typeface="Courier New" pitchFamily="49" charset="0"/>
              <a:cs typeface="Courier New" pitchFamily="49" charset="0"/>
            </a:endParaRPr>
          </a:p>
          <a:p>
            <a:r>
              <a:rPr lang="en-US" dirty="0" err="1" smtClean="0">
                <a:latin typeface="Courier New" pitchFamily="49" charset="0"/>
                <a:cs typeface="Courier New" pitchFamily="49" charset="0"/>
              </a:rPr>
              <a:t>Swi_getPri</a:t>
            </a:r>
            <a:r>
              <a:rPr lang="en-US" dirty="0" smtClean="0">
                <a:latin typeface="Courier New" pitchFamily="49" charset="0"/>
                <a:cs typeface="Courier New" pitchFamily="49" charset="0"/>
              </a:rPr>
              <a:t>()	</a:t>
            </a:r>
            <a:r>
              <a:rPr lang="en-US" b="0" dirty="0" smtClean="0">
                <a:latin typeface="+mj-lt"/>
                <a:cs typeface="Courier New" pitchFamily="49" charset="0"/>
              </a:rPr>
              <a:t>Get any </a:t>
            </a:r>
            <a:r>
              <a:rPr lang="en-US" b="0" dirty="0" err="1" smtClean="0">
                <a:latin typeface="+mj-lt"/>
                <a:cs typeface="Courier New" pitchFamily="49" charset="0"/>
              </a:rPr>
              <a:t>Swi</a:t>
            </a:r>
            <a:r>
              <a:rPr lang="en-US" b="0" dirty="0" smtClean="0">
                <a:latin typeface="+mj-lt"/>
                <a:cs typeface="Courier New" pitchFamily="49" charset="0"/>
              </a:rPr>
              <a:t> Priority</a:t>
            </a:r>
          </a:p>
          <a:p>
            <a:endParaRPr lang="en-US" dirty="0" smtClean="0">
              <a:latin typeface="Courier New" pitchFamily="49" charset="0"/>
              <a:cs typeface="Courier New" pitchFamily="49" charset="0"/>
            </a:endParaRPr>
          </a:p>
          <a:p>
            <a:r>
              <a:rPr lang="en-US" dirty="0" err="1" smtClean="0">
                <a:latin typeface="Courier New" pitchFamily="49" charset="0"/>
                <a:cs typeface="Courier New" pitchFamily="49" charset="0"/>
              </a:rPr>
              <a:t>Swi_enable</a:t>
            </a:r>
            <a:r>
              <a:rPr lang="en-US" dirty="0" smtClean="0">
                <a:latin typeface="Courier New" pitchFamily="49" charset="0"/>
                <a:cs typeface="Courier New" pitchFamily="49" charset="0"/>
              </a:rPr>
              <a:t>		</a:t>
            </a:r>
            <a:r>
              <a:rPr lang="en-US" b="0" dirty="0" smtClean="0">
                <a:latin typeface="+mj-lt"/>
                <a:cs typeface="Courier New" pitchFamily="49" charset="0"/>
              </a:rPr>
              <a:t>Global </a:t>
            </a:r>
            <a:r>
              <a:rPr lang="en-US" b="0" dirty="0" err="1" smtClean="0">
                <a:latin typeface="+mj-lt"/>
                <a:cs typeface="Courier New" pitchFamily="49" charset="0"/>
              </a:rPr>
              <a:t>Swi</a:t>
            </a:r>
            <a:r>
              <a:rPr lang="en-US" b="0" dirty="0" smtClean="0">
                <a:latin typeface="+mj-lt"/>
                <a:cs typeface="Courier New" pitchFamily="49" charset="0"/>
              </a:rPr>
              <a:t> enable</a:t>
            </a:r>
          </a:p>
          <a:p>
            <a:r>
              <a:rPr lang="en-US" dirty="0" err="1" smtClean="0">
                <a:latin typeface="Courier New" pitchFamily="49" charset="0"/>
                <a:cs typeface="Courier New" pitchFamily="49" charset="0"/>
              </a:rPr>
              <a:t>Swi_disable</a:t>
            </a:r>
            <a:r>
              <a:rPr lang="en-US" dirty="0" smtClean="0">
                <a:latin typeface="Courier New" pitchFamily="49" charset="0"/>
                <a:cs typeface="Courier New" pitchFamily="49" charset="0"/>
              </a:rPr>
              <a:t>()	</a:t>
            </a:r>
            <a:r>
              <a:rPr lang="en-US" b="0" dirty="0" smtClean="0">
                <a:latin typeface="+mj-lt"/>
                <a:cs typeface="Courier New" pitchFamily="49" charset="0"/>
              </a:rPr>
              <a:t>Global </a:t>
            </a:r>
            <a:r>
              <a:rPr lang="en-US" b="0" dirty="0" err="1" smtClean="0">
                <a:latin typeface="+mj-lt"/>
                <a:cs typeface="Courier New" pitchFamily="49" charset="0"/>
              </a:rPr>
              <a:t>Swi</a:t>
            </a:r>
            <a:r>
              <a:rPr lang="en-US" b="0" dirty="0" smtClean="0">
                <a:latin typeface="+mj-lt"/>
                <a:cs typeface="Courier New" pitchFamily="49" charset="0"/>
              </a:rPr>
              <a:t> disable</a:t>
            </a:r>
          </a:p>
          <a:p>
            <a:r>
              <a:rPr lang="en-US" dirty="0" err="1" smtClean="0">
                <a:latin typeface="Courier New" pitchFamily="49" charset="0"/>
                <a:cs typeface="Courier New" pitchFamily="49" charset="0"/>
              </a:rPr>
              <a:t>Swi_restore</a:t>
            </a:r>
            <a:r>
              <a:rPr lang="en-US" dirty="0" smtClean="0">
                <a:latin typeface="Courier New" pitchFamily="49" charset="0"/>
                <a:cs typeface="Courier New" pitchFamily="49" charset="0"/>
              </a:rPr>
              <a:t>()	</a:t>
            </a:r>
            <a:r>
              <a:rPr lang="en-US" b="0" dirty="0" smtClean="0">
                <a:latin typeface="+mj-lt"/>
                <a:cs typeface="Courier New" pitchFamily="49" charset="0"/>
              </a:rPr>
              <a:t>Global </a:t>
            </a:r>
            <a:r>
              <a:rPr lang="en-US" b="0" dirty="0" err="1" smtClean="0">
                <a:latin typeface="+mj-lt"/>
                <a:cs typeface="Courier New" pitchFamily="49" charset="0"/>
              </a:rPr>
              <a:t>Swi</a:t>
            </a:r>
            <a:r>
              <a:rPr lang="en-US" b="0" dirty="0" smtClean="0">
                <a:latin typeface="+mj-lt"/>
                <a:cs typeface="Courier New" pitchFamily="49" charset="0"/>
              </a:rPr>
              <a:t> restore</a:t>
            </a:r>
            <a:endParaRPr lang="en-US" b="0" dirty="0">
              <a:latin typeface="+mj-lt"/>
              <a:cs typeface="Courier New" pitchFamily="49" charset="0"/>
            </a:endParaRPr>
          </a:p>
        </p:txBody>
      </p:sp>
      <p:sp>
        <p:nvSpPr>
          <p:cNvPr id="15" name="TextBox 14"/>
          <p:cNvSpPr txBox="1"/>
          <p:nvPr/>
        </p:nvSpPr>
        <p:spPr>
          <a:xfrm>
            <a:off x="759728" y="707408"/>
            <a:ext cx="4044184" cy="437043"/>
          </a:xfrm>
          <a:prstGeom prst="rect">
            <a:avLst/>
          </a:prstGeom>
          <a:noFill/>
        </p:spPr>
        <p:txBody>
          <a:bodyPr wrap="none" rtlCol="0">
            <a:spAutoFit/>
          </a:bodyPr>
          <a:lstStyle/>
          <a:p>
            <a:r>
              <a:rPr lang="en-US" sz="2800" dirty="0" smtClean="0"/>
              <a:t>Other useful </a:t>
            </a:r>
            <a:r>
              <a:rPr lang="en-US" sz="2800" dirty="0" err="1" smtClean="0"/>
              <a:t>Swi</a:t>
            </a:r>
            <a:r>
              <a:rPr lang="en-US" sz="2800" dirty="0" smtClean="0"/>
              <a:t> APIs:</a:t>
            </a:r>
            <a:endParaRPr lang="en-US" sz="2800" dirty="0"/>
          </a:p>
        </p:txBody>
      </p:sp>
      <p:cxnSp>
        <p:nvCxnSpPr>
          <p:cNvPr id="17" name="Straight Connector 16"/>
          <p:cNvCxnSpPr/>
          <p:nvPr/>
        </p:nvCxnSpPr>
        <p:spPr bwMode="auto">
          <a:xfrm>
            <a:off x="1371600" y="3358488"/>
            <a:ext cx="6553200" cy="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18" name="Straight Connector 17"/>
          <p:cNvCxnSpPr/>
          <p:nvPr/>
        </p:nvCxnSpPr>
        <p:spPr bwMode="auto">
          <a:xfrm>
            <a:off x="1371600" y="4308144"/>
            <a:ext cx="6553200" cy="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22" name="Straight Connector 21"/>
          <p:cNvCxnSpPr/>
          <p:nvPr/>
        </p:nvCxnSpPr>
        <p:spPr bwMode="auto">
          <a:xfrm rot="5400000">
            <a:off x="1564372" y="3619500"/>
            <a:ext cx="4800600" cy="0"/>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23" name="Leading Question"/>
          <p:cNvSpPr txBox="1"/>
          <p:nvPr/>
        </p:nvSpPr>
        <p:spPr>
          <a:xfrm>
            <a:off x="5969786" y="6324600"/>
            <a:ext cx="2300630"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Let's move on to Tasks...</a:t>
            </a:r>
            <a:endParaRPr lang="en-US" sz="2000" b="0" dirty="0">
              <a:solidFill>
                <a:schemeClr val="tx2"/>
              </a:solidFill>
              <a:latin typeface="Arial Narrow"/>
            </a:endParaRPr>
          </a:p>
        </p:txBody>
      </p:sp>
      <p:pic>
        <p:nvPicPr>
          <p:cNvPr id="11"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23"/>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13" cstate="print"/>
          <a:stretch>
            <a:fillRect/>
          </a:stretch>
        </p:blipFill>
        <p:spPr>
          <a:xfrm>
            <a:off x="50800" y="6477000"/>
            <a:ext cx="1438537" cy="347443"/>
          </a:xfrm>
          <a:prstGeom prst="rect">
            <a:avLst/>
          </a:prstGeom>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4" action="ppaction://hlinksldjump"/>
          </p:cNvPr>
          <p:cNvSpPr txBox="1">
            <a:spLocks noChangeArrowheads="1"/>
          </p:cNvSpPr>
          <p:nvPr>
            <p:custDataLst>
              <p:tags r:id="rId2"/>
            </p:custDataLst>
          </p:nvPr>
        </p:nvSpPr>
        <p:spPr bwMode="auto">
          <a:xfrm>
            <a:off x="301576" y="9277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Threads</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3"/>
            </p:custDataLst>
          </p:nvPr>
        </p:nvSpPr>
        <p:spPr bwMode="auto">
          <a:xfrm>
            <a:off x="805502" y="1475598"/>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Hwi</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4"/>
            </p:custDataLst>
          </p:nvPr>
        </p:nvSpPr>
        <p:spPr bwMode="auto">
          <a:xfrm>
            <a:off x="805502" y="1881427"/>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Swi</a:t>
            </a:r>
            <a:endParaRPr lang="en-US" dirty="0">
              <a:solidFill>
                <a:srgbClr val="000000"/>
              </a:solidFill>
            </a:endParaRPr>
          </a:p>
        </p:txBody>
      </p:sp>
      <p:sp>
        <p:nvSpPr>
          <p:cNvPr id="13" name="Text Box 5">
            <a:hlinkClick r:id="rId17" action="ppaction://hlinksldjump"/>
          </p:cNvPr>
          <p:cNvSpPr txBox="1">
            <a:spLocks noChangeArrowheads="1"/>
          </p:cNvSpPr>
          <p:nvPr>
            <p:custDataLst>
              <p:tags r:id="rId5"/>
            </p:custDataLst>
          </p:nvPr>
        </p:nvSpPr>
        <p:spPr bwMode="auto">
          <a:xfrm>
            <a:off x="809625" y="2287254"/>
            <a:ext cx="4600575" cy="439737"/>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Tasks</a:t>
            </a:r>
            <a:endParaRPr lang="en-US">
              <a:solidFill>
                <a:srgbClr val="000000"/>
              </a:solidFill>
            </a:endParaRPr>
          </a:p>
        </p:txBody>
      </p:sp>
      <p:sp>
        <p:nvSpPr>
          <p:cNvPr id="14" name="Text Box 6">
            <a:hlinkClick r:id="rId18" action="ppaction://hlinksldjump"/>
          </p:cNvPr>
          <p:cNvSpPr txBox="1">
            <a:spLocks noChangeArrowheads="1"/>
          </p:cNvSpPr>
          <p:nvPr>
            <p:custDataLst>
              <p:tags r:id="rId6"/>
            </p:custDataLst>
          </p:nvPr>
        </p:nvSpPr>
        <p:spPr bwMode="auto">
          <a:xfrm>
            <a:off x="805502" y="2842308"/>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Semaphores</a:t>
            </a:r>
            <a:endParaRPr lang="en-US" dirty="0">
              <a:solidFill>
                <a:srgbClr val="000000"/>
              </a:solidFill>
            </a:endParaRPr>
          </a:p>
        </p:txBody>
      </p:sp>
      <p:sp>
        <p:nvSpPr>
          <p:cNvPr id="15" name="Text Box 4">
            <a:hlinkClick r:id="rId19" action="ppaction://hlinksldjump"/>
          </p:cNvPr>
          <p:cNvSpPr txBox="1">
            <a:spLocks noChangeArrowheads="1"/>
          </p:cNvSpPr>
          <p:nvPr>
            <p:custDataLst>
              <p:tags r:id="rId7"/>
            </p:custDataLst>
          </p:nvPr>
        </p:nvSpPr>
        <p:spPr bwMode="auto">
          <a:xfrm>
            <a:off x="301576" y="3275124"/>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BIOS Objects</a:t>
            </a:r>
            <a:endParaRPr lang="en-US" sz="2800" dirty="0">
              <a:solidFill>
                <a:srgbClr val="000000"/>
              </a:solidFill>
            </a:endParaRPr>
          </a:p>
        </p:txBody>
      </p:sp>
      <p:sp>
        <p:nvSpPr>
          <p:cNvPr id="16" name="Text Box 4">
            <a:hlinkClick r:id="rId20" action="ppaction://hlinksldjump"/>
          </p:cNvPr>
          <p:cNvSpPr txBox="1">
            <a:spLocks noChangeArrowheads="1"/>
          </p:cNvSpPr>
          <p:nvPr>
            <p:custDataLst>
              <p:tags r:id="rId8"/>
            </p:custDataLst>
          </p:nvPr>
        </p:nvSpPr>
        <p:spPr bwMode="auto">
          <a:xfrm>
            <a:off x="301576" y="384992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Scheduler</a:t>
            </a:r>
            <a:endParaRPr lang="en-US" sz="2800" dirty="0">
              <a:solidFill>
                <a:srgbClr val="000000"/>
              </a:solidFill>
            </a:endParaRPr>
          </a:p>
        </p:txBody>
      </p:sp>
      <p:sp>
        <p:nvSpPr>
          <p:cNvPr id="17" name="Text Box 4">
            <a:hlinkClick r:id="rId21" action="ppaction://hlinksldjump"/>
          </p:cNvPr>
          <p:cNvSpPr txBox="1">
            <a:spLocks noChangeArrowheads="1"/>
          </p:cNvSpPr>
          <p:nvPr>
            <p:custDataLst>
              <p:tags r:id="rId9"/>
            </p:custDataLst>
          </p:nvPr>
        </p:nvSpPr>
        <p:spPr bwMode="auto">
          <a:xfrm>
            <a:off x="301576" y="442472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Custom Platforms</a:t>
            </a:r>
            <a:endParaRPr lang="en-US" sz="2800" dirty="0">
              <a:solidFill>
                <a:srgbClr val="000000"/>
              </a:solidFill>
            </a:endParaRPr>
          </a:p>
        </p:txBody>
      </p:sp>
      <p:sp>
        <p:nvSpPr>
          <p:cNvPr id="18" name="Text Box 4">
            <a:hlinkClick r:id="rId22" action="ppaction://hlinksldjump"/>
          </p:cNvPr>
          <p:cNvSpPr txBox="1">
            <a:spLocks noChangeArrowheads="1"/>
          </p:cNvSpPr>
          <p:nvPr>
            <p:custDataLst>
              <p:tags r:id="rId10"/>
            </p:custDataLst>
          </p:nvPr>
        </p:nvSpPr>
        <p:spPr bwMode="auto">
          <a:xfrm>
            <a:off x="301576" y="499953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3</a:t>
            </a:r>
            <a:endParaRPr lang="en-US" sz="2800" dirty="0">
              <a:solidFill>
                <a:srgbClr val="000000"/>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ChangeArrowheads="1"/>
          </p:cNvSpPr>
          <p:nvPr/>
        </p:nvSpPr>
        <p:spPr bwMode="auto">
          <a:xfrm>
            <a:off x="0" y="2729552"/>
            <a:ext cx="9144000" cy="114300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8195" name="Rectangle 6"/>
          <p:cNvSpPr>
            <a:spLocks noGrp="1" noChangeArrowheads="1"/>
          </p:cNvSpPr>
          <p:nvPr>
            <p:ph type="title"/>
          </p:nvPr>
        </p:nvSpPr>
        <p:spPr/>
        <p:txBody>
          <a:bodyPr/>
          <a:lstStyle/>
          <a:p>
            <a:r>
              <a:rPr lang="en-US" dirty="0" smtClean="0"/>
              <a:t>Task Scheduling</a:t>
            </a:r>
          </a:p>
        </p:txBody>
      </p:sp>
      <p:sp>
        <p:nvSpPr>
          <p:cNvPr id="8196" name="Rectangle 7"/>
          <p:cNvSpPr>
            <a:spLocks noChangeArrowheads="1"/>
          </p:cNvSpPr>
          <p:nvPr/>
        </p:nvSpPr>
        <p:spPr bwMode="auto">
          <a:xfrm>
            <a:off x="1208088" y="748352"/>
            <a:ext cx="2601912" cy="838200"/>
          </a:xfrm>
          <a:prstGeom prst="rect">
            <a:avLst/>
          </a:prstGeom>
          <a:solidFill>
            <a:schemeClr val="accent4"/>
          </a:solidFill>
          <a:ln w="12700">
            <a:solidFill>
              <a:schemeClr val="tx1"/>
            </a:solidFill>
            <a:miter lim="800000"/>
            <a:headEnd type="none" w="sm" len="sm"/>
            <a:tailEnd type="none" w="sm" len="sm"/>
          </a:ln>
        </p:spPr>
        <p:txBody>
          <a:bodyPr wrap="none" anchor="ctr"/>
          <a:lstStyle/>
          <a:p>
            <a:pPr algn="ctr"/>
            <a:r>
              <a:rPr lang="en-US" dirty="0" err="1" smtClean="0">
                <a:solidFill>
                  <a:schemeClr val="tx2"/>
                </a:solidFill>
              </a:rPr>
              <a:t>Hwi</a:t>
            </a:r>
            <a:r>
              <a:rPr lang="en-US" dirty="0" smtClean="0">
                <a:solidFill>
                  <a:schemeClr val="tx2"/>
                </a:solidFill>
              </a:rPr>
              <a:t> </a:t>
            </a:r>
            <a:r>
              <a:rPr lang="en-US" dirty="0">
                <a:solidFill>
                  <a:schemeClr val="tx2"/>
                </a:solidFill>
              </a:rPr>
              <a:t>(hi)</a:t>
            </a:r>
            <a:endParaRPr lang="en-US" dirty="0"/>
          </a:p>
          <a:p>
            <a:pPr algn="ctr"/>
            <a:r>
              <a:rPr lang="en-US" sz="2000" dirty="0"/>
              <a:t>Hardware Interrupts</a:t>
            </a:r>
            <a:endParaRPr lang="en-US" dirty="0"/>
          </a:p>
        </p:txBody>
      </p:sp>
      <p:sp>
        <p:nvSpPr>
          <p:cNvPr id="8197" name="Rectangle 8"/>
          <p:cNvSpPr>
            <a:spLocks noChangeArrowheads="1"/>
          </p:cNvSpPr>
          <p:nvPr/>
        </p:nvSpPr>
        <p:spPr bwMode="auto">
          <a:xfrm>
            <a:off x="1208088" y="1815152"/>
            <a:ext cx="2601912" cy="838200"/>
          </a:xfrm>
          <a:prstGeom prst="rect">
            <a:avLst/>
          </a:prstGeom>
          <a:solidFill>
            <a:schemeClr val="accent4"/>
          </a:solidFill>
          <a:ln w="12700">
            <a:solidFill>
              <a:schemeClr val="tx1"/>
            </a:solidFill>
            <a:miter lim="800000"/>
            <a:headEnd type="none" w="sm" len="sm"/>
            <a:tailEnd type="none" w="sm" len="sm"/>
          </a:ln>
        </p:spPr>
        <p:txBody>
          <a:bodyPr wrap="none" anchor="ctr"/>
          <a:lstStyle/>
          <a:p>
            <a:pPr algn="ctr"/>
            <a:r>
              <a:rPr lang="en-US" dirty="0" err="1" smtClean="0">
                <a:solidFill>
                  <a:schemeClr val="tx2"/>
                </a:solidFill>
              </a:rPr>
              <a:t>Swi</a:t>
            </a:r>
            <a:endParaRPr lang="en-US" dirty="0"/>
          </a:p>
          <a:p>
            <a:pPr algn="ctr"/>
            <a:r>
              <a:rPr lang="en-US" sz="2000" dirty="0"/>
              <a:t>Software Interrupts</a:t>
            </a:r>
            <a:endParaRPr lang="en-US" dirty="0"/>
          </a:p>
        </p:txBody>
      </p:sp>
      <p:sp>
        <p:nvSpPr>
          <p:cNvPr id="8198" name="Rectangle 9"/>
          <p:cNvSpPr>
            <a:spLocks noChangeArrowheads="1"/>
          </p:cNvSpPr>
          <p:nvPr/>
        </p:nvSpPr>
        <p:spPr bwMode="auto">
          <a:xfrm>
            <a:off x="1208088" y="2881952"/>
            <a:ext cx="2601912" cy="838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a:r>
              <a:rPr lang="en-US" dirty="0" smtClean="0">
                <a:solidFill>
                  <a:schemeClr val="tx2"/>
                </a:solidFill>
              </a:rPr>
              <a:t>Task</a:t>
            </a:r>
            <a:endParaRPr lang="en-US" dirty="0"/>
          </a:p>
          <a:p>
            <a:pPr algn="ctr"/>
            <a:r>
              <a:rPr lang="en-US" sz="2000" dirty="0"/>
              <a:t>Tasks</a:t>
            </a:r>
            <a:endParaRPr lang="en-US" dirty="0"/>
          </a:p>
        </p:txBody>
      </p:sp>
      <p:sp>
        <p:nvSpPr>
          <p:cNvPr id="8199" name="Rectangle 10"/>
          <p:cNvSpPr>
            <a:spLocks noChangeArrowheads="1"/>
          </p:cNvSpPr>
          <p:nvPr/>
        </p:nvSpPr>
        <p:spPr bwMode="auto">
          <a:xfrm>
            <a:off x="1208088" y="3948752"/>
            <a:ext cx="2601912" cy="838200"/>
          </a:xfrm>
          <a:prstGeom prst="rect">
            <a:avLst/>
          </a:prstGeom>
          <a:solidFill>
            <a:schemeClr val="accent4"/>
          </a:solidFill>
          <a:ln w="12700">
            <a:solidFill>
              <a:schemeClr val="tx1"/>
            </a:solidFill>
            <a:miter lim="800000"/>
            <a:headEnd type="none" w="sm" len="sm"/>
            <a:tailEnd type="none" w="sm" len="sm"/>
          </a:ln>
        </p:spPr>
        <p:txBody>
          <a:bodyPr wrap="none" anchor="ctr"/>
          <a:lstStyle/>
          <a:p>
            <a:pPr algn="ctr"/>
            <a:r>
              <a:rPr lang="en-US" dirty="0" smtClean="0">
                <a:solidFill>
                  <a:schemeClr val="tx2"/>
                </a:solidFill>
              </a:rPr>
              <a:t>Idle </a:t>
            </a:r>
            <a:r>
              <a:rPr lang="en-US" dirty="0">
                <a:solidFill>
                  <a:schemeClr val="tx2"/>
                </a:solidFill>
              </a:rPr>
              <a:t>(lo)</a:t>
            </a:r>
            <a:endParaRPr lang="en-US" dirty="0"/>
          </a:p>
          <a:p>
            <a:pPr algn="ctr"/>
            <a:r>
              <a:rPr lang="en-US" sz="2000" dirty="0"/>
              <a:t>Background</a:t>
            </a:r>
            <a:endParaRPr lang="en-US" dirty="0"/>
          </a:p>
        </p:txBody>
      </p:sp>
      <p:sp>
        <p:nvSpPr>
          <p:cNvPr id="8200" name="Text Box 11"/>
          <p:cNvSpPr txBox="1">
            <a:spLocks noChangeArrowheads="1"/>
          </p:cNvSpPr>
          <p:nvPr/>
        </p:nvSpPr>
        <p:spPr bwMode="auto">
          <a:xfrm>
            <a:off x="3976688" y="789627"/>
            <a:ext cx="4389437"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dirty="0" err="1" smtClean="0">
                <a:latin typeface="Times New Roman" pitchFamily="18" charset="0"/>
              </a:rPr>
              <a:t>Hwi</a:t>
            </a:r>
            <a:r>
              <a:rPr lang="en-US" sz="2000" dirty="0" smtClean="0">
                <a:latin typeface="Times New Roman" pitchFamily="18" charset="0"/>
              </a:rPr>
              <a:t> </a:t>
            </a:r>
            <a:r>
              <a:rPr lang="en-US" sz="2000" dirty="0">
                <a:latin typeface="Times New Roman" pitchFamily="18" charset="0"/>
              </a:rPr>
              <a:t>priorities set by hardware</a:t>
            </a:r>
          </a:p>
          <a:p>
            <a:pPr marL="342900" indent="-342900">
              <a:buClr>
                <a:schemeClr val="tx2"/>
              </a:buClr>
              <a:buSzPct val="75000"/>
              <a:buFont typeface="Wingdings" pitchFamily="2" charset="2"/>
              <a:buChar char=""/>
            </a:pPr>
            <a:r>
              <a:rPr lang="en-US" sz="2000" dirty="0">
                <a:latin typeface="Times New Roman" pitchFamily="18" charset="0"/>
              </a:rPr>
              <a:t>Fixed number, preemption optional</a:t>
            </a:r>
          </a:p>
        </p:txBody>
      </p:sp>
      <p:sp>
        <p:nvSpPr>
          <p:cNvPr id="8201" name="Text Box 12"/>
          <p:cNvSpPr txBox="1">
            <a:spLocks noChangeArrowheads="1"/>
          </p:cNvSpPr>
          <p:nvPr/>
        </p:nvSpPr>
        <p:spPr bwMode="auto">
          <a:xfrm>
            <a:off x="990600" y="5023512"/>
            <a:ext cx="7239000" cy="1447800"/>
          </a:xfrm>
          <a:prstGeom prst="rect">
            <a:avLst/>
          </a:prstGeom>
          <a:noFill/>
          <a:ln w="12700">
            <a:noFill/>
            <a:miter lim="800000"/>
            <a:headEnd type="none" w="sm" len="sm"/>
            <a:tailEnd type="none" w="sm" len="sm"/>
          </a:ln>
        </p:spPr>
        <p:txBody>
          <a:bodyPr/>
          <a:lstStyle/>
          <a:p>
            <a:pPr marL="342900" indent="-342900">
              <a:lnSpc>
                <a:spcPct val="70000"/>
              </a:lnSpc>
              <a:buClr>
                <a:schemeClr val="tx2"/>
              </a:buClr>
              <a:buSzPct val="75000"/>
              <a:buFont typeface="Wingdings" pitchFamily="2" charset="2"/>
              <a:buChar char=""/>
            </a:pPr>
            <a:r>
              <a:rPr lang="en-US" sz="2000" b="0" dirty="0"/>
              <a:t>All </a:t>
            </a:r>
            <a:r>
              <a:rPr lang="en-US" sz="2000" b="0" dirty="0" smtClean="0"/>
              <a:t>Tasks </a:t>
            </a:r>
            <a:r>
              <a:rPr lang="en-US" sz="2000" b="0" dirty="0"/>
              <a:t>are preempted by all </a:t>
            </a:r>
            <a:r>
              <a:rPr lang="en-US" sz="2000" b="0" dirty="0" err="1" smtClean="0"/>
              <a:t>Swi</a:t>
            </a:r>
            <a:r>
              <a:rPr lang="en-US" sz="2000" b="0" dirty="0" smtClean="0"/>
              <a:t> </a:t>
            </a:r>
            <a:r>
              <a:rPr lang="en-US" sz="2000" b="0" dirty="0"/>
              <a:t>and </a:t>
            </a:r>
            <a:r>
              <a:rPr lang="en-US" sz="2000" b="0" dirty="0" err="1" smtClean="0"/>
              <a:t>Hwi</a:t>
            </a:r>
            <a:endParaRPr lang="en-US" sz="2000" b="0" dirty="0"/>
          </a:p>
          <a:p>
            <a:pPr marL="342900" indent="-342900">
              <a:lnSpc>
                <a:spcPct val="70000"/>
              </a:lnSpc>
              <a:buClr>
                <a:schemeClr val="tx2"/>
              </a:buClr>
              <a:buSzPct val="75000"/>
              <a:buFont typeface="Wingdings" pitchFamily="2" charset="2"/>
              <a:buChar char=""/>
            </a:pPr>
            <a:r>
              <a:rPr lang="en-US" sz="2000" b="0" dirty="0"/>
              <a:t>All </a:t>
            </a:r>
            <a:r>
              <a:rPr lang="en-US" sz="2000" b="0" dirty="0" err="1" smtClean="0"/>
              <a:t>Swi</a:t>
            </a:r>
            <a:r>
              <a:rPr lang="en-US" sz="2000" b="0" dirty="0" smtClean="0"/>
              <a:t> </a:t>
            </a:r>
            <a:r>
              <a:rPr lang="en-US" sz="2000" b="0" dirty="0"/>
              <a:t>are preempted by all </a:t>
            </a:r>
            <a:r>
              <a:rPr lang="en-US" sz="2000" b="0" dirty="0" err="1" smtClean="0"/>
              <a:t>Hwi</a:t>
            </a:r>
            <a:endParaRPr lang="en-US" sz="2000" b="0" dirty="0"/>
          </a:p>
          <a:p>
            <a:pPr marL="342900" indent="-342900">
              <a:lnSpc>
                <a:spcPct val="70000"/>
              </a:lnSpc>
              <a:spcBef>
                <a:spcPct val="40000"/>
              </a:spcBef>
              <a:buClr>
                <a:schemeClr val="tx2"/>
              </a:buClr>
              <a:buSzPct val="75000"/>
              <a:buFont typeface="Wingdings" pitchFamily="2" charset="2"/>
              <a:buChar char=""/>
            </a:pPr>
            <a:r>
              <a:rPr lang="en-US" sz="2000" b="0" dirty="0"/>
              <a:t>Preemption amongst </a:t>
            </a:r>
            <a:r>
              <a:rPr lang="en-US" sz="2000" b="0" dirty="0" err="1" smtClean="0"/>
              <a:t>Hwi</a:t>
            </a:r>
            <a:r>
              <a:rPr lang="en-US" sz="2000" b="0" dirty="0" smtClean="0"/>
              <a:t> </a:t>
            </a:r>
            <a:r>
              <a:rPr lang="en-US" sz="2000" b="0" dirty="0"/>
              <a:t>is determined by user</a:t>
            </a:r>
          </a:p>
          <a:p>
            <a:pPr marL="342900" indent="-342900">
              <a:lnSpc>
                <a:spcPct val="70000"/>
              </a:lnSpc>
              <a:spcBef>
                <a:spcPct val="40000"/>
              </a:spcBef>
              <a:buClr>
                <a:schemeClr val="tx2"/>
              </a:buClr>
              <a:buSzPct val="75000"/>
              <a:buFont typeface="Wingdings" pitchFamily="2" charset="2"/>
              <a:buChar char=""/>
            </a:pPr>
            <a:r>
              <a:rPr lang="en-US" sz="2000" b="0" dirty="0"/>
              <a:t>In absence of </a:t>
            </a:r>
            <a:r>
              <a:rPr lang="en-US" sz="2000" b="0" dirty="0" err="1" smtClean="0"/>
              <a:t>Hwi</a:t>
            </a:r>
            <a:r>
              <a:rPr lang="en-US" sz="2000" b="0" dirty="0" smtClean="0"/>
              <a:t>, </a:t>
            </a:r>
            <a:r>
              <a:rPr lang="en-US" sz="2000" b="0" dirty="0" err="1" smtClean="0"/>
              <a:t>Swi</a:t>
            </a:r>
            <a:r>
              <a:rPr lang="en-US" sz="2000" b="0" dirty="0" smtClean="0"/>
              <a:t>, </a:t>
            </a:r>
            <a:r>
              <a:rPr lang="en-US" sz="2000" b="0" dirty="0"/>
              <a:t>and </a:t>
            </a:r>
            <a:r>
              <a:rPr lang="en-US" sz="2000" b="0" dirty="0" smtClean="0"/>
              <a:t>Task, Idle </a:t>
            </a:r>
            <a:r>
              <a:rPr lang="en-US" sz="2000" b="0" dirty="0"/>
              <a:t>functions run in loop</a:t>
            </a:r>
            <a:endParaRPr lang="en-US" sz="2000" b="0" dirty="0">
              <a:solidFill>
                <a:schemeClr val="tx2"/>
              </a:solidFill>
            </a:endParaRPr>
          </a:p>
        </p:txBody>
      </p:sp>
      <p:sp>
        <p:nvSpPr>
          <p:cNvPr id="8202" name="Text Box 13"/>
          <p:cNvSpPr txBox="1">
            <a:spLocks noChangeArrowheads="1"/>
          </p:cNvSpPr>
          <p:nvPr/>
        </p:nvSpPr>
        <p:spPr bwMode="auto">
          <a:xfrm>
            <a:off x="3962400" y="1856427"/>
            <a:ext cx="4508500"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dirty="0" smtClean="0">
                <a:latin typeface="Times New Roman" pitchFamily="18" charset="0"/>
              </a:rPr>
              <a:t>Up to 32 priority levels (16 on C28x)</a:t>
            </a:r>
            <a:endParaRPr lang="en-US" sz="2000" dirty="0">
              <a:latin typeface="Times New Roman" pitchFamily="18" charset="0"/>
            </a:endParaRPr>
          </a:p>
          <a:p>
            <a:pPr marL="342900" indent="-342900">
              <a:buClr>
                <a:schemeClr val="tx2"/>
              </a:buClr>
              <a:buSzPct val="75000"/>
              <a:buFont typeface="Wingdings" pitchFamily="2" charset="2"/>
              <a:buChar char=""/>
            </a:pPr>
            <a:r>
              <a:rPr lang="en-US" sz="2000" dirty="0">
                <a:latin typeface="Times New Roman" pitchFamily="18" charset="0"/>
              </a:rPr>
              <a:t>Any number possible, all preemptive</a:t>
            </a:r>
            <a:endParaRPr lang="en-US" sz="2000" dirty="0">
              <a:latin typeface="Arial Narrow" pitchFamily="34" charset="0"/>
            </a:endParaRPr>
          </a:p>
        </p:txBody>
      </p:sp>
      <p:sp>
        <p:nvSpPr>
          <p:cNvPr id="8203" name="Text Box 14"/>
          <p:cNvSpPr txBox="1">
            <a:spLocks noChangeArrowheads="1"/>
          </p:cNvSpPr>
          <p:nvPr/>
        </p:nvSpPr>
        <p:spPr bwMode="auto">
          <a:xfrm>
            <a:off x="3962400" y="2902590"/>
            <a:ext cx="4913313" cy="7969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200" dirty="0" smtClean="0">
                <a:solidFill>
                  <a:schemeClr val="tx2"/>
                </a:solidFill>
                <a:latin typeface="Times New Roman" pitchFamily="18" charset="0"/>
              </a:rPr>
              <a:t>Up to 32 priority levels (16 on C28x)</a:t>
            </a:r>
            <a:endParaRPr lang="en-US" sz="2200" dirty="0">
              <a:solidFill>
                <a:schemeClr val="tx2"/>
              </a:solidFill>
              <a:latin typeface="Times New Roman" pitchFamily="18" charset="0"/>
            </a:endParaRPr>
          </a:p>
          <a:p>
            <a:pPr marL="342900" indent="-342900">
              <a:buClr>
                <a:schemeClr val="tx2"/>
              </a:buClr>
              <a:buSzPct val="75000"/>
              <a:buFont typeface="Wingdings" pitchFamily="2" charset="2"/>
              <a:buChar char=""/>
            </a:pPr>
            <a:r>
              <a:rPr lang="en-US" sz="2200" dirty="0">
                <a:solidFill>
                  <a:schemeClr val="tx2"/>
                </a:solidFill>
                <a:latin typeface="Times New Roman" pitchFamily="18" charset="0"/>
              </a:rPr>
              <a:t>Any number possible, all preemptive</a:t>
            </a:r>
          </a:p>
        </p:txBody>
      </p:sp>
      <p:sp>
        <p:nvSpPr>
          <p:cNvPr id="8204" name="Text Box 15"/>
          <p:cNvSpPr txBox="1">
            <a:spLocks noChangeArrowheads="1"/>
          </p:cNvSpPr>
          <p:nvPr/>
        </p:nvSpPr>
        <p:spPr bwMode="auto">
          <a:xfrm>
            <a:off x="3962400" y="3990027"/>
            <a:ext cx="3021013"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a:latin typeface="Times New Roman" pitchFamily="18" charset="0"/>
              </a:rPr>
              <a:t>Continuous loop</a:t>
            </a:r>
          </a:p>
          <a:p>
            <a:pPr marL="342900" indent="-342900">
              <a:buClr>
                <a:schemeClr val="tx2"/>
              </a:buClr>
              <a:buSzPct val="75000"/>
              <a:buFont typeface="Wingdings" pitchFamily="2" charset="2"/>
              <a:buChar char=""/>
            </a:pPr>
            <a:r>
              <a:rPr lang="en-US" sz="2000">
                <a:latin typeface="Times New Roman" pitchFamily="18" charset="0"/>
              </a:rPr>
              <a:t>Non-realtime in nature</a:t>
            </a:r>
          </a:p>
        </p:txBody>
      </p:sp>
      <p:sp>
        <p:nvSpPr>
          <p:cNvPr id="8205" name="Text Box 17"/>
          <p:cNvSpPr txBox="1">
            <a:spLocks noChangeArrowheads="1"/>
          </p:cNvSpPr>
          <p:nvPr/>
        </p:nvSpPr>
        <p:spPr bwMode="auto">
          <a:xfrm>
            <a:off x="76200" y="903927"/>
            <a:ext cx="685800" cy="534988"/>
          </a:xfrm>
          <a:prstGeom prst="rect">
            <a:avLst/>
          </a:prstGeom>
          <a:noFill/>
          <a:ln w="12700">
            <a:noFill/>
            <a:miter lim="800000"/>
            <a:headEnd type="none" w="sm" len="sm"/>
            <a:tailEnd type="none" w="sm" len="sm"/>
          </a:ln>
        </p:spPr>
        <p:txBody>
          <a:bodyPr>
            <a:spAutoFit/>
          </a:bodyPr>
          <a:lstStyle/>
          <a:p>
            <a:pPr algn="ctr"/>
            <a:r>
              <a:rPr lang="en-US" sz="1800" i="1">
                <a:solidFill>
                  <a:schemeClr val="tx2"/>
                </a:solidFill>
                <a:latin typeface="Arial Narrow" pitchFamily="34" charset="0"/>
              </a:rPr>
              <a:t>Hard </a:t>
            </a:r>
            <a:br>
              <a:rPr lang="en-US" sz="1800" i="1">
                <a:solidFill>
                  <a:schemeClr val="tx2"/>
                </a:solidFill>
                <a:latin typeface="Arial Narrow" pitchFamily="34" charset="0"/>
              </a:rPr>
            </a:br>
            <a:r>
              <a:rPr lang="en-US" sz="1800" i="1">
                <a:solidFill>
                  <a:schemeClr val="tx2"/>
                </a:solidFill>
                <a:latin typeface="Arial Narrow" pitchFamily="34" charset="0"/>
              </a:rPr>
              <a:t>R/T</a:t>
            </a:r>
          </a:p>
        </p:txBody>
      </p:sp>
      <p:sp>
        <p:nvSpPr>
          <p:cNvPr id="8206" name="Text Box 18"/>
          <p:cNvSpPr txBox="1">
            <a:spLocks noChangeArrowheads="1"/>
          </p:cNvSpPr>
          <p:nvPr/>
        </p:nvSpPr>
        <p:spPr bwMode="auto">
          <a:xfrm>
            <a:off x="76200" y="4104327"/>
            <a:ext cx="609600" cy="534988"/>
          </a:xfrm>
          <a:prstGeom prst="rect">
            <a:avLst/>
          </a:prstGeom>
          <a:noFill/>
          <a:ln w="12700">
            <a:noFill/>
            <a:miter lim="800000"/>
            <a:headEnd type="none" w="sm" len="sm"/>
            <a:tailEnd type="none" w="sm" len="sm"/>
          </a:ln>
        </p:spPr>
        <p:txBody>
          <a:bodyPr>
            <a:spAutoFit/>
          </a:bodyPr>
          <a:lstStyle/>
          <a:p>
            <a:pPr algn="ctr"/>
            <a:r>
              <a:rPr lang="en-US" sz="1800" i="1">
                <a:solidFill>
                  <a:schemeClr val="tx2"/>
                </a:solidFill>
                <a:latin typeface="Arial Narrow" pitchFamily="34" charset="0"/>
              </a:rPr>
              <a:t>Soft </a:t>
            </a:r>
            <a:br>
              <a:rPr lang="en-US" sz="1800" i="1">
                <a:solidFill>
                  <a:schemeClr val="tx2"/>
                </a:solidFill>
                <a:latin typeface="Arial Narrow" pitchFamily="34" charset="0"/>
              </a:rPr>
            </a:br>
            <a:r>
              <a:rPr lang="en-US" sz="1800" i="1">
                <a:solidFill>
                  <a:schemeClr val="tx2"/>
                </a:solidFill>
                <a:latin typeface="Arial Narrow" pitchFamily="34" charset="0"/>
              </a:rPr>
              <a:t>R/T</a:t>
            </a:r>
          </a:p>
        </p:txBody>
      </p:sp>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19</a:t>
            </a:r>
            <a:endParaRPr lang="en-US" sz="1000" b="0" dirty="0" smtClean="0">
              <a:solidFill>
                <a:schemeClr val="tx2"/>
              </a:solidFill>
              <a:effectLst/>
              <a:latin typeface="Arial"/>
            </a:endParaRPr>
          </a:p>
        </p:txBody>
      </p:sp>
      <p:pic>
        <p:nvPicPr>
          <p:cNvPr id="19" name="Animated Logo" descr="tilogo_color_twoline.png"/>
          <p:cNvPicPr>
            <a:picLocks noChangeAspect="1"/>
          </p:cNvPicPr>
          <p:nvPr/>
        </p:nvPicPr>
        <p:blipFill>
          <a:blip r:embed="rId2" cstate="print"/>
          <a:stretch>
            <a:fillRect/>
          </a:stretch>
        </p:blipFill>
        <p:spPr>
          <a:xfrm>
            <a:off x="50800" y="6477000"/>
            <a:ext cx="1438537" cy="347443"/>
          </a:xfrm>
          <a:prstGeom prst="rect">
            <a:avLst/>
          </a:prstGeom>
        </p:spPr>
      </p:pic>
      <p:sp>
        <p:nvSpPr>
          <p:cNvPr id="18" name="Rectangle 17"/>
          <p:cNvSpPr/>
          <p:nvPr/>
        </p:nvSpPr>
        <p:spPr bwMode="auto">
          <a:xfrm>
            <a:off x="63798" y="556435"/>
            <a:ext cx="8915400" cy="2133600"/>
          </a:xfrm>
          <a:prstGeom prst="rect">
            <a:avLst/>
          </a:prstGeom>
          <a:solidFill>
            <a:schemeClr val="bg1">
              <a:alpha val="61000"/>
            </a:scheme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0" name="Rectangle 19"/>
          <p:cNvSpPr/>
          <p:nvPr/>
        </p:nvSpPr>
        <p:spPr bwMode="auto">
          <a:xfrm>
            <a:off x="63798" y="3886200"/>
            <a:ext cx="8915400" cy="1066800"/>
          </a:xfrm>
          <a:prstGeom prst="rect">
            <a:avLst/>
          </a:prstGeom>
          <a:solidFill>
            <a:schemeClr val="bg1">
              <a:alpha val="61000"/>
            </a:scheme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Task Code Topology – Pending </a:t>
            </a:r>
          </a:p>
        </p:txBody>
      </p:sp>
      <p:sp>
        <p:nvSpPr>
          <p:cNvPr id="354307" name="Text Box 3"/>
          <p:cNvSpPr txBox="1">
            <a:spLocks noChangeArrowheads="1"/>
          </p:cNvSpPr>
          <p:nvPr/>
        </p:nvSpPr>
        <p:spPr bwMode="auto">
          <a:xfrm>
            <a:off x="1905000" y="685800"/>
            <a:ext cx="3048000" cy="4524315"/>
          </a:xfrm>
          <a:prstGeom prst="rect">
            <a:avLst/>
          </a:prstGeom>
          <a:solidFill>
            <a:schemeClr val="accent1"/>
          </a:solidFill>
          <a:ln w="12700">
            <a:solidFill>
              <a:schemeClr val="tx1"/>
            </a:solidFill>
            <a:miter lim="800000"/>
            <a:headEnd type="none" w="sm" len="sm"/>
            <a:tailEnd type="none" w="sm" len="sm"/>
          </a:ln>
          <a:effectLst>
            <a:outerShdw dist="107763" dir="2700000" algn="ctr" rotWithShape="0">
              <a:schemeClr val="bg2">
                <a:alpha val="50000"/>
              </a:schemeClr>
            </a:outerShdw>
          </a:effectLst>
        </p:spPr>
        <p:txBody>
          <a:bodyPr wrap="square">
            <a:spAutoFit/>
          </a:bodyPr>
          <a:lstStyle/>
          <a:p>
            <a:pPr defTabSz="404813">
              <a:lnSpc>
                <a:spcPct val="90000"/>
              </a:lnSpc>
              <a:spcBef>
                <a:spcPct val="0"/>
              </a:spcBef>
              <a:defRPr/>
            </a:pPr>
            <a:r>
              <a:rPr lang="en-US" sz="2000" dirty="0">
                <a:latin typeface="Arial Narrow" pitchFamily="34" charset="0"/>
              </a:rPr>
              <a:t>Void </a:t>
            </a:r>
            <a:r>
              <a:rPr lang="en-US" sz="2000" dirty="0" err="1">
                <a:latin typeface="Arial Narrow" pitchFamily="34" charset="0"/>
              </a:rPr>
              <a:t>taskFunction</a:t>
            </a:r>
            <a:r>
              <a:rPr lang="en-US" sz="2000" dirty="0">
                <a:latin typeface="Arial Narrow" pitchFamily="34" charset="0"/>
              </a:rPr>
              <a:t>(…)</a:t>
            </a:r>
          </a:p>
          <a:p>
            <a:pPr defTabSz="404813">
              <a:lnSpc>
                <a:spcPct val="90000"/>
              </a:lnSpc>
              <a:spcBef>
                <a:spcPct val="0"/>
              </a:spcBef>
              <a:defRPr/>
            </a:pPr>
            <a:r>
              <a:rPr lang="en-US" sz="2000" dirty="0">
                <a:latin typeface="Arial Narrow" pitchFamily="34" charset="0"/>
              </a:rPr>
              <a:t>{</a:t>
            </a:r>
          </a:p>
          <a:p>
            <a:pPr defTabSz="404813">
              <a:lnSpc>
                <a:spcPct val="90000"/>
              </a:lnSpc>
              <a:spcBef>
                <a:spcPct val="0"/>
              </a:spcBef>
              <a:defRPr/>
            </a:pPr>
            <a:endParaRPr lang="en-US" sz="2000" dirty="0">
              <a:latin typeface="Arial Narrow" pitchFamily="34" charset="0"/>
            </a:endParaRPr>
          </a:p>
          <a:p>
            <a:pPr defTabSz="404813">
              <a:lnSpc>
                <a:spcPct val="90000"/>
              </a:lnSpc>
              <a:spcBef>
                <a:spcPct val="0"/>
              </a:spcBef>
              <a:defRPr/>
            </a:pPr>
            <a:r>
              <a:rPr lang="en-US" sz="2000" dirty="0">
                <a:latin typeface="Arial Narrow" pitchFamily="34" charset="0"/>
              </a:rPr>
              <a:t>/* </a:t>
            </a:r>
            <a:r>
              <a:rPr lang="en-US" sz="2000" i="1" dirty="0">
                <a:latin typeface="Arial Narrow" pitchFamily="34" charset="0"/>
              </a:rPr>
              <a:t>Prolog</a:t>
            </a:r>
            <a:r>
              <a:rPr lang="en-US" sz="2000" dirty="0">
                <a:latin typeface="Arial Narrow" pitchFamily="34" charset="0"/>
              </a:rPr>
              <a:t> */</a:t>
            </a:r>
          </a:p>
          <a:p>
            <a:pPr defTabSz="404813">
              <a:lnSpc>
                <a:spcPct val="90000"/>
              </a:lnSpc>
              <a:spcBef>
                <a:spcPct val="0"/>
              </a:spcBef>
              <a:defRPr/>
            </a:pPr>
            <a:endParaRPr lang="en-US" sz="2000" dirty="0">
              <a:latin typeface="Arial Narrow" pitchFamily="34" charset="0"/>
            </a:endParaRPr>
          </a:p>
          <a:p>
            <a:pPr defTabSz="404813">
              <a:lnSpc>
                <a:spcPct val="90000"/>
              </a:lnSpc>
              <a:spcBef>
                <a:spcPct val="0"/>
              </a:spcBef>
              <a:defRPr/>
            </a:pPr>
            <a:r>
              <a:rPr lang="en-US" sz="2000" dirty="0">
                <a:latin typeface="Arial Narrow" pitchFamily="34" charset="0"/>
              </a:rPr>
              <a:t>	while (‘condition’){</a:t>
            </a:r>
          </a:p>
          <a:p>
            <a:pPr defTabSz="404813">
              <a:lnSpc>
                <a:spcPct val="90000"/>
              </a:lnSpc>
              <a:spcBef>
                <a:spcPct val="0"/>
              </a:spcBef>
              <a:defRPr/>
            </a:pPr>
            <a:endParaRPr lang="en-US" sz="2000" dirty="0">
              <a:latin typeface="Arial Narrow" pitchFamily="34" charset="0"/>
            </a:endParaRPr>
          </a:p>
          <a:p>
            <a:pPr defTabSz="404813">
              <a:lnSpc>
                <a:spcPct val="90000"/>
              </a:lnSpc>
              <a:spcBef>
                <a:spcPct val="0"/>
              </a:spcBef>
              <a:defRPr/>
            </a:pPr>
            <a:r>
              <a:rPr lang="en-US" sz="2000" dirty="0">
                <a:latin typeface="Arial Narrow" pitchFamily="34" charset="0"/>
              </a:rPr>
              <a:t>		</a:t>
            </a:r>
            <a:r>
              <a:rPr lang="en-US" sz="2000" dirty="0" err="1" smtClean="0">
                <a:solidFill>
                  <a:schemeClr val="tx2"/>
                </a:solidFill>
                <a:latin typeface="Arial Narrow" pitchFamily="34" charset="0"/>
              </a:rPr>
              <a:t>Semaphore_pend</a:t>
            </a:r>
            <a:r>
              <a:rPr lang="en-US" sz="2000" dirty="0">
                <a:solidFill>
                  <a:schemeClr val="tx2"/>
                </a:solidFill>
                <a:latin typeface="Arial Narrow" pitchFamily="34" charset="0"/>
              </a:rPr>
              <a:t>()</a:t>
            </a:r>
          </a:p>
          <a:p>
            <a:pPr defTabSz="404813">
              <a:lnSpc>
                <a:spcPct val="90000"/>
              </a:lnSpc>
              <a:spcBef>
                <a:spcPct val="0"/>
              </a:spcBef>
              <a:defRPr/>
            </a:pPr>
            <a:endParaRPr lang="en-US" sz="2000" dirty="0">
              <a:latin typeface="Arial Narrow" pitchFamily="34" charset="0"/>
            </a:endParaRPr>
          </a:p>
          <a:p>
            <a:pPr defTabSz="404813">
              <a:lnSpc>
                <a:spcPct val="90000"/>
              </a:lnSpc>
              <a:spcBef>
                <a:spcPct val="0"/>
              </a:spcBef>
              <a:defRPr/>
            </a:pPr>
            <a:r>
              <a:rPr lang="en-US" sz="2000" dirty="0">
                <a:latin typeface="Arial Narrow" pitchFamily="34" charset="0"/>
              </a:rPr>
              <a:t>		/* </a:t>
            </a:r>
            <a:r>
              <a:rPr lang="en-US" sz="2000" i="1" dirty="0">
                <a:latin typeface="Arial Narrow" pitchFamily="34" charset="0"/>
              </a:rPr>
              <a:t>Process</a:t>
            </a:r>
            <a:r>
              <a:rPr lang="en-US" sz="2000" i="1" dirty="0">
                <a:solidFill>
                  <a:schemeClr val="tx2"/>
                </a:solidFill>
                <a:latin typeface="Arial Narrow" pitchFamily="34" charset="0"/>
              </a:rPr>
              <a:t> </a:t>
            </a:r>
            <a:r>
              <a:rPr lang="en-US" sz="2000" dirty="0">
                <a:latin typeface="Arial Narrow" pitchFamily="34" charset="0"/>
              </a:rPr>
              <a:t> */</a:t>
            </a:r>
          </a:p>
          <a:p>
            <a:pPr defTabSz="404813">
              <a:lnSpc>
                <a:spcPct val="90000"/>
              </a:lnSpc>
              <a:spcBef>
                <a:spcPct val="0"/>
              </a:spcBef>
              <a:defRPr/>
            </a:pPr>
            <a:endParaRPr lang="en-US" sz="2000" dirty="0">
              <a:latin typeface="Arial Narrow" pitchFamily="34" charset="0"/>
            </a:endParaRPr>
          </a:p>
          <a:p>
            <a:pPr defTabSz="404813">
              <a:lnSpc>
                <a:spcPct val="90000"/>
              </a:lnSpc>
              <a:spcBef>
                <a:spcPct val="0"/>
              </a:spcBef>
              <a:defRPr/>
            </a:pPr>
            <a:r>
              <a:rPr lang="en-US" sz="2000" dirty="0">
                <a:latin typeface="Arial Narrow" pitchFamily="34" charset="0"/>
              </a:rPr>
              <a:t>    	}</a:t>
            </a:r>
          </a:p>
          <a:p>
            <a:pPr defTabSz="404813">
              <a:lnSpc>
                <a:spcPct val="90000"/>
              </a:lnSpc>
              <a:spcBef>
                <a:spcPct val="0"/>
              </a:spcBef>
              <a:defRPr/>
            </a:pPr>
            <a:endParaRPr lang="en-US" sz="2000" dirty="0">
              <a:latin typeface="Arial Narrow" pitchFamily="34" charset="0"/>
            </a:endParaRPr>
          </a:p>
          <a:p>
            <a:pPr defTabSz="404813">
              <a:lnSpc>
                <a:spcPct val="90000"/>
              </a:lnSpc>
              <a:spcBef>
                <a:spcPct val="0"/>
              </a:spcBef>
              <a:defRPr/>
            </a:pPr>
            <a:r>
              <a:rPr lang="en-US" sz="2000" dirty="0">
                <a:latin typeface="Arial Narrow" pitchFamily="34" charset="0"/>
              </a:rPr>
              <a:t>/* </a:t>
            </a:r>
            <a:r>
              <a:rPr lang="en-US" sz="2000" i="1" dirty="0">
                <a:latin typeface="Arial Narrow" pitchFamily="34" charset="0"/>
              </a:rPr>
              <a:t>Epilog</a:t>
            </a:r>
            <a:r>
              <a:rPr lang="en-US" sz="2000" dirty="0">
                <a:latin typeface="Arial Narrow" pitchFamily="34" charset="0"/>
              </a:rPr>
              <a:t> */</a:t>
            </a:r>
          </a:p>
          <a:p>
            <a:pPr defTabSz="404813">
              <a:lnSpc>
                <a:spcPct val="90000"/>
              </a:lnSpc>
              <a:spcBef>
                <a:spcPct val="0"/>
              </a:spcBef>
              <a:defRPr/>
            </a:pPr>
            <a:endParaRPr lang="en-US" sz="2000" dirty="0">
              <a:latin typeface="Arial Narrow" pitchFamily="34" charset="0"/>
            </a:endParaRPr>
          </a:p>
          <a:p>
            <a:pPr defTabSz="404813">
              <a:lnSpc>
                <a:spcPct val="90000"/>
              </a:lnSpc>
              <a:spcBef>
                <a:spcPct val="0"/>
              </a:spcBef>
              <a:defRPr/>
            </a:pPr>
            <a:r>
              <a:rPr lang="en-US" sz="2000" dirty="0">
                <a:latin typeface="Arial Narrow" pitchFamily="34" charset="0"/>
              </a:rPr>
              <a:t>}</a:t>
            </a:r>
          </a:p>
        </p:txBody>
      </p:sp>
      <p:sp>
        <p:nvSpPr>
          <p:cNvPr id="11268" name="Text Box 4"/>
          <p:cNvSpPr txBox="1">
            <a:spLocks noChangeArrowheads="1"/>
          </p:cNvSpPr>
          <p:nvPr/>
        </p:nvSpPr>
        <p:spPr bwMode="auto">
          <a:xfrm>
            <a:off x="5105400" y="685800"/>
            <a:ext cx="4038600" cy="4247317"/>
          </a:xfrm>
          <a:prstGeom prst="rect">
            <a:avLst/>
          </a:prstGeom>
          <a:noFill/>
          <a:ln w="12700">
            <a:noFill/>
            <a:miter lim="800000"/>
            <a:headEnd type="none" w="sm" len="sm"/>
            <a:tailEnd type="none" w="sm" len="sm"/>
          </a:ln>
        </p:spPr>
        <p:txBody>
          <a:bodyPr wrap="square">
            <a:spAutoFit/>
          </a:bodyPr>
          <a:lstStyle/>
          <a:p>
            <a:pPr marL="342900" indent="-342900" defTabSz="457200">
              <a:lnSpc>
                <a:spcPct val="90000"/>
              </a:lnSpc>
              <a:spcBef>
                <a:spcPct val="0"/>
              </a:spcBef>
              <a:buClr>
                <a:schemeClr val="tx2"/>
              </a:buClr>
              <a:buSzPct val="75000"/>
              <a:buFont typeface="Wingdings" pitchFamily="2" charset="2"/>
              <a:buChar char=""/>
            </a:pPr>
            <a:endParaRPr lang="en-US" sz="2000" dirty="0">
              <a:latin typeface="Arial Narrow" pitchFamily="34" charset="0"/>
            </a:endParaRPr>
          </a:p>
          <a:p>
            <a:pPr marL="342900" indent="-342900" defTabSz="457200">
              <a:lnSpc>
                <a:spcPct val="90000"/>
              </a:lnSpc>
              <a:spcBef>
                <a:spcPct val="0"/>
              </a:spcBef>
              <a:buClr>
                <a:schemeClr val="tx2"/>
              </a:buClr>
              <a:buSzPct val="75000"/>
              <a:buFont typeface="Wingdings" pitchFamily="2" charset="2"/>
              <a:buChar char=""/>
            </a:pPr>
            <a:endParaRPr lang="en-US" sz="2000" dirty="0">
              <a:latin typeface="Arial Narrow" pitchFamily="34" charset="0"/>
            </a:endParaRPr>
          </a:p>
          <a:p>
            <a:pPr marL="342900" indent="-342900" defTabSz="457200">
              <a:lnSpc>
                <a:spcPct val="90000"/>
              </a:lnSpc>
              <a:spcBef>
                <a:spcPct val="0"/>
              </a:spcBef>
              <a:buClr>
                <a:schemeClr val="tx2"/>
              </a:buClr>
              <a:buSzPct val="75000"/>
              <a:buFont typeface="Wingdings" pitchFamily="2" charset="2"/>
              <a:buChar char=""/>
            </a:pPr>
            <a:endParaRPr lang="en-US" sz="2000" dirty="0">
              <a:latin typeface="Arial Narrow" pitchFamily="34" charset="0"/>
            </a:endParaRPr>
          </a:p>
          <a:p>
            <a:pPr marL="342900" indent="-342900" defTabSz="457200">
              <a:lnSpc>
                <a:spcPct val="90000"/>
              </a:lnSpc>
              <a:spcBef>
                <a:spcPct val="0"/>
              </a:spcBef>
              <a:buClr>
                <a:schemeClr val="tx2"/>
              </a:buClr>
              <a:buSzPct val="75000"/>
              <a:buFont typeface="Wingdings" pitchFamily="2" charset="2"/>
              <a:buChar char=""/>
            </a:pPr>
            <a:r>
              <a:rPr lang="en-US" sz="2000" dirty="0">
                <a:solidFill>
                  <a:schemeClr val="tx2"/>
                </a:solidFill>
                <a:latin typeface="Arial Narrow" pitchFamily="34" charset="0"/>
              </a:rPr>
              <a:t>Initialization</a:t>
            </a:r>
            <a:r>
              <a:rPr lang="en-US" sz="2000" dirty="0">
                <a:latin typeface="Arial Narrow" pitchFamily="34" charset="0"/>
              </a:rPr>
              <a:t> (runs once only)</a:t>
            </a:r>
          </a:p>
          <a:p>
            <a:pPr marL="342900" indent="-342900" defTabSz="457200">
              <a:lnSpc>
                <a:spcPct val="90000"/>
              </a:lnSpc>
              <a:spcBef>
                <a:spcPct val="0"/>
              </a:spcBef>
              <a:buClr>
                <a:schemeClr val="tx2"/>
              </a:buClr>
              <a:buSzPct val="75000"/>
              <a:buFont typeface="Wingdings" pitchFamily="2" charset="2"/>
              <a:buChar char=""/>
            </a:pPr>
            <a:endParaRPr lang="en-US" sz="2000" dirty="0">
              <a:latin typeface="Arial Narrow" pitchFamily="34" charset="0"/>
            </a:endParaRPr>
          </a:p>
          <a:p>
            <a:pPr marL="342900" indent="-342900" defTabSz="457200">
              <a:lnSpc>
                <a:spcPct val="90000"/>
              </a:lnSpc>
              <a:spcBef>
                <a:spcPct val="0"/>
              </a:spcBef>
              <a:buClr>
                <a:schemeClr val="tx2"/>
              </a:buClr>
              <a:buSzPct val="75000"/>
              <a:buFont typeface="Wingdings" pitchFamily="2" charset="2"/>
              <a:buChar char=""/>
            </a:pPr>
            <a:r>
              <a:rPr lang="en-US" sz="2000" dirty="0">
                <a:solidFill>
                  <a:schemeClr val="tx2"/>
                </a:solidFill>
                <a:latin typeface="Arial Narrow" pitchFamily="34" charset="0"/>
              </a:rPr>
              <a:t>Processing</a:t>
            </a:r>
            <a:r>
              <a:rPr lang="en-US" sz="2000" dirty="0">
                <a:latin typeface="Arial Narrow" pitchFamily="34" charset="0"/>
              </a:rPr>
              <a:t> loop </a:t>
            </a:r>
            <a:r>
              <a:rPr lang="en-US" sz="2000" dirty="0" smtClean="0">
                <a:latin typeface="Arial Narrow" pitchFamily="34" charset="0"/>
              </a:rPr>
              <a:t>– (optional: </a:t>
            </a:r>
            <a:r>
              <a:rPr lang="en-US" sz="2000" b="0" i="1" dirty="0" err="1" smtClean="0">
                <a:latin typeface="Arial Narrow" pitchFamily="34" charset="0"/>
              </a:rPr>
              <a:t>cond</a:t>
            </a:r>
            <a:r>
              <a:rPr lang="en-US" sz="2000" dirty="0" smtClean="0">
                <a:latin typeface="Arial Narrow" pitchFamily="34" charset="0"/>
              </a:rPr>
              <a:t>)</a:t>
            </a:r>
            <a:r>
              <a:rPr lang="en-US" sz="2000" dirty="0">
                <a:latin typeface="Arial Narrow" pitchFamily="34" charset="0"/>
              </a:rPr>
              <a:t/>
            </a:r>
            <a:br>
              <a:rPr lang="en-US" sz="2000" dirty="0">
                <a:latin typeface="Arial Narrow" pitchFamily="34" charset="0"/>
              </a:rPr>
            </a:br>
            <a:endParaRPr lang="en-US" sz="2000" dirty="0">
              <a:latin typeface="Arial Narrow" pitchFamily="34" charset="0"/>
            </a:endParaRPr>
          </a:p>
          <a:p>
            <a:pPr marL="342900" indent="-342900" defTabSz="457200">
              <a:lnSpc>
                <a:spcPct val="90000"/>
              </a:lnSpc>
              <a:spcBef>
                <a:spcPct val="0"/>
              </a:spcBef>
              <a:buClr>
                <a:schemeClr val="tx2"/>
              </a:buClr>
              <a:buSzPct val="75000"/>
              <a:buFont typeface="Wingdings" pitchFamily="2" charset="2"/>
              <a:buChar char=""/>
            </a:pPr>
            <a:r>
              <a:rPr lang="en-US" sz="2000" dirty="0">
                <a:latin typeface="Arial Narrow" pitchFamily="34" charset="0"/>
              </a:rPr>
              <a:t>Wait for resources to be available</a:t>
            </a:r>
          </a:p>
          <a:p>
            <a:pPr marL="342900" indent="-342900" defTabSz="457200">
              <a:lnSpc>
                <a:spcPct val="90000"/>
              </a:lnSpc>
              <a:spcBef>
                <a:spcPct val="0"/>
              </a:spcBef>
              <a:buClr>
                <a:schemeClr val="tx2"/>
              </a:buClr>
              <a:buSzPct val="75000"/>
              <a:buFont typeface="Wingdings" pitchFamily="2" charset="2"/>
              <a:buChar char=""/>
            </a:pPr>
            <a:endParaRPr lang="en-US" sz="2000" dirty="0">
              <a:latin typeface="Arial Narrow" pitchFamily="34" charset="0"/>
            </a:endParaRPr>
          </a:p>
          <a:p>
            <a:pPr marL="342900" indent="-342900" defTabSz="457200">
              <a:lnSpc>
                <a:spcPct val="90000"/>
              </a:lnSpc>
              <a:spcBef>
                <a:spcPct val="0"/>
              </a:spcBef>
              <a:buClr>
                <a:schemeClr val="tx2"/>
              </a:buClr>
              <a:buSzPct val="75000"/>
              <a:buFont typeface="Wingdings" pitchFamily="2" charset="2"/>
              <a:buChar char=""/>
            </a:pPr>
            <a:r>
              <a:rPr lang="en-US" sz="2000" dirty="0">
                <a:latin typeface="Arial Narrow" pitchFamily="34" charset="0"/>
              </a:rPr>
              <a:t>Perform desired </a:t>
            </a:r>
            <a:r>
              <a:rPr lang="en-US" sz="2000" dirty="0" err="1" smtClean="0">
                <a:latin typeface="Arial Narrow" pitchFamily="34" charset="0"/>
              </a:rPr>
              <a:t>algo</a:t>
            </a:r>
            <a:r>
              <a:rPr lang="en-US" sz="2000" dirty="0" smtClean="0">
                <a:latin typeface="Arial Narrow" pitchFamily="34" charset="0"/>
              </a:rPr>
              <a:t> </a:t>
            </a:r>
            <a:r>
              <a:rPr lang="en-US" sz="2000" dirty="0">
                <a:latin typeface="Arial Narrow" pitchFamily="34" charset="0"/>
              </a:rPr>
              <a:t>work...</a:t>
            </a:r>
          </a:p>
          <a:p>
            <a:pPr marL="342900" indent="-342900" defTabSz="457200">
              <a:lnSpc>
                <a:spcPct val="90000"/>
              </a:lnSpc>
              <a:spcBef>
                <a:spcPct val="0"/>
              </a:spcBef>
              <a:buClr>
                <a:schemeClr val="tx2"/>
              </a:buClr>
              <a:buSzPct val="75000"/>
              <a:buFont typeface="Wingdings" pitchFamily="2" charset="2"/>
              <a:buChar char=""/>
            </a:pPr>
            <a:endParaRPr lang="en-US" sz="2000" dirty="0">
              <a:latin typeface="Arial Narrow" pitchFamily="34" charset="0"/>
            </a:endParaRPr>
          </a:p>
          <a:p>
            <a:pPr marL="342900" indent="-342900" defTabSz="457200">
              <a:lnSpc>
                <a:spcPct val="90000"/>
              </a:lnSpc>
              <a:spcBef>
                <a:spcPct val="0"/>
              </a:spcBef>
              <a:buClr>
                <a:schemeClr val="tx2"/>
              </a:buClr>
              <a:buSzPct val="75000"/>
              <a:buFont typeface="Wingdings" pitchFamily="2" charset="2"/>
              <a:buChar char=""/>
            </a:pPr>
            <a:endParaRPr lang="en-US" sz="2000" dirty="0">
              <a:latin typeface="Arial Narrow" pitchFamily="34" charset="0"/>
            </a:endParaRPr>
          </a:p>
          <a:p>
            <a:pPr marL="342900" indent="-342900" defTabSz="457200">
              <a:lnSpc>
                <a:spcPct val="90000"/>
              </a:lnSpc>
              <a:spcBef>
                <a:spcPct val="0"/>
              </a:spcBef>
              <a:buClr>
                <a:schemeClr val="tx2"/>
              </a:buClr>
              <a:buSzPct val="75000"/>
              <a:buFont typeface="Wingdings" pitchFamily="2" charset="2"/>
              <a:buChar char=""/>
            </a:pPr>
            <a:endParaRPr lang="en-US" sz="2000" dirty="0">
              <a:latin typeface="Arial Narrow" pitchFamily="34" charset="0"/>
            </a:endParaRPr>
          </a:p>
          <a:p>
            <a:pPr marL="342900" indent="-342900" defTabSz="457200">
              <a:lnSpc>
                <a:spcPct val="90000"/>
              </a:lnSpc>
              <a:spcBef>
                <a:spcPct val="0"/>
              </a:spcBef>
              <a:buClr>
                <a:schemeClr val="tx2"/>
              </a:buClr>
              <a:buSzPct val="75000"/>
              <a:buFont typeface="Wingdings" pitchFamily="2" charset="2"/>
              <a:buChar char=""/>
            </a:pPr>
            <a:r>
              <a:rPr lang="en-US" sz="2000" dirty="0">
                <a:solidFill>
                  <a:schemeClr val="tx2"/>
                </a:solidFill>
                <a:latin typeface="Arial Narrow" pitchFamily="34" charset="0"/>
              </a:rPr>
              <a:t>Shutdown</a:t>
            </a:r>
            <a:r>
              <a:rPr lang="en-US" sz="2000" dirty="0">
                <a:latin typeface="Arial Narrow" pitchFamily="34" charset="0"/>
              </a:rPr>
              <a:t> (runs once - at most)</a:t>
            </a:r>
          </a:p>
          <a:p>
            <a:pPr marL="342900" indent="-342900" defTabSz="457200">
              <a:lnSpc>
                <a:spcPct val="90000"/>
              </a:lnSpc>
              <a:spcBef>
                <a:spcPct val="0"/>
              </a:spcBef>
              <a:buClr>
                <a:schemeClr val="tx2"/>
              </a:buClr>
              <a:buSzPct val="75000"/>
              <a:buFont typeface="Wingdings" pitchFamily="2" charset="2"/>
              <a:buChar char=""/>
            </a:pPr>
            <a:endParaRPr lang="en-US" sz="2000" dirty="0">
              <a:latin typeface="Arial Narrow" pitchFamily="34" charset="0"/>
            </a:endParaRPr>
          </a:p>
        </p:txBody>
      </p:sp>
      <p:sp>
        <p:nvSpPr>
          <p:cNvPr id="354309" name="Line 5"/>
          <p:cNvSpPr>
            <a:spLocks noChangeShapeType="1"/>
          </p:cNvSpPr>
          <p:nvPr/>
        </p:nvSpPr>
        <p:spPr bwMode="auto">
          <a:xfrm>
            <a:off x="3276600" y="1702748"/>
            <a:ext cx="1828800" cy="0"/>
          </a:xfrm>
          <a:prstGeom prst="line">
            <a:avLst/>
          </a:prstGeom>
          <a:noFill/>
          <a:ln w="19050">
            <a:solidFill>
              <a:schemeClr val="tx2"/>
            </a:solidFill>
            <a:round/>
            <a:headEnd type="triangle" w="med" len="lg"/>
            <a:tailEnd/>
          </a:ln>
          <a:effectLst/>
        </p:spPr>
        <p:txBody>
          <a:bodyPr wrap="square">
            <a:spAutoFit/>
          </a:bodyPr>
          <a:lstStyle/>
          <a:p>
            <a:pPr>
              <a:defRPr/>
            </a:pPr>
            <a:endParaRPr lang="en-US">
              <a:effectLst>
                <a:outerShdw blurRad="38100" dist="38100" dir="2700000" algn="tl">
                  <a:srgbClr val="000000">
                    <a:alpha val="43137"/>
                  </a:srgbClr>
                </a:outerShdw>
              </a:effectLst>
            </a:endParaRPr>
          </a:p>
        </p:txBody>
      </p:sp>
      <p:sp>
        <p:nvSpPr>
          <p:cNvPr id="354310" name="Line 6"/>
          <p:cNvSpPr>
            <a:spLocks noChangeShapeType="1"/>
          </p:cNvSpPr>
          <p:nvPr/>
        </p:nvSpPr>
        <p:spPr bwMode="auto">
          <a:xfrm>
            <a:off x="4419600" y="2246952"/>
            <a:ext cx="685800" cy="0"/>
          </a:xfrm>
          <a:prstGeom prst="line">
            <a:avLst/>
          </a:prstGeom>
          <a:noFill/>
          <a:ln w="19050">
            <a:solidFill>
              <a:schemeClr val="tx2"/>
            </a:solidFill>
            <a:round/>
            <a:headEnd type="triangle" w="med" len="lg"/>
            <a:tailEnd/>
          </a:ln>
          <a:effectLst/>
        </p:spPr>
        <p:txBody>
          <a:bodyPr wrap="square">
            <a:spAutoFit/>
          </a:bodyPr>
          <a:lstStyle/>
          <a:p>
            <a:pPr>
              <a:defRPr/>
            </a:pPr>
            <a:endParaRPr lang="en-US">
              <a:effectLst>
                <a:outerShdw blurRad="38100" dist="38100" dir="2700000" algn="tl">
                  <a:srgbClr val="000000">
                    <a:alpha val="43137"/>
                  </a:srgbClr>
                </a:outerShdw>
              </a:effectLst>
            </a:endParaRPr>
          </a:p>
        </p:txBody>
      </p:sp>
      <p:sp>
        <p:nvSpPr>
          <p:cNvPr id="354311" name="Line 7"/>
          <p:cNvSpPr>
            <a:spLocks noChangeShapeType="1"/>
          </p:cNvSpPr>
          <p:nvPr/>
        </p:nvSpPr>
        <p:spPr bwMode="auto">
          <a:xfrm>
            <a:off x="4800600" y="2819400"/>
            <a:ext cx="304800" cy="0"/>
          </a:xfrm>
          <a:prstGeom prst="line">
            <a:avLst/>
          </a:prstGeom>
          <a:noFill/>
          <a:ln w="19050">
            <a:solidFill>
              <a:schemeClr val="tx2"/>
            </a:solidFill>
            <a:round/>
            <a:headEnd type="triangle" w="med" len="lg"/>
            <a:tailEnd/>
          </a:ln>
          <a:effectLst/>
        </p:spPr>
        <p:txBody>
          <a:bodyPr wrap="square">
            <a:spAutoFit/>
          </a:bodyPr>
          <a:lstStyle/>
          <a:p>
            <a:pPr>
              <a:defRPr/>
            </a:pPr>
            <a:endParaRPr lang="en-US">
              <a:effectLst>
                <a:outerShdw blurRad="38100" dist="38100" dir="2700000" algn="tl">
                  <a:srgbClr val="000000">
                    <a:alpha val="43137"/>
                  </a:srgbClr>
                </a:outerShdw>
              </a:effectLst>
            </a:endParaRPr>
          </a:p>
        </p:txBody>
      </p:sp>
      <p:sp>
        <p:nvSpPr>
          <p:cNvPr id="354312" name="Line 8"/>
          <p:cNvSpPr>
            <a:spLocks noChangeShapeType="1"/>
          </p:cNvSpPr>
          <p:nvPr/>
        </p:nvSpPr>
        <p:spPr bwMode="auto">
          <a:xfrm>
            <a:off x="4114800" y="3344863"/>
            <a:ext cx="990600" cy="0"/>
          </a:xfrm>
          <a:prstGeom prst="line">
            <a:avLst/>
          </a:prstGeom>
          <a:noFill/>
          <a:ln w="19050">
            <a:solidFill>
              <a:schemeClr val="tx2"/>
            </a:solidFill>
            <a:round/>
            <a:headEnd type="triangle" w="med" len="lg"/>
            <a:tailEnd/>
          </a:ln>
          <a:effectLst/>
        </p:spPr>
        <p:txBody>
          <a:bodyPr wrap="square">
            <a:spAutoFit/>
          </a:bodyPr>
          <a:lstStyle/>
          <a:p>
            <a:pPr>
              <a:defRPr/>
            </a:pPr>
            <a:endParaRPr lang="en-US">
              <a:effectLst>
                <a:outerShdw blurRad="38100" dist="38100" dir="2700000" algn="tl">
                  <a:srgbClr val="000000">
                    <a:alpha val="43137"/>
                  </a:srgbClr>
                </a:outerShdw>
              </a:effectLst>
            </a:endParaRPr>
          </a:p>
        </p:txBody>
      </p:sp>
      <p:sp>
        <p:nvSpPr>
          <p:cNvPr id="354313" name="Line 9"/>
          <p:cNvSpPr>
            <a:spLocks noChangeShapeType="1"/>
          </p:cNvSpPr>
          <p:nvPr/>
        </p:nvSpPr>
        <p:spPr bwMode="auto">
          <a:xfrm>
            <a:off x="3200400" y="4457700"/>
            <a:ext cx="1905000" cy="0"/>
          </a:xfrm>
          <a:prstGeom prst="line">
            <a:avLst/>
          </a:prstGeom>
          <a:noFill/>
          <a:ln w="19050">
            <a:solidFill>
              <a:schemeClr val="tx2"/>
            </a:solidFill>
            <a:round/>
            <a:headEnd type="triangle" w="med" len="lg"/>
            <a:tailEnd/>
          </a:ln>
          <a:effectLst/>
        </p:spPr>
        <p:txBody>
          <a:bodyPr wrap="square">
            <a:spAutoFit/>
          </a:bodyPr>
          <a:lstStyle/>
          <a:p>
            <a:pPr>
              <a:defRPr/>
            </a:pPr>
            <a:endParaRPr lang="en-US">
              <a:effectLst>
                <a:outerShdw blurRad="38100" dist="38100" dir="2700000" algn="tl">
                  <a:srgbClr val="000000">
                    <a:alpha val="43137"/>
                  </a:srgbClr>
                </a:outerShdw>
              </a:effectLst>
            </a:endParaRPr>
          </a:p>
        </p:txBody>
      </p:sp>
      <p:sp>
        <p:nvSpPr>
          <p:cNvPr id="11274" name="Text Box 10"/>
          <p:cNvSpPr txBox="1">
            <a:spLocks noChangeArrowheads="1"/>
          </p:cNvSpPr>
          <p:nvPr/>
        </p:nvSpPr>
        <p:spPr bwMode="auto">
          <a:xfrm>
            <a:off x="1295400" y="5271493"/>
            <a:ext cx="7010400" cy="1015663"/>
          </a:xfrm>
          <a:prstGeom prst="rect">
            <a:avLst/>
          </a:prstGeom>
          <a:noFill/>
          <a:ln w="12700">
            <a:noFill/>
            <a:miter lim="800000"/>
            <a:headEnd type="none" w="sm" len="sm"/>
            <a:tailEnd type="none" w="sm" len="sm"/>
          </a:ln>
        </p:spPr>
        <p:txBody>
          <a:bodyPr wrap="square">
            <a:spAutoFit/>
          </a:bodyPr>
          <a:lstStyle/>
          <a:p>
            <a:pPr marL="342900" indent="-342900" defTabSz="457200">
              <a:lnSpc>
                <a:spcPct val="100000"/>
              </a:lnSpc>
              <a:spcBef>
                <a:spcPct val="0"/>
              </a:spcBef>
              <a:buClr>
                <a:schemeClr val="tx2"/>
              </a:buClr>
              <a:buSzPct val="75000"/>
              <a:buFont typeface="Wingdings" pitchFamily="2" charset="2"/>
              <a:buChar char=""/>
            </a:pPr>
            <a:r>
              <a:rPr lang="en-US" sz="2000" b="0" dirty="0" smtClean="0">
                <a:latin typeface="Arial Narrow" pitchFamily="34" charset="0"/>
              </a:rPr>
              <a:t>Task </a:t>
            </a:r>
            <a:r>
              <a:rPr lang="en-US" sz="2000" b="0" dirty="0">
                <a:latin typeface="Arial Narrow" pitchFamily="34" charset="0"/>
              </a:rPr>
              <a:t>can encompass </a:t>
            </a:r>
            <a:r>
              <a:rPr lang="en-US" sz="2000" b="0" i="1" dirty="0">
                <a:latin typeface="Arial Narrow" pitchFamily="34" charset="0"/>
              </a:rPr>
              <a:t>three</a:t>
            </a:r>
            <a:r>
              <a:rPr lang="en-US" sz="2000" b="0" dirty="0">
                <a:latin typeface="Arial Narrow" pitchFamily="34" charset="0"/>
              </a:rPr>
              <a:t> phases of activity</a:t>
            </a:r>
          </a:p>
          <a:p>
            <a:pPr marL="342900" indent="-342900" defTabSz="457200">
              <a:lnSpc>
                <a:spcPct val="100000"/>
              </a:lnSpc>
              <a:spcBef>
                <a:spcPct val="0"/>
              </a:spcBef>
              <a:buClr>
                <a:schemeClr val="tx2"/>
              </a:buClr>
              <a:buSzPct val="75000"/>
              <a:buFont typeface="Wingdings" pitchFamily="2" charset="2"/>
              <a:buChar char=""/>
            </a:pPr>
            <a:r>
              <a:rPr lang="en-US" sz="2000" b="0" dirty="0" smtClean="0">
                <a:latin typeface="Arial Narrow" pitchFamily="34" charset="0"/>
              </a:rPr>
              <a:t>Semaphore </a:t>
            </a:r>
            <a:r>
              <a:rPr lang="en-US" sz="2000" b="0" dirty="0">
                <a:latin typeface="Arial Narrow" pitchFamily="34" charset="0"/>
              </a:rPr>
              <a:t>can be used to signal resource availability to </a:t>
            </a:r>
            <a:r>
              <a:rPr lang="en-US" sz="2000" b="0" dirty="0" smtClean="0">
                <a:latin typeface="Arial Narrow" pitchFamily="34" charset="0"/>
              </a:rPr>
              <a:t>Task</a:t>
            </a:r>
            <a:endParaRPr lang="en-US" sz="2000" b="0" dirty="0">
              <a:latin typeface="Arial Narrow" pitchFamily="34" charset="0"/>
            </a:endParaRPr>
          </a:p>
          <a:p>
            <a:pPr marL="342900" indent="-342900" defTabSz="457200">
              <a:lnSpc>
                <a:spcPct val="100000"/>
              </a:lnSpc>
              <a:spcBef>
                <a:spcPct val="0"/>
              </a:spcBef>
              <a:buClr>
                <a:schemeClr val="tx2"/>
              </a:buClr>
              <a:buSzPct val="75000"/>
              <a:buFont typeface="Wingdings" pitchFamily="2" charset="2"/>
              <a:buChar char=""/>
            </a:pPr>
            <a:r>
              <a:rPr lang="en-US" sz="2000" b="0" dirty="0" err="1" smtClean="0">
                <a:latin typeface="Courier New" pitchFamily="49" charset="0"/>
                <a:cs typeface="Courier New" pitchFamily="49" charset="0"/>
              </a:rPr>
              <a:t>Semaphore_pend</a:t>
            </a:r>
            <a:r>
              <a:rPr lang="en-US" sz="2000" b="0" dirty="0" smtClean="0">
                <a:latin typeface="Courier New" pitchFamily="49" charset="0"/>
                <a:cs typeface="Courier New" pitchFamily="49" charset="0"/>
              </a:rPr>
              <a:t>()</a:t>
            </a:r>
            <a:r>
              <a:rPr lang="en-US" sz="2000" b="0" i="1" dirty="0" smtClean="0">
                <a:latin typeface="Arial Narrow" pitchFamily="34" charset="0"/>
              </a:rPr>
              <a:t>blocks</a:t>
            </a:r>
            <a:r>
              <a:rPr lang="en-US" sz="2000" b="0" dirty="0" smtClean="0">
                <a:latin typeface="Arial Narrow" pitchFamily="34" charset="0"/>
              </a:rPr>
              <a:t> Task </a:t>
            </a:r>
            <a:r>
              <a:rPr lang="en-US" sz="2000" b="0" dirty="0">
                <a:latin typeface="Arial Narrow" pitchFamily="34" charset="0"/>
              </a:rPr>
              <a:t>until </a:t>
            </a:r>
            <a:r>
              <a:rPr lang="en-US" sz="2000" b="0" dirty="0" smtClean="0">
                <a:latin typeface="Arial Narrow" pitchFamily="34" charset="0"/>
              </a:rPr>
              <a:t>semaphore (flag) is posted</a:t>
            </a:r>
            <a:endParaRPr lang="en-US" sz="2000" b="0" dirty="0">
              <a:latin typeface="Arial Narrow" pitchFamily="34" charset="0"/>
            </a:endParaRPr>
          </a:p>
        </p:txBody>
      </p:sp>
      <p:sp>
        <p:nvSpPr>
          <p:cNvPr id="354317" name="AutoShape 13"/>
          <p:cNvSpPr>
            <a:spLocks noChangeArrowheads="1"/>
          </p:cNvSpPr>
          <p:nvPr/>
        </p:nvSpPr>
        <p:spPr bwMode="auto">
          <a:xfrm>
            <a:off x="609599" y="1279469"/>
            <a:ext cx="627529" cy="489061"/>
          </a:xfrm>
          <a:prstGeom prst="downArrow">
            <a:avLst>
              <a:gd name="adj1" fmla="val 50000"/>
              <a:gd name="adj2" fmla="val 42857"/>
            </a:avLst>
          </a:prstGeom>
          <a:solidFill>
            <a:schemeClr val="accent4"/>
          </a:solidFill>
          <a:ln w="12700" algn="ctr">
            <a:noFill/>
            <a:miter lim="800000"/>
            <a:headEnd/>
            <a:tailEnd/>
          </a:ln>
          <a:effectLst/>
        </p:spPr>
        <p:txBody>
          <a:bodyPr wrap="square" anchor="ctr">
            <a:spAutoFit/>
          </a:bodyPr>
          <a:lstStyle/>
          <a:p>
            <a:pPr>
              <a:defRPr/>
            </a:pPr>
            <a:endParaRPr lang="en-US">
              <a:effectLst>
                <a:outerShdw blurRad="38100" dist="38100" dir="2700000" algn="tl">
                  <a:srgbClr val="000000">
                    <a:alpha val="43137"/>
                  </a:srgbClr>
                </a:outerShdw>
              </a:effectLst>
            </a:endParaRPr>
          </a:p>
        </p:txBody>
      </p:sp>
      <p:sp>
        <p:nvSpPr>
          <p:cNvPr id="354318" name="AutoShape 14"/>
          <p:cNvSpPr>
            <a:spLocks noChangeArrowheads="1"/>
          </p:cNvSpPr>
          <p:nvPr/>
        </p:nvSpPr>
        <p:spPr bwMode="auto">
          <a:xfrm>
            <a:off x="609599" y="4327469"/>
            <a:ext cx="627529" cy="489061"/>
          </a:xfrm>
          <a:prstGeom prst="downArrow">
            <a:avLst>
              <a:gd name="adj1" fmla="val 50000"/>
              <a:gd name="adj2" fmla="val 42857"/>
            </a:avLst>
          </a:prstGeom>
          <a:solidFill>
            <a:schemeClr val="accent4"/>
          </a:solidFill>
          <a:ln w="12700" algn="ctr">
            <a:noFill/>
            <a:miter lim="800000"/>
            <a:headEnd/>
            <a:tailEnd/>
          </a:ln>
          <a:effectLst/>
        </p:spPr>
        <p:txBody>
          <a:bodyPr wrap="square" anchor="ctr">
            <a:spAutoFit/>
          </a:bodyPr>
          <a:lstStyle/>
          <a:p>
            <a:pPr>
              <a:defRPr/>
            </a:pPr>
            <a:endParaRPr lang="en-US">
              <a:effectLst>
                <a:outerShdw blurRad="38100" dist="38100" dir="2700000" algn="tl">
                  <a:srgbClr val="000000">
                    <a:alpha val="43137"/>
                  </a:srgbClr>
                </a:outerShdw>
              </a:effectLst>
            </a:endParaRPr>
          </a:p>
        </p:txBody>
      </p:sp>
      <p:sp>
        <p:nvSpPr>
          <p:cNvPr id="28" name="AutoShape 11"/>
          <p:cNvSpPr>
            <a:spLocks noChangeArrowheads="1"/>
          </p:cNvSpPr>
          <p:nvPr/>
        </p:nvSpPr>
        <p:spPr bwMode="auto">
          <a:xfrm>
            <a:off x="1014480" y="2119952"/>
            <a:ext cx="533400" cy="1905000"/>
          </a:xfrm>
          <a:prstGeom prst="curvedLeftArrow">
            <a:avLst>
              <a:gd name="adj1" fmla="val 71429"/>
              <a:gd name="adj2" fmla="val 142857"/>
              <a:gd name="adj3" fmla="val 33333"/>
            </a:avLst>
          </a:prstGeom>
          <a:solidFill>
            <a:srgbClr val="CCB374"/>
          </a:solidFill>
          <a:ln w="12700">
            <a:noFill/>
            <a:miter lim="800000"/>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29" name="AutoShape 12"/>
          <p:cNvSpPr>
            <a:spLocks noChangeArrowheads="1"/>
          </p:cNvSpPr>
          <p:nvPr/>
        </p:nvSpPr>
        <p:spPr bwMode="auto">
          <a:xfrm flipH="1" flipV="1">
            <a:off x="328680" y="1967552"/>
            <a:ext cx="533400" cy="1905000"/>
          </a:xfrm>
          <a:prstGeom prst="curvedLeftArrow">
            <a:avLst>
              <a:gd name="adj1" fmla="val 71429"/>
              <a:gd name="adj2" fmla="val 142857"/>
              <a:gd name="adj3" fmla="val 33333"/>
            </a:avLst>
          </a:prstGeom>
          <a:solidFill>
            <a:srgbClr val="CCB374"/>
          </a:solidFill>
          <a:ln w="12700">
            <a:noFill/>
            <a:miter lim="800000"/>
            <a:headEnd/>
            <a:tailEnd/>
          </a:ln>
          <a:effectLst/>
        </p:spPr>
        <p:txBody>
          <a:bodyPr wrap="none" anchor="ctr">
            <a:sp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outerShdw blurRad="38100" dist="38100" dir="2700000" algn="tl">
                  <a:srgbClr val="000000">
                    <a:alpha val="43137"/>
                  </a:srgbClr>
                </a:outerShdw>
              </a:effectLst>
              <a:uLnTx/>
              <a:uFillTx/>
            </a:endParaRPr>
          </a:p>
        </p:txBody>
      </p:sp>
      <p:sp>
        <p:nvSpPr>
          <p:cNvPr id="19" name="Leading Question"/>
          <p:cNvSpPr txBox="1"/>
          <p:nvPr/>
        </p:nvSpPr>
        <p:spPr>
          <a:xfrm>
            <a:off x="5039828" y="6519532"/>
            <a:ext cx="3418372"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Let's compare/contrast </a:t>
            </a:r>
            <a:r>
              <a:rPr lang="en-US" sz="2000" b="0" dirty="0" err="1" smtClean="0">
                <a:solidFill>
                  <a:schemeClr val="tx2"/>
                </a:solidFill>
                <a:latin typeface="Arial Narrow"/>
              </a:rPr>
              <a:t>Swi</a:t>
            </a:r>
            <a:r>
              <a:rPr lang="en-US" sz="2000" b="0" dirty="0" smtClean="0">
                <a:solidFill>
                  <a:schemeClr val="tx2"/>
                </a:solidFill>
                <a:latin typeface="Arial Narrow"/>
              </a:rPr>
              <a:t> &amp; Task…</a:t>
            </a:r>
          </a:p>
        </p:txBody>
      </p:sp>
      <p:sp>
        <p:nvSpPr>
          <p:cNvPr id="20"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20</a:t>
            </a:r>
            <a:endParaRPr lang="en-US" sz="1000" b="0" dirty="0" smtClean="0">
              <a:solidFill>
                <a:schemeClr val="tx2"/>
              </a:solidFill>
              <a:effectLst/>
              <a:latin typeface="Arial"/>
            </a:endParaRPr>
          </a:p>
        </p:txBody>
      </p:sp>
      <p:pic>
        <p:nvPicPr>
          <p:cNvPr id="21" name="Animated Logo" descr="tilogo_color_twoline.png"/>
          <p:cNvPicPr>
            <a:picLocks noChangeAspect="1"/>
          </p:cNvPicPr>
          <p:nvPr/>
        </p:nvPicPr>
        <p:blipFill>
          <a:blip r:embed="rId2"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6"/>
          <p:cNvSpPr>
            <a:spLocks noGrp="1" noChangeArrowheads="1"/>
          </p:cNvSpPr>
          <p:nvPr>
            <p:ph type="title"/>
          </p:nvPr>
        </p:nvSpPr>
        <p:spPr>
          <a:xfrm>
            <a:off x="-27296" y="-68239"/>
            <a:ext cx="9144000" cy="742950"/>
          </a:xfrm>
          <a:noFill/>
        </p:spPr>
        <p:txBody>
          <a:bodyPr wrap="none" anchorCtr="1">
            <a:normAutofit/>
          </a:bodyPr>
          <a:lstStyle/>
          <a:p>
            <a:r>
              <a:rPr lang="en-US" dirty="0" err="1" smtClean="0"/>
              <a:t>Swi</a:t>
            </a:r>
            <a:r>
              <a:rPr lang="en-US" dirty="0" smtClean="0"/>
              <a:t> vs. Task</a:t>
            </a:r>
          </a:p>
        </p:txBody>
      </p:sp>
      <p:grpSp>
        <p:nvGrpSpPr>
          <p:cNvPr id="2" name="Group 69"/>
          <p:cNvGrpSpPr>
            <a:grpSpLocks/>
          </p:cNvGrpSpPr>
          <p:nvPr/>
        </p:nvGrpSpPr>
        <p:grpSpPr bwMode="auto">
          <a:xfrm>
            <a:off x="3732213" y="387350"/>
            <a:ext cx="5484688" cy="6389166"/>
            <a:chOff x="3731825" y="387925"/>
            <a:chExt cx="5485075" cy="6387876"/>
          </a:xfrm>
        </p:grpSpPr>
        <p:sp>
          <p:nvSpPr>
            <p:cNvPr id="53" name="TextBox 52"/>
            <p:cNvSpPr txBox="1"/>
            <p:nvPr/>
          </p:nvSpPr>
          <p:spPr>
            <a:xfrm>
              <a:off x="4733608" y="760913"/>
              <a:ext cx="4181771" cy="3277525"/>
            </a:xfrm>
            <a:prstGeom prst="rect">
              <a:avLst/>
            </a:prstGeom>
            <a:solidFill>
              <a:srgbClr val="FFFF66"/>
            </a:solidFill>
            <a:ln w="12700">
              <a:solidFill>
                <a:schemeClr val="tx1"/>
              </a:solidFill>
            </a:ln>
            <a:effectLst>
              <a:outerShdw blurRad="50800" dist="101600" dir="2700000" algn="tl" rotWithShape="0">
                <a:prstClr val="black">
                  <a:alpha val="40000"/>
                </a:prstClr>
              </a:outerShdw>
            </a:effectLst>
          </p:spPr>
          <p:txBody>
            <a:bodyPr wrap="none">
              <a:spAutoFit/>
            </a:bodyPr>
            <a:lstStyle/>
            <a:p>
              <a:pPr>
                <a:lnSpc>
                  <a:spcPct val="100000"/>
                </a:lnSpc>
                <a:defRPr/>
              </a:pPr>
              <a:r>
                <a:rPr lang="en-US" sz="1800" dirty="0">
                  <a:latin typeface="Courier New" pitchFamily="49" charset="0"/>
                  <a:cs typeface="Courier New" pitchFamily="49" charset="0"/>
                </a:rPr>
                <a:t> void </a:t>
              </a:r>
              <a:r>
                <a:rPr lang="en-US" sz="1800" dirty="0" err="1">
                  <a:latin typeface="Courier New" pitchFamily="49" charset="0"/>
                  <a:cs typeface="Courier New" pitchFamily="49" charset="0"/>
                </a:rPr>
                <a:t>myTask</a:t>
              </a:r>
              <a:r>
                <a:rPr lang="en-US" sz="1800" dirty="0">
                  <a:latin typeface="Courier New" pitchFamily="49" charset="0"/>
                  <a:cs typeface="Courier New" pitchFamily="49" charset="0"/>
                </a:rPr>
                <a:t> () {</a:t>
              </a:r>
            </a:p>
            <a:p>
              <a:pPr>
                <a:lnSpc>
                  <a:spcPct val="100000"/>
                </a:lnSpc>
                <a:defRPr/>
              </a:pPr>
              <a:r>
                <a:rPr lang="en-US" sz="1800" dirty="0">
                  <a:latin typeface="Courier New" pitchFamily="49" charset="0"/>
                  <a:cs typeface="Courier New" pitchFamily="49" charset="0"/>
                </a:rPr>
                <a:t>   // </a:t>
              </a:r>
              <a:r>
                <a:rPr lang="en-US" sz="1800" dirty="0">
                  <a:solidFill>
                    <a:schemeClr val="tx2"/>
                  </a:solidFill>
                  <a:latin typeface="Courier New" pitchFamily="49" charset="0"/>
                  <a:cs typeface="Courier New" pitchFamily="49" charset="0"/>
                </a:rPr>
                <a:t>Prologue</a:t>
              </a:r>
              <a:r>
                <a:rPr lang="en-US" sz="1800" dirty="0">
                  <a:latin typeface="Courier New" pitchFamily="49" charset="0"/>
                  <a:cs typeface="Courier New" pitchFamily="49" charset="0"/>
                </a:rPr>
                <a:t> (set Task </a:t>
              </a:r>
              <a:r>
                <a:rPr lang="en-US" sz="1800" dirty="0" err="1">
                  <a:latin typeface="Courier New" pitchFamily="49" charset="0"/>
                  <a:cs typeface="Courier New" pitchFamily="49" charset="0"/>
                </a:rPr>
                <a:t>env</a:t>
              </a:r>
              <a:r>
                <a:rPr lang="en-US" sz="1800" dirty="0">
                  <a:latin typeface="Courier New" pitchFamily="49" charset="0"/>
                  <a:cs typeface="Courier New" pitchFamily="49" charset="0"/>
                </a:rPr>
                <a:t>)</a:t>
              </a:r>
            </a:p>
            <a:p>
              <a:pPr>
                <a:lnSpc>
                  <a:spcPct val="100000"/>
                </a:lnSpc>
                <a:defRPr/>
              </a:pPr>
              <a:r>
                <a:rPr lang="en-US" sz="1800" dirty="0">
                  <a:latin typeface="Courier New" pitchFamily="49" charset="0"/>
                  <a:cs typeface="Courier New" pitchFamily="49" charset="0"/>
                </a:rPr>
                <a:t>   while(</a:t>
              </a:r>
              <a:r>
                <a:rPr lang="en-US" sz="1800" dirty="0" err="1">
                  <a:latin typeface="Courier New" pitchFamily="49" charset="0"/>
                  <a:cs typeface="Courier New" pitchFamily="49" charset="0"/>
                </a:rPr>
                <a:t>cond</a:t>
              </a:r>
              <a:r>
                <a:rPr lang="en-US" sz="1800" dirty="0">
                  <a:latin typeface="Courier New" pitchFamily="49" charset="0"/>
                  <a:cs typeface="Courier New" pitchFamily="49" charset="0"/>
                </a:rPr>
                <a:t>){</a:t>
              </a:r>
            </a:p>
            <a:p>
              <a:pPr>
                <a:lnSpc>
                  <a:spcPct val="100000"/>
                </a:lnSpc>
                <a:defRPr/>
              </a:pPr>
              <a:r>
                <a:rPr lang="en-US" sz="1800" dirty="0">
                  <a:latin typeface="Courier New" pitchFamily="49" charset="0"/>
                  <a:cs typeface="Courier New" pitchFamily="49" charset="0"/>
                </a:rPr>
                <a:t>      </a:t>
              </a:r>
              <a:r>
                <a:rPr lang="en-US" sz="1800" dirty="0" err="1" smtClean="0">
                  <a:solidFill>
                    <a:schemeClr val="tx2"/>
                  </a:solidFill>
                  <a:latin typeface="Courier New" pitchFamily="49" charset="0"/>
                  <a:cs typeface="Courier New" pitchFamily="49" charset="0"/>
                </a:rPr>
                <a:t>Semaphore_pend</a:t>
              </a:r>
              <a:r>
                <a:rPr lang="en-US" sz="1800" dirty="0">
                  <a:latin typeface="Courier New" pitchFamily="49" charset="0"/>
                  <a:cs typeface="Courier New" pitchFamily="49" charset="0"/>
                </a:rPr>
                <a:t>();</a:t>
              </a:r>
            </a:p>
            <a:p>
              <a:pPr>
                <a:lnSpc>
                  <a:spcPct val="100000"/>
                </a:lnSpc>
                <a:defRPr/>
              </a:pPr>
              <a:r>
                <a:rPr lang="en-US" sz="1800" dirty="0">
                  <a:latin typeface="Courier New" pitchFamily="49" charset="0"/>
                  <a:cs typeface="Courier New" pitchFamily="49" charset="0"/>
                </a:rPr>
                <a:t>      *** RUN ***</a:t>
              </a:r>
            </a:p>
            <a:p>
              <a:pPr>
                <a:lnSpc>
                  <a:spcPct val="100000"/>
                </a:lnSpc>
                <a:defRPr/>
              </a:pPr>
              <a:r>
                <a:rPr lang="en-US" sz="1800" dirty="0">
                  <a:latin typeface="Courier New" pitchFamily="49" charset="0"/>
                  <a:cs typeface="Courier New" pitchFamily="49" charset="0"/>
                </a:rPr>
                <a:t>   }</a:t>
              </a:r>
            </a:p>
            <a:p>
              <a:pPr>
                <a:lnSpc>
                  <a:spcPct val="100000"/>
                </a:lnSpc>
                <a:defRPr/>
              </a:pPr>
              <a:r>
                <a:rPr lang="en-US" sz="1800" dirty="0">
                  <a:latin typeface="Courier New" pitchFamily="49" charset="0"/>
                  <a:cs typeface="Courier New" pitchFamily="49" charset="0"/>
                </a:rPr>
                <a:t>   // </a:t>
              </a:r>
              <a:r>
                <a:rPr lang="en-US" sz="1800" dirty="0">
                  <a:solidFill>
                    <a:schemeClr val="tx2"/>
                  </a:solidFill>
                  <a:latin typeface="Courier New" pitchFamily="49" charset="0"/>
                  <a:cs typeface="Courier New" pitchFamily="49" charset="0"/>
                </a:rPr>
                <a:t>Epilogue</a:t>
              </a:r>
              <a:r>
                <a:rPr lang="en-US" sz="1800" dirty="0">
                  <a:latin typeface="Courier New" pitchFamily="49" charset="0"/>
                  <a:cs typeface="Courier New" pitchFamily="49" charset="0"/>
                </a:rPr>
                <a:t> (free </a:t>
              </a:r>
              <a:r>
                <a:rPr lang="en-US" sz="1800" dirty="0" err="1">
                  <a:latin typeface="Courier New" pitchFamily="49" charset="0"/>
                  <a:cs typeface="Courier New" pitchFamily="49" charset="0"/>
                </a:rPr>
                <a:t>env</a:t>
              </a:r>
              <a:r>
                <a:rPr lang="en-US" sz="1800" dirty="0">
                  <a:latin typeface="Courier New" pitchFamily="49" charset="0"/>
                  <a:cs typeface="Courier New" pitchFamily="49" charset="0"/>
                </a:rPr>
                <a:t>)</a:t>
              </a:r>
            </a:p>
            <a:p>
              <a:pPr>
                <a:lnSpc>
                  <a:spcPct val="100000"/>
                </a:lnSpc>
                <a:defRPr/>
              </a:pPr>
              <a:r>
                <a:rPr lang="en-US" sz="1800" dirty="0">
                  <a:latin typeface="Courier New" pitchFamily="49" charset="0"/>
                  <a:cs typeface="Courier New" pitchFamily="49" charset="0"/>
                </a:rPr>
                <a:t> }</a:t>
              </a:r>
            </a:p>
          </p:txBody>
        </p:sp>
        <p:sp>
          <p:nvSpPr>
            <p:cNvPr id="61" name="Curved Left Arrow 60"/>
            <p:cNvSpPr/>
            <p:nvPr/>
          </p:nvSpPr>
          <p:spPr bwMode="auto">
            <a:xfrm flipV="1">
              <a:off x="7696092" y="1581484"/>
              <a:ext cx="762054" cy="1447508"/>
            </a:xfrm>
            <a:prstGeom prst="curvedLeftArrow">
              <a:avLst/>
            </a:prstGeom>
            <a:solidFill>
              <a:schemeClr val="accent1"/>
            </a:solidFill>
            <a:ln w="12700" cap="flat" cmpd="sng" algn="ctr">
              <a:solidFill>
                <a:schemeClr val="tx1"/>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5133" name="TextBox 61"/>
            <p:cNvSpPr txBox="1">
              <a:spLocks noChangeArrowheads="1"/>
            </p:cNvSpPr>
            <p:nvPr/>
          </p:nvSpPr>
          <p:spPr bwMode="auto">
            <a:xfrm>
              <a:off x="3731825" y="812679"/>
              <a:ext cx="1048759" cy="289252"/>
            </a:xfrm>
            <a:prstGeom prst="rect">
              <a:avLst/>
            </a:prstGeom>
            <a:noFill/>
            <a:ln w="9525">
              <a:noFill/>
              <a:miter lim="800000"/>
              <a:headEnd/>
              <a:tailEnd/>
            </a:ln>
          </p:spPr>
          <p:txBody>
            <a:bodyPr wrap="none">
              <a:spAutoFit/>
            </a:bodyPr>
            <a:lstStyle/>
            <a:p>
              <a:r>
                <a:rPr lang="en-US" sz="1600">
                  <a:latin typeface="Courier New" pitchFamily="49" charset="0"/>
                  <a:cs typeface="Courier New" pitchFamily="49" charset="0"/>
                </a:rPr>
                <a:t>_create</a:t>
              </a:r>
            </a:p>
          </p:txBody>
        </p:sp>
        <p:cxnSp>
          <p:nvCxnSpPr>
            <p:cNvPr id="5134" name="Straight Arrow Connector 63"/>
            <p:cNvCxnSpPr>
              <a:cxnSpLocks noChangeShapeType="1"/>
            </p:cNvCxnSpPr>
            <p:nvPr/>
          </p:nvCxnSpPr>
          <p:spPr bwMode="auto">
            <a:xfrm>
              <a:off x="4688775" y="950025"/>
              <a:ext cx="252350" cy="1588"/>
            </a:xfrm>
            <a:prstGeom prst="straightConnector1">
              <a:avLst/>
            </a:prstGeom>
            <a:noFill/>
            <a:ln w="19050" algn="ctr">
              <a:solidFill>
                <a:schemeClr val="tx1"/>
              </a:solidFill>
              <a:round/>
              <a:headEnd type="none" w="sm" len="sm"/>
              <a:tailEnd type="arrow" w="med" len="med"/>
            </a:ln>
          </p:spPr>
        </p:cxnSp>
        <p:sp>
          <p:nvSpPr>
            <p:cNvPr id="5135" name="TextBox 64"/>
            <p:cNvSpPr txBox="1">
              <a:spLocks noChangeArrowheads="1"/>
            </p:cNvSpPr>
            <p:nvPr/>
          </p:nvSpPr>
          <p:spPr bwMode="auto">
            <a:xfrm>
              <a:off x="6248190" y="387925"/>
              <a:ext cx="978798" cy="436955"/>
            </a:xfrm>
            <a:prstGeom prst="rect">
              <a:avLst/>
            </a:prstGeom>
            <a:noFill/>
            <a:ln w="9525">
              <a:noFill/>
              <a:miter lim="800000"/>
              <a:headEnd/>
              <a:tailEnd/>
            </a:ln>
          </p:spPr>
          <p:txBody>
            <a:bodyPr wrap="none">
              <a:spAutoFit/>
            </a:bodyPr>
            <a:lstStyle/>
            <a:p>
              <a:r>
                <a:rPr lang="en-US" sz="2800" dirty="0" smtClean="0">
                  <a:solidFill>
                    <a:schemeClr val="tx2"/>
                  </a:solidFill>
                </a:rPr>
                <a:t>Task</a:t>
              </a:r>
              <a:endParaRPr lang="en-US" sz="2800" dirty="0">
                <a:solidFill>
                  <a:schemeClr val="tx2"/>
                </a:solidFill>
              </a:endParaRPr>
            </a:p>
          </p:txBody>
        </p:sp>
        <p:sp>
          <p:nvSpPr>
            <p:cNvPr id="5136" name="TextBox 66"/>
            <p:cNvSpPr txBox="1">
              <a:spLocks noChangeArrowheads="1"/>
            </p:cNvSpPr>
            <p:nvPr/>
          </p:nvSpPr>
          <p:spPr bwMode="auto">
            <a:xfrm>
              <a:off x="4190297" y="4191000"/>
              <a:ext cx="5026603" cy="2584801"/>
            </a:xfrm>
            <a:prstGeom prst="rect">
              <a:avLst/>
            </a:prstGeom>
            <a:noFill/>
            <a:ln w="9525">
              <a:noFill/>
              <a:miter lim="800000"/>
              <a:headEnd/>
              <a:tailEnd/>
            </a:ln>
          </p:spPr>
          <p:txBody>
            <a:bodyPr wrap="none">
              <a:spAutoFit/>
            </a:bodyPr>
            <a:lstStyle/>
            <a:p>
              <a:pPr marL="166688" indent="-166688">
                <a:buFont typeface="Arial" charset="0"/>
                <a:buChar char="•"/>
              </a:pPr>
              <a:r>
                <a:rPr lang="en-US" sz="2000" b="0" dirty="0">
                  <a:latin typeface="Arial Narrow" pitchFamily="34" charset="0"/>
                </a:rPr>
                <a:t>“Ready” when </a:t>
              </a:r>
              <a:r>
                <a:rPr lang="en-US" sz="2000" b="0" i="1" u="sng" dirty="0">
                  <a:latin typeface="Arial Narrow" pitchFamily="34" charset="0"/>
                </a:rPr>
                <a:t>CREATED</a:t>
              </a:r>
              <a:r>
                <a:rPr lang="en-US" sz="2000" b="0" dirty="0">
                  <a:latin typeface="Arial Narrow" pitchFamily="34" charset="0"/>
                </a:rPr>
                <a:t> (</a:t>
              </a:r>
              <a:r>
                <a:rPr lang="en-US" sz="2000" b="0" dirty="0" err="1">
                  <a:latin typeface="Arial Narrow" pitchFamily="34" charset="0"/>
                </a:rPr>
                <a:t>BIOS_start</a:t>
              </a:r>
              <a:r>
                <a:rPr lang="en-US" sz="2000" b="0" dirty="0">
                  <a:latin typeface="Arial Narrow" pitchFamily="34" charset="0"/>
                </a:rPr>
                <a:t> or dynamic)</a:t>
              </a:r>
            </a:p>
            <a:p>
              <a:pPr marL="166688" indent="-166688">
                <a:buFont typeface="Arial" charset="0"/>
                <a:buChar char="•"/>
              </a:pPr>
              <a:r>
                <a:rPr lang="en-US" sz="2000" b="0" dirty="0">
                  <a:latin typeface="Arial Narrow" pitchFamily="34" charset="0"/>
                </a:rPr>
                <a:t>P-L-E structure handy for resource creation (P)</a:t>
              </a:r>
              <a:br>
                <a:rPr lang="en-US" sz="2000" b="0" dirty="0">
                  <a:latin typeface="Arial Narrow" pitchFamily="34" charset="0"/>
                </a:rPr>
              </a:br>
              <a:r>
                <a:rPr lang="en-US" sz="2000" b="0" dirty="0">
                  <a:latin typeface="Arial Narrow" pitchFamily="34" charset="0"/>
                </a:rPr>
                <a:t>and deletion (E), initial state preserved </a:t>
              </a:r>
            </a:p>
            <a:p>
              <a:pPr marL="166688" indent="-166688">
                <a:buFont typeface="Arial" charset="0"/>
                <a:buChar char="•"/>
              </a:pPr>
              <a:r>
                <a:rPr lang="en-US" sz="2000" b="0" dirty="0">
                  <a:latin typeface="Arial Narrow" pitchFamily="34" charset="0"/>
                </a:rPr>
                <a:t>Can block/suspend on semaphore (flag)</a:t>
              </a:r>
            </a:p>
            <a:p>
              <a:pPr marL="166688" indent="-166688">
                <a:buFont typeface="Arial" charset="0"/>
                <a:buChar char="•"/>
              </a:pPr>
              <a:r>
                <a:rPr lang="en-US" sz="2000" b="0" dirty="0">
                  <a:latin typeface="Arial Narrow" pitchFamily="34" charset="0"/>
                </a:rPr>
                <a:t>Context switch speed </a:t>
              </a:r>
              <a:r>
                <a:rPr lang="en-US" sz="2000" b="0" dirty="0" smtClean="0">
                  <a:latin typeface="Arial Narrow" pitchFamily="34" charset="0"/>
                </a:rPr>
                <a:t>(~160c</a:t>
              </a:r>
              <a:r>
                <a:rPr lang="en-US" sz="2000" b="0" dirty="0">
                  <a:latin typeface="Arial Narrow" pitchFamily="34" charset="0"/>
                </a:rPr>
                <a:t>)</a:t>
              </a:r>
            </a:p>
            <a:p>
              <a:pPr marL="166688" indent="-166688">
                <a:buFont typeface="Arial" charset="0"/>
                <a:buChar char="•"/>
              </a:pPr>
              <a:r>
                <a:rPr lang="en-US" sz="2000" b="0" dirty="0">
                  <a:latin typeface="Arial Narrow" pitchFamily="34" charset="0"/>
                </a:rPr>
                <a:t>Uses its </a:t>
              </a:r>
              <a:r>
                <a:rPr lang="en-US" sz="2000" b="0" u="sng" dirty="0">
                  <a:latin typeface="Arial Narrow" pitchFamily="34" charset="0"/>
                </a:rPr>
                <a:t>OWN stack</a:t>
              </a:r>
              <a:r>
                <a:rPr lang="en-US" sz="2000" b="0" dirty="0">
                  <a:latin typeface="Arial Narrow" pitchFamily="34" charset="0"/>
                </a:rPr>
                <a:t> to store context</a:t>
              </a:r>
            </a:p>
            <a:p>
              <a:pPr marL="166688" indent="-166688">
                <a:buFont typeface="Arial" charset="0"/>
                <a:buChar char="•"/>
              </a:pPr>
              <a:r>
                <a:rPr lang="en-US" sz="2000" b="0" dirty="0">
                  <a:latin typeface="Arial Narrow" pitchFamily="34" charset="0"/>
                </a:rPr>
                <a:t>Use: </a:t>
              </a:r>
              <a:r>
                <a:rPr lang="en-US" sz="2000" b="0" dirty="0" smtClean="0">
                  <a:latin typeface="Arial Narrow" pitchFamily="34" charset="0"/>
                </a:rPr>
                <a:t>Full-featured sys, CPU w/more speed/</a:t>
              </a:r>
              <a:r>
                <a:rPr lang="en-US" sz="2000" b="0" dirty="0" err="1" smtClean="0">
                  <a:latin typeface="Arial Narrow" pitchFamily="34" charset="0"/>
                </a:rPr>
                <a:t>mem</a:t>
              </a:r>
              <a:endParaRPr lang="en-US" sz="2000" b="0" dirty="0">
                <a:latin typeface="Arial Narrow" pitchFamily="34" charset="0"/>
              </a:endParaRPr>
            </a:p>
          </p:txBody>
        </p:sp>
      </p:grpSp>
      <p:grpSp>
        <p:nvGrpSpPr>
          <p:cNvPr id="3" name="Group 68"/>
          <p:cNvGrpSpPr>
            <a:grpSpLocks/>
          </p:cNvGrpSpPr>
          <p:nvPr/>
        </p:nvGrpSpPr>
        <p:grpSpPr bwMode="auto">
          <a:xfrm>
            <a:off x="0" y="387350"/>
            <a:ext cx="4103274" cy="5873205"/>
            <a:chOff x="0" y="387925"/>
            <a:chExt cx="4102836" cy="5872074"/>
          </a:xfrm>
        </p:grpSpPr>
        <p:sp>
          <p:nvSpPr>
            <p:cNvPr id="52" name="TextBox 51"/>
            <p:cNvSpPr txBox="1"/>
            <p:nvPr/>
          </p:nvSpPr>
          <p:spPr>
            <a:xfrm>
              <a:off x="1114306" y="752980"/>
              <a:ext cx="2390520" cy="2447454"/>
            </a:xfrm>
            <a:prstGeom prst="rect">
              <a:avLst/>
            </a:prstGeom>
            <a:solidFill>
              <a:schemeClr val="accent2"/>
            </a:solidFill>
            <a:ln>
              <a:solidFill>
                <a:schemeClr val="tx1"/>
              </a:solidFill>
            </a:ln>
            <a:effectLst>
              <a:outerShdw blurRad="50800" dist="101600" dir="2700000" algn="tl" rotWithShape="0">
                <a:prstClr val="black">
                  <a:alpha val="40000"/>
                </a:prstClr>
              </a:outerShdw>
            </a:effectLst>
          </p:spPr>
          <p:txBody>
            <a:bodyPr wrap="none">
              <a:spAutoFit/>
            </a:bodyPr>
            <a:lstStyle/>
            <a:p>
              <a:pPr>
                <a:lnSpc>
                  <a:spcPct val="100000"/>
                </a:lnSpc>
                <a:defRPr/>
              </a:pPr>
              <a:r>
                <a:rPr lang="en-US" sz="1800" dirty="0">
                  <a:latin typeface="Courier New" pitchFamily="49" charset="0"/>
                  <a:cs typeface="Courier New" pitchFamily="49" charset="0"/>
                </a:rPr>
                <a:t>void </a:t>
              </a:r>
              <a:r>
                <a:rPr lang="en-US" sz="1800" dirty="0" err="1">
                  <a:latin typeface="Courier New" pitchFamily="49" charset="0"/>
                  <a:cs typeface="Courier New" pitchFamily="49" charset="0"/>
                </a:rPr>
                <a:t>mySwi</a:t>
              </a:r>
              <a:r>
                <a:rPr lang="en-US" sz="1800" dirty="0">
                  <a:latin typeface="Courier New" pitchFamily="49" charset="0"/>
                  <a:cs typeface="Courier New" pitchFamily="49" charset="0"/>
                </a:rPr>
                <a:t> () {</a:t>
              </a:r>
            </a:p>
            <a:p>
              <a:pPr>
                <a:lnSpc>
                  <a:spcPct val="100000"/>
                </a:lnSpc>
                <a:defRPr/>
              </a:pPr>
              <a:r>
                <a:rPr lang="en-US" sz="1800" dirty="0">
                  <a:latin typeface="Courier New" pitchFamily="49" charset="0"/>
                  <a:cs typeface="Courier New" pitchFamily="49" charset="0"/>
                </a:rPr>
                <a:t>// set local </a:t>
              </a:r>
              <a:r>
                <a:rPr lang="en-US" sz="1800" dirty="0" err="1">
                  <a:latin typeface="Courier New" pitchFamily="49" charset="0"/>
                  <a:cs typeface="Courier New" pitchFamily="49" charset="0"/>
                </a:rPr>
                <a:t>env</a:t>
              </a:r>
              <a:endParaRPr lang="en-US" sz="1800" dirty="0">
                <a:latin typeface="Courier New" pitchFamily="49" charset="0"/>
                <a:cs typeface="Courier New" pitchFamily="49" charset="0"/>
              </a:endParaRPr>
            </a:p>
            <a:p>
              <a:pPr>
                <a:lnSpc>
                  <a:spcPct val="100000"/>
                </a:lnSpc>
                <a:defRPr/>
              </a:pPr>
              <a:endParaRPr lang="en-US" sz="1800" dirty="0">
                <a:latin typeface="Courier New" pitchFamily="49" charset="0"/>
                <a:cs typeface="Courier New" pitchFamily="49" charset="0"/>
              </a:endParaRPr>
            </a:p>
            <a:p>
              <a:pPr>
                <a:lnSpc>
                  <a:spcPct val="100000"/>
                </a:lnSpc>
                <a:defRPr/>
              </a:pPr>
              <a:r>
                <a:rPr lang="en-US" sz="1800" dirty="0">
                  <a:latin typeface="Courier New" pitchFamily="49" charset="0"/>
                  <a:cs typeface="Courier New" pitchFamily="49" charset="0"/>
                </a:rPr>
                <a:t>   *** RUN ***</a:t>
              </a:r>
            </a:p>
            <a:p>
              <a:pPr>
                <a:lnSpc>
                  <a:spcPct val="100000"/>
                </a:lnSpc>
                <a:defRPr/>
              </a:pPr>
              <a:endParaRPr lang="en-US" sz="1800" dirty="0">
                <a:latin typeface="Courier New" pitchFamily="49" charset="0"/>
                <a:cs typeface="Courier New" pitchFamily="49" charset="0"/>
              </a:endParaRPr>
            </a:p>
            <a:p>
              <a:pPr>
                <a:lnSpc>
                  <a:spcPct val="100000"/>
                </a:lnSpc>
                <a:defRPr/>
              </a:pPr>
              <a:r>
                <a:rPr lang="en-US" sz="1800" dirty="0">
                  <a:latin typeface="Courier New" pitchFamily="49" charset="0"/>
                  <a:cs typeface="Courier New" pitchFamily="49" charset="0"/>
                </a:rPr>
                <a:t>}</a:t>
              </a:r>
            </a:p>
          </p:txBody>
        </p:sp>
        <p:sp>
          <p:nvSpPr>
            <p:cNvPr id="5126" name="TextBox 54"/>
            <p:cNvSpPr txBox="1">
              <a:spLocks noChangeArrowheads="1"/>
            </p:cNvSpPr>
            <p:nvPr/>
          </p:nvSpPr>
          <p:spPr bwMode="auto">
            <a:xfrm>
              <a:off x="1882067" y="387925"/>
              <a:ext cx="801737" cy="436959"/>
            </a:xfrm>
            <a:prstGeom prst="rect">
              <a:avLst/>
            </a:prstGeom>
            <a:noFill/>
            <a:ln w="9525">
              <a:noFill/>
              <a:miter lim="800000"/>
              <a:headEnd/>
              <a:tailEnd/>
            </a:ln>
          </p:spPr>
          <p:txBody>
            <a:bodyPr wrap="none">
              <a:spAutoFit/>
            </a:bodyPr>
            <a:lstStyle/>
            <a:p>
              <a:r>
                <a:rPr lang="en-US" sz="2800" dirty="0" err="1" smtClean="0">
                  <a:solidFill>
                    <a:schemeClr val="tx2"/>
                  </a:solidFill>
                </a:rPr>
                <a:t>Swi</a:t>
              </a:r>
              <a:endParaRPr lang="en-US" sz="2800" dirty="0">
                <a:solidFill>
                  <a:schemeClr val="tx2"/>
                </a:solidFill>
              </a:endParaRPr>
            </a:p>
          </p:txBody>
        </p:sp>
        <p:sp>
          <p:nvSpPr>
            <p:cNvPr id="56" name="Down Arrow 55"/>
            <p:cNvSpPr/>
            <p:nvPr/>
          </p:nvSpPr>
          <p:spPr bwMode="auto">
            <a:xfrm>
              <a:off x="304767" y="1219615"/>
              <a:ext cx="457151" cy="1599892"/>
            </a:xfrm>
            <a:prstGeom prst="downArrow">
              <a:avLst/>
            </a:prstGeom>
            <a:solidFill>
              <a:schemeClr val="bg2"/>
            </a:solidFill>
            <a:ln w="12700" cap="flat" cmpd="sng" algn="ctr">
              <a:solidFill>
                <a:schemeClr val="tx1"/>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5128" name="TextBox 56"/>
            <p:cNvSpPr txBox="1">
              <a:spLocks noChangeArrowheads="1"/>
            </p:cNvSpPr>
            <p:nvPr/>
          </p:nvSpPr>
          <p:spPr bwMode="auto">
            <a:xfrm>
              <a:off x="0" y="762000"/>
              <a:ext cx="873957" cy="313932"/>
            </a:xfrm>
            <a:prstGeom prst="rect">
              <a:avLst/>
            </a:prstGeom>
            <a:noFill/>
            <a:ln w="9525">
              <a:noFill/>
              <a:miter lim="800000"/>
              <a:headEnd/>
              <a:tailEnd/>
            </a:ln>
          </p:spPr>
          <p:txBody>
            <a:bodyPr wrap="none">
              <a:spAutoFit/>
            </a:bodyPr>
            <a:lstStyle/>
            <a:p>
              <a:r>
                <a:rPr lang="en-US" sz="1800">
                  <a:latin typeface="Courier New" pitchFamily="49" charset="0"/>
                  <a:cs typeface="Courier New" pitchFamily="49" charset="0"/>
                </a:rPr>
                <a:t>_post</a:t>
              </a:r>
            </a:p>
          </p:txBody>
        </p:sp>
        <p:cxnSp>
          <p:nvCxnSpPr>
            <p:cNvPr id="5129" name="Straight Arrow Connector 58"/>
            <p:cNvCxnSpPr>
              <a:cxnSpLocks noChangeShapeType="1"/>
            </p:cNvCxnSpPr>
            <p:nvPr/>
          </p:nvCxnSpPr>
          <p:spPr bwMode="auto">
            <a:xfrm>
              <a:off x="814450" y="914400"/>
              <a:ext cx="252350" cy="1588"/>
            </a:xfrm>
            <a:prstGeom prst="straightConnector1">
              <a:avLst/>
            </a:prstGeom>
            <a:noFill/>
            <a:ln w="19050" algn="ctr">
              <a:solidFill>
                <a:schemeClr val="tx1"/>
              </a:solidFill>
              <a:round/>
              <a:headEnd type="none" w="sm" len="sm"/>
              <a:tailEnd type="arrow" w="med" len="med"/>
            </a:ln>
          </p:spPr>
        </p:cxnSp>
        <p:sp>
          <p:nvSpPr>
            <p:cNvPr id="5130" name="TextBox 67"/>
            <p:cNvSpPr txBox="1">
              <a:spLocks noChangeArrowheads="1"/>
            </p:cNvSpPr>
            <p:nvPr/>
          </p:nvSpPr>
          <p:spPr bwMode="auto">
            <a:xfrm>
              <a:off x="228600" y="3429000"/>
              <a:ext cx="3874236" cy="2830999"/>
            </a:xfrm>
            <a:prstGeom prst="rect">
              <a:avLst/>
            </a:prstGeom>
            <a:noFill/>
            <a:ln w="9525">
              <a:noFill/>
              <a:miter lim="800000"/>
              <a:headEnd/>
              <a:tailEnd/>
            </a:ln>
          </p:spPr>
          <p:txBody>
            <a:bodyPr wrap="none">
              <a:spAutoFit/>
            </a:bodyPr>
            <a:lstStyle/>
            <a:p>
              <a:pPr marL="166688" indent="-166688">
                <a:buFont typeface="Arial" charset="0"/>
                <a:buChar char="•"/>
              </a:pPr>
              <a:r>
                <a:rPr lang="en-US" sz="2000" b="0" dirty="0">
                  <a:latin typeface="Arial Narrow" pitchFamily="34" charset="0"/>
                </a:rPr>
                <a:t>“Ready” when </a:t>
              </a:r>
              <a:r>
                <a:rPr lang="en-US" sz="2000" b="0" i="1" u="sng" dirty="0">
                  <a:latin typeface="Arial Narrow" pitchFamily="34" charset="0"/>
                </a:rPr>
                <a:t>POSTED</a:t>
              </a:r>
            </a:p>
            <a:p>
              <a:pPr marL="166688" indent="-166688">
                <a:buFont typeface="Arial" charset="0"/>
                <a:buChar char="•"/>
              </a:pPr>
              <a:r>
                <a:rPr lang="en-US" sz="2000" b="0" dirty="0">
                  <a:latin typeface="Arial Narrow" pitchFamily="34" charset="0"/>
                </a:rPr>
                <a:t>Initial state NOT preserved – must set</a:t>
              </a:r>
              <a:br>
                <a:rPr lang="en-US" sz="2000" b="0" dirty="0">
                  <a:latin typeface="Arial Narrow" pitchFamily="34" charset="0"/>
                </a:rPr>
              </a:br>
              <a:r>
                <a:rPr lang="en-US" sz="2000" b="0" dirty="0">
                  <a:latin typeface="Arial Narrow" pitchFamily="34" charset="0"/>
                </a:rPr>
                <a:t>each time </a:t>
              </a:r>
              <a:r>
                <a:rPr lang="en-US" sz="2000" dirty="0" err="1" smtClean="0">
                  <a:solidFill>
                    <a:schemeClr val="tx2"/>
                  </a:solidFill>
                  <a:latin typeface="Arial Narrow" pitchFamily="34" charset="0"/>
                </a:rPr>
                <a:t>Swi</a:t>
              </a:r>
              <a:r>
                <a:rPr lang="en-US" sz="2000" b="0" dirty="0" smtClean="0">
                  <a:latin typeface="Arial Narrow" pitchFamily="34" charset="0"/>
                </a:rPr>
                <a:t> </a:t>
              </a:r>
              <a:r>
                <a:rPr lang="en-US" sz="2000" b="0" dirty="0">
                  <a:latin typeface="Arial Narrow" pitchFamily="34" charset="0"/>
                </a:rPr>
                <a:t>is run</a:t>
              </a:r>
            </a:p>
            <a:p>
              <a:pPr marL="166688" indent="-166688">
                <a:buFont typeface="Arial" charset="0"/>
                <a:buChar char="•"/>
              </a:pPr>
              <a:r>
                <a:rPr lang="en-US" sz="2000" b="0" dirty="0" err="1">
                  <a:latin typeface="Arial Narrow" pitchFamily="34" charset="0"/>
                </a:rPr>
                <a:t>CanNOT</a:t>
              </a:r>
              <a:r>
                <a:rPr lang="en-US" sz="2000" b="0" dirty="0">
                  <a:latin typeface="Arial Narrow" pitchFamily="34" charset="0"/>
                </a:rPr>
                <a:t> block (runs to completion)</a:t>
              </a:r>
            </a:p>
            <a:p>
              <a:pPr marL="166688" indent="-166688">
                <a:buFont typeface="Arial" charset="0"/>
                <a:buChar char="•"/>
              </a:pPr>
              <a:r>
                <a:rPr lang="en-US" sz="2000" b="0" dirty="0">
                  <a:latin typeface="Arial Narrow" pitchFamily="34" charset="0"/>
                </a:rPr>
                <a:t>Context switch speed </a:t>
              </a:r>
              <a:r>
                <a:rPr lang="en-US" sz="2000" b="0" dirty="0" smtClean="0">
                  <a:latin typeface="Arial Narrow" pitchFamily="34" charset="0"/>
                </a:rPr>
                <a:t>(~140c</a:t>
              </a:r>
              <a:r>
                <a:rPr lang="en-US" sz="2000" b="0" dirty="0">
                  <a:latin typeface="Arial Narrow" pitchFamily="34" charset="0"/>
                </a:rPr>
                <a:t>)</a:t>
              </a:r>
            </a:p>
            <a:p>
              <a:pPr marL="166688" indent="-166688">
                <a:buFont typeface="Arial" charset="0"/>
                <a:buChar char="•"/>
              </a:pPr>
              <a:r>
                <a:rPr lang="en-US" sz="2000" b="0" dirty="0">
                  <a:latin typeface="Arial Narrow" pitchFamily="34" charset="0"/>
                </a:rPr>
                <a:t>All </a:t>
              </a:r>
              <a:r>
                <a:rPr lang="en-US" sz="2000" dirty="0" err="1" smtClean="0">
                  <a:solidFill>
                    <a:schemeClr val="tx2"/>
                  </a:solidFill>
                  <a:latin typeface="Arial Narrow" pitchFamily="34" charset="0"/>
                </a:rPr>
                <a:t>Swi’s</a:t>
              </a:r>
              <a:r>
                <a:rPr lang="en-US" sz="2000" b="0" dirty="0" smtClean="0">
                  <a:latin typeface="Arial Narrow" pitchFamily="34" charset="0"/>
                </a:rPr>
                <a:t> </a:t>
              </a:r>
              <a:r>
                <a:rPr lang="en-US" sz="2000" b="0" dirty="0">
                  <a:latin typeface="Arial Narrow" pitchFamily="34" charset="0"/>
                </a:rPr>
                <a:t>share </a:t>
              </a:r>
              <a:r>
                <a:rPr lang="en-US" sz="2000" b="0" u="sng" dirty="0">
                  <a:latin typeface="Arial Narrow" pitchFamily="34" charset="0"/>
                </a:rPr>
                <a:t>system stack</a:t>
              </a:r>
              <a:r>
                <a:rPr lang="en-US" sz="2000" b="0" dirty="0">
                  <a:latin typeface="Arial Narrow" pitchFamily="34" charset="0"/>
                </a:rPr>
                <a:t> </a:t>
              </a:r>
              <a:r>
                <a:rPr lang="en-US" sz="2000" b="0" dirty="0" smtClean="0">
                  <a:latin typeface="Arial Narrow" pitchFamily="34" charset="0"/>
                </a:rPr>
                <a:t>w/</a:t>
              </a:r>
              <a:r>
                <a:rPr lang="en-US" sz="2000" b="0" dirty="0" err="1" smtClean="0">
                  <a:latin typeface="Arial Narrow" pitchFamily="34" charset="0"/>
                </a:rPr>
                <a:t>Hwi</a:t>
              </a:r>
              <a:endParaRPr lang="en-US" sz="2000" b="0" dirty="0">
                <a:latin typeface="Arial Narrow" pitchFamily="34" charset="0"/>
              </a:endParaRPr>
            </a:p>
            <a:p>
              <a:pPr marL="166688" indent="-166688">
                <a:buFont typeface="Arial" charset="0"/>
                <a:buChar char="•"/>
              </a:pPr>
              <a:r>
                <a:rPr lang="en-US" sz="2000" b="0" dirty="0">
                  <a:latin typeface="Arial Narrow" pitchFamily="34" charset="0"/>
                </a:rPr>
                <a:t>Use: </a:t>
              </a:r>
              <a:r>
                <a:rPr lang="en-US" sz="2000" b="0" dirty="0" smtClean="0">
                  <a:latin typeface="Arial Narrow" pitchFamily="34" charset="0"/>
                </a:rPr>
                <a:t>as follow-up to </a:t>
              </a:r>
              <a:r>
                <a:rPr lang="en-US" sz="2000" b="0" dirty="0" err="1" smtClean="0">
                  <a:latin typeface="Arial Narrow" pitchFamily="34" charset="0"/>
                </a:rPr>
                <a:t>Hwi</a:t>
              </a:r>
              <a:r>
                <a:rPr lang="en-US" sz="2000" b="0" dirty="0" smtClean="0">
                  <a:latin typeface="Arial Narrow" pitchFamily="34" charset="0"/>
                </a:rPr>
                <a:t> and/or when</a:t>
              </a:r>
              <a:br>
                <a:rPr lang="en-US" sz="2000" b="0" dirty="0" smtClean="0">
                  <a:latin typeface="Arial Narrow" pitchFamily="34" charset="0"/>
                </a:rPr>
              </a:br>
              <a:r>
                <a:rPr lang="en-US" sz="2000" b="0" dirty="0" smtClean="0">
                  <a:latin typeface="Arial Narrow" pitchFamily="34" charset="0"/>
                </a:rPr>
                <a:t>memory size is an absolute premium</a:t>
              </a:r>
              <a:endParaRPr lang="en-US" sz="2000" b="0" dirty="0">
                <a:latin typeface="Arial Narrow" pitchFamily="34" charset="0"/>
              </a:endParaRPr>
            </a:p>
          </p:txBody>
        </p:sp>
      </p:grpSp>
      <p:sp>
        <p:nvSpPr>
          <p:cNvPr id="20"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21</a:t>
            </a:r>
            <a:endParaRPr lang="en-US" sz="1000" b="0" dirty="0" smtClean="0">
              <a:solidFill>
                <a:schemeClr val="tx2"/>
              </a:solidFill>
              <a:effectLst/>
              <a:latin typeface="Arial"/>
            </a:endParaRPr>
          </a:p>
        </p:txBody>
      </p:sp>
      <p:pic>
        <p:nvPicPr>
          <p:cNvPr id="22"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r>
              <a:rPr lang="en-US" dirty="0" smtClean="0"/>
              <a:t>Configuring a </a:t>
            </a:r>
            <a:r>
              <a:rPr lang="en-US" i="1" u="sng" dirty="0" smtClean="0"/>
              <a:t>Task</a:t>
            </a:r>
            <a:r>
              <a:rPr lang="en-US" dirty="0" smtClean="0"/>
              <a:t> – Statically via the GUI</a:t>
            </a:r>
          </a:p>
        </p:txBody>
      </p:sp>
      <p:sp>
        <p:nvSpPr>
          <p:cNvPr id="368651" name="Oval 11"/>
          <p:cNvSpPr>
            <a:spLocks noChangeArrowheads="1"/>
          </p:cNvSpPr>
          <p:nvPr/>
        </p:nvSpPr>
        <p:spPr bwMode="auto">
          <a:xfrm>
            <a:off x="228600" y="1219200"/>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389" name="Text Box 12"/>
          <p:cNvSpPr txBox="1">
            <a:spLocks noChangeArrowheads="1"/>
          </p:cNvSpPr>
          <p:nvPr/>
        </p:nvSpPr>
        <p:spPr bwMode="auto">
          <a:xfrm>
            <a:off x="247650" y="1225550"/>
            <a:ext cx="354013" cy="384175"/>
          </a:xfrm>
          <a:prstGeom prst="rect">
            <a:avLst/>
          </a:prstGeom>
          <a:noFill/>
          <a:ln w="12700">
            <a:noFill/>
            <a:miter lim="800000"/>
            <a:headEnd/>
            <a:tailEnd/>
          </a:ln>
        </p:spPr>
        <p:txBody>
          <a:bodyPr wrap="none">
            <a:spAutoFit/>
          </a:bodyPr>
          <a:lstStyle/>
          <a:p>
            <a:r>
              <a:rPr lang="en-US">
                <a:solidFill>
                  <a:srgbClr val="000000"/>
                </a:solidFill>
              </a:rPr>
              <a:t>1</a:t>
            </a:r>
          </a:p>
        </p:txBody>
      </p:sp>
      <p:sp>
        <p:nvSpPr>
          <p:cNvPr id="16390" name="Text Box 13"/>
          <p:cNvSpPr txBox="1">
            <a:spLocks noChangeArrowheads="1"/>
          </p:cNvSpPr>
          <p:nvPr/>
        </p:nvSpPr>
        <p:spPr bwMode="auto">
          <a:xfrm>
            <a:off x="641350" y="1263650"/>
            <a:ext cx="7401450" cy="338554"/>
          </a:xfrm>
          <a:prstGeom prst="rect">
            <a:avLst/>
          </a:prstGeom>
          <a:noFill/>
          <a:ln w="12700">
            <a:noFill/>
            <a:miter lim="800000"/>
            <a:headEnd/>
            <a:tailEnd/>
          </a:ln>
        </p:spPr>
        <p:txBody>
          <a:bodyPr wrap="none">
            <a:spAutoFit/>
          </a:bodyPr>
          <a:lstStyle/>
          <a:p>
            <a:r>
              <a:rPr lang="en-US" sz="2000" dirty="0" smtClean="0">
                <a:solidFill>
                  <a:srgbClr val="000000"/>
                </a:solidFill>
              </a:rPr>
              <a:t>Use Task module </a:t>
            </a:r>
            <a:r>
              <a:rPr lang="en-US" sz="1800" b="0" i="1" dirty="0" smtClean="0">
                <a:solidFill>
                  <a:srgbClr val="000000"/>
                </a:solidFill>
                <a:latin typeface="Arial Narrow" pitchFamily="34" charset="0"/>
              </a:rPr>
              <a:t>(Available Products)</a:t>
            </a:r>
            <a:r>
              <a:rPr lang="en-US" sz="1800" b="0" i="1" dirty="0" smtClean="0">
                <a:solidFill>
                  <a:srgbClr val="000000"/>
                </a:solidFill>
              </a:rPr>
              <a:t> </a:t>
            </a:r>
            <a:r>
              <a:rPr lang="en-US" sz="2000" dirty="0" smtClean="0">
                <a:solidFill>
                  <a:srgbClr val="000000"/>
                </a:solidFill>
              </a:rPr>
              <a:t>, insert new Task </a:t>
            </a:r>
            <a:r>
              <a:rPr lang="en-US" sz="1800" b="0" i="1" dirty="0" smtClean="0">
                <a:solidFill>
                  <a:srgbClr val="000000"/>
                </a:solidFill>
                <a:latin typeface="Arial Narrow" pitchFamily="34" charset="0"/>
              </a:rPr>
              <a:t>(Outline View)</a:t>
            </a:r>
            <a:endParaRPr lang="en-US" sz="1800" b="0" i="1" dirty="0">
              <a:solidFill>
                <a:srgbClr val="000000"/>
              </a:solidFill>
              <a:latin typeface="Arial Narrow" pitchFamily="34" charset="0"/>
            </a:endParaRPr>
          </a:p>
        </p:txBody>
      </p:sp>
      <p:grpSp>
        <p:nvGrpSpPr>
          <p:cNvPr id="2" name="Group 48"/>
          <p:cNvGrpSpPr>
            <a:grpSpLocks/>
          </p:cNvGrpSpPr>
          <p:nvPr/>
        </p:nvGrpSpPr>
        <p:grpSpPr bwMode="auto">
          <a:xfrm>
            <a:off x="334368" y="605477"/>
            <a:ext cx="8575344" cy="412750"/>
            <a:chOff x="480" y="390"/>
            <a:chExt cx="3456" cy="260"/>
          </a:xfrm>
        </p:grpSpPr>
        <p:sp>
          <p:nvSpPr>
            <p:cNvPr id="368655" name="Rectangle 15"/>
            <p:cNvSpPr>
              <a:spLocks noChangeArrowheads="1"/>
            </p:cNvSpPr>
            <p:nvPr/>
          </p:nvSpPr>
          <p:spPr bwMode="auto">
            <a:xfrm>
              <a:off x="480" y="406"/>
              <a:ext cx="3456" cy="244"/>
            </a:xfrm>
            <a:prstGeom prst="rect">
              <a:avLst/>
            </a:prstGeom>
            <a:solidFill>
              <a:schemeClr val="accent2"/>
            </a:solidFill>
            <a:ln w="12700">
              <a:solidFill>
                <a:schemeClr val="tx1"/>
              </a:solidFill>
              <a:miter lim="800000"/>
              <a:headEnd/>
              <a:tailEnd/>
            </a:ln>
            <a:effectLst/>
          </p:spPr>
          <p:txBody>
            <a:bodyPr wrap="squar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410" name="Text Box 16"/>
            <p:cNvSpPr txBox="1">
              <a:spLocks noChangeArrowheads="1"/>
            </p:cNvSpPr>
            <p:nvPr/>
          </p:nvSpPr>
          <p:spPr bwMode="auto">
            <a:xfrm>
              <a:off x="528" y="390"/>
              <a:ext cx="864" cy="260"/>
            </a:xfrm>
            <a:prstGeom prst="rect">
              <a:avLst/>
            </a:prstGeom>
            <a:noFill/>
            <a:ln w="12700">
              <a:noFill/>
              <a:miter lim="800000"/>
              <a:headEnd/>
              <a:tailEnd/>
            </a:ln>
          </p:spPr>
          <p:txBody>
            <a:bodyPr wrap="none" anchor="ctr" anchorCtr="1"/>
            <a:lstStyle/>
            <a:p>
              <a:r>
                <a:rPr lang="en-US" sz="2000" u="sng" dirty="0">
                  <a:solidFill>
                    <a:srgbClr val="000000"/>
                  </a:solidFill>
                </a:rPr>
                <a:t>Example</a:t>
              </a:r>
              <a:r>
                <a:rPr lang="en-US" sz="2000" dirty="0">
                  <a:solidFill>
                    <a:srgbClr val="000000"/>
                  </a:solidFill>
                </a:rPr>
                <a:t>:</a:t>
              </a:r>
            </a:p>
          </p:txBody>
        </p:sp>
        <p:sp>
          <p:nvSpPr>
            <p:cNvPr id="16411" name="Text Box 17"/>
            <p:cNvSpPr txBox="1">
              <a:spLocks noChangeArrowheads="1"/>
            </p:cNvSpPr>
            <p:nvPr/>
          </p:nvSpPr>
          <p:spPr bwMode="auto">
            <a:xfrm>
              <a:off x="1344" y="438"/>
              <a:ext cx="2544" cy="186"/>
            </a:xfrm>
            <a:prstGeom prst="rect">
              <a:avLst/>
            </a:prstGeom>
            <a:noFill/>
            <a:ln w="12700">
              <a:noFill/>
              <a:miter lim="800000"/>
              <a:headEnd/>
              <a:tailEnd/>
            </a:ln>
          </p:spPr>
          <p:txBody>
            <a:bodyPr wrap="none" anchor="ctr"/>
            <a:lstStyle/>
            <a:p>
              <a:pPr>
                <a:lnSpc>
                  <a:spcPct val="70000"/>
                </a:lnSpc>
              </a:pPr>
              <a:r>
                <a:rPr lang="en-US" sz="2000" dirty="0">
                  <a:solidFill>
                    <a:srgbClr val="000000"/>
                  </a:solidFill>
                  <a:latin typeface="Arial Narrow" pitchFamily="34" charset="0"/>
                </a:rPr>
                <a:t> </a:t>
              </a:r>
              <a:r>
                <a:rPr lang="en-US" sz="2000" dirty="0" smtClean="0">
                  <a:solidFill>
                    <a:srgbClr val="000000"/>
                  </a:solidFill>
                  <a:latin typeface="Arial Narrow" pitchFamily="34" charset="0"/>
                </a:rPr>
                <a:t>Create </a:t>
              </a:r>
              <a:r>
                <a:rPr lang="en-US" sz="1800" b="0" dirty="0" err="1" smtClean="0">
                  <a:solidFill>
                    <a:srgbClr val="000000"/>
                  </a:solidFill>
                  <a:latin typeface="Courier New" pitchFamily="49" charset="0"/>
                  <a:cs typeface="Courier New" pitchFamily="49" charset="0"/>
                </a:rPr>
                <a:t>firProcessTask</a:t>
              </a:r>
              <a:r>
                <a:rPr lang="en-US" sz="2000" dirty="0" smtClean="0">
                  <a:solidFill>
                    <a:srgbClr val="000000"/>
                  </a:solidFill>
                  <a:latin typeface="Arial Narrow" pitchFamily="34" charset="0"/>
                </a:rPr>
                <a:t>, tie to </a:t>
              </a:r>
              <a:r>
                <a:rPr lang="en-US" sz="1800" b="0" dirty="0" err="1" smtClean="0">
                  <a:solidFill>
                    <a:srgbClr val="000000"/>
                  </a:solidFill>
                  <a:latin typeface="Courier New" pitchFamily="49" charset="0"/>
                  <a:cs typeface="Courier New" pitchFamily="49" charset="0"/>
                </a:rPr>
                <a:t>FIR_process</a:t>
              </a:r>
              <a:r>
                <a:rPr lang="en-US" sz="1800" b="0" dirty="0" smtClean="0">
                  <a:solidFill>
                    <a:srgbClr val="000000"/>
                  </a:solidFill>
                  <a:latin typeface="Courier New" pitchFamily="49" charset="0"/>
                  <a:cs typeface="Courier New" pitchFamily="49" charset="0"/>
                </a:rPr>
                <a:t>()</a:t>
              </a:r>
              <a:r>
                <a:rPr lang="en-US" sz="1800" dirty="0" smtClean="0">
                  <a:solidFill>
                    <a:srgbClr val="000000"/>
                  </a:solidFill>
                  <a:latin typeface="Arial Narrow" pitchFamily="34" charset="0"/>
                </a:rPr>
                <a:t>, </a:t>
              </a:r>
              <a:r>
                <a:rPr lang="en-US" sz="2000" dirty="0" smtClean="0">
                  <a:solidFill>
                    <a:srgbClr val="000000"/>
                  </a:solidFill>
                  <a:latin typeface="Arial Narrow" pitchFamily="34" charset="0"/>
                </a:rPr>
                <a:t>priority 2</a:t>
              </a:r>
              <a:endParaRPr lang="en-US" sz="2000" dirty="0">
                <a:solidFill>
                  <a:srgbClr val="000000"/>
                </a:solidFill>
                <a:latin typeface="Arial Narrow" pitchFamily="34" charset="0"/>
              </a:endParaRPr>
            </a:p>
          </p:txBody>
        </p:sp>
      </p:grpSp>
      <p:sp>
        <p:nvSpPr>
          <p:cNvPr id="39" name="Oval 11"/>
          <p:cNvSpPr>
            <a:spLocks noChangeArrowheads="1"/>
          </p:cNvSpPr>
          <p:nvPr/>
        </p:nvSpPr>
        <p:spPr bwMode="auto">
          <a:xfrm>
            <a:off x="228600" y="3667411"/>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0" name="Text Box 12"/>
          <p:cNvSpPr txBox="1">
            <a:spLocks noChangeArrowheads="1"/>
          </p:cNvSpPr>
          <p:nvPr/>
        </p:nvSpPr>
        <p:spPr bwMode="auto">
          <a:xfrm>
            <a:off x="247650" y="3673761"/>
            <a:ext cx="354013" cy="384175"/>
          </a:xfrm>
          <a:prstGeom prst="rect">
            <a:avLst/>
          </a:prstGeom>
          <a:noFill/>
          <a:ln w="12700">
            <a:noFill/>
            <a:miter lim="800000"/>
            <a:headEnd/>
            <a:tailEnd/>
          </a:ln>
        </p:spPr>
        <p:txBody>
          <a:bodyPr wrap="none">
            <a:spAutoFit/>
          </a:bodyPr>
          <a:lstStyle/>
          <a:p>
            <a:r>
              <a:rPr lang="en-US" dirty="0" smtClean="0">
                <a:solidFill>
                  <a:srgbClr val="000000"/>
                </a:solidFill>
              </a:rPr>
              <a:t>2</a:t>
            </a:r>
            <a:endParaRPr lang="en-US" dirty="0">
              <a:solidFill>
                <a:srgbClr val="000000"/>
              </a:solidFill>
            </a:endParaRPr>
          </a:p>
        </p:txBody>
      </p:sp>
      <p:sp>
        <p:nvSpPr>
          <p:cNvPr id="41" name="Text Box 13"/>
          <p:cNvSpPr txBox="1">
            <a:spLocks noChangeArrowheads="1"/>
          </p:cNvSpPr>
          <p:nvPr/>
        </p:nvSpPr>
        <p:spPr bwMode="auto">
          <a:xfrm>
            <a:off x="641350" y="3711861"/>
            <a:ext cx="7446654" cy="338554"/>
          </a:xfrm>
          <a:prstGeom prst="rect">
            <a:avLst/>
          </a:prstGeom>
          <a:noFill/>
          <a:ln w="12700">
            <a:noFill/>
            <a:miter lim="800000"/>
            <a:headEnd/>
            <a:tailEnd/>
          </a:ln>
        </p:spPr>
        <p:txBody>
          <a:bodyPr wrap="none">
            <a:spAutoFit/>
          </a:bodyPr>
          <a:lstStyle/>
          <a:p>
            <a:r>
              <a:rPr lang="en-US" sz="2000" dirty="0">
                <a:solidFill>
                  <a:srgbClr val="000000"/>
                </a:solidFill>
              </a:rPr>
              <a:t>Configure </a:t>
            </a:r>
            <a:r>
              <a:rPr lang="en-US" sz="2000" dirty="0" smtClean="0">
                <a:solidFill>
                  <a:srgbClr val="000000"/>
                </a:solidFill>
              </a:rPr>
              <a:t>Task – Object name, function, priority, stack size:</a:t>
            </a:r>
            <a:endParaRPr lang="en-US" sz="2000" dirty="0">
              <a:solidFill>
                <a:srgbClr val="000000"/>
              </a:solidFill>
            </a:endParaRPr>
          </a:p>
        </p:txBody>
      </p:sp>
      <p:sp>
        <p:nvSpPr>
          <p:cNvPr id="45" name="Right Arrow 44"/>
          <p:cNvSpPr/>
          <p:nvPr/>
        </p:nvSpPr>
        <p:spPr bwMode="auto">
          <a:xfrm>
            <a:off x="2667000" y="2286000"/>
            <a:ext cx="533400" cy="4572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pic>
        <p:nvPicPr>
          <p:cNvPr id="76802" name="Picture 2" descr="C:\Documents and Settings\a0159877\Desktop\task_avail.png"/>
          <p:cNvPicPr>
            <a:picLocks noChangeAspect="1" noChangeArrowheads="1"/>
          </p:cNvPicPr>
          <p:nvPr/>
        </p:nvPicPr>
        <p:blipFill>
          <a:blip r:embed="rId4" cstate="print"/>
          <a:srcRect/>
          <a:stretch>
            <a:fillRect/>
          </a:stretch>
        </p:blipFill>
        <p:spPr bwMode="auto">
          <a:xfrm>
            <a:off x="914400" y="1676401"/>
            <a:ext cx="1537855" cy="1676400"/>
          </a:xfrm>
          <a:prstGeom prst="rect">
            <a:avLst/>
          </a:prstGeom>
          <a:noFill/>
          <a:ln w="19050">
            <a:solidFill>
              <a:schemeClr val="tx1"/>
            </a:solidFill>
          </a:ln>
          <a:effectLst>
            <a:outerShdw blurRad="50800" dist="76200" dir="2700000" algn="tl" rotWithShape="0">
              <a:prstClr val="black">
                <a:alpha val="40000"/>
              </a:prstClr>
            </a:outerShdw>
          </a:effectLst>
        </p:spPr>
      </p:pic>
      <p:pic>
        <p:nvPicPr>
          <p:cNvPr id="76803" name="Picture 3" descr="C:\Documents and Settings\a0159877\Desktop\Task_outline.png"/>
          <p:cNvPicPr>
            <a:picLocks noChangeAspect="1" noChangeArrowheads="1"/>
          </p:cNvPicPr>
          <p:nvPr/>
        </p:nvPicPr>
        <p:blipFill>
          <a:blip r:embed="rId5" cstate="print"/>
          <a:srcRect/>
          <a:stretch>
            <a:fillRect/>
          </a:stretch>
        </p:blipFill>
        <p:spPr bwMode="auto">
          <a:xfrm>
            <a:off x="3429000" y="1752600"/>
            <a:ext cx="2253016" cy="1507532"/>
          </a:xfrm>
          <a:prstGeom prst="rect">
            <a:avLst/>
          </a:prstGeom>
          <a:noFill/>
          <a:ln w="19050">
            <a:solidFill>
              <a:schemeClr val="tx1"/>
            </a:solidFill>
          </a:ln>
          <a:effectLst>
            <a:outerShdw blurRad="50800" dist="76200" dir="2700000" algn="tl" rotWithShape="0">
              <a:prstClr val="black">
                <a:alpha val="40000"/>
              </a:prstClr>
            </a:outerShdw>
          </a:effectLst>
        </p:spPr>
      </p:pic>
      <p:pic>
        <p:nvPicPr>
          <p:cNvPr id="76804" name="Picture 4" descr="C:\Documents and Settings\a0159877\Desktop\task_config.png"/>
          <p:cNvPicPr>
            <a:picLocks noChangeAspect="1" noChangeArrowheads="1"/>
          </p:cNvPicPr>
          <p:nvPr/>
        </p:nvPicPr>
        <p:blipFill>
          <a:blip r:embed="rId6" cstate="print"/>
          <a:srcRect/>
          <a:stretch>
            <a:fillRect/>
          </a:stretch>
        </p:blipFill>
        <p:spPr bwMode="auto">
          <a:xfrm>
            <a:off x="2133599" y="4114800"/>
            <a:ext cx="2747229" cy="2514600"/>
          </a:xfrm>
          <a:prstGeom prst="rect">
            <a:avLst/>
          </a:prstGeom>
          <a:noFill/>
          <a:ln w="19050">
            <a:solidFill>
              <a:schemeClr val="tx1"/>
            </a:solidFill>
          </a:ln>
          <a:effectLst>
            <a:outerShdw blurRad="50800" dist="76200" dir="2700000" algn="tl" rotWithShape="0">
              <a:prstClr val="black">
                <a:alpha val="40000"/>
              </a:prstClr>
            </a:outerShdw>
          </a:effectLst>
        </p:spPr>
      </p:pic>
      <p:sp>
        <p:nvSpPr>
          <p:cNvPr id="21"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22</a:t>
            </a:r>
            <a:endParaRPr lang="en-US" sz="1000" b="0">
              <a:solidFill>
                <a:schemeClr val="tx2"/>
              </a:solidFill>
              <a:latin typeface="Arial"/>
            </a:endParaRPr>
          </a:p>
        </p:txBody>
      </p:sp>
      <p:pic>
        <p:nvPicPr>
          <p:cNvPr id="22"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
        <p:nvSpPr>
          <p:cNvPr id="20" name="TextBox 19"/>
          <p:cNvSpPr txBox="1"/>
          <p:nvPr/>
        </p:nvSpPr>
        <p:spPr>
          <a:xfrm>
            <a:off x="6138532" y="2179604"/>
            <a:ext cx="2860078" cy="923330"/>
          </a:xfrm>
          <a:prstGeom prst="rect">
            <a:avLst/>
          </a:prstGeom>
          <a:solidFill>
            <a:schemeClr val="accent1"/>
          </a:solidFill>
          <a:ln w="1270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pPr algn="ctr">
              <a:lnSpc>
                <a:spcPct val="100000"/>
              </a:lnSpc>
              <a:spcBef>
                <a:spcPts val="1200"/>
              </a:spcBef>
            </a:pPr>
            <a:r>
              <a:rPr lang="en-US" sz="1800" b="0" dirty="0" smtClean="0">
                <a:solidFill>
                  <a:schemeClr val="dk1"/>
                </a:solidFill>
                <a:effectLst/>
                <a:latin typeface="Arial Narrow" pitchFamily="34" charset="0"/>
              </a:rPr>
              <a:t>Remember, BIOS objects</a:t>
            </a:r>
            <a:br>
              <a:rPr lang="en-US" sz="1800" b="0" dirty="0" smtClean="0">
                <a:solidFill>
                  <a:schemeClr val="dk1"/>
                </a:solidFill>
                <a:effectLst/>
                <a:latin typeface="Arial Narrow" pitchFamily="34" charset="0"/>
              </a:rPr>
            </a:br>
            <a:r>
              <a:rPr lang="en-US" sz="1800" b="0" dirty="0" smtClean="0">
                <a:solidFill>
                  <a:schemeClr val="dk1"/>
                </a:solidFill>
                <a:effectLst/>
                <a:latin typeface="Arial Narrow" pitchFamily="34" charset="0"/>
              </a:rPr>
              <a:t>can be created via the GUI,</a:t>
            </a:r>
            <a:br>
              <a:rPr lang="en-US" sz="1800" b="0" dirty="0" smtClean="0">
                <a:solidFill>
                  <a:schemeClr val="dk1"/>
                </a:solidFill>
                <a:effectLst/>
                <a:latin typeface="Arial Narrow" pitchFamily="34" charset="0"/>
              </a:rPr>
            </a:br>
            <a:r>
              <a:rPr lang="en-US" sz="1800" b="0" dirty="0" smtClean="0">
                <a:solidFill>
                  <a:schemeClr val="dk1"/>
                </a:solidFill>
                <a:effectLst/>
                <a:latin typeface="Arial Narrow" pitchFamily="34" charset="0"/>
              </a:rPr>
              <a:t>script code or C code (dynamic)</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64546" name="Rectangle 2"/>
          <p:cNvSpPr>
            <a:spLocks noChangeArrowheads="1"/>
          </p:cNvSpPr>
          <p:nvPr/>
        </p:nvSpPr>
        <p:spPr bwMode="auto">
          <a:xfrm>
            <a:off x="6324600" y="1066800"/>
            <a:ext cx="304800" cy="381000"/>
          </a:xfrm>
          <a:prstGeom prst="rect">
            <a:avLst/>
          </a:prstGeom>
          <a:noFill/>
          <a:ln w="12700" algn="ctr">
            <a:no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364547" name="Rectangle 3"/>
          <p:cNvSpPr>
            <a:spLocks noChangeArrowheads="1"/>
          </p:cNvSpPr>
          <p:nvPr/>
        </p:nvSpPr>
        <p:spPr bwMode="auto">
          <a:xfrm>
            <a:off x="6324600" y="1828800"/>
            <a:ext cx="304800" cy="381000"/>
          </a:xfrm>
          <a:prstGeom prst="rect">
            <a:avLst/>
          </a:prstGeom>
          <a:noFill/>
          <a:ln w="12700" algn="ctr">
            <a:no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364548" name="Rectangle 4"/>
          <p:cNvSpPr>
            <a:spLocks noChangeArrowheads="1"/>
          </p:cNvSpPr>
          <p:nvPr/>
        </p:nvSpPr>
        <p:spPr bwMode="auto">
          <a:xfrm>
            <a:off x="6324600" y="3416300"/>
            <a:ext cx="304800" cy="381000"/>
          </a:xfrm>
          <a:prstGeom prst="rect">
            <a:avLst/>
          </a:prstGeom>
          <a:noFill/>
          <a:ln w="12700" algn="ctr">
            <a:no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364549" name="Rectangle 5"/>
          <p:cNvSpPr>
            <a:spLocks noChangeArrowheads="1"/>
          </p:cNvSpPr>
          <p:nvPr/>
        </p:nvSpPr>
        <p:spPr bwMode="auto">
          <a:xfrm>
            <a:off x="6324600" y="4178300"/>
            <a:ext cx="304800" cy="381000"/>
          </a:xfrm>
          <a:prstGeom prst="rect">
            <a:avLst/>
          </a:prstGeom>
          <a:noFill/>
          <a:ln w="12700" algn="ctr">
            <a:no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aphicFrame>
        <p:nvGraphicFramePr>
          <p:cNvPr id="364550" name="Group 6"/>
          <p:cNvGraphicFramePr>
            <a:graphicFrameLocks noGrp="1"/>
          </p:cNvGraphicFramePr>
          <p:nvPr/>
        </p:nvGraphicFramePr>
        <p:xfrm>
          <a:off x="5029200" y="685800"/>
          <a:ext cx="1600200" cy="1905000"/>
        </p:xfrm>
        <a:graphic>
          <a:graphicData uri="http://schemas.openxmlformats.org/drawingml/2006/table">
            <a:tbl>
              <a:tblPr/>
              <a:tblGrid>
                <a:gridCol w="1023938"/>
                <a:gridCol w="576262"/>
              </a:tblGrid>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fxn</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 *</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environ</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 *</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priority</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6</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stack</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 *</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name</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lpf1</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solidFill>
                      <a:schemeClr val="accent1"/>
                    </a:solidFill>
                  </a:tcPr>
                </a:tc>
              </a:tr>
            </a:tbl>
          </a:graphicData>
        </a:graphic>
      </p:graphicFrame>
      <p:sp>
        <p:nvSpPr>
          <p:cNvPr id="17434" name="Rectangle 26"/>
          <p:cNvSpPr>
            <a:spLocks noChangeArrowheads="1"/>
          </p:cNvSpPr>
          <p:nvPr/>
        </p:nvSpPr>
        <p:spPr bwMode="auto">
          <a:xfrm>
            <a:off x="7467600" y="2514600"/>
            <a:ext cx="1447800" cy="593725"/>
          </a:xfrm>
          <a:prstGeom prst="rect">
            <a:avLst/>
          </a:prstGeom>
          <a:solidFill>
            <a:schemeClr val="accent2"/>
          </a:solidFill>
          <a:ln w="12700">
            <a:solidFill>
              <a:schemeClr val="tx1"/>
            </a:solidFill>
            <a:miter lim="800000"/>
            <a:headEnd/>
            <a:tailEnd/>
          </a:ln>
        </p:spPr>
        <p:txBody>
          <a:bodyPr lIns="92075" tIns="46038" rIns="92075" bIns="46038">
            <a:spAutoFit/>
          </a:bodyPr>
          <a:lstStyle/>
          <a:p>
            <a:pPr algn="ctr">
              <a:spcBef>
                <a:spcPct val="0"/>
              </a:spcBef>
            </a:pPr>
            <a:r>
              <a:rPr lang="en-US" sz="2000" b="0"/>
              <a:t>C fxn, eg: </a:t>
            </a:r>
            <a:br>
              <a:rPr lang="en-US" sz="2000" b="0"/>
            </a:br>
            <a:r>
              <a:rPr lang="en-US" sz="2000" b="0"/>
              <a:t>bk FIR</a:t>
            </a:r>
          </a:p>
        </p:txBody>
      </p:sp>
      <p:sp>
        <p:nvSpPr>
          <p:cNvPr id="17435" name="Rectangle 27"/>
          <p:cNvSpPr>
            <a:spLocks noChangeArrowheads="1"/>
          </p:cNvSpPr>
          <p:nvPr/>
        </p:nvSpPr>
        <p:spPr bwMode="auto">
          <a:xfrm>
            <a:off x="4235450" y="3062288"/>
            <a:ext cx="717550" cy="366712"/>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1800"/>
              <a:t>inst2</a:t>
            </a:r>
          </a:p>
        </p:txBody>
      </p:sp>
      <p:sp>
        <p:nvSpPr>
          <p:cNvPr id="17436" name="Rectangle 28"/>
          <p:cNvSpPr>
            <a:spLocks noChangeArrowheads="1"/>
          </p:cNvSpPr>
          <p:nvPr/>
        </p:nvSpPr>
        <p:spPr bwMode="auto">
          <a:xfrm>
            <a:off x="4038600" y="685800"/>
            <a:ext cx="908050" cy="366713"/>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1800"/>
              <a:t>myTsk</a:t>
            </a:r>
          </a:p>
        </p:txBody>
      </p:sp>
      <p:sp>
        <p:nvSpPr>
          <p:cNvPr id="17437" name="Rectangle 29"/>
          <p:cNvSpPr>
            <a:spLocks noGrp="1" noChangeArrowheads="1"/>
          </p:cNvSpPr>
          <p:nvPr>
            <p:ph type="title"/>
          </p:nvPr>
        </p:nvSpPr>
        <p:spPr>
          <a:xfrm>
            <a:off x="0" y="-31088"/>
            <a:ext cx="9144000" cy="609600"/>
          </a:xfrm>
        </p:spPr>
        <p:txBody>
          <a:bodyPr>
            <a:noAutofit/>
          </a:bodyPr>
          <a:lstStyle/>
          <a:p>
            <a:r>
              <a:rPr lang="en-US" dirty="0" smtClean="0"/>
              <a:t>Task Object Concepts...</a:t>
            </a:r>
          </a:p>
        </p:txBody>
      </p:sp>
      <p:sp>
        <p:nvSpPr>
          <p:cNvPr id="17438" name="Rectangle 30"/>
          <p:cNvSpPr>
            <a:spLocks noGrp="1" noChangeArrowheads="1"/>
          </p:cNvSpPr>
          <p:nvPr>
            <p:ph type="body" sz="half" idx="1"/>
          </p:nvPr>
        </p:nvSpPr>
        <p:spPr>
          <a:xfrm>
            <a:off x="228600" y="901700"/>
            <a:ext cx="3962400" cy="4752975"/>
          </a:xfrm>
          <a:noFill/>
        </p:spPr>
        <p:txBody>
          <a:bodyPr anchorCtr="0"/>
          <a:lstStyle/>
          <a:p>
            <a:pPr marL="339725" indent="-339725">
              <a:lnSpc>
                <a:spcPct val="90000"/>
              </a:lnSpc>
              <a:buFont typeface="Wingdings" pitchFamily="2" charset="2"/>
              <a:buNone/>
            </a:pPr>
            <a:r>
              <a:rPr lang="en-US" sz="2400" dirty="0" smtClean="0">
                <a:solidFill>
                  <a:schemeClr val="tx2"/>
                </a:solidFill>
              </a:rPr>
              <a:t>Task object:</a:t>
            </a:r>
          </a:p>
          <a:p>
            <a:pPr marL="339725" indent="-339725">
              <a:spcBef>
                <a:spcPts val="600"/>
              </a:spcBef>
            </a:pPr>
            <a:r>
              <a:rPr lang="en-US" sz="2000" b="0" dirty="0" smtClean="0"/>
              <a:t>Pointer to task function</a:t>
            </a:r>
          </a:p>
          <a:p>
            <a:pPr marL="339725" indent="-339725">
              <a:spcBef>
                <a:spcPts val="600"/>
              </a:spcBef>
            </a:pPr>
            <a:r>
              <a:rPr lang="en-US" sz="2000" b="0" dirty="0" smtClean="0"/>
              <a:t>Priority: </a:t>
            </a:r>
            <a:r>
              <a:rPr lang="en-US" sz="2000" b="0" dirty="0" err="1" smtClean="0"/>
              <a:t>changable</a:t>
            </a:r>
            <a:endParaRPr lang="en-US" sz="2000" b="0" dirty="0" smtClean="0"/>
          </a:p>
          <a:p>
            <a:pPr marL="339725" indent="-339725">
              <a:spcBef>
                <a:spcPts val="600"/>
              </a:spcBef>
            </a:pPr>
            <a:r>
              <a:rPr lang="en-US" sz="2000" b="0" dirty="0" smtClean="0"/>
              <a:t>Pointer to task’s stack</a:t>
            </a:r>
          </a:p>
          <a:p>
            <a:pPr marL="731838" lvl="1" indent="-277813">
              <a:spcBef>
                <a:spcPts val="600"/>
              </a:spcBef>
            </a:pPr>
            <a:r>
              <a:rPr lang="en-US" sz="1800" b="0" dirty="0" smtClean="0"/>
              <a:t>Stores local variables</a:t>
            </a:r>
          </a:p>
          <a:p>
            <a:pPr marL="731838" lvl="1" indent="-277813">
              <a:spcBef>
                <a:spcPts val="600"/>
              </a:spcBef>
            </a:pPr>
            <a:r>
              <a:rPr lang="en-US" sz="1800" b="0" dirty="0" smtClean="0"/>
              <a:t>Nested function calls</a:t>
            </a:r>
          </a:p>
          <a:p>
            <a:pPr marL="731838" lvl="1" indent="-277813">
              <a:spcBef>
                <a:spcPts val="600"/>
              </a:spcBef>
            </a:pPr>
            <a:r>
              <a:rPr lang="en-US" sz="1800" b="0" dirty="0" smtClean="0"/>
              <a:t>makes blocking possible</a:t>
            </a:r>
          </a:p>
          <a:p>
            <a:pPr marL="731838" lvl="1" indent="-277813">
              <a:spcBef>
                <a:spcPts val="600"/>
              </a:spcBef>
            </a:pPr>
            <a:r>
              <a:rPr lang="en-US" sz="1800" b="0" dirty="0" smtClean="0"/>
              <a:t>Interrupts run on the system stack</a:t>
            </a:r>
          </a:p>
          <a:p>
            <a:pPr marL="339725" indent="-339725">
              <a:spcBef>
                <a:spcPts val="600"/>
              </a:spcBef>
            </a:pPr>
            <a:r>
              <a:rPr lang="en-US" sz="2000" b="0" dirty="0" smtClean="0"/>
              <a:t>Pointer to text name of TSK</a:t>
            </a:r>
          </a:p>
          <a:p>
            <a:pPr marL="339725" indent="-339725">
              <a:spcBef>
                <a:spcPts val="600"/>
              </a:spcBef>
            </a:pPr>
            <a:r>
              <a:rPr lang="en-US" sz="2000" b="0" dirty="0" smtClean="0">
                <a:solidFill>
                  <a:schemeClr val="tx2"/>
                </a:solidFill>
              </a:rPr>
              <a:t>Environment</a:t>
            </a:r>
            <a:r>
              <a:rPr lang="en-US" sz="2000" b="0" dirty="0" smtClean="0"/>
              <a:t>: pointer to </a:t>
            </a:r>
            <a:r>
              <a:rPr lang="en-US" sz="2000" b="0" i="1" dirty="0" smtClean="0"/>
              <a:t>user defined</a:t>
            </a:r>
            <a:r>
              <a:rPr lang="en-US" sz="2000" b="0" dirty="0" smtClean="0"/>
              <a:t> structure:</a:t>
            </a:r>
          </a:p>
          <a:p>
            <a:pPr marL="339725" indent="-339725">
              <a:lnSpc>
                <a:spcPct val="90000"/>
              </a:lnSpc>
            </a:pPr>
            <a:endParaRPr lang="en-US" sz="2000" b="0" dirty="0" smtClean="0"/>
          </a:p>
        </p:txBody>
      </p:sp>
      <p:graphicFrame>
        <p:nvGraphicFramePr>
          <p:cNvPr id="364575" name="Group 31"/>
          <p:cNvGraphicFramePr>
            <a:graphicFrameLocks noGrp="1"/>
          </p:cNvGraphicFramePr>
          <p:nvPr/>
        </p:nvGraphicFramePr>
        <p:xfrm>
          <a:off x="5029200" y="3048000"/>
          <a:ext cx="1600200" cy="1905000"/>
        </p:xfrm>
        <a:graphic>
          <a:graphicData uri="http://schemas.openxmlformats.org/drawingml/2006/table">
            <a:tbl>
              <a:tblPr/>
              <a:tblGrid>
                <a:gridCol w="1023938"/>
                <a:gridCol w="576262"/>
              </a:tblGrid>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fxn</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 *</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905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environ</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 *</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priority</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6</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stack</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 *</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381000">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name</a:t>
                      </a:r>
                    </a:p>
                  </a:txBody>
                  <a:tcPr anchor="ctr" horzOverflow="overflow">
                    <a:lnL w="1905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0" i="0" u="none" strike="noStrike" cap="none" normalizeH="0" baseline="0" smtClean="0">
                          <a:ln>
                            <a:noFill/>
                          </a:ln>
                          <a:solidFill>
                            <a:schemeClr val="tx1"/>
                          </a:solidFill>
                          <a:effectLst/>
                          <a:latin typeface="Arial" charset="0"/>
                        </a:rPr>
                        <a:t>lpf2</a:t>
                      </a:r>
                    </a:p>
                  </a:txBody>
                  <a:tcPr anchor="ctr" horzOverflow="overflow">
                    <a:lnL w="12700" cap="flat" cmpd="sng" algn="ctr">
                      <a:solidFill>
                        <a:schemeClr val="tx1"/>
                      </a:solidFill>
                      <a:prstDash val="solid"/>
                      <a:round/>
                      <a:headEnd type="none" w="sm" len="sm"/>
                      <a:tailEnd type="none" w="sm" len="sm"/>
                    </a:lnL>
                    <a:lnR w="1905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9050" cap="flat" cmpd="sng" algn="ctr">
                      <a:solidFill>
                        <a:schemeClr val="tx1"/>
                      </a:solidFill>
                      <a:prstDash val="solid"/>
                      <a:round/>
                      <a:headEnd type="none" w="sm" len="sm"/>
                      <a:tailEnd type="none" w="sm" len="sm"/>
                    </a:lnB>
                    <a:lnTlToBr>
                      <a:noFill/>
                    </a:lnTlToBr>
                    <a:lnBlToTr>
                      <a:noFill/>
                    </a:lnBlToTr>
                    <a:solidFill>
                      <a:schemeClr val="accent1"/>
                    </a:solidFill>
                  </a:tcPr>
                </a:tc>
              </a:tr>
            </a:tbl>
          </a:graphicData>
        </a:graphic>
      </p:graphicFrame>
      <p:cxnSp>
        <p:nvCxnSpPr>
          <p:cNvPr id="17459" name="AutoShape 51"/>
          <p:cNvCxnSpPr>
            <a:cxnSpLocks noChangeShapeType="1"/>
            <a:endCxn id="17434" idx="0"/>
          </p:cNvCxnSpPr>
          <p:nvPr/>
        </p:nvCxnSpPr>
        <p:spPr bwMode="auto">
          <a:xfrm>
            <a:off x="6629400" y="876300"/>
            <a:ext cx="1562100" cy="1638300"/>
          </a:xfrm>
          <a:prstGeom prst="bentConnector2">
            <a:avLst/>
          </a:prstGeom>
          <a:noFill/>
          <a:ln w="12700">
            <a:solidFill>
              <a:schemeClr val="tx1"/>
            </a:solidFill>
            <a:miter lim="800000"/>
            <a:headEnd/>
            <a:tailEnd type="triangle" w="med" len="med"/>
          </a:ln>
        </p:spPr>
      </p:cxnSp>
      <p:cxnSp>
        <p:nvCxnSpPr>
          <p:cNvPr id="17460" name="AutoShape 52"/>
          <p:cNvCxnSpPr>
            <a:cxnSpLocks noChangeShapeType="1"/>
            <a:endCxn id="17434" idx="1"/>
          </p:cNvCxnSpPr>
          <p:nvPr/>
        </p:nvCxnSpPr>
        <p:spPr bwMode="auto">
          <a:xfrm flipV="1">
            <a:off x="6629400" y="2811463"/>
            <a:ext cx="838200" cy="427037"/>
          </a:xfrm>
          <a:prstGeom prst="bentConnector3">
            <a:avLst>
              <a:gd name="adj1" fmla="val 49810"/>
            </a:avLst>
          </a:prstGeom>
          <a:noFill/>
          <a:ln w="12700">
            <a:solidFill>
              <a:schemeClr val="tx1"/>
            </a:solidFill>
            <a:miter lim="800000"/>
            <a:headEnd/>
            <a:tailEnd type="triangle" w="med" len="med"/>
          </a:ln>
        </p:spPr>
      </p:cxnSp>
      <p:cxnSp>
        <p:nvCxnSpPr>
          <p:cNvPr id="17461" name="AutoShape 53"/>
          <p:cNvCxnSpPr>
            <a:cxnSpLocks noChangeShapeType="1"/>
            <a:endCxn id="17466" idx="1"/>
          </p:cNvCxnSpPr>
          <p:nvPr/>
        </p:nvCxnSpPr>
        <p:spPr bwMode="auto">
          <a:xfrm flipV="1">
            <a:off x="6629400" y="2016125"/>
            <a:ext cx="407988" cy="3175"/>
          </a:xfrm>
          <a:prstGeom prst="bentConnector3">
            <a:avLst>
              <a:gd name="adj1" fmla="val 49806"/>
            </a:avLst>
          </a:prstGeom>
          <a:noFill/>
          <a:ln w="12700">
            <a:solidFill>
              <a:schemeClr val="tx1"/>
            </a:solidFill>
            <a:miter lim="800000"/>
            <a:headEnd/>
            <a:tailEnd type="triangle" w="med" len="med"/>
          </a:ln>
        </p:spPr>
      </p:cxnSp>
      <p:cxnSp>
        <p:nvCxnSpPr>
          <p:cNvPr id="17462" name="AutoShape 54"/>
          <p:cNvCxnSpPr>
            <a:cxnSpLocks noChangeShapeType="1"/>
            <a:endCxn id="364599" idx="1"/>
          </p:cNvCxnSpPr>
          <p:nvPr/>
        </p:nvCxnSpPr>
        <p:spPr bwMode="auto">
          <a:xfrm>
            <a:off x="6629400" y="1257300"/>
            <a:ext cx="381000" cy="9525"/>
          </a:xfrm>
          <a:prstGeom prst="bentConnector3">
            <a:avLst>
              <a:gd name="adj1" fmla="val 49583"/>
            </a:avLst>
          </a:prstGeom>
          <a:noFill/>
          <a:ln w="12700">
            <a:solidFill>
              <a:schemeClr val="tx1"/>
            </a:solidFill>
            <a:miter lim="800000"/>
            <a:headEnd/>
            <a:tailEnd type="triangle" w="med" len="med"/>
          </a:ln>
        </p:spPr>
      </p:cxnSp>
      <p:sp>
        <p:nvSpPr>
          <p:cNvPr id="364599" name="Rectangle 55"/>
          <p:cNvSpPr>
            <a:spLocks noChangeArrowheads="1"/>
          </p:cNvSpPr>
          <p:nvPr/>
        </p:nvSpPr>
        <p:spPr bwMode="auto">
          <a:xfrm>
            <a:off x="7010400" y="1009650"/>
            <a:ext cx="858838" cy="514350"/>
          </a:xfrm>
          <a:prstGeom prst="rect">
            <a:avLst/>
          </a:prstGeom>
          <a:solidFill>
            <a:schemeClr val="accent3"/>
          </a:solidFill>
          <a:ln w="9525">
            <a:solidFill>
              <a:schemeClr val="tx1"/>
            </a:solidFill>
            <a:miter lim="800000"/>
            <a:headEnd/>
            <a:tailEnd/>
          </a:ln>
          <a:effectLst>
            <a:outerShdw dist="107763" dir="2700000" algn="ctr" rotWithShape="0">
              <a:schemeClr val="bg2">
                <a:alpha val="50000"/>
              </a:schemeClr>
            </a:outerShdw>
          </a:effectLst>
        </p:spPr>
        <p:txBody>
          <a:bodyPr wrap="none" lIns="92075" tIns="46038" rIns="92075" bIns="46038" anchor="ctr"/>
          <a:lstStyle/>
          <a:p>
            <a:pPr>
              <a:spcBef>
                <a:spcPct val="0"/>
              </a:spcBef>
              <a:defRPr/>
            </a:pPr>
            <a:r>
              <a:rPr lang="en-US" sz="1800" b="0">
                <a:solidFill>
                  <a:schemeClr val="tx2"/>
                </a:solidFill>
                <a:latin typeface="Arial Narrow" pitchFamily="34" charset="0"/>
              </a:rPr>
              <a:t>struct</a:t>
            </a:r>
            <a:r>
              <a:rPr lang="en-US" sz="1800">
                <a:solidFill>
                  <a:schemeClr val="tx2"/>
                </a:solidFill>
                <a:latin typeface="Arial Narrow" pitchFamily="34" charset="0"/>
              </a:rPr>
              <a:t/>
            </a:r>
            <a:br>
              <a:rPr lang="en-US" sz="1800">
                <a:solidFill>
                  <a:schemeClr val="tx2"/>
                </a:solidFill>
                <a:latin typeface="Arial Narrow" pitchFamily="34" charset="0"/>
              </a:rPr>
            </a:br>
            <a:r>
              <a:rPr lang="en-US" sz="1800">
                <a:solidFill>
                  <a:schemeClr val="tx2"/>
                </a:solidFill>
                <a:latin typeface="Arial Narrow" pitchFamily="34" charset="0"/>
              </a:rPr>
              <a:t>myEnv</a:t>
            </a:r>
          </a:p>
        </p:txBody>
      </p:sp>
      <p:sp>
        <p:nvSpPr>
          <p:cNvPr id="17465" name="Rectangle 64"/>
          <p:cNvSpPr>
            <a:spLocks noChangeArrowheads="1"/>
          </p:cNvSpPr>
          <p:nvPr/>
        </p:nvSpPr>
        <p:spPr bwMode="auto">
          <a:xfrm>
            <a:off x="2114550" y="5410200"/>
            <a:ext cx="6083717" cy="1089529"/>
          </a:xfrm>
          <a:prstGeom prst="rect">
            <a:avLst/>
          </a:prstGeom>
          <a:noFill/>
          <a:ln w="12700" algn="ctr">
            <a:noFill/>
            <a:miter lim="800000"/>
            <a:headEnd/>
            <a:tailEnd/>
          </a:ln>
        </p:spPr>
        <p:txBody>
          <a:bodyPr wrap="none">
            <a:spAutoFit/>
          </a:bodyPr>
          <a:lstStyle/>
          <a:p>
            <a:pPr>
              <a:lnSpc>
                <a:spcPct val="110000"/>
              </a:lnSpc>
            </a:pPr>
            <a:r>
              <a:rPr lang="en-US" dirty="0" err="1" smtClean="0">
                <a:solidFill>
                  <a:schemeClr val="tx2"/>
                </a:solidFill>
                <a:latin typeface="Courier New" pitchFamily="49" charset="0"/>
                <a:cs typeface="Courier New" pitchFamily="49" charset="0"/>
              </a:rPr>
              <a:t>Task_setenv</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Task_self</a:t>
            </a:r>
            <a:r>
              <a:rPr lang="en-US" dirty="0">
                <a:latin typeface="Courier New" pitchFamily="49" charset="0"/>
                <a:cs typeface="Courier New" pitchFamily="49" charset="0"/>
              </a:rPr>
              <a:t>(),&amp;</a:t>
            </a:r>
            <a:r>
              <a:rPr lang="en-US" dirty="0" err="1">
                <a:latin typeface="Courier New" pitchFamily="49" charset="0"/>
                <a:cs typeface="Courier New" pitchFamily="49" charset="0"/>
              </a:rPr>
              <a:t>myEnv</a:t>
            </a:r>
            <a:r>
              <a:rPr lang="en-US" dirty="0">
                <a:latin typeface="Courier New" pitchFamily="49" charset="0"/>
                <a:cs typeface="Courier New" pitchFamily="49" charset="0"/>
              </a:rPr>
              <a:t>);</a:t>
            </a:r>
          </a:p>
          <a:p>
            <a:pPr>
              <a:lnSpc>
                <a:spcPct val="110000"/>
              </a:lnSpc>
            </a:pPr>
            <a:r>
              <a:rPr lang="en-US" dirty="0" err="1">
                <a:latin typeface="Courier New" pitchFamily="49" charset="0"/>
                <a:cs typeface="Courier New" pitchFamily="49" charset="0"/>
              </a:rPr>
              <a:t>hMyEnv</a:t>
            </a:r>
            <a:r>
              <a:rPr lang="en-US" dirty="0">
                <a:latin typeface="Courier New" pitchFamily="49" charset="0"/>
                <a:cs typeface="Courier New" pitchFamily="49" charset="0"/>
              </a:rPr>
              <a:t> =</a:t>
            </a:r>
            <a:r>
              <a:rPr lang="en-US" dirty="0">
                <a:solidFill>
                  <a:schemeClr val="tx2"/>
                </a:solidFill>
                <a:latin typeface="Courier New" pitchFamily="49" charset="0"/>
                <a:cs typeface="Courier New" pitchFamily="49" charset="0"/>
              </a:rPr>
              <a:t> </a:t>
            </a:r>
            <a:r>
              <a:rPr lang="en-US" dirty="0" err="1" smtClean="0">
                <a:solidFill>
                  <a:schemeClr val="tx2"/>
                </a:solidFill>
                <a:latin typeface="Courier New" pitchFamily="49" charset="0"/>
                <a:cs typeface="Courier New" pitchFamily="49" charset="0"/>
              </a:rPr>
              <a:t>Task_getenv</a:t>
            </a:r>
            <a:r>
              <a:rPr lang="en-US" dirty="0">
                <a:latin typeface="Courier New" pitchFamily="49" charset="0"/>
                <a:cs typeface="Courier New" pitchFamily="49" charset="0"/>
              </a:rPr>
              <a:t>(&amp;</a:t>
            </a:r>
            <a:r>
              <a:rPr lang="en-US" dirty="0" err="1">
                <a:latin typeface="Courier New" pitchFamily="49" charset="0"/>
                <a:cs typeface="Courier New" pitchFamily="49" charset="0"/>
              </a:rPr>
              <a:t>myTsk</a:t>
            </a:r>
            <a:r>
              <a:rPr lang="en-US" dirty="0">
                <a:latin typeface="Courier New" pitchFamily="49" charset="0"/>
                <a:cs typeface="Courier New" pitchFamily="49" charset="0"/>
              </a:rPr>
              <a:t>);</a:t>
            </a:r>
          </a:p>
        </p:txBody>
      </p:sp>
      <p:sp>
        <p:nvSpPr>
          <p:cNvPr id="17466" name="Rectangle 65"/>
          <p:cNvSpPr>
            <a:spLocks noChangeArrowheads="1"/>
          </p:cNvSpPr>
          <p:nvPr/>
        </p:nvSpPr>
        <p:spPr bwMode="auto">
          <a:xfrm>
            <a:off x="7037388" y="1758950"/>
            <a:ext cx="858837" cy="514350"/>
          </a:xfrm>
          <a:prstGeom prst="rect">
            <a:avLst/>
          </a:prstGeom>
          <a:solidFill>
            <a:schemeClr val="accent2"/>
          </a:solidFill>
          <a:ln w="9525">
            <a:solidFill>
              <a:schemeClr val="tx1"/>
            </a:solidFill>
            <a:miter lim="800000"/>
            <a:headEnd/>
            <a:tailEnd/>
          </a:ln>
        </p:spPr>
        <p:txBody>
          <a:bodyPr wrap="none" lIns="92075" tIns="46038" rIns="92075" bIns="46038" anchor="ctr"/>
          <a:lstStyle/>
          <a:p>
            <a:pPr algn="ctr">
              <a:spcBef>
                <a:spcPct val="0"/>
              </a:spcBef>
            </a:pPr>
            <a:r>
              <a:rPr lang="en-US" sz="1800">
                <a:latin typeface="Arial Narrow" pitchFamily="34" charset="0"/>
              </a:rPr>
              <a:t>TSK</a:t>
            </a:r>
            <a:br>
              <a:rPr lang="en-US" sz="1800">
                <a:latin typeface="Arial Narrow" pitchFamily="34" charset="0"/>
              </a:rPr>
            </a:br>
            <a:r>
              <a:rPr lang="en-US" sz="1800">
                <a:latin typeface="Arial Narrow" pitchFamily="34" charset="0"/>
              </a:rPr>
              <a:t>stack</a:t>
            </a:r>
          </a:p>
        </p:txBody>
      </p:sp>
      <p:cxnSp>
        <p:nvCxnSpPr>
          <p:cNvPr id="17467" name="AutoShape 66"/>
          <p:cNvCxnSpPr>
            <a:cxnSpLocks noChangeShapeType="1"/>
            <a:stCxn id="364549" idx="3"/>
            <a:endCxn id="17470" idx="1"/>
          </p:cNvCxnSpPr>
          <p:nvPr/>
        </p:nvCxnSpPr>
        <p:spPr bwMode="auto">
          <a:xfrm>
            <a:off x="6629400" y="4368800"/>
            <a:ext cx="407988" cy="3175"/>
          </a:xfrm>
          <a:prstGeom prst="bentConnector3">
            <a:avLst>
              <a:gd name="adj1" fmla="val 49806"/>
            </a:avLst>
          </a:prstGeom>
          <a:noFill/>
          <a:ln w="12700">
            <a:solidFill>
              <a:schemeClr val="tx1"/>
            </a:solidFill>
            <a:miter lim="800000"/>
            <a:headEnd/>
            <a:tailEnd type="triangle" w="med" len="med"/>
          </a:ln>
        </p:spPr>
      </p:cxnSp>
      <p:cxnSp>
        <p:nvCxnSpPr>
          <p:cNvPr id="17468" name="AutoShape 67"/>
          <p:cNvCxnSpPr>
            <a:cxnSpLocks noChangeShapeType="1"/>
            <a:stCxn id="364548" idx="3"/>
            <a:endCxn id="364612" idx="1"/>
          </p:cNvCxnSpPr>
          <p:nvPr/>
        </p:nvCxnSpPr>
        <p:spPr bwMode="auto">
          <a:xfrm flipV="1">
            <a:off x="6629400" y="3597275"/>
            <a:ext cx="381000" cy="9525"/>
          </a:xfrm>
          <a:prstGeom prst="bentConnector3">
            <a:avLst>
              <a:gd name="adj1" fmla="val 50000"/>
            </a:avLst>
          </a:prstGeom>
          <a:noFill/>
          <a:ln w="12700">
            <a:solidFill>
              <a:schemeClr val="tx1"/>
            </a:solidFill>
            <a:miter lim="800000"/>
            <a:headEnd/>
            <a:tailEnd type="triangle" w="med" len="med"/>
          </a:ln>
        </p:spPr>
      </p:cxnSp>
      <p:sp>
        <p:nvSpPr>
          <p:cNvPr id="364612" name="Rectangle 68"/>
          <p:cNvSpPr>
            <a:spLocks noChangeArrowheads="1"/>
          </p:cNvSpPr>
          <p:nvPr/>
        </p:nvSpPr>
        <p:spPr bwMode="auto">
          <a:xfrm>
            <a:off x="7010400" y="3340100"/>
            <a:ext cx="858838" cy="514350"/>
          </a:xfrm>
          <a:prstGeom prst="rect">
            <a:avLst/>
          </a:prstGeom>
          <a:solidFill>
            <a:schemeClr val="accent3"/>
          </a:solidFill>
          <a:ln w="9525">
            <a:solidFill>
              <a:schemeClr val="tx1"/>
            </a:solidFill>
            <a:miter lim="800000"/>
            <a:headEnd/>
            <a:tailEnd/>
          </a:ln>
          <a:effectLst>
            <a:outerShdw dist="107763" dir="2700000" algn="ctr" rotWithShape="0">
              <a:schemeClr val="bg2">
                <a:alpha val="50000"/>
              </a:schemeClr>
            </a:outerShdw>
          </a:effectLst>
        </p:spPr>
        <p:txBody>
          <a:bodyPr wrap="none" lIns="92075" tIns="46038" rIns="92075" bIns="46038" anchor="ctr"/>
          <a:lstStyle/>
          <a:p>
            <a:pPr>
              <a:spcBef>
                <a:spcPct val="0"/>
              </a:spcBef>
              <a:defRPr/>
            </a:pPr>
            <a:r>
              <a:rPr lang="en-US" sz="1800" b="0">
                <a:solidFill>
                  <a:schemeClr val="tx2"/>
                </a:solidFill>
                <a:latin typeface="Arial Narrow" pitchFamily="34" charset="0"/>
              </a:rPr>
              <a:t>struct </a:t>
            </a:r>
            <a:br>
              <a:rPr lang="en-US" sz="1800" b="0">
                <a:solidFill>
                  <a:schemeClr val="tx2"/>
                </a:solidFill>
                <a:latin typeface="Arial Narrow" pitchFamily="34" charset="0"/>
              </a:rPr>
            </a:br>
            <a:r>
              <a:rPr lang="en-US" sz="1800">
                <a:solidFill>
                  <a:schemeClr val="tx2"/>
                </a:solidFill>
                <a:latin typeface="Arial Narrow" pitchFamily="34" charset="0"/>
              </a:rPr>
              <a:t>myEnv</a:t>
            </a:r>
          </a:p>
        </p:txBody>
      </p:sp>
      <p:sp>
        <p:nvSpPr>
          <p:cNvPr id="17470" name="Rectangle 69"/>
          <p:cNvSpPr>
            <a:spLocks noChangeArrowheads="1"/>
          </p:cNvSpPr>
          <p:nvPr/>
        </p:nvSpPr>
        <p:spPr bwMode="auto">
          <a:xfrm>
            <a:off x="7037388" y="4114800"/>
            <a:ext cx="858837" cy="514350"/>
          </a:xfrm>
          <a:prstGeom prst="rect">
            <a:avLst/>
          </a:prstGeom>
          <a:solidFill>
            <a:schemeClr val="accent2"/>
          </a:solidFill>
          <a:ln w="9525">
            <a:solidFill>
              <a:schemeClr val="tx1"/>
            </a:solidFill>
            <a:miter lim="800000"/>
            <a:headEnd/>
            <a:tailEnd/>
          </a:ln>
        </p:spPr>
        <p:txBody>
          <a:bodyPr wrap="none" lIns="92075" tIns="46038" rIns="92075" bIns="46038" anchor="ctr"/>
          <a:lstStyle/>
          <a:p>
            <a:pPr algn="ctr">
              <a:spcBef>
                <a:spcPct val="0"/>
              </a:spcBef>
            </a:pPr>
            <a:r>
              <a:rPr lang="en-US" sz="1800">
                <a:latin typeface="Arial Narrow" pitchFamily="34" charset="0"/>
              </a:rPr>
              <a:t>TSK</a:t>
            </a:r>
            <a:br>
              <a:rPr lang="en-US" sz="1800">
                <a:latin typeface="Arial Narrow" pitchFamily="34" charset="0"/>
              </a:rPr>
            </a:br>
            <a:r>
              <a:rPr lang="en-US" sz="1800">
                <a:latin typeface="Arial Narrow" pitchFamily="34" charset="0"/>
              </a:rPr>
              <a:t>stack</a:t>
            </a:r>
          </a:p>
        </p:txBody>
      </p:sp>
      <p:pic>
        <p:nvPicPr>
          <p:cNvPr id="25"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13" cstate="print"/>
          <a:stretch>
            <a:fillRect/>
          </a:stretch>
        </p:blipFill>
        <p:spPr>
          <a:xfrm>
            <a:off x="50800" y="6477000"/>
            <a:ext cx="1438537" cy="347443"/>
          </a:xfrm>
          <a:prstGeom prst="rect">
            <a:avLst/>
          </a:prstGeom>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4" action="ppaction://hlinksldjump"/>
          </p:cNvPr>
          <p:cNvSpPr txBox="1">
            <a:spLocks noChangeArrowheads="1"/>
          </p:cNvSpPr>
          <p:nvPr>
            <p:custDataLst>
              <p:tags r:id="rId2"/>
            </p:custDataLst>
          </p:nvPr>
        </p:nvSpPr>
        <p:spPr bwMode="auto">
          <a:xfrm>
            <a:off x="301576" y="9277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Threads</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3"/>
            </p:custDataLst>
          </p:nvPr>
        </p:nvSpPr>
        <p:spPr bwMode="auto">
          <a:xfrm>
            <a:off x="805502" y="1475598"/>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Hwi</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4"/>
            </p:custDataLst>
          </p:nvPr>
        </p:nvSpPr>
        <p:spPr bwMode="auto">
          <a:xfrm>
            <a:off x="805502" y="1881427"/>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Swi</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5"/>
            </p:custDataLst>
          </p:nvPr>
        </p:nvSpPr>
        <p:spPr bwMode="auto">
          <a:xfrm>
            <a:off x="805502" y="2287254"/>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Tasks</a:t>
            </a:r>
            <a:endParaRPr lang="en-US" dirty="0">
              <a:solidFill>
                <a:srgbClr val="000000"/>
              </a:solidFill>
            </a:endParaRPr>
          </a:p>
        </p:txBody>
      </p:sp>
      <p:sp>
        <p:nvSpPr>
          <p:cNvPr id="14" name="Text Box 5">
            <a:hlinkClick r:id="rId18" action="ppaction://hlinksldjump"/>
          </p:cNvPr>
          <p:cNvSpPr txBox="1">
            <a:spLocks noChangeArrowheads="1"/>
          </p:cNvSpPr>
          <p:nvPr>
            <p:custDataLst>
              <p:tags r:id="rId6"/>
            </p:custDataLst>
          </p:nvPr>
        </p:nvSpPr>
        <p:spPr bwMode="auto">
          <a:xfrm>
            <a:off x="809625" y="2693082"/>
            <a:ext cx="4600575" cy="439737"/>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Semaphores</a:t>
            </a:r>
            <a:endParaRPr lang="en-US">
              <a:solidFill>
                <a:srgbClr val="000000"/>
              </a:solidFill>
            </a:endParaRPr>
          </a:p>
        </p:txBody>
      </p:sp>
      <p:sp>
        <p:nvSpPr>
          <p:cNvPr id="15" name="Text Box 4">
            <a:hlinkClick r:id="rId19" action="ppaction://hlinksldjump"/>
          </p:cNvPr>
          <p:cNvSpPr txBox="1">
            <a:spLocks noChangeArrowheads="1"/>
          </p:cNvSpPr>
          <p:nvPr>
            <p:custDataLst>
              <p:tags r:id="rId7"/>
            </p:custDataLst>
          </p:nvPr>
        </p:nvSpPr>
        <p:spPr bwMode="auto">
          <a:xfrm>
            <a:off x="301576" y="3275124"/>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BIOS Objects</a:t>
            </a:r>
            <a:endParaRPr lang="en-US" sz="2800" dirty="0">
              <a:solidFill>
                <a:srgbClr val="000000"/>
              </a:solidFill>
            </a:endParaRPr>
          </a:p>
        </p:txBody>
      </p:sp>
      <p:sp>
        <p:nvSpPr>
          <p:cNvPr id="16" name="Text Box 4">
            <a:hlinkClick r:id="rId20" action="ppaction://hlinksldjump"/>
          </p:cNvPr>
          <p:cNvSpPr txBox="1">
            <a:spLocks noChangeArrowheads="1"/>
          </p:cNvSpPr>
          <p:nvPr>
            <p:custDataLst>
              <p:tags r:id="rId8"/>
            </p:custDataLst>
          </p:nvPr>
        </p:nvSpPr>
        <p:spPr bwMode="auto">
          <a:xfrm>
            <a:off x="301576" y="384992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Scheduler</a:t>
            </a:r>
            <a:endParaRPr lang="en-US" sz="2800" dirty="0">
              <a:solidFill>
                <a:srgbClr val="000000"/>
              </a:solidFill>
            </a:endParaRPr>
          </a:p>
        </p:txBody>
      </p:sp>
      <p:sp>
        <p:nvSpPr>
          <p:cNvPr id="17" name="Text Box 4">
            <a:hlinkClick r:id="rId21" action="ppaction://hlinksldjump"/>
          </p:cNvPr>
          <p:cNvSpPr txBox="1">
            <a:spLocks noChangeArrowheads="1"/>
          </p:cNvSpPr>
          <p:nvPr>
            <p:custDataLst>
              <p:tags r:id="rId9"/>
            </p:custDataLst>
          </p:nvPr>
        </p:nvSpPr>
        <p:spPr bwMode="auto">
          <a:xfrm>
            <a:off x="301576" y="442472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Custom Platforms</a:t>
            </a:r>
            <a:endParaRPr lang="en-US" sz="2800" dirty="0">
              <a:solidFill>
                <a:srgbClr val="000000"/>
              </a:solidFill>
            </a:endParaRPr>
          </a:p>
        </p:txBody>
      </p:sp>
      <p:sp>
        <p:nvSpPr>
          <p:cNvPr id="18" name="Text Box 4">
            <a:hlinkClick r:id="rId22" action="ppaction://hlinksldjump"/>
          </p:cNvPr>
          <p:cNvSpPr txBox="1">
            <a:spLocks noChangeArrowheads="1"/>
          </p:cNvSpPr>
          <p:nvPr>
            <p:custDataLst>
              <p:tags r:id="rId10"/>
            </p:custDataLst>
          </p:nvPr>
        </p:nvSpPr>
        <p:spPr bwMode="auto">
          <a:xfrm>
            <a:off x="301576" y="499953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3</a:t>
            </a:r>
            <a:endParaRPr lang="en-US" sz="2800" dirty="0">
              <a:solidFill>
                <a:srgbClr val="000000"/>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55330" name="Rectangle 2"/>
          <p:cNvSpPr>
            <a:spLocks noChangeArrowheads="1"/>
          </p:cNvSpPr>
          <p:nvPr/>
        </p:nvSpPr>
        <p:spPr bwMode="auto">
          <a:xfrm>
            <a:off x="692150" y="540825"/>
            <a:ext cx="8299450" cy="3886200"/>
          </a:xfrm>
          <a:prstGeom prst="rect">
            <a:avLst/>
          </a:prstGeom>
          <a:noFill/>
          <a:ln w="12700">
            <a:noFill/>
            <a:miter lim="800000"/>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2291" name="AutoShape 3"/>
          <p:cNvSpPr>
            <a:spLocks noChangeArrowheads="1"/>
          </p:cNvSpPr>
          <p:nvPr/>
        </p:nvSpPr>
        <p:spPr bwMode="auto">
          <a:xfrm>
            <a:off x="4419600" y="1961638"/>
            <a:ext cx="1739900" cy="838200"/>
          </a:xfrm>
          <a:prstGeom prst="diamond">
            <a:avLst/>
          </a:prstGeom>
          <a:solidFill>
            <a:schemeClr val="accent1">
              <a:lumMod val="90000"/>
            </a:schemeClr>
          </a:solidFill>
          <a:ln w="12700">
            <a:solidFill>
              <a:schemeClr val="tx1"/>
            </a:solidFill>
            <a:miter lim="800000"/>
            <a:headEnd/>
            <a:tailEnd/>
          </a:ln>
        </p:spPr>
        <p:txBody>
          <a:bodyPr wrap="none" anchor="ctr"/>
          <a:lstStyle/>
          <a:p>
            <a:pPr algn="ctr">
              <a:lnSpc>
                <a:spcPct val="100000"/>
              </a:lnSpc>
              <a:spcBef>
                <a:spcPct val="0"/>
              </a:spcBef>
            </a:pPr>
            <a:r>
              <a:rPr lang="en-US" sz="2000">
                <a:latin typeface="Times New Roman" pitchFamily="18" charset="0"/>
              </a:rPr>
              <a:t>Count &gt; 0</a:t>
            </a:r>
          </a:p>
        </p:txBody>
      </p:sp>
      <p:sp>
        <p:nvSpPr>
          <p:cNvPr id="12292" name="Rectangle 4"/>
          <p:cNvSpPr>
            <a:spLocks noChangeArrowheads="1"/>
          </p:cNvSpPr>
          <p:nvPr/>
        </p:nvSpPr>
        <p:spPr bwMode="auto">
          <a:xfrm>
            <a:off x="7010400" y="2023550"/>
            <a:ext cx="1814513" cy="714375"/>
          </a:xfrm>
          <a:prstGeom prst="rect">
            <a:avLst/>
          </a:prstGeom>
          <a:solidFill>
            <a:schemeClr val="accent1">
              <a:lumMod val="90000"/>
            </a:schemeClr>
          </a:solidFill>
          <a:ln w="12700">
            <a:solidFill>
              <a:schemeClr val="tx1"/>
            </a:solidFill>
            <a:miter lim="800000"/>
            <a:headEnd/>
            <a:tailEnd/>
          </a:ln>
        </p:spPr>
        <p:txBody>
          <a:bodyPr lIns="92075" tIns="46038" rIns="92075" bIns="46038">
            <a:spAutoFit/>
          </a:bodyPr>
          <a:lstStyle/>
          <a:p>
            <a:pPr algn="ctr">
              <a:lnSpc>
                <a:spcPct val="100000"/>
              </a:lnSpc>
              <a:spcBef>
                <a:spcPct val="0"/>
              </a:spcBef>
            </a:pPr>
            <a:r>
              <a:rPr lang="en-US" sz="2000">
                <a:latin typeface="Times New Roman" pitchFamily="18" charset="0"/>
              </a:rPr>
              <a:t>Decrement count</a:t>
            </a:r>
          </a:p>
        </p:txBody>
      </p:sp>
      <p:sp>
        <p:nvSpPr>
          <p:cNvPr id="12293" name="Oval 5"/>
          <p:cNvSpPr>
            <a:spLocks noChangeArrowheads="1"/>
          </p:cNvSpPr>
          <p:nvPr/>
        </p:nvSpPr>
        <p:spPr bwMode="auto">
          <a:xfrm>
            <a:off x="4883150" y="693225"/>
            <a:ext cx="800100" cy="800100"/>
          </a:xfrm>
          <a:prstGeom prst="ellipse">
            <a:avLst/>
          </a:prstGeom>
          <a:solidFill>
            <a:schemeClr val="accent1">
              <a:lumMod val="90000"/>
            </a:schemeClr>
          </a:solidFill>
          <a:ln w="12700">
            <a:solidFill>
              <a:schemeClr val="tx1"/>
            </a:solidFill>
            <a:round/>
            <a:headEnd/>
            <a:tailEnd/>
          </a:ln>
        </p:spPr>
        <p:txBody>
          <a:bodyPr wrap="none" anchor="ctr"/>
          <a:lstStyle/>
          <a:p>
            <a:pPr algn="ctr"/>
            <a:r>
              <a:rPr lang="en-US" sz="2000" dirty="0" err="1" smtClean="0">
                <a:latin typeface="Times New Roman" pitchFamily="18" charset="0"/>
              </a:rPr>
              <a:t>pend</a:t>
            </a:r>
            <a:endParaRPr lang="en-US" sz="2000" dirty="0">
              <a:latin typeface="Times New Roman" pitchFamily="18" charset="0"/>
            </a:endParaRPr>
          </a:p>
        </p:txBody>
      </p:sp>
      <p:sp>
        <p:nvSpPr>
          <p:cNvPr id="12294" name="Oval 6"/>
          <p:cNvSpPr>
            <a:spLocks noChangeArrowheads="1"/>
          </p:cNvSpPr>
          <p:nvPr/>
        </p:nvSpPr>
        <p:spPr bwMode="auto">
          <a:xfrm>
            <a:off x="7391400" y="4782625"/>
            <a:ext cx="1054100" cy="1054100"/>
          </a:xfrm>
          <a:prstGeom prst="ellipse">
            <a:avLst/>
          </a:prstGeom>
          <a:solidFill>
            <a:schemeClr val="accent1">
              <a:lumMod val="90000"/>
            </a:schemeClr>
          </a:solidFill>
          <a:ln w="12700">
            <a:solidFill>
              <a:schemeClr val="tx1"/>
            </a:solidFill>
            <a:round/>
            <a:headEnd/>
            <a:tailEnd/>
          </a:ln>
        </p:spPr>
        <p:txBody>
          <a:bodyPr wrap="none" anchor="ctr"/>
          <a:lstStyle/>
          <a:p>
            <a:pPr algn="ctr"/>
            <a:r>
              <a:rPr lang="en-US" sz="2000">
                <a:latin typeface="Times New Roman" pitchFamily="18" charset="0"/>
              </a:rPr>
              <a:t>Return</a:t>
            </a:r>
          </a:p>
          <a:p>
            <a:pPr algn="ctr"/>
            <a:r>
              <a:rPr lang="en-US" sz="2000">
                <a:latin typeface="Times New Roman" pitchFamily="18" charset="0"/>
              </a:rPr>
              <a:t>TRUE</a:t>
            </a:r>
          </a:p>
        </p:txBody>
      </p:sp>
      <p:sp>
        <p:nvSpPr>
          <p:cNvPr id="12295" name="Rectangle 7"/>
          <p:cNvSpPr>
            <a:spLocks noChangeArrowheads="1"/>
          </p:cNvSpPr>
          <p:nvPr/>
        </p:nvSpPr>
        <p:spPr bwMode="auto">
          <a:xfrm>
            <a:off x="6008688" y="1994975"/>
            <a:ext cx="627062" cy="400050"/>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2000" b="0" i="1"/>
              <a:t>true</a:t>
            </a:r>
          </a:p>
        </p:txBody>
      </p:sp>
      <p:cxnSp>
        <p:nvCxnSpPr>
          <p:cNvPr id="12296" name="AutoShape 8"/>
          <p:cNvCxnSpPr>
            <a:cxnSpLocks noChangeShapeType="1"/>
            <a:stCxn id="12292" idx="2"/>
            <a:endCxn id="12294" idx="0"/>
          </p:cNvCxnSpPr>
          <p:nvPr/>
        </p:nvCxnSpPr>
        <p:spPr bwMode="auto">
          <a:xfrm rot="5400000">
            <a:off x="6896100" y="3760275"/>
            <a:ext cx="2044700" cy="0"/>
          </a:xfrm>
          <a:prstGeom prst="straightConnector1">
            <a:avLst/>
          </a:prstGeom>
          <a:noFill/>
          <a:ln w="31750">
            <a:solidFill>
              <a:schemeClr val="tx1"/>
            </a:solidFill>
            <a:round/>
            <a:headEnd/>
            <a:tailEnd type="triangle" w="med" len="med"/>
          </a:ln>
        </p:spPr>
      </p:cxnSp>
      <p:cxnSp>
        <p:nvCxnSpPr>
          <p:cNvPr id="12297" name="AutoShape 9"/>
          <p:cNvCxnSpPr>
            <a:cxnSpLocks noChangeShapeType="1"/>
            <a:stCxn id="12291" idx="3"/>
            <a:endCxn id="12292" idx="1"/>
          </p:cNvCxnSpPr>
          <p:nvPr/>
        </p:nvCxnSpPr>
        <p:spPr bwMode="auto">
          <a:xfrm>
            <a:off x="6159500" y="2380738"/>
            <a:ext cx="850900" cy="0"/>
          </a:xfrm>
          <a:prstGeom prst="straightConnector1">
            <a:avLst/>
          </a:prstGeom>
          <a:noFill/>
          <a:ln w="31750">
            <a:solidFill>
              <a:schemeClr val="tx1"/>
            </a:solidFill>
            <a:round/>
            <a:headEnd/>
            <a:tailEnd type="triangle" w="med" len="med"/>
          </a:ln>
        </p:spPr>
      </p:cxnSp>
      <p:cxnSp>
        <p:nvCxnSpPr>
          <p:cNvPr id="12298" name="AutoShape 10"/>
          <p:cNvCxnSpPr>
            <a:cxnSpLocks noChangeShapeType="1"/>
            <a:stCxn id="12293" idx="4"/>
            <a:endCxn id="12291" idx="0"/>
          </p:cNvCxnSpPr>
          <p:nvPr/>
        </p:nvCxnSpPr>
        <p:spPr bwMode="auto">
          <a:xfrm>
            <a:off x="5283200" y="1493325"/>
            <a:ext cx="6350" cy="468313"/>
          </a:xfrm>
          <a:prstGeom prst="straightConnector1">
            <a:avLst/>
          </a:prstGeom>
          <a:noFill/>
          <a:ln w="31750">
            <a:solidFill>
              <a:schemeClr val="tx1"/>
            </a:solidFill>
            <a:round/>
            <a:headEnd/>
            <a:tailEnd type="triangle" w="med" len="med"/>
          </a:ln>
        </p:spPr>
      </p:cxnSp>
      <p:sp>
        <p:nvSpPr>
          <p:cNvPr id="12299" name="Rectangle 11"/>
          <p:cNvSpPr>
            <a:spLocks noGrp="1" noChangeArrowheads="1"/>
          </p:cNvSpPr>
          <p:nvPr>
            <p:ph type="title"/>
          </p:nvPr>
        </p:nvSpPr>
        <p:spPr>
          <a:xfrm>
            <a:off x="0" y="-3792"/>
            <a:ext cx="9144000" cy="609600"/>
          </a:xfrm>
        </p:spPr>
        <p:txBody>
          <a:bodyPr>
            <a:noAutofit/>
          </a:bodyPr>
          <a:lstStyle/>
          <a:p>
            <a:r>
              <a:rPr lang="en-US" dirty="0" smtClean="0"/>
              <a:t>Semaphore Pend</a:t>
            </a:r>
            <a:endParaRPr lang="en-US" sz="3200" i="1" dirty="0" smtClean="0"/>
          </a:p>
        </p:txBody>
      </p:sp>
      <p:graphicFrame>
        <p:nvGraphicFramePr>
          <p:cNvPr id="355364" name="Group 36"/>
          <p:cNvGraphicFramePr>
            <a:graphicFrameLocks noGrp="1"/>
          </p:cNvGraphicFramePr>
          <p:nvPr>
            <p:ph type="tbl" idx="1"/>
          </p:nvPr>
        </p:nvGraphicFramePr>
        <p:xfrm>
          <a:off x="1600200" y="5469896"/>
          <a:ext cx="5486400" cy="932688"/>
        </p:xfrm>
        <a:graphic>
          <a:graphicData uri="http://schemas.openxmlformats.org/drawingml/2006/table">
            <a:tbl>
              <a:tblPr/>
              <a:tblGrid>
                <a:gridCol w="2667000"/>
                <a:gridCol w="1215683"/>
                <a:gridCol w="1603717"/>
              </a:tblGrid>
              <a:tr h="228600">
                <a:tc>
                  <a:txBody>
                    <a:bodyPr/>
                    <a:lstStyle/>
                    <a:p>
                      <a:pPr marL="0" marR="0" lvl="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BIOS_WAIT_FOREVER</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r"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 wait forever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r h="228600">
                <a:tc>
                  <a:txBody>
                    <a:bodyPr/>
                    <a:lstStyle/>
                    <a:p>
                      <a:pPr marL="0" marR="0" lvl="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Zero</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r"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 don’t wait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r h="228600">
                <a:tc>
                  <a:txBody>
                    <a:bodyPr/>
                    <a:lstStyle/>
                    <a:p>
                      <a:pPr marL="0" marR="0" lvl="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value</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r"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timeout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c>
                  <a:txBody>
                    <a:bodyPr/>
                    <a:lstStyle/>
                    <a:p>
                      <a:pPr marL="0" marR="0" lvl="0" indent="0" algn="l" defTabSz="914400" rtl="0" eaLnBrk="0" fontAlgn="base" latinLnBrk="0" hangingPunct="0">
                        <a:lnSpc>
                          <a:spcPct val="80000"/>
                        </a:lnSpc>
                        <a:spcBef>
                          <a:spcPct val="5000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Narrow" pitchFamily="34" charset="0"/>
                        </a:rPr>
                        <a:t>// system ticks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6">
                        <a:lumMod val="40000"/>
                        <a:lumOff val="60000"/>
                      </a:schemeClr>
                    </a:solidFill>
                  </a:tcPr>
                </a:tc>
              </a:tr>
            </a:tbl>
          </a:graphicData>
        </a:graphic>
      </p:graphicFrame>
      <p:sp>
        <p:nvSpPr>
          <p:cNvPr id="355340" name="Rectangle 12"/>
          <p:cNvSpPr>
            <a:spLocks noChangeArrowheads="1"/>
          </p:cNvSpPr>
          <p:nvPr/>
        </p:nvSpPr>
        <p:spPr bwMode="auto">
          <a:xfrm>
            <a:off x="3733800" y="3245925"/>
            <a:ext cx="3581400" cy="1079500"/>
          </a:xfrm>
          <a:prstGeom prst="rect">
            <a:avLst/>
          </a:prstGeom>
          <a:solidFill>
            <a:schemeClr val="accent3">
              <a:lumMod val="60000"/>
              <a:lumOff val="40000"/>
            </a:schemeClr>
          </a:solidFill>
          <a:ln w="9525">
            <a:solidFill>
              <a:schemeClr val="tx1"/>
            </a:solidFill>
            <a:miter lim="800000"/>
            <a:headEnd/>
            <a:tailEnd/>
          </a:ln>
          <a:effectLst>
            <a:outerShdw dist="107763" dir="2700000" algn="ctr" rotWithShape="0">
              <a:schemeClr val="bg2"/>
            </a:outerShdw>
          </a:effectLst>
        </p:spPr>
        <p:txBody>
          <a:bodyPr lIns="92075" tIns="46038" rIns="92075" bIns="46038" anchorCtr="1">
            <a:spAutoFit/>
          </a:bodyPr>
          <a:lstStyle/>
          <a:p>
            <a:pPr>
              <a:spcBef>
                <a:spcPct val="40000"/>
              </a:spcBef>
              <a:buClr>
                <a:schemeClr val="tx2"/>
              </a:buClr>
              <a:buSzPct val="75000"/>
              <a:buFont typeface="Wingdings" pitchFamily="2" charset="2"/>
              <a:buNone/>
              <a:defRPr/>
            </a:pPr>
            <a:r>
              <a:rPr lang="en-US" sz="2000" dirty="0">
                <a:latin typeface="Arial Narrow" pitchFamily="34" charset="0"/>
              </a:rPr>
              <a:t>Semaphore Structure:</a:t>
            </a:r>
          </a:p>
          <a:p>
            <a:pPr lvl="1" indent="-342900">
              <a:spcBef>
                <a:spcPct val="40000"/>
              </a:spcBef>
              <a:buClr>
                <a:schemeClr val="tx2"/>
              </a:buClr>
              <a:buSzPct val="75000"/>
              <a:buFont typeface="Wingdings" pitchFamily="2" charset="2"/>
              <a:buChar char=""/>
              <a:defRPr/>
            </a:pPr>
            <a:r>
              <a:rPr lang="en-US" sz="2000" dirty="0">
                <a:latin typeface="Arial Narrow" pitchFamily="34" charset="0"/>
              </a:rPr>
              <a:t>Non-negative 16-bit counter</a:t>
            </a:r>
          </a:p>
          <a:p>
            <a:pPr lvl="1" indent="-342900">
              <a:spcBef>
                <a:spcPct val="40000"/>
              </a:spcBef>
              <a:buClr>
                <a:schemeClr val="tx2"/>
              </a:buClr>
              <a:buSzPct val="75000"/>
              <a:buFont typeface="Wingdings" pitchFamily="2" charset="2"/>
              <a:buChar char=""/>
              <a:defRPr/>
            </a:pPr>
            <a:r>
              <a:rPr lang="en-US" sz="2000" dirty="0">
                <a:latin typeface="Arial Narrow" pitchFamily="34" charset="0"/>
              </a:rPr>
              <a:t>Pending queue (FIFO)</a:t>
            </a:r>
          </a:p>
        </p:txBody>
      </p:sp>
      <p:grpSp>
        <p:nvGrpSpPr>
          <p:cNvPr id="2" name="Group 13"/>
          <p:cNvGrpSpPr>
            <a:grpSpLocks/>
          </p:cNvGrpSpPr>
          <p:nvPr/>
        </p:nvGrpSpPr>
        <p:grpSpPr bwMode="auto">
          <a:xfrm>
            <a:off x="152400" y="3107813"/>
            <a:ext cx="1700213" cy="2640012"/>
            <a:chOff x="96" y="2025"/>
            <a:chExt cx="1071" cy="1663"/>
          </a:xfrm>
        </p:grpSpPr>
        <p:sp>
          <p:nvSpPr>
            <p:cNvPr id="12343" name="Oval 14"/>
            <p:cNvSpPr>
              <a:spLocks noChangeArrowheads="1"/>
            </p:cNvSpPr>
            <p:nvPr/>
          </p:nvSpPr>
          <p:spPr bwMode="auto">
            <a:xfrm>
              <a:off x="96" y="3024"/>
              <a:ext cx="664" cy="664"/>
            </a:xfrm>
            <a:prstGeom prst="ellipse">
              <a:avLst/>
            </a:prstGeom>
            <a:solidFill>
              <a:schemeClr val="accent1">
                <a:lumMod val="90000"/>
              </a:schemeClr>
            </a:solidFill>
            <a:ln w="12700">
              <a:solidFill>
                <a:schemeClr val="tx1"/>
              </a:solidFill>
              <a:round/>
              <a:headEnd/>
              <a:tailEnd/>
            </a:ln>
          </p:spPr>
          <p:txBody>
            <a:bodyPr wrap="none" anchor="ctr"/>
            <a:lstStyle/>
            <a:p>
              <a:pPr algn="ctr"/>
              <a:r>
                <a:rPr lang="en-US" sz="2000">
                  <a:latin typeface="Times New Roman" pitchFamily="18" charset="0"/>
                </a:rPr>
                <a:t>Return</a:t>
              </a:r>
            </a:p>
            <a:p>
              <a:pPr algn="ctr"/>
              <a:r>
                <a:rPr lang="en-US" sz="2000">
                  <a:latin typeface="Times New Roman" pitchFamily="18" charset="0"/>
                </a:rPr>
                <a:t>FALSE</a:t>
              </a:r>
            </a:p>
          </p:txBody>
        </p:sp>
        <p:cxnSp>
          <p:nvCxnSpPr>
            <p:cNvPr id="12344" name="AutoShape 15"/>
            <p:cNvCxnSpPr>
              <a:cxnSpLocks noChangeShapeType="1"/>
              <a:stCxn id="355353" idx="1"/>
              <a:endCxn id="12343" idx="0"/>
            </p:cNvCxnSpPr>
            <p:nvPr/>
          </p:nvCxnSpPr>
          <p:spPr bwMode="auto">
            <a:xfrm rot="10800000" flipV="1">
              <a:off x="428" y="2232"/>
              <a:ext cx="724" cy="792"/>
            </a:xfrm>
            <a:prstGeom prst="bentConnector2">
              <a:avLst/>
            </a:prstGeom>
            <a:noFill/>
            <a:ln w="31750">
              <a:solidFill>
                <a:schemeClr val="tx1"/>
              </a:solidFill>
              <a:miter lim="800000"/>
              <a:headEnd type="none" w="sm" len="sm"/>
              <a:tailEnd type="triangle" w="med" len="med"/>
            </a:ln>
          </p:spPr>
        </p:cxnSp>
        <p:sp>
          <p:nvSpPr>
            <p:cNvPr id="12345" name="Rectangle 16"/>
            <p:cNvSpPr>
              <a:spLocks noChangeArrowheads="1"/>
            </p:cNvSpPr>
            <p:nvPr/>
          </p:nvSpPr>
          <p:spPr bwMode="auto">
            <a:xfrm>
              <a:off x="515" y="2025"/>
              <a:ext cx="652" cy="404"/>
            </a:xfrm>
            <a:prstGeom prst="rect">
              <a:avLst/>
            </a:prstGeom>
            <a:noFill/>
            <a:ln w="12700">
              <a:noFill/>
              <a:miter lim="800000"/>
              <a:headEnd type="none" w="sm" len="sm"/>
              <a:tailEnd type="none" w="sm" len="sm"/>
            </a:ln>
          </p:spPr>
          <p:txBody>
            <a:bodyPr wrap="none">
              <a:spAutoFit/>
            </a:bodyPr>
            <a:lstStyle/>
            <a:p>
              <a:pPr algn="ctr">
                <a:lnSpc>
                  <a:spcPct val="90000"/>
                </a:lnSpc>
              </a:pPr>
              <a:r>
                <a:rPr lang="en-US" sz="2000" i="1">
                  <a:latin typeface="Times New Roman" pitchFamily="18" charset="0"/>
                </a:rPr>
                <a:t>timeout</a:t>
              </a:r>
              <a:r>
                <a:rPr lang="en-US" sz="2000">
                  <a:latin typeface="Times New Roman" pitchFamily="18" charset="0"/>
                </a:rPr>
                <a:t> </a:t>
              </a:r>
              <a:br>
                <a:rPr lang="en-US" sz="2000">
                  <a:latin typeface="Times New Roman" pitchFamily="18" charset="0"/>
                </a:rPr>
              </a:br>
              <a:r>
                <a:rPr lang="en-US" sz="2000">
                  <a:latin typeface="Times New Roman" pitchFamily="18" charset="0"/>
                </a:rPr>
                <a:t>expires</a:t>
              </a:r>
            </a:p>
          </p:txBody>
        </p:sp>
      </p:grpSp>
      <p:sp>
        <p:nvSpPr>
          <p:cNvPr id="355345" name="Line 17"/>
          <p:cNvSpPr>
            <a:spLocks noChangeShapeType="1"/>
          </p:cNvSpPr>
          <p:nvPr/>
        </p:nvSpPr>
        <p:spPr bwMode="auto">
          <a:xfrm>
            <a:off x="2514600" y="5303325"/>
            <a:ext cx="4876800" cy="0"/>
          </a:xfrm>
          <a:prstGeom prst="line">
            <a:avLst/>
          </a:prstGeom>
          <a:noFill/>
          <a:ln w="28575">
            <a:solidFill>
              <a:schemeClr val="tx1"/>
            </a:solidFill>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grpSp>
        <p:nvGrpSpPr>
          <p:cNvPr id="3" name="Group 18"/>
          <p:cNvGrpSpPr>
            <a:grpSpLocks/>
          </p:cNvGrpSpPr>
          <p:nvPr/>
        </p:nvGrpSpPr>
        <p:grpSpPr bwMode="auto">
          <a:xfrm>
            <a:off x="1998663" y="3703125"/>
            <a:ext cx="1027112" cy="1600200"/>
            <a:chOff x="1259" y="2400"/>
            <a:chExt cx="647" cy="1008"/>
          </a:xfrm>
        </p:grpSpPr>
        <p:sp>
          <p:nvSpPr>
            <p:cNvPr id="355347" name="Line 19"/>
            <p:cNvSpPr>
              <a:spLocks noChangeShapeType="1"/>
            </p:cNvSpPr>
            <p:nvPr/>
          </p:nvSpPr>
          <p:spPr bwMode="auto">
            <a:xfrm>
              <a:off x="1584" y="2400"/>
              <a:ext cx="0" cy="1008"/>
            </a:xfrm>
            <a:prstGeom prst="line">
              <a:avLst/>
            </a:prstGeom>
            <a:noFill/>
            <a:ln w="28575">
              <a:solidFill>
                <a:schemeClr val="tx1"/>
              </a:solidFill>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12342" name="Rectangle 20"/>
            <p:cNvSpPr>
              <a:spLocks noChangeArrowheads="1"/>
            </p:cNvSpPr>
            <p:nvPr/>
          </p:nvSpPr>
          <p:spPr bwMode="auto">
            <a:xfrm>
              <a:off x="1259" y="2650"/>
              <a:ext cx="647" cy="330"/>
            </a:xfrm>
            <a:prstGeom prst="rect">
              <a:avLst/>
            </a:prstGeom>
            <a:solidFill>
              <a:schemeClr val="bg1"/>
            </a:solidFill>
            <a:ln w="9525">
              <a:noFill/>
              <a:miter lim="800000"/>
              <a:headEnd/>
              <a:tailEnd/>
            </a:ln>
          </p:spPr>
          <p:txBody>
            <a:bodyPr wrap="none" lIns="92075" tIns="46038" rIns="92075" bIns="46038">
              <a:spAutoFit/>
            </a:bodyPr>
            <a:lstStyle/>
            <a:p>
              <a:pPr algn="ctr">
                <a:lnSpc>
                  <a:spcPct val="70000"/>
                </a:lnSpc>
                <a:spcBef>
                  <a:spcPct val="0"/>
                </a:spcBef>
              </a:pPr>
              <a:r>
                <a:rPr lang="en-US" sz="2000">
                  <a:solidFill>
                    <a:schemeClr val="tx2"/>
                  </a:solidFill>
                </a:rPr>
                <a:t>SEM</a:t>
              </a:r>
            </a:p>
            <a:p>
              <a:pPr algn="ctr">
                <a:lnSpc>
                  <a:spcPct val="70000"/>
                </a:lnSpc>
                <a:spcBef>
                  <a:spcPct val="0"/>
                </a:spcBef>
              </a:pPr>
              <a:r>
                <a:rPr lang="en-US" sz="2000">
                  <a:solidFill>
                    <a:schemeClr val="tx2"/>
                  </a:solidFill>
                </a:rPr>
                <a:t>posted</a:t>
              </a:r>
              <a:endParaRPr lang="en-US" sz="2000"/>
            </a:p>
          </p:txBody>
        </p:sp>
      </p:grpSp>
      <p:grpSp>
        <p:nvGrpSpPr>
          <p:cNvPr id="4" name="Group 21"/>
          <p:cNvGrpSpPr>
            <a:grpSpLocks/>
          </p:cNvGrpSpPr>
          <p:nvPr/>
        </p:nvGrpSpPr>
        <p:grpSpPr bwMode="auto">
          <a:xfrm>
            <a:off x="1828800" y="2010850"/>
            <a:ext cx="2679700" cy="1692275"/>
            <a:chOff x="1152" y="1334"/>
            <a:chExt cx="1688" cy="1066"/>
          </a:xfrm>
        </p:grpSpPr>
        <p:sp>
          <p:nvSpPr>
            <p:cNvPr id="12335" name="Rectangle 22"/>
            <p:cNvSpPr>
              <a:spLocks noChangeArrowheads="1"/>
            </p:cNvSpPr>
            <p:nvPr/>
          </p:nvSpPr>
          <p:spPr bwMode="auto">
            <a:xfrm>
              <a:off x="2382" y="1334"/>
              <a:ext cx="458" cy="252"/>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2000" b="0" i="1"/>
                <a:t>false</a:t>
              </a:r>
            </a:p>
          </p:txBody>
        </p:sp>
        <p:sp>
          <p:nvSpPr>
            <p:cNvPr id="355351" name="Line 23"/>
            <p:cNvSpPr>
              <a:spLocks noChangeShapeType="1"/>
            </p:cNvSpPr>
            <p:nvPr/>
          </p:nvSpPr>
          <p:spPr bwMode="auto">
            <a:xfrm>
              <a:off x="1584" y="1567"/>
              <a:ext cx="1200" cy="0"/>
            </a:xfrm>
            <a:prstGeom prst="line">
              <a:avLst/>
            </a:prstGeom>
            <a:noFill/>
            <a:ln w="28575">
              <a:solidFill>
                <a:schemeClr val="tx1"/>
              </a:solidFill>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grpSp>
          <p:nvGrpSpPr>
            <p:cNvPr id="5" name="Group 24"/>
            <p:cNvGrpSpPr>
              <a:grpSpLocks/>
            </p:cNvGrpSpPr>
            <p:nvPr/>
          </p:nvGrpSpPr>
          <p:grpSpPr bwMode="auto">
            <a:xfrm>
              <a:off x="1152" y="2064"/>
              <a:ext cx="912" cy="336"/>
              <a:chOff x="1152" y="2064"/>
              <a:chExt cx="912" cy="336"/>
            </a:xfrm>
          </p:grpSpPr>
          <p:sp>
            <p:nvSpPr>
              <p:cNvPr id="355353" name="Rectangle 25"/>
              <p:cNvSpPr>
                <a:spLocks noChangeArrowheads="1"/>
              </p:cNvSpPr>
              <p:nvPr/>
            </p:nvSpPr>
            <p:spPr bwMode="auto">
              <a:xfrm>
                <a:off x="1152" y="2064"/>
                <a:ext cx="912" cy="336"/>
              </a:xfrm>
              <a:prstGeom prst="rect">
                <a:avLst/>
              </a:prstGeom>
              <a:solidFill>
                <a:schemeClr val="accent1">
                  <a:lumMod val="90000"/>
                </a:schemeClr>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2340" name="Rectangle 26"/>
              <p:cNvSpPr>
                <a:spLocks noChangeArrowheads="1"/>
              </p:cNvSpPr>
              <p:nvPr/>
            </p:nvSpPr>
            <p:spPr bwMode="auto">
              <a:xfrm>
                <a:off x="1200" y="2126"/>
                <a:ext cx="831" cy="212"/>
              </a:xfrm>
              <a:prstGeom prst="rect">
                <a:avLst/>
              </a:prstGeom>
              <a:noFill/>
              <a:ln w="12700">
                <a:noFill/>
                <a:miter lim="800000"/>
                <a:headEnd type="none" w="sm" len="sm"/>
                <a:tailEnd type="none" w="sm" len="sm"/>
              </a:ln>
            </p:spPr>
            <p:txBody>
              <a:bodyPr wrap="none">
                <a:spAutoFit/>
              </a:bodyPr>
              <a:lstStyle/>
              <a:p>
                <a:r>
                  <a:rPr lang="en-US" sz="2000">
                    <a:latin typeface="Times New Roman" pitchFamily="18" charset="0"/>
                  </a:rPr>
                  <a:t>Block task</a:t>
                </a:r>
              </a:p>
            </p:txBody>
          </p:sp>
        </p:grpSp>
        <p:sp>
          <p:nvSpPr>
            <p:cNvPr id="355355" name="Line 27"/>
            <p:cNvSpPr>
              <a:spLocks noChangeShapeType="1"/>
            </p:cNvSpPr>
            <p:nvPr/>
          </p:nvSpPr>
          <p:spPr bwMode="auto">
            <a:xfrm>
              <a:off x="1584" y="1584"/>
              <a:ext cx="0" cy="480"/>
            </a:xfrm>
            <a:prstGeom prst="line">
              <a:avLst/>
            </a:prstGeom>
            <a:noFill/>
            <a:ln w="28575">
              <a:solidFill>
                <a:schemeClr val="tx1"/>
              </a:solidFill>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grpSp>
      <p:grpSp>
        <p:nvGrpSpPr>
          <p:cNvPr id="6" name="Group 28"/>
          <p:cNvGrpSpPr>
            <a:grpSpLocks/>
          </p:cNvGrpSpPr>
          <p:nvPr/>
        </p:nvGrpSpPr>
        <p:grpSpPr bwMode="auto">
          <a:xfrm>
            <a:off x="679450" y="2026725"/>
            <a:ext cx="2859088" cy="2655888"/>
            <a:chOff x="428" y="1344"/>
            <a:chExt cx="1801" cy="1673"/>
          </a:xfrm>
        </p:grpSpPr>
        <p:sp>
          <p:nvSpPr>
            <p:cNvPr id="12329" name="Rectangle 29"/>
            <p:cNvSpPr>
              <a:spLocks noChangeArrowheads="1"/>
            </p:cNvSpPr>
            <p:nvPr/>
          </p:nvSpPr>
          <p:spPr bwMode="auto">
            <a:xfrm>
              <a:off x="624" y="1344"/>
              <a:ext cx="369" cy="252"/>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2000" b="0" i="1"/>
                <a:t>yes</a:t>
              </a:r>
            </a:p>
          </p:txBody>
        </p:sp>
        <p:sp>
          <p:nvSpPr>
            <p:cNvPr id="12330" name="Rectangle 30"/>
            <p:cNvSpPr>
              <a:spLocks noChangeArrowheads="1"/>
            </p:cNvSpPr>
            <p:nvPr/>
          </p:nvSpPr>
          <p:spPr bwMode="auto">
            <a:xfrm>
              <a:off x="1543" y="1771"/>
              <a:ext cx="297" cy="252"/>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2000" b="0" i="1" dirty="0"/>
                <a:t>no</a:t>
              </a:r>
            </a:p>
          </p:txBody>
        </p:sp>
        <p:cxnSp>
          <p:nvCxnSpPr>
            <p:cNvPr id="12331" name="AutoShape 31"/>
            <p:cNvCxnSpPr>
              <a:cxnSpLocks noChangeShapeType="1"/>
              <a:stCxn id="12333" idx="1"/>
              <a:endCxn id="12343" idx="0"/>
            </p:cNvCxnSpPr>
            <p:nvPr/>
          </p:nvCxnSpPr>
          <p:spPr bwMode="auto">
            <a:xfrm rot="10800000" flipV="1">
              <a:off x="428" y="1596"/>
              <a:ext cx="505" cy="1421"/>
            </a:xfrm>
            <a:prstGeom prst="bentConnector2">
              <a:avLst/>
            </a:prstGeom>
            <a:noFill/>
            <a:ln w="31750">
              <a:solidFill>
                <a:schemeClr val="tx1"/>
              </a:solidFill>
              <a:miter lim="800000"/>
              <a:headEnd type="none" w="sm" len="sm"/>
              <a:tailEnd type="triangle" w="med" len="med"/>
            </a:ln>
          </p:spPr>
        </p:cxnSp>
        <p:grpSp>
          <p:nvGrpSpPr>
            <p:cNvPr id="7" name="Group 32"/>
            <p:cNvGrpSpPr>
              <a:grpSpLocks/>
            </p:cNvGrpSpPr>
            <p:nvPr/>
          </p:nvGrpSpPr>
          <p:grpSpPr bwMode="auto">
            <a:xfrm>
              <a:off x="933" y="1346"/>
              <a:ext cx="1296" cy="499"/>
              <a:chOff x="912" y="1346"/>
              <a:chExt cx="1296" cy="499"/>
            </a:xfrm>
          </p:grpSpPr>
          <p:sp>
            <p:nvSpPr>
              <p:cNvPr id="12333" name="AutoShape 33"/>
              <p:cNvSpPr>
                <a:spLocks noChangeArrowheads="1"/>
              </p:cNvSpPr>
              <p:nvPr/>
            </p:nvSpPr>
            <p:spPr bwMode="auto">
              <a:xfrm>
                <a:off x="912" y="1346"/>
                <a:ext cx="1296" cy="499"/>
              </a:xfrm>
              <a:prstGeom prst="flowChartDecision">
                <a:avLst/>
              </a:prstGeom>
              <a:solidFill>
                <a:schemeClr val="accent1">
                  <a:lumMod val="90000"/>
                </a:schemeClr>
              </a:solidFill>
              <a:ln w="12700">
                <a:solidFill>
                  <a:schemeClr val="tx2"/>
                </a:solidFill>
                <a:miter lim="800000"/>
                <a:headEnd/>
                <a:tailEnd/>
              </a:ln>
            </p:spPr>
            <p:txBody>
              <a:bodyPr lIns="92075" tIns="46038" rIns="92075" bIns="46038">
                <a:spAutoFit/>
              </a:bodyPr>
              <a:lstStyle/>
              <a:p>
                <a:pPr algn="ctr">
                  <a:lnSpc>
                    <a:spcPct val="70000"/>
                  </a:lnSpc>
                  <a:spcBef>
                    <a:spcPct val="0"/>
                  </a:spcBef>
                </a:pPr>
                <a:endParaRPr lang="en-US" sz="1400">
                  <a:latin typeface="Times New Roman" pitchFamily="18" charset="0"/>
                </a:endParaRPr>
              </a:p>
              <a:p>
                <a:pPr algn="ctr">
                  <a:lnSpc>
                    <a:spcPct val="70000"/>
                  </a:lnSpc>
                  <a:spcBef>
                    <a:spcPct val="0"/>
                  </a:spcBef>
                </a:pPr>
                <a:endParaRPr lang="en-US" sz="1400">
                  <a:latin typeface="Times New Roman" pitchFamily="18" charset="0"/>
                </a:endParaRPr>
              </a:p>
            </p:txBody>
          </p:sp>
          <p:sp>
            <p:nvSpPr>
              <p:cNvPr id="12334" name="Rectangle 34"/>
              <p:cNvSpPr>
                <a:spLocks noChangeArrowheads="1"/>
              </p:cNvSpPr>
              <p:nvPr/>
            </p:nvSpPr>
            <p:spPr bwMode="auto">
              <a:xfrm>
                <a:off x="1145" y="1468"/>
                <a:ext cx="863" cy="212"/>
              </a:xfrm>
              <a:prstGeom prst="rect">
                <a:avLst/>
              </a:prstGeom>
              <a:noFill/>
              <a:ln w="12700">
                <a:noFill/>
                <a:miter lim="800000"/>
                <a:headEnd type="none" w="sm" len="sm"/>
                <a:tailEnd type="none" w="sm" len="sm"/>
              </a:ln>
            </p:spPr>
            <p:txBody>
              <a:bodyPr wrap="none">
                <a:spAutoFit/>
              </a:bodyPr>
              <a:lstStyle/>
              <a:p>
                <a:pPr algn="ctr"/>
                <a:r>
                  <a:rPr lang="en-US" sz="2000" i="1" dirty="0">
                    <a:latin typeface="Times New Roman" pitchFamily="18" charset="0"/>
                  </a:rPr>
                  <a:t>timeout </a:t>
                </a:r>
                <a:r>
                  <a:rPr lang="en-US" sz="2000" dirty="0">
                    <a:latin typeface="Times New Roman" pitchFamily="18" charset="0"/>
                  </a:rPr>
                  <a:t>= 0</a:t>
                </a:r>
              </a:p>
            </p:txBody>
          </p:sp>
        </p:grpSp>
      </p:grpSp>
      <p:sp>
        <p:nvSpPr>
          <p:cNvPr id="12306" name="Rectangle 35"/>
          <p:cNvSpPr>
            <a:spLocks noChangeArrowheads="1"/>
          </p:cNvSpPr>
          <p:nvPr/>
        </p:nvSpPr>
        <p:spPr bwMode="auto">
          <a:xfrm>
            <a:off x="166048" y="793877"/>
            <a:ext cx="4400264" cy="451512"/>
          </a:xfrm>
          <a:prstGeom prst="rect">
            <a:avLst/>
          </a:prstGeom>
          <a:solidFill>
            <a:schemeClr val="accent6">
              <a:lumMod val="20000"/>
              <a:lumOff val="80000"/>
            </a:schemeClr>
          </a:solidFill>
          <a:ln w="28575">
            <a:solidFill>
              <a:schemeClr val="tx1"/>
            </a:solidFill>
            <a:miter lim="800000"/>
            <a:headEnd type="none" w="sm" len="sm"/>
            <a:tailEnd type="none" w="sm" len="sm"/>
          </a:ln>
          <a:effectLst>
            <a:outerShdw blurRad="50800" dist="76200" dir="2700000" algn="tl" rotWithShape="0">
              <a:prstClr val="black">
                <a:alpha val="40000"/>
              </a:prstClr>
            </a:outerShdw>
          </a:effectLst>
        </p:spPr>
        <p:txBody>
          <a:bodyPr wrap="none" anchor="ctr" anchorCtr="1">
            <a:noAutofit/>
          </a:bodyPr>
          <a:lstStyle/>
          <a:p>
            <a:r>
              <a:rPr lang="en-US" sz="2000" i="1" dirty="0" err="1" smtClean="0"/>
              <a:t>Semaphore_pend</a:t>
            </a:r>
            <a:r>
              <a:rPr lang="en-US" sz="2000" i="1" dirty="0" smtClean="0"/>
              <a:t> (</a:t>
            </a:r>
            <a:r>
              <a:rPr lang="en-US" sz="2000" i="1" dirty="0" err="1" smtClean="0"/>
              <a:t>Sem</a:t>
            </a:r>
            <a:r>
              <a:rPr lang="en-US" sz="2000" i="1" dirty="0"/>
              <a:t>, timeout</a:t>
            </a:r>
            <a:r>
              <a:rPr lang="en-US" sz="2000" i="1" dirty="0" smtClean="0"/>
              <a:t>);</a:t>
            </a:r>
            <a:endParaRPr lang="en-US" sz="2000" i="1" dirty="0"/>
          </a:p>
        </p:txBody>
      </p:sp>
      <p:sp>
        <p:nvSpPr>
          <p:cNvPr id="48" name="Leading Question"/>
          <p:cNvSpPr txBox="1"/>
          <p:nvPr/>
        </p:nvSpPr>
        <p:spPr>
          <a:xfrm>
            <a:off x="6299327" y="6510506"/>
            <a:ext cx="2128788"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How does _post</a:t>
            </a:r>
            <a:r>
              <a:rPr lang="en-US" sz="2000" b="0" dirty="0">
                <a:solidFill>
                  <a:schemeClr val="tx2"/>
                </a:solidFill>
                <a:latin typeface="Arial Narrow"/>
              </a:rPr>
              <a:t> </a:t>
            </a:r>
            <a:r>
              <a:rPr lang="en-US" sz="2000" b="0" dirty="0" smtClean="0">
                <a:solidFill>
                  <a:schemeClr val="tx2"/>
                </a:solidFill>
                <a:latin typeface="Arial Narrow"/>
              </a:rPr>
              <a:t>work?</a:t>
            </a:r>
          </a:p>
        </p:txBody>
      </p:sp>
      <p:sp>
        <p:nvSpPr>
          <p:cNvPr id="4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25</a:t>
            </a:r>
            <a:endParaRPr lang="en-US" sz="1000" b="0" dirty="0" smtClean="0">
              <a:solidFill>
                <a:schemeClr val="tx2"/>
              </a:solidFill>
              <a:effectLst/>
              <a:latin typeface="Arial"/>
            </a:endParaRPr>
          </a:p>
        </p:txBody>
      </p:sp>
      <p:pic>
        <p:nvPicPr>
          <p:cNvPr id="42"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
        <p:nvSpPr>
          <p:cNvPr id="40" name="TextBox 39"/>
          <p:cNvSpPr txBox="1"/>
          <p:nvPr/>
        </p:nvSpPr>
        <p:spPr>
          <a:xfrm>
            <a:off x="4464301" y="4280370"/>
            <a:ext cx="2252540" cy="830997"/>
          </a:xfrm>
          <a:prstGeom prst="rect">
            <a:avLst/>
          </a:prstGeom>
          <a:solidFill>
            <a:schemeClr val="accent5">
              <a:lumMod val="40000"/>
              <a:lumOff val="60000"/>
            </a:schemeClr>
          </a:solidFill>
          <a:ln>
            <a:solidFill>
              <a:schemeClr val="tx1"/>
            </a:solidFill>
          </a:ln>
          <a:effectLst>
            <a:outerShdw blurRad="50800" dist="63500" dir="2700000" algn="tl" rotWithShape="0">
              <a:prstClr val="black">
                <a:alpha val="40000"/>
              </a:prstClr>
            </a:outerShdw>
          </a:effectLst>
        </p:spPr>
        <p:txBody>
          <a:bodyPr wrap="none" rtlCol="0" anchor="ctr" anchorCtr="0">
            <a:spAutoFit/>
          </a:bodyPr>
          <a:lstStyle/>
          <a:p>
            <a:r>
              <a:rPr lang="en-US" sz="2000" dirty="0" smtClean="0">
                <a:solidFill>
                  <a:schemeClr val="dk1"/>
                </a:solidFill>
                <a:latin typeface="Arial Narrow" pitchFamily="34" charset="0"/>
              </a:rPr>
              <a:t>Tip</a:t>
            </a:r>
            <a:r>
              <a:rPr lang="en-US" sz="2000" b="0" dirty="0" smtClean="0">
                <a:solidFill>
                  <a:schemeClr val="dk1"/>
                </a:solidFill>
                <a:latin typeface="Arial Narrow" pitchFamily="34" charset="0"/>
              </a:rPr>
              <a:t>: </a:t>
            </a:r>
            <a:r>
              <a:rPr lang="en-US" sz="2000" b="0" i="1" dirty="0" smtClean="0">
                <a:solidFill>
                  <a:schemeClr val="dk1"/>
                </a:solidFill>
                <a:latin typeface="Arial Narrow" pitchFamily="34" charset="0"/>
              </a:rPr>
              <a:t>always</a:t>
            </a:r>
            <a:r>
              <a:rPr lang="en-US" sz="2000" b="0" dirty="0" smtClean="0">
                <a:solidFill>
                  <a:schemeClr val="dk1"/>
                </a:solidFill>
                <a:latin typeface="Arial Narrow" pitchFamily="34" charset="0"/>
              </a:rPr>
              <a:t> check</a:t>
            </a:r>
            <a:br>
              <a:rPr lang="en-US" sz="2000" b="0" dirty="0" smtClean="0">
                <a:solidFill>
                  <a:schemeClr val="dk1"/>
                </a:solidFill>
                <a:latin typeface="Arial Narrow" pitchFamily="34" charset="0"/>
              </a:rPr>
            </a:br>
            <a:r>
              <a:rPr lang="en-US" sz="2000" b="0" dirty="0" smtClean="0">
                <a:solidFill>
                  <a:schemeClr val="dk1"/>
                </a:solidFill>
                <a:latin typeface="Arial Narrow" pitchFamily="34" charset="0"/>
              </a:rPr>
              <a:t>return value of _</a:t>
            </a:r>
            <a:r>
              <a:rPr lang="en-US" sz="2000" b="0" dirty="0" err="1" smtClean="0">
                <a:solidFill>
                  <a:schemeClr val="dk1"/>
                </a:solidFill>
                <a:latin typeface="Arial Narrow" pitchFamily="34" charset="0"/>
              </a:rPr>
              <a:t>pend</a:t>
            </a:r>
            <a:r>
              <a:rPr lang="en-US" sz="2000" b="0" dirty="0" smtClean="0">
                <a:solidFill>
                  <a:schemeClr val="dk1"/>
                </a:solidFill>
                <a:latin typeface="Arial Narrow" pitchFamily="34" charset="0"/>
              </a:rPr>
              <a:t/>
            </a:r>
            <a:br>
              <a:rPr lang="en-US" sz="2000" b="0" dirty="0" smtClean="0">
                <a:solidFill>
                  <a:schemeClr val="dk1"/>
                </a:solidFill>
                <a:latin typeface="Arial Narrow" pitchFamily="34" charset="0"/>
              </a:rPr>
            </a:br>
            <a:r>
              <a:rPr lang="en-US" sz="2000" b="0" dirty="0" smtClean="0">
                <a:solidFill>
                  <a:schemeClr val="dk1"/>
                </a:solidFill>
                <a:latin typeface="Arial Narrow" pitchFamily="34" charset="0"/>
              </a:rPr>
              <a:t>with non “forever” wait</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up)">
                                      <p:cBhvr>
                                        <p:cTn id="12" dur="500"/>
                                        <p:tgtEl>
                                          <p:spTgt spid="3"/>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55345"/>
                                        </p:tgtEl>
                                        <p:attrNameLst>
                                          <p:attrName>style.visibility</p:attrName>
                                        </p:attrNameLst>
                                      </p:cBhvr>
                                      <p:to>
                                        <p:strVal val="visible"/>
                                      </p:to>
                                    </p:set>
                                    <p:animEffect transition="in" filter="wipe(left)">
                                      <p:cBhvr>
                                        <p:cTn id="16" dur="500"/>
                                        <p:tgtEl>
                                          <p:spTgt spid="355345"/>
                                        </p:tgtEl>
                                      </p:cBhvr>
                                    </p:animEffect>
                                  </p:childTnLst>
                                </p:cTn>
                              </p:par>
                            </p:childTnLst>
                          </p:cTn>
                        </p:par>
                      </p:childTnLst>
                    </p:cTn>
                  </p:par>
                  <p:par>
                    <p:cTn id="17" fill="hold">
                      <p:stCondLst>
                        <p:cond delay="indefinite"/>
                      </p:stCondLst>
                      <p:childTnLst>
                        <p:par>
                          <p:cTn id="18" fill="hold">
                            <p:stCondLst>
                              <p:cond delay="0"/>
                            </p:stCondLst>
                            <p:childTnLst>
                              <p:par>
                                <p:cTn id="19" presetID="9" presetClass="entr" presetSubtype="0" fill="hold" nodeType="click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dissolve">
                                      <p:cBhvr>
                                        <p:cTn id="21" dur="500"/>
                                        <p:tgtEl>
                                          <p:spTgt spid="2"/>
                                        </p:tgtEl>
                                      </p:cBhvr>
                                    </p:animEffect>
                                  </p:childTnLst>
                                </p:cTn>
                              </p:par>
                            </p:childTnLst>
                          </p:cTn>
                        </p:par>
                      </p:childTnLst>
                    </p:cTn>
                  </p:par>
                  <p:par>
                    <p:cTn id="22" fill="hold">
                      <p:stCondLst>
                        <p:cond delay="indefinite"/>
                      </p:stCondLst>
                      <p:childTnLst>
                        <p:par>
                          <p:cTn id="23" fill="hold">
                            <p:stCondLst>
                              <p:cond delay="0"/>
                            </p:stCondLst>
                            <p:childTnLst>
                              <p:par>
                                <p:cTn id="24" presetID="9"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dissolve">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55364"/>
                                        </p:tgtEl>
                                        <p:attrNameLst>
                                          <p:attrName>style.visibility</p:attrName>
                                        </p:attrNameLst>
                                      </p:cBhvr>
                                      <p:to>
                                        <p:strVal val="visible"/>
                                      </p:to>
                                    </p:set>
                                    <p:anim calcmode="lin" valueType="num">
                                      <p:cBhvr additive="base">
                                        <p:cTn id="31" dur="500" fill="hold"/>
                                        <p:tgtEl>
                                          <p:spTgt spid="355364"/>
                                        </p:tgtEl>
                                        <p:attrNameLst>
                                          <p:attrName>ppt_x</p:attrName>
                                        </p:attrNameLst>
                                      </p:cBhvr>
                                      <p:tavLst>
                                        <p:tav tm="0">
                                          <p:val>
                                            <p:strVal val="#ppt_x"/>
                                          </p:val>
                                        </p:tav>
                                        <p:tav tm="100000">
                                          <p:val>
                                            <p:strVal val="#ppt_x"/>
                                          </p:val>
                                        </p:tav>
                                      </p:tavLst>
                                    </p:anim>
                                    <p:anim calcmode="lin" valueType="num">
                                      <p:cBhvr additive="base">
                                        <p:cTn id="32" dur="500" fill="hold"/>
                                        <p:tgtEl>
                                          <p:spTgt spid="35536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499"/>
                                          </p:stCondLst>
                                        </p:cTn>
                                        <p:tgtEl>
                                          <p:spTgt spid="48"/>
                                        </p:tgtEl>
                                        <p:attrNameLst>
                                          <p:attrName>style.visibility</p:attrName>
                                        </p:attrNameLst>
                                      </p:cBhvr>
                                      <p:to>
                                        <p:strVal val="visible"/>
                                      </p:to>
                                    </p:set>
                                  </p:childTnLst>
                                </p:cTn>
                              </p:par>
                            </p:childTnLst>
                          </p:cTn>
                        </p:par>
                        <p:par>
                          <p:cTn id="37" fill="hold">
                            <p:stCondLst>
                              <p:cond delay="500"/>
                            </p:stCondLst>
                            <p:childTnLst>
                              <p:par>
                                <p:cTn id="38" presetID="1" presetClass="entr" presetSubtype="0" fill="hold" nodeType="afterEffect">
                                  <p:stCondLst>
                                    <p:cond delay="0"/>
                                  </p:stCondLst>
                                  <p:childTnLst>
                                    <p:set>
                                      <p:cBhvr>
                                        <p:cTn id="39" dur="1" fill="hold">
                                          <p:stCondLst>
                                            <p:cond delay="499"/>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5345" grpId="0" animBg="1" autoUpdateAnimBg="0"/>
      <p:bldP spid="48" grpId="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2"/>
          <p:cNvSpPr>
            <a:spLocks noChangeArrowheads="1"/>
          </p:cNvSpPr>
          <p:nvPr/>
        </p:nvSpPr>
        <p:spPr bwMode="auto">
          <a:xfrm>
            <a:off x="526555" y="2095500"/>
            <a:ext cx="8299450" cy="3886200"/>
          </a:xfrm>
          <a:prstGeom prst="rect">
            <a:avLst/>
          </a:prstGeom>
          <a:noFill/>
          <a:ln w="12700">
            <a:noFill/>
            <a:miter lim="800000"/>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3315" name="AutoShape 3"/>
          <p:cNvSpPr>
            <a:spLocks noChangeArrowheads="1"/>
          </p:cNvSpPr>
          <p:nvPr/>
        </p:nvSpPr>
        <p:spPr bwMode="auto">
          <a:xfrm>
            <a:off x="4266705" y="1720850"/>
            <a:ext cx="1739900" cy="1212850"/>
          </a:xfrm>
          <a:prstGeom prst="diamond">
            <a:avLst/>
          </a:prstGeom>
          <a:solidFill>
            <a:schemeClr val="accent1">
              <a:lumMod val="90000"/>
            </a:schemeClr>
          </a:solidFill>
          <a:ln w="12700">
            <a:solidFill>
              <a:schemeClr val="tx1"/>
            </a:solidFill>
            <a:miter lim="800000"/>
            <a:headEnd/>
            <a:tailEnd/>
          </a:ln>
        </p:spPr>
        <p:txBody>
          <a:bodyPr wrap="none" anchor="ctr"/>
          <a:lstStyle/>
          <a:p>
            <a:pPr algn="ctr">
              <a:lnSpc>
                <a:spcPct val="100000"/>
              </a:lnSpc>
              <a:spcBef>
                <a:spcPct val="0"/>
              </a:spcBef>
            </a:pPr>
            <a:r>
              <a:rPr lang="en-US" sz="1800"/>
              <a:t>Task</a:t>
            </a:r>
            <a:br>
              <a:rPr lang="en-US" sz="1800"/>
            </a:br>
            <a:r>
              <a:rPr lang="en-US" sz="1800"/>
              <a:t>pending on </a:t>
            </a:r>
            <a:br>
              <a:rPr lang="en-US" sz="1800"/>
            </a:br>
            <a:r>
              <a:rPr lang="en-US" sz="1800"/>
              <a:t>  sem? </a:t>
            </a:r>
            <a:endParaRPr lang="en-US" sz="3200">
              <a:latin typeface="Times New Roman" pitchFamily="18" charset="0"/>
            </a:endParaRPr>
          </a:p>
        </p:txBody>
      </p:sp>
      <p:sp>
        <p:nvSpPr>
          <p:cNvPr id="13316" name="Rectangle 4"/>
          <p:cNvSpPr>
            <a:spLocks noChangeArrowheads="1"/>
          </p:cNvSpPr>
          <p:nvPr/>
        </p:nvSpPr>
        <p:spPr bwMode="auto">
          <a:xfrm>
            <a:off x="6771780" y="1973263"/>
            <a:ext cx="1814513" cy="708025"/>
          </a:xfrm>
          <a:prstGeom prst="rect">
            <a:avLst/>
          </a:prstGeom>
          <a:solidFill>
            <a:schemeClr val="accent1">
              <a:lumMod val="90000"/>
            </a:schemeClr>
          </a:solidFill>
          <a:ln w="12700">
            <a:solidFill>
              <a:schemeClr val="tx1"/>
            </a:solidFill>
            <a:miter lim="800000"/>
            <a:headEnd/>
            <a:tailEnd/>
          </a:ln>
        </p:spPr>
        <p:txBody>
          <a:bodyPr lIns="92075" tIns="46038" rIns="92075" bIns="46038">
            <a:spAutoFit/>
          </a:bodyPr>
          <a:lstStyle/>
          <a:p>
            <a:pPr algn="ctr">
              <a:lnSpc>
                <a:spcPct val="110000"/>
              </a:lnSpc>
              <a:spcBef>
                <a:spcPct val="0"/>
              </a:spcBef>
            </a:pPr>
            <a:r>
              <a:rPr lang="en-US" sz="1800"/>
              <a:t>Ready first waiting task</a:t>
            </a:r>
          </a:p>
        </p:txBody>
      </p:sp>
      <p:sp>
        <p:nvSpPr>
          <p:cNvPr id="13317" name="Oval 5"/>
          <p:cNvSpPr>
            <a:spLocks noChangeArrowheads="1"/>
          </p:cNvSpPr>
          <p:nvPr/>
        </p:nvSpPr>
        <p:spPr bwMode="auto">
          <a:xfrm>
            <a:off x="4139705" y="4699000"/>
            <a:ext cx="1054100" cy="1054100"/>
          </a:xfrm>
          <a:prstGeom prst="ellipse">
            <a:avLst/>
          </a:prstGeom>
          <a:solidFill>
            <a:schemeClr val="accent1">
              <a:lumMod val="90000"/>
            </a:schemeClr>
          </a:solidFill>
          <a:ln w="12700">
            <a:solidFill>
              <a:schemeClr val="tx1"/>
            </a:solidFill>
            <a:round/>
            <a:headEnd/>
            <a:tailEnd/>
          </a:ln>
        </p:spPr>
        <p:txBody>
          <a:bodyPr wrap="none" anchor="ctr"/>
          <a:lstStyle/>
          <a:p>
            <a:pPr algn="ctr"/>
            <a:r>
              <a:rPr lang="en-US" sz="1800"/>
              <a:t>Return</a:t>
            </a:r>
            <a:endParaRPr lang="en-US">
              <a:latin typeface="Times New Roman" pitchFamily="18" charset="0"/>
            </a:endParaRPr>
          </a:p>
        </p:txBody>
      </p:sp>
      <p:sp>
        <p:nvSpPr>
          <p:cNvPr id="13318" name="Rectangle 6"/>
          <p:cNvSpPr>
            <a:spLocks noChangeArrowheads="1"/>
          </p:cNvSpPr>
          <p:nvPr/>
        </p:nvSpPr>
        <p:spPr bwMode="auto">
          <a:xfrm>
            <a:off x="5860555" y="1987550"/>
            <a:ext cx="654050" cy="366713"/>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1800" b="0"/>
              <a:t>True</a:t>
            </a:r>
            <a:endParaRPr lang="en-US" sz="1600" b="0"/>
          </a:p>
        </p:txBody>
      </p:sp>
      <p:sp>
        <p:nvSpPr>
          <p:cNvPr id="13319" name="Text Box 7"/>
          <p:cNvSpPr txBox="1">
            <a:spLocks noChangeArrowheads="1"/>
          </p:cNvSpPr>
          <p:nvPr/>
        </p:nvSpPr>
        <p:spPr bwMode="auto">
          <a:xfrm>
            <a:off x="5473205" y="5219700"/>
            <a:ext cx="2667000" cy="915988"/>
          </a:xfrm>
          <a:prstGeom prst="rect">
            <a:avLst/>
          </a:prstGeom>
          <a:noFill/>
          <a:ln w="12700">
            <a:noFill/>
            <a:miter lim="800000"/>
            <a:headEnd type="none" w="sm" len="sm"/>
            <a:tailEnd type="none" w="sm" len="sm"/>
          </a:ln>
        </p:spPr>
        <p:txBody>
          <a:bodyPr>
            <a:spAutoFit/>
          </a:bodyPr>
          <a:lstStyle/>
          <a:p>
            <a:pPr>
              <a:lnSpc>
                <a:spcPct val="100000"/>
              </a:lnSpc>
              <a:spcBef>
                <a:spcPct val="0"/>
              </a:spcBef>
            </a:pPr>
            <a:r>
              <a:rPr lang="en-US" sz="1800"/>
              <a:t>Task switch will occur if higher priority task is made ready</a:t>
            </a:r>
          </a:p>
        </p:txBody>
      </p:sp>
      <p:sp>
        <p:nvSpPr>
          <p:cNvPr id="13320" name="Rectangle 8"/>
          <p:cNvSpPr>
            <a:spLocks noGrp="1" noChangeArrowheads="1"/>
          </p:cNvSpPr>
          <p:nvPr>
            <p:ph type="title"/>
          </p:nvPr>
        </p:nvSpPr>
        <p:spPr/>
        <p:txBody>
          <a:bodyPr/>
          <a:lstStyle/>
          <a:p>
            <a:r>
              <a:rPr lang="en-US" dirty="0" smtClean="0"/>
              <a:t>Semaphore Post</a:t>
            </a:r>
            <a:endParaRPr lang="en-US" sz="3200" i="1" dirty="0" smtClean="0"/>
          </a:p>
        </p:txBody>
      </p:sp>
      <p:cxnSp>
        <p:nvCxnSpPr>
          <p:cNvPr id="13321" name="AutoShape 9"/>
          <p:cNvCxnSpPr>
            <a:cxnSpLocks noChangeShapeType="1"/>
            <a:stCxn id="13316" idx="2"/>
            <a:endCxn id="13317" idx="6"/>
          </p:cNvCxnSpPr>
          <p:nvPr/>
        </p:nvCxnSpPr>
        <p:spPr bwMode="auto">
          <a:xfrm rot="5400000">
            <a:off x="5164437" y="2710656"/>
            <a:ext cx="2544762" cy="2486025"/>
          </a:xfrm>
          <a:prstGeom prst="bentConnector2">
            <a:avLst/>
          </a:prstGeom>
          <a:noFill/>
          <a:ln w="28575">
            <a:solidFill>
              <a:schemeClr val="tx1"/>
            </a:solidFill>
            <a:miter lim="800000"/>
            <a:headEnd/>
            <a:tailEnd type="triangle" w="med" len="med"/>
          </a:ln>
        </p:spPr>
      </p:cxnSp>
      <p:cxnSp>
        <p:nvCxnSpPr>
          <p:cNvPr id="13322" name="AutoShape 10"/>
          <p:cNvCxnSpPr>
            <a:cxnSpLocks noChangeShapeType="1"/>
            <a:stCxn id="13315" idx="3"/>
            <a:endCxn id="13316" idx="1"/>
          </p:cNvCxnSpPr>
          <p:nvPr/>
        </p:nvCxnSpPr>
        <p:spPr bwMode="auto">
          <a:xfrm>
            <a:off x="6006605" y="2327275"/>
            <a:ext cx="765175" cy="0"/>
          </a:xfrm>
          <a:prstGeom prst="straightConnector1">
            <a:avLst/>
          </a:prstGeom>
          <a:noFill/>
          <a:ln w="28575">
            <a:solidFill>
              <a:schemeClr val="tx1"/>
            </a:solidFill>
            <a:round/>
            <a:headEnd/>
            <a:tailEnd type="triangle" w="med" len="med"/>
          </a:ln>
        </p:spPr>
      </p:cxnSp>
      <p:grpSp>
        <p:nvGrpSpPr>
          <p:cNvPr id="2" name="Group 11"/>
          <p:cNvGrpSpPr>
            <a:grpSpLocks/>
          </p:cNvGrpSpPr>
          <p:nvPr/>
        </p:nvGrpSpPr>
        <p:grpSpPr bwMode="auto">
          <a:xfrm>
            <a:off x="672605" y="1957388"/>
            <a:ext cx="3632200" cy="3190875"/>
            <a:chOff x="528" y="1305"/>
            <a:chExt cx="2288" cy="2010"/>
          </a:xfrm>
        </p:grpSpPr>
        <p:sp>
          <p:nvSpPr>
            <p:cNvPr id="13336" name="Rectangle 12"/>
            <p:cNvSpPr>
              <a:spLocks noChangeArrowheads="1"/>
            </p:cNvSpPr>
            <p:nvPr/>
          </p:nvSpPr>
          <p:spPr bwMode="auto">
            <a:xfrm>
              <a:off x="528" y="1418"/>
              <a:ext cx="1248" cy="239"/>
            </a:xfrm>
            <a:prstGeom prst="rect">
              <a:avLst/>
            </a:prstGeom>
            <a:solidFill>
              <a:schemeClr val="accent1">
                <a:lumMod val="90000"/>
              </a:schemeClr>
            </a:solidFill>
            <a:ln w="12700">
              <a:solidFill>
                <a:schemeClr val="tx1"/>
              </a:solidFill>
              <a:miter lim="800000"/>
              <a:headEnd/>
              <a:tailEnd/>
            </a:ln>
          </p:spPr>
          <p:txBody>
            <a:bodyPr lIns="92075" tIns="46038" rIns="92075" bIns="46038">
              <a:spAutoFit/>
            </a:bodyPr>
            <a:lstStyle/>
            <a:p>
              <a:pPr>
                <a:lnSpc>
                  <a:spcPct val="100000"/>
                </a:lnSpc>
                <a:spcBef>
                  <a:spcPct val="0"/>
                </a:spcBef>
              </a:pPr>
              <a:r>
                <a:rPr lang="en-US" sz="1800" dirty="0"/>
                <a:t>Increment count</a:t>
              </a:r>
              <a:endParaRPr lang="en-US" sz="1600" dirty="0"/>
            </a:p>
          </p:txBody>
        </p:sp>
        <p:sp>
          <p:nvSpPr>
            <p:cNvPr id="13337" name="Rectangle 13"/>
            <p:cNvSpPr>
              <a:spLocks noChangeArrowheads="1"/>
            </p:cNvSpPr>
            <p:nvPr/>
          </p:nvSpPr>
          <p:spPr bwMode="auto">
            <a:xfrm>
              <a:off x="2348" y="1305"/>
              <a:ext cx="468" cy="231"/>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1800" b="0"/>
                <a:t>False</a:t>
              </a:r>
            </a:p>
          </p:txBody>
        </p:sp>
        <p:cxnSp>
          <p:nvCxnSpPr>
            <p:cNvPr id="13338" name="AutoShape 14"/>
            <p:cNvCxnSpPr>
              <a:cxnSpLocks noChangeShapeType="1"/>
              <a:endCxn id="13336" idx="3"/>
            </p:cNvCxnSpPr>
            <p:nvPr/>
          </p:nvCxnSpPr>
          <p:spPr bwMode="auto">
            <a:xfrm rot="10800000">
              <a:off x="1776" y="1538"/>
              <a:ext cx="1016" cy="0"/>
            </a:xfrm>
            <a:prstGeom prst="straightConnector1">
              <a:avLst/>
            </a:prstGeom>
            <a:noFill/>
            <a:ln w="28575">
              <a:solidFill>
                <a:schemeClr val="tx1"/>
              </a:solidFill>
              <a:round/>
              <a:headEnd/>
              <a:tailEnd type="triangle" w="med" len="med"/>
            </a:ln>
          </p:spPr>
        </p:cxnSp>
        <p:cxnSp>
          <p:nvCxnSpPr>
            <p:cNvPr id="13339" name="AutoShape 15"/>
            <p:cNvCxnSpPr>
              <a:cxnSpLocks noChangeShapeType="1"/>
              <a:stCxn id="13336" idx="2"/>
              <a:endCxn id="13317" idx="2"/>
            </p:cNvCxnSpPr>
            <p:nvPr/>
          </p:nvCxnSpPr>
          <p:spPr bwMode="auto">
            <a:xfrm rot="16200000" flipH="1">
              <a:off x="1103" y="1706"/>
              <a:ext cx="1659" cy="1560"/>
            </a:xfrm>
            <a:prstGeom prst="bentConnector2">
              <a:avLst/>
            </a:prstGeom>
            <a:noFill/>
            <a:ln w="28575">
              <a:solidFill>
                <a:schemeClr val="tx1"/>
              </a:solidFill>
              <a:miter lim="800000"/>
              <a:headEnd/>
              <a:tailEnd type="triangle" w="med" len="med"/>
            </a:ln>
          </p:spPr>
        </p:cxnSp>
      </p:grpSp>
      <p:sp>
        <p:nvSpPr>
          <p:cNvPr id="357392" name="Rectangle 16"/>
          <p:cNvSpPr>
            <a:spLocks noChangeArrowheads="1"/>
          </p:cNvSpPr>
          <p:nvPr/>
        </p:nvSpPr>
        <p:spPr bwMode="auto">
          <a:xfrm>
            <a:off x="3568205" y="3238500"/>
            <a:ext cx="3352800" cy="1079500"/>
          </a:xfrm>
          <a:prstGeom prst="rect">
            <a:avLst/>
          </a:prstGeom>
          <a:solidFill>
            <a:schemeClr val="accent3">
              <a:lumMod val="60000"/>
              <a:lumOff val="40000"/>
            </a:schemeClr>
          </a:solidFill>
          <a:ln w="9525">
            <a:solidFill>
              <a:schemeClr val="tx1"/>
            </a:solidFill>
            <a:miter lim="800000"/>
            <a:headEnd/>
            <a:tailEnd/>
          </a:ln>
          <a:effectLst>
            <a:outerShdw dist="107763" dir="2700000" algn="ctr" rotWithShape="0">
              <a:schemeClr val="bg2"/>
            </a:outerShdw>
          </a:effectLst>
        </p:spPr>
        <p:txBody>
          <a:bodyPr lIns="92075" tIns="46038" rIns="92075" bIns="46038" anchorCtr="1">
            <a:spAutoFit/>
          </a:bodyPr>
          <a:lstStyle/>
          <a:p>
            <a:pPr>
              <a:spcBef>
                <a:spcPct val="40000"/>
              </a:spcBef>
              <a:buClr>
                <a:schemeClr val="tx2"/>
              </a:buClr>
              <a:buSzPct val="75000"/>
              <a:buFont typeface="Wingdings" pitchFamily="2" charset="2"/>
              <a:buNone/>
              <a:defRPr/>
            </a:pPr>
            <a:r>
              <a:rPr lang="en-US" sz="2000" dirty="0">
                <a:latin typeface="Arial Narrow" pitchFamily="34" charset="0"/>
              </a:rPr>
              <a:t>Semaphore Structure:</a:t>
            </a:r>
          </a:p>
          <a:p>
            <a:pPr marL="800100" lvl="1" indent="-342900">
              <a:spcBef>
                <a:spcPct val="40000"/>
              </a:spcBef>
              <a:buClr>
                <a:schemeClr val="tx2"/>
              </a:buClr>
              <a:buSzPct val="75000"/>
              <a:buFont typeface="Wingdings" pitchFamily="2" charset="2"/>
              <a:buChar char=""/>
              <a:defRPr/>
            </a:pPr>
            <a:r>
              <a:rPr lang="en-US" sz="2000" dirty="0">
                <a:latin typeface="Arial Narrow" pitchFamily="34" charset="0"/>
              </a:rPr>
              <a:t>Non-negative count</a:t>
            </a:r>
          </a:p>
          <a:p>
            <a:pPr marL="800100" lvl="1" indent="-342900">
              <a:spcBef>
                <a:spcPct val="40000"/>
              </a:spcBef>
              <a:buClr>
                <a:schemeClr val="tx2"/>
              </a:buClr>
              <a:buSzPct val="75000"/>
              <a:buFont typeface="Wingdings" pitchFamily="2" charset="2"/>
              <a:buChar char=""/>
              <a:defRPr/>
            </a:pPr>
            <a:r>
              <a:rPr lang="en-US" sz="2000" dirty="0">
                <a:latin typeface="Arial Narrow" pitchFamily="34" charset="0"/>
              </a:rPr>
              <a:t>Pending queue (FIFO)</a:t>
            </a:r>
          </a:p>
        </p:txBody>
      </p:sp>
      <p:sp>
        <p:nvSpPr>
          <p:cNvPr id="13325" name="Oval 17"/>
          <p:cNvSpPr>
            <a:spLocks noChangeArrowheads="1"/>
          </p:cNvSpPr>
          <p:nvPr/>
        </p:nvSpPr>
        <p:spPr bwMode="auto">
          <a:xfrm>
            <a:off x="4717555" y="685800"/>
            <a:ext cx="800100" cy="800100"/>
          </a:xfrm>
          <a:prstGeom prst="ellipse">
            <a:avLst/>
          </a:prstGeom>
          <a:solidFill>
            <a:schemeClr val="accent1">
              <a:lumMod val="90000"/>
            </a:schemeClr>
          </a:solidFill>
          <a:ln w="12700">
            <a:solidFill>
              <a:schemeClr val="tx1"/>
            </a:solidFill>
            <a:round/>
            <a:headEnd/>
            <a:tailEnd/>
          </a:ln>
        </p:spPr>
        <p:txBody>
          <a:bodyPr wrap="none" anchor="ctr"/>
          <a:lstStyle/>
          <a:p>
            <a:pPr algn="ctr"/>
            <a:r>
              <a:rPr lang="en-US" sz="2000" dirty="0">
                <a:latin typeface="Times New Roman" pitchFamily="18" charset="0"/>
              </a:rPr>
              <a:t>Post</a:t>
            </a:r>
          </a:p>
        </p:txBody>
      </p:sp>
      <p:cxnSp>
        <p:nvCxnSpPr>
          <p:cNvPr id="13326" name="AutoShape 18"/>
          <p:cNvCxnSpPr>
            <a:cxnSpLocks noChangeShapeType="1"/>
            <a:stCxn id="13325" idx="4"/>
            <a:endCxn id="13315" idx="0"/>
          </p:cNvCxnSpPr>
          <p:nvPr/>
        </p:nvCxnSpPr>
        <p:spPr bwMode="auto">
          <a:xfrm>
            <a:off x="5117605" y="1485900"/>
            <a:ext cx="19050" cy="234950"/>
          </a:xfrm>
          <a:prstGeom prst="straightConnector1">
            <a:avLst/>
          </a:prstGeom>
          <a:noFill/>
          <a:ln w="31750">
            <a:solidFill>
              <a:schemeClr val="tx1"/>
            </a:solidFill>
            <a:round/>
            <a:headEnd/>
            <a:tailEnd type="triangle" w="med" len="med"/>
          </a:ln>
        </p:spPr>
      </p:cxnSp>
      <p:sp>
        <p:nvSpPr>
          <p:cNvPr id="31" name="Rectangle 35"/>
          <p:cNvSpPr>
            <a:spLocks noChangeArrowheads="1"/>
          </p:cNvSpPr>
          <p:nvPr/>
        </p:nvSpPr>
        <p:spPr bwMode="auto">
          <a:xfrm>
            <a:off x="457200" y="881988"/>
            <a:ext cx="3263405" cy="527712"/>
          </a:xfrm>
          <a:prstGeom prst="rect">
            <a:avLst/>
          </a:prstGeom>
          <a:solidFill>
            <a:schemeClr val="accent6">
              <a:lumMod val="20000"/>
              <a:lumOff val="80000"/>
            </a:schemeClr>
          </a:solidFill>
          <a:ln w="28575">
            <a:solidFill>
              <a:schemeClr val="tx1"/>
            </a:solidFill>
            <a:miter lim="800000"/>
            <a:headEnd type="none" w="sm" len="sm"/>
            <a:tailEnd type="none" w="sm" len="sm"/>
          </a:ln>
          <a:effectLst>
            <a:outerShdw blurRad="50800" dist="76200" dir="2700000" algn="tl" rotWithShape="0">
              <a:prstClr val="black">
                <a:alpha val="40000"/>
              </a:prstClr>
            </a:outerShdw>
          </a:effectLst>
        </p:spPr>
        <p:txBody>
          <a:bodyPr wrap="square" anchor="ctr" anchorCtr="1">
            <a:noAutofit/>
          </a:bodyPr>
          <a:lstStyle/>
          <a:p>
            <a:r>
              <a:rPr lang="en-US" sz="2000" i="1" dirty="0" err="1" smtClean="0"/>
              <a:t>Semaphore_post</a:t>
            </a:r>
            <a:r>
              <a:rPr lang="en-US" sz="2000" i="1" dirty="0" smtClean="0"/>
              <a:t> (</a:t>
            </a:r>
            <a:r>
              <a:rPr lang="en-US" sz="2000" i="1" dirty="0" err="1" smtClean="0"/>
              <a:t>Sem</a:t>
            </a:r>
            <a:r>
              <a:rPr lang="en-US" sz="2000" i="1" dirty="0" smtClean="0"/>
              <a:t>);</a:t>
            </a:r>
            <a:endParaRPr lang="en-US" sz="2000" i="1" dirty="0"/>
          </a:p>
        </p:txBody>
      </p:sp>
      <p:sp>
        <p:nvSpPr>
          <p:cNvPr id="32" name="Leading Question"/>
          <p:cNvSpPr txBox="1"/>
          <p:nvPr/>
        </p:nvSpPr>
        <p:spPr>
          <a:xfrm>
            <a:off x="4724400" y="6460882"/>
            <a:ext cx="3472104"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How do you configure a Semaphore?</a:t>
            </a:r>
          </a:p>
        </p:txBody>
      </p:sp>
      <p:sp>
        <p:nvSpPr>
          <p:cNvPr id="2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26</a:t>
            </a:r>
            <a:endParaRPr lang="en-US" sz="1000" b="0" dirty="0" smtClean="0">
              <a:solidFill>
                <a:schemeClr val="tx2"/>
              </a:solidFill>
              <a:effectLst/>
              <a:latin typeface="Arial"/>
            </a:endParaRPr>
          </a:p>
        </p:txBody>
      </p:sp>
      <p:pic>
        <p:nvPicPr>
          <p:cNvPr id="29"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499"/>
                                          </p:stCondLst>
                                        </p:cTn>
                                        <p:tgtEl>
                                          <p:spTgt spid="32"/>
                                        </p:tgtEl>
                                        <p:attrNameLst>
                                          <p:attrName>style.visibility</p:attrName>
                                        </p:attrNameLst>
                                      </p:cBhvr>
                                      <p:to>
                                        <p:strVal val="visible"/>
                                      </p:to>
                                    </p:set>
                                  </p:childTnLst>
                                </p:cTn>
                              </p:par>
                            </p:childTnLst>
                          </p:cTn>
                        </p:par>
                        <p:par>
                          <p:cTn id="12" fill="hold">
                            <p:stCondLst>
                              <p:cond delay="500"/>
                            </p:stCondLst>
                            <p:childTnLst>
                              <p:par>
                                <p:cTn id="13" presetID="1" presetClass="entr" presetSubtype="0" fill="hold" nodeType="afterEffect">
                                  <p:stCondLst>
                                    <p:cond delay="0"/>
                                  </p:stCondLst>
                                  <p:childTnLst>
                                    <p:set>
                                      <p:cBhvr>
                                        <p:cTn id="14" dur="1" fill="hold">
                                          <p:stCondLst>
                                            <p:cond delay="499"/>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13" cstate="print"/>
          <a:stretch>
            <a:fillRect/>
          </a:stretch>
        </p:blipFill>
        <p:spPr>
          <a:xfrm>
            <a:off x="50800" y="6477000"/>
            <a:ext cx="1438537" cy="347443"/>
          </a:xfrm>
          <a:prstGeom prst="rect">
            <a:avLst/>
          </a:prstGeom>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3">
            <a:hlinkClick r:id="rId14" action="ppaction://hlinksldjump"/>
          </p:cNvPr>
          <p:cNvSpPr txBox="1">
            <a:spLocks noChangeArrowheads="1"/>
          </p:cNvSpPr>
          <p:nvPr>
            <p:custDataLst>
              <p:tags r:id="rId2"/>
            </p:custDataLst>
          </p:nvPr>
        </p:nvSpPr>
        <p:spPr bwMode="auto">
          <a:xfrm>
            <a:off x="304800" y="927785"/>
            <a:ext cx="5562600" cy="495300"/>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Threads</a:t>
            </a:r>
            <a:endParaRPr lang="en-US" sz="2800">
              <a:solidFill>
                <a:srgbClr val="000000"/>
              </a:solidFill>
            </a:endParaRPr>
          </a:p>
        </p:txBody>
      </p:sp>
      <p:sp>
        <p:nvSpPr>
          <p:cNvPr id="11" name="Text Box 6">
            <a:hlinkClick r:id="rId15" action="ppaction://hlinksldjump"/>
          </p:cNvPr>
          <p:cNvSpPr txBox="1">
            <a:spLocks noChangeArrowheads="1"/>
          </p:cNvSpPr>
          <p:nvPr>
            <p:custDataLst>
              <p:tags r:id="rId3"/>
            </p:custDataLst>
          </p:nvPr>
        </p:nvSpPr>
        <p:spPr bwMode="auto">
          <a:xfrm>
            <a:off x="805502" y="1507348"/>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Hwi</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4"/>
            </p:custDataLst>
          </p:nvPr>
        </p:nvSpPr>
        <p:spPr bwMode="auto">
          <a:xfrm>
            <a:off x="805502" y="1913177"/>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Swi</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5"/>
            </p:custDataLst>
          </p:nvPr>
        </p:nvSpPr>
        <p:spPr bwMode="auto">
          <a:xfrm>
            <a:off x="805502" y="2319004"/>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Tasks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6"/>
            </p:custDataLst>
          </p:nvPr>
        </p:nvSpPr>
        <p:spPr bwMode="auto">
          <a:xfrm>
            <a:off x="805502" y="2724832"/>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Semaphores</a:t>
            </a:r>
            <a:endParaRPr lang="en-US" dirty="0">
              <a:solidFill>
                <a:srgbClr val="000000"/>
              </a:solidFill>
            </a:endParaRPr>
          </a:p>
        </p:txBody>
      </p:sp>
      <p:sp>
        <p:nvSpPr>
          <p:cNvPr id="15" name="Text Box 4">
            <a:hlinkClick r:id="rId19" action="ppaction://hlinksldjump"/>
          </p:cNvPr>
          <p:cNvSpPr txBox="1">
            <a:spLocks noChangeArrowheads="1"/>
          </p:cNvSpPr>
          <p:nvPr>
            <p:custDataLst>
              <p:tags r:id="rId7"/>
            </p:custDataLst>
          </p:nvPr>
        </p:nvSpPr>
        <p:spPr bwMode="auto">
          <a:xfrm>
            <a:off x="301576" y="3157648"/>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BIOS Objects</a:t>
            </a:r>
            <a:endParaRPr lang="en-US" sz="2800" dirty="0">
              <a:solidFill>
                <a:srgbClr val="000000"/>
              </a:solidFill>
            </a:endParaRPr>
          </a:p>
        </p:txBody>
      </p:sp>
      <p:sp>
        <p:nvSpPr>
          <p:cNvPr id="16" name="Text Box 4">
            <a:hlinkClick r:id="rId20" action="ppaction://hlinksldjump"/>
          </p:cNvPr>
          <p:cNvSpPr txBox="1">
            <a:spLocks noChangeArrowheads="1"/>
          </p:cNvSpPr>
          <p:nvPr>
            <p:custDataLst>
              <p:tags r:id="rId8"/>
            </p:custDataLst>
          </p:nvPr>
        </p:nvSpPr>
        <p:spPr bwMode="auto">
          <a:xfrm>
            <a:off x="301576" y="373245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Scheduler</a:t>
            </a:r>
            <a:endParaRPr lang="en-US" sz="2800" dirty="0">
              <a:solidFill>
                <a:srgbClr val="000000"/>
              </a:solidFill>
            </a:endParaRPr>
          </a:p>
        </p:txBody>
      </p:sp>
      <p:sp>
        <p:nvSpPr>
          <p:cNvPr id="17" name="Text Box 4">
            <a:hlinkClick r:id="rId21" action="ppaction://hlinksldjump"/>
          </p:cNvPr>
          <p:cNvSpPr txBox="1">
            <a:spLocks noChangeArrowheads="1"/>
          </p:cNvSpPr>
          <p:nvPr>
            <p:custDataLst>
              <p:tags r:id="rId9"/>
            </p:custDataLst>
          </p:nvPr>
        </p:nvSpPr>
        <p:spPr bwMode="auto">
          <a:xfrm>
            <a:off x="301576" y="430725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Custom Platforms</a:t>
            </a:r>
            <a:endParaRPr lang="en-US" sz="2800" dirty="0">
              <a:solidFill>
                <a:srgbClr val="000000"/>
              </a:solidFill>
            </a:endParaRPr>
          </a:p>
        </p:txBody>
      </p:sp>
      <p:sp>
        <p:nvSpPr>
          <p:cNvPr id="18" name="Text Box 4">
            <a:hlinkClick r:id="rId22" action="ppaction://hlinksldjump"/>
          </p:cNvPr>
          <p:cNvSpPr txBox="1">
            <a:spLocks noChangeArrowheads="1"/>
          </p:cNvSpPr>
          <p:nvPr>
            <p:custDataLst>
              <p:tags r:id="rId10"/>
            </p:custDataLst>
          </p:nvPr>
        </p:nvSpPr>
        <p:spPr bwMode="auto">
          <a:xfrm>
            <a:off x="301576" y="488205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3</a:t>
            </a:r>
            <a:endParaRPr lang="en-US" sz="2800" dirty="0">
              <a:solidFill>
                <a:srgbClr val="000000"/>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normAutofit fontScale="90000"/>
          </a:bodyPr>
          <a:lstStyle/>
          <a:p>
            <a:r>
              <a:rPr lang="en-US" dirty="0" smtClean="0"/>
              <a:t>Configuring a </a:t>
            </a:r>
            <a:r>
              <a:rPr lang="en-US" i="1" u="sng" dirty="0" smtClean="0"/>
              <a:t>Semaphore</a:t>
            </a:r>
            <a:r>
              <a:rPr lang="en-US" dirty="0" smtClean="0"/>
              <a:t> – Statically via GUI</a:t>
            </a:r>
          </a:p>
        </p:txBody>
      </p:sp>
      <p:sp>
        <p:nvSpPr>
          <p:cNvPr id="368651" name="Oval 11"/>
          <p:cNvSpPr>
            <a:spLocks noChangeArrowheads="1"/>
          </p:cNvSpPr>
          <p:nvPr/>
        </p:nvSpPr>
        <p:spPr bwMode="auto">
          <a:xfrm>
            <a:off x="228600" y="1219200"/>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389" name="Text Box 12"/>
          <p:cNvSpPr txBox="1">
            <a:spLocks noChangeArrowheads="1"/>
          </p:cNvSpPr>
          <p:nvPr/>
        </p:nvSpPr>
        <p:spPr bwMode="auto">
          <a:xfrm>
            <a:off x="247650" y="1225550"/>
            <a:ext cx="354013" cy="384175"/>
          </a:xfrm>
          <a:prstGeom prst="rect">
            <a:avLst/>
          </a:prstGeom>
          <a:noFill/>
          <a:ln w="12700">
            <a:noFill/>
            <a:miter lim="800000"/>
            <a:headEnd/>
            <a:tailEnd/>
          </a:ln>
        </p:spPr>
        <p:txBody>
          <a:bodyPr wrap="none">
            <a:spAutoFit/>
          </a:bodyPr>
          <a:lstStyle/>
          <a:p>
            <a:r>
              <a:rPr lang="en-US">
                <a:solidFill>
                  <a:srgbClr val="000000"/>
                </a:solidFill>
              </a:rPr>
              <a:t>1</a:t>
            </a:r>
          </a:p>
        </p:txBody>
      </p:sp>
      <p:sp>
        <p:nvSpPr>
          <p:cNvPr id="16390" name="Text Box 13"/>
          <p:cNvSpPr txBox="1">
            <a:spLocks noChangeArrowheads="1"/>
          </p:cNvSpPr>
          <p:nvPr/>
        </p:nvSpPr>
        <p:spPr bwMode="auto">
          <a:xfrm>
            <a:off x="641350" y="1263650"/>
            <a:ext cx="8082341" cy="338554"/>
          </a:xfrm>
          <a:prstGeom prst="rect">
            <a:avLst/>
          </a:prstGeom>
          <a:noFill/>
          <a:ln w="12700">
            <a:noFill/>
            <a:miter lim="800000"/>
            <a:headEnd/>
            <a:tailEnd/>
          </a:ln>
        </p:spPr>
        <p:txBody>
          <a:bodyPr wrap="none">
            <a:spAutoFit/>
          </a:bodyPr>
          <a:lstStyle/>
          <a:p>
            <a:r>
              <a:rPr lang="en-US" sz="2000" dirty="0" smtClean="0">
                <a:solidFill>
                  <a:srgbClr val="000000"/>
                </a:solidFill>
              </a:rPr>
              <a:t>Use Semaphore </a:t>
            </a:r>
            <a:r>
              <a:rPr lang="en-US" sz="1800" b="0" i="1" dirty="0" smtClean="0">
                <a:solidFill>
                  <a:srgbClr val="000000"/>
                </a:solidFill>
                <a:latin typeface="Arial Narrow" pitchFamily="34" charset="0"/>
              </a:rPr>
              <a:t>(Available Products)</a:t>
            </a:r>
            <a:r>
              <a:rPr lang="en-US" sz="1800" b="0" i="1" dirty="0" smtClean="0">
                <a:solidFill>
                  <a:srgbClr val="000000"/>
                </a:solidFill>
              </a:rPr>
              <a:t> </a:t>
            </a:r>
            <a:r>
              <a:rPr lang="en-US" sz="2000" dirty="0" smtClean="0">
                <a:solidFill>
                  <a:srgbClr val="000000"/>
                </a:solidFill>
              </a:rPr>
              <a:t>, insert new Semaphore </a:t>
            </a:r>
            <a:r>
              <a:rPr lang="en-US" sz="1800" b="0" i="1" dirty="0" smtClean="0">
                <a:solidFill>
                  <a:srgbClr val="000000"/>
                </a:solidFill>
                <a:latin typeface="Arial Narrow" pitchFamily="34" charset="0"/>
              </a:rPr>
              <a:t>(Outline View)</a:t>
            </a:r>
            <a:endParaRPr lang="en-US" sz="1800" b="0" i="1" dirty="0">
              <a:solidFill>
                <a:srgbClr val="000000"/>
              </a:solidFill>
              <a:latin typeface="Arial Narrow" pitchFamily="34" charset="0"/>
            </a:endParaRPr>
          </a:p>
        </p:txBody>
      </p:sp>
      <p:grpSp>
        <p:nvGrpSpPr>
          <p:cNvPr id="2" name="Group 48"/>
          <p:cNvGrpSpPr>
            <a:grpSpLocks/>
          </p:cNvGrpSpPr>
          <p:nvPr/>
        </p:nvGrpSpPr>
        <p:grpSpPr bwMode="auto">
          <a:xfrm>
            <a:off x="1447800" y="619125"/>
            <a:ext cx="4876800" cy="412750"/>
            <a:chOff x="480" y="390"/>
            <a:chExt cx="3072" cy="260"/>
          </a:xfrm>
        </p:grpSpPr>
        <p:sp>
          <p:nvSpPr>
            <p:cNvPr id="368655" name="Rectangle 15"/>
            <p:cNvSpPr>
              <a:spLocks noChangeArrowheads="1"/>
            </p:cNvSpPr>
            <p:nvPr/>
          </p:nvSpPr>
          <p:spPr bwMode="auto">
            <a:xfrm>
              <a:off x="480" y="406"/>
              <a:ext cx="3024" cy="244"/>
            </a:xfrm>
            <a:prstGeom prst="rect">
              <a:avLst/>
            </a:prstGeom>
            <a:solidFill>
              <a:schemeClr val="accent2"/>
            </a:solidFill>
            <a:ln w="12700">
              <a:solidFill>
                <a:schemeClr val="tx1"/>
              </a:solidFill>
              <a:miter lim="800000"/>
              <a:headEnd/>
              <a:tailEnd/>
            </a:ln>
            <a:effectLst/>
          </p:spPr>
          <p:txBody>
            <a:bodyPr wrap="squar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410" name="Text Box 16"/>
            <p:cNvSpPr txBox="1">
              <a:spLocks noChangeArrowheads="1"/>
            </p:cNvSpPr>
            <p:nvPr/>
          </p:nvSpPr>
          <p:spPr bwMode="auto">
            <a:xfrm>
              <a:off x="528" y="390"/>
              <a:ext cx="864" cy="260"/>
            </a:xfrm>
            <a:prstGeom prst="rect">
              <a:avLst/>
            </a:prstGeom>
            <a:noFill/>
            <a:ln w="12700">
              <a:noFill/>
              <a:miter lim="800000"/>
              <a:headEnd/>
              <a:tailEnd/>
            </a:ln>
          </p:spPr>
          <p:txBody>
            <a:bodyPr wrap="none" anchor="ctr" anchorCtr="1"/>
            <a:lstStyle/>
            <a:p>
              <a:r>
                <a:rPr lang="en-US" sz="2000" u="sng" dirty="0">
                  <a:solidFill>
                    <a:srgbClr val="000000"/>
                  </a:solidFill>
                </a:rPr>
                <a:t>Example</a:t>
              </a:r>
              <a:r>
                <a:rPr lang="en-US" sz="2000" dirty="0">
                  <a:solidFill>
                    <a:srgbClr val="000000"/>
                  </a:solidFill>
                </a:rPr>
                <a:t>:</a:t>
              </a:r>
            </a:p>
          </p:txBody>
        </p:sp>
        <p:sp>
          <p:nvSpPr>
            <p:cNvPr id="16411" name="Text Box 17"/>
            <p:cNvSpPr txBox="1">
              <a:spLocks noChangeArrowheads="1"/>
            </p:cNvSpPr>
            <p:nvPr/>
          </p:nvSpPr>
          <p:spPr bwMode="auto">
            <a:xfrm>
              <a:off x="1344" y="432"/>
              <a:ext cx="2208" cy="192"/>
            </a:xfrm>
            <a:prstGeom prst="rect">
              <a:avLst/>
            </a:prstGeom>
            <a:noFill/>
            <a:ln w="12700">
              <a:noFill/>
              <a:miter lim="800000"/>
              <a:headEnd/>
              <a:tailEnd/>
            </a:ln>
          </p:spPr>
          <p:txBody>
            <a:bodyPr wrap="none" anchor="ctr"/>
            <a:lstStyle/>
            <a:p>
              <a:pPr>
                <a:lnSpc>
                  <a:spcPct val="70000"/>
                </a:lnSpc>
              </a:pPr>
              <a:r>
                <a:rPr lang="en-US" sz="2000" dirty="0">
                  <a:solidFill>
                    <a:srgbClr val="000000"/>
                  </a:solidFill>
                  <a:latin typeface="Arial Narrow" pitchFamily="34" charset="0"/>
                </a:rPr>
                <a:t> </a:t>
              </a:r>
              <a:r>
                <a:rPr lang="en-US" sz="2000" dirty="0" smtClean="0">
                  <a:solidFill>
                    <a:srgbClr val="000000"/>
                  </a:solidFill>
                  <a:latin typeface="Arial Narrow" pitchFamily="34" charset="0"/>
                </a:rPr>
                <a:t>Create </a:t>
              </a:r>
              <a:r>
                <a:rPr lang="en-US" sz="2000" dirty="0" err="1" smtClean="0">
                  <a:solidFill>
                    <a:srgbClr val="000000"/>
                  </a:solidFill>
                  <a:latin typeface="Arial Narrow" pitchFamily="34" charset="0"/>
                </a:rPr>
                <a:t>mcaspReady</a:t>
              </a:r>
              <a:r>
                <a:rPr lang="en-US" sz="2000" dirty="0" smtClean="0">
                  <a:solidFill>
                    <a:srgbClr val="000000"/>
                  </a:solidFill>
                  <a:latin typeface="Arial Narrow" pitchFamily="34" charset="0"/>
                </a:rPr>
                <a:t>,  counting </a:t>
              </a:r>
              <a:endParaRPr lang="en-US" sz="2000" dirty="0">
                <a:solidFill>
                  <a:srgbClr val="000000"/>
                </a:solidFill>
                <a:latin typeface="Arial Narrow" pitchFamily="34" charset="0"/>
              </a:endParaRPr>
            </a:p>
          </p:txBody>
        </p:sp>
      </p:grpSp>
      <p:sp>
        <p:nvSpPr>
          <p:cNvPr id="39" name="Oval 11"/>
          <p:cNvSpPr>
            <a:spLocks noChangeArrowheads="1"/>
          </p:cNvSpPr>
          <p:nvPr/>
        </p:nvSpPr>
        <p:spPr bwMode="auto">
          <a:xfrm>
            <a:off x="228600" y="3667411"/>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0" name="Text Box 12"/>
          <p:cNvSpPr txBox="1">
            <a:spLocks noChangeArrowheads="1"/>
          </p:cNvSpPr>
          <p:nvPr/>
        </p:nvSpPr>
        <p:spPr bwMode="auto">
          <a:xfrm>
            <a:off x="247650" y="3673761"/>
            <a:ext cx="354013" cy="384175"/>
          </a:xfrm>
          <a:prstGeom prst="rect">
            <a:avLst/>
          </a:prstGeom>
          <a:noFill/>
          <a:ln w="12700">
            <a:noFill/>
            <a:miter lim="800000"/>
            <a:headEnd/>
            <a:tailEnd/>
          </a:ln>
        </p:spPr>
        <p:txBody>
          <a:bodyPr wrap="none">
            <a:spAutoFit/>
          </a:bodyPr>
          <a:lstStyle/>
          <a:p>
            <a:r>
              <a:rPr lang="en-US" dirty="0" smtClean="0">
                <a:solidFill>
                  <a:srgbClr val="000000"/>
                </a:solidFill>
              </a:rPr>
              <a:t>2</a:t>
            </a:r>
            <a:endParaRPr lang="en-US" dirty="0">
              <a:solidFill>
                <a:srgbClr val="000000"/>
              </a:solidFill>
            </a:endParaRPr>
          </a:p>
        </p:txBody>
      </p:sp>
      <p:sp>
        <p:nvSpPr>
          <p:cNvPr id="41" name="Text Box 13"/>
          <p:cNvSpPr txBox="1">
            <a:spLocks noChangeArrowheads="1"/>
          </p:cNvSpPr>
          <p:nvPr/>
        </p:nvSpPr>
        <p:spPr bwMode="auto">
          <a:xfrm>
            <a:off x="641350" y="3711861"/>
            <a:ext cx="7016664" cy="338554"/>
          </a:xfrm>
          <a:prstGeom prst="rect">
            <a:avLst/>
          </a:prstGeom>
          <a:noFill/>
          <a:ln w="12700">
            <a:noFill/>
            <a:miter lim="800000"/>
            <a:headEnd/>
            <a:tailEnd/>
          </a:ln>
        </p:spPr>
        <p:txBody>
          <a:bodyPr wrap="none">
            <a:spAutoFit/>
          </a:bodyPr>
          <a:lstStyle/>
          <a:p>
            <a:r>
              <a:rPr lang="en-US" sz="2000" dirty="0">
                <a:solidFill>
                  <a:srgbClr val="000000"/>
                </a:solidFill>
              </a:rPr>
              <a:t>Configure </a:t>
            </a:r>
            <a:r>
              <a:rPr lang="en-US" sz="2000" dirty="0" smtClean="0">
                <a:solidFill>
                  <a:srgbClr val="000000"/>
                </a:solidFill>
              </a:rPr>
              <a:t>Semaphore – Object name, initial count, type:</a:t>
            </a:r>
            <a:endParaRPr lang="en-US" sz="2000" dirty="0">
              <a:solidFill>
                <a:srgbClr val="000000"/>
              </a:solidFill>
            </a:endParaRPr>
          </a:p>
        </p:txBody>
      </p:sp>
      <p:sp>
        <p:nvSpPr>
          <p:cNvPr id="45" name="Right Arrow 44"/>
          <p:cNvSpPr/>
          <p:nvPr/>
        </p:nvSpPr>
        <p:spPr bwMode="auto">
          <a:xfrm>
            <a:off x="3276600" y="2389496"/>
            <a:ext cx="533400" cy="4572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pic>
        <p:nvPicPr>
          <p:cNvPr id="75778" name="Picture 2" descr="C:\Documents and Settings\a0159877\Desktop\use_sem.png"/>
          <p:cNvPicPr>
            <a:picLocks noChangeAspect="1" noChangeArrowheads="1"/>
          </p:cNvPicPr>
          <p:nvPr/>
        </p:nvPicPr>
        <p:blipFill>
          <a:blip r:embed="rId4" cstate="print"/>
          <a:srcRect/>
          <a:stretch>
            <a:fillRect/>
          </a:stretch>
        </p:blipFill>
        <p:spPr bwMode="auto">
          <a:xfrm>
            <a:off x="1021952" y="1752600"/>
            <a:ext cx="2026048" cy="1620837"/>
          </a:xfrm>
          <a:prstGeom prst="rect">
            <a:avLst/>
          </a:prstGeom>
          <a:noFill/>
          <a:ln w="12700">
            <a:solidFill>
              <a:schemeClr val="tx1"/>
            </a:solidFill>
          </a:ln>
          <a:effectLst>
            <a:outerShdw blurRad="50800" dist="76200" dir="2700000" algn="tl" rotWithShape="0">
              <a:prstClr val="black">
                <a:alpha val="40000"/>
              </a:prstClr>
            </a:outerShdw>
          </a:effectLst>
        </p:spPr>
      </p:pic>
      <p:pic>
        <p:nvPicPr>
          <p:cNvPr id="75779" name="Picture 3" descr="C:\Documents and Settings\a0159877\Desktop\sem_config.png"/>
          <p:cNvPicPr>
            <a:picLocks noChangeAspect="1" noChangeArrowheads="1"/>
          </p:cNvPicPr>
          <p:nvPr/>
        </p:nvPicPr>
        <p:blipFill>
          <a:blip r:embed="rId5" cstate="print"/>
          <a:srcRect/>
          <a:stretch>
            <a:fillRect/>
          </a:stretch>
        </p:blipFill>
        <p:spPr bwMode="auto">
          <a:xfrm>
            <a:off x="1752600" y="4073907"/>
            <a:ext cx="3200400" cy="2577101"/>
          </a:xfrm>
          <a:prstGeom prst="rect">
            <a:avLst/>
          </a:prstGeom>
          <a:noFill/>
          <a:ln w="12700">
            <a:solidFill>
              <a:schemeClr val="tx1"/>
            </a:solidFill>
          </a:ln>
          <a:effectLst>
            <a:outerShdw blurRad="50800" dist="63500" dir="2700000" algn="tl" rotWithShape="0">
              <a:prstClr val="black">
                <a:alpha val="40000"/>
              </a:prstClr>
            </a:outerShdw>
          </a:effectLst>
        </p:spPr>
      </p:pic>
      <p:pic>
        <p:nvPicPr>
          <p:cNvPr id="75780" name="Picture 4" descr="C:\Documents and Settings\a0159877\Desktop\sem_outline.png"/>
          <p:cNvPicPr>
            <a:picLocks noChangeAspect="1" noChangeArrowheads="1"/>
          </p:cNvPicPr>
          <p:nvPr/>
        </p:nvPicPr>
        <p:blipFill>
          <a:blip r:embed="rId6" cstate="print"/>
          <a:srcRect/>
          <a:stretch>
            <a:fillRect/>
          </a:stretch>
        </p:blipFill>
        <p:spPr bwMode="auto">
          <a:xfrm>
            <a:off x="4038599" y="1752600"/>
            <a:ext cx="2399881" cy="1605803"/>
          </a:xfrm>
          <a:prstGeom prst="rect">
            <a:avLst/>
          </a:prstGeom>
          <a:noFill/>
          <a:ln w="12700">
            <a:solidFill>
              <a:schemeClr val="tx1"/>
            </a:solidFill>
          </a:ln>
          <a:effectLst>
            <a:outerShdw blurRad="50800" dist="76200" dir="2700000" algn="tl" rotWithShape="0">
              <a:prstClr val="black">
                <a:alpha val="40000"/>
              </a:prstClr>
            </a:outerShdw>
          </a:effectLst>
        </p:spPr>
      </p:pic>
      <p:sp>
        <p:nvSpPr>
          <p:cNvPr id="21"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27</a:t>
            </a:r>
            <a:endParaRPr lang="en-US" sz="1000" b="0">
              <a:solidFill>
                <a:schemeClr val="tx2"/>
              </a:solidFill>
              <a:latin typeface="Arial"/>
            </a:endParaRPr>
          </a:p>
        </p:txBody>
      </p:sp>
      <p:pic>
        <p:nvPicPr>
          <p:cNvPr id="22"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SYS/BIOS Semaphore/Task APIs</a:t>
            </a:r>
          </a:p>
        </p:txBody>
      </p:sp>
      <p:sp>
        <p:nvSpPr>
          <p:cNvPr id="14" name="TextBox 13"/>
          <p:cNvSpPr txBox="1"/>
          <p:nvPr/>
        </p:nvSpPr>
        <p:spPr>
          <a:xfrm>
            <a:off x="533400" y="1041776"/>
            <a:ext cx="8077200" cy="482224"/>
          </a:xfrm>
          <a:prstGeom prst="rect">
            <a:avLst/>
          </a:prstGeom>
          <a:solidFill>
            <a:schemeClr val="tx2">
              <a:lumMod val="20000"/>
              <a:lumOff val="80000"/>
            </a:schemeClr>
          </a:solidFill>
          <a:ln>
            <a:solidFill>
              <a:schemeClr val="tx1"/>
            </a:solidFill>
          </a:ln>
          <a:effectLst>
            <a:outerShdw blurRad="50800" dist="76200" dir="2700000" algn="tl" rotWithShape="0">
              <a:prstClr val="black">
                <a:alpha val="40000"/>
              </a:prstClr>
            </a:outerShdw>
          </a:effectLst>
        </p:spPr>
        <p:txBody>
          <a:bodyPr wrap="none" rtlCol="0" anchor="ctr" anchorCtr="1">
            <a:noAutofit/>
          </a:bodyPr>
          <a:lstStyle/>
          <a:p>
            <a:r>
              <a:rPr lang="en-US" dirty="0" err="1" smtClean="0">
                <a:latin typeface="Courier New" pitchFamily="49" charset="0"/>
                <a:cs typeface="Courier New" pitchFamily="49" charset="0"/>
              </a:rPr>
              <a:t>Semaphore_getCount</a:t>
            </a:r>
            <a:r>
              <a:rPr lang="en-US" dirty="0" smtClean="0">
                <a:latin typeface="Courier New" pitchFamily="49" charset="0"/>
                <a:cs typeface="Courier New" pitchFamily="49" charset="0"/>
              </a:rPr>
              <a:t>()		</a:t>
            </a:r>
            <a:r>
              <a:rPr lang="en-US" b="0" dirty="0" smtClean="0">
                <a:latin typeface="+mn-lt"/>
                <a:cs typeface="Courier New" pitchFamily="49" charset="0"/>
              </a:rPr>
              <a:t>Get semaphore count</a:t>
            </a:r>
          </a:p>
        </p:txBody>
      </p:sp>
      <p:sp>
        <p:nvSpPr>
          <p:cNvPr id="15" name="TextBox 14"/>
          <p:cNvSpPr txBox="1"/>
          <p:nvPr/>
        </p:nvSpPr>
        <p:spPr>
          <a:xfrm>
            <a:off x="381000" y="590264"/>
            <a:ext cx="5363456" cy="437043"/>
          </a:xfrm>
          <a:prstGeom prst="rect">
            <a:avLst/>
          </a:prstGeom>
          <a:noFill/>
        </p:spPr>
        <p:txBody>
          <a:bodyPr wrap="none" rtlCol="0">
            <a:spAutoFit/>
          </a:bodyPr>
          <a:lstStyle/>
          <a:p>
            <a:r>
              <a:rPr lang="en-US" sz="2800" dirty="0" smtClean="0"/>
              <a:t>Other useful Semaphore APIs:</a:t>
            </a:r>
            <a:endParaRPr lang="en-US" sz="2800" dirty="0"/>
          </a:p>
        </p:txBody>
      </p:sp>
      <p:sp>
        <p:nvSpPr>
          <p:cNvPr id="11" name="TextBox 10"/>
          <p:cNvSpPr txBox="1"/>
          <p:nvPr/>
        </p:nvSpPr>
        <p:spPr>
          <a:xfrm>
            <a:off x="997623" y="2245237"/>
            <a:ext cx="7391400" cy="4191000"/>
          </a:xfrm>
          <a:prstGeom prst="rect">
            <a:avLst/>
          </a:prstGeom>
          <a:solidFill>
            <a:schemeClr val="accent1"/>
          </a:solidFill>
          <a:ln>
            <a:solidFill>
              <a:schemeClr val="tx1"/>
            </a:solidFill>
          </a:ln>
          <a:effectLst>
            <a:outerShdw blurRad="50800" dist="76200" dir="2700000" algn="tl" rotWithShape="0">
              <a:prstClr val="black">
                <a:alpha val="40000"/>
              </a:prstClr>
            </a:outerShdw>
          </a:effectLst>
        </p:spPr>
        <p:txBody>
          <a:bodyPr wrap="none" rtlCol="0" anchor="ctr" anchorCtr="1">
            <a:noAutofit/>
          </a:bodyPr>
          <a:lstStyle/>
          <a:p>
            <a:pPr>
              <a:lnSpc>
                <a:spcPct val="100000"/>
              </a:lnSpc>
              <a:spcBef>
                <a:spcPts val="600"/>
              </a:spcBef>
              <a:spcAft>
                <a:spcPts val="600"/>
              </a:spcAft>
            </a:pPr>
            <a:r>
              <a:rPr lang="en-US" dirty="0" err="1" smtClean="0">
                <a:latin typeface="Courier New" pitchFamily="49" charset="0"/>
                <a:cs typeface="Courier New" pitchFamily="49" charset="0"/>
              </a:rPr>
              <a:t>Task_sleep</a:t>
            </a:r>
            <a:r>
              <a:rPr lang="en-US" dirty="0" smtClean="0">
                <a:latin typeface="Courier New" pitchFamily="49" charset="0"/>
                <a:cs typeface="Courier New" pitchFamily="49" charset="0"/>
              </a:rPr>
              <a:t>	()		</a:t>
            </a:r>
            <a:r>
              <a:rPr lang="en-US" b="0" dirty="0" smtClean="0">
                <a:latin typeface="+mn-lt"/>
                <a:cs typeface="Courier New" pitchFamily="49" charset="0"/>
              </a:rPr>
              <a:t>Sleep for N system ticks</a:t>
            </a:r>
          </a:p>
          <a:p>
            <a:pPr>
              <a:lnSpc>
                <a:spcPct val="100000"/>
              </a:lnSpc>
              <a:spcBef>
                <a:spcPts val="600"/>
              </a:spcBef>
              <a:spcAft>
                <a:spcPts val="600"/>
              </a:spcAft>
            </a:pPr>
            <a:r>
              <a:rPr lang="en-US" dirty="0" err="1" smtClean="0">
                <a:latin typeface="Courier New" pitchFamily="49" charset="0"/>
                <a:cs typeface="Courier New" pitchFamily="49" charset="0"/>
              </a:rPr>
              <a:t>Task_yield</a:t>
            </a:r>
            <a:r>
              <a:rPr lang="en-US" dirty="0" smtClean="0">
                <a:latin typeface="Courier New" pitchFamily="49" charset="0"/>
                <a:cs typeface="Courier New" pitchFamily="49" charset="0"/>
              </a:rPr>
              <a:t>	()		</a:t>
            </a:r>
            <a:r>
              <a:rPr lang="en-US" b="0" dirty="0" smtClean="0">
                <a:latin typeface="+mn-lt"/>
                <a:cs typeface="Courier New" pitchFamily="49" charset="0"/>
              </a:rPr>
              <a:t>Yield to same </a:t>
            </a:r>
            <a:r>
              <a:rPr lang="en-US" b="0" dirty="0" err="1" smtClean="0">
                <a:latin typeface="+mn-lt"/>
                <a:cs typeface="Courier New" pitchFamily="49" charset="0"/>
              </a:rPr>
              <a:t>pri</a:t>
            </a:r>
            <a:r>
              <a:rPr lang="en-US" b="0" dirty="0" smtClean="0">
                <a:latin typeface="+mn-lt"/>
                <a:cs typeface="Courier New" pitchFamily="49" charset="0"/>
              </a:rPr>
              <a:t> Task</a:t>
            </a:r>
          </a:p>
          <a:p>
            <a:pPr>
              <a:lnSpc>
                <a:spcPct val="100000"/>
              </a:lnSpc>
              <a:spcBef>
                <a:spcPts val="600"/>
              </a:spcBef>
              <a:spcAft>
                <a:spcPts val="600"/>
              </a:spcAft>
            </a:pPr>
            <a:r>
              <a:rPr lang="en-US" dirty="0" err="1" smtClean="0">
                <a:latin typeface="Courier New" pitchFamily="49" charset="0"/>
                <a:cs typeface="Courier New" pitchFamily="49" charset="0"/>
              </a:rPr>
              <a:t>Task_setPri</a:t>
            </a:r>
            <a:r>
              <a:rPr lang="en-US" dirty="0" smtClean="0">
                <a:latin typeface="Courier New" pitchFamily="49" charset="0"/>
                <a:cs typeface="Courier New" pitchFamily="49" charset="0"/>
              </a:rPr>
              <a:t>()		</a:t>
            </a:r>
            <a:r>
              <a:rPr lang="en-US" b="0" dirty="0" smtClean="0">
                <a:latin typeface="+mn-lt"/>
                <a:cs typeface="Courier New" pitchFamily="49" charset="0"/>
              </a:rPr>
              <a:t>Set Task priority</a:t>
            </a:r>
          </a:p>
          <a:p>
            <a:pPr>
              <a:lnSpc>
                <a:spcPct val="100000"/>
              </a:lnSpc>
              <a:spcBef>
                <a:spcPts val="600"/>
              </a:spcBef>
              <a:spcAft>
                <a:spcPts val="600"/>
              </a:spcAft>
            </a:pPr>
            <a:r>
              <a:rPr lang="en-US" dirty="0" err="1" smtClean="0">
                <a:latin typeface="Courier New" pitchFamily="49" charset="0"/>
                <a:cs typeface="Courier New" pitchFamily="49" charset="0"/>
              </a:rPr>
              <a:t>Task_getPri</a:t>
            </a:r>
            <a:r>
              <a:rPr lang="en-US" dirty="0" smtClean="0">
                <a:latin typeface="Courier New" pitchFamily="49" charset="0"/>
                <a:cs typeface="Courier New" pitchFamily="49" charset="0"/>
              </a:rPr>
              <a:t>()		</a:t>
            </a:r>
            <a:r>
              <a:rPr lang="en-US" b="0" dirty="0" smtClean="0">
                <a:latin typeface="+mn-lt"/>
                <a:cs typeface="Courier New" pitchFamily="49" charset="0"/>
              </a:rPr>
              <a:t>Get Task priority</a:t>
            </a:r>
          </a:p>
          <a:p>
            <a:pPr>
              <a:lnSpc>
                <a:spcPct val="100000"/>
              </a:lnSpc>
              <a:spcBef>
                <a:spcPts val="600"/>
              </a:spcBef>
              <a:spcAft>
                <a:spcPts val="600"/>
              </a:spcAft>
            </a:pPr>
            <a:r>
              <a:rPr lang="en-US" dirty="0" err="1" smtClean="0">
                <a:latin typeface="Courier New" pitchFamily="49" charset="0"/>
                <a:cs typeface="Courier New" pitchFamily="49" charset="0"/>
              </a:rPr>
              <a:t>Task_get</a:t>
            </a:r>
            <a:r>
              <a:rPr lang="en-US" dirty="0" smtClean="0">
                <a:latin typeface="Courier New" pitchFamily="49" charset="0"/>
                <a:cs typeface="Courier New" pitchFamily="49" charset="0"/>
              </a:rPr>
              <a:t>/</a:t>
            </a:r>
            <a:r>
              <a:rPr lang="en-US" dirty="0" err="1" smtClean="0">
                <a:latin typeface="Courier New" pitchFamily="49" charset="0"/>
                <a:cs typeface="Courier New" pitchFamily="49" charset="0"/>
              </a:rPr>
              <a:t>setEnv</a:t>
            </a:r>
            <a:r>
              <a:rPr lang="en-US" dirty="0" smtClean="0">
                <a:latin typeface="Courier New" pitchFamily="49" charset="0"/>
                <a:cs typeface="Courier New" pitchFamily="49" charset="0"/>
              </a:rPr>
              <a:t>	()	</a:t>
            </a:r>
            <a:r>
              <a:rPr lang="en-US" b="0" dirty="0" smtClean="0">
                <a:latin typeface="+mn-lt"/>
                <a:cs typeface="Courier New" pitchFamily="49" charset="0"/>
              </a:rPr>
              <a:t>Get/set Task </a:t>
            </a:r>
            <a:r>
              <a:rPr lang="en-US" b="0" dirty="0" err="1" smtClean="0">
                <a:latin typeface="+mn-lt"/>
                <a:cs typeface="Courier New" pitchFamily="49" charset="0"/>
              </a:rPr>
              <a:t>Env</a:t>
            </a:r>
            <a:endParaRPr lang="en-US" b="0" dirty="0" smtClean="0">
              <a:latin typeface="+mn-lt"/>
              <a:cs typeface="Courier New" pitchFamily="49" charset="0"/>
            </a:endParaRPr>
          </a:p>
          <a:p>
            <a:pPr>
              <a:lnSpc>
                <a:spcPct val="100000"/>
              </a:lnSpc>
              <a:spcBef>
                <a:spcPts val="600"/>
              </a:spcBef>
              <a:spcAft>
                <a:spcPts val="600"/>
              </a:spcAft>
            </a:pPr>
            <a:r>
              <a:rPr lang="en-US" dirty="0" err="1" smtClean="0">
                <a:latin typeface="Courier New" pitchFamily="49" charset="0"/>
                <a:cs typeface="Courier New" pitchFamily="49" charset="0"/>
              </a:rPr>
              <a:t>Task_enable</a:t>
            </a:r>
            <a:r>
              <a:rPr lang="en-US" dirty="0" smtClean="0">
                <a:latin typeface="Courier New" pitchFamily="49" charset="0"/>
                <a:cs typeface="Courier New" pitchFamily="49" charset="0"/>
              </a:rPr>
              <a:t>()		</a:t>
            </a:r>
            <a:r>
              <a:rPr lang="en-US" b="0" dirty="0" smtClean="0">
                <a:latin typeface="+mn-lt"/>
                <a:cs typeface="Courier New" pitchFamily="49" charset="0"/>
              </a:rPr>
              <a:t>Enable Task Mgr</a:t>
            </a:r>
          </a:p>
          <a:p>
            <a:pPr>
              <a:lnSpc>
                <a:spcPct val="100000"/>
              </a:lnSpc>
              <a:spcBef>
                <a:spcPts val="600"/>
              </a:spcBef>
              <a:spcAft>
                <a:spcPts val="600"/>
              </a:spcAft>
            </a:pPr>
            <a:r>
              <a:rPr lang="en-US" dirty="0" err="1" smtClean="0">
                <a:latin typeface="Courier New" pitchFamily="49" charset="0"/>
                <a:cs typeface="Courier New" pitchFamily="49" charset="0"/>
              </a:rPr>
              <a:t>Task_disable</a:t>
            </a:r>
            <a:r>
              <a:rPr lang="en-US" dirty="0" smtClean="0">
                <a:latin typeface="Courier New" pitchFamily="49" charset="0"/>
                <a:cs typeface="Courier New" pitchFamily="49" charset="0"/>
              </a:rPr>
              <a:t>()		</a:t>
            </a:r>
            <a:r>
              <a:rPr lang="en-US" b="0" dirty="0" smtClean="0">
                <a:latin typeface="+mn-lt"/>
                <a:cs typeface="Courier New" pitchFamily="49" charset="0"/>
              </a:rPr>
              <a:t>Disable Task Mgr</a:t>
            </a:r>
          </a:p>
          <a:p>
            <a:pPr>
              <a:lnSpc>
                <a:spcPct val="100000"/>
              </a:lnSpc>
              <a:spcBef>
                <a:spcPts val="600"/>
              </a:spcBef>
              <a:spcAft>
                <a:spcPts val="600"/>
              </a:spcAft>
            </a:pPr>
            <a:r>
              <a:rPr lang="en-US" dirty="0" err="1" smtClean="0">
                <a:latin typeface="Courier New" pitchFamily="49" charset="0"/>
                <a:cs typeface="Courier New" pitchFamily="49" charset="0"/>
              </a:rPr>
              <a:t>Task_restore</a:t>
            </a:r>
            <a:r>
              <a:rPr lang="en-US" dirty="0" smtClean="0">
                <a:latin typeface="Courier New" pitchFamily="49" charset="0"/>
                <a:cs typeface="Courier New" pitchFamily="49" charset="0"/>
              </a:rPr>
              <a:t>()		</a:t>
            </a:r>
            <a:r>
              <a:rPr lang="en-US" b="0" dirty="0" smtClean="0">
                <a:latin typeface="+mj-lt"/>
                <a:cs typeface="Courier New" pitchFamily="49" charset="0"/>
              </a:rPr>
              <a:t>Restore Task Mgr</a:t>
            </a:r>
          </a:p>
        </p:txBody>
      </p:sp>
      <p:sp>
        <p:nvSpPr>
          <p:cNvPr id="12" name="TextBox 11"/>
          <p:cNvSpPr txBox="1"/>
          <p:nvPr/>
        </p:nvSpPr>
        <p:spPr>
          <a:xfrm>
            <a:off x="457200" y="1828800"/>
            <a:ext cx="4200252" cy="437043"/>
          </a:xfrm>
          <a:prstGeom prst="rect">
            <a:avLst/>
          </a:prstGeom>
          <a:noFill/>
        </p:spPr>
        <p:txBody>
          <a:bodyPr wrap="none" rtlCol="0">
            <a:spAutoFit/>
          </a:bodyPr>
          <a:lstStyle/>
          <a:p>
            <a:r>
              <a:rPr lang="en-US" sz="2800" dirty="0" smtClean="0"/>
              <a:t>Other useful Task APIs:</a:t>
            </a:r>
            <a:endParaRPr lang="en-US" sz="2800" dirty="0"/>
          </a:p>
        </p:txBody>
      </p:sp>
      <p:cxnSp>
        <p:nvCxnSpPr>
          <p:cNvPr id="16" name="Straight Connector 15"/>
          <p:cNvCxnSpPr/>
          <p:nvPr/>
        </p:nvCxnSpPr>
        <p:spPr bwMode="auto">
          <a:xfrm rot="5400000">
            <a:off x="4876800" y="1284767"/>
            <a:ext cx="457200" cy="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20" name="Straight Connector 19"/>
          <p:cNvCxnSpPr/>
          <p:nvPr/>
        </p:nvCxnSpPr>
        <p:spPr bwMode="auto">
          <a:xfrm rot="5400000">
            <a:off x="2263968" y="4349782"/>
            <a:ext cx="4172910" cy="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24" name="Straight Connector 23"/>
          <p:cNvCxnSpPr/>
          <p:nvPr/>
        </p:nvCxnSpPr>
        <p:spPr bwMode="auto">
          <a:xfrm>
            <a:off x="997623" y="3298389"/>
            <a:ext cx="7391400" cy="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27" name="Straight Connector 26"/>
          <p:cNvCxnSpPr/>
          <p:nvPr/>
        </p:nvCxnSpPr>
        <p:spPr bwMode="auto">
          <a:xfrm>
            <a:off x="997623" y="4861061"/>
            <a:ext cx="7391400" cy="0"/>
          </a:xfrm>
          <a:prstGeom prst="line">
            <a:avLst/>
          </a:prstGeom>
          <a:solidFill>
            <a:schemeClr val="accent1"/>
          </a:solidFill>
          <a:ln w="12700" cap="flat" cmpd="sng" algn="ctr">
            <a:solidFill>
              <a:schemeClr val="tx1"/>
            </a:solidFill>
            <a:prstDash val="solid"/>
            <a:round/>
            <a:headEnd type="none" w="sm" len="sm"/>
            <a:tailEnd type="none" w="sm" len="sm"/>
          </a:ln>
          <a:effectLst/>
        </p:spPr>
      </p:cxnSp>
      <p:pic>
        <p:nvPicPr>
          <p:cNvPr id="13"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8"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9" cstate="print"/>
          <a:stretch>
            <a:fillRect/>
          </a:stretch>
        </p:blipFill>
        <p:spPr>
          <a:xfrm>
            <a:off x="50800" y="6477000"/>
            <a:ext cx="1438537" cy="347443"/>
          </a:xfrm>
          <a:prstGeom prst="rect">
            <a:avLst/>
          </a:prstGeom>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0" action="ppaction://hlinksldjump"/>
          </p:cNvPr>
          <p:cNvSpPr txBox="1">
            <a:spLocks noChangeArrowheads="1"/>
          </p:cNvSpPr>
          <p:nvPr>
            <p:custDataLst>
              <p:tags r:id="rId2"/>
            </p:custDataLst>
          </p:nvPr>
        </p:nvSpPr>
        <p:spPr bwMode="auto">
          <a:xfrm>
            <a:off x="301576" y="9277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Threads</a:t>
            </a:r>
            <a:endParaRPr lang="en-US" sz="2800" dirty="0">
              <a:solidFill>
                <a:srgbClr val="000000"/>
              </a:solidFill>
            </a:endParaRPr>
          </a:p>
        </p:txBody>
      </p:sp>
      <p:sp>
        <p:nvSpPr>
          <p:cNvPr id="11" name="Text Box 3">
            <a:hlinkClick r:id="rId11" action="ppaction://hlinksldjump"/>
          </p:cNvPr>
          <p:cNvSpPr txBox="1">
            <a:spLocks noChangeArrowheads="1"/>
          </p:cNvSpPr>
          <p:nvPr>
            <p:custDataLst>
              <p:tags r:id="rId3"/>
            </p:custDataLst>
          </p:nvPr>
        </p:nvSpPr>
        <p:spPr bwMode="auto">
          <a:xfrm>
            <a:off x="304800" y="1502587"/>
            <a:ext cx="5562600" cy="495300"/>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BIOS Objects</a:t>
            </a:r>
            <a:endParaRPr lang="en-US" sz="2800">
              <a:solidFill>
                <a:srgbClr val="000000"/>
              </a:solidFill>
            </a:endParaRPr>
          </a:p>
        </p:txBody>
      </p:sp>
      <p:sp>
        <p:nvSpPr>
          <p:cNvPr id="12" name="Text Box 4">
            <a:hlinkClick r:id="rId12" action="ppaction://hlinksldjump"/>
          </p:cNvPr>
          <p:cNvSpPr txBox="1">
            <a:spLocks noChangeArrowheads="1"/>
          </p:cNvSpPr>
          <p:nvPr>
            <p:custDataLst>
              <p:tags r:id="rId4"/>
            </p:custDataLst>
          </p:nvPr>
        </p:nvSpPr>
        <p:spPr bwMode="auto">
          <a:xfrm>
            <a:off x="301576" y="210913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Scheduler</a:t>
            </a:r>
            <a:endParaRPr lang="en-US" sz="2800" dirty="0">
              <a:solidFill>
                <a:srgbClr val="000000"/>
              </a:solidFill>
            </a:endParaRPr>
          </a:p>
        </p:txBody>
      </p:sp>
      <p:sp>
        <p:nvSpPr>
          <p:cNvPr id="13" name="Text Box 4">
            <a:hlinkClick r:id="rId13" action="ppaction://hlinksldjump"/>
          </p:cNvPr>
          <p:cNvSpPr txBox="1">
            <a:spLocks noChangeArrowheads="1"/>
          </p:cNvSpPr>
          <p:nvPr>
            <p:custDataLst>
              <p:tags r:id="rId5"/>
            </p:custDataLst>
          </p:nvPr>
        </p:nvSpPr>
        <p:spPr bwMode="auto">
          <a:xfrm>
            <a:off x="301576" y="268394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Custom Platforms</a:t>
            </a:r>
            <a:endParaRPr lang="en-US" sz="2800" dirty="0">
              <a:solidFill>
                <a:srgbClr val="000000"/>
              </a:solidFill>
            </a:endParaRPr>
          </a:p>
        </p:txBody>
      </p:sp>
      <p:sp>
        <p:nvSpPr>
          <p:cNvPr id="14" name="Text Box 4">
            <a:hlinkClick r:id="rId14" action="ppaction://hlinksldjump"/>
          </p:cNvPr>
          <p:cNvSpPr txBox="1">
            <a:spLocks noChangeArrowheads="1"/>
          </p:cNvSpPr>
          <p:nvPr>
            <p:custDataLst>
              <p:tags r:id="rId6"/>
            </p:custDataLst>
          </p:nvPr>
        </p:nvSpPr>
        <p:spPr bwMode="auto">
          <a:xfrm>
            <a:off x="301576" y="3258742"/>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3</a:t>
            </a:r>
            <a:endParaRPr lang="en-US" sz="2800" dirty="0">
              <a:solidFill>
                <a:srgbClr val="000000"/>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rmAutofit/>
          </a:bodyPr>
          <a:lstStyle/>
          <a:p>
            <a:r>
              <a:rPr lang="en-US" dirty="0" smtClean="0"/>
              <a:t>Reminder – Object Creation in BIOS</a:t>
            </a:r>
          </a:p>
        </p:txBody>
      </p:sp>
      <p:sp>
        <p:nvSpPr>
          <p:cNvPr id="3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34</a:t>
            </a:r>
            <a:endParaRPr lang="en-US" sz="1000" b="0" dirty="0" smtClean="0">
              <a:solidFill>
                <a:schemeClr val="tx2"/>
              </a:solidFill>
              <a:effectLst/>
              <a:latin typeface="Arial"/>
            </a:endParaRPr>
          </a:p>
        </p:txBody>
      </p:sp>
      <p:sp>
        <p:nvSpPr>
          <p:cNvPr id="37" name="TextBox 36"/>
          <p:cNvSpPr txBox="1"/>
          <p:nvPr/>
        </p:nvSpPr>
        <p:spPr>
          <a:xfrm>
            <a:off x="205945" y="644856"/>
            <a:ext cx="8414483" cy="1449628"/>
          </a:xfrm>
          <a:prstGeom prst="rect">
            <a:avLst/>
          </a:prstGeom>
          <a:noFill/>
        </p:spPr>
        <p:txBody>
          <a:bodyPr wrap="none" rtlCol="0" anchor="ctr" anchorCtr="0">
            <a:spAutoFit/>
          </a:bodyPr>
          <a:lstStyle/>
          <a:p>
            <a:pPr>
              <a:spcBef>
                <a:spcPts val="600"/>
              </a:spcBef>
            </a:pPr>
            <a:r>
              <a:rPr lang="en-US" dirty="0" smtClean="0">
                <a:solidFill>
                  <a:schemeClr val="dk1"/>
                </a:solidFill>
                <a:effectLst/>
              </a:rPr>
              <a:t>Users can create threads (BIOS resources or “objects”):</a:t>
            </a:r>
          </a:p>
          <a:p>
            <a:pPr marL="177800" indent="-177800">
              <a:lnSpc>
                <a:spcPct val="90000"/>
              </a:lnSpc>
              <a:spcBef>
                <a:spcPts val="600"/>
              </a:spcBef>
              <a:buFont typeface="Arial" pitchFamily="34" charset="0"/>
              <a:buChar char="•"/>
            </a:pPr>
            <a:r>
              <a:rPr lang="en-US" sz="2000" b="0" dirty="0" smtClean="0">
                <a:solidFill>
                  <a:schemeClr val="dk1"/>
                </a:solidFill>
              </a:rPr>
              <a:t>Statically (via the GUI or .</a:t>
            </a:r>
            <a:r>
              <a:rPr lang="en-US" sz="2000" b="0" dirty="0" err="1" smtClean="0">
                <a:solidFill>
                  <a:schemeClr val="dk1"/>
                </a:solidFill>
              </a:rPr>
              <a:t>cfg</a:t>
            </a:r>
            <a:r>
              <a:rPr lang="en-US" sz="2000" b="0" dirty="0" smtClean="0">
                <a:solidFill>
                  <a:schemeClr val="dk1"/>
                </a:solidFill>
              </a:rPr>
              <a:t> script)</a:t>
            </a:r>
          </a:p>
          <a:p>
            <a:pPr marL="177800" indent="-177800">
              <a:lnSpc>
                <a:spcPct val="90000"/>
              </a:lnSpc>
              <a:spcBef>
                <a:spcPts val="600"/>
              </a:spcBef>
              <a:buFont typeface="Arial" pitchFamily="34" charset="0"/>
              <a:buChar char="•"/>
            </a:pPr>
            <a:r>
              <a:rPr lang="en-US" sz="2000" b="0" dirty="0" smtClean="0">
                <a:solidFill>
                  <a:schemeClr val="dk1"/>
                </a:solidFill>
                <a:effectLst/>
              </a:rPr>
              <a:t>Dynamically (via C code) – </a:t>
            </a:r>
            <a:r>
              <a:rPr lang="en-US" sz="1800" b="0" i="1" dirty="0" smtClean="0">
                <a:solidFill>
                  <a:schemeClr val="dk1"/>
                </a:solidFill>
                <a:effectLst/>
              </a:rPr>
              <a:t>more details in the “dynamic” chapter</a:t>
            </a:r>
            <a:endParaRPr lang="en-US" sz="2000" b="0" i="1" dirty="0" smtClean="0">
              <a:solidFill>
                <a:schemeClr val="dk1"/>
              </a:solidFill>
              <a:effectLst/>
            </a:endParaRPr>
          </a:p>
          <a:p>
            <a:pPr marL="177800" indent="-177800">
              <a:lnSpc>
                <a:spcPct val="90000"/>
              </a:lnSpc>
              <a:spcBef>
                <a:spcPts val="600"/>
              </a:spcBef>
              <a:buFont typeface="Arial" pitchFamily="34" charset="0"/>
              <a:buChar char="•"/>
            </a:pPr>
            <a:r>
              <a:rPr lang="en-US" sz="2000" b="0" dirty="0" smtClean="0">
                <a:solidFill>
                  <a:schemeClr val="dk1"/>
                </a:solidFill>
              </a:rPr>
              <a:t>BIOS doesn’t care – but you might…</a:t>
            </a:r>
            <a:endParaRPr lang="en-US" sz="2000" b="0" i="1" dirty="0" smtClean="0">
              <a:solidFill>
                <a:schemeClr val="dk1"/>
              </a:solidFill>
              <a:effectLst/>
            </a:endParaRPr>
          </a:p>
        </p:txBody>
      </p:sp>
      <p:pic>
        <p:nvPicPr>
          <p:cNvPr id="38" name="Picture 3" descr="C:\Documents and Settings\a0159877\Desktop\hwi_config.png"/>
          <p:cNvPicPr>
            <a:picLocks noChangeAspect="1" noChangeArrowheads="1"/>
          </p:cNvPicPr>
          <p:nvPr/>
        </p:nvPicPr>
        <p:blipFill>
          <a:blip r:embed="rId4" cstate="print"/>
          <a:srcRect/>
          <a:stretch>
            <a:fillRect/>
          </a:stretch>
        </p:blipFill>
        <p:spPr bwMode="auto">
          <a:xfrm>
            <a:off x="531128" y="3033517"/>
            <a:ext cx="7239000" cy="2161731"/>
          </a:xfrm>
          <a:prstGeom prst="rect">
            <a:avLst/>
          </a:prstGeom>
          <a:noFill/>
          <a:ln>
            <a:solidFill>
              <a:schemeClr val="tx1"/>
            </a:solidFill>
          </a:ln>
          <a:effectLst>
            <a:outerShdw blurRad="50800" dist="76200" dir="2700000" algn="tl" rotWithShape="0">
              <a:prstClr val="black">
                <a:alpha val="40000"/>
              </a:prstClr>
            </a:outerShdw>
          </a:effectLst>
        </p:spPr>
      </p:pic>
      <p:grpSp>
        <p:nvGrpSpPr>
          <p:cNvPr id="2" name="Group 14"/>
          <p:cNvGrpSpPr/>
          <p:nvPr/>
        </p:nvGrpSpPr>
        <p:grpSpPr>
          <a:xfrm>
            <a:off x="168320" y="5137240"/>
            <a:ext cx="6096000" cy="1246496"/>
            <a:chOff x="304800" y="5382904"/>
            <a:chExt cx="6096000" cy="1246496"/>
          </a:xfrm>
        </p:grpSpPr>
        <p:sp>
          <p:nvSpPr>
            <p:cNvPr id="39" name="Text Box 5"/>
            <p:cNvSpPr txBox="1">
              <a:spLocks noChangeArrowheads="1"/>
            </p:cNvSpPr>
            <p:nvPr/>
          </p:nvSpPr>
          <p:spPr bwMode="auto">
            <a:xfrm>
              <a:off x="304800" y="5382904"/>
              <a:ext cx="6096000" cy="1246496"/>
            </a:xfrm>
            <a:prstGeom prst="rect">
              <a:avLst/>
            </a:prstGeom>
            <a:solidFill>
              <a:schemeClr val="accent1">
                <a:lumMod val="90000"/>
              </a:schemeClr>
            </a:solidFill>
            <a:ln w="28575">
              <a:solidFill>
                <a:schemeClr val="tx1"/>
              </a:solidFill>
              <a:miter lim="800000"/>
              <a:headEnd/>
              <a:tailEnd/>
            </a:ln>
            <a:effectLst>
              <a:outerShdw blurRad="50800" dist="76200" dir="2700000" algn="tl" rotWithShape="0">
                <a:prstClr val="black">
                  <a:alpha val="40000"/>
                </a:prstClr>
              </a:outerShdw>
            </a:effectLst>
          </p:spPr>
          <p:txBody>
            <a:bodyPr wrap="square" anchor="ctr" anchorCtr="0">
              <a:noAutofit/>
            </a:bodyPr>
            <a:lstStyle/>
            <a:p>
              <a:pPr>
                <a:lnSpc>
                  <a:spcPct val="100000"/>
                </a:lnSpc>
                <a:spcBef>
                  <a:spcPct val="0"/>
                </a:spcBef>
              </a:pPr>
              <a:r>
                <a:rPr lang="en-US" sz="1800" b="0" dirty="0" err="1">
                  <a:solidFill>
                    <a:srgbClr val="000000"/>
                  </a:solidFill>
                  <a:latin typeface="Arial Narrow" pitchFamily="34" charset="0"/>
                </a:rPr>
                <a:t>var</a:t>
              </a:r>
              <a:r>
                <a:rPr lang="en-US" sz="1800" b="0" dirty="0">
                  <a:solidFill>
                    <a:srgbClr val="000000"/>
                  </a:solidFill>
                  <a:latin typeface="Arial Narrow" pitchFamily="34" charset="0"/>
                </a:rPr>
                <a:t> </a:t>
              </a:r>
              <a:r>
                <a:rPr lang="en-US" sz="1800" b="0" dirty="0" err="1">
                  <a:solidFill>
                    <a:srgbClr val="000000"/>
                  </a:solidFill>
                  <a:latin typeface="Arial Narrow" pitchFamily="34" charset="0"/>
                </a:rPr>
                <a:t>Hwi</a:t>
              </a:r>
              <a:r>
                <a:rPr lang="en-US" sz="1800" b="0" dirty="0">
                  <a:solidFill>
                    <a:srgbClr val="000000"/>
                  </a:solidFill>
                  <a:latin typeface="Arial Narrow" pitchFamily="34" charset="0"/>
                </a:rPr>
                <a:t> = </a:t>
              </a:r>
              <a:r>
                <a:rPr lang="en-US" sz="1800" b="0" dirty="0" err="1">
                  <a:solidFill>
                    <a:srgbClr val="000000"/>
                  </a:solidFill>
                  <a:latin typeface="Arial Narrow" pitchFamily="34" charset="0"/>
                </a:rPr>
                <a:t>xdc.useModule</a:t>
              </a:r>
              <a:r>
                <a:rPr lang="en-US" sz="1800" b="0" dirty="0">
                  <a:solidFill>
                    <a:srgbClr val="000000"/>
                  </a:solidFill>
                  <a:latin typeface="Arial Narrow" pitchFamily="34" charset="0"/>
                </a:rPr>
                <a:t>(</a:t>
              </a:r>
              <a:r>
                <a:rPr lang="en-US" sz="1800" b="0" dirty="0" smtClean="0">
                  <a:solidFill>
                    <a:srgbClr val="000000"/>
                  </a:solidFill>
                  <a:latin typeface="Arial Narrow" pitchFamily="34" charset="0"/>
                </a:rPr>
                <a:t>'</a:t>
              </a:r>
              <a:r>
                <a:rPr lang="en-US" sz="1800" b="0" dirty="0" err="1" smtClean="0">
                  <a:solidFill>
                    <a:srgbClr val="000000"/>
                  </a:solidFill>
                  <a:latin typeface="Arial Narrow" pitchFamily="34" charset="0"/>
                </a:rPr>
                <a:t>ti.sysbios.hal.Hwi</a:t>
              </a:r>
              <a:r>
                <a:rPr lang="en-US" sz="1800" b="0" dirty="0">
                  <a:solidFill>
                    <a:srgbClr val="000000"/>
                  </a:solidFill>
                  <a:latin typeface="Arial Narrow" pitchFamily="34" charset="0"/>
                </a:rPr>
                <a:t>');</a:t>
              </a:r>
              <a:br>
                <a:rPr lang="en-US" sz="1800" b="0" dirty="0">
                  <a:solidFill>
                    <a:srgbClr val="000000"/>
                  </a:solidFill>
                  <a:latin typeface="Arial Narrow" pitchFamily="34" charset="0"/>
                </a:rPr>
              </a:br>
              <a:r>
                <a:rPr lang="en-US" sz="1800" b="0" dirty="0" err="1" smtClean="0">
                  <a:solidFill>
                    <a:srgbClr val="000000"/>
                  </a:solidFill>
                  <a:latin typeface="Arial Narrow" pitchFamily="34" charset="0"/>
                </a:rPr>
                <a:t>var</a:t>
              </a:r>
              <a:r>
                <a:rPr lang="en-US" sz="1800" b="0" dirty="0" smtClean="0">
                  <a:solidFill>
                    <a:srgbClr val="000000"/>
                  </a:solidFill>
                  <a:latin typeface="Arial Narrow" pitchFamily="34" charset="0"/>
                </a:rPr>
                <a:t> </a:t>
              </a:r>
              <a:r>
                <a:rPr lang="en-US" sz="1800" b="0" dirty="0" err="1" smtClean="0">
                  <a:solidFill>
                    <a:srgbClr val="000000"/>
                  </a:solidFill>
                  <a:latin typeface="Arial Narrow" pitchFamily="34" charset="0"/>
                </a:rPr>
                <a:t>hwiParams</a:t>
              </a:r>
              <a:r>
                <a:rPr lang="en-US" sz="1800" b="0" dirty="0" smtClean="0">
                  <a:solidFill>
                    <a:srgbClr val="000000"/>
                  </a:solidFill>
                  <a:latin typeface="Arial Narrow" pitchFamily="34" charset="0"/>
                </a:rPr>
                <a:t> = new </a:t>
              </a:r>
              <a:r>
                <a:rPr lang="en-US" sz="1800" b="0" dirty="0" err="1" smtClean="0">
                  <a:solidFill>
                    <a:srgbClr val="000000"/>
                  </a:solidFill>
                  <a:latin typeface="Arial Narrow" pitchFamily="34" charset="0"/>
                </a:rPr>
                <a:t>Hwi.Params</a:t>
              </a:r>
              <a:r>
                <a:rPr lang="en-US" sz="1800" b="0" dirty="0" smtClean="0">
                  <a:solidFill>
                    <a:srgbClr val="000000"/>
                  </a:solidFill>
                  <a:latin typeface="Arial Narrow" pitchFamily="34" charset="0"/>
                </a:rPr>
                <a:t>();</a:t>
              </a:r>
            </a:p>
            <a:p>
              <a:pPr>
                <a:lnSpc>
                  <a:spcPct val="100000"/>
                </a:lnSpc>
                <a:spcBef>
                  <a:spcPct val="0"/>
                </a:spcBef>
              </a:pPr>
              <a:r>
                <a:rPr lang="en-US" sz="1800" b="0" dirty="0" err="1" smtClean="0">
                  <a:solidFill>
                    <a:srgbClr val="000000"/>
                  </a:solidFill>
                  <a:latin typeface="Arial Narrow" pitchFamily="34" charset="0"/>
                </a:rPr>
                <a:t>hwiParams.eventId</a:t>
              </a:r>
              <a:r>
                <a:rPr lang="en-US" sz="1800" b="0" dirty="0" smtClean="0">
                  <a:solidFill>
                    <a:srgbClr val="000000"/>
                  </a:solidFill>
                  <a:latin typeface="Arial Narrow" pitchFamily="34" charset="0"/>
                </a:rPr>
                <a:t> = 61;</a:t>
              </a:r>
            </a:p>
            <a:p>
              <a:pPr>
                <a:lnSpc>
                  <a:spcPct val="100000"/>
                </a:lnSpc>
                <a:spcBef>
                  <a:spcPct val="0"/>
                </a:spcBef>
              </a:pPr>
              <a:r>
                <a:rPr lang="en-US" sz="1800" b="0" dirty="0" err="1" smtClean="0">
                  <a:solidFill>
                    <a:srgbClr val="000000"/>
                  </a:solidFill>
                  <a:latin typeface="Arial Narrow" pitchFamily="34" charset="0"/>
                </a:rPr>
                <a:t>Hwi.create</a:t>
              </a:r>
              <a:r>
                <a:rPr lang="en-US" sz="1800" b="0" dirty="0" smtClean="0">
                  <a:solidFill>
                    <a:srgbClr val="000000"/>
                  </a:solidFill>
                  <a:latin typeface="Arial Narrow" pitchFamily="34" charset="0"/>
                </a:rPr>
                <a:t>(5, "&amp;</a:t>
              </a:r>
              <a:r>
                <a:rPr lang="en-US" sz="1800" b="0" dirty="0" err="1" smtClean="0">
                  <a:solidFill>
                    <a:srgbClr val="000000"/>
                  </a:solidFill>
                  <a:latin typeface="Arial Narrow" pitchFamily="34" charset="0"/>
                </a:rPr>
                <a:t>isrAudio</a:t>
              </a:r>
              <a:r>
                <a:rPr lang="en-US" sz="1800" b="0" dirty="0" smtClean="0">
                  <a:solidFill>
                    <a:srgbClr val="000000"/>
                  </a:solidFill>
                  <a:latin typeface="Arial Narrow" pitchFamily="34" charset="0"/>
                </a:rPr>
                <a:t>", </a:t>
              </a:r>
              <a:r>
                <a:rPr lang="en-US" sz="1800" b="0" dirty="0" err="1" smtClean="0">
                  <a:solidFill>
                    <a:srgbClr val="000000"/>
                  </a:solidFill>
                  <a:latin typeface="Arial Narrow" pitchFamily="34" charset="0"/>
                </a:rPr>
                <a:t>hwiParams</a:t>
              </a:r>
              <a:r>
                <a:rPr lang="en-US" sz="1800" b="0" dirty="0" smtClean="0">
                  <a:solidFill>
                    <a:srgbClr val="000000"/>
                  </a:solidFill>
                  <a:latin typeface="Arial Narrow" pitchFamily="34" charset="0"/>
                </a:rPr>
                <a:t>);</a:t>
              </a:r>
              <a:endParaRPr lang="en-US" sz="1800" b="0" noProof="1">
                <a:solidFill>
                  <a:srgbClr val="000000"/>
                </a:solidFill>
                <a:latin typeface="Arial Narrow" pitchFamily="34" charset="0"/>
              </a:endParaRPr>
            </a:p>
          </p:txBody>
        </p:sp>
        <p:sp>
          <p:nvSpPr>
            <p:cNvPr id="41" name="TextBox 40"/>
            <p:cNvSpPr txBox="1"/>
            <p:nvPr/>
          </p:nvSpPr>
          <p:spPr>
            <a:xfrm>
              <a:off x="4648200" y="5695664"/>
              <a:ext cx="1261884" cy="353943"/>
            </a:xfrm>
            <a:prstGeom prst="rect">
              <a:avLst/>
            </a:prstGeom>
            <a:solidFill>
              <a:schemeClr val="bg2">
                <a:lumMod val="95000"/>
              </a:schemeClr>
            </a:solidFill>
            <a:ln w="12700">
              <a:solidFill>
                <a:schemeClr val="tx1"/>
              </a:solidFill>
            </a:ln>
            <a:effectLst>
              <a:outerShdw blurRad="50800" dist="50800" dir="2700000" algn="tl" rotWithShape="0">
                <a:prstClr val="black">
                  <a:alpha val="40000"/>
                </a:prstClr>
              </a:outerShdw>
            </a:effectLst>
          </p:spPr>
          <p:txBody>
            <a:bodyPr wrap="none" rtlCol="0" anchor="ctr" anchorCtr="0">
              <a:spAutoFit/>
            </a:bodyPr>
            <a:lstStyle/>
            <a:p>
              <a:r>
                <a:rPr lang="en-US" sz="2000" dirty="0" smtClean="0">
                  <a:solidFill>
                    <a:schemeClr val="dk1"/>
                  </a:solidFill>
                  <a:latin typeface="Courier New" pitchFamily="49" charset="0"/>
                  <a:cs typeface="Courier New" pitchFamily="49" charset="0"/>
                </a:rPr>
                <a:t>a</a:t>
              </a:r>
              <a:r>
                <a:rPr lang="en-US" sz="2000" dirty="0" smtClean="0">
                  <a:solidFill>
                    <a:schemeClr val="dk1"/>
                  </a:solidFill>
                  <a:effectLst/>
                  <a:latin typeface="Courier New" pitchFamily="49" charset="0"/>
                  <a:cs typeface="Courier New" pitchFamily="49" charset="0"/>
                </a:rPr>
                <a:t>pp.cfg</a:t>
              </a:r>
            </a:p>
          </p:txBody>
        </p:sp>
      </p:grpSp>
      <p:grpSp>
        <p:nvGrpSpPr>
          <p:cNvPr id="3" name="Group 42"/>
          <p:cNvGrpSpPr/>
          <p:nvPr/>
        </p:nvGrpSpPr>
        <p:grpSpPr>
          <a:xfrm>
            <a:off x="4495800" y="2215488"/>
            <a:ext cx="4422700" cy="1477328"/>
            <a:chOff x="381000" y="4800600"/>
            <a:chExt cx="4422700" cy="1477328"/>
          </a:xfrm>
        </p:grpSpPr>
        <p:sp>
          <p:nvSpPr>
            <p:cNvPr id="40" name="Text Box 7"/>
            <p:cNvSpPr txBox="1">
              <a:spLocks noChangeArrowheads="1"/>
            </p:cNvSpPr>
            <p:nvPr/>
          </p:nvSpPr>
          <p:spPr bwMode="auto">
            <a:xfrm>
              <a:off x="381000" y="4800600"/>
              <a:ext cx="4422700" cy="1477328"/>
            </a:xfrm>
            <a:prstGeom prst="rect">
              <a:avLst/>
            </a:prstGeom>
            <a:solidFill>
              <a:schemeClr val="accent6">
                <a:lumMod val="20000"/>
                <a:lumOff val="80000"/>
              </a:schemeClr>
            </a:solidFill>
            <a:ln w="28575">
              <a:solidFill>
                <a:schemeClr val="tx1"/>
              </a:solidFill>
              <a:miter lim="800000"/>
              <a:headEnd/>
              <a:tailEnd/>
            </a:ln>
            <a:effectLst>
              <a:outerShdw blurRad="50800" dist="76200" dir="2700000" algn="tl" rotWithShape="0">
                <a:prstClr val="black">
                  <a:alpha val="40000"/>
                </a:prstClr>
              </a:outerShdw>
            </a:effectLst>
          </p:spPr>
          <p:txBody>
            <a:bodyPr wrap="square" anchor="ctr">
              <a:spAutoFit/>
            </a:bodyPr>
            <a:lstStyle/>
            <a:p>
              <a:pPr>
                <a:lnSpc>
                  <a:spcPct val="100000"/>
                </a:lnSpc>
                <a:spcBef>
                  <a:spcPct val="0"/>
                </a:spcBef>
              </a:pPr>
              <a:r>
                <a:rPr lang="en-US" sz="1800" dirty="0">
                  <a:solidFill>
                    <a:srgbClr val="000000"/>
                  </a:solidFill>
                  <a:latin typeface="Arial Narrow" pitchFamily="34" charset="0"/>
                </a:rPr>
                <a:t>#include &lt;</a:t>
              </a:r>
              <a:r>
                <a:rPr lang="en-US" sz="1800" dirty="0" err="1" smtClean="0">
                  <a:solidFill>
                    <a:srgbClr val="000000"/>
                  </a:solidFill>
                  <a:latin typeface="Arial Narrow" pitchFamily="34" charset="0"/>
                </a:rPr>
                <a:t>ti</a:t>
              </a:r>
              <a:r>
                <a:rPr lang="en-US" sz="1800" dirty="0" smtClean="0">
                  <a:solidFill>
                    <a:srgbClr val="000000"/>
                  </a:solidFill>
                  <a:latin typeface="Arial Narrow" pitchFamily="34" charset="0"/>
                </a:rPr>
                <a:t>/</a:t>
              </a:r>
              <a:r>
                <a:rPr lang="en-US" sz="1800" dirty="0" err="1" smtClean="0">
                  <a:solidFill>
                    <a:srgbClr val="000000"/>
                  </a:solidFill>
                  <a:latin typeface="Arial Narrow" pitchFamily="34" charset="0"/>
                </a:rPr>
                <a:t>sysbios</a:t>
              </a:r>
              <a:r>
                <a:rPr lang="en-US" sz="1800" dirty="0" smtClean="0">
                  <a:solidFill>
                    <a:srgbClr val="000000"/>
                  </a:solidFill>
                  <a:latin typeface="Arial Narrow" pitchFamily="34" charset="0"/>
                </a:rPr>
                <a:t>/</a:t>
              </a:r>
              <a:r>
                <a:rPr lang="en-US" sz="1800" dirty="0" err="1" smtClean="0">
                  <a:solidFill>
                    <a:srgbClr val="000000"/>
                  </a:solidFill>
                  <a:latin typeface="Arial Narrow" pitchFamily="34" charset="0"/>
                </a:rPr>
                <a:t>hal</a:t>
              </a:r>
              <a:r>
                <a:rPr lang="en-US" sz="1800" dirty="0" smtClean="0">
                  <a:solidFill>
                    <a:srgbClr val="000000"/>
                  </a:solidFill>
                  <a:latin typeface="Arial Narrow" pitchFamily="34" charset="0"/>
                </a:rPr>
                <a:t>/</a:t>
              </a:r>
              <a:r>
                <a:rPr lang="en-US" sz="1800" dirty="0" err="1" smtClean="0">
                  <a:solidFill>
                    <a:srgbClr val="000000"/>
                  </a:solidFill>
                  <a:latin typeface="Arial Narrow" pitchFamily="34" charset="0"/>
                </a:rPr>
                <a:t>Hwi.h</a:t>
              </a:r>
              <a:r>
                <a:rPr lang="en-US" sz="1800" dirty="0">
                  <a:solidFill>
                    <a:srgbClr val="000000"/>
                  </a:solidFill>
                  <a:latin typeface="Arial Narrow" pitchFamily="34" charset="0"/>
                </a:rPr>
                <a:t>&gt; </a:t>
              </a:r>
            </a:p>
            <a:p>
              <a:pPr>
                <a:lnSpc>
                  <a:spcPct val="100000"/>
                </a:lnSpc>
                <a:spcBef>
                  <a:spcPct val="0"/>
                </a:spcBef>
              </a:pPr>
              <a:r>
                <a:rPr lang="en-US" sz="1800" dirty="0" err="1" smtClean="0">
                  <a:solidFill>
                    <a:srgbClr val="000000"/>
                  </a:solidFill>
                  <a:latin typeface="Arial Narrow" pitchFamily="34" charset="0"/>
                </a:rPr>
                <a:t>Hwi_Params</a:t>
              </a:r>
              <a:r>
                <a:rPr lang="en-US" sz="1800" dirty="0" smtClean="0">
                  <a:solidFill>
                    <a:srgbClr val="000000"/>
                  </a:solidFill>
                  <a:latin typeface="Arial Narrow" pitchFamily="34" charset="0"/>
                </a:rPr>
                <a:t> </a:t>
              </a:r>
              <a:r>
                <a:rPr lang="en-US" sz="1800" dirty="0" err="1">
                  <a:solidFill>
                    <a:srgbClr val="000000"/>
                  </a:solidFill>
                  <a:latin typeface="Arial Narrow" pitchFamily="34" charset="0"/>
                </a:rPr>
                <a:t>hwiParams</a:t>
              </a:r>
              <a:r>
                <a:rPr lang="en-US" sz="1800" dirty="0">
                  <a:solidFill>
                    <a:srgbClr val="000000"/>
                  </a:solidFill>
                  <a:latin typeface="Arial Narrow" pitchFamily="34" charset="0"/>
                </a:rPr>
                <a:t>;</a:t>
              </a:r>
              <a:br>
                <a:rPr lang="en-US" sz="1800" dirty="0">
                  <a:solidFill>
                    <a:srgbClr val="000000"/>
                  </a:solidFill>
                  <a:latin typeface="Arial Narrow" pitchFamily="34" charset="0"/>
                </a:rPr>
              </a:br>
              <a:r>
                <a:rPr lang="en-US" sz="1800" dirty="0" err="1">
                  <a:solidFill>
                    <a:srgbClr val="000000"/>
                  </a:solidFill>
                  <a:latin typeface="Arial Narrow" pitchFamily="34" charset="0"/>
                </a:rPr>
                <a:t>Hwi_Params_init</a:t>
              </a:r>
              <a:r>
                <a:rPr lang="en-US" sz="1800" dirty="0" smtClean="0">
                  <a:solidFill>
                    <a:srgbClr val="000000"/>
                  </a:solidFill>
                  <a:latin typeface="Arial Narrow" pitchFamily="34" charset="0"/>
                </a:rPr>
                <a:t>(&amp;</a:t>
              </a:r>
              <a:r>
                <a:rPr lang="en-US" sz="1800" dirty="0" err="1" smtClean="0">
                  <a:solidFill>
                    <a:srgbClr val="000000"/>
                  </a:solidFill>
                  <a:latin typeface="Arial Narrow" pitchFamily="34" charset="0"/>
                </a:rPr>
                <a:t>hwiParams</a:t>
              </a:r>
              <a:r>
                <a:rPr lang="en-US" sz="1800" dirty="0" smtClean="0">
                  <a:solidFill>
                    <a:srgbClr val="000000"/>
                  </a:solidFill>
                  <a:latin typeface="Arial Narrow" pitchFamily="34" charset="0"/>
                </a:rPr>
                <a:t>);</a:t>
              </a:r>
            </a:p>
            <a:p>
              <a:pPr>
                <a:lnSpc>
                  <a:spcPct val="100000"/>
                </a:lnSpc>
                <a:spcBef>
                  <a:spcPct val="0"/>
                </a:spcBef>
              </a:pPr>
              <a:r>
                <a:rPr lang="en-US" sz="1800" dirty="0" err="1" smtClean="0">
                  <a:solidFill>
                    <a:srgbClr val="000000"/>
                  </a:solidFill>
                  <a:latin typeface="Arial Narrow" pitchFamily="34" charset="0"/>
                </a:rPr>
                <a:t>hwiParams.eventId</a:t>
              </a:r>
              <a:r>
                <a:rPr lang="en-US" sz="1800" dirty="0" smtClean="0">
                  <a:solidFill>
                    <a:srgbClr val="000000"/>
                  </a:solidFill>
                  <a:latin typeface="Arial Narrow" pitchFamily="34" charset="0"/>
                </a:rPr>
                <a:t> = 61;</a:t>
              </a:r>
              <a:r>
                <a:rPr lang="en-US" sz="1800" dirty="0">
                  <a:solidFill>
                    <a:srgbClr val="000000"/>
                  </a:solidFill>
                  <a:latin typeface="Arial Narrow" pitchFamily="34" charset="0"/>
                </a:rPr>
                <a:t/>
              </a:r>
              <a:br>
                <a:rPr lang="en-US" sz="1800" dirty="0">
                  <a:solidFill>
                    <a:srgbClr val="000000"/>
                  </a:solidFill>
                  <a:latin typeface="Arial Narrow" pitchFamily="34" charset="0"/>
                </a:rPr>
              </a:br>
              <a:r>
                <a:rPr lang="en-US" sz="1800" dirty="0" err="1" smtClean="0">
                  <a:solidFill>
                    <a:srgbClr val="000000"/>
                  </a:solidFill>
                  <a:latin typeface="Arial Narrow" pitchFamily="34" charset="0"/>
                </a:rPr>
                <a:t>Hwi_create</a:t>
              </a:r>
              <a:r>
                <a:rPr lang="en-US" sz="1800" dirty="0" smtClean="0">
                  <a:solidFill>
                    <a:srgbClr val="000000"/>
                  </a:solidFill>
                  <a:latin typeface="Arial Narrow" pitchFamily="34" charset="0"/>
                </a:rPr>
                <a:t>(5, </a:t>
              </a:r>
              <a:r>
                <a:rPr lang="en-US" sz="1800" dirty="0" err="1" smtClean="0">
                  <a:solidFill>
                    <a:srgbClr val="000000"/>
                  </a:solidFill>
                  <a:latin typeface="Arial Narrow" pitchFamily="34" charset="0"/>
                </a:rPr>
                <a:t>isrAudio</a:t>
              </a:r>
              <a:r>
                <a:rPr lang="en-US" sz="1800" dirty="0" smtClean="0">
                  <a:solidFill>
                    <a:srgbClr val="000000"/>
                  </a:solidFill>
                  <a:latin typeface="Arial Narrow" pitchFamily="34" charset="0"/>
                </a:rPr>
                <a:t>, </a:t>
              </a:r>
              <a:r>
                <a:rPr lang="en-US" sz="1800" dirty="0">
                  <a:solidFill>
                    <a:srgbClr val="000000"/>
                  </a:solidFill>
                  <a:latin typeface="Arial Narrow" pitchFamily="34" charset="0"/>
                </a:rPr>
                <a:t>&amp;</a:t>
              </a:r>
              <a:r>
                <a:rPr lang="en-US" sz="1800" dirty="0" err="1">
                  <a:solidFill>
                    <a:srgbClr val="000000"/>
                  </a:solidFill>
                  <a:latin typeface="Arial Narrow" pitchFamily="34" charset="0"/>
                </a:rPr>
                <a:t>hwiParams</a:t>
              </a:r>
              <a:r>
                <a:rPr lang="en-US" sz="1800" dirty="0">
                  <a:solidFill>
                    <a:srgbClr val="000000"/>
                  </a:solidFill>
                  <a:latin typeface="Arial Narrow" pitchFamily="34" charset="0"/>
                </a:rPr>
                <a:t>, NULL); </a:t>
              </a:r>
              <a:endParaRPr lang="en-US" sz="1800" noProof="1">
                <a:solidFill>
                  <a:srgbClr val="000000"/>
                </a:solidFill>
                <a:latin typeface="Arial Narrow" pitchFamily="34" charset="0"/>
              </a:endParaRPr>
            </a:p>
          </p:txBody>
        </p:sp>
        <p:sp>
          <p:nvSpPr>
            <p:cNvPr id="42" name="TextBox 41"/>
            <p:cNvSpPr txBox="1"/>
            <p:nvPr/>
          </p:nvSpPr>
          <p:spPr>
            <a:xfrm>
              <a:off x="3601973" y="5121320"/>
              <a:ext cx="954107" cy="353943"/>
            </a:xfrm>
            <a:prstGeom prst="rect">
              <a:avLst/>
            </a:prstGeom>
            <a:solidFill>
              <a:schemeClr val="bg2">
                <a:lumMod val="95000"/>
              </a:schemeClr>
            </a:solidFill>
            <a:ln>
              <a:solidFill>
                <a:schemeClr val="tx1"/>
              </a:solidFill>
            </a:ln>
            <a:effectLst>
              <a:outerShdw blurRad="50800" dist="50800" dir="2700000" algn="tl" rotWithShape="0">
                <a:prstClr val="black">
                  <a:alpha val="40000"/>
                </a:prstClr>
              </a:outerShdw>
            </a:effectLst>
          </p:spPr>
          <p:txBody>
            <a:bodyPr wrap="none" rtlCol="0" anchor="ctr" anchorCtr="0">
              <a:spAutoFit/>
            </a:bodyPr>
            <a:lstStyle/>
            <a:p>
              <a:r>
                <a:rPr lang="en-US" sz="2000" dirty="0" err="1" smtClean="0">
                  <a:solidFill>
                    <a:schemeClr val="dk1"/>
                  </a:solidFill>
                  <a:latin typeface="Courier New" pitchFamily="49" charset="0"/>
                  <a:cs typeface="Courier New" pitchFamily="49" charset="0"/>
                </a:rPr>
                <a:t>a</a:t>
              </a:r>
              <a:r>
                <a:rPr lang="en-US" sz="2000" dirty="0" err="1" smtClean="0">
                  <a:solidFill>
                    <a:schemeClr val="dk1"/>
                  </a:solidFill>
                  <a:effectLst/>
                  <a:latin typeface="Courier New" pitchFamily="49" charset="0"/>
                  <a:cs typeface="Courier New" pitchFamily="49" charset="0"/>
                </a:rPr>
                <a:t>pp.c</a:t>
              </a:r>
              <a:endParaRPr lang="en-US" sz="2000" dirty="0" smtClean="0">
                <a:solidFill>
                  <a:schemeClr val="dk1"/>
                </a:solidFill>
                <a:effectLst/>
                <a:latin typeface="Courier New" pitchFamily="49" charset="0"/>
                <a:cs typeface="Courier New" pitchFamily="49" charset="0"/>
              </a:endParaRPr>
            </a:p>
          </p:txBody>
        </p:sp>
      </p:grpSp>
      <p:sp>
        <p:nvSpPr>
          <p:cNvPr id="45" name="Down Arrow 44"/>
          <p:cNvSpPr/>
          <p:nvPr/>
        </p:nvSpPr>
        <p:spPr bwMode="auto">
          <a:xfrm>
            <a:off x="2971800" y="4495800"/>
            <a:ext cx="609600" cy="707408"/>
          </a:xfrm>
          <a:prstGeom prst="downArrow">
            <a:avLst/>
          </a:prstGeom>
          <a:solidFill>
            <a:schemeClr val="tx2">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46" name="TextBox 45"/>
          <p:cNvSpPr txBox="1"/>
          <p:nvPr/>
        </p:nvSpPr>
        <p:spPr>
          <a:xfrm>
            <a:off x="5285096" y="1861784"/>
            <a:ext cx="2836033" cy="387798"/>
          </a:xfrm>
          <a:prstGeom prst="rect">
            <a:avLst/>
          </a:prstGeom>
          <a:noFill/>
        </p:spPr>
        <p:txBody>
          <a:bodyPr wrap="none" rtlCol="0" anchor="ctr" anchorCtr="0">
            <a:spAutoFit/>
          </a:bodyPr>
          <a:lstStyle/>
          <a:p>
            <a:r>
              <a:rPr lang="en-US" dirty="0" smtClean="0">
                <a:solidFill>
                  <a:schemeClr val="tx2"/>
                </a:solidFill>
                <a:effectLst/>
              </a:rPr>
              <a:t>Dynamic (C Code)</a:t>
            </a:r>
          </a:p>
        </p:txBody>
      </p:sp>
      <p:sp>
        <p:nvSpPr>
          <p:cNvPr id="47" name="TextBox 46"/>
          <p:cNvSpPr txBox="1"/>
          <p:nvPr/>
        </p:nvSpPr>
        <p:spPr>
          <a:xfrm>
            <a:off x="426459" y="2652242"/>
            <a:ext cx="3209533" cy="387798"/>
          </a:xfrm>
          <a:prstGeom prst="rect">
            <a:avLst/>
          </a:prstGeom>
          <a:noFill/>
        </p:spPr>
        <p:txBody>
          <a:bodyPr wrap="none" rtlCol="0" anchor="ctr" anchorCtr="0">
            <a:spAutoFit/>
          </a:bodyPr>
          <a:lstStyle/>
          <a:p>
            <a:r>
              <a:rPr lang="en-US" dirty="0" smtClean="0">
                <a:solidFill>
                  <a:schemeClr val="tx2"/>
                </a:solidFill>
                <a:effectLst/>
              </a:rPr>
              <a:t>Static (GUI or Script)</a:t>
            </a:r>
          </a:p>
        </p:txBody>
      </p:sp>
    </p:spTree>
    <p:custDataLst>
      <p:tags r:id="rId1"/>
    </p:custDataLst>
  </p:cSld>
  <p:clrMapOvr>
    <a:masterClrMapping/>
  </p:clrMapOv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8"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9" cstate="print"/>
          <a:stretch>
            <a:fillRect/>
          </a:stretch>
        </p:blipFill>
        <p:spPr>
          <a:xfrm>
            <a:off x="50800" y="6477000"/>
            <a:ext cx="1438537" cy="347443"/>
          </a:xfrm>
          <a:prstGeom prst="rect">
            <a:avLst/>
          </a:prstGeom>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0" action="ppaction://hlinksldjump"/>
          </p:cNvPr>
          <p:cNvSpPr txBox="1">
            <a:spLocks noChangeArrowheads="1"/>
          </p:cNvSpPr>
          <p:nvPr>
            <p:custDataLst>
              <p:tags r:id="rId2"/>
            </p:custDataLst>
          </p:nvPr>
        </p:nvSpPr>
        <p:spPr bwMode="auto">
          <a:xfrm>
            <a:off x="301576" y="9277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Threads</a:t>
            </a:r>
            <a:endParaRPr lang="en-US" sz="2800" dirty="0">
              <a:solidFill>
                <a:srgbClr val="000000"/>
              </a:solidFill>
            </a:endParaRPr>
          </a:p>
        </p:txBody>
      </p:sp>
      <p:sp>
        <p:nvSpPr>
          <p:cNvPr id="11" name="Text Box 4">
            <a:hlinkClick r:id="rId11" action="ppaction://hlinksldjump"/>
          </p:cNvPr>
          <p:cNvSpPr txBox="1">
            <a:spLocks noChangeArrowheads="1"/>
          </p:cNvSpPr>
          <p:nvPr>
            <p:custDataLst>
              <p:tags r:id="rId3"/>
            </p:custDataLst>
          </p:nvPr>
        </p:nvSpPr>
        <p:spPr bwMode="auto">
          <a:xfrm>
            <a:off x="301576" y="150258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BIOS Objects</a:t>
            </a:r>
            <a:endParaRPr lang="en-US" sz="2800" dirty="0">
              <a:solidFill>
                <a:srgbClr val="000000"/>
              </a:solidFill>
            </a:endParaRPr>
          </a:p>
        </p:txBody>
      </p:sp>
      <p:sp>
        <p:nvSpPr>
          <p:cNvPr id="12" name="Text Box 3">
            <a:hlinkClick r:id="rId12" action="ppaction://hlinksldjump"/>
          </p:cNvPr>
          <p:cNvSpPr txBox="1">
            <a:spLocks noChangeArrowheads="1"/>
          </p:cNvSpPr>
          <p:nvPr>
            <p:custDataLst>
              <p:tags r:id="rId4"/>
            </p:custDataLst>
          </p:nvPr>
        </p:nvSpPr>
        <p:spPr bwMode="auto">
          <a:xfrm>
            <a:off x="304800" y="2077389"/>
            <a:ext cx="5562600" cy="495300"/>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Scheduler</a:t>
            </a:r>
            <a:endParaRPr lang="en-US" sz="2800">
              <a:solidFill>
                <a:srgbClr val="000000"/>
              </a:solidFill>
            </a:endParaRPr>
          </a:p>
        </p:txBody>
      </p:sp>
      <p:sp>
        <p:nvSpPr>
          <p:cNvPr id="13" name="Text Box 4">
            <a:hlinkClick r:id="rId13" action="ppaction://hlinksldjump"/>
          </p:cNvPr>
          <p:cNvSpPr txBox="1">
            <a:spLocks noChangeArrowheads="1"/>
          </p:cNvSpPr>
          <p:nvPr>
            <p:custDataLst>
              <p:tags r:id="rId5"/>
            </p:custDataLst>
          </p:nvPr>
        </p:nvSpPr>
        <p:spPr bwMode="auto">
          <a:xfrm>
            <a:off x="301576" y="268394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Custom Platforms</a:t>
            </a:r>
            <a:endParaRPr lang="en-US" sz="2800" dirty="0">
              <a:solidFill>
                <a:srgbClr val="000000"/>
              </a:solidFill>
            </a:endParaRPr>
          </a:p>
        </p:txBody>
      </p:sp>
      <p:sp>
        <p:nvSpPr>
          <p:cNvPr id="14" name="Text Box 4">
            <a:hlinkClick r:id="rId14" action="ppaction://hlinksldjump"/>
          </p:cNvPr>
          <p:cNvSpPr txBox="1">
            <a:spLocks noChangeArrowheads="1"/>
          </p:cNvSpPr>
          <p:nvPr>
            <p:custDataLst>
              <p:tags r:id="rId6"/>
            </p:custDataLst>
          </p:nvPr>
        </p:nvSpPr>
        <p:spPr bwMode="auto">
          <a:xfrm>
            <a:off x="301576" y="3258742"/>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3</a:t>
            </a:r>
            <a:endParaRPr lang="en-US" sz="2800" dirty="0">
              <a:solidFill>
                <a:srgbClr val="000000"/>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02" name="Rectangle 2"/>
          <p:cNvSpPr>
            <a:spLocks noChangeArrowheads="1"/>
          </p:cNvSpPr>
          <p:nvPr/>
        </p:nvSpPr>
        <p:spPr bwMode="auto">
          <a:xfrm>
            <a:off x="13716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03" name="Rectangle 3"/>
          <p:cNvSpPr>
            <a:spLocks noChangeArrowheads="1"/>
          </p:cNvSpPr>
          <p:nvPr/>
        </p:nvSpPr>
        <p:spPr bwMode="auto">
          <a:xfrm>
            <a:off x="15240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04" name="Rectangle 4"/>
          <p:cNvSpPr>
            <a:spLocks noChangeArrowheads="1"/>
          </p:cNvSpPr>
          <p:nvPr/>
        </p:nvSpPr>
        <p:spPr bwMode="auto">
          <a:xfrm>
            <a:off x="16764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05" name="Rectangle 5"/>
          <p:cNvSpPr>
            <a:spLocks noChangeArrowheads="1"/>
          </p:cNvSpPr>
          <p:nvPr/>
        </p:nvSpPr>
        <p:spPr bwMode="auto">
          <a:xfrm>
            <a:off x="18288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06" name="Line 6"/>
          <p:cNvSpPr>
            <a:spLocks noChangeShapeType="1"/>
          </p:cNvSpPr>
          <p:nvPr/>
        </p:nvSpPr>
        <p:spPr bwMode="auto">
          <a:xfrm>
            <a:off x="1371600" y="5121275"/>
            <a:ext cx="0" cy="609600"/>
          </a:xfrm>
          <a:prstGeom prst="line">
            <a:avLst/>
          </a:prstGeom>
          <a:noFill/>
          <a:ln w="9525">
            <a:solidFill>
              <a:srgbClr val="000000"/>
            </a:solidFill>
            <a:round/>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4343" name="Rectangle 7"/>
          <p:cNvSpPr>
            <a:spLocks noGrp="1" noChangeArrowheads="1"/>
          </p:cNvSpPr>
          <p:nvPr>
            <p:ph type="title"/>
          </p:nvPr>
        </p:nvSpPr>
        <p:spPr/>
        <p:txBody>
          <a:bodyPr/>
          <a:lstStyle/>
          <a:p>
            <a:r>
              <a:rPr lang="en-US" dirty="0" smtClean="0"/>
              <a:t>SYS/BIOS: Priority-Based Scheduling</a:t>
            </a:r>
          </a:p>
        </p:txBody>
      </p:sp>
      <p:sp>
        <p:nvSpPr>
          <p:cNvPr id="14344" name="Text Box 8"/>
          <p:cNvSpPr txBox="1">
            <a:spLocks noChangeArrowheads="1"/>
          </p:cNvSpPr>
          <p:nvPr/>
        </p:nvSpPr>
        <p:spPr bwMode="auto">
          <a:xfrm>
            <a:off x="177800" y="777875"/>
            <a:ext cx="952505" cy="5324535"/>
          </a:xfrm>
          <a:prstGeom prst="rect">
            <a:avLst/>
          </a:prstGeom>
          <a:noFill/>
          <a:ln w="9525">
            <a:noFill/>
            <a:miter lim="800000"/>
            <a:headEnd/>
            <a:tailEnd/>
          </a:ln>
        </p:spPr>
        <p:txBody>
          <a:bodyPr wrap="none">
            <a:spAutoFit/>
          </a:bodyPr>
          <a:lstStyle/>
          <a:p>
            <a:pPr>
              <a:lnSpc>
                <a:spcPct val="200000"/>
              </a:lnSpc>
            </a:pPr>
            <a:r>
              <a:rPr lang="en-US" sz="2000" dirty="0" err="1" smtClean="0">
                <a:solidFill>
                  <a:srgbClr val="000000"/>
                </a:solidFill>
              </a:rPr>
              <a:t>Hwi</a:t>
            </a:r>
            <a:r>
              <a:rPr lang="en-US" sz="2000" dirty="0" smtClean="0">
                <a:solidFill>
                  <a:srgbClr val="000000"/>
                </a:solidFill>
              </a:rPr>
              <a:t> </a:t>
            </a:r>
            <a:r>
              <a:rPr lang="en-US" sz="2000" dirty="0">
                <a:solidFill>
                  <a:srgbClr val="000000"/>
                </a:solidFill>
              </a:rPr>
              <a:t>1</a:t>
            </a:r>
          </a:p>
          <a:p>
            <a:pPr>
              <a:lnSpc>
                <a:spcPct val="200000"/>
              </a:lnSpc>
            </a:pPr>
            <a:r>
              <a:rPr lang="en-US" sz="2000" dirty="0" err="1" smtClean="0">
                <a:solidFill>
                  <a:srgbClr val="000000"/>
                </a:solidFill>
              </a:rPr>
              <a:t>Hwi</a:t>
            </a:r>
            <a:r>
              <a:rPr lang="en-US" sz="2000" dirty="0" smtClean="0">
                <a:solidFill>
                  <a:srgbClr val="000000"/>
                </a:solidFill>
              </a:rPr>
              <a:t> 2</a:t>
            </a:r>
            <a:endParaRPr lang="en-US" sz="2000" dirty="0">
              <a:solidFill>
                <a:srgbClr val="000000"/>
              </a:solidFill>
            </a:endParaRPr>
          </a:p>
          <a:p>
            <a:pPr>
              <a:lnSpc>
                <a:spcPct val="200000"/>
              </a:lnSpc>
            </a:pPr>
            <a:r>
              <a:rPr lang="en-US" sz="2000" dirty="0" err="1" smtClean="0">
                <a:solidFill>
                  <a:srgbClr val="000000"/>
                </a:solidFill>
              </a:rPr>
              <a:t>Swi</a:t>
            </a:r>
            <a:r>
              <a:rPr lang="en-US" sz="2000" dirty="0" smtClean="0">
                <a:solidFill>
                  <a:srgbClr val="000000"/>
                </a:solidFill>
              </a:rPr>
              <a:t> </a:t>
            </a:r>
            <a:r>
              <a:rPr lang="en-US" sz="2000" dirty="0">
                <a:solidFill>
                  <a:srgbClr val="000000"/>
                </a:solidFill>
              </a:rPr>
              <a:t>3</a:t>
            </a:r>
          </a:p>
          <a:p>
            <a:pPr>
              <a:lnSpc>
                <a:spcPct val="200000"/>
              </a:lnSpc>
            </a:pPr>
            <a:r>
              <a:rPr lang="en-US" sz="2000" dirty="0" err="1" smtClean="0">
                <a:solidFill>
                  <a:srgbClr val="000000"/>
                </a:solidFill>
              </a:rPr>
              <a:t>Swi</a:t>
            </a:r>
            <a:r>
              <a:rPr lang="en-US" sz="2000" dirty="0" smtClean="0">
                <a:solidFill>
                  <a:srgbClr val="000000"/>
                </a:solidFill>
              </a:rPr>
              <a:t> </a:t>
            </a:r>
            <a:r>
              <a:rPr lang="en-US" sz="2000" dirty="0">
                <a:solidFill>
                  <a:srgbClr val="000000"/>
                </a:solidFill>
              </a:rPr>
              <a:t>2</a:t>
            </a:r>
          </a:p>
          <a:p>
            <a:pPr>
              <a:lnSpc>
                <a:spcPct val="200000"/>
              </a:lnSpc>
            </a:pPr>
            <a:r>
              <a:rPr lang="en-US" sz="2000" dirty="0" err="1" smtClean="0">
                <a:solidFill>
                  <a:srgbClr val="000000"/>
                </a:solidFill>
              </a:rPr>
              <a:t>Swi</a:t>
            </a:r>
            <a:r>
              <a:rPr lang="en-US" sz="2000" dirty="0" smtClean="0">
                <a:solidFill>
                  <a:srgbClr val="000000"/>
                </a:solidFill>
              </a:rPr>
              <a:t> </a:t>
            </a:r>
            <a:r>
              <a:rPr lang="en-US" sz="2000" dirty="0">
                <a:solidFill>
                  <a:srgbClr val="000000"/>
                </a:solidFill>
              </a:rPr>
              <a:t>1</a:t>
            </a:r>
          </a:p>
          <a:p>
            <a:pPr>
              <a:lnSpc>
                <a:spcPct val="200000"/>
              </a:lnSpc>
            </a:pPr>
            <a:r>
              <a:rPr lang="en-US" sz="2000" dirty="0" smtClean="0">
                <a:solidFill>
                  <a:srgbClr val="000000"/>
                </a:solidFill>
              </a:rPr>
              <a:t>main()</a:t>
            </a:r>
            <a:endParaRPr lang="en-US" sz="2000" dirty="0">
              <a:solidFill>
                <a:srgbClr val="000000"/>
              </a:solidFill>
            </a:endParaRPr>
          </a:p>
          <a:p>
            <a:pPr>
              <a:lnSpc>
                <a:spcPct val="200000"/>
              </a:lnSpc>
            </a:pPr>
            <a:r>
              <a:rPr lang="en-US" sz="2000" dirty="0" smtClean="0">
                <a:solidFill>
                  <a:srgbClr val="000000"/>
                </a:solidFill>
              </a:rPr>
              <a:t>Idle</a:t>
            </a:r>
            <a:endParaRPr lang="en-US" sz="2000" dirty="0">
              <a:solidFill>
                <a:srgbClr val="000000"/>
              </a:solidFill>
            </a:endParaRPr>
          </a:p>
        </p:txBody>
      </p:sp>
      <p:sp>
        <p:nvSpPr>
          <p:cNvPr id="1177609" name="Rectangle 9"/>
          <p:cNvSpPr>
            <a:spLocks noChangeArrowheads="1"/>
          </p:cNvSpPr>
          <p:nvPr/>
        </p:nvSpPr>
        <p:spPr bwMode="auto">
          <a:xfrm>
            <a:off x="1066800" y="4968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10" name="Line 10"/>
          <p:cNvSpPr>
            <a:spLocks noChangeShapeType="1"/>
          </p:cNvSpPr>
          <p:nvPr/>
        </p:nvSpPr>
        <p:spPr bwMode="auto">
          <a:xfrm flipV="1">
            <a:off x="1981200" y="1997075"/>
            <a:ext cx="0" cy="3744913"/>
          </a:xfrm>
          <a:prstGeom prst="line">
            <a:avLst/>
          </a:prstGeom>
          <a:noFill/>
          <a:ln w="9525">
            <a:solidFill>
              <a:srgbClr val="000000"/>
            </a:solidFill>
            <a:round/>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11" name="Line 11"/>
          <p:cNvSpPr>
            <a:spLocks noChangeShapeType="1"/>
          </p:cNvSpPr>
          <p:nvPr/>
        </p:nvSpPr>
        <p:spPr bwMode="auto">
          <a:xfrm>
            <a:off x="152400" y="2378075"/>
            <a:ext cx="8839200" cy="0"/>
          </a:xfrm>
          <a:prstGeom prst="line">
            <a:avLst/>
          </a:prstGeom>
          <a:noFill/>
          <a:ln w="9525">
            <a:solidFill>
              <a:schemeClr val="tx2"/>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177612" name="Line 12"/>
          <p:cNvSpPr>
            <a:spLocks noChangeShapeType="1"/>
          </p:cNvSpPr>
          <p:nvPr/>
        </p:nvSpPr>
        <p:spPr bwMode="auto">
          <a:xfrm>
            <a:off x="152400" y="4664075"/>
            <a:ext cx="8839200" cy="0"/>
          </a:xfrm>
          <a:prstGeom prst="line">
            <a:avLst/>
          </a:prstGeom>
          <a:noFill/>
          <a:ln w="9525">
            <a:solidFill>
              <a:schemeClr val="tx2"/>
            </a:solidFill>
            <a:round/>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1177613" name="Rectangle 13"/>
          <p:cNvSpPr>
            <a:spLocks noChangeArrowheads="1"/>
          </p:cNvSpPr>
          <p:nvPr/>
        </p:nvSpPr>
        <p:spPr bwMode="auto">
          <a:xfrm>
            <a:off x="5705366" y="1258600"/>
            <a:ext cx="3108543" cy="584775"/>
          </a:xfrm>
          <a:prstGeom prst="rect">
            <a:avLst/>
          </a:prstGeom>
          <a:solidFill>
            <a:schemeClr val="accent3"/>
          </a:solidFill>
          <a:ln w="9525">
            <a:solidFill>
              <a:schemeClr val="tx1"/>
            </a:solidFill>
            <a:miter lim="800000"/>
            <a:headEnd/>
            <a:tailEnd/>
          </a:ln>
          <a:effectLst>
            <a:outerShdw dist="53882" dir="2700000" algn="ctr" rotWithShape="0">
              <a:schemeClr val="bg2"/>
            </a:outerShdw>
          </a:effectLst>
        </p:spPr>
        <p:txBody>
          <a:bodyPr wrap="none" tIns="137160" bIns="137160" anchor="ctr">
            <a:spAutoFit/>
          </a:bodyPr>
          <a:lstStyle/>
          <a:p>
            <a:pPr algn="ctr">
              <a:lnSpc>
                <a:spcPct val="100000"/>
              </a:lnSpc>
              <a:defRPr/>
            </a:pPr>
            <a:r>
              <a:rPr lang="en-US" sz="2000" dirty="0" err="1" smtClean="0">
                <a:solidFill>
                  <a:srgbClr val="000000"/>
                </a:solidFill>
                <a:latin typeface="Courier New" pitchFamily="49" charset="0"/>
              </a:rPr>
              <a:t>Swi_post</a:t>
            </a:r>
            <a:r>
              <a:rPr lang="en-US" sz="2000" dirty="0" smtClean="0">
                <a:solidFill>
                  <a:srgbClr val="000000"/>
                </a:solidFill>
                <a:latin typeface="Courier New" pitchFamily="49" charset="0"/>
              </a:rPr>
              <a:t>(</a:t>
            </a:r>
            <a:r>
              <a:rPr lang="en-US" sz="2000" dirty="0" err="1" smtClean="0">
                <a:solidFill>
                  <a:srgbClr val="000000"/>
                </a:solidFill>
                <a:latin typeface="Courier New" pitchFamily="49" charset="0"/>
              </a:rPr>
              <a:t>swi_name</a:t>
            </a:r>
            <a:r>
              <a:rPr lang="en-US" sz="2000" dirty="0">
                <a:solidFill>
                  <a:srgbClr val="000000"/>
                </a:solidFill>
                <a:latin typeface="Courier New" pitchFamily="49" charset="0"/>
              </a:rPr>
              <a:t>);</a:t>
            </a:r>
          </a:p>
        </p:txBody>
      </p:sp>
      <p:sp>
        <p:nvSpPr>
          <p:cNvPr id="1177614" name="Rectangle 14"/>
          <p:cNvSpPr>
            <a:spLocks noChangeArrowheads="1"/>
          </p:cNvSpPr>
          <p:nvPr/>
        </p:nvSpPr>
        <p:spPr bwMode="auto">
          <a:xfrm>
            <a:off x="1219200" y="4968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15" name="Rectangle 15"/>
          <p:cNvSpPr>
            <a:spLocks noChangeArrowheads="1"/>
          </p:cNvSpPr>
          <p:nvPr/>
        </p:nvSpPr>
        <p:spPr bwMode="auto">
          <a:xfrm>
            <a:off x="7162800" y="4206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16" name="Rectangle 16"/>
          <p:cNvSpPr>
            <a:spLocks noChangeArrowheads="1"/>
          </p:cNvSpPr>
          <p:nvPr/>
        </p:nvSpPr>
        <p:spPr bwMode="auto">
          <a:xfrm>
            <a:off x="7315200" y="4206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17" name="Rectangle 17"/>
          <p:cNvSpPr>
            <a:spLocks noChangeArrowheads="1"/>
          </p:cNvSpPr>
          <p:nvPr/>
        </p:nvSpPr>
        <p:spPr bwMode="auto">
          <a:xfrm>
            <a:off x="7467600" y="4206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18" name="Rectangle 18"/>
          <p:cNvSpPr>
            <a:spLocks noChangeArrowheads="1"/>
          </p:cNvSpPr>
          <p:nvPr/>
        </p:nvSpPr>
        <p:spPr bwMode="auto">
          <a:xfrm>
            <a:off x="7620000" y="4206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19" name="Rectangle 19"/>
          <p:cNvSpPr>
            <a:spLocks noChangeArrowheads="1"/>
          </p:cNvSpPr>
          <p:nvPr/>
        </p:nvSpPr>
        <p:spPr bwMode="auto">
          <a:xfrm>
            <a:off x="7772400" y="4206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20" name="Rectangle 20"/>
          <p:cNvSpPr>
            <a:spLocks noChangeArrowheads="1"/>
          </p:cNvSpPr>
          <p:nvPr/>
        </p:nvSpPr>
        <p:spPr bwMode="auto">
          <a:xfrm>
            <a:off x="2895600" y="3444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21" name="Rectangle 21"/>
          <p:cNvSpPr>
            <a:spLocks noChangeArrowheads="1"/>
          </p:cNvSpPr>
          <p:nvPr/>
        </p:nvSpPr>
        <p:spPr bwMode="auto">
          <a:xfrm>
            <a:off x="3048000" y="3444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22" name="Rectangle 22"/>
          <p:cNvSpPr>
            <a:spLocks noChangeArrowheads="1"/>
          </p:cNvSpPr>
          <p:nvPr/>
        </p:nvSpPr>
        <p:spPr bwMode="auto">
          <a:xfrm>
            <a:off x="3200400" y="3444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23" name="Rectangle 23"/>
          <p:cNvSpPr>
            <a:spLocks noChangeArrowheads="1"/>
          </p:cNvSpPr>
          <p:nvPr/>
        </p:nvSpPr>
        <p:spPr bwMode="auto">
          <a:xfrm>
            <a:off x="3352800" y="3444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24" name="Rectangle 24"/>
          <p:cNvSpPr>
            <a:spLocks noChangeArrowheads="1"/>
          </p:cNvSpPr>
          <p:nvPr/>
        </p:nvSpPr>
        <p:spPr bwMode="auto">
          <a:xfrm>
            <a:off x="3505200" y="3444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25" name="Rectangle 25"/>
          <p:cNvSpPr>
            <a:spLocks noChangeArrowheads="1"/>
          </p:cNvSpPr>
          <p:nvPr/>
        </p:nvSpPr>
        <p:spPr bwMode="auto">
          <a:xfrm>
            <a:off x="3657600" y="3444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26" name="Rectangle 26"/>
          <p:cNvSpPr>
            <a:spLocks noChangeArrowheads="1"/>
          </p:cNvSpPr>
          <p:nvPr/>
        </p:nvSpPr>
        <p:spPr bwMode="auto">
          <a:xfrm>
            <a:off x="3810000" y="3444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27" name="Rectangle 27"/>
          <p:cNvSpPr>
            <a:spLocks noChangeArrowheads="1"/>
          </p:cNvSpPr>
          <p:nvPr/>
        </p:nvSpPr>
        <p:spPr bwMode="auto">
          <a:xfrm>
            <a:off x="3962400" y="3444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nvGrpSpPr>
          <p:cNvPr id="2" name="Group 28"/>
          <p:cNvGrpSpPr>
            <a:grpSpLocks/>
          </p:cNvGrpSpPr>
          <p:nvPr/>
        </p:nvGrpSpPr>
        <p:grpSpPr bwMode="auto">
          <a:xfrm>
            <a:off x="6400800" y="3444875"/>
            <a:ext cx="152400" cy="914400"/>
            <a:chOff x="4032" y="2304"/>
            <a:chExt cx="96" cy="576"/>
          </a:xfrm>
        </p:grpSpPr>
        <p:sp>
          <p:nvSpPr>
            <p:cNvPr id="1177629" name="Rectangle 29"/>
            <p:cNvSpPr>
              <a:spLocks noChangeArrowheads="1"/>
            </p:cNvSpPr>
            <p:nvPr/>
          </p:nvSpPr>
          <p:spPr bwMode="auto">
            <a:xfrm>
              <a:off x="4032" y="278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30" name="Rectangle 30"/>
            <p:cNvSpPr>
              <a:spLocks noChangeArrowheads="1"/>
            </p:cNvSpPr>
            <p:nvPr/>
          </p:nvSpPr>
          <p:spPr bwMode="auto">
            <a:xfrm>
              <a:off x="4032" y="230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3" name="Group 31"/>
          <p:cNvGrpSpPr>
            <a:grpSpLocks/>
          </p:cNvGrpSpPr>
          <p:nvPr/>
        </p:nvGrpSpPr>
        <p:grpSpPr bwMode="auto">
          <a:xfrm>
            <a:off x="6553200" y="3444875"/>
            <a:ext cx="152400" cy="914400"/>
            <a:chOff x="4128" y="2304"/>
            <a:chExt cx="96" cy="576"/>
          </a:xfrm>
        </p:grpSpPr>
        <p:sp>
          <p:nvSpPr>
            <p:cNvPr id="1177632" name="Rectangle 32"/>
            <p:cNvSpPr>
              <a:spLocks noChangeArrowheads="1"/>
            </p:cNvSpPr>
            <p:nvPr/>
          </p:nvSpPr>
          <p:spPr bwMode="auto">
            <a:xfrm>
              <a:off x="4128" y="278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33" name="Rectangle 33"/>
            <p:cNvSpPr>
              <a:spLocks noChangeArrowheads="1"/>
            </p:cNvSpPr>
            <p:nvPr/>
          </p:nvSpPr>
          <p:spPr bwMode="auto">
            <a:xfrm>
              <a:off x="4128" y="230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4" name="Group 34"/>
          <p:cNvGrpSpPr>
            <a:grpSpLocks/>
          </p:cNvGrpSpPr>
          <p:nvPr/>
        </p:nvGrpSpPr>
        <p:grpSpPr bwMode="auto">
          <a:xfrm>
            <a:off x="6705600" y="3444875"/>
            <a:ext cx="152400" cy="914400"/>
            <a:chOff x="4224" y="2304"/>
            <a:chExt cx="96" cy="576"/>
          </a:xfrm>
        </p:grpSpPr>
        <p:sp>
          <p:nvSpPr>
            <p:cNvPr id="1177635" name="Rectangle 35"/>
            <p:cNvSpPr>
              <a:spLocks noChangeArrowheads="1"/>
            </p:cNvSpPr>
            <p:nvPr/>
          </p:nvSpPr>
          <p:spPr bwMode="auto">
            <a:xfrm>
              <a:off x="4224" y="278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36" name="Rectangle 36"/>
            <p:cNvSpPr>
              <a:spLocks noChangeArrowheads="1"/>
            </p:cNvSpPr>
            <p:nvPr/>
          </p:nvSpPr>
          <p:spPr bwMode="auto">
            <a:xfrm>
              <a:off x="4224" y="230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5" name="Group 37"/>
          <p:cNvGrpSpPr>
            <a:grpSpLocks/>
          </p:cNvGrpSpPr>
          <p:nvPr/>
        </p:nvGrpSpPr>
        <p:grpSpPr bwMode="auto">
          <a:xfrm>
            <a:off x="6858000" y="3444875"/>
            <a:ext cx="152400" cy="914400"/>
            <a:chOff x="4320" y="2304"/>
            <a:chExt cx="96" cy="576"/>
          </a:xfrm>
        </p:grpSpPr>
        <p:sp>
          <p:nvSpPr>
            <p:cNvPr id="1177638" name="Rectangle 38"/>
            <p:cNvSpPr>
              <a:spLocks noChangeArrowheads="1"/>
            </p:cNvSpPr>
            <p:nvPr/>
          </p:nvSpPr>
          <p:spPr bwMode="auto">
            <a:xfrm>
              <a:off x="4320" y="278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39" name="Rectangle 39"/>
            <p:cNvSpPr>
              <a:spLocks noChangeArrowheads="1"/>
            </p:cNvSpPr>
            <p:nvPr/>
          </p:nvSpPr>
          <p:spPr bwMode="auto">
            <a:xfrm>
              <a:off x="4320" y="230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6" name="Group 40"/>
          <p:cNvGrpSpPr>
            <a:grpSpLocks/>
          </p:cNvGrpSpPr>
          <p:nvPr/>
        </p:nvGrpSpPr>
        <p:grpSpPr bwMode="auto">
          <a:xfrm>
            <a:off x="7010400" y="3444875"/>
            <a:ext cx="152400" cy="914400"/>
            <a:chOff x="4416" y="2304"/>
            <a:chExt cx="96" cy="576"/>
          </a:xfrm>
        </p:grpSpPr>
        <p:sp>
          <p:nvSpPr>
            <p:cNvPr id="1177641" name="Rectangle 41"/>
            <p:cNvSpPr>
              <a:spLocks noChangeArrowheads="1"/>
            </p:cNvSpPr>
            <p:nvPr/>
          </p:nvSpPr>
          <p:spPr bwMode="auto">
            <a:xfrm>
              <a:off x="4416" y="278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42" name="Rectangle 42"/>
            <p:cNvSpPr>
              <a:spLocks noChangeArrowheads="1"/>
            </p:cNvSpPr>
            <p:nvPr/>
          </p:nvSpPr>
          <p:spPr bwMode="auto">
            <a:xfrm>
              <a:off x="4416" y="230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7" name="Group 43"/>
          <p:cNvGrpSpPr>
            <a:grpSpLocks/>
          </p:cNvGrpSpPr>
          <p:nvPr/>
        </p:nvGrpSpPr>
        <p:grpSpPr bwMode="auto">
          <a:xfrm>
            <a:off x="5029200" y="2682875"/>
            <a:ext cx="152400" cy="914400"/>
            <a:chOff x="3168" y="1824"/>
            <a:chExt cx="96" cy="576"/>
          </a:xfrm>
        </p:grpSpPr>
        <p:sp>
          <p:nvSpPr>
            <p:cNvPr id="1177644" name="Rectangle 44"/>
            <p:cNvSpPr>
              <a:spLocks noChangeArrowheads="1"/>
            </p:cNvSpPr>
            <p:nvPr/>
          </p:nvSpPr>
          <p:spPr bwMode="auto">
            <a:xfrm>
              <a:off x="3168"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45" name="Rectangle 45"/>
            <p:cNvSpPr>
              <a:spLocks noChangeArrowheads="1"/>
            </p:cNvSpPr>
            <p:nvPr/>
          </p:nvSpPr>
          <p:spPr bwMode="auto">
            <a:xfrm>
              <a:off x="3168" y="182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8" name="Group 46"/>
          <p:cNvGrpSpPr>
            <a:grpSpLocks/>
          </p:cNvGrpSpPr>
          <p:nvPr/>
        </p:nvGrpSpPr>
        <p:grpSpPr bwMode="auto">
          <a:xfrm>
            <a:off x="5181600" y="2682875"/>
            <a:ext cx="152400" cy="914400"/>
            <a:chOff x="3264" y="1824"/>
            <a:chExt cx="96" cy="576"/>
          </a:xfrm>
        </p:grpSpPr>
        <p:sp>
          <p:nvSpPr>
            <p:cNvPr id="1177647" name="Rectangle 47"/>
            <p:cNvSpPr>
              <a:spLocks noChangeArrowheads="1"/>
            </p:cNvSpPr>
            <p:nvPr/>
          </p:nvSpPr>
          <p:spPr bwMode="auto">
            <a:xfrm>
              <a:off x="3264"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48" name="Rectangle 48"/>
            <p:cNvSpPr>
              <a:spLocks noChangeArrowheads="1"/>
            </p:cNvSpPr>
            <p:nvPr/>
          </p:nvSpPr>
          <p:spPr bwMode="auto">
            <a:xfrm>
              <a:off x="3264" y="182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9" name="Group 49"/>
          <p:cNvGrpSpPr>
            <a:grpSpLocks/>
          </p:cNvGrpSpPr>
          <p:nvPr/>
        </p:nvGrpSpPr>
        <p:grpSpPr bwMode="auto">
          <a:xfrm>
            <a:off x="5334000" y="2682875"/>
            <a:ext cx="152400" cy="914400"/>
            <a:chOff x="3360" y="1824"/>
            <a:chExt cx="96" cy="576"/>
          </a:xfrm>
        </p:grpSpPr>
        <p:sp>
          <p:nvSpPr>
            <p:cNvPr id="1177650" name="Rectangle 50"/>
            <p:cNvSpPr>
              <a:spLocks noChangeArrowheads="1"/>
            </p:cNvSpPr>
            <p:nvPr/>
          </p:nvSpPr>
          <p:spPr bwMode="auto">
            <a:xfrm>
              <a:off x="3360"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51" name="Rectangle 51"/>
            <p:cNvSpPr>
              <a:spLocks noChangeArrowheads="1"/>
            </p:cNvSpPr>
            <p:nvPr/>
          </p:nvSpPr>
          <p:spPr bwMode="auto">
            <a:xfrm>
              <a:off x="3360" y="182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0" name="Group 52"/>
          <p:cNvGrpSpPr>
            <a:grpSpLocks/>
          </p:cNvGrpSpPr>
          <p:nvPr/>
        </p:nvGrpSpPr>
        <p:grpSpPr bwMode="auto">
          <a:xfrm>
            <a:off x="5486400" y="2682875"/>
            <a:ext cx="152400" cy="914400"/>
            <a:chOff x="3456" y="1824"/>
            <a:chExt cx="96" cy="576"/>
          </a:xfrm>
        </p:grpSpPr>
        <p:sp>
          <p:nvSpPr>
            <p:cNvPr id="1177653" name="Rectangle 53"/>
            <p:cNvSpPr>
              <a:spLocks noChangeArrowheads="1"/>
            </p:cNvSpPr>
            <p:nvPr/>
          </p:nvSpPr>
          <p:spPr bwMode="auto">
            <a:xfrm>
              <a:off x="3456"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54" name="Rectangle 54"/>
            <p:cNvSpPr>
              <a:spLocks noChangeArrowheads="1"/>
            </p:cNvSpPr>
            <p:nvPr/>
          </p:nvSpPr>
          <p:spPr bwMode="auto">
            <a:xfrm>
              <a:off x="3456" y="182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1" name="Group 55"/>
          <p:cNvGrpSpPr>
            <a:grpSpLocks/>
          </p:cNvGrpSpPr>
          <p:nvPr/>
        </p:nvGrpSpPr>
        <p:grpSpPr bwMode="auto">
          <a:xfrm>
            <a:off x="5638800" y="2682875"/>
            <a:ext cx="152400" cy="1676400"/>
            <a:chOff x="3552" y="1824"/>
            <a:chExt cx="96" cy="1056"/>
          </a:xfrm>
        </p:grpSpPr>
        <p:sp>
          <p:nvSpPr>
            <p:cNvPr id="1177656" name="Rectangle 56"/>
            <p:cNvSpPr>
              <a:spLocks noChangeArrowheads="1"/>
            </p:cNvSpPr>
            <p:nvPr/>
          </p:nvSpPr>
          <p:spPr bwMode="auto">
            <a:xfrm>
              <a:off x="3552" y="2784"/>
              <a:ext cx="96" cy="96"/>
            </a:xfrm>
            <a:prstGeom prst="rect">
              <a:avLst/>
            </a:prstGeom>
            <a:solidFill>
              <a:schemeClr val="accent2"/>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57" name="Rectangle 57"/>
            <p:cNvSpPr>
              <a:spLocks noChangeArrowheads="1"/>
            </p:cNvSpPr>
            <p:nvPr/>
          </p:nvSpPr>
          <p:spPr bwMode="auto">
            <a:xfrm>
              <a:off x="3552"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58" name="Rectangle 58"/>
            <p:cNvSpPr>
              <a:spLocks noChangeArrowheads="1"/>
            </p:cNvSpPr>
            <p:nvPr/>
          </p:nvSpPr>
          <p:spPr bwMode="auto">
            <a:xfrm>
              <a:off x="3552" y="182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2" name="Group 59"/>
          <p:cNvGrpSpPr>
            <a:grpSpLocks/>
          </p:cNvGrpSpPr>
          <p:nvPr/>
        </p:nvGrpSpPr>
        <p:grpSpPr bwMode="auto">
          <a:xfrm>
            <a:off x="5791200" y="2682875"/>
            <a:ext cx="152400" cy="1676400"/>
            <a:chOff x="3648" y="1824"/>
            <a:chExt cx="96" cy="1056"/>
          </a:xfrm>
        </p:grpSpPr>
        <p:sp>
          <p:nvSpPr>
            <p:cNvPr id="1177660" name="Rectangle 60"/>
            <p:cNvSpPr>
              <a:spLocks noChangeArrowheads="1"/>
            </p:cNvSpPr>
            <p:nvPr/>
          </p:nvSpPr>
          <p:spPr bwMode="auto">
            <a:xfrm>
              <a:off x="3648" y="278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61" name="Rectangle 61"/>
            <p:cNvSpPr>
              <a:spLocks noChangeArrowheads="1"/>
            </p:cNvSpPr>
            <p:nvPr/>
          </p:nvSpPr>
          <p:spPr bwMode="auto">
            <a:xfrm>
              <a:off x="3648"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62" name="Rectangle 62"/>
            <p:cNvSpPr>
              <a:spLocks noChangeArrowheads="1"/>
            </p:cNvSpPr>
            <p:nvPr/>
          </p:nvSpPr>
          <p:spPr bwMode="auto">
            <a:xfrm>
              <a:off x="3648" y="182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3" name="Group 63"/>
          <p:cNvGrpSpPr>
            <a:grpSpLocks/>
          </p:cNvGrpSpPr>
          <p:nvPr/>
        </p:nvGrpSpPr>
        <p:grpSpPr bwMode="auto">
          <a:xfrm>
            <a:off x="5943600" y="2682875"/>
            <a:ext cx="152400" cy="1676400"/>
            <a:chOff x="3744" y="1824"/>
            <a:chExt cx="96" cy="1056"/>
          </a:xfrm>
        </p:grpSpPr>
        <p:sp>
          <p:nvSpPr>
            <p:cNvPr id="1177664" name="Rectangle 64"/>
            <p:cNvSpPr>
              <a:spLocks noChangeArrowheads="1"/>
            </p:cNvSpPr>
            <p:nvPr/>
          </p:nvSpPr>
          <p:spPr bwMode="auto">
            <a:xfrm>
              <a:off x="3744" y="278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65" name="Rectangle 65"/>
            <p:cNvSpPr>
              <a:spLocks noChangeArrowheads="1"/>
            </p:cNvSpPr>
            <p:nvPr/>
          </p:nvSpPr>
          <p:spPr bwMode="auto">
            <a:xfrm>
              <a:off x="3744"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66" name="Rectangle 66"/>
            <p:cNvSpPr>
              <a:spLocks noChangeArrowheads="1"/>
            </p:cNvSpPr>
            <p:nvPr/>
          </p:nvSpPr>
          <p:spPr bwMode="auto">
            <a:xfrm>
              <a:off x="3744" y="182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4" name="Group 67"/>
          <p:cNvGrpSpPr>
            <a:grpSpLocks/>
          </p:cNvGrpSpPr>
          <p:nvPr/>
        </p:nvGrpSpPr>
        <p:grpSpPr bwMode="auto">
          <a:xfrm>
            <a:off x="6096000" y="2682875"/>
            <a:ext cx="152400" cy="1676400"/>
            <a:chOff x="3840" y="1824"/>
            <a:chExt cx="96" cy="1056"/>
          </a:xfrm>
        </p:grpSpPr>
        <p:sp>
          <p:nvSpPr>
            <p:cNvPr id="1177668" name="Rectangle 68"/>
            <p:cNvSpPr>
              <a:spLocks noChangeArrowheads="1"/>
            </p:cNvSpPr>
            <p:nvPr/>
          </p:nvSpPr>
          <p:spPr bwMode="auto">
            <a:xfrm>
              <a:off x="3840" y="278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69" name="Rectangle 69"/>
            <p:cNvSpPr>
              <a:spLocks noChangeArrowheads="1"/>
            </p:cNvSpPr>
            <p:nvPr/>
          </p:nvSpPr>
          <p:spPr bwMode="auto">
            <a:xfrm>
              <a:off x="3840"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70" name="Rectangle 70"/>
            <p:cNvSpPr>
              <a:spLocks noChangeArrowheads="1"/>
            </p:cNvSpPr>
            <p:nvPr/>
          </p:nvSpPr>
          <p:spPr bwMode="auto">
            <a:xfrm>
              <a:off x="3840" y="182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5" name="Group 71"/>
          <p:cNvGrpSpPr>
            <a:grpSpLocks/>
          </p:cNvGrpSpPr>
          <p:nvPr/>
        </p:nvGrpSpPr>
        <p:grpSpPr bwMode="auto">
          <a:xfrm>
            <a:off x="6248400" y="2682875"/>
            <a:ext cx="152400" cy="1676400"/>
            <a:chOff x="3936" y="1824"/>
            <a:chExt cx="96" cy="1056"/>
          </a:xfrm>
        </p:grpSpPr>
        <p:sp>
          <p:nvSpPr>
            <p:cNvPr id="1177672" name="Rectangle 72"/>
            <p:cNvSpPr>
              <a:spLocks noChangeArrowheads="1"/>
            </p:cNvSpPr>
            <p:nvPr/>
          </p:nvSpPr>
          <p:spPr bwMode="auto">
            <a:xfrm>
              <a:off x="3936" y="278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73" name="Rectangle 73"/>
            <p:cNvSpPr>
              <a:spLocks noChangeArrowheads="1"/>
            </p:cNvSpPr>
            <p:nvPr/>
          </p:nvSpPr>
          <p:spPr bwMode="auto">
            <a:xfrm>
              <a:off x="3936"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74" name="Rectangle 74"/>
            <p:cNvSpPr>
              <a:spLocks noChangeArrowheads="1"/>
            </p:cNvSpPr>
            <p:nvPr/>
          </p:nvSpPr>
          <p:spPr bwMode="auto">
            <a:xfrm>
              <a:off x="3936" y="182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sp>
        <p:nvSpPr>
          <p:cNvPr id="1177675" name="Rectangle 75"/>
          <p:cNvSpPr>
            <a:spLocks noChangeArrowheads="1"/>
          </p:cNvSpPr>
          <p:nvPr/>
        </p:nvSpPr>
        <p:spPr bwMode="auto">
          <a:xfrm>
            <a:off x="1981200" y="192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76" name="Rectangle 76"/>
          <p:cNvSpPr>
            <a:spLocks noChangeArrowheads="1"/>
          </p:cNvSpPr>
          <p:nvPr/>
        </p:nvSpPr>
        <p:spPr bwMode="auto">
          <a:xfrm>
            <a:off x="2133600" y="192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77" name="Rectangle 77"/>
          <p:cNvSpPr>
            <a:spLocks noChangeArrowheads="1"/>
          </p:cNvSpPr>
          <p:nvPr/>
        </p:nvSpPr>
        <p:spPr bwMode="auto">
          <a:xfrm>
            <a:off x="2286000" y="192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nvGrpSpPr>
          <p:cNvPr id="16" name="Group 78"/>
          <p:cNvGrpSpPr>
            <a:grpSpLocks/>
          </p:cNvGrpSpPr>
          <p:nvPr/>
        </p:nvGrpSpPr>
        <p:grpSpPr bwMode="auto">
          <a:xfrm>
            <a:off x="2438400" y="1920875"/>
            <a:ext cx="152400" cy="1676400"/>
            <a:chOff x="1536" y="1344"/>
            <a:chExt cx="96" cy="1056"/>
          </a:xfrm>
        </p:grpSpPr>
        <p:sp>
          <p:nvSpPr>
            <p:cNvPr id="1177679" name="Rectangle 79"/>
            <p:cNvSpPr>
              <a:spLocks noChangeArrowheads="1"/>
            </p:cNvSpPr>
            <p:nvPr/>
          </p:nvSpPr>
          <p:spPr bwMode="auto">
            <a:xfrm>
              <a:off x="1536" y="2304"/>
              <a:ext cx="96" cy="96"/>
            </a:xfrm>
            <a:prstGeom prst="rect">
              <a:avLst/>
            </a:prstGeom>
            <a:solidFill>
              <a:schemeClr val="accent2"/>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80" name="Rectangle 80"/>
            <p:cNvSpPr>
              <a:spLocks noChangeArrowheads="1"/>
            </p:cNvSpPr>
            <p:nvPr/>
          </p:nvSpPr>
          <p:spPr bwMode="auto">
            <a:xfrm>
              <a:off x="1536" y="134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7" name="Group 81"/>
          <p:cNvGrpSpPr>
            <a:grpSpLocks/>
          </p:cNvGrpSpPr>
          <p:nvPr/>
        </p:nvGrpSpPr>
        <p:grpSpPr bwMode="auto">
          <a:xfrm>
            <a:off x="2590800" y="1920875"/>
            <a:ext cx="152400" cy="1676400"/>
            <a:chOff x="1632" y="1344"/>
            <a:chExt cx="96" cy="1056"/>
          </a:xfrm>
        </p:grpSpPr>
        <p:sp>
          <p:nvSpPr>
            <p:cNvPr id="1177682" name="Rectangle 82"/>
            <p:cNvSpPr>
              <a:spLocks noChangeArrowheads="1"/>
            </p:cNvSpPr>
            <p:nvPr/>
          </p:nvSpPr>
          <p:spPr bwMode="auto">
            <a:xfrm>
              <a:off x="1632"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83" name="Rectangle 83"/>
            <p:cNvSpPr>
              <a:spLocks noChangeArrowheads="1"/>
            </p:cNvSpPr>
            <p:nvPr/>
          </p:nvSpPr>
          <p:spPr bwMode="auto">
            <a:xfrm>
              <a:off x="1632" y="134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8" name="Group 84"/>
          <p:cNvGrpSpPr>
            <a:grpSpLocks/>
          </p:cNvGrpSpPr>
          <p:nvPr/>
        </p:nvGrpSpPr>
        <p:grpSpPr bwMode="auto">
          <a:xfrm>
            <a:off x="2743200" y="1920875"/>
            <a:ext cx="152400" cy="1676400"/>
            <a:chOff x="1728" y="1344"/>
            <a:chExt cx="96" cy="1056"/>
          </a:xfrm>
        </p:grpSpPr>
        <p:sp>
          <p:nvSpPr>
            <p:cNvPr id="1177685" name="Rectangle 85"/>
            <p:cNvSpPr>
              <a:spLocks noChangeArrowheads="1"/>
            </p:cNvSpPr>
            <p:nvPr/>
          </p:nvSpPr>
          <p:spPr bwMode="auto">
            <a:xfrm>
              <a:off x="1728"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86" name="Rectangle 86"/>
            <p:cNvSpPr>
              <a:spLocks noChangeArrowheads="1"/>
            </p:cNvSpPr>
            <p:nvPr/>
          </p:nvSpPr>
          <p:spPr bwMode="auto">
            <a:xfrm>
              <a:off x="1728" y="134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9" name="Group 87"/>
          <p:cNvGrpSpPr>
            <a:grpSpLocks/>
          </p:cNvGrpSpPr>
          <p:nvPr/>
        </p:nvGrpSpPr>
        <p:grpSpPr bwMode="auto">
          <a:xfrm>
            <a:off x="4114800" y="1158875"/>
            <a:ext cx="152400" cy="2438400"/>
            <a:chOff x="2592" y="864"/>
            <a:chExt cx="96" cy="1536"/>
          </a:xfrm>
        </p:grpSpPr>
        <p:sp>
          <p:nvSpPr>
            <p:cNvPr id="1177688" name="Rectangle 88"/>
            <p:cNvSpPr>
              <a:spLocks noChangeArrowheads="1"/>
            </p:cNvSpPr>
            <p:nvPr/>
          </p:nvSpPr>
          <p:spPr bwMode="auto">
            <a:xfrm>
              <a:off x="2592"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89" name="Rectangle 89"/>
            <p:cNvSpPr>
              <a:spLocks noChangeArrowheads="1"/>
            </p:cNvSpPr>
            <p:nvPr/>
          </p:nvSpPr>
          <p:spPr bwMode="auto">
            <a:xfrm>
              <a:off x="2592" y="86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20" name="Group 90"/>
          <p:cNvGrpSpPr>
            <a:grpSpLocks/>
          </p:cNvGrpSpPr>
          <p:nvPr/>
        </p:nvGrpSpPr>
        <p:grpSpPr bwMode="auto">
          <a:xfrm>
            <a:off x="4267200" y="1158875"/>
            <a:ext cx="152400" cy="2438400"/>
            <a:chOff x="2688" y="864"/>
            <a:chExt cx="96" cy="1536"/>
          </a:xfrm>
        </p:grpSpPr>
        <p:sp>
          <p:nvSpPr>
            <p:cNvPr id="1177691" name="Rectangle 91"/>
            <p:cNvSpPr>
              <a:spLocks noChangeArrowheads="1"/>
            </p:cNvSpPr>
            <p:nvPr/>
          </p:nvSpPr>
          <p:spPr bwMode="auto">
            <a:xfrm>
              <a:off x="2688"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92" name="Rectangle 92"/>
            <p:cNvSpPr>
              <a:spLocks noChangeArrowheads="1"/>
            </p:cNvSpPr>
            <p:nvPr/>
          </p:nvSpPr>
          <p:spPr bwMode="auto">
            <a:xfrm>
              <a:off x="2688" y="86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21" name="Group 93"/>
          <p:cNvGrpSpPr>
            <a:grpSpLocks/>
          </p:cNvGrpSpPr>
          <p:nvPr/>
        </p:nvGrpSpPr>
        <p:grpSpPr bwMode="auto">
          <a:xfrm>
            <a:off x="4419600" y="1158875"/>
            <a:ext cx="152400" cy="2438400"/>
            <a:chOff x="2784" y="864"/>
            <a:chExt cx="96" cy="1536"/>
          </a:xfrm>
        </p:grpSpPr>
        <p:sp>
          <p:nvSpPr>
            <p:cNvPr id="1177694" name="Rectangle 94"/>
            <p:cNvSpPr>
              <a:spLocks noChangeArrowheads="1"/>
            </p:cNvSpPr>
            <p:nvPr/>
          </p:nvSpPr>
          <p:spPr bwMode="auto">
            <a:xfrm>
              <a:off x="2784"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95" name="Rectangle 95"/>
            <p:cNvSpPr>
              <a:spLocks noChangeArrowheads="1"/>
            </p:cNvSpPr>
            <p:nvPr/>
          </p:nvSpPr>
          <p:spPr bwMode="auto">
            <a:xfrm>
              <a:off x="2784" y="86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22" name="Group 96"/>
          <p:cNvGrpSpPr>
            <a:grpSpLocks/>
          </p:cNvGrpSpPr>
          <p:nvPr/>
        </p:nvGrpSpPr>
        <p:grpSpPr bwMode="auto">
          <a:xfrm>
            <a:off x="4572000" y="1158875"/>
            <a:ext cx="152400" cy="2438400"/>
            <a:chOff x="2880" y="864"/>
            <a:chExt cx="96" cy="1536"/>
          </a:xfrm>
        </p:grpSpPr>
        <p:sp>
          <p:nvSpPr>
            <p:cNvPr id="1177697" name="Rectangle 97"/>
            <p:cNvSpPr>
              <a:spLocks noChangeArrowheads="1"/>
            </p:cNvSpPr>
            <p:nvPr/>
          </p:nvSpPr>
          <p:spPr bwMode="auto">
            <a:xfrm>
              <a:off x="2880"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698" name="Rectangle 98"/>
            <p:cNvSpPr>
              <a:spLocks noChangeArrowheads="1"/>
            </p:cNvSpPr>
            <p:nvPr/>
          </p:nvSpPr>
          <p:spPr bwMode="auto">
            <a:xfrm>
              <a:off x="2880" y="86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23" name="Group 99"/>
          <p:cNvGrpSpPr>
            <a:grpSpLocks/>
          </p:cNvGrpSpPr>
          <p:nvPr/>
        </p:nvGrpSpPr>
        <p:grpSpPr bwMode="auto">
          <a:xfrm>
            <a:off x="4724400" y="1158875"/>
            <a:ext cx="152400" cy="2438400"/>
            <a:chOff x="2976" y="864"/>
            <a:chExt cx="96" cy="1536"/>
          </a:xfrm>
        </p:grpSpPr>
        <p:sp>
          <p:nvSpPr>
            <p:cNvPr id="1177700" name="Rectangle 100"/>
            <p:cNvSpPr>
              <a:spLocks noChangeArrowheads="1"/>
            </p:cNvSpPr>
            <p:nvPr/>
          </p:nvSpPr>
          <p:spPr bwMode="auto">
            <a:xfrm>
              <a:off x="2976"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01" name="Rectangle 101"/>
            <p:cNvSpPr>
              <a:spLocks noChangeArrowheads="1"/>
            </p:cNvSpPr>
            <p:nvPr/>
          </p:nvSpPr>
          <p:spPr bwMode="auto">
            <a:xfrm>
              <a:off x="2976" y="1824"/>
              <a:ext cx="96" cy="96"/>
            </a:xfrm>
            <a:prstGeom prst="rect">
              <a:avLst/>
            </a:prstGeom>
            <a:solidFill>
              <a:schemeClr val="accent2"/>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02" name="Rectangle 102"/>
            <p:cNvSpPr>
              <a:spLocks noChangeArrowheads="1"/>
            </p:cNvSpPr>
            <p:nvPr/>
          </p:nvSpPr>
          <p:spPr bwMode="auto">
            <a:xfrm>
              <a:off x="2976" y="86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24" name="Group 103"/>
          <p:cNvGrpSpPr>
            <a:grpSpLocks/>
          </p:cNvGrpSpPr>
          <p:nvPr/>
        </p:nvGrpSpPr>
        <p:grpSpPr bwMode="auto">
          <a:xfrm>
            <a:off x="4876800" y="1158875"/>
            <a:ext cx="152400" cy="2438400"/>
            <a:chOff x="3072" y="864"/>
            <a:chExt cx="96" cy="1536"/>
          </a:xfrm>
        </p:grpSpPr>
        <p:sp>
          <p:nvSpPr>
            <p:cNvPr id="1177704" name="Rectangle 104"/>
            <p:cNvSpPr>
              <a:spLocks noChangeArrowheads="1"/>
            </p:cNvSpPr>
            <p:nvPr/>
          </p:nvSpPr>
          <p:spPr bwMode="auto">
            <a:xfrm>
              <a:off x="3072" y="230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05" name="Rectangle 105"/>
            <p:cNvSpPr>
              <a:spLocks noChangeArrowheads="1"/>
            </p:cNvSpPr>
            <p:nvPr/>
          </p:nvSpPr>
          <p:spPr bwMode="auto">
            <a:xfrm>
              <a:off x="3072" y="1824"/>
              <a:ext cx="96" cy="96"/>
            </a:xfrm>
            <a:prstGeom prst="rect">
              <a:avLst/>
            </a:prstGeom>
            <a:solidFill>
              <a:schemeClr val="accent1"/>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06" name="Rectangle 106"/>
            <p:cNvSpPr>
              <a:spLocks noChangeArrowheads="1"/>
            </p:cNvSpPr>
            <p:nvPr/>
          </p:nvSpPr>
          <p:spPr bwMode="auto">
            <a:xfrm>
              <a:off x="3072" y="864"/>
              <a:ext cx="96" cy="96"/>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sp>
        <p:nvSpPr>
          <p:cNvPr id="1177707" name="Rectangle 107"/>
          <p:cNvSpPr>
            <a:spLocks noChangeArrowheads="1"/>
          </p:cNvSpPr>
          <p:nvPr/>
        </p:nvSpPr>
        <p:spPr bwMode="auto">
          <a:xfrm>
            <a:off x="1066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08" name="Rectangle 108"/>
          <p:cNvSpPr>
            <a:spLocks noChangeArrowheads="1"/>
          </p:cNvSpPr>
          <p:nvPr/>
        </p:nvSpPr>
        <p:spPr bwMode="auto">
          <a:xfrm>
            <a:off x="1219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09" name="Rectangle 109"/>
          <p:cNvSpPr>
            <a:spLocks noChangeArrowheads="1"/>
          </p:cNvSpPr>
          <p:nvPr/>
        </p:nvSpPr>
        <p:spPr bwMode="auto">
          <a:xfrm>
            <a:off x="1981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0" name="Rectangle 110"/>
          <p:cNvSpPr>
            <a:spLocks noChangeArrowheads="1"/>
          </p:cNvSpPr>
          <p:nvPr/>
        </p:nvSpPr>
        <p:spPr bwMode="auto">
          <a:xfrm>
            <a:off x="2133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1" name="Rectangle 111"/>
          <p:cNvSpPr>
            <a:spLocks noChangeArrowheads="1"/>
          </p:cNvSpPr>
          <p:nvPr/>
        </p:nvSpPr>
        <p:spPr bwMode="auto">
          <a:xfrm>
            <a:off x="2286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2" name="Rectangle 112"/>
          <p:cNvSpPr>
            <a:spLocks noChangeArrowheads="1"/>
          </p:cNvSpPr>
          <p:nvPr/>
        </p:nvSpPr>
        <p:spPr bwMode="auto">
          <a:xfrm>
            <a:off x="2438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3" name="Rectangle 113"/>
          <p:cNvSpPr>
            <a:spLocks noChangeArrowheads="1"/>
          </p:cNvSpPr>
          <p:nvPr/>
        </p:nvSpPr>
        <p:spPr bwMode="auto">
          <a:xfrm>
            <a:off x="2590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4" name="Rectangle 114"/>
          <p:cNvSpPr>
            <a:spLocks noChangeArrowheads="1"/>
          </p:cNvSpPr>
          <p:nvPr/>
        </p:nvSpPr>
        <p:spPr bwMode="auto">
          <a:xfrm>
            <a:off x="2743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5" name="Rectangle 115"/>
          <p:cNvSpPr>
            <a:spLocks noChangeArrowheads="1"/>
          </p:cNvSpPr>
          <p:nvPr/>
        </p:nvSpPr>
        <p:spPr bwMode="auto">
          <a:xfrm>
            <a:off x="2895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6" name="Rectangle 116"/>
          <p:cNvSpPr>
            <a:spLocks noChangeArrowheads="1"/>
          </p:cNvSpPr>
          <p:nvPr/>
        </p:nvSpPr>
        <p:spPr bwMode="auto">
          <a:xfrm>
            <a:off x="3048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7" name="Rectangle 117"/>
          <p:cNvSpPr>
            <a:spLocks noChangeArrowheads="1"/>
          </p:cNvSpPr>
          <p:nvPr/>
        </p:nvSpPr>
        <p:spPr bwMode="auto">
          <a:xfrm>
            <a:off x="3200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8" name="Rectangle 118"/>
          <p:cNvSpPr>
            <a:spLocks noChangeArrowheads="1"/>
          </p:cNvSpPr>
          <p:nvPr/>
        </p:nvSpPr>
        <p:spPr bwMode="auto">
          <a:xfrm>
            <a:off x="3352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19" name="Rectangle 119"/>
          <p:cNvSpPr>
            <a:spLocks noChangeArrowheads="1"/>
          </p:cNvSpPr>
          <p:nvPr/>
        </p:nvSpPr>
        <p:spPr bwMode="auto">
          <a:xfrm>
            <a:off x="3505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0" name="Rectangle 120"/>
          <p:cNvSpPr>
            <a:spLocks noChangeArrowheads="1"/>
          </p:cNvSpPr>
          <p:nvPr/>
        </p:nvSpPr>
        <p:spPr bwMode="auto">
          <a:xfrm>
            <a:off x="3657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1" name="Rectangle 121"/>
          <p:cNvSpPr>
            <a:spLocks noChangeArrowheads="1"/>
          </p:cNvSpPr>
          <p:nvPr/>
        </p:nvSpPr>
        <p:spPr bwMode="auto">
          <a:xfrm>
            <a:off x="3810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2" name="Rectangle 122"/>
          <p:cNvSpPr>
            <a:spLocks noChangeArrowheads="1"/>
          </p:cNvSpPr>
          <p:nvPr/>
        </p:nvSpPr>
        <p:spPr bwMode="auto">
          <a:xfrm>
            <a:off x="3962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3" name="Rectangle 123"/>
          <p:cNvSpPr>
            <a:spLocks noChangeArrowheads="1"/>
          </p:cNvSpPr>
          <p:nvPr/>
        </p:nvSpPr>
        <p:spPr bwMode="auto">
          <a:xfrm>
            <a:off x="4114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4" name="Rectangle 124"/>
          <p:cNvSpPr>
            <a:spLocks noChangeArrowheads="1"/>
          </p:cNvSpPr>
          <p:nvPr/>
        </p:nvSpPr>
        <p:spPr bwMode="auto">
          <a:xfrm>
            <a:off x="4267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5" name="Rectangle 125"/>
          <p:cNvSpPr>
            <a:spLocks noChangeArrowheads="1"/>
          </p:cNvSpPr>
          <p:nvPr/>
        </p:nvSpPr>
        <p:spPr bwMode="auto">
          <a:xfrm>
            <a:off x="4419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6" name="Rectangle 126"/>
          <p:cNvSpPr>
            <a:spLocks noChangeArrowheads="1"/>
          </p:cNvSpPr>
          <p:nvPr/>
        </p:nvSpPr>
        <p:spPr bwMode="auto">
          <a:xfrm>
            <a:off x="4572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7" name="Rectangle 127"/>
          <p:cNvSpPr>
            <a:spLocks noChangeArrowheads="1"/>
          </p:cNvSpPr>
          <p:nvPr/>
        </p:nvSpPr>
        <p:spPr bwMode="auto">
          <a:xfrm>
            <a:off x="4724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8" name="Rectangle 128"/>
          <p:cNvSpPr>
            <a:spLocks noChangeArrowheads="1"/>
          </p:cNvSpPr>
          <p:nvPr/>
        </p:nvSpPr>
        <p:spPr bwMode="auto">
          <a:xfrm>
            <a:off x="4876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29" name="Rectangle 129"/>
          <p:cNvSpPr>
            <a:spLocks noChangeArrowheads="1"/>
          </p:cNvSpPr>
          <p:nvPr/>
        </p:nvSpPr>
        <p:spPr bwMode="auto">
          <a:xfrm>
            <a:off x="5029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0" name="Rectangle 130"/>
          <p:cNvSpPr>
            <a:spLocks noChangeArrowheads="1"/>
          </p:cNvSpPr>
          <p:nvPr/>
        </p:nvSpPr>
        <p:spPr bwMode="auto">
          <a:xfrm>
            <a:off x="5181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1" name="Rectangle 131"/>
          <p:cNvSpPr>
            <a:spLocks noChangeArrowheads="1"/>
          </p:cNvSpPr>
          <p:nvPr/>
        </p:nvSpPr>
        <p:spPr bwMode="auto">
          <a:xfrm>
            <a:off x="5334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2" name="Rectangle 132"/>
          <p:cNvSpPr>
            <a:spLocks noChangeArrowheads="1"/>
          </p:cNvSpPr>
          <p:nvPr/>
        </p:nvSpPr>
        <p:spPr bwMode="auto">
          <a:xfrm>
            <a:off x="5486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3" name="Rectangle 133"/>
          <p:cNvSpPr>
            <a:spLocks noChangeArrowheads="1"/>
          </p:cNvSpPr>
          <p:nvPr/>
        </p:nvSpPr>
        <p:spPr bwMode="auto">
          <a:xfrm>
            <a:off x="5638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4" name="Rectangle 134"/>
          <p:cNvSpPr>
            <a:spLocks noChangeArrowheads="1"/>
          </p:cNvSpPr>
          <p:nvPr/>
        </p:nvSpPr>
        <p:spPr bwMode="auto">
          <a:xfrm>
            <a:off x="5791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5" name="Rectangle 135"/>
          <p:cNvSpPr>
            <a:spLocks noChangeArrowheads="1"/>
          </p:cNvSpPr>
          <p:nvPr/>
        </p:nvSpPr>
        <p:spPr bwMode="auto">
          <a:xfrm>
            <a:off x="5943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6" name="Rectangle 136"/>
          <p:cNvSpPr>
            <a:spLocks noChangeArrowheads="1"/>
          </p:cNvSpPr>
          <p:nvPr/>
        </p:nvSpPr>
        <p:spPr bwMode="auto">
          <a:xfrm>
            <a:off x="6096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7" name="Rectangle 137"/>
          <p:cNvSpPr>
            <a:spLocks noChangeArrowheads="1"/>
          </p:cNvSpPr>
          <p:nvPr/>
        </p:nvSpPr>
        <p:spPr bwMode="auto">
          <a:xfrm>
            <a:off x="6248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8" name="Rectangle 138"/>
          <p:cNvSpPr>
            <a:spLocks noChangeArrowheads="1"/>
          </p:cNvSpPr>
          <p:nvPr/>
        </p:nvSpPr>
        <p:spPr bwMode="auto">
          <a:xfrm>
            <a:off x="6400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39" name="Rectangle 139"/>
          <p:cNvSpPr>
            <a:spLocks noChangeArrowheads="1"/>
          </p:cNvSpPr>
          <p:nvPr/>
        </p:nvSpPr>
        <p:spPr bwMode="auto">
          <a:xfrm>
            <a:off x="6553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0" name="Rectangle 140"/>
          <p:cNvSpPr>
            <a:spLocks noChangeArrowheads="1"/>
          </p:cNvSpPr>
          <p:nvPr/>
        </p:nvSpPr>
        <p:spPr bwMode="auto">
          <a:xfrm>
            <a:off x="6705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1" name="Rectangle 141"/>
          <p:cNvSpPr>
            <a:spLocks noChangeArrowheads="1"/>
          </p:cNvSpPr>
          <p:nvPr/>
        </p:nvSpPr>
        <p:spPr bwMode="auto">
          <a:xfrm>
            <a:off x="6858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2" name="Rectangle 142"/>
          <p:cNvSpPr>
            <a:spLocks noChangeArrowheads="1"/>
          </p:cNvSpPr>
          <p:nvPr/>
        </p:nvSpPr>
        <p:spPr bwMode="auto">
          <a:xfrm>
            <a:off x="7010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3" name="Rectangle 143"/>
          <p:cNvSpPr>
            <a:spLocks noChangeArrowheads="1"/>
          </p:cNvSpPr>
          <p:nvPr/>
        </p:nvSpPr>
        <p:spPr bwMode="auto">
          <a:xfrm>
            <a:off x="7162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4" name="Rectangle 144"/>
          <p:cNvSpPr>
            <a:spLocks noChangeArrowheads="1"/>
          </p:cNvSpPr>
          <p:nvPr/>
        </p:nvSpPr>
        <p:spPr bwMode="auto">
          <a:xfrm>
            <a:off x="7315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5" name="Rectangle 145"/>
          <p:cNvSpPr>
            <a:spLocks noChangeArrowheads="1"/>
          </p:cNvSpPr>
          <p:nvPr/>
        </p:nvSpPr>
        <p:spPr bwMode="auto">
          <a:xfrm>
            <a:off x="7467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6" name="Rectangle 146"/>
          <p:cNvSpPr>
            <a:spLocks noChangeArrowheads="1"/>
          </p:cNvSpPr>
          <p:nvPr/>
        </p:nvSpPr>
        <p:spPr bwMode="auto">
          <a:xfrm>
            <a:off x="7620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7" name="Rectangle 147"/>
          <p:cNvSpPr>
            <a:spLocks noChangeArrowheads="1"/>
          </p:cNvSpPr>
          <p:nvPr/>
        </p:nvSpPr>
        <p:spPr bwMode="auto">
          <a:xfrm>
            <a:off x="7772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8" name="Rectangle 148"/>
          <p:cNvSpPr>
            <a:spLocks noChangeArrowheads="1"/>
          </p:cNvSpPr>
          <p:nvPr/>
        </p:nvSpPr>
        <p:spPr bwMode="auto">
          <a:xfrm>
            <a:off x="79248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49" name="Rectangle 149"/>
          <p:cNvSpPr>
            <a:spLocks noChangeArrowheads="1"/>
          </p:cNvSpPr>
          <p:nvPr/>
        </p:nvSpPr>
        <p:spPr bwMode="auto">
          <a:xfrm>
            <a:off x="80772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50" name="Rectangle 150"/>
          <p:cNvSpPr>
            <a:spLocks noChangeArrowheads="1"/>
          </p:cNvSpPr>
          <p:nvPr/>
        </p:nvSpPr>
        <p:spPr bwMode="auto">
          <a:xfrm>
            <a:off x="82296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51" name="Rectangle 151"/>
          <p:cNvSpPr>
            <a:spLocks noChangeArrowheads="1"/>
          </p:cNvSpPr>
          <p:nvPr/>
        </p:nvSpPr>
        <p:spPr bwMode="auto">
          <a:xfrm>
            <a:off x="83820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52" name="Rectangle 152"/>
          <p:cNvSpPr>
            <a:spLocks noChangeArrowheads="1"/>
          </p:cNvSpPr>
          <p:nvPr/>
        </p:nvSpPr>
        <p:spPr bwMode="auto">
          <a:xfrm>
            <a:off x="85344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53" name="Rectangle 153"/>
          <p:cNvSpPr>
            <a:spLocks noChangeArrowheads="1"/>
          </p:cNvSpPr>
          <p:nvPr/>
        </p:nvSpPr>
        <p:spPr bwMode="auto">
          <a:xfrm>
            <a:off x="8686800" y="5730875"/>
            <a:ext cx="152400" cy="152400"/>
          </a:xfrm>
          <a:prstGeom prst="rect">
            <a:avLst/>
          </a:prstGeom>
          <a:solidFill>
            <a:schemeClr val="accent4"/>
          </a:solid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nvGrpSpPr>
          <p:cNvPr id="25" name="Group 154"/>
          <p:cNvGrpSpPr>
            <a:grpSpLocks/>
          </p:cNvGrpSpPr>
          <p:nvPr/>
        </p:nvGrpSpPr>
        <p:grpSpPr bwMode="auto">
          <a:xfrm>
            <a:off x="1422400" y="5334000"/>
            <a:ext cx="635000" cy="473075"/>
            <a:chOff x="896" y="3494"/>
            <a:chExt cx="400" cy="298"/>
          </a:xfrm>
        </p:grpSpPr>
        <p:sp>
          <p:nvSpPr>
            <p:cNvPr id="14498" name="Text Box 155"/>
            <p:cNvSpPr txBox="1">
              <a:spLocks noChangeArrowheads="1"/>
            </p:cNvSpPr>
            <p:nvPr/>
          </p:nvSpPr>
          <p:spPr bwMode="auto">
            <a:xfrm>
              <a:off x="896" y="3494"/>
              <a:ext cx="400" cy="250"/>
            </a:xfrm>
            <a:prstGeom prst="rect">
              <a:avLst/>
            </a:prstGeom>
            <a:noFill/>
            <a:ln w="9525">
              <a:noFill/>
              <a:miter lim="800000"/>
              <a:headEnd/>
              <a:tailEnd/>
            </a:ln>
          </p:spPr>
          <p:txBody>
            <a:bodyPr wrap="none">
              <a:spAutoFit/>
            </a:bodyPr>
            <a:lstStyle/>
            <a:p>
              <a:pPr algn="r">
                <a:lnSpc>
                  <a:spcPct val="100000"/>
                </a:lnSpc>
              </a:pPr>
              <a:r>
                <a:rPr lang="en-US" sz="2000" i="1">
                  <a:solidFill>
                    <a:srgbClr val="000000"/>
                  </a:solidFill>
                </a:rPr>
                <a:t>int2</a:t>
              </a:r>
              <a:endParaRPr lang="en-US" sz="2000">
                <a:solidFill>
                  <a:srgbClr val="000000"/>
                </a:solidFill>
              </a:endParaRPr>
            </a:p>
          </p:txBody>
        </p:sp>
        <p:sp>
          <p:nvSpPr>
            <p:cNvPr id="1177756" name="Line 156"/>
            <p:cNvSpPr>
              <a:spLocks noChangeShapeType="1"/>
            </p:cNvSpPr>
            <p:nvPr/>
          </p:nvSpPr>
          <p:spPr bwMode="auto">
            <a:xfrm flipH="1" flipV="1">
              <a:off x="1149" y="3699"/>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26" name="Group 157"/>
          <p:cNvGrpSpPr>
            <a:grpSpLocks/>
          </p:cNvGrpSpPr>
          <p:nvPr/>
        </p:nvGrpSpPr>
        <p:grpSpPr bwMode="auto">
          <a:xfrm>
            <a:off x="1165224" y="4573588"/>
            <a:ext cx="739774" cy="471487"/>
            <a:chOff x="734" y="3015"/>
            <a:chExt cx="466" cy="297"/>
          </a:xfrm>
        </p:grpSpPr>
        <p:sp>
          <p:nvSpPr>
            <p:cNvPr id="14496" name="Text Box 158"/>
            <p:cNvSpPr txBox="1">
              <a:spLocks noChangeArrowheads="1"/>
            </p:cNvSpPr>
            <p:nvPr/>
          </p:nvSpPr>
          <p:spPr bwMode="auto">
            <a:xfrm>
              <a:off x="734" y="3015"/>
              <a:ext cx="466" cy="252"/>
            </a:xfrm>
            <a:prstGeom prst="rect">
              <a:avLst/>
            </a:prstGeom>
            <a:noFill/>
            <a:ln w="9525">
              <a:noFill/>
              <a:miter lim="800000"/>
              <a:headEnd/>
              <a:tailEnd/>
            </a:ln>
          </p:spPr>
          <p:txBody>
            <a:bodyPr wrap="none">
              <a:spAutoFit/>
            </a:bodyPr>
            <a:lstStyle/>
            <a:p>
              <a:pPr algn="r">
                <a:lnSpc>
                  <a:spcPct val="100000"/>
                </a:lnSpc>
              </a:pPr>
              <a:r>
                <a:rPr lang="en-US" sz="2000" dirty="0" smtClean="0">
                  <a:solidFill>
                    <a:srgbClr val="000000"/>
                  </a:solidFill>
                </a:rPr>
                <a:t>start</a:t>
              </a:r>
              <a:endParaRPr lang="en-US" sz="2000" dirty="0">
                <a:solidFill>
                  <a:srgbClr val="000000"/>
                </a:solidFill>
              </a:endParaRPr>
            </a:p>
          </p:txBody>
        </p:sp>
        <p:sp>
          <p:nvSpPr>
            <p:cNvPr id="1177759" name="Line 159"/>
            <p:cNvSpPr>
              <a:spLocks noChangeShapeType="1"/>
            </p:cNvSpPr>
            <p:nvPr/>
          </p:nvSpPr>
          <p:spPr bwMode="auto">
            <a:xfrm flipV="1">
              <a:off x="819" y="3219"/>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27" name="Group 160"/>
          <p:cNvGrpSpPr>
            <a:grpSpLocks/>
          </p:cNvGrpSpPr>
          <p:nvPr/>
        </p:nvGrpSpPr>
        <p:grpSpPr bwMode="auto">
          <a:xfrm>
            <a:off x="1916113" y="1524000"/>
            <a:ext cx="862012" cy="473075"/>
            <a:chOff x="1207" y="1094"/>
            <a:chExt cx="543" cy="298"/>
          </a:xfrm>
        </p:grpSpPr>
        <p:sp>
          <p:nvSpPr>
            <p:cNvPr id="14494" name="Text Box 161"/>
            <p:cNvSpPr txBox="1">
              <a:spLocks noChangeArrowheads="1"/>
            </p:cNvSpPr>
            <p:nvPr/>
          </p:nvSpPr>
          <p:spPr bwMode="auto">
            <a:xfrm>
              <a:off x="1207" y="1094"/>
              <a:ext cx="543" cy="250"/>
            </a:xfrm>
            <a:prstGeom prst="rect">
              <a:avLst/>
            </a:prstGeom>
            <a:noFill/>
            <a:ln w="9525">
              <a:noFill/>
              <a:miter lim="800000"/>
              <a:headEnd/>
              <a:tailEnd/>
            </a:ln>
          </p:spPr>
          <p:txBody>
            <a:bodyPr wrap="none">
              <a:spAutoFit/>
            </a:bodyPr>
            <a:lstStyle/>
            <a:p>
              <a:pPr algn="r">
                <a:lnSpc>
                  <a:spcPct val="100000"/>
                </a:lnSpc>
              </a:pPr>
              <a:r>
                <a:rPr lang="en-US" sz="2000">
                  <a:solidFill>
                    <a:srgbClr val="000000"/>
                  </a:solidFill>
                </a:rPr>
                <a:t>post2</a:t>
              </a:r>
            </a:p>
          </p:txBody>
        </p:sp>
        <p:sp>
          <p:nvSpPr>
            <p:cNvPr id="1177762" name="Line 162"/>
            <p:cNvSpPr>
              <a:spLocks noChangeShapeType="1"/>
            </p:cNvSpPr>
            <p:nvPr/>
          </p:nvSpPr>
          <p:spPr bwMode="auto">
            <a:xfrm flipH="1" flipV="1">
              <a:off x="1448" y="1299"/>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28" name="Group 163"/>
          <p:cNvGrpSpPr>
            <a:grpSpLocks/>
          </p:cNvGrpSpPr>
          <p:nvPr/>
        </p:nvGrpSpPr>
        <p:grpSpPr bwMode="auto">
          <a:xfrm>
            <a:off x="2754313" y="1524000"/>
            <a:ext cx="522287" cy="484188"/>
            <a:chOff x="1735" y="1094"/>
            <a:chExt cx="329" cy="305"/>
          </a:xfrm>
        </p:grpSpPr>
        <p:sp>
          <p:nvSpPr>
            <p:cNvPr id="14492" name="Text Box 164"/>
            <p:cNvSpPr txBox="1">
              <a:spLocks noChangeArrowheads="1"/>
            </p:cNvSpPr>
            <p:nvPr/>
          </p:nvSpPr>
          <p:spPr bwMode="auto">
            <a:xfrm>
              <a:off x="1735" y="1094"/>
              <a:ext cx="329" cy="250"/>
            </a:xfrm>
            <a:prstGeom prst="rect">
              <a:avLst/>
            </a:prstGeom>
            <a:noFill/>
            <a:ln w="9525">
              <a:noFill/>
              <a:miter lim="800000"/>
              <a:headEnd/>
              <a:tailEnd/>
            </a:ln>
          </p:spPr>
          <p:txBody>
            <a:bodyPr wrap="none">
              <a:spAutoFit/>
            </a:bodyPr>
            <a:lstStyle/>
            <a:p>
              <a:pPr algn="r">
                <a:lnSpc>
                  <a:spcPct val="100000"/>
                </a:lnSpc>
              </a:pPr>
              <a:r>
                <a:rPr lang="en-US" sz="2000">
                  <a:solidFill>
                    <a:srgbClr val="000000"/>
                  </a:solidFill>
                </a:rPr>
                <a:t>rtn</a:t>
              </a:r>
            </a:p>
          </p:txBody>
        </p:sp>
        <p:sp>
          <p:nvSpPr>
            <p:cNvPr id="1177765" name="Line 165"/>
            <p:cNvSpPr>
              <a:spLocks noChangeShapeType="1"/>
            </p:cNvSpPr>
            <p:nvPr/>
          </p:nvSpPr>
          <p:spPr bwMode="auto">
            <a:xfrm flipV="1">
              <a:off x="1784" y="1306"/>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sp>
        <p:nvSpPr>
          <p:cNvPr id="1177766" name="Line 166"/>
          <p:cNvSpPr>
            <a:spLocks noChangeShapeType="1"/>
          </p:cNvSpPr>
          <p:nvPr/>
        </p:nvSpPr>
        <p:spPr bwMode="auto">
          <a:xfrm>
            <a:off x="2438400" y="1997075"/>
            <a:ext cx="0" cy="1447800"/>
          </a:xfrm>
          <a:prstGeom prst="line">
            <a:avLst/>
          </a:prstGeom>
          <a:noFill/>
          <a:ln w="9525">
            <a:solidFill>
              <a:schemeClr val="tx1"/>
            </a:solidFill>
            <a:round/>
            <a:headEnd/>
            <a:tailEnd/>
          </a:ln>
          <a:effectLst/>
        </p:spPr>
        <p:txBody>
          <a:bodyPr wrap="none" tIns="137160" bIns="137160" anchor="ctr">
            <a:spAutoFit/>
          </a:bodyPr>
          <a:lstStyle/>
          <a:p>
            <a:pPr>
              <a:defRPr/>
            </a:pPr>
            <a:endParaRPr lang="en-US">
              <a:effectLst>
                <a:outerShdw blurRad="38100" dist="38100" dir="2700000" algn="tl">
                  <a:srgbClr val="000000">
                    <a:alpha val="43137"/>
                  </a:srgbClr>
                </a:outerShdw>
              </a:effectLst>
            </a:endParaRPr>
          </a:p>
        </p:txBody>
      </p:sp>
      <p:sp>
        <p:nvSpPr>
          <p:cNvPr id="1177767" name="Line 167"/>
          <p:cNvSpPr>
            <a:spLocks noChangeShapeType="1"/>
          </p:cNvSpPr>
          <p:nvPr/>
        </p:nvSpPr>
        <p:spPr bwMode="auto">
          <a:xfrm>
            <a:off x="2895600" y="1997075"/>
            <a:ext cx="0" cy="1447800"/>
          </a:xfrm>
          <a:prstGeom prst="line">
            <a:avLst/>
          </a:prstGeom>
          <a:noFill/>
          <a:ln w="9525">
            <a:solidFill>
              <a:schemeClr val="tx1"/>
            </a:solidFill>
            <a:round/>
            <a:headEnd/>
            <a:tailEnd/>
          </a:ln>
          <a:effectLst/>
        </p:spPr>
        <p:txBody>
          <a:bodyPr wrap="none" tIns="137160" bIns="137160" anchor="ctr">
            <a:spAutoFit/>
          </a:bodyPr>
          <a:lstStyle/>
          <a:p>
            <a:pPr>
              <a:defRPr/>
            </a:pPr>
            <a:endParaRPr lang="en-US">
              <a:effectLst>
                <a:outerShdw blurRad="38100" dist="38100" dir="2700000" algn="tl">
                  <a:srgbClr val="000000">
                    <a:alpha val="43137"/>
                  </a:srgbClr>
                </a:outerShdw>
              </a:effectLst>
            </a:endParaRPr>
          </a:p>
        </p:txBody>
      </p:sp>
      <p:grpSp>
        <p:nvGrpSpPr>
          <p:cNvPr id="29" name="Group 168"/>
          <p:cNvGrpSpPr>
            <a:grpSpLocks/>
          </p:cNvGrpSpPr>
          <p:nvPr/>
        </p:nvGrpSpPr>
        <p:grpSpPr bwMode="auto">
          <a:xfrm>
            <a:off x="3556000" y="3063875"/>
            <a:ext cx="635000" cy="473075"/>
            <a:chOff x="2240" y="2064"/>
            <a:chExt cx="400" cy="298"/>
          </a:xfrm>
        </p:grpSpPr>
        <p:sp>
          <p:nvSpPr>
            <p:cNvPr id="14490" name="Text Box 169"/>
            <p:cNvSpPr txBox="1">
              <a:spLocks noChangeArrowheads="1"/>
            </p:cNvSpPr>
            <p:nvPr/>
          </p:nvSpPr>
          <p:spPr bwMode="auto">
            <a:xfrm>
              <a:off x="2240" y="2064"/>
              <a:ext cx="400" cy="250"/>
            </a:xfrm>
            <a:prstGeom prst="rect">
              <a:avLst/>
            </a:prstGeom>
            <a:noFill/>
            <a:ln w="9525">
              <a:noFill/>
              <a:miter lim="800000"/>
              <a:headEnd/>
              <a:tailEnd/>
            </a:ln>
          </p:spPr>
          <p:txBody>
            <a:bodyPr wrap="none">
              <a:spAutoFit/>
            </a:bodyPr>
            <a:lstStyle/>
            <a:p>
              <a:pPr algn="r">
                <a:lnSpc>
                  <a:spcPct val="100000"/>
                </a:lnSpc>
              </a:pPr>
              <a:r>
                <a:rPr lang="en-US" sz="2000" i="1">
                  <a:solidFill>
                    <a:srgbClr val="000000"/>
                  </a:solidFill>
                </a:rPr>
                <a:t>int1</a:t>
              </a:r>
              <a:endParaRPr lang="en-US" sz="2000">
                <a:solidFill>
                  <a:srgbClr val="000000"/>
                </a:solidFill>
              </a:endParaRPr>
            </a:p>
          </p:txBody>
        </p:sp>
        <p:sp>
          <p:nvSpPr>
            <p:cNvPr id="1177770" name="Line 170"/>
            <p:cNvSpPr>
              <a:spLocks noChangeShapeType="1"/>
            </p:cNvSpPr>
            <p:nvPr/>
          </p:nvSpPr>
          <p:spPr bwMode="auto">
            <a:xfrm flipH="1" flipV="1">
              <a:off x="2493" y="2269"/>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sp>
        <p:nvSpPr>
          <p:cNvPr id="1177771" name="Line 171"/>
          <p:cNvSpPr>
            <a:spLocks noChangeShapeType="1"/>
          </p:cNvSpPr>
          <p:nvPr/>
        </p:nvSpPr>
        <p:spPr bwMode="auto">
          <a:xfrm>
            <a:off x="4114800" y="1235075"/>
            <a:ext cx="0" cy="2209800"/>
          </a:xfrm>
          <a:prstGeom prst="line">
            <a:avLst/>
          </a:prstGeom>
          <a:noFill/>
          <a:ln w="9525">
            <a:solidFill>
              <a:schemeClr val="tx1"/>
            </a:solidFill>
            <a:round/>
            <a:headEnd/>
            <a:tailEnd/>
          </a:ln>
          <a:effectLst/>
        </p:spPr>
        <p:txBody>
          <a:bodyPr tIns="137160" bIns="137160" anchor="ctr">
            <a:spAutoFit/>
          </a:bodyPr>
          <a:lstStyle/>
          <a:p>
            <a:pPr>
              <a:defRPr/>
            </a:pPr>
            <a:endParaRPr lang="en-US">
              <a:effectLst>
                <a:outerShdw blurRad="38100" dist="38100" dir="2700000" algn="tl">
                  <a:srgbClr val="000000">
                    <a:alpha val="43137"/>
                  </a:srgbClr>
                </a:outerShdw>
              </a:effectLst>
            </a:endParaRPr>
          </a:p>
        </p:txBody>
      </p:sp>
      <p:grpSp>
        <p:nvGrpSpPr>
          <p:cNvPr id="30" name="Group 172"/>
          <p:cNvGrpSpPr>
            <a:grpSpLocks/>
          </p:cNvGrpSpPr>
          <p:nvPr/>
        </p:nvGrpSpPr>
        <p:grpSpPr bwMode="auto">
          <a:xfrm>
            <a:off x="3962400" y="762000"/>
            <a:ext cx="862013" cy="488950"/>
            <a:chOff x="2496" y="614"/>
            <a:chExt cx="543" cy="308"/>
          </a:xfrm>
        </p:grpSpPr>
        <p:sp>
          <p:nvSpPr>
            <p:cNvPr id="14488" name="Text Box 173"/>
            <p:cNvSpPr txBox="1">
              <a:spLocks noChangeArrowheads="1"/>
            </p:cNvSpPr>
            <p:nvPr/>
          </p:nvSpPr>
          <p:spPr bwMode="auto">
            <a:xfrm>
              <a:off x="2496" y="614"/>
              <a:ext cx="543" cy="250"/>
            </a:xfrm>
            <a:prstGeom prst="rect">
              <a:avLst/>
            </a:prstGeom>
            <a:noFill/>
            <a:ln w="9525">
              <a:noFill/>
              <a:miter lim="800000"/>
              <a:headEnd/>
              <a:tailEnd/>
            </a:ln>
          </p:spPr>
          <p:txBody>
            <a:bodyPr wrap="none">
              <a:spAutoFit/>
            </a:bodyPr>
            <a:lstStyle/>
            <a:p>
              <a:pPr algn="r">
                <a:lnSpc>
                  <a:spcPct val="100000"/>
                </a:lnSpc>
              </a:pPr>
              <a:r>
                <a:rPr lang="en-US" sz="2000">
                  <a:solidFill>
                    <a:srgbClr val="000000"/>
                  </a:solidFill>
                </a:rPr>
                <a:t>post3</a:t>
              </a:r>
            </a:p>
          </p:txBody>
        </p:sp>
        <p:sp>
          <p:nvSpPr>
            <p:cNvPr id="1177774" name="Line 174"/>
            <p:cNvSpPr>
              <a:spLocks noChangeShapeType="1"/>
            </p:cNvSpPr>
            <p:nvPr/>
          </p:nvSpPr>
          <p:spPr bwMode="auto">
            <a:xfrm flipH="1" flipV="1">
              <a:off x="2888" y="829"/>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31" name="Group 175"/>
          <p:cNvGrpSpPr>
            <a:grpSpLocks/>
          </p:cNvGrpSpPr>
          <p:nvPr/>
        </p:nvGrpSpPr>
        <p:grpSpPr bwMode="auto">
          <a:xfrm>
            <a:off x="4876800" y="762000"/>
            <a:ext cx="522288" cy="473075"/>
            <a:chOff x="3072" y="614"/>
            <a:chExt cx="329" cy="298"/>
          </a:xfrm>
        </p:grpSpPr>
        <p:sp>
          <p:nvSpPr>
            <p:cNvPr id="14486" name="Text Box 176"/>
            <p:cNvSpPr txBox="1">
              <a:spLocks noChangeArrowheads="1"/>
            </p:cNvSpPr>
            <p:nvPr/>
          </p:nvSpPr>
          <p:spPr bwMode="auto">
            <a:xfrm>
              <a:off x="3072" y="614"/>
              <a:ext cx="329" cy="250"/>
            </a:xfrm>
            <a:prstGeom prst="rect">
              <a:avLst/>
            </a:prstGeom>
            <a:noFill/>
            <a:ln w="9525">
              <a:noFill/>
              <a:miter lim="800000"/>
              <a:headEnd/>
              <a:tailEnd/>
            </a:ln>
          </p:spPr>
          <p:txBody>
            <a:bodyPr wrap="none">
              <a:spAutoFit/>
            </a:bodyPr>
            <a:lstStyle/>
            <a:p>
              <a:pPr algn="r">
                <a:lnSpc>
                  <a:spcPct val="100000"/>
                </a:lnSpc>
              </a:pPr>
              <a:r>
                <a:rPr lang="en-US" sz="2000">
                  <a:solidFill>
                    <a:srgbClr val="000000"/>
                  </a:solidFill>
                </a:rPr>
                <a:t>rtn</a:t>
              </a:r>
            </a:p>
          </p:txBody>
        </p:sp>
        <p:sp>
          <p:nvSpPr>
            <p:cNvPr id="1177777" name="Line 177"/>
            <p:cNvSpPr>
              <a:spLocks noChangeShapeType="1"/>
            </p:cNvSpPr>
            <p:nvPr/>
          </p:nvSpPr>
          <p:spPr bwMode="auto">
            <a:xfrm flipV="1">
              <a:off x="3121" y="819"/>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sp>
        <p:nvSpPr>
          <p:cNvPr id="1177778" name="Line 178"/>
          <p:cNvSpPr>
            <a:spLocks noChangeShapeType="1"/>
          </p:cNvSpPr>
          <p:nvPr/>
        </p:nvSpPr>
        <p:spPr bwMode="auto">
          <a:xfrm>
            <a:off x="4724400" y="1235075"/>
            <a:ext cx="0" cy="1524000"/>
          </a:xfrm>
          <a:prstGeom prst="line">
            <a:avLst/>
          </a:prstGeom>
          <a:noFill/>
          <a:ln w="9525">
            <a:solidFill>
              <a:schemeClr val="tx1"/>
            </a:solidFill>
            <a:round/>
            <a:headEnd/>
            <a:tailEnd/>
          </a:ln>
          <a:effectLst/>
        </p:spPr>
        <p:txBody>
          <a:bodyPr tIns="137160" bIns="137160" anchor="ctr">
            <a:spAutoFit/>
          </a:bodyPr>
          <a:lstStyle/>
          <a:p>
            <a:pPr>
              <a:defRPr/>
            </a:pPr>
            <a:endParaRPr lang="en-US">
              <a:effectLst>
                <a:outerShdw blurRad="38100" dist="38100" dir="2700000" algn="tl">
                  <a:srgbClr val="000000">
                    <a:alpha val="43137"/>
                  </a:srgbClr>
                </a:outerShdw>
              </a:effectLst>
            </a:endParaRPr>
          </a:p>
        </p:txBody>
      </p:sp>
      <p:sp>
        <p:nvSpPr>
          <p:cNvPr id="1177779" name="Line 179"/>
          <p:cNvSpPr>
            <a:spLocks noChangeShapeType="1"/>
          </p:cNvSpPr>
          <p:nvPr/>
        </p:nvSpPr>
        <p:spPr bwMode="auto">
          <a:xfrm>
            <a:off x="5029200" y="1235075"/>
            <a:ext cx="0" cy="1524000"/>
          </a:xfrm>
          <a:prstGeom prst="line">
            <a:avLst/>
          </a:prstGeom>
          <a:noFill/>
          <a:ln w="9525">
            <a:solidFill>
              <a:schemeClr val="tx1"/>
            </a:solidFill>
            <a:round/>
            <a:headEnd/>
            <a:tailEnd/>
          </a:ln>
          <a:effectLst/>
        </p:spPr>
        <p:txBody>
          <a:bodyPr tIns="137160" bIns="137160" anchor="ctr">
            <a:spAutoFit/>
          </a:bodyPr>
          <a:lstStyle/>
          <a:p>
            <a:pPr>
              <a:defRPr/>
            </a:pPr>
            <a:endParaRPr lang="en-US">
              <a:effectLst>
                <a:outerShdw blurRad="38100" dist="38100" dir="2700000" algn="tl">
                  <a:srgbClr val="000000">
                    <a:alpha val="43137"/>
                  </a:srgbClr>
                </a:outerShdw>
              </a:effectLst>
            </a:endParaRPr>
          </a:p>
        </p:txBody>
      </p:sp>
      <p:grpSp>
        <p:nvGrpSpPr>
          <p:cNvPr id="1177600" name="Group 180"/>
          <p:cNvGrpSpPr>
            <a:grpSpLocks/>
          </p:cNvGrpSpPr>
          <p:nvPr/>
        </p:nvGrpSpPr>
        <p:grpSpPr bwMode="auto">
          <a:xfrm>
            <a:off x="5005388" y="2270125"/>
            <a:ext cx="862012" cy="488950"/>
            <a:chOff x="3153" y="1564"/>
            <a:chExt cx="543" cy="308"/>
          </a:xfrm>
        </p:grpSpPr>
        <p:sp>
          <p:nvSpPr>
            <p:cNvPr id="14484" name="Text Box 181"/>
            <p:cNvSpPr txBox="1">
              <a:spLocks noChangeArrowheads="1"/>
            </p:cNvSpPr>
            <p:nvPr/>
          </p:nvSpPr>
          <p:spPr bwMode="auto">
            <a:xfrm>
              <a:off x="3153" y="1564"/>
              <a:ext cx="543" cy="250"/>
            </a:xfrm>
            <a:prstGeom prst="rect">
              <a:avLst/>
            </a:prstGeom>
            <a:noFill/>
            <a:ln w="9525">
              <a:noFill/>
              <a:miter lim="800000"/>
              <a:headEnd/>
              <a:tailEnd/>
            </a:ln>
          </p:spPr>
          <p:txBody>
            <a:bodyPr wrap="none">
              <a:spAutoFit/>
            </a:bodyPr>
            <a:lstStyle/>
            <a:p>
              <a:pPr algn="r">
                <a:lnSpc>
                  <a:spcPct val="100000"/>
                </a:lnSpc>
              </a:pPr>
              <a:r>
                <a:rPr lang="en-US" sz="2000">
                  <a:solidFill>
                    <a:srgbClr val="000000"/>
                  </a:solidFill>
                </a:rPr>
                <a:t>post1</a:t>
              </a:r>
            </a:p>
          </p:txBody>
        </p:sp>
        <p:sp>
          <p:nvSpPr>
            <p:cNvPr id="1177782" name="Line 182"/>
            <p:cNvSpPr>
              <a:spLocks noChangeShapeType="1"/>
            </p:cNvSpPr>
            <p:nvPr/>
          </p:nvSpPr>
          <p:spPr bwMode="auto">
            <a:xfrm flipH="1" flipV="1">
              <a:off x="3471" y="1779"/>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grpSp>
        <p:nvGrpSpPr>
          <p:cNvPr id="1177601" name="Group 183"/>
          <p:cNvGrpSpPr>
            <a:grpSpLocks/>
          </p:cNvGrpSpPr>
          <p:nvPr/>
        </p:nvGrpSpPr>
        <p:grpSpPr bwMode="auto">
          <a:xfrm>
            <a:off x="6259513" y="2286000"/>
            <a:ext cx="522287" cy="473075"/>
            <a:chOff x="3943" y="1574"/>
            <a:chExt cx="329" cy="298"/>
          </a:xfrm>
        </p:grpSpPr>
        <p:sp>
          <p:nvSpPr>
            <p:cNvPr id="14482" name="Text Box 184"/>
            <p:cNvSpPr txBox="1">
              <a:spLocks noChangeArrowheads="1"/>
            </p:cNvSpPr>
            <p:nvPr/>
          </p:nvSpPr>
          <p:spPr bwMode="auto">
            <a:xfrm>
              <a:off x="3943" y="1574"/>
              <a:ext cx="329" cy="250"/>
            </a:xfrm>
            <a:prstGeom prst="rect">
              <a:avLst/>
            </a:prstGeom>
            <a:noFill/>
            <a:ln w="9525">
              <a:noFill/>
              <a:miter lim="800000"/>
              <a:headEnd/>
              <a:tailEnd/>
            </a:ln>
          </p:spPr>
          <p:txBody>
            <a:bodyPr wrap="none">
              <a:spAutoFit/>
            </a:bodyPr>
            <a:lstStyle/>
            <a:p>
              <a:pPr algn="r">
                <a:lnSpc>
                  <a:spcPct val="100000"/>
                </a:lnSpc>
              </a:pPr>
              <a:r>
                <a:rPr lang="en-US" sz="2000">
                  <a:solidFill>
                    <a:srgbClr val="000000"/>
                  </a:solidFill>
                </a:rPr>
                <a:t>rtn</a:t>
              </a:r>
            </a:p>
          </p:txBody>
        </p:sp>
        <p:sp>
          <p:nvSpPr>
            <p:cNvPr id="1177785" name="Line 185"/>
            <p:cNvSpPr>
              <a:spLocks noChangeShapeType="1"/>
            </p:cNvSpPr>
            <p:nvPr/>
          </p:nvSpPr>
          <p:spPr bwMode="auto">
            <a:xfrm flipV="1">
              <a:off x="3992" y="1779"/>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sp>
        <p:nvSpPr>
          <p:cNvPr id="1177786" name="Line 186"/>
          <p:cNvSpPr>
            <a:spLocks noChangeShapeType="1"/>
          </p:cNvSpPr>
          <p:nvPr/>
        </p:nvSpPr>
        <p:spPr bwMode="auto">
          <a:xfrm>
            <a:off x="5638800" y="2759075"/>
            <a:ext cx="0" cy="1524000"/>
          </a:xfrm>
          <a:prstGeom prst="line">
            <a:avLst/>
          </a:prstGeom>
          <a:noFill/>
          <a:ln w="9525">
            <a:solidFill>
              <a:schemeClr val="tx1"/>
            </a:solidFill>
            <a:round/>
            <a:headEnd/>
            <a:tailEnd/>
          </a:ln>
          <a:effectLst/>
        </p:spPr>
        <p:txBody>
          <a:bodyPr tIns="137160" bIns="137160" anchor="ctr">
            <a:spAutoFit/>
          </a:bodyPr>
          <a:lstStyle/>
          <a:p>
            <a:pPr>
              <a:defRPr/>
            </a:pPr>
            <a:endParaRPr lang="en-US">
              <a:effectLst>
                <a:outerShdw blurRad="38100" dist="38100" dir="2700000" algn="tl">
                  <a:srgbClr val="000000">
                    <a:alpha val="43137"/>
                  </a:srgbClr>
                </a:outerShdw>
              </a:effectLst>
            </a:endParaRPr>
          </a:p>
        </p:txBody>
      </p:sp>
      <p:sp>
        <p:nvSpPr>
          <p:cNvPr id="1177787" name="Line 187"/>
          <p:cNvSpPr>
            <a:spLocks noChangeShapeType="1"/>
          </p:cNvSpPr>
          <p:nvPr/>
        </p:nvSpPr>
        <p:spPr bwMode="auto">
          <a:xfrm>
            <a:off x="6400800" y="2759075"/>
            <a:ext cx="0" cy="685800"/>
          </a:xfrm>
          <a:prstGeom prst="line">
            <a:avLst/>
          </a:prstGeom>
          <a:noFill/>
          <a:ln w="9525">
            <a:solidFill>
              <a:schemeClr val="tx1"/>
            </a:solidFill>
            <a:round/>
            <a:headEnd/>
            <a:tailEnd/>
          </a:ln>
          <a:effectLst/>
        </p:spPr>
        <p:txBody>
          <a:bodyPr tIns="137160" bIns="137160" anchor="ctr">
            <a:spAutoFit/>
          </a:bodyPr>
          <a:lstStyle/>
          <a:p>
            <a:pPr>
              <a:defRPr/>
            </a:pPr>
            <a:endParaRPr lang="en-US">
              <a:effectLst>
                <a:outerShdw blurRad="38100" dist="38100" dir="2700000" algn="tl">
                  <a:srgbClr val="000000">
                    <a:alpha val="43137"/>
                  </a:srgbClr>
                </a:outerShdw>
              </a:effectLst>
            </a:endParaRPr>
          </a:p>
        </p:txBody>
      </p:sp>
      <p:grpSp>
        <p:nvGrpSpPr>
          <p:cNvPr id="1177607" name="Group 188"/>
          <p:cNvGrpSpPr>
            <a:grpSpLocks/>
          </p:cNvGrpSpPr>
          <p:nvPr/>
        </p:nvGrpSpPr>
        <p:grpSpPr bwMode="auto">
          <a:xfrm>
            <a:off x="7021513" y="3048000"/>
            <a:ext cx="522287" cy="473075"/>
            <a:chOff x="4423" y="2054"/>
            <a:chExt cx="329" cy="298"/>
          </a:xfrm>
        </p:grpSpPr>
        <p:sp>
          <p:nvSpPr>
            <p:cNvPr id="14480" name="Text Box 189"/>
            <p:cNvSpPr txBox="1">
              <a:spLocks noChangeArrowheads="1"/>
            </p:cNvSpPr>
            <p:nvPr/>
          </p:nvSpPr>
          <p:spPr bwMode="auto">
            <a:xfrm>
              <a:off x="4423" y="2054"/>
              <a:ext cx="329" cy="250"/>
            </a:xfrm>
            <a:prstGeom prst="rect">
              <a:avLst/>
            </a:prstGeom>
            <a:noFill/>
            <a:ln w="9525">
              <a:noFill/>
              <a:miter lim="800000"/>
              <a:headEnd/>
              <a:tailEnd/>
            </a:ln>
          </p:spPr>
          <p:txBody>
            <a:bodyPr wrap="none">
              <a:spAutoFit/>
            </a:bodyPr>
            <a:lstStyle/>
            <a:p>
              <a:pPr algn="r">
                <a:lnSpc>
                  <a:spcPct val="100000"/>
                </a:lnSpc>
              </a:pPr>
              <a:r>
                <a:rPr lang="en-US" sz="2000">
                  <a:solidFill>
                    <a:srgbClr val="000000"/>
                  </a:solidFill>
                </a:rPr>
                <a:t>rtn</a:t>
              </a:r>
            </a:p>
          </p:txBody>
        </p:sp>
        <p:sp>
          <p:nvSpPr>
            <p:cNvPr id="1177790" name="Line 190"/>
            <p:cNvSpPr>
              <a:spLocks noChangeShapeType="1"/>
            </p:cNvSpPr>
            <p:nvPr/>
          </p:nvSpPr>
          <p:spPr bwMode="auto">
            <a:xfrm flipV="1">
              <a:off x="4472" y="2259"/>
              <a:ext cx="54" cy="93"/>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grpSp>
      <p:sp>
        <p:nvSpPr>
          <p:cNvPr id="1177791" name="Text Box 191"/>
          <p:cNvSpPr txBox="1">
            <a:spLocks noChangeArrowheads="1"/>
          </p:cNvSpPr>
          <p:nvPr/>
        </p:nvSpPr>
        <p:spPr bwMode="auto">
          <a:xfrm>
            <a:off x="7783513" y="3810000"/>
            <a:ext cx="522287" cy="396875"/>
          </a:xfrm>
          <a:prstGeom prst="rect">
            <a:avLst/>
          </a:prstGeom>
          <a:noFill/>
          <a:ln w="9525">
            <a:noFill/>
            <a:miter lim="800000"/>
            <a:headEnd/>
            <a:tailEnd/>
          </a:ln>
        </p:spPr>
        <p:txBody>
          <a:bodyPr wrap="none">
            <a:spAutoFit/>
          </a:bodyPr>
          <a:lstStyle/>
          <a:p>
            <a:pPr algn="r">
              <a:lnSpc>
                <a:spcPct val="100000"/>
              </a:lnSpc>
            </a:pPr>
            <a:r>
              <a:rPr lang="en-US" sz="2000">
                <a:solidFill>
                  <a:srgbClr val="000000"/>
                </a:solidFill>
              </a:rPr>
              <a:t>rtn</a:t>
            </a:r>
          </a:p>
        </p:txBody>
      </p:sp>
      <p:sp>
        <p:nvSpPr>
          <p:cNvPr id="1177792" name="Line 192"/>
          <p:cNvSpPr>
            <a:spLocks noChangeShapeType="1"/>
          </p:cNvSpPr>
          <p:nvPr/>
        </p:nvSpPr>
        <p:spPr bwMode="auto">
          <a:xfrm flipV="1">
            <a:off x="7861300" y="4135438"/>
            <a:ext cx="85725" cy="147637"/>
          </a:xfrm>
          <a:prstGeom prst="line">
            <a:avLst/>
          </a:prstGeom>
          <a:noFill/>
          <a:ln w="28575">
            <a:solidFill>
              <a:srgbClr val="000000"/>
            </a:solidFill>
            <a:round/>
            <a:headEnd type="oval" w="sm" len="sm"/>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93" name="Line 193"/>
          <p:cNvSpPr>
            <a:spLocks noChangeShapeType="1"/>
          </p:cNvSpPr>
          <p:nvPr/>
        </p:nvSpPr>
        <p:spPr bwMode="auto">
          <a:xfrm>
            <a:off x="7162800" y="3597275"/>
            <a:ext cx="0" cy="685800"/>
          </a:xfrm>
          <a:prstGeom prst="line">
            <a:avLst/>
          </a:prstGeom>
          <a:noFill/>
          <a:ln w="9525">
            <a:solidFill>
              <a:schemeClr val="tx1"/>
            </a:solidFill>
            <a:round/>
            <a:headEnd/>
            <a:tailEnd/>
          </a:ln>
          <a:effectLst/>
        </p:spPr>
        <p:txBody>
          <a:bodyPr tIns="137160" bIns="137160" anchor="ctr">
            <a:spAutoFit/>
          </a:bodyPr>
          <a:lstStyle/>
          <a:p>
            <a:pPr>
              <a:defRPr/>
            </a:pPr>
            <a:endParaRPr lang="en-US">
              <a:effectLst>
                <a:outerShdw blurRad="38100" dist="38100" dir="2700000" algn="tl">
                  <a:srgbClr val="000000">
                    <a:alpha val="43137"/>
                  </a:srgbClr>
                </a:outerShdw>
              </a:effectLst>
            </a:endParaRPr>
          </a:p>
        </p:txBody>
      </p:sp>
      <p:sp>
        <p:nvSpPr>
          <p:cNvPr id="1177794" name="Line 194"/>
          <p:cNvSpPr>
            <a:spLocks noChangeShapeType="1"/>
          </p:cNvSpPr>
          <p:nvPr/>
        </p:nvSpPr>
        <p:spPr bwMode="auto">
          <a:xfrm>
            <a:off x="7924800" y="4283075"/>
            <a:ext cx="0" cy="1524000"/>
          </a:xfrm>
          <a:prstGeom prst="line">
            <a:avLst/>
          </a:prstGeom>
          <a:noFill/>
          <a:ln w="9525">
            <a:solidFill>
              <a:schemeClr val="tx1"/>
            </a:solidFill>
            <a:round/>
            <a:headEnd/>
            <a:tailEnd/>
          </a:ln>
          <a:effectLst/>
        </p:spPr>
        <p:txBody>
          <a:bodyPr tIns="137160" bIns="137160" anchor="ctr">
            <a:spAutoFit/>
          </a:bodyPr>
          <a:lstStyle/>
          <a:p>
            <a:pPr>
              <a:defRPr/>
            </a:pPr>
            <a:endParaRPr lang="en-US">
              <a:effectLst>
                <a:outerShdw blurRad="38100" dist="38100" dir="2700000" algn="tl">
                  <a:srgbClr val="000000">
                    <a:alpha val="43137"/>
                  </a:srgbClr>
                </a:outerShdw>
              </a:effectLst>
            </a:endParaRPr>
          </a:p>
        </p:txBody>
      </p:sp>
      <p:sp>
        <p:nvSpPr>
          <p:cNvPr id="1177795" name="Rectangle 195"/>
          <p:cNvSpPr>
            <a:spLocks noChangeArrowheads="1"/>
          </p:cNvSpPr>
          <p:nvPr/>
        </p:nvSpPr>
        <p:spPr bwMode="auto">
          <a:xfrm>
            <a:off x="1828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96" name="Rectangle 196"/>
          <p:cNvSpPr>
            <a:spLocks noChangeArrowheads="1"/>
          </p:cNvSpPr>
          <p:nvPr/>
        </p:nvSpPr>
        <p:spPr bwMode="auto">
          <a:xfrm>
            <a:off x="1676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97" name="Rectangle 197"/>
          <p:cNvSpPr>
            <a:spLocks noChangeArrowheads="1"/>
          </p:cNvSpPr>
          <p:nvPr/>
        </p:nvSpPr>
        <p:spPr bwMode="auto">
          <a:xfrm>
            <a:off x="1524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98" name="Rectangle 198"/>
          <p:cNvSpPr>
            <a:spLocks noChangeArrowheads="1"/>
          </p:cNvSpPr>
          <p:nvPr/>
        </p:nvSpPr>
        <p:spPr bwMode="auto">
          <a:xfrm>
            <a:off x="1371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799" name="Rectangle 199"/>
          <p:cNvSpPr>
            <a:spLocks noChangeArrowheads="1"/>
          </p:cNvSpPr>
          <p:nvPr/>
        </p:nvSpPr>
        <p:spPr bwMode="auto">
          <a:xfrm>
            <a:off x="1219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800" name="Rectangle 200"/>
          <p:cNvSpPr>
            <a:spLocks noChangeArrowheads="1"/>
          </p:cNvSpPr>
          <p:nvPr/>
        </p:nvSpPr>
        <p:spPr bwMode="auto">
          <a:xfrm>
            <a:off x="7924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801" name="Rectangle 201"/>
          <p:cNvSpPr>
            <a:spLocks noChangeArrowheads="1"/>
          </p:cNvSpPr>
          <p:nvPr/>
        </p:nvSpPr>
        <p:spPr bwMode="auto">
          <a:xfrm>
            <a:off x="80772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802" name="Rectangle 202"/>
          <p:cNvSpPr>
            <a:spLocks noChangeArrowheads="1"/>
          </p:cNvSpPr>
          <p:nvPr/>
        </p:nvSpPr>
        <p:spPr bwMode="auto">
          <a:xfrm>
            <a:off x="82296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803" name="Rectangle 203"/>
          <p:cNvSpPr>
            <a:spLocks noChangeArrowheads="1"/>
          </p:cNvSpPr>
          <p:nvPr/>
        </p:nvSpPr>
        <p:spPr bwMode="auto">
          <a:xfrm>
            <a:off x="83820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804" name="Rectangle 204"/>
          <p:cNvSpPr>
            <a:spLocks noChangeArrowheads="1"/>
          </p:cNvSpPr>
          <p:nvPr/>
        </p:nvSpPr>
        <p:spPr bwMode="auto">
          <a:xfrm>
            <a:off x="85344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177805" name="Rectangle 205"/>
          <p:cNvSpPr>
            <a:spLocks noChangeArrowheads="1"/>
          </p:cNvSpPr>
          <p:nvPr/>
        </p:nvSpPr>
        <p:spPr bwMode="auto">
          <a:xfrm>
            <a:off x="8686800" y="5730875"/>
            <a:ext cx="152400" cy="152400"/>
          </a:xfrm>
          <a:prstGeom prst="rect">
            <a:avLst/>
          </a:prstGeom>
          <a:noFill/>
          <a:ln w="9525">
            <a:solidFill>
              <a:srgbClr val="000000"/>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216" name="Up Arrow 215"/>
          <p:cNvSpPr/>
          <p:nvPr/>
        </p:nvSpPr>
        <p:spPr bwMode="auto">
          <a:xfrm>
            <a:off x="1419225" y="3330575"/>
            <a:ext cx="381000" cy="685800"/>
          </a:xfrm>
          <a:prstGeom prst="upArrow">
            <a:avLst/>
          </a:prstGeom>
          <a:solidFill>
            <a:schemeClr val="bg2">
              <a:lumMod val="40000"/>
              <a:lumOff val="60000"/>
            </a:schemeClr>
          </a:solidFill>
          <a:ln w="12700" cap="flat" cmpd="sng" algn="ctr">
            <a:solidFill>
              <a:schemeClr val="tx1"/>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14472" name="TextBox 216"/>
          <p:cNvSpPr txBox="1">
            <a:spLocks noChangeArrowheads="1"/>
          </p:cNvSpPr>
          <p:nvPr/>
        </p:nvSpPr>
        <p:spPr bwMode="auto">
          <a:xfrm>
            <a:off x="1295400" y="2987675"/>
            <a:ext cx="612775" cy="338138"/>
          </a:xfrm>
          <a:prstGeom prst="rect">
            <a:avLst/>
          </a:prstGeom>
          <a:noFill/>
          <a:ln w="9525">
            <a:noFill/>
            <a:miter lim="800000"/>
            <a:headEnd/>
            <a:tailEnd/>
          </a:ln>
        </p:spPr>
        <p:txBody>
          <a:bodyPr wrap="none">
            <a:spAutoFit/>
          </a:bodyPr>
          <a:lstStyle/>
          <a:p>
            <a:r>
              <a:rPr lang="en-US" sz="2000" b="0">
                <a:solidFill>
                  <a:schemeClr val="tx2"/>
                </a:solidFill>
              </a:rPr>
              <a:t>PRI</a:t>
            </a:r>
          </a:p>
        </p:txBody>
      </p:sp>
      <p:sp>
        <p:nvSpPr>
          <p:cNvPr id="213" name="TextBox 212"/>
          <p:cNvSpPr txBox="1"/>
          <p:nvPr/>
        </p:nvSpPr>
        <p:spPr>
          <a:xfrm>
            <a:off x="2272352" y="6172200"/>
            <a:ext cx="5339923" cy="338554"/>
          </a:xfrm>
          <a:prstGeom prst="rect">
            <a:avLst/>
          </a:prstGeom>
          <a:solidFill>
            <a:schemeClr val="accent5">
              <a:lumMod val="40000"/>
              <a:lumOff val="60000"/>
            </a:schemeClr>
          </a:solidFill>
          <a:ln w="28575">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r>
              <a:rPr lang="en-US" sz="2000" b="0" dirty="0" smtClean="0">
                <a:solidFill>
                  <a:schemeClr val="dk1"/>
                </a:solidFill>
                <a:effectLst/>
              </a:rPr>
              <a:t>User sets priorities, Scheduler executes them</a:t>
            </a:r>
          </a:p>
        </p:txBody>
      </p:sp>
      <p:sp>
        <p:nvSpPr>
          <p:cNvPr id="214"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30</a:t>
            </a:r>
            <a:endParaRPr lang="en-US" sz="1000" b="0" dirty="0" smtClean="0">
              <a:solidFill>
                <a:schemeClr val="tx2"/>
              </a:solidFill>
              <a:effectLst/>
              <a:latin typeface="Arial"/>
            </a:endParaRPr>
          </a:p>
        </p:txBody>
      </p:sp>
      <p:pic>
        <p:nvPicPr>
          <p:cNvPr id="215" name="Animated Logo" descr="tilogo_color_twoline.png"/>
          <p:cNvPicPr>
            <a:picLocks noChangeAspect="1"/>
          </p:cNvPicPr>
          <p:nvPr/>
        </p:nvPicPr>
        <p:blipFill>
          <a:blip r:embed="rId2"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dissolve">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77606"/>
                                        </p:tgtEl>
                                        <p:attrNameLst>
                                          <p:attrName>style.visibility</p:attrName>
                                        </p:attrNameLst>
                                      </p:cBhvr>
                                      <p:to>
                                        <p:strVal val="visible"/>
                                      </p:to>
                                    </p:set>
                                    <p:animEffect transition="in" filter="wipe(left)">
                                      <p:cBhvr>
                                        <p:cTn id="12" dur="500"/>
                                        <p:tgtEl>
                                          <p:spTgt spid="1177606"/>
                                        </p:tgtEl>
                                      </p:cBhvr>
                                    </p:animEffect>
                                  </p:childTnLst>
                                </p:cTn>
                              </p:par>
                            </p:childTnLst>
                          </p:cTn>
                        </p:par>
                        <p:par>
                          <p:cTn id="13" fill="hold">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1177602"/>
                                        </p:tgtEl>
                                        <p:attrNameLst>
                                          <p:attrName>style.visibility</p:attrName>
                                        </p:attrNameLst>
                                      </p:cBhvr>
                                      <p:to>
                                        <p:strVal val="visible"/>
                                      </p:to>
                                    </p:set>
                                    <p:animEffect transition="in" filter="wipe(left)">
                                      <p:cBhvr>
                                        <p:cTn id="16" dur="500"/>
                                        <p:tgtEl>
                                          <p:spTgt spid="1177602"/>
                                        </p:tgtEl>
                                      </p:cBhvr>
                                    </p:animEffect>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1177603"/>
                                        </p:tgtEl>
                                        <p:attrNameLst>
                                          <p:attrName>style.visibility</p:attrName>
                                        </p:attrNameLst>
                                      </p:cBhvr>
                                      <p:to>
                                        <p:strVal val="visible"/>
                                      </p:to>
                                    </p:set>
                                    <p:animEffect transition="in" filter="wipe(left)">
                                      <p:cBhvr>
                                        <p:cTn id="20" dur="500"/>
                                        <p:tgtEl>
                                          <p:spTgt spid="1177603"/>
                                        </p:tgtEl>
                                      </p:cBhvr>
                                    </p:animEffect>
                                  </p:childTnLst>
                                </p:cTn>
                              </p:par>
                            </p:childTnLst>
                          </p:cTn>
                        </p:par>
                        <p:par>
                          <p:cTn id="21" fill="hold">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1177604"/>
                                        </p:tgtEl>
                                        <p:attrNameLst>
                                          <p:attrName>style.visibility</p:attrName>
                                        </p:attrNameLst>
                                      </p:cBhvr>
                                      <p:to>
                                        <p:strVal val="visible"/>
                                      </p:to>
                                    </p:set>
                                    <p:animEffect transition="in" filter="wipe(left)">
                                      <p:cBhvr>
                                        <p:cTn id="24" dur="500"/>
                                        <p:tgtEl>
                                          <p:spTgt spid="1177604"/>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1177605"/>
                                        </p:tgtEl>
                                        <p:attrNameLst>
                                          <p:attrName>style.visibility</p:attrName>
                                        </p:attrNameLst>
                                      </p:cBhvr>
                                      <p:to>
                                        <p:strVal val="visible"/>
                                      </p:to>
                                    </p:set>
                                    <p:animEffect transition="in" filter="wipe(left)">
                                      <p:cBhvr>
                                        <p:cTn id="28" dur="500"/>
                                        <p:tgtEl>
                                          <p:spTgt spid="1177605"/>
                                        </p:tgtEl>
                                      </p:cBhvr>
                                    </p:animEffect>
                                  </p:childTnLst>
                                </p:cTn>
                              </p:par>
                            </p:childTnLst>
                          </p:cTn>
                        </p:par>
                        <p:par>
                          <p:cTn id="29" fill="hold">
                            <p:stCondLst>
                              <p:cond delay="2500"/>
                            </p:stCondLst>
                            <p:childTnLst>
                              <p:par>
                                <p:cTn id="30" presetID="9"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dissolve">
                                      <p:cBhvr>
                                        <p:cTn id="32" dur="500"/>
                                        <p:tgtEl>
                                          <p:spTgt spid="25"/>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177610"/>
                                        </p:tgtEl>
                                        <p:attrNameLst>
                                          <p:attrName>style.visibility</p:attrName>
                                        </p:attrNameLst>
                                      </p:cBhvr>
                                      <p:to>
                                        <p:strVal val="visible"/>
                                      </p:to>
                                    </p:set>
                                    <p:animEffect transition="in" filter="dissolve">
                                      <p:cBhvr>
                                        <p:cTn id="37" dur="500"/>
                                        <p:tgtEl>
                                          <p:spTgt spid="1177610"/>
                                        </p:tgtEl>
                                      </p:cBhvr>
                                    </p:animEffect>
                                  </p:childTnLst>
                                </p:cTn>
                              </p:par>
                            </p:childTnLst>
                          </p:cTn>
                        </p:par>
                        <p:par>
                          <p:cTn id="38" fill="hold">
                            <p:stCondLst>
                              <p:cond delay="500"/>
                            </p:stCondLst>
                            <p:childTnLst>
                              <p:par>
                                <p:cTn id="39" presetID="22" presetClass="entr" presetSubtype="8" fill="hold" grpId="0" nodeType="afterEffect">
                                  <p:stCondLst>
                                    <p:cond delay="0"/>
                                  </p:stCondLst>
                                  <p:childTnLst>
                                    <p:set>
                                      <p:cBhvr>
                                        <p:cTn id="40" dur="1" fill="hold">
                                          <p:stCondLst>
                                            <p:cond delay="0"/>
                                          </p:stCondLst>
                                        </p:cTn>
                                        <p:tgtEl>
                                          <p:spTgt spid="1177675"/>
                                        </p:tgtEl>
                                        <p:attrNameLst>
                                          <p:attrName>style.visibility</p:attrName>
                                        </p:attrNameLst>
                                      </p:cBhvr>
                                      <p:to>
                                        <p:strVal val="visible"/>
                                      </p:to>
                                    </p:set>
                                    <p:animEffect transition="in" filter="wipe(left)">
                                      <p:cBhvr>
                                        <p:cTn id="41" dur="500"/>
                                        <p:tgtEl>
                                          <p:spTgt spid="1177675"/>
                                        </p:tgtEl>
                                      </p:cBhvr>
                                    </p:animEffect>
                                  </p:childTnLst>
                                </p:cTn>
                              </p:par>
                            </p:childTnLst>
                          </p:cTn>
                        </p:par>
                        <p:par>
                          <p:cTn id="42" fill="hold">
                            <p:stCondLst>
                              <p:cond delay="1000"/>
                            </p:stCondLst>
                            <p:childTnLst>
                              <p:par>
                                <p:cTn id="43" presetID="22" presetClass="entr" presetSubtype="8" fill="hold" grpId="0" nodeType="afterEffect">
                                  <p:stCondLst>
                                    <p:cond delay="0"/>
                                  </p:stCondLst>
                                  <p:childTnLst>
                                    <p:set>
                                      <p:cBhvr>
                                        <p:cTn id="44" dur="1" fill="hold">
                                          <p:stCondLst>
                                            <p:cond delay="0"/>
                                          </p:stCondLst>
                                        </p:cTn>
                                        <p:tgtEl>
                                          <p:spTgt spid="1177676"/>
                                        </p:tgtEl>
                                        <p:attrNameLst>
                                          <p:attrName>style.visibility</p:attrName>
                                        </p:attrNameLst>
                                      </p:cBhvr>
                                      <p:to>
                                        <p:strVal val="visible"/>
                                      </p:to>
                                    </p:set>
                                    <p:animEffect transition="in" filter="wipe(left)">
                                      <p:cBhvr>
                                        <p:cTn id="45" dur="500"/>
                                        <p:tgtEl>
                                          <p:spTgt spid="1177676"/>
                                        </p:tgtEl>
                                      </p:cBhvr>
                                    </p:animEffect>
                                  </p:childTnLst>
                                </p:cTn>
                              </p:par>
                            </p:childTnLst>
                          </p:cTn>
                        </p:par>
                        <p:par>
                          <p:cTn id="46" fill="hold">
                            <p:stCondLst>
                              <p:cond delay="1500"/>
                            </p:stCondLst>
                            <p:childTnLst>
                              <p:par>
                                <p:cTn id="47" presetID="22" presetClass="entr" presetSubtype="8" fill="hold" grpId="0" nodeType="afterEffect">
                                  <p:stCondLst>
                                    <p:cond delay="0"/>
                                  </p:stCondLst>
                                  <p:childTnLst>
                                    <p:set>
                                      <p:cBhvr>
                                        <p:cTn id="48" dur="1" fill="hold">
                                          <p:stCondLst>
                                            <p:cond delay="0"/>
                                          </p:stCondLst>
                                        </p:cTn>
                                        <p:tgtEl>
                                          <p:spTgt spid="1177677"/>
                                        </p:tgtEl>
                                        <p:attrNameLst>
                                          <p:attrName>style.visibility</p:attrName>
                                        </p:attrNameLst>
                                      </p:cBhvr>
                                      <p:to>
                                        <p:strVal val="visible"/>
                                      </p:to>
                                    </p:set>
                                    <p:animEffect transition="in" filter="wipe(left)">
                                      <p:cBhvr>
                                        <p:cTn id="49" dur="500"/>
                                        <p:tgtEl>
                                          <p:spTgt spid="1177677"/>
                                        </p:tgtEl>
                                      </p:cBhvr>
                                    </p:animEffect>
                                  </p:childTnLst>
                                </p:cTn>
                              </p:par>
                            </p:childTnLst>
                          </p:cTn>
                        </p:par>
                        <p:par>
                          <p:cTn id="50" fill="hold">
                            <p:stCondLst>
                              <p:cond delay="2000"/>
                            </p:stCondLst>
                            <p:childTnLst>
                              <p:par>
                                <p:cTn id="51" presetID="9" presetClass="entr" presetSubtype="0" fill="hold"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dissolve">
                                      <p:cBhvr>
                                        <p:cTn id="53" dur="500"/>
                                        <p:tgtEl>
                                          <p:spTgt spid="27"/>
                                        </p:tgtEl>
                                      </p:cBhvr>
                                    </p:animEffect>
                                  </p:childTnLst>
                                </p:cTn>
                              </p:par>
                            </p:childTnLst>
                          </p:cTn>
                        </p:par>
                        <p:par>
                          <p:cTn id="54" fill="hold">
                            <p:stCondLst>
                              <p:cond delay="2500"/>
                            </p:stCondLst>
                            <p:childTnLst>
                              <p:par>
                                <p:cTn id="55" presetID="9" presetClass="entr" presetSubtype="0" fill="hold" grpId="0" nodeType="afterEffect">
                                  <p:stCondLst>
                                    <p:cond delay="0"/>
                                  </p:stCondLst>
                                  <p:childTnLst>
                                    <p:set>
                                      <p:cBhvr>
                                        <p:cTn id="56" dur="1" fill="hold">
                                          <p:stCondLst>
                                            <p:cond delay="0"/>
                                          </p:stCondLst>
                                        </p:cTn>
                                        <p:tgtEl>
                                          <p:spTgt spid="1177613"/>
                                        </p:tgtEl>
                                        <p:attrNameLst>
                                          <p:attrName>style.visibility</p:attrName>
                                        </p:attrNameLst>
                                      </p:cBhvr>
                                      <p:to>
                                        <p:strVal val="visible"/>
                                      </p:to>
                                    </p:set>
                                    <p:animEffect transition="in" filter="dissolve">
                                      <p:cBhvr>
                                        <p:cTn id="57" dur="500"/>
                                        <p:tgtEl>
                                          <p:spTgt spid="1177613"/>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grpId="0" nodeType="clickEffect">
                                  <p:stCondLst>
                                    <p:cond delay="0"/>
                                  </p:stCondLst>
                                  <p:childTnLst>
                                    <p:set>
                                      <p:cBhvr>
                                        <p:cTn id="61" dur="1" fill="hold">
                                          <p:stCondLst>
                                            <p:cond delay="0"/>
                                          </p:stCondLst>
                                        </p:cTn>
                                        <p:tgtEl>
                                          <p:spTgt spid="1177766"/>
                                        </p:tgtEl>
                                        <p:attrNameLst>
                                          <p:attrName>style.visibility</p:attrName>
                                        </p:attrNameLst>
                                      </p:cBhvr>
                                      <p:to>
                                        <p:strVal val="visible"/>
                                      </p:to>
                                    </p:set>
                                    <p:animEffect transition="in" filter="dissolve">
                                      <p:cBhvr>
                                        <p:cTn id="62" dur="500"/>
                                        <p:tgtEl>
                                          <p:spTgt spid="1177766"/>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wipe(left)">
                                      <p:cBhvr>
                                        <p:cTn id="67" dur="500"/>
                                        <p:tgtEl>
                                          <p:spTgt spid="16"/>
                                        </p:tgtEl>
                                      </p:cBhvr>
                                    </p:animEffect>
                                  </p:childTnLst>
                                </p:cTn>
                              </p:par>
                            </p:childTnLst>
                          </p:cTn>
                        </p:par>
                        <p:par>
                          <p:cTn id="68" fill="hold">
                            <p:stCondLst>
                              <p:cond delay="500"/>
                            </p:stCondLst>
                            <p:childTnLst>
                              <p:par>
                                <p:cTn id="69" presetID="22" presetClass="entr" presetSubtype="8"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wipe(left)">
                                      <p:cBhvr>
                                        <p:cTn id="71" dur="500"/>
                                        <p:tgtEl>
                                          <p:spTgt spid="17"/>
                                        </p:tgtEl>
                                      </p:cBhvr>
                                    </p:animEffect>
                                  </p:childTnLst>
                                </p:cTn>
                              </p:par>
                            </p:childTnLst>
                          </p:cTn>
                        </p:par>
                        <p:par>
                          <p:cTn id="72" fill="hold">
                            <p:stCondLst>
                              <p:cond delay="1000"/>
                            </p:stCondLst>
                            <p:childTnLst>
                              <p:par>
                                <p:cTn id="73" presetID="22" presetClass="entr" presetSubtype="8" fill="hold"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wipe(left)">
                                      <p:cBhvr>
                                        <p:cTn id="75" dur="500"/>
                                        <p:tgtEl>
                                          <p:spTgt spid="18"/>
                                        </p:tgtEl>
                                      </p:cBhvr>
                                    </p:animEffect>
                                  </p:childTnLst>
                                </p:cTn>
                              </p:par>
                            </p:childTnLst>
                          </p:cTn>
                        </p:par>
                        <p:par>
                          <p:cTn id="76" fill="hold">
                            <p:stCondLst>
                              <p:cond delay="1500"/>
                            </p:stCondLst>
                            <p:childTnLst>
                              <p:par>
                                <p:cTn id="77" presetID="9" presetClass="entr" presetSubtype="0" fill="hold" nodeType="afterEffect">
                                  <p:stCondLst>
                                    <p:cond delay="0"/>
                                  </p:stCondLst>
                                  <p:childTnLst>
                                    <p:set>
                                      <p:cBhvr>
                                        <p:cTn id="78" dur="1" fill="hold">
                                          <p:stCondLst>
                                            <p:cond delay="0"/>
                                          </p:stCondLst>
                                        </p:cTn>
                                        <p:tgtEl>
                                          <p:spTgt spid="28"/>
                                        </p:tgtEl>
                                        <p:attrNameLst>
                                          <p:attrName>style.visibility</p:attrName>
                                        </p:attrNameLst>
                                      </p:cBhvr>
                                      <p:to>
                                        <p:strVal val="visible"/>
                                      </p:to>
                                    </p:set>
                                    <p:animEffect transition="in" filter="dissolve">
                                      <p:cBhvr>
                                        <p:cTn id="79" dur="500"/>
                                        <p:tgtEl>
                                          <p:spTgt spid="28"/>
                                        </p:tgtEl>
                                      </p:cBhvr>
                                    </p:animEffect>
                                  </p:childTnLst>
                                </p:cTn>
                              </p:par>
                            </p:childTnLst>
                          </p:cTn>
                        </p:par>
                      </p:childTnLst>
                    </p:cTn>
                  </p:par>
                  <p:par>
                    <p:cTn id="80" fill="hold">
                      <p:stCondLst>
                        <p:cond delay="indefinite"/>
                      </p:stCondLst>
                      <p:childTnLst>
                        <p:par>
                          <p:cTn id="81" fill="hold">
                            <p:stCondLst>
                              <p:cond delay="0"/>
                            </p:stCondLst>
                            <p:childTnLst>
                              <p:par>
                                <p:cTn id="82" presetID="9" presetClass="entr" presetSubtype="0" fill="hold" grpId="0" nodeType="clickEffect">
                                  <p:stCondLst>
                                    <p:cond delay="0"/>
                                  </p:stCondLst>
                                  <p:childTnLst>
                                    <p:set>
                                      <p:cBhvr>
                                        <p:cTn id="83" dur="1" fill="hold">
                                          <p:stCondLst>
                                            <p:cond delay="0"/>
                                          </p:stCondLst>
                                        </p:cTn>
                                        <p:tgtEl>
                                          <p:spTgt spid="1177767"/>
                                        </p:tgtEl>
                                        <p:attrNameLst>
                                          <p:attrName>style.visibility</p:attrName>
                                        </p:attrNameLst>
                                      </p:cBhvr>
                                      <p:to>
                                        <p:strVal val="visible"/>
                                      </p:to>
                                    </p:set>
                                    <p:animEffect transition="in" filter="dissolve">
                                      <p:cBhvr>
                                        <p:cTn id="84" dur="500"/>
                                        <p:tgtEl>
                                          <p:spTgt spid="1177767"/>
                                        </p:tgtEl>
                                      </p:cBhvr>
                                    </p:animEffect>
                                  </p:childTnLst>
                                </p:cTn>
                              </p:par>
                            </p:childTnLst>
                          </p:cTn>
                        </p:par>
                        <p:par>
                          <p:cTn id="85" fill="hold">
                            <p:stCondLst>
                              <p:cond delay="500"/>
                            </p:stCondLst>
                            <p:childTnLst>
                              <p:par>
                                <p:cTn id="86" presetID="22" presetClass="entr" presetSubtype="8" fill="hold" grpId="0" nodeType="afterEffect">
                                  <p:stCondLst>
                                    <p:cond delay="0"/>
                                  </p:stCondLst>
                                  <p:childTnLst>
                                    <p:set>
                                      <p:cBhvr>
                                        <p:cTn id="87" dur="1" fill="hold">
                                          <p:stCondLst>
                                            <p:cond delay="0"/>
                                          </p:stCondLst>
                                        </p:cTn>
                                        <p:tgtEl>
                                          <p:spTgt spid="1177620"/>
                                        </p:tgtEl>
                                        <p:attrNameLst>
                                          <p:attrName>style.visibility</p:attrName>
                                        </p:attrNameLst>
                                      </p:cBhvr>
                                      <p:to>
                                        <p:strVal val="visible"/>
                                      </p:to>
                                    </p:set>
                                    <p:animEffect transition="in" filter="wipe(left)">
                                      <p:cBhvr>
                                        <p:cTn id="88" dur="500"/>
                                        <p:tgtEl>
                                          <p:spTgt spid="1177620"/>
                                        </p:tgtEl>
                                      </p:cBhvr>
                                    </p:animEffect>
                                  </p:childTnLst>
                                </p:cTn>
                              </p:par>
                            </p:childTnLst>
                          </p:cTn>
                        </p:par>
                        <p:par>
                          <p:cTn id="89" fill="hold">
                            <p:stCondLst>
                              <p:cond delay="1000"/>
                            </p:stCondLst>
                            <p:childTnLst>
                              <p:par>
                                <p:cTn id="90" presetID="22" presetClass="entr" presetSubtype="8" fill="hold" grpId="0" nodeType="afterEffect">
                                  <p:stCondLst>
                                    <p:cond delay="0"/>
                                  </p:stCondLst>
                                  <p:childTnLst>
                                    <p:set>
                                      <p:cBhvr>
                                        <p:cTn id="91" dur="1" fill="hold">
                                          <p:stCondLst>
                                            <p:cond delay="0"/>
                                          </p:stCondLst>
                                        </p:cTn>
                                        <p:tgtEl>
                                          <p:spTgt spid="1177621"/>
                                        </p:tgtEl>
                                        <p:attrNameLst>
                                          <p:attrName>style.visibility</p:attrName>
                                        </p:attrNameLst>
                                      </p:cBhvr>
                                      <p:to>
                                        <p:strVal val="visible"/>
                                      </p:to>
                                    </p:set>
                                    <p:animEffect transition="in" filter="wipe(left)">
                                      <p:cBhvr>
                                        <p:cTn id="92" dur="500"/>
                                        <p:tgtEl>
                                          <p:spTgt spid="1177621"/>
                                        </p:tgtEl>
                                      </p:cBhvr>
                                    </p:animEffect>
                                  </p:childTnLst>
                                </p:cTn>
                              </p:par>
                            </p:childTnLst>
                          </p:cTn>
                        </p:par>
                        <p:par>
                          <p:cTn id="93" fill="hold">
                            <p:stCondLst>
                              <p:cond delay="1500"/>
                            </p:stCondLst>
                            <p:childTnLst>
                              <p:par>
                                <p:cTn id="94" presetID="22" presetClass="entr" presetSubtype="8" fill="hold" grpId="0" nodeType="afterEffect">
                                  <p:stCondLst>
                                    <p:cond delay="0"/>
                                  </p:stCondLst>
                                  <p:childTnLst>
                                    <p:set>
                                      <p:cBhvr>
                                        <p:cTn id="95" dur="1" fill="hold">
                                          <p:stCondLst>
                                            <p:cond delay="0"/>
                                          </p:stCondLst>
                                        </p:cTn>
                                        <p:tgtEl>
                                          <p:spTgt spid="1177622"/>
                                        </p:tgtEl>
                                        <p:attrNameLst>
                                          <p:attrName>style.visibility</p:attrName>
                                        </p:attrNameLst>
                                      </p:cBhvr>
                                      <p:to>
                                        <p:strVal val="visible"/>
                                      </p:to>
                                    </p:set>
                                    <p:animEffect transition="in" filter="wipe(left)">
                                      <p:cBhvr>
                                        <p:cTn id="96" dur="500"/>
                                        <p:tgtEl>
                                          <p:spTgt spid="1177622"/>
                                        </p:tgtEl>
                                      </p:cBhvr>
                                    </p:animEffect>
                                  </p:childTnLst>
                                </p:cTn>
                              </p:par>
                            </p:childTnLst>
                          </p:cTn>
                        </p:par>
                        <p:par>
                          <p:cTn id="97" fill="hold">
                            <p:stCondLst>
                              <p:cond delay="2000"/>
                            </p:stCondLst>
                            <p:childTnLst>
                              <p:par>
                                <p:cTn id="98" presetID="22" presetClass="entr" presetSubtype="8" fill="hold" grpId="0" nodeType="afterEffect">
                                  <p:stCondLst>
                                    <p:cond delay="0"/>
                                  </p:stCondLst>
                                  <p:childTnLst>
                                    <p:set>
                                      <p:cBhvr>
                                        <p:cTn id="99" dur="1" fill="hold">
                                          <p:stCondLst>
                                            <p:cond delay="0"/>
                                          </p:stCondLst>
                                        </p:cTn>
                                        <p:tgtEl>
                                          <p:spTgt spid="1177623"/>
                                        </p:tgtEl>
                                        <p:attrNameLst>
                                          <p:attrName>style.visibility</p:attrName>
                                        </p:attrNameLst>
                                      </p:cBhvr>
                                      <p:to>
                                        <p:strVal val="visible"/>
                                      </p:to>
                                    </p:set>
                                    <p:animEffect transition="in" filter="wipe(left)">
                                      <p:cBhvr>
                                        <p:cTn id="100" dur="500"/>
                                        <p:tgtEl>
                                          <p:spTgt spid="1177623"/>
                                        </p:tgtEl>
                                      </p:cBhvr>
                                    </p:animEffect>
                                  </p:childTnLst>
                                </p:cTn>
                              </p:par>
                            </p:childTnLst>
                          </p:cTn>
                        </p:par>
                        <p:par>
                          <p:cTn id="101" fill="hold">
                            <p:stCondLst>
                              <p:cond delay="2500"/>
                            </p:stCondLst>
                            <p:childTnLst>
                              <p:par>
                                <p:cTn id="102" presetID="22" presetClass="entr" presetSubtype="8" fill="hold" grpId="0" nodeType="afterEffect">
                                  <p:stCondLst>
                                    <p:cond delay="0"/>
                                  </p:stCondLst>
                                  <p:childTnLst>
                                    <p:set>
                                      <p:cBhvr>
                                        <p:cTn id="103" dur="1" fill="hold">
                                          <p:stCondLst>
                                            <p:cond delay="0"/>
                                          </p:stCondLst>
                                        </p:cTn>
                                        <p:tgtEl>
                                          <p:spTgt spid="1177624"/>
                                        </p:tgtEl>
                                        <p:attrNameLst>
                                          <p:attrName>style.visibility</p:attrName>
                                        </p:attrNameLst>
                                      </p:cBhvr>
                                      <p:to>
                                        <p:strVal val="visible"/>
                                      </p:to>
                                    </p:set>
                                    <p:animEffect transition="in" filter="wipe(left)">
                                      <p:cBhvr>
                                        <p:cTn id="104" dur="500"/>
                                        <p:tgtEl>
                                          <p:spTgt spid="1177624"/>
                                        </p:tgtEl>
                                      </p:cBhvr>
                                    </p:animEffect>
                                  </p:childTnLst>
                                </p:cTn>
                              </p:par>
                            </p:childTnLst>
                          </p:cTn>
                        </p:par>
                        <p:par>
                          <p:cTn id="105" fill="hold">
                            <p:stCondLst>
                              <p:cond delay="3000"/>
                            </p:stCondLst>
                            <p:childTnLst>
                              <p:par>
                                <p:cTn id="106" presetID="22" presetClass="entr" presetSubtype="8" fill="hold" grpId="0" nodeType="afterEffect">
                                  <p:stCondLst>
                                    <p:cond delay="0"/>
                                  </p:stCondLst>
                                  <p:childTnLst>
                                    <p:set>
                                      <p:cBhvr>
                                        <p:cTn id="107" dur="1" fill="hold">
                                          <p:stCondLst>
                                            <p:cond delay="0"/>
                                          </p:stCondLst>
                                        </p:cTn>
                                        <p:tgtEl>
                                          <p:spTgt spid="1177625"/>
                                        </p:tgtEl>
                                        <p:attrNameLst>
                                          <p:attrName>style.visibility</p:attrName>
                                        </p:attrNameLst>
                                      </p:cBhvr>
                                      <p:to>
                                        <p:strVal val="visible"/>
                                      </p:to>
                                    </p:set>
                                    <p:animEffect transition="in" filter="wipe(left)">
                                      <p:cBhvr>
                                        <p:cTn id="108" dur="500"/>
                                        <p:tgtEl>
                                          <p:spTgt spid="1177625"/>
                                        </p:tgtEl>
                                      </p:cBhvr>
                                    </p:animEffect>
                                  </p:childTnLst>
                                </p:cTn>
                              </p:par>
                            </p:childTnLst>
                          </p:cTn>
                        </p:par>
                        <p:par>
                          <p:cTn id="109" fill="hold">
                            <p:stCondLst>
                              <p:cond delay="3500"/>
                            </p:stCondLst>
                            <p:childTnLst>
                              <p:par>
                                <p:cTn id="110" presetID="22" presetClass="entr" presetSubtype="8" fill="hold" grpId="0" nodeType="afterEffect">
                                  <p:stCondLst>
                                    <p:cond delay="0"/>
                                  </p:stCondLst>
                                  <p:childTnLst>
                                    <p:set>
                                      <p:cBhvr>
                                        <p:cTn id="111" dur="1" fill="hold">
                                          <p:stCondLst>
                                            <p:cond delay="0"/>
                                          </p:stCondLst>
                                        </p:cTn>
                                        <p:tgtEl>
                                          <p:spTgt spid="1177626"/>
                                        </p:tgtEl>
                                        <p:attrNameLst>
                                          <p:attrName>style.visibility</p:attrName>
                                        </p:attrNameLst>
                                      </p:cBhvr>
                                      <p:to>
                                        <p:strVal val="visible"/>
                                      </p:to>
                                    </p:set>
                                    <p:animEffect transition="in" filter="wipe(left)">
                                      <p:cBhvr>
                                        <p:cTn id="112" dur="500"/>
                                        <p:tgtEl>
                                          <p:spTgt spid="1177626"/>
                                        </p:tgtEl>
                                      </p:cBhvr>
                                    </p:animEffect>
                                  </p:childTnLst>
                                </p:cTn>
                              </p:par>
                            </p:childTnLst>
                          </p:cTn>
                        </p:par>
                        <p:par>
                          <p:cTn id="113" fill="hold">
                            <p:stCondLst>
                              <p:cond delay="4000"/>
                            </p:stCondLst>
                            <p:childTnLst>
                              <p:par>
                                <p:cTn id="114" presetID="22" presetClass="entr" presetSubtype="8" fill="hold" grpId="0" nodeType="afterEffect">
                                  <p:stCondLst>
                                    <p:cond delay="0"/>
                                  </p:stCondLst>
                                  <p:childTnLst>
                                    <p:set>
                                      <p:cBhvr>
                                        <p:cTn id="115" dur="1" fill="hold">
                                          <p:stCondLst>
                                            <p:cond delay="0"/>
                                          </p:stCondLst>
                                        </p:cTn>
                                        <p:tgtEl>
                                          <p:spTgt spid="1177627"/>
                                        </p:tgtEl>
                                        <p:attrNameLst>
                                          <p:attrName>style.visibility</p:attrName>
                                        </p:attrNameLst>
                                      </p:cBhvr>
                                      <p:to>
                                        <p:strVal val="visible"/>
                                      </p:to>
                                    </p:set>
                                    <p:animEffect transition="in" filter="wipe(left)">
                                      <p:cBhvr>
                                        <p:cTn id="116" dur="500"/>
                                        <p:tgtEl>
                                          <p:spTgt spid="1177627"/>
                                        </p:tgtEl>
                                      </p:cBhvr>
                                    </p:animEffect>
                                  </p:childTnLst>
                                </p:cTn>
                              </p:par>
                            </p:childTnLst>
                          </p:cTn>
                        </p:par>
                        <p:par>
                          <p:cTn id="117" fill="hold">
                            <p:stCondLst>
                              <p:cond delay="4500"/>
                            </p:stCondLst>
                            <p:childTnLst>
                              <p:par>
                                <p:cTn id="118" presetID="9" presetClass="entr" presetSubtype="0" fill="hold" nodeType="afterEffect">
                                  <p:stCondLst>
                                    <p:cond delay="0"/>
                                  </p:stCondLst>
                                  <p:childTnLst>
                                    <p:set>
                                      <p:cBhvr>
                                        <p:cTn id="119" dur="1" fill="hold">
                                          <p:stCondLst>
                                            <p:cond delay="0"/>
                                          </p:stCondLst>
                                        </p:cTn>
                                        <p:tgtEl>
                                          <p:spTgt spid="29"/>
                                        </p:tgtEl>
                                        <p:attrNameLst>
                                          <p:attrName>style.visibility</p:attrName>
                                        </p:attrNameLst>
                                      </p:cBhvr>
                                      <p:to>
                                        <p:strVal val="visible"/>
                                      </p:to>
                                    </p:set>
                                    <p:animEffect transition="in" filter="dissolve">
                                      <p:cBhvr>
                                        <p:cTn id="120" dur="500"/>
                                        <p:tgtEl>
                                          <p:spTgt spid="29"/>
                                        </p:tgtEl>
                                      </p:cBhvr>
                                    </p:animEffect>
                                  </p:childTnLst>
                                </p:cTn>
                              </p:par>
                            </p:childTnLst>
                          </p:cTn>
                        </p:par>
                      </p:childTnLst>
                    </p:cTn>
                  </p:par>
                  <p:par>
                    <p:cTn id="121" fill="hold">
                      <p:stCondLst>
                        <p:cond delay="indefinite"/>
                      </p:stCondLst>
                      <p:childTnLst>
                        <p:par>
                          <p:cTn id="122" fill="hold">
                            <p:stCondLst>
                              <p:cond delay="0"/>
                            </p:stCondLst>
                            <p:childTnLst>
                              <p:par>
                                <p:cTn id="123" presetID="9" presetClass="entr" presetSubtype="0" fill="hold" grpId="0" nodeType="clickEffect">
                                  <p:stCondLst>
                                    <p:cond delay="0"/>
                                  </p:stCondLst>
                                  <p:childTnLst>
                                    <p:set>
                                      <p:cBhvr>
                                        <p:cTn id="124" dur="1" fill="hold">
                                          <p:stCondLst>
                                            <p:cond delay="0"/>
                                          </p:stCondLst>
                                        </p:cTn>
                                        <p:tgtEl>
                                          <p:spTgt spid="1177771"/>
                                        </p:tgtEl>
                                        <p:attrNameLst>
                                          <p:attrName>style.visibility</p:attrName>
                                        </p:attrNameLst>
                                      </p:cBhvr>
                                      <p:to>
                                        <p:strVal val="visible"/>
                                      </p:to>
                                    </p:set>
                                    <p:animEffect transition="in" filter="dissolve">
                                      <p:cBhvr>
                                        <p:cTn id="125" dur="500"/>
                                        <p:tgtEl>
                                          <p:spTgt spid="1177771"/>
                                        </p:tgtEl>
                                      </p:cBhvr>
                                    </p:animEffect>
                                  </p:childTnLst>
                                </p:cTn>
                              </p:par>
                            </p:childTnLst>
                          </p:cTn>
                        </p:par>
                        <p:par>
                          <p:cTn id="126" fill="hold">
                            <p:stCondLst>
                              <p:cond delay="500"/>
                            </p:stCondLst>
                            <p:childTnLst>
                              <p:par>
                                <p:cTn id="127" presetID="22" presetClass="entr" presetSubtype="8" fill="hold" nodeType="afterEffect">
                                  <p:stCondLst>
                                    <p:cond delay="0"/>
                                  </p:stCondLst>
                                  <p:childTnLst>
                                    <p:set>
                                      <p:cBhvr>
                                        <p:cTn id="128" dur="1" fill="hold">
                                          <p:stCondLst>
                                            <p:cond delay="0"/>
                                          </p:stCondLst>
                                        </p:cTn>
                                        <p:tgtEl>
                                          <p:spTgt spid="19"/>
                                        </p:tgtEl>
                                        <p:attrNameLst>
                                          <p:attrName>style.visibility</p:attrName>
                                        </p:attrNameLst>
                                      </p:cBhvr>
                                      <p:to>
                                        <p:strVal val="visible"/>
                                      </p:to>
                                    </p:set>
                                    <p:animEffect transition="in" filter="wipe(left)">
                                      <p:cBhvr>
                                        <p:cTn id="129" dur="500"/>
                                        <p:tgtEl>
                                          <p:spTgt spid="19"/>
                                        </p:tgtEl>
                                      </p:cBhvr>
                                    </p:animEffect>
                                  </p:childTnLst>
                                </p:cTn>
                              </p:par>
                            </p:childTnLst>
                          </p:cTn>
                        </p:par>
                        <p:par>
                          <p:cTn id="130" fill="hold">
                            <p:stCondLst>
                              <p:cond delay="1000"/>
                            </p:stCondLst>
                            <p:childTnLst>
                              <p:par>
                                <p:cTn id="131" presetID="22" presetClass="entr" presetSubtype="8" fill="hold" nodeType="afterEffect">
                                  <p:stCondLst>
                                    <p:cond delay="0"/>
                                  </p:stCondLst>
                                  <p:childTnLst>
                                    <p:set>
                                      <p:cBhvr>
                                        <p:cTn id="132" dur="1" fill="hold">
                                          <p:stCondLst>
                                            <p:cond delay="0"/>
                                          </p:stCondLst>
                                        </p:cTn>
                                        <p:tgtEl>
                                          <p:spTgt spid="20"/>
                                        </p:tgtEl>
                                        <p:attrNameLst>
                                          <p:attrName>style.visibility</p:attrName>
                                        </p:attrNameLst>
                                      </p:cBhvr>
                                      <p:to>
                                        <p:strVal val="visible"/>
                                      </p:to>
                                    </p:set>
                                    <p:animEffect transition="in" filter="wipe(left)">
                                      <p:cBhvr>
                                        <p:cTn id="133" dur="500"/>
                                        <p:tgtEl>
                                          <p:spTgt spid="20"/>
                                        </p:tgtEl>
                                      </p:cBhvr>
                                    </p:animEffect>
                                  </p:childTnLst>
                                </p:cTn>
                              </p:par>
                            </p:childTnLst>
                          </p:cTn>
                        </p:par>
                        <p:par>
                          <p:cTn id="134" fill="hold">
                            <p:stCondLst>
                              <p:cond delay="1500"/>
                            </p:stCondLst>
                            <p:childTnLst>
                              <p:par>
                                <p:cTn id="135" presetID="22" presetClass="entr" presetSubtype="8" fill="hold" nodeType="afterEffect">
                                  <p:stCondLst>
                                    <p:cond delay="0"/>
                                  </p:stCondLst>
                                  <p:childTnLst>
                                    <p:set>
                                      <p:cBhvr>
                                        <p:cTn id="136" dur="1" fill="hold">
                                          <p:stCondLst>
                                            <p:cond delay="0"/>
                                          </p:stCondLst>
                                        </p:cTn>
                                        <p:tgtEl>
                                          <p:spTgt spid="21"/>
                                        </p:tgtEl>
                                        <p:attrNameLst>
                                          <p:attrName>style.visibility</p:attrName>
                                        </p:attrNameLst>
                                      </p:cBhvr>
                                      <p:to>
                                        <p:strVal val="visible"/>
                                      </p:to>
                                    </p:set>
                                    <p:animEffect transition="in" filter="wipe(left)">
                                      <p:cBhvr>
                                        <p:cTn id="137" dur="500"/>
                                        <p:tgtEl>
                                          <p:spTgt spid="21"/>
                                        </p:tgtEl>
                                      </p:cBhvr>
                                    </p:animEffect>
                                  </p:childTnLst>
                                </p:cTn>
                              </p:par>
                            </p:childTnLst>
                          </p:cTn>
                        </p:par>
                        <p:par>
                          <p:cTn id="138" fill="hold">
                            <p:stCondLst>
                              <p:cond delay="2000"/>
                            </p:stCondLst>
                            <p:childTnLst>
                              <p:par>
                                <p:cTn id="139" presetID="22" presetClass="entr" presetSubtype="8" fill="hold" nodeType="afterEffect">
                                  <p:stCondLst>
                                    <p:cond delay="0"/>
                                  </p:stCondLst>
                                  <p:childTnLst>
                                    <p:set>
                                      <p:cBhvr>
                                        <p:cTn id="140" dur="1" fill="hold">
                                          <p:stCondLst>
                                            <p:cond delay="0"/>
                                          </p:stCondLst>
                                        </p:cTn>
                                        <p:tgtEl>
                                          <p:spTgt spid="22"/>
                                        </p:tgtEl>
                                        <p:attrNameLst>
                                          <p:attrName>style.visibility</p:attrName>
                                        </p:attrNameLst>
                                      </p:cBhvr>
                                      <p:to>
                                        <p:strVal val="visible"/>
                                      </p:to>
                                    </p:set>
                                    <p:animEffect transition="in" filter="wipe(left)">
                                      <p:cBhvr>
                                        <p:cTn id="141" dur="500"/>
                                        <p:tgtEl>
                                          <p:spTgt spid="22"/>
                                        </p:tgtEl>
                                      </p:cBhvr>
                                    </p:animEffect>
                                  </p:childTnLst>
                                </p:cTn>
                              </p:par>
                            </p:childTnLst>
                          </p:cTn>
                        </p:par>
                        <p:par>
                          <p:cTn id="142" fill="hold">
                            <p:stCondLst>
                              <p:cond delay="2500"/>
                            </p:stCondLst>
                            <p:childTnLst>
                              <p:par>
                                <p:cTn id="143" presetID="22" presetClass="entr" presetSubtype="8" fill="hold" nodeType="afterEffect">
                                  <p:stCondLst>
                                    <p:cond delay="0"/>
                                  </p:stCondLst>
                                  <p:childTnLst>
                                    <p:set>
                                      <p:cBhvr>
                                        <p:cTn id="144" dur="1" fill="hold">
                                          <p:stCondLst>
                                            <p:cond delay="0"/>
                                          </p:stCondLst>
                                        </p:cTn>
                                        <p:tgtEl>
                                          <p:spTgt spid="30"/>
                                        </p:tgtEl>
                                        <p:attrNameLst>
                                          <p:attrName>style.visibility</p:attrName>
                                        </p:attrNameLst>
                                      </p:cBhvr>
                                      <p:to>
                                        <p:strVal val="visible"/>
                                      </p:to>
                                    </p:set>
                                    <p:animEffect transition="in" filter="wipe(left)">
                                      <p:cBhvr>
                                        <p:cTn id="145" dur="500"/>
                                        <p:tgtEl>
                                          <p:spTgt spid="30"/>
                                        </p:tgtEl>
                                      </p:cBhvr>
                                    </p:animEffect>
                                  </p:childTnLst>
                                </p:cTn>
                              </p:par>
                            </p:childTnLst>
                          </p:cTn>
                        </p:par>
                      </p:childTnLst>
                    </p:cTn>
                  </p:par>
                  <p:par>
                    <p:cTn id="146" fill="hold">
                      <p:stCondLst>
                        <p:cond delay="indefinite"/>
                      </p:stCondLst>
                      <p:childTnLst>
                        <p:par>
                          <p:cTn id="147" fill="hold">
                            <p:stCondLst>
                              <p:cond delay="0"/>
                            </p:stCondLst>
                            <p:childTnLst>
                              <p:par>
                                <p:cTn id="148" presetID="9" presetClass="entr" presetSubtype="0" fill="hold" grpId="0" nodeType="clickEffect">
                                  <p:stCondLst>
                                    <p:cond delay="0"/>
                                  </p:stCondLst>
                                  <p:childTnLst>
                                    <p:set>
                                      <p:cBhvr>
                                        <p:cTn id="149" dur="1" fill="hold">
                                          <p:stCondLst>
                                            <p:cond delay="0"/>
                                          </p:stCondLst>
                                        </p:cTn>
                                        <p:tgtEl>
                                          <p:spTgt spid="1177778"/>
                                        </p:tgtEl>
                                        <p:attrNameLst>
                                          <p:attrName>style.visibility</p:attrName>
                                        </p:attrNameLst>
                                      </p:cBhvr>
                                      <p:to>
                                        <p:strVal val="visible"/>
                                      </p:to>
                                    </p:set>
                                    <p:animEffect transition="in" filter="dissolve">
                                      <p:cBhvr>
                                        <p:cTn id="150" dur="500"/>
                                        <p:tgtEl>
                                          <p:spTgt spid="1177778"/>
                                        </p:tgtEl>
                                      </p:cBhvr>
                                    </p:animEffect>
                                  </p:childTnLst>
                                </p:cTn>
                              </p:par>
                            </p:childTnLst>
                          </p:cTn>
                        </p:par>
                        <p:par>
                          <p:cTn id="151" fill="hold">
                            <p:stCondLst>
                              <p:cond delay="500"/>
                            </p:stCondLst>
                            <p:childTnLst>
                              <p:par>
                                <p:cTn id="152" presetID="22" presetClass="entr" presetSubtype="8" fill="hold" nodeType="afterEffect">
                                  <p:stCondLst>
                                    <p:cond delay="0"/>
                                  </p:stCondLst>
                                  <p:childTnLst>
                                    <p:set>
                                      <p:cBhvr>
                                        <p:cTn id="153" dur="1" fill="hold">
                                          <p:stCondLst>
                                            <p:cond delay="0"/>
                                          </p:stCondLst>
                                        </p:cTn>
                                        <p:tgtEl>
                                          <p:spTgt spid="23"/>
                                        </p:tgtEl>
                                        <p:attrNameLst>
                                          <p:attrName>style.visibility</p:attrName>
                                        </p:attrNameLst>
                                      </p:cBhvr>
                                      <p:to>
                                        <p:strVal val="visible"/>
                                      </p:to>
                                    </p:set>
                                    <p:animEffect transition="in" filter="wipe(left)">
                                      <p:cBhvr>
                                        <p:cTn id="154" dur="500"/>
                                        <p:tgtEl>
                                          <p:spTgt spid="23"/>
                                        </p:tgtEl>
                                      </p:cBhvr>
                                    </p:animEffect>
                                  </p:childTnLst>
                                </p:cTn>
                              </p:par>
                            </p:childTnLst>
                          </p:cTn>
                        </p:par>
                        <p:par>
                          <p:cTn id="155" fill="hold">
                            <p:stCondLst>
                              <p:cond delay="1000"/>
                            </p:stCondLst>
                            <p:childTnLst>
                              <p:par>
                                <p:cTn id="156" presetID="22" presetClass="entr" presetSubtype="8" fill="hold" nodeType="afterEffect">
                                  <p:stCondLst>
                                    <p:cond delay="0"/>
                                  </p:stCondLst>
                                  <p:childTnLst>
                                    <p:set>
                                      <p:cBhvr>
                                        <p:cTn id="157" dur="1" fill="hold">
                                          <p:stCondLst>
                                            <p:cond delay="0"/>
                                          </p:stCondLst>
                                        </p:cTn>
                                        <p:tgtEl>
                                          <p:spTgt spid="24"/>
                                        </p:tgtEl>
                                        <p:attrNameLst>
                                          <p:attrName>style.visibility</p:attrName>
                                        </p:attrNameLst>
                                      </p:cBhvr>
                                      <p:to>
                                        <p:strVal val="visible"/>
                                      </p:to>
                                    </p:set>
                                    <p:animEffect transition="in" filter="wipe(left)">
                                      <p:cBhvr>
                                        <p:cTn id="158" dur="500"/>
                                        <p:tgtEl>
                                          <p:spTgt spid="24"/>
                                        </p:tgtEl>
                                      </p:cBhvr>
                                    </p:animEffect>
                                  </p:childTnLst>
                                </p:cTn>
                              </p:par>
                            </p:childTnLst>
                          </p:cTn>
                        </p:par>
                        <p:par>
                          <p:cTn id="159" fill="hold">
                            <p:stCondLst>
                              <p:cond delay="1500"/>
                            </p:stCondLst>
                            <p:childTnLst>
                              <p:par>
                                <p:cTn id="160" presetID="22" presetClass="entr" presetSubtype="8" fill="hold" nodeType="afterEffect">
                                  <p:stCondLst>
                                    <p:cond delay="0"/>
                                  </p:stCondLst>
                                  <p:childTnLst>
                                    <p:set>
                                      <p:cBhvr>
                                        <p:cTn id="161" dur="1" fill="hold">
                                          <p:stCondLst>
                                            <p:cond delay="0"/>
                                          </p:stCondLst>
                                        </p:cTn>
                                        <p:tgtEl>
                                          <p:spTgt spid="31"/>
                                        </p:tgtEl>
                                        <p:attrNameLst>
                                          <p:attrName>style.visibility</p:attrName>
                                        </p:attrNameLst>
                                      </p:cBhvr>
                                      <p:to>
                                        <p:strVal val="visible"/>
                                      </p:to>
                                    </p:set>
                                    <p:animEffect transition="in" filter="wipe(left)">
                                      <p:cBhvr>
                                        <p:cTn id="162" dur="500"/>
                                        <p:tgtEl>
                                          <p:spTgt spid="31"/>
                                        </p:tgtEl>
                                      </p:cBhvr>
                                    </p:animEffect>
                                  </p:childTnLst>
                                </p:cTn>
                              </p:par>
                            </p:childTnLst>
                          </p:cTn>
                        </p:par>
                      </p:childTnLst>
                    </p:cTn>
                  </p:par>
                  <p:par>
                    <p:cTn id="163" fill="hold">
                      <p:stCondLst>
                        <p:cond delay="indefinite"/>
                      </p:stCondLst>
                      <p:childTnLst>
                        <p:par>
                          <p:cTn id="164" fill="hold">
                            <p:stCondLst>
                              <p:cond delay="0"/>
                            </p:stCondLst>
                            <p:childTnLst>
                              <p:par>
                                <p:cTn id="165" presetID="9" presetClass="entr" presetSubtype="0" fill="hold" grpId="0" nodeType="clickEffect">
                                  <p:stCondLst>
                                    <p:cond delay="0"/>
                                  </p:stCondLst>
                                  <p:childTnLst>
                                    <p:set>
                                      <p:cBhvr>
                                        <p:cTn id="166" dur="1" fill="hold">
                                          <p:stCondLst>
                                            <p:cond delay="0"/>
                                          </p:stCondLst>
                                        </p:cTn>
                                        <p:tgtEl>
                                          <p:spTgt spid="1177779"/>
                                        </p:tgtEl>
                                        <p:attrNameLst>
                                          <p:attrName>style.visibility</p:attrName>
                                        </p:attrNameLst>
                                      </p:cBhvr>
                                      <p:to>
                                        <p:strVal val="visible"/>
                                      </p:to>
                                    </p:set>
                                    <p:animEffect transition="in" filter="dissolve">
                                      <p:cBhvr>
                                        <p:cTn id="167" dur="500"/>
                                        <p:tgtEl>
                                          <p:spTgt spid="1177779"/>
                                        </p:tgtEl>
                                      </p:cBhvr>
                                    </p:animEffect>
                                  </p:childTnLst>
                                </p:cTn>
                              </p:par>
                            </p:childTnLst>
                          </p:cTn>
                        </p:par>
                        <p:par>
                          <p:cTn id="168" fill="hold">
                            <p:stCondLst>
                              <p:cond delay="500"/>
                            </p:stCondLst>
                            <p:childTnLst>
                              <p:par>
                                <p:cTn id="169" presetID="22" presetClass="entr" presetSubtype="8" fill="hold" nodeType="afterEffect">
                                  <p:stCondLst>
                                    <p:cond delay="0"/>
                                  </p:stCondLst>
                                  <p:childTnLst>
                                    <p:set>
                                      <p:cBhvr>
                                        <p:cTn id="170" dur="1" fill="hold">
                                          <p:stCondLst>
                                            <p:cond delay="0"/>
                                          </p:stCondLst>
                                        </p:cTn>
                                        <p:tgtEl>
                                          <p:spTgt spid="7"/>
                                        </p:tgtEl>
                                        <p:attrNameLst>
                                          <p:attrName>style.visibility</p:attrName>
                                        </p:attrNameLst>
                                      </p:cBhvr>
                                      <p:to>
                                        <p:strVal val="visible"/>
                                      </p:to>
                                    </p:set>
                                    <p:animEffect transition="in" filter="wipe(left)">
                                      <p:cBhvr>
                                        <p:cTn id="171" dur="500"/>
                                        <p:tgtEl>
                                          <p:spTgt spid="7"/>
                                        </p:tgtEl>
                                      </p:cBhvr>
                                    </p:animEffect>
                                  </p:childTnLst>
                                </p:cTn>
                              </p:par>
                            </p:childTnLst>
                          </p:cTn>
                        </p:par>
                        <p:par>
                          <p:cTn id="172" fill="hold">
                            <p:stCondLst>
                              <p:cond delay="1000"/>
                            </p:stCondLst>
                            <p:childTnLst>
                              <p:par>
                                <p:cTn id="173" presetID="22" presetClass="entr" presetSubtype="8" fill="hold" nodeType="afterEffect">
                                  <p:stCondLst>
                                    <p:cond delay="0"/>
                                  </p:stCondLst>
                                  <p:childTnLst>
                                    <p:set>
                                      <p:cBhvr>
                                        <p:cTn id="174" dur="1" fill="hold">
                                          <p:stCondLst>
                                            <p:cond delay="0"/>
                                          </p:stCondLst>
                                        </p:cTn>
                                        <p:tgtEl>
                                          <p:spTgt spid="8"/>
                                        </p:tgtEl>
                                        <p:attrNameLst>
                                          <p:attrName>style.visibility</p:attrName>
                                        </p:attrNameLst>
                                      </p:cBhvr>
                                      <p:to>
                                        <p:strVal val="visible"/>
                                      </p:to>
                                    </p:set>
                                    <p:animEffect transition="in" filter="wipe(left)">
                                      <p:cBhvr>
                                        <p:cTn id="175" dur="500"/>
                                        <p:tgtEl>
                                          <p:spTgt spid="8"/>
                                        </p:tgtEl>
                                      </p:cBhvr>
                                    </p:animEffect>
                                  </p:childTnLst>
                                </p:cTn>
                              </p:par>
                            </p:childTnLst>
                          </p:cTn>
                        </p:par>
                        <p:par>
                          <p:cTn id="176" fill="hold">
                            <p:stCondLst>
                              <p:cond delay="1500"/>
                            </p:stCondLst>
                            <p:childTnLst>
                              <p:par>
                                <p:cTn id="177" presetID="22" presetClass="entr" presetSubtype="8" fill="hold" nodeType="afterEffect">
                                  <p:stCondLst>
                                    <p:cond delay="0"/>
                                  </p:stCondLst>
                                  <p:childTnLst>
                                    <p:set>
                                      <p:cBhvr>
                                        <p:cTn id="178" dur="1" fill="hold">
                                          <p:stCondLst>
                                            <p:cond delay="0"/>
                                          </p:stCondLst>
                                        </p:cTn>
                                        <p:tgtEl>
                                          <p:spTgt spid="9"/>
                                        </p:tgtEl>
                                        <p:attrNameLst>
                                          <p:attrName>style.visibility</p:attrName>
                                        </p:attrNameLst>
                                      </p:cBhvr>
                                      <p:to>
                                        <p:strVal val="visible"/>
                                      </p:to>
                                    </p:set>
                                    <p:animEffect transition="in" filter="wipe(left)">
                                      <p:cBhvr>
                                        <p:cTn id="179" dur="500"/>
                                        <p:tgtEl>
                                          <p:spTgt spid="9"/>
                                        </p:tgtEl>
                                      </p:cBhvr>
                                    </p:animEffect>
                                  </p:childTnLst>
                                </p:cTn>
                              </p:par>
                            </p:childTnLst>
                          </p:cTn>
                        </p:par>
                        <p:par>
                          <p:cTn id="180" fill="hold">
                            <p:stCondLst>
                              <p:cond delay="2000"/>
                            </p:stCondLst>
                            <p:childTnLst>
                              <p:par>
                                <p:cTn id="181" presetID="22" presetClass="entr" presetSubtype="8" fill="hold" nodeType="afterEffect">
                                  <p:stCondLst>
                                    <p:cond delay="0"/>
                                  </p:stCondLst>
                                  <p:childTnLst>
                                    <p:set>
                                      <p:cBhvr>
                                        <p:cTn id="182" dur="1" fill="hold">
                                          <p:stCondLst>
                                            <p:cond delay="0"/>
                                          </p:stCondLst>
                                        </p:cTn>
                                        <p:tgtEl>
                                          <p:spTgt spid="10"/>
                                        </p:tgtEl>
                                        <p:attrNameLst>
                                          <p:attrName>style.visibility</p:attrName>
                                        </p:attrNameLst>
                                      </p:cBhvr>
                                      <p:to>
                                        <p:strVal val="visible"/>
                                      </p:to>
                                    </p:set>
                                    <p:animEffect transition="in" filter="wipe(left)">
                                      <p:cBhvr>
                                        <p:cTn id="183" dur="500"/>
                                        <p:tgtEl>
                                          <p:spTgt spid="10"/>
                                        </p:tgtEl>
                                      </p:cBhvr>
                                    </p:animEffect>
                                  </p:childTnLst>
                                </p:cTn>
                              </p:par>
                            </p:childTnLst>
                          </p:cTn>
                        </p:par>
                        <p:par>
                          <p:cTn id="184" fill="hold">
                            <p:stCondLst>
                              <p:cond delay="2500"/>
                            </p:stCondLst>
                            <p:childTnLst>
                              <p:par>
                                <p:cTn id="185" presetID="9" presetClass="entr" presetSubtype="0" fill="hold" nodeType="afterEffect">
                                  <p:stCondLst>
                                    <p:cond delay="0"/>
                                  </p:stCondLst>
                                  <p:childTnLst>
                                    <p:set>
                                      <p:cBhvr>
                                        <p:cTn id="186" dur="1" fill="hold">
                                          <p:stCondLst>
                                            <p:cond delay="0"/>
                                          </p:stCondLst>
                                        </p:cTn>
                                        <p:tgtEl>
                                          <p:spTgt spid="1177600"/>
                                        </p:tgtEl>
                                        <p:attrNameLst>
                                          <p:attrName>style.visibility</p:attrName>
                                        </p:attrNameLst>
                                      </p:cBhvr>
                                      <p:to>
                                        <p:strVal val="visible"/>
                                      </p:to>
                                    </p:set>
                                    <p:animEffect transition="in" filter="dissolve">
                                      <p:cBhvr>
                                        <p:cTn id="187" dur="500"/>
                                        <p:tgtEl>
                                          <p:spTgt spid="1177600"/>
                                        </p:tgtEl>
                                      </p:cBhvr>
                                    </p:animEffect>
                                  </p:childTnLst>
                                </p:cTn>
                              </p:par>
                            </p:childTnLst>
                          </p:cTn>
                        </p:par>
                      </p:childTnLst>
                    </p:cTn>
                  </p:par>
                  <p:par>
                    <p:cTn id="188" fill="hold">
                      <p:stCondLst>
                        <p:cond delay="indefinite"/>
                      </p:stCondLst>
                      <p:childTnLst>
                        <p:par>
                          <p:cTn id="189" fill="hold">
                            <p:stCondLst>
                              <p:cond delay="0"/>
                            </p:stCondLst>
                            <p:childTnLst>
                              <p:par>
                                <p:cTn id="190" presetID="9" presetClass="entr" presetSubtype="0" fill="hold" grpId="0" nodeType="clickEffect">
                                  <p:stCondLst>
                                    <p:cond delay="0"/>
                                  </p:stCondLst>
                                  <p:childTnLst>
                                    <p:set>
                                      <p:cBhvr>
                                        <p:cTn id="191" dur="1" fill="hold">
                                          <p:stCondLst>
                                            <p:cond delay="0"/>
                                          </p:stCondLst>
                                        </p:cTn>
                                        <p:tgtEl>
                                          <p:spTgt spid="1177786"/>
                                        </p:tgtEl>
                                        <p:attrNameLst>
                                          <p:attrName>style.visibility</p:attrName>
                                        </p:attrNameLst>
                                      </p:cBhvr>
                                      <p:to>
                                        <p:strVal val="visible"/>
                                      </p:to>
                                    </p:set>
                                    <p:animEffect transition="in" filter="dissolve">
                                      <p:cBhvr>
                                        <p:cTn id="192" dur="500"/>
                                        <p:tgtEl>
                                          <p:spTgt spid="1177786"/>
                                        </p:tgtEl>
                                      </p:cBhvr>
                                    </p:animEffect>
                                  </p:childTnLst>
                                </p:cTn>
                              </p:par>
                            </p:childTnLst>
                          </p:cTn>
                        </p:par>
                        <p:par>
                          <p:cTn id="193" fill="hold">
                            <p:stCondLst>
                              <p:cond delay="500"/>
                            </p:stCondLst>
                            <p:childTnLst>
                              <p:par>
                                <p:cTn id="194" presetID="22" presetClass="entr" presetSubtype="8" fill="hold" nodeType="afterEffect">
                                  <p:stCondLst>
                                    <p:cond delay="0"/>
                                  </p:stCondLst>
                                  <p:childTnLst>
                                    <p:set>
                                      <p:cBhvr>
                                        <p:cTn id="195" dur="1" fill="hold">
                                          <p:stCondLst>
                                            <p:cond delay="0"/>
                                          </p:stCondLst>
                                        </p:cTn>
                                        <p:tgtEl>
                                          <p:spTgt spid="11"/>
                                        </p:tgtEl>
                                        <p:attrNameLst>
                                          <p:attrName>style.visibility</p:attrName>
                                        </p:attrNameLst>
                                      </p:cBhvr>
                                      <p:to>
                                        <p:strVal val="visible"/>
                                      </p:to>
                                    </p:set>
                                    <p:animEffect transition="in" filter="wipe(left)">
                                      <p:cBhvr>
                                        <p:cTn id="196" dur="500"/>
                                        <p:tgtEl>
                                          <p:spTgt spid="11"/>
                                        </p:tgtEl>
                                      </p:cBhvr>
                                    </p:animEffect>
                                  </p:childTnLst>
                                </p:cTn>
                              </p:par>
                            </p:childTnLst>
                          </p:cTn>
                        </p:par>
                        <p:par>
                          <p:cTn id="197" fill="hold">
                            <p:stCondLst>
                              <p:cond delay="1000"/>
                            </p:stCondLst>
                            <p:childTnLst>
                              <p:par>
                                <p:cTn id="198" presetID="22" presetClass="entr" presetSubtype="8" fill="hold" nodeType="afterEffect">
                                  <p:stCondLst>
                                    <p:cond delay="0"/>
                                  </p:stCondLst>
                                  <p:childTnLst>
                                    <p:set>
                                      <p:cBhvr>
                                        <p:cTn id="199" dur="1" fill="hold">
                                          <p:stCondLst>
                                            <p:cond delay="0"/>
                                          </p:stCondLst>
                                        </p:cTn>
                                        <p:tgtEl>
                                          <p:spTgt spid="12"/>
                                        </p:tgtEl>
                                        <p:attrNameLst>
                                          <p:attrName>style.visibility</p:attrName>
                                        </p:attrNameLst>
                                      </p:cBhvr>
                                      <p:to>
                                        <p:strVal val="visible"/>
                                      </p:to>
                                    </p:set>
                                    <p:animEffect transition="in" filter="wipe(left)">
                                      <p:cBhvr>
                                        <p:cTn id="200" dur="500"/>
                                        <p:tgtEl>
                                          <p:spTgt spid="12"/>
                                        </p:tgtEl>
                                      </p:cBhvr>
                                    </p:animEffect>
                                  </p:childTnLst>
                                </p:cTn>
                              </p:par>
                            </p:childTnLst>
                          </p:cTn>
                        </p:par>
                        <p:par>
                          <p:cTn id="201" fill="hold">
                            <p:stCondLst>
                              <p:cond delay="1500"/>
                            </p:stCondLst>
                            <p:childTnLst>
                              <p:par>
                                <p:cTn id="202" presetID="22" presetClass="entr" presetSubtype="8" fill="hold" nodeType="afterEffect">
                                  <p:stCondLst>
                                    <p:cond delay="0"/>
                                  </p:stCondLst>
                                  <p:childTnLst>
                                    <p:set>
                                      <p:cBhvr>
                                        <p:cTn id="203" dur="1" fill="hold">
                                          <p:stCondLst>
                                            <p:cond delay="0"/>
                                          </p:stCondLst>
                                        </p:cTn>
                                        <p:tgtEl>
                                          <p:spTgt spid="13"/>
                                        </p:tgtEl>
                                        <p:attrNameLst>
                                          <p:attrName>style.visibility</p:attrName>
                                        </p:attrNameLst>
                                      </p:cBhvr>
                                      <p:to>
                                        <p:strVal val="visible"/>
                                      </p:to>
                                    </p:set>
                                    <p:animEffect transition="in" filter="wipe(left)">
                                      <p:cBhvr>
                                        <p:cTn id="204" dur="500"/>
                                        <p:tgtEl>
                                          <p:spTgt spid="13"/>
                                        </p:tgtEl>
                                      </p:cBhvr>
                                    </p:animEffect>
                                  </p:childTnLst>
                                </p:cTn>
                              </p:par>
                            </p:childTnLst>
                          </p:cTn>
                        </p:par>
                        <p:par>
                          <p:cTn id="205" fill="hold">
                            <p:stCondLst>
                              <p:cond delay="2000"/>
                            </p:stCondLst>
                            <p:childTnLst>
                              <p:par>
                                <p:cTn id="206" presetID="22" presetClass="entr" presetSubtype="8" fill="hold" nodeType="afterEffect">
                                  <p:stCondLst>
                                    <p:cond delay="0"/>
                                  </p:stCondLst>
                                  <p:childTnLst>
                                    <p:set>
                                      <p:cBhvr>
                                        <p:cTn id="207" dur="1" fill="hold">
                                          <p:stCondLst>
                                            <p:cond delay="0"/>
                                          </p:stCondLst>
                                        </p:cTn>
                                        <p:tgtEl>
                                          <p:spTgt spid="14"/>
                                        </p:tgtEl>
                                        <p:attrNameLst>
                                          <p:attrName>style.visibility</p:attrName>
                                        </p:attrNameLst>
                                      </p:cBhvr>
                                      <p:to>
                                        <p:strVal val="visible"/>
                                      </p:to>
                                    </p:set>
                                    <p:animEffect transition="in" filter="wipe(left)">
                                      <p:cBhvr>
                                        <p:cTn id="208" dur="500"/>
                                        <p:tgtEl>
                                          <p:spTgt spid="14"/>
                                        </p:tgtEl>
                                      </p:cBhvr>
                                    </p:animEffect>
                                  </p:childTnLst>
                                </p:cTn>
                              </p:par>
                            </p:childTnLst>
                          </p:cTn>
                        </p:par>
                        <p:par>
                          <p:cTn id="209" fill="hold">
                            <p:stCondLst>
                              <p:cond delay="2500"/>
                            </p:stCondLst>
                            <p:childTnLst>
                              <p:par>
                                <p:cTn id="210" presetID="22" presetClass="entr" presetSubtype="8" fill="hold" nodeType="afterEffect">
                                  <p:stCondLst>
                                    <p:cond delay="0"/>
                                  </p:stCondLst>
                                  <p:childTnLst>
                                    <p:set>
                                      <p:cBhvr>
                                        <p:cTn id="211" dur="1" fill="hold">
                                          <p:stCondLst>
                                            <p:cond delay="0"/>
                                          </p:stCondLst>
                                        </p:cTn>
                                        <p:tgtEl>
                                          <p:spTgt spid="15"/>
                                        </p:tgtEl>
                                        <p:attrNameLst>
                                          <p:attrName>style.visibility</p:attrName>
                                        </p:attrNameLst>
                                      </p:cBhvr>
                                      <p:to>
                                        <p:strVal val="visible"/>
                                      </p:to>
                                    </p:set>
                                    <p:animEffect transition="in" filter="wipe(left)">
                                      <p:cBhvr>
                                        <p:cTn id="212" dur="500"/>
                                        <p:tgtEl>
                                          <p:spTgt spid="15"/>
                                        </p:tgtEl>
                                      </p:cBhvr>
                                    </p:animEffect>
                                  </p:childTnLst>
                                </p:cTn>
                              </p:par>
                            </p:childTnLst>
                          </p:cTn>
                        </p:par>
                        <p:par>
                          <p:cTn id="213" fill="hold">
                            <p:stCondLst>
                              <p:cond delay="3000"/>
                            </p:stCondLst>
                            <p:childTnLst>
                              <p:par>
                                <p:cTn id="214" presetID="9" presetClass="entr" presetSubtype="0" fill="hold" nodeType="afterEffect">
                                  <p:stCondLst>
                                    <p:cond delay="0"/>
                                  </p:stCondLst>
                                  <p:childTnLst>
                                    <p:set>
                                      <p:cBhvr>
                                        <p:cTn id="215" dur="1" fill="hold">
                                          <p:stCondLst>
                                            <p:cond delay="0"/>
                                          </p:stCondLst>
                                        </p:cTn>
                                        <p:tgtEl>
                                          <p:spTgt spid="1177601"/>
                                        </p:tgtEl>
                                        <p:attrNameLst>
                                          <p:attrName>style.visibility</p:attrName>
                                        </p:attrNameLst>
                                      </p:cBhvr>
                                      <p:to>
                                        <p:strVal val="visible"/>
                                      </p:to>
                                    </p:set>
                                    <p:animEffect transition="in" filter="dissolve">
                                      <p:cBhvr>
                                        <p:cTn id="216" dur="500"/>
                                        <p:tgtEl>
                                          <p:spTgt spid="1177601"/>
                                        </p:tgtEl>
                                      </p:cBhvr>
                                    </p:animEffect>
                                  </p:childTnLst>
                                </p:cTn>
                              </p:par>
                            </p:childTnLst>
                          </p:cTn>
                        </p:par>
                      </p:childTnLst>
                    </p:cTn>
                  </p:par>
                  <p:par>
                    <p:cTn id="217" fill="hold">
                      <p:stCondLst>
                        <p:cond delay="indefinite"/>
                      </p:stCondLst>
                      <p:childTnLst>
                        <p:par>
                          <p:cTn id="218" fill="hold">
                            <p:stCondLst>
                              <p:cond delay="0"/>
                            </p:stCondLst>
                            <p:childTnLst>
                              <p:par>
                                <p:cTn id="219" presetID="9" presetClass="entr" presetSubtype="0" fill="hold" grpId="0" nodeType="clickEffect">
                                  <p:stCondLst>
                                    <p:cond delay="0"/>
                                  </p:stCondLst>
                                  <p:childTnLst>
                                    <p:set>
                                      <p:cBhvr>
                                        <p:cTn id="220" dur="1" fill="hold">
                                          <p:stCondLst>
                                            <p:cond delay="0"/>
                                          </p:stCondLst>
                                        </p:cTn>
                                        <p:tgtEl>
                                          <p:spTgt spid="1177787"/>
                                        </p:tgtEl>
                                        <p:attrNameLst>
                                          <p:attrName>style.visibility</p:attrName>
                                        </p:attrNameLst>
                                      </p:cBhvr>
                                      <p:to>
                                        <p:strVal val="visible"/>
                                      </p:to>
                                    </p:set>
                                    <p:animEffect transition="in" filter="dissolve">
                                      <p:cBhvr>
                                        <p:cTn id="221" dur="500"/>
                                        <p:tgtEl>
                                          <p:spTgt spid="1177787"/>
                                        </p:tgtEl>
                                      </p:cBhvr>
                                    </p:animEffect>
                                  </p:childTnLst>
                                </p:cTn>
                              </p:par>
                            </p:childTnLst>
                          </p:cTn>
                        </p:par>
                        <p:par>
                          <p:cTn id="222" fill="hold">
                            <p:stCondLst>
                              <p:cond delay="500"/>
                            </p:stCondLst>
                            <p:childTnLst>
                              <p:par>
                                <p:cTn id="223" presetID="22" presetClass="entr" presetSubtype="8" fill="hold" nodeType="afterEffect">
                                  <p:stCondLst>
                                    <p:cond delay="0"/>
                                  </p:stCondLst>
                                  <p:childTnLst>
                                    <p:set>
                                      <p:cBhvr>
                                        <p:cTn id="224" dur="1" fill="hold">
                                          <p:stCondLst>
                                            <p:cond delay="0"/>
                                          </p:stCondLst>
                                        </p:cTn>
                                        <p:tgtEl>
                                          <p:spTgt spid="2"/>
                                        </p:tgtEl>
                                        <p:attrNameLst>
                                          <p:attrName>style.visibility</p:attrName>
                                        </p:attrNameLst>
                                      </p:cBhvr>
                                      <p:to>
                                        <p:strVal val="visible"/>
                                      </p:to>
                                    </p:set>
                                    <p:animEffect transition="in" filter="wipe(left)">
                                      <p:cBhvr>
                                        <p:cTn id="225" dur="500"/>
                                        <p:tgtEl>
                                          <p:spTgt spid="2"/>
                                        </p:tgtEl>
                                      </p:cBhvr>
                                    </p:animEffect>
                                  </p:childTnLst>
                                </p:cTn>
                              </p:par>
                            </p:childTnLst>
                          </p:cTn>
                        </p:par>
                        <p:par>
                          <p:cTn id="226" fill="hold">
                            <p:stCondLst>
                              <p:cond delay="1000"/>
                            </p:stCondLst>
                            <p:childTnLst>
                              <p:par>
                                <p:cTn id="227" presetID="22" presetClass="entr" presetSubtype="8" fill="hold" nodeType="afterEffect">
                                  <p:stCondLst>
                                    <p:cond delay="0"/>
                                  </p:stCondLst>
                                  <p:childTnLst>
                                    <p:set>
                                      <p:cBhvr>
                                        <p:cTn id="228" dur="1" fill="hold">
                                          <p:stCondLst>
                                            <p:cond delay="0"/>
                                          </p:stCondLst>
                                        </p:cTn>
                                        <p:tgtEl>
                                          <p:spTgt spid="3"/>
                                        </p:tgtEl>
                                        <p:attrNameLst>
                                          <p:attrName>style.visibility</p:attrName>
                                        </p:attrNameLst>
                                      </p:cBhvr>
                                      <p:to>
                                        <p:strVal val="visible"/>
                                      </p:to>
                                    </p:set>
                                    <p:animEffect transition="in" filter="wipe(left)">
                                      <p:cBhvr>
                                        <p:cTn id="229" dur="500"/>
                                        <p:tgtEl>
                                          <p:spTgt spid="3"/>
                                        </p:tgtEl>
                                      </p:cBhvr>
                                    </p:animEffect>
                                  </p:childTnLst>
                                </p:cTn>
                              </p:par>
                            </p:childTnLst>
                          </p:cTn>
                        </p:par>
                        <p:par>
                          <p:cTn id="230" fill="hold">
                            <p:stCondLst>
                              <p:cond delay="1500"/>
                            </p:stCondLst>
                            <p:childTnLst>
                              <p:par>
                                <p:cTn id="231" presetID="22" presetClass="entr" presetSubtype="8" fill="hold" nodeType="afterEffect">
                                  <p:stCondLst>
                                    <p:cond delay="0"/>
                                  </p:stCondLst>
                                  <p:childTnLst>
                                    <p:set>
                                      <p:cBhvr>
                                        <p:cTn id="232" dur="1" fill="hold">
                                          <p:stCondLst>
                                            <p:cond delay="0"/>
                                          </p:stCondLst>
                                        </p:cTn>
                                        <p:tgtEl>
                                          <p:spTgt spid="4"/>
                                        </p:tgtEl>
                                        <p:attrNameLst>
                                          <p:attrName>style.visibility</p:attrName>
                                        </p:attrNameLst>
                                      </p:cBhvr>
                                      <p:to>
                                        <p:strVal val="visible"/>
                                      </p:to>
                                    </p:set>
                                    <p:animEffect transition="in" filter="wipe(left)">
                                      <p:cBhvr>
                                        <p:cTn id="233" dur="500"/>
                                        <p:tgtEl>
                                          <p:spTgt spid="4"/>
                                        </p:tgtEl>
                                      </p:cBhvr>
                                    </p:animEffect>
                                  </p:childTnLst>
                                </p:cTn>
                              </p:par>
                            </p:childTnLst>
                          </p:cTn>
                        </p:par>
                        <p:par>
                          <p:cTn id="234" fill="hold">
                            <p:stCondLst>
                              <p:cond delay="2000"/>
                            </p:stCondLst>
                            <p:childTnLst>
                              <p:par>
                                <p:cTn id="235" presetID="22" presetClass="entr" presetSubtype="8" fill="hold" nodeType="afterEffect">
                                  <p:stCondLst>
                                    <p:cond delay="0"/>
                                  </p:stCondLst>
                                  <p:childTnLst>
                                    <p:set>
                                      <p:cBhvr>
                                        <p:cTn id="236" dur="1" fill="hold">
                                          <p:stCondLst>
                                            <p:cond delay="0"/>
                                          </p:stCondLst>
                                        </p:cTn>
                                        <p:tgtEl>
                                          <p:spTgt spid="5"/>
                                        </p:tgtEl>
                                        <p:attrNameLst>
                                          <p:attrName>style.visibility</p:attrName>
                                        </p:attrNameLst>
                                      </p:cBhvr>
                                      <p:to>
                                        <p:strVal val="visible"/>
                                      </p:to>
                                    </p:set>
                                    <p:animEffect transition="in" filter="wipe(left)">
                                      <p:cBhvr>
                                        <p:cTn id="237" dur="500"/>
                                        <p:tgtEl>
                                          <p:spTgt spid="5"/>
                                        </p:tgtEl>
                                      </p:cBhvr>
                                    </p:animEffect>
                                  </p:childTnLst>
                                </p:cTn>
                              </p:par>
                            </p:childTnLst>
                          </p:cTn>
                        </p:par>
                        <p:par>
                          <p:cTn id="238" fill="hold">
                            <p:stCondLst>
                              <p:cond delay="2500"/>
                            </p:stCondLst>
                            <p:childTnLst>
                              <p:par>
                                <p:cTn id="239" presetID="22" presetClass="entr" presetSubtype="8" fill="hold" nodeType="afterEffect">
                                  <p:stCondLst>
                                    <p:cond delay="0"/>
                                  </p:stCondLst>
                                  <p:childTnLst>
                                    <p:set>
                                      <p:cBhvr>
                                        <p:cTn id="240" dur="1" fill="hold">
                                          <p:stCondLst>
                                            <p:cond delay="0"/>
                                          </p:stCondLst>
                                        </p:cTn>
                                        <p:tgtEl>
                                          <p:spTgt spid="6"/>
                                        </p:tgtEl>
                                        <p:attrNameLst>
                                          <p:attrName>style.visibility</p:attrName>
                                        </p:attrNameLst>
                                      </p:cBhvr>
                                      <p:to>
                                        <p:strVal val="visible"/>
                                      </p:to>
                                    </p:set>
                                    <p:animEffect transition="in" filter="wipe(left)">
                                      <p:cBhvr>
                                        <p:cTn id="241" dur="500"/>
                                        <p:tgtEl>
                                          <p:spTgt spid="6"/>
                                        </p:tgtEl>
                                      </p:cBhvr>
                                    </p:animEffect>
                                  </p:childTnLst>
                                </p:cTn>
                              </p:par>
                            </p:childTnLst>
                          </p:cTn>
                        </p:par>
                        <p:par>
                          <p:cTn id="242" fill="hold">
                            <p:stCondLst>
                              <p:cond delay="3000"/>
                            </p:stCondLst>
                            <p:childTnLst>
                              <p:par>
                                <p:cTn id="243" presetID="22" presetClass="entr" presetSubtype="8" fill="hold" nodeType="afterEffect">
                                  <p:stCondLst>
                                    <p:cond delay="0"/>
                                  </p:stCondLst>
                                  <p:childTnLst>
                                    <p:set>
                                      <p:cBhvr>
                                        <p:cTn id="244" dur="1" fill="hold">
                                          <p:stCondLst>
                                            <p:cond delay="0"/>
                                          </p:stCondLst>
                                        </p:cTn>
                                        <p:tgtEl>
                                          <p:spTgt spid="1177607"/>
                                        </p:tgtEl>
                                        <p:attrNameLst>
                                          <p:attrName>style.visibility</p:attrName>
                                        </p:attrNameLst>
                                      </p:cBhvr>
                                      <p:to>
                                        <p:strVal val="visible"/>
                                      </p:to>
                                    </p:set>
                                    <p:animEffect transition="in" filter="wipe(left)">
                                      <p:cBhvr>
                                        <p:cTn id="245" dur="500"/>
                                        <p:tgtEl>
                                          <p:spTgt spid="1177607"/>
                                        </p:tgtEl>
                                      </p:cBhvr>
                                    </p:animEffect>
                                  </p:childTnLst>
                                </p:cTn>
                              </p:par>
                            </p:childTnLst>
                          </p:cTn>
                        </p:par>
                      </p:childTnLst>
                    </p:cTn>
                  </p:par>
                  <p:par>
                    <p:cTn id="246" fill="hold">
                      <p:stCondLst>
                        <p:cond delay="indefinite"/>
                      </p:stCondLst>
                      <p:childTnLst>
                        <p:par>
                          <p:cTn id="247" fill="hold">
                            <p:stCondLst>
                              <p:cond delay="0"/>
                            </p:stCondLst>
                            <p:childTnLst>
                              <p:par>
                                <p:cTn id="248" presetID="9" presetClass="entr" presetSubtype="0" fill="hold" grpId="0" nodeType="clickEffect">
                                  <p:stCondLst>
                                    <p:cond delay="0"/>
                                  </p:stCondLst>
                                  <p:childTnLst>
                                    <p:set>
                                      <p:cBhvr>
                                        <p:cTn id="249" dur="1" fill="hold">
                                          <p:stCondLst>
                                            <p:cond delay="0"/>
                                          </p:stCondLst>
                                        </p:cTn>
                                        <p:tgtEl>
                                          <p:spTgt spid="1177793"/>
                                        </p:tgtEl>
                                        <p:attrNameLst>
                                          <p:attrName>style.visibility</p:attrName>
                                        </p:attrNameLst>
                                      </p:cBhvr>
                                      <p:to>
                                        <p:strVal val="visible"/>
                                      </p:to>
                                    </p:set>
                                    <p:animEffect transition="in" filter="dissolve">
                                      <p:cBhvr>
                                        <p:cTn id="250" dur="500"/>
                                        <p:tgtEl>
                                          <p:spTgt spid="1177793"/>
                                        </p:tgtEl>
                                      </p:cBhvr>
                                    </p:animEffect>
                                  </p:childTnLst>
                                </p:cTn>
                              </p:par>
                            </p:childTnLst>
                          </p:cTn>
                        </p:par>
                        <p:par>
                          <p:cTn id="251" fill="hold">
                            <p:stCondLst>
                              <p:cond delay="500"/>
                            </p:stCondLst>
                            <p:childTnLst>
                              <p:par>
                                <p:cTn id="252" presetID="22" presetClass="entr" presetSubtype="8" fill="hold" grpId="0" nodeType="afterEffect">
                                  <p:stCondLst>
                                    <p:cond delay="0"/>
                                  </p:stCondLst>
                                  <p:childTnLst>
                                    <p:set>
                                      <p:cBhvr>
                                        <p:cTn id="253" dur="1" fill="hold">
                                          <p:stCondLst>
                                            <p:cond delay="0"/>
                                          </p:stCondLst>
                                        </p:cTn>
                                        <p:tgtEl>
                                          <p:spTgt spid="1177615"/>
                                        </p:tgtEl>
                                        <p:attrNameLst>
                                          <p:attrName>style.visibility</p:attrName>
                                        </p:attrNameLst>
                                      </p:cBhvr>
                                      <p:to>
                                        <p:strVal val="visible"/>
                                      </p:to>
                                    </p:set>
                                    <p:animEffect transition="in" filter="wipe(left)">
                                      <p:cBhvr>
                                        <p:cTn id="254" dur="500"/>
                                        <p:tgtEl>
                                          <p:spTgt spid="1177615"/>
                                        </p:tgtEl>
                                      </p:cBhvr>
                                    </p:animEffect>
                                  </p:childTnLst>
                                </p:cTn>
                              </p:par>
                            </p:childTnLst>
                          </p:cTn>
                        </p:par>
                        <p:par>
                          <p:cTn id="255" fill="hold">
                            <p:stCondLst>
                              <p:cond delay="1000"/>
                            </p:stCondLst>
                            <p:childTnLst>
                              <p:par>
                                <p:cTn id="256" presetID="22" presetClass="entr" presetSubtype="8" fill="hold" grpId="0" nodeType="afterEffect">
                                  <p:stCondLst>
                                    <p:cond delay="0"/>
                                  </p:stCondLst>
                                  <p:childTnLst>
                                    <p:set>
                                      <p:cBhvr>
                                        <p:cTn id="257" dur="1" fill="hold">
                                          <p:stCondLst>
                                            <p:cond delay="0"/>
                                          </p:stCondLst>
                                        </p:cTn>
                                        <p:tgtEl>
                                          <p:spTgt spid="1177616"/>
                                        </p:tgtEl>
                                        <p:attrNameLst>
                                          <p:attrName>style.visibility</p:attrName>
                                        </p:attrNameLst>
                                      </p:cBhvr>
                                      <p:to>
                                        <p:strVal val="visible"/>
                                      </p:to>
                                    </p:set>
                                    <p:animEffect transition="in" filter="wipe(left)">
                                      <p:cBhvr>
                                        <p:cTn id="258" dur="500"/>
                                        <p:tgtEl>
                                          <p:spTgt spid="1177616"/>
                                        </p:tgtEl>
                                      </p:cBhvr>
                                    </p:animEffect>
                                  </p:childTnLst>
                                </p:cTn>
                              </p:par>
                            </p:childTnLst>
                          </p:cTn>
                        </p:par>
                        <p:par>
                          <p:cTn id="259" fill="hold">
                            <p:stCondLst>
                              <p:cond delay="1500"/>
                            </p:stCondLst>
                            <p:childTnLst>
                              <p:par>
                                <p:cTn id="260" presetID="22" presetClass="entr" presetSubtype="8" fill="hold" grpId="0" nodeType="afterEffect">
                                  <p:stCondLst>
                                    <p:cond delay="0"/>
                                  </p:stCondLst>
                                  <p:childTnLst>
                                    <p:set>
                                      <p:cBhvr>
                                        <p:cTn id="261" dur="1" fill="hold">
                                          <p:stCondLst>
                                            <p:cond delay="0"/>
                                          </p:stCondLst>
                                        </p:cTn>
                                        <p:tgtEl>
                                          <p:spTgt spid="1177617"/>
                                        </p:tgtEl>
                                        <p:attrNameLst>
                                          <p:attrName>style.visibility</p:attrName>
                                        </p:attrNameLst>
                                      </p:cBhvr>
                                      <p:to>
                                        <p:strVal val="visible"/>
                                      </p:to>
                                    </p:set>
                                    <p:animEffect transition="in" filter="wipe(left)">
                                      <p:cBhvr>
                                        <p:cTn id="262" dur="500"/>
                                        <p:tgtEl>
                                          <p:spTgt spid="1177617"/>
                                        </p:tgtEl>
                                      </p:cBhvr>
                                    </p:animEffect>
                                  </p:childTnLst>
                                </p:cTn>
                              </p:par>
                            </p:childTnLst>
                          </p:cTn>
                        </p:par>
                        <p:par>
                          <p:cTn id="263" fill="hold">
                            <p:stCondLst>
                              <p:cond delay="2000"/>
                            </p:stCondLst>
                            <p:childTnLst>
                              <p:par>
                                <p:cTn id="264" presetID="22" presetClass="entr" presetSubtype="8" fill="hold" grpId="0" nodeType="afterEffect">
                                  <p:stCondLst>
                                    <p:cond delay="0"/>
                                  </p:stCondLst>
                                  <p:childTnLst>
                                    <p:set>
                                      <p:cBhvr>
                                        <p:cTn id="265" dur="1" fill="hold">
                                          <p:stCondLst>
                                            <p:cond delay="0"/>
                                          </p:stCondLst>
                                        </p:cTn>
                                        <p:tgtEl>
                                          <p:spTgt spid="1177618"/>
                                        </p:tgtEl>
                                        <p:attrNameLst>
                                          <p:attrName>style.visibility</p:attrName>
                                        </p:attrNameLst>
                                      </p:cBhvr>
                                      <p:to>
                                        <p:strVal val="visible"/>
                                      </p:to>
                                    </p:set>
                                    <p:animEffect transition="in" filter="wipe(left)">
                                      <p:cBhvr>
                                        <p:cTn id="266" dur="500"/>
                                        <p:tgtEl>
                                          <p:spTgt spid="1177618"/>
                                        </p:tgtEl>
                                      </p:cBhvr>
                                    </p:animEffect>
                                  </p:childTnLst>
                                </p:cTn>
                              </p:par>
                            </p:childTnLst>
                          </p:cTn>
                        </p:par>
                        <p:par>
                          <p:cTn id="267" fill="hold">
                            <p:stCondLst>
                              <p:cond delay="2500"/>
                            </p:stCondLst>
                            <p:childTnLst>
                              <p:par>
                                <p:cTn id="268" presetID="22" presetClass="entr" presetSubtype="8" fill="hold" grpId="0" nodeType="afterEffect">
                                  <p:stCondLst>
                                    <p:cond delay="0"/>
                                  </p:stCondLst>
                                  <p:childTnLst>
                                    <p:set>
                                      <p:cBhvr>
                                        <p:cTn id="269" dur="1" fill="hold">
                                          <p:stCondLst>
                                            <p:cond delay="0"/>
                                          </p:stCondLst>
                                        </p:cTn>
                                        <p:tgtEl>
                                          <p:spTgt spid="1177619"/>
                                        </p:tgtEl>
                                        <p:attrNameLst>
                                          <p:attrName>style.visibility</p:attrName>
                                        </p:attrNameLst>
                                      </p:cBhvr>
                                      <p:to>
                                        <p:strVal val="visible"/>
                                      </p:to>
                                    </p:set>
                                    <p:animEffect transition="in" filter="wipe(left)">
                                      <p:cBhvr>
                                        <p:cTn id="270" dur="500"/>
                                        <p:tgtEl>
                                          <p:spTgt spid="1177619"/>
                                        </p:tgtEl>
                                      </p:cBhvr>
                                    </p:animEffect>
                                  </p:childTnLst>
                                </p:cTn>
                              </p:par>
                            </p:childTnLst>
                          </p:cTn>
                        </p:par>
                        <p:par>
                          <p:cTn id="271" fill="hold">
                            <p:stCondLst>
                              <p:cond delay="3000"/>
                            </p:stCondLst>
                            <p:childTnLst>
                              <p:par>
                                <p:cTn id="272" presetID="22" presetClass="entr" presetSubtype="8" fill="hold" grpId="0" nodeType="afterEffect">
                                  <p:stCondLst>
                                    <p:cond delay="0"/>
                                  </p:stCondLst>
                                  <p:childTnLst>
                                    <p:set>
                                      <p:cBhvr>
                                        <p:cTn id="273" dur="1" fill="hold">
                                          <p:stCondLst>
                                            <p:cond delay="0"/>
                                          </p:stCondLst>
                                        </p:cTn>
                                        <p:tgtEl>
                                          <p:spTgt spid="1177792"/>
                                        </p:tgtEl>
                                        <p:attrNameLst>
                                          <p:attrName>style.visibility</p:attrName>
                                        </p:attrNameLst>
                                      </p:cBhvr>
                                      <p:to>
                                        <p:strVal val="visible"/>
                                      </p:to>
                                    </p:set>
                                    <p:animEffect transition="in" filter="wipe(left)">
                                      <p:cBhvr>
                                        <p:cTn id="274" dur="500"/>
                                        <p:tgtEl>
                                          <p:spTgt spid="1177792"/>
                                        </p:tgtEl>
                                      </p:cBhvr>
                                    </p:animEffect>
                                  </p:childTnLst>
                                </p:cTn>
                              </p:par>
                            </p:childTnLst>
                          </p:cTn>
                        </p:par>
                        <p:par>
                          <p:cTn id="275" fill="hold">
                            <p:stCondLst>
                              <p:cond delay="3500"/>
                            </p:stCondLst>
                            <p:childTnLst>
                              <p:par>
                                <p:cTn id="276" presetID="22" presetClass="entr" presetSubtype="8" fill="hold" grpId="0" nodeType="afterEffect">
                                  <p:stCondLst>
                                    <p:cond delay="0"/>
                                  </p:stCondLst>
                                  <p:childTnLst>
                                    <p:set>
                                      <p:cBhvr>
                                        <p:cTn id="277" dur="1" fill="hold">
                                          <p:stCondLst>
                                            <p:cond delay="0"/>
                                          </p:stCondLst>
                                        </p:cTn>
                                        <p:tgtEl>
                                          <p:spTgt spid="1177791"/>
                                        </p:tgtEl>
                                        <p:attrNameLst>
                                          <p:attrName>style.visibility</p:attrName>
                                        </p:attrNameLst>
                                      </p:cBhvr>
                                      <p:to>
                                        <p:strVal val="visible"/>
                                      </p:to>
                                    </p:set>
                                    <p:animEffect transition="in" filter="wipe(left)">
                                      <p:cBhvr>
                                        <p:cTn id="278" dur="500"/>
                                        <p:tgtEl>
                                          <p:spTgt spid="1177791"/>
                                        </p:tgtEl>
                                      </p:cBhvr>
                                    </p:animEffect>
                                  </p:childTnLst>
                                </p:cTn>
                              </p:par>
                            </p:childTnLst>
                          </p:cTn>
                        </p:par>
                      </p:childTnLst>
                    </p:cTn>
                  </p:par>
                  <p:par>
                    <p:cTn id="279" fill="hold">
                      <p:stCondLst>
                        <p:cond delay="indefinite"/>
                      </p:stCondLst>
                      <p:childTnLst>
                        <p:par>
                          <p:cTn id="280" fill="hold">
                            <p:stCondLst>
                              <p:cond delay="0"/>
                            </p:stCondLst>
                            <p:childTnLst>
                              <p:par>
                                <p:cTn id="281" presetID="9" presetClass="entr" presetSubtype="0" fill="hold" grpId="0" nodeType="clickEffect">
                                  <p:stCondLst>
                                    <p:cond delay="0"/>
                                  </p:stCondLst>
                                  <p:childTnLst>
                                    <p:set>
                                      <p:cBhvr>
                                        <p:cTn id="282" dur="1" fill="hold">
                                          <p:stCondLst>
                                            <p:cond delay="0"/>
                                          </p:stCondLst>
                                        </p:cTn>
                                        <p:tgtEl>
                                          <p:spTgt spid="1177794"/>
                                        </p:tgtEl>
                                        <p:attrNameLst>
                                          <p:attrName>style.visibility</p:attrName>
                                        </p:attrNameLst>
                                      </p:cBhvr>
                                      <p:to>
                                        <p:strVal val="visible"/>
                                      </p:to>
                                    </p:set>
                                    <p:animEffect transition="in" filter="dissolve">
                                      <p:cBhvr>
                                        <p:cTn id="283" dur="500"/>
                                        <p:tgtEl>
                                          <p:spTgt spid="1177794"/>
                                        </p:tgtEl>
                                      </p:cBhvr>
                                    </p:animEffect>
                                  </p:childTnLst>
                                </p:cTn>
                              </p:par>
                            </p:childTnLst>
                          </p:cTn>
                        </p:par>
                        <p:par>
                          <p:cTn id="284" fill="hold">
                            <p:stCondLst>
                              <p:cond delay="500"/>
                            </p:stCondLst>
                            <p:childTnLst>
                              <p:par>
                                <p:cTn id="285" presetID="22" presetClass="entr" presetSubtype="8" fill="hold" grpId="0" nodeType="afterEffect">
                                  <p:stCondLst>
                                    <p:cond delay="0"/>
                                  </p:stCondLst>
                                  <p:childTnLst>
                                    <p:set>
                                      <p:cBhvr>
                                        <p:cTn id="286" dur="1" fill="hold">
                                          <p:stCondLst>
                                            <p:cond delay="0"/>
                                          </p:stCondLst>
                                        </p:cTn>
                                        <p:tgtEl>
                                          <p:spTgt spid="1177748"/>
                                        </p:tgtEl>
                                        <p:attrNameLst>
                                          <p:attrName>style.visibility</p:attrName>
                                        </p:attrNameLst>
                                      </p:cBhvr>
                                      <p:to>
                                        <p:strVal val="visible"/>
                                      </p:to>
                                    </p:set>
                                    <p:animEffect transition="in" filter="wipe(left)">
                                      <p:cBhvr>
                                        <p:cTn id="287" dur="500"/>
                                        <p:tgtEl>
                                          <p:spTgt spid="1177748"/>
                                        </p:tgtEl>
                                      </p:cBhvr>
                                    </p:animEffect>
                                  </p:childTnLst>
                                </p:cTn>
                              </p:par>
                            </p:childTnLst>
                          </p:cTn>
                        </p:par>
                        <p:par>
                          <p:cTn id="288" fill="hold">
                            <p:stCondLst>
                              <p:cond delay="1000"/>
                            </p:stCondLst>
                            <p:childTnLst>
                              <p:par>
                                <p:cTn id="289" presetID="22" presetClass="entr" presetSubtype="8" fill="hold" grpId="0" nodeType="afterEffect">
                                  <p:stCondLst>
                                    <p:cond delay="0"/>
                                  </p:stCondLst>
                                  <p:childTnLst>
                                    <p:set>
                                      <p:cBhvr>
                                        <p:cTn id="290" dur="1" fill="hold">
                                          <p:stCondLst>
                                            <p:cond delay="0"/>
                                          </p:stCondLst>
                                        </p:cTn>
                                        <p:tgtEl>
                                          <p:spTgt spid="1177749"/>
                                        </p:tgtEl>
                                        <p:attrNameLst>
                                          <p:attrName>style.visibility</p:attrName>
                                        </p:attrNameLst>
                                      </p:cBhvr>
                                      <p:to>
                                        <p:strVal val="visible"/>
                                      </p:to>
                                    </p:set>
                                    <p:animEffect transition="in" filter="wipe(left)">
                                      <p:cBhvr>
                                        <p:cTn id="291" dur="500"/>
                                        <p:tgtEl>
                                          <p:spTgt spid="1177749"/>
                                        </p:tgtEl>
                                      </p:cBhvr>
                                    </p:animEffect>
                                  </p:childTnLst>
                                </p:cTn>
                              </p:par>
                            </p:childTnLst>
                          </p:cTn>
                        </p:par>
                        <p:par>
                          <p:cTn id="292" fill="hold">
                            <p:stCondLst>
                              <p:cond delay="1500"/>
                            </p:stCondLst>
                            <p:childTnLst>
                              <p:par>
                                <p:cTn id="293" presetID="22" presetClass="entr" presetSubtype="8" fill="hold" grpId="0" nodeType="afterEffect">
                                  <p:stCondLst>
                                    <p:cond delay="0"/>
                                  </p:stCondLst>
                                  <p:childTnLst>
                                    <p:set>
                                      <p:cBhvr>
                                        <p:cTn id="294" dur="1" fill="hold">
                                          <p:stCondLst>
                                            <p:cond delay="0"/>
                                          </p:stCondLst>
                                        </p:cTn>
                                        <p:tgtEl>
                                          <p:spTgt spid="1177750"/>
                                        </p:tgtEl>
                                        <p:attrNameLst>
                                          <p:attrName>style.visibility</p:attrName>
                                        </p:attrNameLst>
                                      </p:cBhvr>
                                      <p:to>
                                        <p:strVal val="visible"/>
                                      </p:to>
                                    </p:set>
                                    <p:animEffect transition="in" filter="wipe(left)">
                                      <p:cBhvr>
                                        <p:cTn id="295" dur="500"/>
                                        <p:tgtEl>
                                          <p:spTgt spid="1177750"/>
                                        </p:tgtEl>
                                      </p:cBhvr>
                                    </p:animEffect>
                                  </p:childTnLst>
                                </p:cTn>
                              </p:par>
                            </p:childTnLst>
                          </p:cTn>
                        </p:par>
                        <p:par>
                          <p:cTn id="296" fill="hold">
                            <p:stCondLst>
                              <p:cond delay="2000"/>
                            </p:stCondLst>
                            <p:childTnLst>
                              <p:par>
                                <p:cTn id="297" presetID="22" presetClass="entr" presetSubtype="8" fill="hold" grpId="0" nodeType="afterEffect">
                                  <p:stCondLst>
                                    <p:cond delay="0"/>
                                  </p:stCondLst>
                                  <p:childTnLst>
                                    <p:set>
                                      <p:cBhvr>
                                        <p:cTn id="298" dur="1" fill="hold">
                                          <p:stCondLst>
                                            <p:cond delay="0"/>
                                          </p:stCondLst>
                                        </p:cTn>
                                        <p:tgtEl>
                                          <p:spTgt spid="1177751"/>
                                        </p:tgtEl>
                                        <p:attrNameLst>
                                          <p:attrName>style.visibility</p:attrName>
                                        </p:attrNameLst>
                                      </p:cBhvr>
                                      <p:to>
                                        <p:strVal val="visible"/>
                                      </p:to>
                                    </p:set>
                                    <p:animEffect transition="in" filter="wipe(left)">
                                      <p:cBhvr>
                                        <p:cTn id="299" dur="500"/>
                                        <p:tgtEl>
                                          <p:spTgt spid="1177751"/>
                                        </p:tgtEl>
                                      </p:cBhvr>
                                    </p:animEffect>
                                  </p:childTnLst>
                                </p:cTn>
                              </p:par>
                            </p:childTnLst>
                          </p:cTn>
                        </p:par>
                        <p:par>
                          <p:cTn id="300" fill="hold">
                            <p:stCondLst>
                              <p:cond delay="2500"/>
                            </p:stCondLst>
                            <p:childTnLst>
                              <p:par>
                                <p:cTn id="301" presetID="22" presetClass="entr" presetSubtype="8" fill="hold" grpId="0" nodeType="afterEffect">
                                  <p:stCondLst>
                                    <p:cond delay="0"/>
                                  </p:stCondLst>
                                  <p:childTnLst>
                                    <p:set>
                                      <p:cBhvr>
                                        <p:cTn id="302" dur="1" fill="hold">
                                          <p:stCondLst>
                                            <p:cond delay="0"/>
                                          </p:stCondLst>
                                        </p:cTn>
                                        <p:tgtEl>
                                          <p:spTgt spid="1177752"/>
                                        </p:tgtEl>
                                        <p:attrNameLst>
                                          <p:attrName>style.visibility</p:attrName>
                                        </p:attrNameLst>
                                      </p:cBhvr>
                                      <p:to>
                                        <p:strVal val="visible"/>
                                      </p:to>
                                    </p:set>
                                    <p:animEffect transition="in" filter="wipe(left)">
                                      <p:cBhvr>
                                        <p:cTn id="303" dur="500"/>
                                        <p:tgtEl>
                                          <p:spTgt spid="1177752"/>
                                        </p:tgtEl>
                                      </p:cBhvr>
                                    </p:animEffect>
                                  </p:childTnLst>
                                </p:cTn>
                              </p:par>
                            </p:childTnLst>
                          </p:cTn>
                        </p:par>
                        <p:par>
                          <p:cTn id="304" fill="hold">
                            <p:stCondLst>
                              <p:cond delay="3000"/>
                            </p:stCondLst>
                            <p:childTnLst>
                              <p:par>
                                <p:cTn id="305" presetID="22" presetClass="entr" presetSubtype="8" fill="hold" grpId="0" nodeType="afterEffect">
                                  <p:stCondLst>
                                    <p:cond delay="0"/>
                                  </p:stCondLst>
                                  <p:childTnLst>
                                    <p:set>
                                      <p:cBhvr>
                                        <p:cTn id="306" dur="1" fill="hold">
                                          <p:stCondLst>
                                            <p:cond delay="0"/>
                                          </p:stCondLst>
                                        </p:cTn>
                                        <p:tgtEl>
                                          <p:spTgt spid="1177753"/>
                                        </p:tgtEl>
                                        <p:attrNameLst>
                                          <p:attrName>style.visibility</p:attrName>
                                        </p:attrNameLst>
                                      </p:cBhvr>
                                      <p:to>
                                        <p:strVal val="visible"/>
                                      </p:to>
                                    </p:set>
                                    <p:animEffect transition="in" filter="wipe(left)">
                                      <p:cBhvr>
                                        <p:cTn id="307" dur="500"/>
                                        <p:tgtEl>
                                          <p:spTgt spid="1177753"/>
                                        </p:tgtEl>
                                      </p:cBhvr>
                                    </p:animEffect>
                                  </p:childTnLst>
                                </p:cTn>
                              </p:par>
                            </p:childTnLst>
                          </p:cTn>
                        </p:par>
                        <p:par>
                          <p:cTn id="308" fill="hold">
                            <p:stCondLst>
                              <p:cond delay="3500"/>
                            </p:stCondLst>
                            <p:childTnLst>
                              <p:par>
                                <p:cTn id="309" presetID="1" presetClass="entr" presetSubtype="0" fill="hold" nodeType="afterEffect">
                                  <p:stCondLst>
                                    <p:cond delay="0"/>
                                  </p:stCondLst>
                                  <p:childTnLst>
                                    <p:set>
                                      <p:cBhvr>
                                        <p:cTn id="310" dur="1" fill="hold">
                                          <p:stCondLst>
                                            <p:cond delay="499"/>
                                          </p:stCondLst>
                                        </p:cTn>
                                        <p:tgtEl>
                                          <p:spTgt spid="2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77602" grpId="0" animBg="1" autoUpdateAnimBg="0"/>
      <p:bldP spid="1177603" grpId="0" animBg="1" autoUpdateAnimBg="0"/>
      <p:bldP spid="1177604" grpId="0" animBg="1" autoUpdateAnimBg="0"/>
      <p:bldP spid="1177605" grpId="0" animBg="1" autoUpdateAnimBg="0"/>
      <p:bldP spid="1177606" grpId="0" animBg="1" autoUpdateAnimBg="0"/>
      <p:bldP spid="1177610" grpId="0" animBg="1" autoUpdateAnimBg="0"/>
      <p:bldP spid="1177613" grpId="0" animBg="1" autoUpdateAnimBg="0"/>
      <p:bldP spid="1177615" grpId="0" animBg="1" autoUpdateAnimBg="0"/>
      <p:bldP spid="1177616" grpId="0" animBg="1" autoUpdateAnimBg="0"/>
      <p:bldP spid="1177617" grpId="0" animBg="1" autoUpdateAnimBg="0"/>
      <p:bldP spid="1177618" grpId="0" animBg="1" autoUpdateAnimBg="0"/>
      <p:bldP spid="1177619" grpId="0" animBg="1" autoUpdateAnimBg="0"/>
      <p:bldP spid="1177620" grpId="0" animBg="1" autoUpdateAnimBg="0"/>
      <p:bldP spid="1177621" grpId="0" animBg="1" autoUpdateAnimBg="0"/>
      <p:bldP spid="1177622" grpId="0" animBg="1" autoUpdateAnimBg="0"/>
      <p:bldP spid="1177623" grpId="0" animBg="1" autoUpdateAnimBg="0"/>
      <p:bldP spid="1177624" grpId="0" animBg="1" autoUpdateAnimBg="0"/>
      <p:bldP spid="1177625" grpId="0" animBg="1" autoUpdateAnimBg="0"/>
      <p:bldP spid="1177626" grpId="0" animBg="1" autoUpdateAnimBg="0"/>
      <p:bldP spid="1177627" grpId="0" animBg="1" autoUpdateAnimBg="0"/>
      <p:bldP spid="1177675" grpId="0" animBg="1" autoUpdateAnimBg="0"/>
      <p:bldP spid="1177676" grpId="0" animBg="1" autoUpdateAnimBg="0"/>
      <p:bldP spid="1177677" grpId="0" animBg="1" autoUpdateAnimBg="0"/>
      <p:bldP spid="1177748" grpId="0" animBg="1" autoUpdateAnimBg="0"/>
      <p:bldP spid="1177749" grpId="0" animBg="1" autoUpdateAnimBg="0"/>
      <p:bldP spid="1177750" grpId="0" animBg="1" autoUpdateAnimBg="0"/>
      <p:bldP spid="1177751" grpId="0" animBg="1" autoUpdateAnimBg="0"/>
      <p:bldP spid="1177752" grpId="0" animBg="1" autoUpdateAnimBg="0"/>
      <p:bldP spid="1177753" grpId="0" animBg="1" autoUpdateAnimBg="0"/>
      <p:bldP spid="1177766" grpId="0" animBg="1" autoUpdateAnimBg="0"/>
      <p:bldP spid="1177767" grpId="0" animBg="1" autoUpdateAnimBg="0"/>
      <p:bldP spid="1177771" grpId="0" animBg="1" autoUpdateAnimBg="0"/>
      <p:bldP spid="1177778" grpId="0" animBg="1" autoUpdateAnimBg="0"/>
      <p:bldP spid="1177779" grpId="0" animBg="1" autoUpdateAnimBg="0"/>
      <p:bldP spid="1177786" grpId="0" animBg="1" autoUpdateAnimBg="0"/>
      <p:bldP spid="1177787" grpId="0" animBg="1" autoUpdateAnimBg="0"/>
      <p:bldP spid="1177791" grpId="0" autoUpdateAnimBg="0"/>
      <p:bldP spid="1177792" grpId="0" animBg="1" autoUpdateAnimBg="0"/>
      <p:bldP spid="1177793" grpId="0" animBg="1" autoUpdateAnimBg="0"/>
      <p:bldP spid="1177794" grpId="0" animBg="1"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2"/>
          <p:cNvSpPr>
            <a:spLocks noChangeArrowheads="1"/>
          </p:cNvSpPr>
          <p:nvPr/>
        </p:nvSpPr>
        <p:spPr bwMode="auto">
          <a:xfrm>
            <a:off x="381000" y="838200"/>
            <a:ext cx="8382000" cy="5334000"/>
          </a:xfrm>
          <a:prstGeom prst="rect">
            <a:avLst/>
          </a:prstGeom>
          <a:solidFill>
            <a:srgbClr val="B2B2B2"/>
          </a:solidFill>
          <a:ln w="19050">
            <a:solidFill>
              <a:srgbClr val="111111"/>
            </a:solidFill>
            <a:miter lim="800000"/>
            <a:headEnd type="none" w="sm" len="sm"/>
            <a:tailEnd type="none" w="sm" len="sm"/>
          </a:ln>
          <a:effectLst/>
        </p:spPr>
        <p:txBody>
          <a:bodyPr wrap="none" anchor="ctr"/>
          <a:lstStyle/>
          <a:p>
            <a:pPr algn="ctr">
              <a:defRPr/>
            </a:pPr>
            <a:endParaRPr lang="en-US" sz="2800">
              <a:effectLst>
                <a:outerShdw blurRad="38100" dist="38100" dir="2700000" algn="tl">
                  <a:srgbClr val="FFFFFF"/>
                </a:outerShdw>
              </a:effectLst>
              <a:latin typeface="Times New Roman" pitchFamily="18" charset="0"/>
            </a:endParaRPr>
          </a:p>
        </p:txBody>
      </p:sp>
      <p:sp>
        <p:nvSpPr>
          <p:cNvPr id="351235" name="Rectangle 3"/>
          <p:cNvSpPr>
            <a:spLocks noChangeArrowheads="1"/>
          </p:cNvSpPr>
          <p:nvPr/>
        </p:nvSpPr>
        <p:spPr bwMode="auto">
          <a:xfrm>
            <a:off x="1447800" y="990600"/>
            <a:ext cx="7162800" cy="4876800"/>
          </a:xfrm>
          <a:prstGeom prst="rect">
            <a:avLst/>
          </a:prstGeom>
          <a:solidFill>
            <a:srgbClr val="F8F8F8"/>
          </a:solidFill>
          <a:ln w="19050">
            <a:solidFill>
              <a:srgbClr val="11111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9220" name="Rectangle 4"/>
          <p:cNvSpPr>
            <a:spLocks noGrp="1" noChangeArrowheads="1"/>
          </p:cNvSpPr>
          <p:nvPr>
            <p:ph type="title"/>
          </p:nvPr>
        </p:nvSpPr>
        <p:spPr/>
        <p:txBody>
          <a:bodyPr/>
          <a:lstStyle/>
          <a:p>
            <a:r>
              <a:rPr lang="en-US" dirty="0" smtClean="0"/>
              <a:t>Thread Preemption Example</a:t>
            </a:r>
          </a:p>
        </p:txBody>
      </p:sp>
      <p:sp>
        <p:nvSpPr>
          <p:cNvPr id="9221" name="Text Box 5"/>
          <p:cNvSpPr txBox="1">
            <a:spLocks noChangeArrowheads="1"/>
          </p:cNvSpPr>
          <p:nvPr/>
        </p:nvSpPr>
        <p:spPr bwMode="auto">
          <a:xfrm>
            <a:off x="533400" y="1447800"/>
            <a:ext cx="595035" cy="313932"/>
          </a:xfrm>
          <a:prstGeom prst="rect">
            <a:avLst/>
          </a:prstGeom>
          <a:noFill/>
          <a:ln w="12700">
            <a:noFill/>
            <a:miter lim="800000"/>
            <a:headEnd type="none" w="sm" len="sm"/>
            <a:tailEnd type="none" w="sm" len="sm"/>
          </a:ln>
        </p:spPr>
        <p:txBody>
          <a:bodyPr wrap="none">
            <a:spAutoFit/>
          </a:bodyPr>
          <a:lstStyle/>
          <a:p>
            <a:r>
              <a:rPr lang="en-US" sz="1800" dirty="0" err="1" smtClean="0">
                <a:solidFill>
                  <a:srgbClr val="111111"/>
                </a:solidFill>
              </a:rPr>
              <a:t>Hwi</a:t>
            </a:r>
            <a:endParaRPr lang="en-US" sz="1800" dirty="0">
              <a:solidFill>
                <a:srgbClr val="111111"/>
              </a:solidFill>
              <a:latin typeface="Times New Roman" pitchFamily="18" charset="0"/>
            </a:endParaRPr>
          </a:p>
        </p:txBody>
      </p:sp>
      <p:sp>
        <p:nvSpPr>
          <p:cNvPr id="9222" name="Text Box 6"/>
          <p:cNvSpPr txBox="1">
            <a:spLocks noChangeArrowheads="1"/>
          </p:cNvSpPr>
          <p:nvPr/>
        </p:nvSpPr>
        <p:spPr bwMode="auto">
          <a:xfrm>
            <a:off x="533400" y="2051050"/>
            <a:ext cx="774571" cy="313932"/>
          </a:xfrm>
          <a:prstGeom prst="rect">
            <a:avLst/>
          </a:prstGeom>
          <a:noFill/>
          <a:ln w="12700">
            <a:noFill/>
            <a:miter lim="800000"/>
            <a:headEnd type="none" w="sm" len="sm"/>
            <a:tailEnd type="none" w="sm" len="sm"/>
          </a:ln>
        </p:spPr>
        <p:txBody>
          <a:bodyPr wrap="none">
            <a:spAutoFit/>
          </a:bodyPr>
          <a:lstStyle/>
          <a:p>
            <a:r>
              <a:rPr lang="en-US" sz="1800" dirty="0" err="1" smtClean="0">
                <a:solidFill>
                  <a:srgbClr val="111111"/>
                </a:solidFill>
              </a:rPr>
              <a:t>Swi</a:t>
            </a:r>
            <a:r>
              <a:rPr lang="en-US" sz="1800" dirty="0" smtClean="0">
                <a:solidFill>
                  <a:srgbClr val="111111"/>
                </a:solidFill>
              </a:rPr>
              <a:t> </a:t>
            </a:r>
            <a:r>
              <a:rPr lang="en-US" sz="1800" dirty="0">
                <a:solidFill>
                  <a:srgbClr val="111111"/>
                </a:solidFill>
              </a:rPr>
              <a:t>2</a:t>
            </a:r>
            <a:endParaRPr lang="en-US" sz="1800" dirty="0">
              <a:solidFill>
                <a:srgbClr val="111111"/>
              </a:solidFill>
              <a:latin typeface="Times New Roman" pitchFamily="18" charset="0"/>
            </a:endParaRPr>
          </a:p>
        </p:txBody>
      </p:sp>
      <p:sp>
        <p:nvSpPr>
          <p:cNvPr id="9223" name="Text Box 7"/>
          <p:cNvSpPr txBox="1">
            <a:spLocks noChangeArrowheads="1"/>
          </p:cNvSpPr>
          <p:nvPr/>
        </p:nvSpPr>
        <p:spPr bwMode="auto">
          <a:xfrm>
            <a:off x="533400" y="2660650"/>
            <a:ext cx="774571" cy="313932"/>
          </a:xfrm>
          <a:prstGeom prst="rect">
            <a:avLst/>
          </a:prstGeom>
          <a:noFill/>
          <a:ln w="12700">
            <a:noFill/>
            <a:miter lim="800000"/>
            <a:headEnd type="none" w="sm" len="sm"/>
            <a:tailEnd type="none" w="sm" len="sm"/>
          </a:ln>
        </p:spPr>
        <p:txBody>
          <a:bodyPr wrap="none">
            <a:spAutoFit/>
          </a:bodyPr>
          <a:lstStyle/>
          <a:p>
            <a:r>
              <a:rPr lang="en-US" sz="1800" dirty="0" err="1" smtClean="0">
                <a:solidFill>
                  <a:srgbClr val="111111"/>
                </a:solidFill>
              </a:rPr>
              <a:t>Swi</a:t>
            </a:r>
            <a:r>
              <a:rPr lang="en-US" sz="1800" dirty="0" smtClean="0">
                <a:solidFill>
                  <a:srgbClr val="111111"/>
                </a:solidFill>
              </a:rPr>
              <a:t> </a:t>
            </a:r>
            <a:r>
              <a:rPr lang="en-US" sz="1800" dirty="0">
                <a:solidFill>
                  <a:srgbClr val="111111"/>
                </a:solidFill>
              </a:rPr>
              <a:t>1</a:t>
            </a:r>
            <a:endParaRPr lang="en-US" sz="1800" dirty="0">
              <a:solidFill>
                <a:srgbClr val="111111"/>
              </a:solidFill>
              <a:latin typeface="Times New Roman" pitchFamily="18" charset="0"/>
            </a:endParaRPr>
          </a:p>
        </p:txBody>
      </p:sp>
      <p:sp>
        <p:nvSpPr>
          <p:cNvPr id="9224" name="Text Box 8"/>
          <p:cNvSpPr txBox="1">
            <a:spLocks noChangeArrowheads="1"/>
          </p:cNvSpPr>
          <p:nvPr/>
        </p:nvSpPr>
        <p:spPr bwMode="auto">
          <a:xfrm>
            <a:off x="533400" y="5099050"/>
            <a:ext cx="582211" cy="313932"/>
          </a:xfrm>
          <a:prstGeom prst="rect">
            <a:avLst/>
          </a:prstGeom>
          <a:noFill/>
          <a:ln w="12700">
            <a:noFill/>
            <a:miter lim="800000"/>
            <a:headEnd type="none" w="sm" len="sm"/>
            <a:tailEnd type="none" w="sm" len="sm"/>
          </a:ln>
        </p:spPr>
        <p:txBody>
          <a:bodyPr wrap="none">
            <a:spAutoFit/>
          </a:bodyPr>
          <a:lstStyle/>
          <a:p>
            <a:r>
              <a:rPr lang="en-US" sz="1800" dirty="0" smtClean="0">
                <a:solidFill>
                  <a:srgbClr val="111111"/>
                </a:solidFill>
              </a:rPr>
              <a:t>Idle</a:t>
            </a:r>
            <a:endParaRPr lang="en-US" sz="1800" dirty="0">
              <a:solidFill>
                <a:srgbClr val="111111"/>
              </a:solidFill>
              <a:latin typeface="Times New Roman" pitchFamily="18" charset="0"/>
            </a:endParaRPr>
          </a:p>
        </p:txBody>
      </p:sp>
      <p:sp>
        <p:nvSpPr>
          <p:cNvPr id="9225" name="Text Box 9"/>
          <p:cNvSpPr txBox="1">
            <a:spLocks noChangeArrowheads="1"/>
          </p:cNvSpPr>
          <p:nvPr/>
        </p:nvSpPr>
        <p:spPr bwMode="auto">
          <a:xfrm>
            <a:off x="533400" y="3270250"/>
            <a:ext cx="885692" cy="313932"/>
          </a:xfrm>
          <a:prstGeom prst="rect">
            <a:avLst/>
          </a:prstGeom>
          <a:noFill/>
          <a:ln w="12700">
            <a:noFill/>
            <a:miter lim="800000"/>
            <a:headEnd type="none" w="sm" len="sm"/>
            <a:tailEnd type="none" w="sm" len="sm"/>
          </a:ln>
        </p:spPr>
        <p:txBody>
          <a:bodyPr wrap="none">
            <a:spAutoFit/>
          </a:bodyPr>
          <a:lstStyle/>
          <a:p>
            <a:r>
              <a:rPr lang="en-US" sz="1800" dirty="0" smtClean="0">
                <a:solidFill>
                  <a:srgbClr val="111111"/>
                </a:solidFill>
              </a:rPr>
              <a:t>Task </a:t>
            </a:r>
            <a:r>
              <a:rPr lang="en-US" sz="1800" dirty="0">
                <a:solidFill>
                  <a:srgbClr val="111111"/>
                </a:solidFill>
              </a:rPr>
              <a:t>2</a:t>
            </a:r>
            <a:endParaRPr lang="en-US" sz="1800" dirty="0">
              <a:solidFill>
                <a:srgbClr val="111111"/>
              </a:solidFill>
              <a:latin typeface="Times New Roman" pitchFamily="18" charset="0"/>
            </a:endParaRPr>
          </a:p>
        </p:txBody>
      </p:sp>
      <p:sp>
        <p:nvSpPr>
          <p:cNvPr id="9226" name="Text Box 10"/>
          <p:cNvSpPr txBox="1">
            <a:spLocks noChangeArrowheads="1"/>
          </p:cNvSpPr>
          <p:nvPr/>
        </p:nvSpPr>
        <p:spPr bwMode="auto">
          <a:xfrm>
            <a:off x="533400" y="3879850"/>
            <a:ext cx="885692" cy="313932"/>
          </a:xfrm>
          <a:prstGeom prst="rect">
            <a:avLst/>
          </a:prstGeom>
          <a:noFill/>
          <a:ln w="12700">
            <a:noFill/>
            <a:miter lim="800000"/>
            <a:headEnd type="none" w="sm" len="sm"/>
            <a:tailEnd type="none" w="sm" len="sm"/>
          </a:ln>
        </p:spPr>
        <p:txBody>
          <a:bodyPr wrap="none">
            <a:spAutoFit/>
          </a:bodyPr>
          <a:lstStyle/>
          <a:p>
            <a:r>
              <a:rPr lang="en-US" sz="1800" dirty="0" smtClean="0">
                <a:solidFill>
                  <a:srgbClr val="111111"/>
                </a:solidFill>
              </a:rPr>
              <a:t>Task </a:t>
            </a:r>
            <a:r>
              <a:rPr lang="en-US" sz="1800" dirty="0">
                <a:solidFill>
                  <a:srgbClr val="111111"/>
                </a:solidFill>
              </a:rPr>
              <a:t>1</a:t>
            </a:r>
            <a:endParaRPr lang="en-US" sz="1800" dirty="0">
              <a:solidFill>
                <a:srgbClr val="111111"/>
              </a:solidFill>
              <a:latin typeface="Times New Roman" pitchFamily="18" charset="0"/>
            </a:endParaRPr>
          </a:p>
        </p:txBody>
      </p:sp>
      <p:sp>
        <p:nvSpPr>
          <p:cNvPr id="351244" name="Rectangle 12"/>
          <p:cNvSpPr>
            <a:spLocks noChangeArrowheads="1"/>
          </p:cNvSpPr>
          <p:nvPr/>
        </p:nvSpPr>
        <p:spPr bwMode="auto">
          <a:xfrm>
            <a:off x="2057400" y="33464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45" name="Rectangle 13"/>
          <p:cNvSpPr>
            <a:spLocks noChangeArrowheads="1"/>
          </p:cNvSpPr>
          <p:nvPr/>
        </p:nvSpPr>
        <p:spPr bwMode="auto">
          <a:xfrm>
            <a:off x="20574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46" name="Rectangle 14"/>
          <p:cNvSpPr>
            <a:spLocks noChangeArrowheads="1"/>
          </p:cNvSpPr>
          <p:nvPr/>
        </p:nvSpPr>
        <p:spPr bwMode="auto">
          <a:xfrm>
            <a:off x="20574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48" name="Rectangle 16"/>
          <p:cNvSpPr>
            <a:spLocks noChangeArrowheads="1"/>
          </p:cNvSpPr>
          <p:nvPr/>
        </p:nvSpPr>
        <p:spPr bwMode="auto">
          <a:xfrm>
            <a:off x="2362200" y="15240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49" name="Rectangle 17"/>
          <p:cNvSpPr>
            <a:spLocks noChangeArrowheads="1"/>
          </p:cNvSpPr>
          <p:nvPr/>
        </p:nvSpPr>
        <p:spPr bwMode="auto">
          <a:xfrm>
            <a:off x="2362200" y="39560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50" name="Rectangle 18"/>
          <p:cNvSpPr>
            <a:spLocks noChangeArrowheads="1"/>
          </p:cNvSpPr>
          <p:nvPr/>
        </p:nvSpPr>
        <p:spPr bwMode="auto">
          <a:xfrm>
            <a:off x="23622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52" name="Rectangle 20"/>
          <p:cNvSpPr>
            <a:spLocks noChangeArrowheads="1"/>
          </p:cNvSpPr>
          <p:nvPr/>
        </p:nvSpPr>
        <p:spPr bwMode="auto">
          <a:xfrm>
            <a:off x="26670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53" name="Rectangle 21"/>
          <p:cNvSpPr>
            <a:spLocks noChangeArrowheads="1"/>
          </p:cNvSpPr>
          <p:nvPr/>
        </p:nvSpPr>
        <p:spPr bwMode="auto">
          <a:xfrm>
            <a:off x="2667000" y="27368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54" name="Rectangle 22"/>
          <p:cNvSpPr>
            <a:spLocks noChangeArrowheads="1"/>
          </p:cNvSpPr>
          <p:nvPr/>
        </p:nvSpPr>
        <p:spPr bwMode="auto">
          <a:xfrm>
            <a:off x="26670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55" name="Rectangle 23"/>
          <p:cNvSpPr>
            <a:spLocks noChangeArrowheads="1"/>
          </p:cNvSpPr>
          <p:nvPr/>
        </p:nvSpPr>
        <p:spPr bwMode="auto">
          <a:xfrm>
            <a:off x="26670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57" name="Rectangle 25"/>
          <p:cNvSpPr>
            <a:spLocks noChangeArrowheads="1"/>
          </p:cNvSpPr>
          <p:nvPr/>
        </p:nvSpPr>
        <p:spPr bwMode="auto">
          <a:xfrm>
            <a:off x="28194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58" name="Rectangle 26"/>
          <p:cNvSpPr>
            <a:spLocks noChangeArrowheads="1"/>
          </p:cNvSpPr>
          <p:nvPr/>
        </p:nvSpPr>
        <p:spPr bwMode="auto">
          <a:xfrm>
            <a:off x="2819400" y="27368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59" name="Rectangle 27"/>
          <p:cNvSpPr>
            <a:spLocks noChangeArrowheads="1"/>
          </p:cNvSpPr>
          <p:nvPr/>
        </p:nvSpPr>
        <p:spPr bwMode="auto">
          <a:xfrm>
            <a:off x="28194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60" name="Rectangle 28"/>
          <p:cNvSpPr>
            <a:spLocks noChangeArrowheads="1"/>
          </p:cNvSpPr>
          <p:nvPr/>
        </p:nvSpPr>
        <p:spPr bwMode="auto">
          <a:xfrm>
            <a:off x="28194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62" name="Rectangle 30"/>
          <p:cNvSpPr>
            <a:spLocks noChangeArrowheads="1"/>
          </p:cNvSpPr>
          <p:nvPr/>
        </p:nvSpPr>
        <p:spPr bwMode="auto">
          <a:xfrm>
            <a:off x="3124200" y="15240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63" name="Rectangle 31"/>
          <p:cNvSpPr>
            <a:spLocks noChangeArrowheads="1"/>
          </p:cNvSpPr>
          <p:nvPr/>
        </p:nvSpPr>
        <p:spPr bwMode="auto">
          <a:xfrm>
            <a:off x="3124200" y="27368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64" name="Rectangle 32"/>
          <p:cNvSpPr>
            <a:spLocks noChangeArrowheads="1"/>
          </p:cNvSpPr>
          <p:nvPr/>
        </p:nvSpPr>
        <p:spPr bwMode="auto">
          <a:xfrm>
            <a:off x="31242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65" name="Rectangle 33"/>
          <p:cNvSpPr>
            <a:spLocks noChangeArrowheads="1"/>
          </p:cNvSpPr>
          <p:nvPr/>
        </p:nvSpPr>
        <p:spPr bwMode="auto">
          <a:xfrm>
            <a:off x="31242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67" name="Rectangle 35"/>
          <p:cNvSpPr>
            <a:spLocks noChangeArrowheads="1"/>
          </p:cNvSpPr>
          <p:nvPr/>
        </p:nvSpPr>
        <p:spPr bwMode="auto">
          <a:xfrm>
            <a:off x="34290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68" name="Rectangle 36"/>
          <p:cNvSpPr>
            <a:spLocks noChangeArrowheads="1"/>
          </p:cNvSpPr>
          <p:nvPr/>
        </p:nvSpPr>
        <p:spPr bwMode="auto">
          <a:xfrm>
            <a:off x="3429000" y="2133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69" name="Rectangle 37"/>
          <p:cNvSpPr>
            <a:spLocks noChangeArrowheads="1"/>
          </p:cNvSpPr>
          <p:nvPr/>
        </p:nvSpPr>
        <p:spPr bwMode="auto">
          <a:xfrm>
            <a:off x="3429000" y="27368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70" name="Rectangle 38"/>
          <p:cNvSpPr>
            <a:spLocks noChangeArrowheads="1"/>
          </p:cNvSpPr>
          <p:nvPr/>
        </p:nvSpPr>
        <p:spPr bwMode="auto">
          <a:xfrm>
            <a:off x="34290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71" name="Rectangle 39"/>
          <p:cNvSpPr>
            <a:spLocks noChangeArrowheads="1"/>
          </p:cNvSpPr>
          <p:nvPr/>
        </p:nvSpPr>
        <p:spPr bwMode="auto">
          <a:xfrm>
            <a:off x="34290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73" name="Rectangle 41"/>
          <p:cNvSpPr>
            <a:spLocks noChangeArrowheads="1"/>
          </p:cNvSpPr>
          <p:nvPr/>
        </p:nvSpPr>
        <p:spPr bwMode="auto">
          <a:xfrm>
            <a:off x="35814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74" name="Rectangle 42"/>
          <p:cNvSpPr>
            <a:spLocks noChangeArrowheads="1"/>
          </p:cNvSpPr>
          <p:nvPr/>
        </p:nvSpPr>
        <p:spPr bwMode="auto">
          <a:xfrm>
            <a:off x="3581400" y="2133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75" name="Rectangle 43"/>
          <p:cNvSpPr>
            <a:spLocks noChangeArrowheads="1"/>
          </p:cNvSpPr>
          <p:nvPr/>
        </p:nvSpPr>
        <p:spPr bwMode="auto">
          <a:xfrm>
            <a:off x="3581400" y="27368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76" name="Rectangle 44"/>
          <p:cNvSpPr>
            <a:spLocks noChangeArrowheads="1"/>
          </p:cNvSpPr>
          <p:nvPr/>
        </p:nvSpPr>
        <p:spPr bwMode="auto">
          <a:xfrm>
            <a:off x="35814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77" name="Rectangle 45"/>
          <p:cNvSpPr>
            <a:spLocks noChangeArrowheads="1"/>
          </p:cNvSpPr>
          <p:nvPr/>
        </p:nvSpPr>
        <p:spPr bwMode="auto">
          <a:xfrm>
            <a:off x="35814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79" name="Rectangle 47"/>
          <p:cNvSpPr>
            <a:spLocks noChangeArrowheads="1"/>
          </p:cNvSpPr>
          <p:nvPr/>
        </p:nvSpPr>
        <p:spPr bwMode="auto">
          <a:xfrm>
            <a:off x="3886200" y="2133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80" name="Rectangle 48"/>
          <p:cNvSpPr>
            <a:spLocks noChangeArrowheads="1"/>
          </p:cNvSpPr>
          <p:nvPr/>
        </p:nvSpPr>
        <p:spPr bwMode="auto">
          <a:xfrm>
            <a:off x="3886200" y="27368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81" name="Rectangle 49"/>
          <p:cNvSpPr>
            <a:spLocks noChangeArrowheads="1"/>
          </p:cNvSpPr>
          <p:nvPr/>
        </p:nvSpPr>
        <p:spPr bwMode="auto">
          <a:xfrm>
            <a:off x="38862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82" name="Rectangle 50"/>
          <p:cNvSpPr>
            <a:spLocks noChangeArrowheads="1"/>
          </p:cNvSpPr>
          <p:nvPr/>
        </p:nvSpPr>
        <p:spPr bwMode="auto">
          <a:xfrm>
            <a:off x="38862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84" name="Rectangle 52"/>
          <p:cNvSpPr>
            <a:spLocks noChangeArrowheads="1"/>
          </p:cNvSpPr>
          <p:nvPr/>
        </p:nvSpPr>
        <p:spPr bwMode="auto">
          <a:xfrm>
            <a:off x="4038600" y="2133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85" name="Rectangle 53"/>
          <p:cNvSpPr>
            <a:spLocks noChangeArrowheads="1"/>
          </p:cNvSpPr>
          <p:nvPr/>
        </p:nvSpPr>
        <p:spPr bwMode="auto">
          <a:xfrm>
            <a:off x="4038600" y="27368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86" name="Rectangle 54"/>
          <p:cNvSpPr>
            <a:spLocks noChangeArrowheads="1"/>
          </p:cNvSpPr>
          <p:nvPr/>
        </p:nvSpPr>
        <p:spPr bwMode="auto">
          <a:xfrm>
            <a:off x="40386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87" name="Rectangle 55"/>
          <p:cNvSpPr>
            <a:spLocks noChangeArrowheads="1"/>
          </p:cNvSpPr>
          <p:nvPr/>
        </p:nvSpPr>
        <p:spPr bwMode="auto">
          <a:xfrm>
            <a:off x="40386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89" name="Rectangle 57"/>
          <p:cNvSpPr>
            <a:spLocks noChangeArrowheads="1"/>
          </p:cNvSpPr>
          <p:nvPr/>
        </p:nvSpPr>
        <p:spPr bwMode="auto">
          <a:xfrm>
            <a:off x="4343400" y="27368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90" name="Rectangle 58"/>
          <p:cNvSpPr>
            <a:spLocks noChangeArrowheads="1"/>
          </p:cNvSpPr>
          <p:nvPr/>
        </p:nvSpPr>
        <p:spPr bwMode="auto">
          <a:xfrm>
            <a:off x="43434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91" name="Rectangle 59"/>
          <p:cNvSpPr>
            <a:spLocks noChangeArrowheads="1"/>
          </p:cNvSpPr>
          <p:nvPr/>
        </p:nvSpPr>
        <p:spPr bwMode="auto">
          <a:xfrm>
            <a:off x="43434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93" name="Rectangle 61"/>
          <p:cNvSpPr>
            <a:spLocks noChangeArrowheads="1"/>
          </p:cNvSpPr>
          <p:nvPr/>
        </p:nvSpPr>
        <p:spPr bwMode="auto">
          <a:xfrm>
            <a:off x="4648200" y="39560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94" name="Rectangle 62"/>
          <p:cNvSpPr>
            <a:spLocks noChangeArrowheads="1"/>
          </p:cNvSpPr>
          <p:nvPr/>
        </p:nvSpPr>
        <p:spPr bwMode="auto">
          <a:xfrm>
            <a:off x="46482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96" name="Rectangle 64"/>
          <p:cNvSpPr>
            <a:spLocks noChangeArrowheads="1"/>
          </p:cNvSpPr>
          <p:nvPr/>
        </p:nvSpPr>
        <p:spPr bwMode="auto">
          <a:xfrm>
            <a:off x="4800600" y="15240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97" name="Rectangle 65"/>
          <p:cNvSpPr>
            <a:spLocks noChangeArrowheads="1"/>
          </p:cNvSpPr>
          <p:nvPr/>
        </p:nvSpPr>
        <p:spPr bwMode="auto">
          <a:xfrm>
            <a:off x="4800600" y="39560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298" name="Rectangle 66"/>
          <p:cNvSpPr>
            <a:spLocks noChangeArrowheads="1"/>
          </p:cNvSpPr>
          <p:nvPr/>
        </p:nvSpPr>
        <p:spPr bwMode="auto">
          <a:xfrm>
            <a:off x="48006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00" name="Rectangle 68"/>
          <p:cNvSpPr>
            <a:spLocks noChangeArrowheads="1"/>
          </p:cNvSpPr>
          <p:nvPr/>
        </p:nvSpPr>
        <p:spPr bwMode="auto">
          <a:xfrm>
            <a:off x="51054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01" name="Rectangle 69"/>
          <p:cNvSpPr>
            <a:spLocks noChangeArrowheads="1"/>
          </p:cNvSpPr>
          <p:nvPr/>
        </p:nvSpPr>
        <p:spPr bwMode="auto">
          <a:xfrm>
            <a:off x="5105400" y="33464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02" name="Rectangle 70"/>
          <p:cNvSpPr>
            <a:spLocks noChangeArrowheads="1"/>
          </p:cNvSpPr>
          <p:nvPr/>
        </p:nvSpPr>
        <p:spPr bwMode="auto">
          <a:xfrm>
            <a:off x="51054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03" name="Rectangle 71"/>
          <p:cNvSpPr>
            <a:spLocks noChangeArrowheads="1"/>
          </p:cNvSpPr>
          <p:nvPr/>
        </p:nvSpPr>
        <p:spPr bwMode="auto">
          <a:xfrm>
            <a:off x="51054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05" name="Rectangle 73"/>
          <p:cNvSpPr>
            <a:spLocks noChangeArrowheads="1"/>
          </p:cNvSpPr>
          <p:nvPr/>
        </p:nvSpPr>
        <p:spPr bwMode="auto">
          <a:xfrm>
            <a:off x="52578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06" name="Rectangle 74"/>
          <p:cNvSpPr>
            <a:spLocks noChangeArrowheads="1"/>
          </p:cNvSpPr>
          <p:nvPr/>
        </p:nvSpPr>
        <p:spPr bwMode="auto">
          <a:xfrm>
            <a:off x="5257800" y="33464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07" name="Rectangle 75"/>
          <p:cNvSpPr>
            <a:spLocks noChangeArrowheads="1"/>
          </p:cNvSpPr>
          <p:nvPr/>
        </p:nvSpPr>
        <p:spPr bwMode="auto">
          <a:xfrm>
            <a:off x="52578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08" name="Rectangle 76"/>
          <p:cNvSpPr>
            <a:spLocks noChangeArrowheads="1"/>
          </p:cNvSpPr>
          <p:nvPr/>
        </p:nvSpPr>
        <p:spPr bwMode="auto">
          <a:xfrm>
            <a:off x="52578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10" name="Rectangle 78"/>
          <p:cNvSpPr>
            <a:spLocks noChangeArrowheads="1"/>
          </p:cNvSpPr>
          <p:nvPr/>
        </p:nvSpPr>
        <p:spPr bwMode="auto">
          <a:xfrm>
            <a:off x="5562600" y="33464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11" name="Rectangle 79"/>
          <p:cNvSpPr>
            <a:spLocks noChangeArrowheads="1"/>
          </p:cNvSpPr>
          <p:nvPr/>
        </p:nvSpPr>
        <p:spPr bwMode="auto">
          <a:xfrm>
            <a:off x="55626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12" name="Rectangle 80"/>
          <p:cNvSpPr>
            <a:spLocks noChangeArrowheads="1"/>
          </p:cNvSpPr>
          <p:nvPr/>
        </p:nvSpPr>
        <p:spPr bwMode="auto">
          <a:xfrm>
            <a:off x="55626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14" name="Rectangle 82"/>
          <p:cNvSpPr>
            <a:spLocks noChangeArrowheads="1"/>
          </p:cNvSpPr>
          <p:nvPr/>
        </p:nvSpPr>
        <p:spPr bwMode="auto">
          <a:xfrm>
            <a:off x="5715000" y="33464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15" name="Rectangle 83"/>
          <p:cNvSpPr>
            <a:spLocks noChangeArrowheads="1"/>
          </p:cNvSpPr>
          <p:nvPr/>
        </p:nvSpPr>
        <p:spPr bwMode="auto">
          <a:xfrm>
            <a:off x="57150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16" name="Rectangle 84"/>
          <p:cNvSpPr>
            <a:spLocks noChangeArrowheads="1"/>
          </p:cNvSpPr>
          <p:nvPr/>
        </p:nvSpPr>
        <p:spPr bwMode="auto">
          <a:xfrm>
            <a:off x="57150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18" name="Rectangle 86"/>
          <p:cNvSpPr>
            <a:spLocks noChangeArrowheads="1"/>
          </p:cNvSpPr>
          <p:nvPr/>
        </p:nvSpPr>
        <p:spPr bwMode="auto">
          <a:xfrm>
            <a:off x="6019800" y="39560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19" name="Rectangle 87"/>
          <p:cNvSpPr>
            <a:spLocks noChangeArrowheads="1"/>
          </p:cNvSpPr>
          <p:nvPr/>
        </p:nvSpPr>
        <p:spPr bwMode="auto">
          <a:xfrm>
            <a:off x="60198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21" name="Rectangle 89"/>
          <p:cNvSpPr>
            <a:spLocks noChangeArrowheads="1"/>
          </p:cNvSpPr>
          <p:nvPr/>
        </p:nvSpPr>
        <p:spPr bwMode="auto">
          <a:xfrm>
            <a:off x="6477000" y="15240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22" name="Rectangle 90"/>
          <p:cNvSpPr>
            <a:spLocks noChangeArrowheads="1"/>
          </p:cNvSpPr>
          <p:nvPr/>
        </p:nvSpPr>
        <p:spPr bwMode="auto">
          <a:xfrm>
            <a:off x="6324600" y="5181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23" name="Rectangle 91"/>
          <p:cNvSpPr>
            <a:spLocks noChangeArrowheads="1"/>
          </p:cNvSpPr>
          <p:nvPr/>
        </p:nvSpPr>
        <p:spPr bwMode="auto">
          <a:xfrm>
            <a:off x="6477000" y="5181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25" name="Rectangle 93"/>
          <p:cNvSpPr>
            <a:spLocks noChangeArrowheads="1"/>
          </p:cNvSpPr>
          <p:nvPr/>
        </p:nvSpPr>
        <p:spPr bwMode="auto">
          <a:xfrm>
            <a:off x="67818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26" name="Rectangle 94"/>
          <p:cNvSpPr>
            <a:spLocks noChangeArrowheads="1"/>
          </p:cNvSpPr>
          <p:nvPr/>
        </p:nvSpPr>
        <p:spPr bwMode="auto">
          <a:xfrm>
            <a:off x="6781800" y="2133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27" name="Rectangle 95"/>
          <p:cNvSpPr>
            <a:spLocks noChangeArrowheads="1"/>
          </p:cNvSpPr>
          <p:nvPr/>
        </p:nvSpPr>
        <p:spPr bwMode="auto">
          <a:xfrm>
            <a:off x="67818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29" name="Rectangle 97"/>
          <p:cNvSpPr>
            <a:spLocks noChangeArrowheads="1"/>
          </p:cNvSpPr>
          <p:nvPr/>
        </p:nvSpPr>
        <p:spPr bwMode="auto">
          <a:xfrm>
            <a:off x="7086600" y="2133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30" name="Rectangle 98"/>
          <p:cNvSpPr>
            <a:spLocks noChangeArrowheads="1"/>
          </p:cNvSpPr>
          <p:nvPr/>
        </p:nvSpPr>
        <p:spPr bwMode="auto">
          <a:xfrm>
            <a:off x="70866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31" name="Rectangle 99"/>
          <p:cNvSpPr>
            <a:spLocks noChangeArrowheads="1"/>
          </p:cNvSpPr>
          <p:nvPr/>
        </p:nvSpPr>
        <p:spPr bwMode="auto">
          <a:xfrm>
            <a:off x="70866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33" name="Rectangle 101"/>
          <p:cNvSpPr>
            <a:spLocks noChangeArrowheads="1"/>
          </p:cNvSpPr>
          <p:nvPr/>
        </p:nvSpPr>
        <p:spPr bwMode="auto">
          <a:xfrm>
            <a:off x="7239000" y="2133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34" name="Rectangle 102"/>
          <p:cNvSpPr>
            <a:spLocks noChangeArrowheads="1"/>
          </p:cNvSpPr>
          <p:nvPr/>
        </p:nvSpPr>
        <p:spPr bwMode="auto">
          <a:xfrm>
            <a:off x="7239000" y="33464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35" name="Rectangle 103"/>
          <p:cNvSpPr>
            <a:spLocks noChangeArrowheads="1"/>
          </p:cNvSpPr>
          <p:nvPr/>
        </p:nvSpPr>
        <p:spPr bwMode="auto">
          <a:xfrm>
            <a:off x="72390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36" name="Rectangle 104"/>
          <p:cNvSpPr>
            <a:spLocks noChangeArrowheads="1"/>
          </p:cNvSpPr>
          <p:nvPr/>
        </p:nvSpPr>
        <p:spPr bwMode="auto">
          <a:xfrm>
            <a:off x="72390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38" name="Rectangle 106"/>
          <p:cNvSpPr>
            <a:spLocks noChangeArrowheads="1"/>
          </p:cNvSpPr>
          <p:nvPr/>
        </p:nvSpPr>
        <p:spPr bwMode="auto">
          <a:xfrm>
            <a:off x="7391400" y="2133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39" name="Rectangle 107"/>
          <p:cNvSpPr>
            <a:spLocks noChangeArrowheads="1"/>
          </p:cNvSpPr>
          <p:nvPr/>
        </p:nvSpPr>
        <p:spPr bwMode="auto">
          <a:xfrm>
            <a:off x="7391400" y="33464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40" name="Rectangle 108"/>
          <p:cNvSpPr>
            <a:spLocks noChangeArrowheads="1"/>
          </p:cNvSpPr>
          <p:nvPr/>
        </p:nvSpPr>
        <p:spPr bwMode="auto">
          <a:xfrm>
            <a:off x="73914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41" name="Rectangle 109"/>
          <p:cNvSpPr>
            <a:spLocks noChangeArrowheads="1"/>
          </p:cNvSpPr>
          <p:nvPr/>
        </p:nvSpPr>
        <p:spPr bwMode="auto">
          <a:xfrm>
            <a:off x="73914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43" name="Rectangle 111"/>
          <p:cNvSpPr>
            <a:spLocks noChangeArrowheads="1"/>
          </p:cNvSpPr>
          <p:nvPr/>
        </p:nvSpPr>
        <p:spPr bwMode="auto">
          <a:xfrm>
            <a:off x="7696200" y="33464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44" name="Rectangle 112"/>
          <p:cNvSpPr>
            <a:spLocks noChangeArrowheads="1"/>
          </p:cNvSpPr>
          <p:nvPr/>
        </p:nvSpPr>
        <p:spPr bwMode="auto">
          <a:xfrm>
            <a:off x="76962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45" name="Rectangle 113"/>
          <p:cNvSpPr>
            <a:spLocks noChangeArrowheads="1"/>
          </p:cNvSpPr>
          <p:nvPr/>
        </p:nvSpPr>
        <p:spPr bwMode="auto">
          <a:xfrm>
            <a:off x="76962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47" name="Rectangle 115"/>
          <p:cNvSpPr>
            <a:spLocks noChangeArrowheads="1"/>
          </p:cNvSpPr>
          <p:nvPr/>
        </p:nvSpPr>
        <p:spPr bwMode="auto">
          <a:xfrm>
            <a:off x="7848600" y="33464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48" name="Rectangle 116"/>
          <p:cNvSpPr>
            <a:spLocks noChangeArrowheads="1"/>
          </p:cNvSpPr>
          <p:nvPr/>
        </p:nvSpPr>
        <p:spPr bwMode="auto">
          <a:xfrm>
            <a:off x="78486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49" name="Rectangle 117"/>
          <p:cNvSpPr>
            <a:spLocks noChangeArrowheads="1"/>
          </p:cNvSpPr>
          <p:nvPr/>
        </p:nvSpPr>
        <p:spPr bwMode="auto">
          <a:xfrm>
            <a:off x="78486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51" name="Rectangle 119"/>
          <p:cNvSpPr>
            <a:spLocks noChangeArrowheads="1"/>
          </p:cNvSpPr>
          <p:nvPr/>
        </p:nvSpPr>
        <p:spPr bwMode="auto">
          <a:xfrm>
            <a:off x="8153400" y="39560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52" name="Rectangle 120"/>
          <p:cNvSpPr>
            <a:spLocks noChangeArrowheads="1"/>
          </p:cNvSpPr>
          <p:nvPr/>
        </p:nvSpPr>
        <p:spPr bwMode="auto">
          <a:xfrm>
            <a:off x="81534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55" name="Rectangle 123"/>
          <p:cNvSpPr>
            <a:spLocks noChangeArrowheads="1"/>
          </p:cNvSpPr>
          <p:nvPr/>
        </p:nvSpPr>
        <p:spPr bwMode="auto">
          <a:xfrm>
            <a:off x="2209800" y="39560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56" name="Rectangle 124"/>
          <p:cNvSpPr>
            <a:spLocks noChangeArrowheads="1"/>
          </p:cNvSpPr>
          <p:nvPr/>
        </p:nvSpPr>
        <p:spPr bwMode="auto">
          <a:xfrm>
            <a:off x="22098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57" name="Line 125"/>
          <p:cNvSpPr>
            <a:spLocks noChangeShapeType="1"/>
          </p:cNvSpPr>
          <p:nvPr/>
        </p:nvSpPr>
        <p:spPr bwMode="auto">
          <a:xfrm>
            <a:off x="2209800" y="3505200"/>
            <a:ext cx="0" cy="4572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59" name="Rectangle 127"/>
          <p:cNvSpPr>
            <a:spLocks noChangeArrowheads="1"/>
          </p:cNvSpPr>
          <p:nvPr/>
        </p:nvSpPr>
        <p:spPr bwMode="auto">
          <a:xfrm>
            <a:off x="25146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60" name="Rectangle 128"/>
          <p:cNvSpPr>
            <a:spLocks noChangeArrowheads="1"/>
          </p:cNvSpPr>
          <p:nvPr/>
        </p:nvSpPr>
        <p:spPr bwMode="auto">
          <a:xfrm>
            <a:off x="25146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61" name="Rectangle 129"/>
          <p:cNvSpPr>
            <a:spLocks noChangeArrowheads="1"/>
          </p:cNvSpPr>
          <p:nvPr/>
        </p:nvSpPr>
        <p:spPr bwMode="auto">
          <a:xfrm>
            <a:off x="25146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62" name="Line 130"/>
          <p:cNvSpPr>
            <a:spLocks noChangeShapeType="1"/>
          </p:cNvSpPr>
          <p:nvPr/>
        </p:nvSpPr>
        <p:spPr bwMode="auto">
          <a:xfrm>
            <a:off x="2514600" y="1676400"/>
            <a:ext cx="0" cy="22860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64" name="Rectangle 132"/>
          <p:cNvSpPr>
            <a:spLocks noChangeArrowheads="1"/>
          </p:cNvSpPr>
          <p:nvPr/>
        </p:nvSpPr>
        <p:spPr bwMode="auto">
          <a:xfrm>
            <a:off x="2971800" y="27368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65" name="Rectangle 133"/>
          <p:cNvSpPr>
            <a:spLocks noChangeArrowheads="1"/>
          </p:cNvSpPr>
          <p:nvPr/>
        </p:nvSpPr>
        <p:spPr bwMode="auto">
          <a:xfrm>
            <a:off x="29718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66" name="Rectangle 134"/>
          <p:cNvSpPr>
            <a:spLocks noChangeArrowheads="1"/>
          </p:cNvSpPr>
          <p:nvPr/>
        </p:nvSpPr>
        <p:spPr bwMode="auto">
          <a:xfrm>
            <a:off x="29718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67" name="Line 135"/>
          <p:cNvSpPr>
            <a:spLocks noChangeShapeType="1"/>
          </p:cNvSpPr>
          <p:nvPr/>
        </p:nvSpPr>
        <p:spPr bwMode="auto">
          <a:xfrm>
            <a:off x="2971800" y="1676400"/>
            <a:ext cx="0" cy="10668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69" name="Rectangle 137"/>
          <p:cNvSpPr>
            <a:spLocks noChangeArrowheads="1"/>
          </p:cNvSpPr>
          <p:nvPr/>
        </p:nvSpPr>
        <p:spPr bwMode="auto">
          <a:xfrm>
            <a:off x="32766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70" name="Rectangle 138"/>
          <p:cNvSpPr>
            <a:spLocks noChangeArrowheads="1"/>
          </p:cNvSpPr>
          <p:nvPr/>
        </p:nvSpPr>
        <p:spPr bwMode="auto">
          <a:xfrm>
            <a:off x="3276600" y="27368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71" name="Rectangle 139"/>
          <p:cNvSpPr>
            <a:spLocks noChangeArrowheads="1"/>
          </p:cNvSpPr>
          <p:nvPr/>
        </p:nvSpPr>
        <p:spPr bwMode="auto">
          <a:xfrm>
            <a:off x="32766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72" name="Rectangle 140"/>
          <p:cNvSpPr>
            <a:spLocks noChangeArrowheads="1"/>
          </p:cNvSpPr>
          <p:nvPr/>
        </p:nvSpPr>
        <p:spPr bwMode="auto">
          <a:xfrm>
            <a:off x="32766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73" name="Line 141"/>
          <p:cNvSpPr>
            <a:spLocks noChangeShapeType="1"/>
          </p:cNvSpPr>
          <p:nvPr/>
        </p:nvSpPr>
        <p:spPr bwMode="auto">
          <a:xfrm>
            <a:off x="3276600" y="1676400"/>
            <a:ext cx="0" cy="10668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75" name="Rectangle 143"/>
          <p:cNvSpPr>
            <a:spLocks noChangeArrowheads="1"/>
          </p:cNvSpPr>
          <p:nvPr/>
        </p:nvSpPr>
        <p:spPr bwMode="auto">
          <a:xfrm>
            <a:off x="3733800" y="2133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76" name="Rectangle 144"/>
          <p:cNvSpPr>
            <a:spLocks noChangeArrowheads="1"/>
          </p:cNvSpPr>
          <p:nvPr/>
        </p:nvSpPr>
        <p:spPr bwMode="auto">
          <a:xfrm>
            <a:off x="3733800" y="27368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77" name="Rectangle 145"/>
          <p:cNvSpPr>
            <a:spLocks noChangeArrowheads="1"/>
          </p:cNvSpPr>
          <p:nvPr/>
        </p:nvSpPr>
        <p:spPr bwMode="auto">
          <a:xfrm>
            <a:off x="37338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78" name="Rectangle 146"/>
          <p:cNvSpPr>
            <a:spLocks noChangeArrowheads="1"/>
          </p:cNvSpPr>
          <p:nvPr/>
        </p:nvSpPr>
        <p:spPr bwMode="auto">
          <a:xfrm>
            <a:off x="37338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79" name="Line 147"/>
          <p:cNvSpPr>
            <a:spLocks noChangeShapeType="1"/>
          </p:cNvSpPr>
          <p:nvPr/>
        </p:nvSpPr>
        <p:spPr bwMode="auto">
          <a:xfrm>
            <a:off x="3733800" y="1676400"/>
            <a:ext cx="0" cy="4572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81" name="Rectangle 149"/>
          <p:cNvSpPr>
            <a:spLocks noChangeArrowheads="1"/>
          </p:cNvSpPr>
          <p:nvPr/>
        </p:nvSpPr>
        <p:spPr bwMode="auto">
          <a:xfrm>
            <a:off x="4191000" y="27368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82" name="Rectangle 150"/>
          <p:cNvSpPr>
            <a:spLocks noChangeArrowheads="1"/>
          </p:cNvSpPr>
          <p:nvPr/>
        </p:nvSpPr>
        <p:spPr bwMode="auto">
          <a:xfrm>
            <a:off x="41910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83" name="Rectangle 151"/>
          <p:cNvSpPr>
            <a:spLocks noChangeArrowheads="1"/>
          </p:cNvSpPr>
          <p:nvPr/>
        </p:nvSpPr>
        <p:spPr bwMode="auto">
          <a:xfrm>
            <a:off x="41910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84" name="Line 152"/>
          <p:cNvSpPr>
            <a:spLocks noChangeShapeType="1"/>
          </p:cNvSpPr>
          <p:nvPr/>
        </p:nvSpPr>
        <p:spPr bwMode="auto">
          <a:xfrm>
            <a:off x="4191000" y="2286000"/>
            <a:ext cx="0" cy="4572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86" name="Rectangle 154"/>
          <p:cNvSpPr>
            <a:spLocks noChangeArrowheads="1"/>
          </p:cNvSpPr>
          <p:nvPr/>
        </p:nvSpPr>
        <p:spPr bwMode="auto">
          <a:xfrm>
            <a:off x="4495800" y="39560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87" name="Rectangle 155"/>
          <p:cNvSpPr>
            <a:spLocks noChangeArrowheads="1"/>
          </p:cNvSpPr>
          <p:nvPr/>
        </p:nvSpPr>
        <p:spPr bwMode="auto">
          <a:xfrm>
            <a:off x="44958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88" name="Line 156"/>
          <p:cNvSpPr>
            <a:spLocks noChangeShapeType="1"/>
          </p:cNvSpPr>
          <p:nvPr/>
        </p:nvSpPr>
        <p:spPr bwMode="auto">
          <a:xfrm>
            <a:off x="4495800" y="2895600"/>
            <a:ext cx="0" cy="10668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90" name="Rectangle 158"/>
          <p:cNvSpPr>
            <a:spLocks noChangeArrowheads="1"/>
          </p:cNvSpPr>
          <p:nvPr/>
        </p:nvSpPr>
        <p:spPr bwMode="auto">
          <a:xfrm>
            <a:off x="49530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91" name="Rectangle 159"/>
          <p:cNvSpPr>
            <a:spLocks noChangeArrowheads="1"/>
          </p:cNvSpPr>
          <p:nvPr/>
        </p:nvSpPr>
        <p:spPr bwMode="auto">
          <a:xfrm>
            <a:off x="49530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92" name="Rectangle 160"/>
          <p:cNvSpPr>
            <a:spLocks noChangeArrowheads="1"/>
          </p:cNvSpPr>
          <p:nvPr/>
        </p:nvSpPr>
        <p:spPr bwMode="auto">
          <a:xfrm>
            <a:off x="49530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93" name="Line 161"/>
          <p:cNvSpPr>
            <a:spLocks noChangeShapeType="1"/>
          </p:cNvSpPr>
          <p:nvPr/>
        </p:nvSpPr>
        <p:spPr bwMode="auto">
          <a:xfrm>
            <a:off x="4953000" y="1676400"/>
            <a:ext cx="0" cy="22860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95" name="Rectangle 163"/>
          <p:cNvSpPr>
            <a:spLocks noChangeArrowheads="1"/>
          </p:cNvSpPr>
          <p:nvPr/>
        </p:nvSpPr>
        <p:spPr bwMode="auto">
          <a:xfrm>
            <a:off x="5410200" y="33464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96" name="Rectangle 164"/>
          <p:cNvSpPr>
            <a:spLocks noChangeArrowheads="1"/>
          </p:cNvSpPr>
          <p:nvPr/>
        </p:nvSpPr>
        <p:spPr bwMode="auto">
          <a:xfrm>
            <a:off x="54102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97" name="Rectangle 165"/>
          <p:cNvSpPr>
            <a:spLocks noChangeArrowheads="1"/>
          </p:cNvSpPr>
          <p:nvPr/>
        </p:nvSpPr>
        <p:spPr bwMode="auto">
          <a:xfrm>
            <a:off x="54102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398" name="Line 166"/>
          <p:cNvSpPr>
            <a:spLocks noChangeShapeType="1"/>
          </p:cNvSpPr>
          <p:nvPr/>
        </p:nvSpPr>
        <p:spPr bwMode="auto">
          <a:xfrm>
            <a:off x="5410200" y="1676400"/>
            <a:ext cx="0" cy="16764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00" name="Rectangle 168"/>
          <p:cNvSpPr>
            <a:spLocks noChangeArrowheads="1"/>
          </p:cNvSpPr>
          <p:nvPr/>
        </p:nvSpPr>
        <p:spPr bwMode="auto">
          <a:xfrm>
            <a:off x="5867400" y="39560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01" name="Rectangle 169"/>
          <p:cNvSpPr>
            <a:spLocks noChangeArrowheads="1"/>
          </p:cNvSpPr>
          <p:nvPr/>
        </p:nvSpPr>
        <p:spPr bwMode="auto">
          <a:xfrm>
            <a:off x="58674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02" name="Line 170"/>
          <p:cNvSpPr>
            <a:spLocks noChangeShapeType="1"/>
          </p:cNvSpPr>
          <p:nvPr/>
        </p:nvSpPr>
        <p:spPr bwMode="auto">
          <a:xfrm>
            <a:off x="5867400" y="3505200"/>
            <a:ext cx="0" cy="4572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04" name="Rectangle 172"/>
          <p:cNvSpPr>
            <a:spLocks noChangeArrowheads="1"/>
          </p:cNvSpPr>
          <p:nvPr/>
        </p:nvSpPr>
        <p:spPr bwMode="auto">
          <a:xfrm>
            <a:off x="6172200" y="5181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05" name="Line 173"/>
          <p:cNvSpPr>
            <a:spLocks noChangeShapeType="1"/>
          </p:cNvSpPr>
          <p:nvPr/>
        </p:nvSpPr>
        <p:spPr bwMode="auto">
          <a:xfrm>
            <a:off x="6172200" y="4114800"/>
            <a:ext cx="0" cy="10668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07" name="Rectangle 175"/>
          <p:cNvSpPr>
            <a:spLocks noChangeArrowheads="1"/>
          </p:cNvSpPr>
          <p:nvPr/>
        </p:nvSpPr>
        <p:spPr bwMode="auto">
          <a:xfrm>
            <a:off x="6934200" y="2133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08" name="Rectangle 176"/>
          <p:cNvSpPr>
            <a:spLocks noChangeArrowheads="1"/>
          </p:cNvSpPr>
          <p:nvPr/>
        </p:nvSpPr>
        <p:spPr bwMode="auto">
          <a:xfrm>
            <a:off x="69342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09" name="Rectangle 177"/>
          <p:cNvSpPr>
            <a:spLocks noChangeArrowheads="1"/>
          </p:cNvSpPr>
          <p:nvPr/>
        </p:nvSpPr>
        <p:spPr bwMode="auto">
          <a:xfrm>
            <a:off x="69342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10" name="Line 178"/>
          <p:cNvSpPr>
            <a:spLocks noChangeShapeType="1"/>
          </p:cNvSpPr>
          <p:nvPr/>
        </p:nvSpPr>
        <p:spPr bwMode="auto">
          <a:xfrm>
            <a:off x="6934200" y="1676400"/>
            <a:ext cx="0" cy="4572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12" name="Rectangle 180"/>
          <p:cNvSpPr>
            <a:spLocks noChangeArrowheads="1"/>
          </p:cNvSpPr>
          <p:nvPr/>
        </p:nvSpPr>
        <p:spPr bwMode="auto">
          <a:xfrm>
            <a:off x="7543800" y="33464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13" name="Rectangle 181"/>
          <p:cNvSpPr>
            <a:spLocks noChangeArrowheads="1"/>
          </p:cNvSpPr>
          <p:nvPr/>
        </p:nvSpPr>
        <p:spPr bwMode="auto">
          <a:xfrm>
            <a:off x="7543800" y="395605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14" name="Rectangle 182"/>
          <p:cNvSpPr>
            <a:spLocks noChangeArrowheads="1"/>
          </p:cNvSpPr>
          <p:nvPr/>
        </p:nvSpPr>
        <p:spPr bwMode="auto">
          <a:xfrm>
            <a:off x="75438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15" name="Line 183"/>
          <p:cNvSpPr>
            <a:spLocks noChangeShapeType="1"/>
          </p:cNvSpPr>
          <p:nvPr/>
        </p:nvSpPr>
        <p:spPr bwMode="auto">
          <a:xfrm>
            <a:off x="7543800" y="2286000"/>
            <a:ext cx="0" cy="10668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17" name="Rectangle 185"/>
          <p:cNvSpPr>
            <a:spLocks noChangeArrowheads="1"/>
          </p:cNvSpPr>
          <p:nvPr/>
        </p:nvSpPr>
        <p:spPr bwMode="auto">
          <a:xfrm>
            <a:off x="8001000" y="395605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18" name="Rectangle 186"/>
          <p:cNvSpPr>
            <a:spLocks noChangeArrowheads="1"/>
          </p:cNvSpPr>
          <p:nvPr/>
        </p:nvSpPr>
        <p:spPr bwMode="auto">
          <a:xfrm>
            <a:off x="80010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19" name="Line 187"/>
          <p:cNvSpPr>
            <a:spLocks noChangeShapeType="1"/>
          </p:cNvSpPr>
          <p:nvPr/>
        </p:nvSpPr>
        <p:spPr bwMode="auto">
          <a:xfrm>
            <a:off x="8001000" y="3505200"/>
            <a:ext cx="0" cy="4572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21" name="Rectangle 189"/>
          <p:cNvSpPr>
            <a:spLocks noChangeArrowheads="1"/>
          </p:cNvSpPr>
          <p:nvPr/>
        </p:nvSpPr>
        <p:spPr bwMode="auto">
          <a:xfrm>
            <a:off x="8305800" y="5181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22" name="Rectangle 190"/>
          <p:cNvSpPr>
            <a:spLocks noChangeArrowheads="1"/>
          </p:cNvSpPr>
          <p:nvPr/>
        </p:nvSpPr>
        <p:spPr bwMode="auto">
          <a:xfrm>
            <a:off x="8458200" y="51816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23" name="Line 191"/>
          <p:cNvSpPr>
            <a:spLocks noChangeShapeType="1"/>
          </p:cNvSpPr>
          <p:nvPr/>
        </p:nvSpPr>
        <p:spPr bwMode="auto">
          <a:xfrm>
            <a:off x="8305800" y="4114800"/>
            <a:ext cx="0" cy="10668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9363" name="Text Box 193"/>
          <p:cNvSpPr txBox="1">
            <a:spLocks noChangeArrowheads="1"/>
          </p:cNvSpPr>
          <p:nvPr/>
        </p:nvSpPr>
        <p:spPr bwMode="auto">
          <a:xfrm>
            <a:off x="1981200" y="4267200"/>
            <a:ext cx="839788" cy="265113"/>
          </a:xfrm>
          <a:prstGeom prst="rect">
            <a:avLst/>
          </a:prstGeom>
          <a:noFill/>
          <a:ln w="12700">
            <a:noFill/>
            <a:miter lim="800000"/>
            <a:headEnd type="none" w="sm" len="sm"/>
            <a:tailEnd type="none" w="sm" len="sm"/>
          </a:ln>
        </p:spPr>
        <p:txBody>
          <a:bodyPr wrap="none">
            <a:spAutoFit/>
          </a:bodyPr>
          <a:lstStyle/>
          <a:p>
            <a:r>
              <a:rPr lang="en-US" sz="1400" b="0">
                <a:solidFill>
                  <a:srgbClr val="111111"/>
                </a:solidFill>
              </a:rPr>
              <a:t>interrupt</a:t>
            </a:r>
            <a:endParaRPr lang="en-US" sz="1800">
              <a:solidFill>
                <a:srgbClr val="111111"/>
              </a:solidFill>
              <a:latin typeface="Times New Roman" pitchFamily="18" charset="0"/>
            </a:endParaRPr>
          </a:p>
        </p:txBody>
      </p:sp>
      <p:cxnSp>
        <p:nvCxnSpPr>
          <p:cNvPr id="9364" name="AutoShape 194"/>
          <p:cNvCxnSpPr>
            <a:cxnSpLocks noChangeShapeType="1"/>
            <a:stCxn id="9363" idx="0"/>
            <a:endCxn id="351249" idx="2"/>
          </p:cNvCxnSpPr>
          <p:nvPr/>
        </p:nvCxnSpPr>
        <p:spPr bwMode="auto">
          <a:xfrm rot="5400000" flipH="1" flipV="1">
            <a:off x="2339975" y="4168775"/>
            <a:ext cx="158750" cy="36513"/>
          </a:xfrm>
          <a:prstGeom prst="straightConnector1">
            <a:avLst/>
          </a:prstGeom>
          <a:noFill/>
          <a:ln w="19050">
            <a:solidFill>
              <a:srgbClr val="080808"/>
            </a:solidFill>
            <a:round/>
            <a:headEnd/>
            <a:tailEnd/>
          </a:ln>
        </p:spPr>
      </p:cxnSp>
      <p:sp>
        <p:nvSpPr>
          <p:cNvPr id="9361" name="Text Box 196"/>
          <p:cNvSpPr txBox="1">
            <a:spLocks noChangeArrowheads="1"/>
          </p:cNvSpPr>
          <p:nvPr/>
        </p:nvSpPr>
        <p:spPr bwMode="auto">
          <a:xfrm>
            <a:off x="1676400" y="2819406"/>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dirty="0" err="1">
                <a:solidFill>
                  <a:srgbClr val="111111"/>
                </a:solidFill>
              </a:rPr>
              <a:t>pend</a:t>
            </a:r>
            <a:r>
              <a:rPr lang="en-US" sz="1400" b="0" dirty="0">
                <a:solidFill>
                  <a:srgbClr val="111111"/>
                </a:solidFill>
              </a:rPr>
              <a:t> sem2</a:t>
            </a:r>
            <a:endParaRPr lang="en-US" sz="1800" dirty="0">
              <a:solidFill>
                <a:srgbClr val="111111"/>
              </a:solidFill>
              <a:latin typeface="Times New Roman" pitchFamily="18" charset="0"/>
            </a:endParaRPr>
          </a:p>
        </p:txBody>
      </p:sp>
      <p:cxnSp>
        <p:nvCxnSpPr>
          <p:cNvPr id="9362" name="AutoShape 197"/>
          <p:cNvCxnSpPr>
            <a:cxnSpLocks noChangeShapeType="1"/>
            <a:stCxn id="351244" idx="0"/>
            <a:endCxn id="9361" idx="2"/>
          </p:cNvCxnSpPr>
          <p:nvPr/>
        </p:nvCxnSpPr>
        <p:spPr bwMode="auto">
          <a:xfrm rot="16200000" flipV="1">
            <a:off x="1985962" y="3198819"/>
            <a:ext cx="182563" cy="114300"/>
          </a:xfrm>
          <a:prstGeom prst="straightConnector1">
            <a:avLst/>
          </a:prstGeom>
          <a:noFill/>
          <a:ln w="19050">
            <a:solidFill>
              <a:srgbClr val="080808"/>
            </a:solidFill>
            <a:round/>
            <a:headEnd/>
            <a:tailEnd/>
          </a:ln>
        </p:spPr>
      </p:cxnSp>
      <p:sp>
        <p:nvSpPr>
          <p:cNvPr id="9359" name="Text Box 199"/>
          <p:cNvSpPr txBox="1">
            <a:spLocks noChangeArrowheads="1"/>
          </p:cNvSpPr>
          <p:nvPr/>
        </p:nvSpPr>
        <p:spPr bwMode="auto">
          <a:xfrm>
            <a:off x="2747963" y="3048000"/>
            <a:ext cx="839787" cy="265113"/>
          </a:xfrm>
          <a:prstGeom prst="rect">
            <a:avLst/>
          </a:prstGeom>
          <a:noFill/>
          <a:ln w="12700">
            <a:noFill/>
            <a:miter lim="800000"/>
            <a:headEnd type="none" w="sm" len="sm"/>
            <a:tailEnd type="none" w="sm" len="sm"/>
          </a:ln>
        </p:spPr>
        <p:txBody>
          <a:bodyPr wrap="none">
            <a:spAutoFit/>
          </a:bodyPr>
          <a:lstStyle/>
          <a:p>
            <a:r>
              <a:rPr lang="en-US" sz="1400" b="0">
                <a:solidFill>
                  <a:srgbClr val="111111"/>
                </a:solidFill>
              </a:rPr>
              <a:t>interrupt</a:t>
            </a:r>
            <a:endParaRPr lang="en-US" sz="1800">
              <a:solidFill>
                <a:srgbClr val="111111"/>
              </a:solidFill>
              <a:latin typeface="Times New Roman" pitchFamily="18" charset="0"/>
            </a:endParaRPr>
          </a:p>
        </p:txBody>
      </p:sp>
      <p:cxnSp>
        <p:nvCxnSpPr>
          <p:cNvPr id="9360" name="AutoShape 200"/>
          <p:cNvCxnSpPr>
            <a:cxnSpLocks noChangeShapeType="1"/>
            <a:stCxn id="9359" idx="0"/>
            <a:endCxn id="351263" idx="2"/>
          </p:cNvCxnSpPr>
          <p:nvPr/>
        </p:nvCxnSpPr>
        <p:spPr bwMode="auto">
          <a:xfrm rot="5400000" flipH="1" flipV="1">
            <a:off x="3105150" y="2952750"/>
            <a:ext cx="158750" cy="31750"/>
          </a:xfrm>
          <a:prstGeom prst="straightConnector1">
            <a:avLst/>
          </a:prstGeom>
          <a:noFill/>
          <a:ln w="19050">
            <a:solidFill>
              <a:srgbClr val="080808"/>
            </a:solidFill>
            <a:round/>
            <a:headEnd/>
            <a:tailEnd/>
          </a:ln>
        </p:spPr>
      </p:cxnSp>
      <p:sp>
        <p:nvSpPr>
          <p:cNvPr id="9357" name="Text Box 202"/>
          <p:cNvSpPr txBox="1">
            <a:spLocks noChangeArrowheads="1"/>
          </p:cNvSpPr>
          <p:nvPr/>
        </p:nvSpPr>
        <p:spPr bwMode="auto">
          <a:xfrm>
            <a:off x="4419600" y="4267200"/>
            <a:ext cx="833438" cy="17303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interrupt</a:t>
            </a:r>
          </a:p>
        </p:txBody>
      </p:sp>
      <p:cxnSp>
        <p:nvCxnSpPr>
          <p:cNvPr id="9358" name="AutoShape 203"/>
          <p:cNvCxnSpPr>
            <a:cxnSpLocks noChangeShapeType="1"/>
            <a:stCxn id="9357" idx="0"/>
            <a:endCxn id="351297" idx="2"/>
          </p:cNvCxnSpPr>
          <p:nvPr/>
        </p:nvCxnSpPr>
        <p:spPr bwMode="auto">
          <a:xfrm rot="5400000" flipH="1" flipV="1">
            <a:off x="4776788" y="4167188"/>
            <a:ext cx="158750" cy="39688"/>
          </a:xfrm>
          <a:prstGeom prst="straightConnector1">
            <a:avLst/>
          </a:prstGeom>
          <a:noFill/>
          <a:ln w="19050">
            <a:solidFill>
              <a:srgbClr val="080808"/>
            </a:solidFill>
            <a:round/>
            <a:headEnd/>
            <a:tailEnd/>
          </a:ln>
        </p:spPr>
      </p:cxnSp>
      <p:sp>
        <p:nvSpPr>
          <p:cNvPr id="9355" name="Text Box 205"/>
          <p:cNvSpPr txBox="1">
            <a:spLocks noChangeArrowheads="1"/>
          </p:cNvSpPr>
          <p:nvPr/>
        </p:nvSpPr>
        <p:spPr bwMode="auto">
          <a:xfrm>
            <a:off x="5486400" y="2819400"/>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pend sem2</a:t>
            </a:r>
          </a:p>
        </p:txBody>
      </p:sp>
      <p:cxnSp>
        <p:nvCxnSpPr>
          <p:cNvPr id="9356" name="AutoShape 206"/>
          <p:cNvCxnSpPr>
            <a:cxnSpLocks noChangeShapeType="1"/>
            <a:stCxn id="351314" idx="0"/>
            <a:endCxn id="9355" idx="2"/>
          </p:cNvCxnSpPr>
          <p:nvPr/>
        </p:nvCxnSpPr>
        <p:spPr bwMode="auto">
          <a:xfrm rot="5400000" flipH="1" flipV="1">
            <a:off x="5719763" y="3236913"/>
            <a:ext cx="182563" cy="38100"/>
          </a:xfrm>
          <a:prstGeom prst="straightConnector1">
            <a:avLst/>
          </a:prstGeom>
          <a:noFill/>
          <a:ln w="19050">
            <a:solidFill>
              <a:srgbClr val="080808"/>
            </a:solidFill>
            <a:round/>
            <a:headEnd/>
            <a:tailEnd/>
          </a:ln>
        </p:spPr>
      </p:cxnSp>
      <p:sp>
        <p:nvSpPr>
          <p:cNvPr id="9353" name="Text Box 208"/>
          <p:cNvSpPr txBox="1">
            <a:spLocks noChangeArrowheads="1"/>
          </p:cNvSpPr>
          <p:nvPr/>
        </p:nvSpPr>
        <p:spPr bwMode="auto">
          <a:xfrm>
            <a:off x="5791200" y="3429000"/>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pend sem1</a:t>
            </a:r>
          </a:p>
        </p:txBody>
      </p:sp>
      <p:cxnSp>
        <p:nvCxnSpPr>
          <p:cNvPr id="9354" name="AutoShape 209"/>
          <p:cNvCxnSpPr>
            <a:cxnSpLocks noChangeShapeType="1"/>
            <a:stCxn id="351318" idx="0"/>
            <a:endCxn id="9353" idx="2"/>
          </p:cNvCxnSpPr>
          <p:nvPr/>
        </p:nvCxnSpPr>
        <p:spPr bwMode="auto">
          <a:xfrm rot="5400000" flipH="1" flipV="1">
            <a:off x="6024563" y="3846513"/>
            <a:ext cx="182563" cy="38100"/>
          </a:xfrm>
          <a:prstGeom prst="straightConnector1">
            <a:avLst/>
          </a:prstGeom>
          <a:noFill/>
          <a:ln w="19050">
            <a:solidFill>
              <a:srgbClr val="080808"/>
            </a:solidFill>
            <a:round/>
            <a:headEnd/>
            <a:tailEnd/>
          </a:ln>
        </p:spPr>
      </p:cxnSp>
      <p:sp>
        <p:nvSpPr>
          <p:cNvPr id="9351" name="Text Box 211"/>
          <p:cNvSpPr txBox="1">
            <a:spLocks noChangeArrowheads="1"/>
          </p:cNvSpPr>
          <p:nvPr/>
        </p:nvSpPr>
        <p:spPr bwMode="auto">
          <a:xfrm>
            <a:off x="6019800" y="5486400"/>
            <a:ext cx="833438" cy="17303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interrupt</a:t>
            </a:r>
          </a:p>
        </p:txBody>
      </p:sp>
      <p:cxnSp>
        <p:nvCxnSpPr>
          <p:cNvPr id="9352" name="AutoShape 212"/>
          <p:cNvCxnSpPr>
            <a:cxnSpLocks noChangeShapeType="1"/>
            <a:stCxn id="9351" idx="0"/>
            <a:endCxn id="351323" idx="2"/>
          </p:cNvCxnSpPr>
          <p:nvPr/>
        </p:nvCxnSpPr>
        <p:spPr bwMode="auto">
          <a:xfrm rot="5400000" flipH="1" flipV="1">
            <a:off x="6418263" y="5351463"/>
            <a:ext cx="152400" cy="115888"/>
          </a:xfrm>
          <a:prstGeom prst="straightConnector1">
            <a:avLst/>
          </a:prstGeom>
          <a:noFill/>
          <a:ln w="19050">
            <a:solidFill>
              <a:srgbClr val="080808"/>
            </a:solidFill>
            <a:round/>
            <a:headEnd/>
            <a:tailEnd/>
          </a:ln>
        </p:spPr>
      </p:cxnSp>
      <p:sp>
        <p:nvSpPr>
          <p:cNvPr id="9349" name="Text Box 214"/>
          <p:cNvSpPr txBox="1">
            <a:spLocks noChangeArrowheads="1"/>
          </p:cNvSpPr>
          <p:nvPr/>
        </p:nvSpPr>
        <p:spPr bwMode="auto">
          <a:xfrm>
            <a:off x="4114800" y="2362200"/>
            <a:ext cx="646113" cy="17303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return</a:t>
            </a:r>
          </a:p>
        </p:txBody>
      </p:sp>
      <p:cxnSp>
        <p:nvCxnSpPr>
          <p:cNvPr id="9350" name="AutoShape 215"/>
          <p:cNvCxnSpPr>
            <a:cxnSpLocks noChangeShapeType="1"/>
            <a:stCxn id="351289" idx="0"/>
            <a:endCxn id="9349" idx="2"/>
          </p:cNvCxnSpPr>
          <p:nvPr/>
        </p:nvCxnSpPr>
        <p:spPr bwMode="auto">
          <a:xfrm rot="5400000" flipH="1" flipV="1">
            <a:off x="4327525" y="2627312"/>
            <a:ext cx="201613" cy="19050"/>
          </a:xfrm>
          <a:prstGeom prst="straightConnector1">
            <a:avLst/>
          </a:prstGeom>
          <a:noFill/>
          <a:ln w="19050">
            <a:solidFill>
              <a:srgbClr val="080808"/>
            </a:solidFill>
            <a:round/>
            <a:headEnd/>
            <a:tailEnd/>
          </a:ln>
        </p:spPr>
      </p:cxnSp>
      <p:sp>
        <p:nvSpPr>
          <p:cNvPr id="9347" name="Text Box 217"/>
          <p:cNvSpPr txBox="1">
            <a:spLocks noChangeArrowheads="1"/>
          </p:cNvSpPr>
          <p:nvPr/>
        </p:nvSpPr>
        <p:spPr bwMode="auto">
          <a:xfrm>
            <a:off x="3810000" y="1752600"/>
            <a:ext cx="646113" cy="173038"/>
          </a:xfrm>
          <a:prstGeom prst="rect">
            <a:avLst/>
          </a:prstGeom>
          <a:noFill/>
          <a:ln w="12700">
            <a:noFill/>
            <a:miter lim="800000"/>
            <a:headEnd type="none" w="sm" len="sm"/>
            <a:tailEnd type="none" w="sm" len="sm"/>
          </a:ln>
        </p:spPr>
        <p:txBody>
          <a:bodyPr lIns="0" tIns="0" rIns="0" bIns="0">
            <a:spAutoFit/>
          </a:bodyPr>
          <a:lstStyle/>
          <a:p>
            <a:pPr algn="ctr"/>
            <a:r>
              <a:rPr lang="en-US" sz="1400" b="0" dirty="0">
                <a:solidFill>
                  <a:srgbClr val="111111"/>
                </a:solidFill>
              </a:rPr>
              <a:t>return</a:t>
            </a:r>
          </a:p>
        </p:txBody>
      </p:sp>
      <p:cxnSp>
        <p:nvCxnSpPr>
          <p:cNvPr id="9348" name="AutoShape 218"/>
          <p:cNvCxnSpPr>
            <a:cxnSpLocks noChangeShapeType="1"/>
            <a:stCxn id="351284" idx="0"/>
            <a:endCxn id="9347" idx="2"/>
          </p:cNvCxnSpPr>
          <p:nvPr/>
        </p:nvCxnSpPr>
        <p:spPr bwMode="auto">
          <a:xfrm rot="5400000" flipH="1" flipV="1">
            <a:off x="4019550" y="2020887"/>
            <a:ext cx="207963" cy="19050"/>
          </a:xfrm>
          <a:prstGeom prst="straightConnector1">
            <a:avLst/>
          </a:prstGeom>
          <a:noFill/>
          <a:ln w="19050">
            <a:solidFill>
              <a:srgbClr val="080808"/>
            </a:solidFill>
            <a:round/>
            <a:headEnd/>
            <a:tailEnd/>
          </a:ln>
        </p:spPr>
      </p:cxnSp>
      <p:sp>
        <p:nvSpPr>
          <p:cNvPr id="9345" name="Text Box 220"/>
          <p:cNvSpPr txBox="1">
            <a:spLocks noChangeArrowheads="1"/>
          </p:cNvSpPr>
          <p:nvPr/>
        </p:nvSpPr>
        <p:spPr bwMode="auto">
          <a:xfrm>
            <a:off x="2133600" y="1031875"/>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post swi1</a:t>
            </a:r>
          </a:p>
        </p:txBody>
      </p:sp>
      <p:cxnSp>
        <p:nvCxnSpPr>
          <p:cNvPr id="9346" name="AutoShape 221"/>
          <p:cNvCxnSpPr>
            <a:cxnSpLocks noChangeShapeType="1"/>
            <a:stCxn id="351252" idx="0"/>
            <a:endCxn id="9345" idx="2"/>
          </p:cNvCxnSpPr>
          <p:nvPr/>
        </p:nvCxnSpPr>
        <p:spPr bwMode="auto">
          <a:xfrm rot="16200000" flipV="1">
            <a:off x="2536825" y="1317625"/>
            <a:ext cx="147638" cy="266700"/>
          </a:xfrm>
          <a:prstGeom prst="straightConnector1">
            <a:avLst/>
          </a:prstGeom>
          <a:noFill/>
          <a:ln w="19050">
            <a:solidFill>
              <a:srgbClr val="080808"/>
            </a:solidFill>
            <a:round/>
            <a:headEnd/>
            <a:tailEnd/>
          </a:ln>
        </p:spPr>
      </p:cxnSp>
      <p:sp>
        <p:nvSpPr>
          <p:cNvPr id="9343" name="Text Box 223"/>
          <p:cNvSpPr txBox="1">
            <a:spLocks noChangeArrowheads="1"/>
          </p:cNvSpPr>
          <p:nvPr/>
        </p:nvSpPr>
        <p:spPr bwMode="auto">
          <a:xfrm>
            <a:off x="2630488" y="1125538"/>
            <a:ext cx="646112" cy="17303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return</a:t>
            </a:r>
          </a:p>
        </p:txBody>
      </p:sp>
      <p:cxnSp>
        <p:nvCxnSpPr>
          <p:cNvPr id="9344" name="AutoShape 224"/>
          <p:cNvCxnSpPr>
            <a:cxnSpLocks noChangeShapeType="1"/>
            <a:stCxn id="351257" idx="0"/>
            <a:endCxn id="9343" idx="2"/>
          </p:cNvCxnSpPr>
          <p:nvPr/>
        </p:nvCxnSpPr>
        <p:spPr bwMode="auto">
          <a:xfrm rot="5400000" flipH="1" flipV="1">
            <a:off x="2811463" y="1382713"/>
            <a:ext cx="225425" cy="58737"/>
          </a:xfrm>
          <a:prstGeom prst="straightConnector1">
            <a:avLst/>
          </a:prstGeom>
          <a:noFill/>
          <a:ln w="19050">
            <a:solidFill>
              <a:srgbClr val="080808"/>
            </a:solidFill>
            <a:round/>
            <a:headEnd/>
            <a:tailEnd/>
          </a:ln>
        </p:spPr>
      </p:cxnSp>
      <p:sp>
        <p:nvSpPr>
          <p:cNvPr id="9341" name="Text Box 226"/>
          <p:cNvSpPr txBox="1">
            <a:spLocks noChangeArrowheads="1"/>
          </p:cNvSpPr>
          <p:nvPr/>
        </p:nvSpPr>
        <p:spPr bwMode="auto">
          <a:xfrm>
            <a:off x="3087688" y="1031875"/>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post swi2</a:t>
            </a:r>
          </a:p>
        </p:txBody>
      </p:sp>
      <p:cxnSp>
        <p:nvCxnSpPr>
          <p:cNvPr id="9342" name="AutoShape 227"/>
          <p:cNvCxnSpPr>
            <a:cxnSpLocks noChangeShapeType="1"/>
            <a:stCxn id="351267" idx="0"/>
            <a:endCxn id="9341" idx="2"/>
          </p:cNvCxnSpPr>
          <p:nvPr/>
        </p:nvCxnSpPr>
        <p:spPr bwMode="auto">
          <a:xfrm rot="16200000" flipV="1">
            <a:off x="3394076" y="1412875"/>
            <a:ext cx="147638" cy="74613"/>
          </a:xfrm>
          <a:prstGeom prst="straightConnector1">
            <a:avLst/>
          </a:prstGeom>
          <a:noFill/>
          <a:ln w="19050">
            <a:solidFill>
              <a:srgbClr val="080808"/>
            </a:solidFill>
            <a:round/>
            <a:headEnd/>
            <a:tailEnd/>
          </a:ln>
        </p:spPr>
      </p:cxnSp>
      <p:sp>
        <p:nvSpPr>
          <p:cNvPr id="9339" name="Text Box 229"/>
          <p:cNvSpPr txBox="1">
            <a:spLocks noChangeArrowheads="1"/>
          </p:cNvSpPr>
          <p:nvPr/>
        </p:nvSpPr>
        <p:spPr bwMode="auto">
          <a:xfrm>
            <a:off x="3581400" y="1125538"/>
            <a:ext cx="646113" cy="173037"/>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return</a:t>
            </a:r>
          </a:p>
        </p:txBody>
      </p:sp>
      <p:cxnSp>
        <p:nvCxnSpPr>
          <p:cNvPr id="9340" name="AutoShape 230"/>
          <p:cNvCxnSpPr>
            <a:cxnSpLocks noChangeShapeType="1"/>
            <a:stCxn id="351273" idx="0"/>
            <a:endCxn id="9339" idx="2"/>
          </p:cNvCxnSpPr>
          <p:nvPr/>
        </p:nvCxnSpPr>
        <p:spPr bwMode="auto">
          <a:xfrm rot="5400000" flipH="1" flipV="1">
            <a:off x="3668713" y="1287463"/>
            <a:ext cx="225425" cy="247650"/>
          </a:xfrm>
          <a:prstGeom prst="straightConnector1">
            <a:avLst/>
          </a:prstGeom>
          <a:noFill/>
          <a:ln w="19050">
            <a:solidFill>
              <a:srgbClr val="080808"/>
            </a:solidFill>
            <a:round/>
            <a:headEnd/>
            <a:tailEnd/>
          </a:ln>
        </p:spPr>
      </p:cxnSp>
      <p:sp>
        <p:nvSpPr>
          <p:cNvPr id="9337" name="Text Box 232"/>
          <p:cNvSpPr txBox="1">
            <a:spLocks noChangeArrowheads="1"/>
          </p:cNvSpPr>
          <p:nvPr/>
        </p:nvSpPr>
        <p:spPr bwMode="auto">
          <a:xfrm>
            <a:off x="4687888" y="1041400"/>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post sem2</a:t>
            </a:r>
          </a:p>
        </p:txBody>
      </p:sp>
      <p:cxnSp>
        <p:nvCxnSpPr>
          <p:cNvPr id="9338" name="AutoShape 233"/>
          <p:cNvCxnSpPr>
            <a:cxnSpLocks noChangeShapeType="1"/>
            <a:stCxn id="351300" idx="0"/>
            <a:endCxn id="9337" idx="2"/>
          </p:cNvCxnSpPr>
          <p:nvPr/>
        </p:nvCxnSpPr>
        <p:spPr bwMode="auto">
          <a:xfrm rot="16200000" flipV="1">
            <a:off x="5037138" y="1379538"/>
            <a:ext cx="138113" cy="150813"/>
          </a:xfrm>
          <a:prstGeom prst="straightConnector1">
            <a:avLst/>
          </a:prstGeom>
          <a:noFill/>
          <a:ln w="19050">
            <a:solidFill>
              <a:srgbClr val="080808"/>
            </a:solidFill>
            <a:round/>
            <a:headEnd/>
            <a:tailEnd/>
          </a:ln>
        </p:spPr>
      </p:cxnSp>
      <p:sp>
        <p:nvSpPr>
          <p:cNvPr id="9335" name="Text Box 235"/>
          <p:cNvSpPr txBox="1">
            <a:spLocks noChangeArrowheads="1"/>
          </p:cNvSpPr>
          <p:nvPr/>
        </p:nvSpPr>
        <p:spPr bwMode="auto">
          <a:xfrm>
            <a:off x="5221288" y="1125538"/>
            <a:ext cx="646112" cy="17303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return</a:t>
            </a:r>
          </a:p>
        </p:txBody>
      </p:sp>
      <p:cxnSp>
        <p:nvCxnSpPr>
          <p:cNvPr id="9336" name="AutoShape 236"/>
          <p:cNvCxnSpPr>
            <a:cxnSpLocks noChangeShapeType="1"/>
            <a:stCxn id="351305" idx="0"/>
            <a:endCxn id="9335" idx="2"/>
          </p:cNvCxnSpPr>
          <p:nvPr/>
        </p:nvCxnSpPr>
        <p:spPr bwMode="auto">
          <a:xfrm rot="5400000" flipH="1" flipV="1">
            <a:off x="5326063" y="1306513"/>
            <a:ext cx="225425" cy="211137"/>
          </a:xfrm>
          <a:prstGeom prst="straightConnector1">
            <a:avLst/>
          </a:prstGeom>
          <a:noFill/>
          <a:ln w="19050">
            <a:solidFill>
              <a:srgbClr val="080808"/>
            </a:solidFill>
            <a:round/>
            <a:headEnd/>
            <a:tailEnd/>
          </a:ln>
        </p:spPr>
      </p:cxnSp>
      <p:sp>
        <p:nvSpPr>
          <p:cNvPr id="9333" name="Text Box 238"/>
          <p:cNvSpPr txBox="1">
            <a:spLocks noChangeArrowheads="1"/>
          </p:cNvSpPr>
          <p:nvPr/>
        </p:nvSpPr>
        <p:spPr bwMode="auto">
          <a:xfrm>
            <a:off x="6248400" y="1058863"/>
            <a:ext cx="685800" cy="344487"/>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post swi2</a:t>
            </a:r>
          </a:p>
        </p:txBody>
      </p:sp>
      <p:cxnSp>
        <p:nvCxnSpPr>
          <p:cNvPr id="9334" name="AutoShape 239"/>
          <p:cNvCxnSpPr>
            <a:cxnSpLocks noChangeShapeType="1"/>
            <a:stCxn id="351491" idx="0"/>
            <a:endCxn id="9333" idx="2"/>
          </p:cNvCxnSpPr>
          <p:nvPr/>
        </p:nvCxnSpPr>
        <p:spPr bwMode="auto">
          <a:xfrm rot="16200000" flipV="1">
            <a:off x="6588125" y="1406525"/>
            <a:ext cx="120650" cy="114300"/>
          </a:xfrm>
          <a:prstGeom prst="straightConnector1">
            <a:avLst/>
          </a:prstGeom>
          <a:noFill/>
          <a:ln w="19050">
            <a:solidFill>
              <a:srgbClr val="080808"/>
            </a:solidFill>
            <a:round/>
            <a:headEnd/>
            <a:tailEnd/>
          </a:ln>
        </p:spPr>
      </p:cxnSp>
      <p:sp>
        <p:nvSpPr>
          <p:cNvPr id="9331" name="Text Box 241"/>
          <p:cNvSpPr txBox="1">
            <a:spLocks noChangeArrowheads="1"/>
          </p:cNvSpPr>
          <p:nvPr/>
        </p:nvSpPr>
        <p:spPr bwMode="auto">
          <a:xfrm>
            <a:off x="6781800" y="1143000"/>
            <a:ext cx="646113" cy="17303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return</a:t>
            </a:r>
          </a:p>
        </p:txBody>
      </p:sp>
      <p:cxnSp>
        <p:nvCxnSpPr>
          <p:cNvPr id="9332" name="AutoShape 242"/>
          <p:cNvCxnSpPr>
            <a:cxnSpLocks noChangeShapeType="1"/>
            <a:stCxn id="351325" idx="0"/>
            <a:endCxn id="9331" idx="2"/>
          </p:cNvCxnSpPr>
          <p:nvPr/>
        </p:nvCxnSpPr>
        <p:spPr bwMode="auto">
          <a:xfrm rot="5400000" flipH="1" flipV="1">
            <a:off x="6877050" y="1296987"/>
            <a:ext cx="207963" cy="247650"/>
          </a:xfrm>
          <a:prstGeom prst="straightConnector1">
            <a:avLst/>
          </a:prstGeom>
          <a:noFill/>
          <a:ln w="19050">
            <a:solidFill>
              <a:srgbClr val="080808"/>
            </a:solidFill>
            <a:round/>
            <a:headEnd/>
            <a:tailEnd/>
          </a:ln>
        </p:spPr>
      </p:cxnSp>
      <p:sp>
        <p:nvSpPr>
          <p:cNvPr id="9329" name="Text Box 244"/>
          <p:cNvSpPr txBox="1">
            <a:spLocks noChangeArrowheads="1"/>
          </p:cNvSpPr>
          <p:nvPr/>
        </p:nvSpPr>
        <p:spPr bwMode="auto">
          <a:xfrm>
            <a:off x="6858000" y="1600200"/>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post sem1</a:t>
            </a:r>
          </a:p>
        </p:txBody>
      </p:sp>
      <p:cxnSp>
        <p:nvCxnSpPr>
          <p:cNvPr id="9330" name="AutoShape 245"/>
          <p:cNvCxnSpPr>
            <a:cxnSpLocks noChangeShapeType="1"/>
            <a:stCxn id="351407" idx="0"/>
            <a:endCxn id="9329" idx="2"/>
          </p:cNvCxnSpPr>
          <p:nvPr/>
        </p:nvCxnSpPr>
        <p:spPr bwMode="auto">
          <a:xfrm rot="5400000" flipH="1" flipV="1">
            <a:off x="7011988" y="1944688"/>
            <a:ext cx="188913" cy="190500"/>
          </a:xfrm>
          <a:prstGeom prst="straightConnector1">
            <a:avLst/>
          </a:prstGeom>
          <a:noFill/>
          <a:ln w="19050">
            <a:solidFill>
              <a:srgbClr val="080808"/>
            </a:solidFill>
            <a:round/>
            <a:headEnd/>
            <a:tailEnd/>
          </a:ln>
        </p:spPr>
      </p:cxnSp>
      <p:sp>
        <p:nvSpPr>
          <p:cNvPr id="9327" name="Text Box 247"/>
          <p:cNvSpPr txBox="1">
            <a:spLocks noChangeArrowheads="1"/>
          </p:cNvSpPr>
          <p:nvPr/>
        </p:nvSpPr>
        <p:spPr bwMode="auto">
          <a:xfrm>
            <a:off x="7315200" y="1641475"/>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post sem2</a:t>
            </a:r>
          </a:p>
        </p:txBody>
      </p:sp>
      <p:cxnSp>
        <p:nvCxnSpPr>
          <p:cNvPr id="9328" name="AutoShape 248"/>
          <p:cNvCxnSpPr>
            <a:cxnSpLocks noChangeShapeType="1"/>
            <a:stCxn id="351333" idx="0"/>
            <a:endCxn id="9327" idx="2"/>
          </p:cNvCxnSpPr>
          <p:nvPr/>
        </p:nvCxnSpPr>
        <p:spPr bwMode="auto">
          <a:xfrm rot="5400000" flipH="1" flipV="1">
            <a:off x="7413625" y="1889125"/>
            <a:ext cx="147638" cy="342900"/>
          </a:xfrm>
          <a:prstGeom prst="straightConnector1">
            <a:avLst/>
          </a:prstGeom>
          <a:noFill/>
          <a:ln w="19050">
            <a:solidFill>
              <a:srgbClr val="080808"/>
            </a:solidFill>
            <a:round/>
            <a:headEnd/>
            <a:tailEnd/>
          </a:ln>
        </p:spPr>
      </p:cxnSp>
      <p:sp>
        <p:nvSpPr>
          <p:cNvPr id="9325" name="Text Box 250"/>
          <p:cNvSpPr txBox="1">
            <a:spLocks noChangeArrowheads="1"/>
          </p:cNvSpPr>
          <p:nvPr/>
        </p:nvSpPr>
        <p:spPr bwMode="auto">
          <a:xfrm>
            <a:off x="7696200" y="2057400"/>
            <a:ext cx="646113" cy="17303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return</a:t>
            </a:r>
          </a:p>
        </p:txBody>
      </p:sp>
      <p:cxnSp>
        <p:nvCxnSpPr>
          <p:cNvPr id="9326" name="AutoShape 251"/>
          <p:cNvCxnSpPr>
            <a:cxnSpLocks noChangeShapeType="1"/>
            <a:stCxn id="351338" idx="3"/>
            <a:endCxn id="9325" idx="1"/>
          </p:cNvCxnSpPr>
          <p:nvPr/>
        </p:nvCxnSpPr>
        <p:spPr bwMode="auto">
          <a:xfrm flipV="1">
            <a:off x="7543800" y="2143125"/>
            <a:ext cx="152400" cy="66675"/>
          </a:xfrm>
          <a:prstGeom prst="straightConnector1">
            <a:avLst/>
          </a:prstGeom>
          <a:noFill/>
          <a:ln w="19050">
            <a:solidFill>
              <a:srgbClr val="080808"/>
            </a:solidFill>
            <a:round/>
            <a:headEnd/>
            <a:tailEnd/>
          </a:ln>
        </p:spPr>
      </p:cxnSp>
      <p:sp>
        <p:nvSpPr>
          <p:cNvPr id="9323" name="Text Box 253"/>
          <p:cNvSpPr txBox="1">
            <a:spLocks noChangeArrowheads="1"/>
          </p:cNvSpPr>
          <p:nvPr/>
        </p:nvSpPr>
        <p:spPr bwMode="auto">
          <a:xfrm>
            <a:off x="7620000" y="2784475"/>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pend sem2</a:t>
            </a:r>
          </a:p>
        </p:txBody>
      </p:sp>
      <p:cxnSp>
        <p:nvCxnSpPr>
          <p:cNvPr id="9324" name="AutoShape 254"/>
          <p:cNvCxnSpPr>
            <a:cxnSpLocks noChangeShapeType="1"/>
            <a:stCxn id="351347" idx="0"/>
            <a:endCxn id="9323" idx="2"/>
          </p:cNvCxnSpPr>
          <p:nvPr/>
        </p:nvCxnSpPr>
        <p:spPr bwMode="auto">
          <a:xfrm rot="5400000" flipH="1" flipV="1">
            <a:off x="7835900" y="3219450"/>
            <a:ext cx="217488" cy="38100"/>
          </a:xfrm>
          <a:prstGeom prst="straightConnector1">
            <a:avLst/>
          </a:prstGeom>
          <a:noFill/>
          <a:ln w="19050">
            <a:solidFill>
              <a:srgbClr val="080808"/>
            </a:solidFill>
            <a:round/>
            <a:headEnd/>
            <a:tailEnd/>
          </a:ln>
        </p:spPr>
      </p:cxnSp>
      <p:sp>
        <p:nvSpPr>
          <p:cNvPr id="9321" name="Text Box 256"/>
          <p:cNvSpPr txBox="1">
            <a:spLocks noChangeArrowheads="1"/>
          </p:cNvSpPr>
          <p:nvPr/>
        </p:nvSpPr>
        <p:spPr bwMode="auto">
          <a:xfrm>
            <a:off x="7924800" y="3429000"/>
            <a:ext cx="685800" cy="344488"/>
          </a:xfrm>
          <a:prstGeom prst="rect">
            <a:avLst/>
          </a:prstGeom>
          <a:noFill/>
          <a:ln w="12700">
            <a:noFill/>
            <a:miter lim="800000"/>
            <a:headEnd type="none" w="sm" len="sm"/>
            <a:tailEnd type="none" w="sm" len="sm"/>
          </a:ln>
        </p:spPr>
        <p:txBody>
          <a:bodyPr lIns="0" tIns="0" rIns="0" bIns="0">
            <a:spAutoFit/>
          </a:bodyPr>
          <a:lstStyle/>
          <a:p>
            <a:pPr algn="ctr"/>
            <a:r>
              <a:rPr lang="en-US" sz="1400" b="0">
                <a:solidFill>
                  <a:srgbClr val="111111"/>
                </a:solidFill>
              </a:rPr>
              <a:t>pend sem1</a:t>
            </a:r>
          </a:p>
        </p:txBody>
      </p:sp>
      <p:cxnSp>
        <p:nvCxnSpPr>
          <p:cNvPr id="9322" name="AutoShape 257"/>
          <p:cNvCxnSpPr>
            <a:cxnSpLocks noChangeShapeType="1"/>
            <a:stCxn id="351351" idx="0"/>
            <a:endCxn id="9321" idx="2"/>
          </p:cNvCxnSpPr>
          <p:nvPr/>
        </p:nvCxnSpPr>
        <p:spPr bwMode="auto">
          <a:xfrm rot="5400000" flipH="1" flipV="1">
            <a:off x="8158163" y="3846513"/>
            <a:ext cx="182563" cy="38100"/>
          </a:xfrm>
          <a:prstGeom prst="straightConnector1">
            <a:avLst/>
          </a:prstGeom>
          <a:noFill/>
          <a:ln w="19050">
            <a:solidFill>
              <a:srgbClr val="080808"/>
            </a:solidFill>
            <a:round/>
            <a:headEnd/>
            <a:tailEnd/>
          </a:ln>
        </p:spPr>
      </p:cxnSp>
      <p:sp>
        <p:nvSpPr>
          <p:cNvPr id="351491" name="Rectangle 259"/>
          <p:cNvSpPr>
            <a:spLocks noChangeArrowheads="1"/>
          </p:cNvSpPr>
          <p:nvPr/>
        </p:nvSpPr>
        <p:spPr bwMode="auto">
          <a:xfrm>
            <a:off x="6629400" y="1524000"/>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92" name="Rectangle 260"/>
          <p:cNvSpPr>
            <a:spLocks noChangeArrowheads="1"/>
          </p:cNvSpPr>
          <p:nvPr/>
        </p:nvSpPr>
        <p:spPr bwMode="auto">
          <a:xfrm>
            <a:off x="6629400" y="5181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93" name="Line 261"/>
          <p:cNvSpPr>
            <a:spLocks noChangeShapeType="1"/>
          </p:cNvSpPr>
          <p:nvPr/>
        </p:nvSpPr>
        <p:spPr bwMode="auto">
          <a:xfrm>
            <a:off x="6629400" y="1676400"/>
            <a:ext cx="0" cy="3505200"/>
          </a:xfrm>
          <a:prstGeom prst="line">
            <a:avLst/>
          </a:prstGeom>
          <a:noFill/>
          <a:ln w="12700">
            <a:solidFill>
              <a:srgbClr val="080808"/>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94" name="Rectangle 262"/>
          <p:cNvSpPr>
            <a:spLocks noChangeArrowheads="1"/>
          </p:cNvSpPr>
          <p:nvPr/>
        </p:nvSpPr>
        <p:spPr bwMode="auto">
          <a:xfrm>
            <a:off x="6629400" y="2133600"/>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9290" name="Text Box 263"/>
          <p:cNvSpPr txBox="1">
            <a:spLocks noChangeArrowheads="1"/>
          </p:cNvSpPr>
          <p:nvPr/>
        </p:nvSpPr>
        <p:spPr bwMode="auto">
          <a:xfrm>
            <a:off x="3805238" y="5867400"/>
            <a:ext cx="2214562" cy="336550"/>
          </a:xfrm>
          <a:prstGeom prst="rect">
            <a:avLst/>
          </a:prstGeom>
          <a:noFill/>
          <a:ln w="12700">
            <a:noFill/>
            <a:miter lim="800000"/>
            <a:headEnd/>
            <a:tailEnd/>
          </a:ln>
        </p:spPr>
        <p:txBody>
          <a:bodyPr wrap="none" anchor="ctr">
            <a:spAutoFit/>
          </a:bodyPr>
          <a:lstStyle/>
          <a:p>
            <a:pPr algn="ctr"/>
            <a:r>
              <a:rPr lang="en-US" sz="2000"/>
              <a:t>Events over time</a:t>
            </a:r>
            <a:endParaRPr lang="en-US" sz="2800">
              <a:latin typeface="Times New Roman" pitchFamily="18" charset="0"/>
            </a:endParaRPr>
          </a:p>
        </p:txBody>
      </p:sp>
      <p:sp>
        <p:nvSpPr>
          <p:cNvPr id="351496" name="Line 264"/>
          <p:cNvSpPr>
            <a:spLocks noChangeShapeType="1"/>
          </p:cNvSpPr>
          <p:nvPr/>
        </p:nvSpPr>
        <p:spPr bwMode="auto">
          <a:xfrm>
            <a:off x="1447800" y="6019800"/>
            <a:ext cx="2438400" cy="0"/>
          </a:xfrm>
          <a:prstGeom prst="line">
            <a:avLst/>
          </a:prstGeom>
          <a:noFill/>
          <a:ln w="12700">
            <a:solidFill>
              <a:schemeClr val="tx1"/>
            </a:solidFill>
            <a:round/>
            <a:headEnd/>
            <a:tailEn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97" name="Line 265"/>
          <p:cNvSpPr>
            <a:spLocks noChangeShapeType="1"/>
          </p:cNvSpPr>
          <p:nvPr/>
        </p:nvSpPr>
        <p:spPr bwMode="auto">
          <a:xfrm>
            <a:off x="5943600" y="6019800"/>
            <a:ext cx="2514600" cy="0"/>
          </a:xfrm>
          <a:prstGeom prst="line">
            <a:avLst/>
          </a:prstGeom>
          <a:noFill/>
          <a:ln w="12700">
            <a:solidFill>
              <a:schemeClr val="tx1"/>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499" name="Rectangle 267"/>
          <p:cNvSpPr>
            <a:spLocks noChangeArrowheads="1"/>
          </p:cNvSpPr>
          <p:nvPr/>
        </p:nvSpPr>
        <p:spPr bwMode="auto">
          <a:xfrm>
            <a:off x="1905000" y="3343275"/>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00" name="Rectangle 268"/>
          <p:cNvSpPr>
            <a:spLocks noChangeArrowheads="1"/>
          </p:cNvSpPr>
          <p:nvPr/>
        </p:nvSpPr>
        <p:spPr bwMode="auto">
          <a:xfrm>
            <a:off x="1905000" y="3952875"/>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01" name="Rectangle 269"/>
          <p:cNvSpPr>
            <a:spLocks noChangeArrowheads="1"/>
          </p:cNvSpPr>
          <p:nvPr/>
        </p:nvSpPr>
        <p:spPr bwMode="auto">
          <a:xfrm>
            <a:off x="1905000" y="5178425"/>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03" name="Rectangle 271"/>
          <p:cNvSpPr>
            <a:spLocks noChangeArrowheads="1"/>
          </p:cNvSpPr>
          <p:nvPr/>
        </p:nvSpPr>
        <p:spPr bwMode="auto">
          <a:xfrm>
            <a:off x="1752600" y="3343275"/>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04" name="Rectangle 272"/>
          <p:cNvSpPr>
            <a:spLocks noChangeArrowheads="1"/>
          </p:cNvSpPr>
          <p:nvPr/>
        </p:nvSpPr>
        <p:spPr bwMode="auto">
          <a:xfrm>
            <a:off x="1752600" y="3952875"/>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05" name="Rectangle 273"/>
          <p:cNvSpPr>
            <a:spLocks noChangeArrowheads="1"/>
          </p:cNvSpPr>
          <p:nvPr/>
        </p:nvSpPr>
        <p:spPr bwMode="auto">
          <a:xfrm>
            <a:off x="1752600" y="5178425"/>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07" name="Rectangle 275"/>
          <p:cNvSpPr>
            <a:spLocks noChangeArrowheads="1"/>
          </p:cNvSpPr>
          <p:nvPr/>
        </p:nvSpPr>
        <p:spPr bwMode="auto">
          <a:xfrm>
            <a:off x="1600200" y="3341688"/>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08" name="Rectangle 276"/>
          <p:cNvSpPr>
            <a:spLocks noChangeArrowheads="1"/>
          </p:cNvSpPr>
          <p:nvPr/>
        </p:nvSpPr>
        <p:spPr bwMode="auto">
          <a:xfrm>
            <a:off x="1600200" y="3951288"/>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09" name="Rectangle 277"/>
          <p:cNvSpPr>
            <a:spLocks noChangeArrowheads="1"/>
          </p:cNvSpPr>
          <p:nvPr/>
        </p:nvSpPr>
        <p:spPr bwMode="auto">
          <a:xfrm>
            <a:off x="1600200" y="5176838"/>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11" name="Rectangle 279"/>
          <p:cNvSpPr>
            <a:spLocks noChangeArrowheads="1"/>
          </p:cNvSpPr>
          <p:nvPr/>
        </p:nvSpPr>
        <p:spPr bwMode="auto">
          <a:xfrm>
            <a:off x="1447800" y="3341688"/>
            <a:ext cx="152400" cy="152400"/>
          </a:xfrm>
          <a:prstGeom prst="rect">
            <a:avLst/>
          </a:prstGeom>
          <a:solidFill>
            <a:schemeClr val="accent2"/>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12" name="Rectangle 280"/>
          <p:cNvSpPr>
            <a:spLocks noChangeArrowheads="1"/>
          </p:cNvSpPr>
          <p:nvPr/>
        </p:nvSpPr>
        <p:spPr bwMode="auto">
          <a:xfrm>
            <a:off x="1447800" y="3951288"/>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51513" name="Rectangle 281"/>
          <p:cNvSpPr>
            <a:spLocks noChangeArrowheads="1"/>
          </p:cNvSpPr>
          <p:nvPr/>
        </p:nvSpPr>
        <p:spPr bwMode="auto">
          <a:xfrm>
            <a:off x="1447800" y="5176838"/>
            <a:ext cx="152400" cy="152400"/>
          </a:xfrm>
          <a:prstGeom prst="rect">
            <a:avLst/>
          </a:prstGeom>
          <a:solidFill>
            <a:srgbClr val="F8F8F8"/>
          </a:solidFill>
          <a:ln w="19050">
            <a:solidFill>
              <a:srgbClr val="080808"/>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285" name="TextBox 284"/>
          <p:cNvSpPr txBox="1"/>
          <p:nvPr/>
        </p:nvSpPr>
        <p:spPr>
          <a:xfrm>
            <a:off x="2169225" y="6284025"/>
            <a:ext cx="5423921" cy="338554"/>
          </a:xfrm>
          <a:prstGeom prst="rect">
            <a:avLst/>
          </a:prstGeom>
          <a:noFill/>
        </p:spPr>
        <p:txBody>
          <a:bodyPr wrap="none" rtlCol="0" anchor="ctr" anchorCtr="0">
            <a:spAutoFit/>
          </a:bodyPr>
          <a:lstStyle/>
          <a:p>
            <a:r>
              <a:rPr lang="en-US" sz="2000" b="0" i="1" dirty="0" smtClean="0">
                <a:solidFill>
                  <a:schemeClr val="dk1"/>
                </a:solidFill>
                <a:effectLst/>
              </a:rPr>
              <a:t>Notice Tasks running when Scheduler starts…</a:t>
            </a:r>
          </a:p>
        </p:txBody>
      </p:sp>
      <p:sp>
        <p:nvSpPr>
          <p:cNvPr id="286"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31</a:t>
            </a:r>
            <a:endParaRPr lang="en-US" sz="1000" b="0" dirty="0" smtClean="0">
              <a:solidFill>
                <a:schemeClr val="tx2"/>
              </a:solidFill>
              <a:effectLst/>
              <a:latin typeface="Arial"/>
            </a:endParaRPr>
          </a:p>
        </p:txBody>
      </p:sp>
      <p:pic>
        <p:nvPicPr>
          <p:cNvPr id="287"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8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8"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9" cstate="print"/>
          <a:stretch>
            <a:fillRect/>
          </a:stretch>
        </p:blipFill>
        <p:spPr>
          <a:xfrm>
            <a:off x="50800" y="6477000"/>
            <a:ext cx="1438537" cy="347443"/>
          </a:xfrm>
          <a:prstGeom prst="rect">
            <a:avLst/>
          </a:prstGeom>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0" action="ppaction://hlinksldjump"/>
          </p:cNvPr>
          <p:cNvSpPr txBox="1">
            <a:spLocks noChangeArrowheads="1"/>
          </p:cNvSpPr>
          <p:nvPr>
            <p:custDataLst>
              <p:tags r:id="rId2"/>
            </p:custDataLst>
          </p:nvPr>
        </p:nvSpPr>
        <p:spPr bwMode="auto">
          <a:xfrm>
            <a:off x="301576" y="9277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Threads</a:t>
            </a:r>
            <a:endParaRPr lang="en-US" sz="2800" dirty="0">
              <a:solidFill>
                <a:srgbClr val="000000"/>
              </a:solidFill>
            </a:endParaRPr>
          </a:p>
        </p:txBody>
      </p:sp>
      <p:sp>
        <p:nvSpPr>
          <p:cNvPr id="11" name="Text Box 4">
            <a:hlinkClick r:id="rId11" action="ppaction://hlinksldjump"/>
          </p:cNvPr>
          <p:cNvSpPr txBox="1">
            <a:spLocks noChangeArrowheads="1"/>
          </p:cNvSpPr>
          <p:nvPr>
            <p:custDataLst>
              <p:tags r:id="rId3"/>
            </p:custDataLst>
          </p:nvPr>
        </p:nvSpPr>
        <p:spPr bwMode="auto">
          <a:xfrm>
            <a:off x="301576" y="150258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BIOS Objects</a:t>
            </a:r>
            <a:endParaRPr lang="en-US" sz="2800" dirty="0">
              <a:solidFill>
                <a:srgbClr val="000000"/>
              </a:solidFill>
            </a:endParaRPr>
          </a:p>
        </p:txBody>
      </p:sp>
      <p:sp>
        <p:nvSpPr>
          <p:cNvPr id="12" name="Text Box 4">
            <a:hlinkClick r:id="rId12" action="ppaction://hlinksldjump"/>
          </p:cNvPr>
          <p:cNvSpPr txBox="1">
            <a:spLocks noChangeArrowheads="1"/>
          </p:cNvSpPr>
          <p:nvPr>
            <p:custDataLst>
              <p:tags r:id="rId4"/>
            </p:custDataLst>
          </p:nvPr>
        </p:nvSpPr>
        <p:spPr bwMode="auto">
          <a:xfrm>
            <a:off x="301576" y="207738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Scheduler</a:t>
            </a:r>
            <a:endParaRPr lang="en-US" sz="2800" dirty="0">
              <a:solidFill>
                <a:srgbClr val="000000"/>
              </a:solidFill>
            </a:endParaRPr>
          </a:p>
        </p:txBody>
      </p:sp>
      <p:sp>
        <p:nvSpPr>
          <p:cNvPr id="13" name="Text Box 3">
            <a:hlinkClick r:id="rId13" action="ppaction://hlinksldjump"/>
          </p:cNvPr>
          <p:cNvSpPr txBox="1">
            <a:spLocks noChangeArrowheads="1"/>
          </p:cNvSpPr>
          <p:nvPr>
            <p:custDataLst>
              <p:tags r:id="rId5"/>
            </p:custDataLst>
          </p:nvPr>
        </p:nvSpPr>
        <p:spPr bwMode="auto">
          <a:xfrm>
            <a:off x="304800" y="2652191"/>
            <a:ext cx="5562600" cy="495300"/>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Custom Platforms</a:t>
            </a:r>
            <a:endParaRPr lang="en-US" sz="2800">
              <a:solidFill>
                <a:srgbClr val="000000"/>
              </a:solidFill>
            </a:endParaRPr>
          </a:p>
        </p:txBody>
      </p:sp>
      <p:sp>
        <p:nvSpPr>
          <p:cNvPr id="14" name="Text Box 4">
            <a:hlinkClick r:id="rId14" action="ppaction://hlinksldjump"/>
          </p:cNvPr>
          <p:cNvSpPr txBox="1">
            <a:spLocks noChangeArrowheads="1"/>
          </p:cNvSpPr>
          <p:nvPr>
            <p:custDataLst>
              <p:tags r:id="rId6"/>
            </p:custDataLst>
          </p:nvPr>
        </p:nvSpPr>
        <p:spPr bwMode="auto">
          <a:xfrm>
            <a:off x="301576" y="3258742"/>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3</a:t>
            </a:r>
            <a:endParaRPr lang="en-US" sz="2800" dirty="0">
              <a:solidFill>
                <a:srgbClr val="000000"/>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Creating Custom Platforms - Procedure</a:t>
            </a:r>
          </a:p>
        </p:txBody>
      </p:sp>
      <p:sp>
        <p:nvSpPr>
          <p:cNvPr id="26" name="TextBox 25"/>
          <p:cNvSpPr txBox="1"/>
          <p:nvPr/>
        </p:nvSpPr>
        <p:spPr>
          <a:xfrm>
            <a:off x="304800" y="742045"/>
            <a:ext cx="8686800" cy="1686616"/>
          </a:xfrm>
          <a:prstGeom prst="rect">
            <a:avLst/>
          </a:prstGeom>
          <a:noFill/>
        </p:spPr>
        <p:txBody>
          <a:bodyPr wrap="square" rtlCol="0" anchor="ctr" anchorCtr="0">
            <a:spAutoFit/>
          </a:bodyPr>
          <a:lstStyle/>
          <a:p>
            <a:pPr marL="342900" indent="-342900">
              <a:buClr>
                <a:schemeClr val="tx2"/>
              </a:buClr>
              <a:buSzPct val="75000"/>
              <a:buFont typeface="Wingdings"/>
              <a:buChar char=""/>
            </a:pPr>
            <a:r>
              <a:rPr lang="en-US" sz="2800" b="0" dirty="0" smtClean="0">
                <a:solidFill>
                  <a:schemeClr val="dk1"/>
                </a:solidFill>
                <a:effectLst/>
              </a:rPr>
              <a:t>Most users will want to create their own custom platform package (</a:t>
            </a:r>
            <a:r>
              <a:rPr lang="en-US" sz="2800" b="0" dirty="0" err="1" smtClean="0">
                <a:solidFill>
                  <a:schemeClr val="dk1"/>
                </a:solidFill>
                <a:effectLst/>
              </a:rPr>
              <a:t>Stellaris</a:t>
            </a:r>
            <a:r>
              <a:rPr lang="en-US" sz="2800" b="0" dirty="0" smtClean="0">
                <a:solidFill>
                  <a:schemeClr val="dk1"/>
                </a:solidFill>
                <a:effectLst/>
              </a:rPr>
              <a:t>/c28X – </a:t>
            </a:r>
            <a:r>
              <a:rPr lang="en-US" sz="2800" b="0" dirty="0" smtClean="0">
                <a:solidFill>
                  <a:schemeClr val="dk1"/>
                </a:solidFill>
              </a:rPr>
              <a:t>maybe</a:t>
            </a:r>
            <a:r>
              <a:rPr lang="en-US" sz="2800" b="0" dirty="0" smtClean="0">
                <a:solidFill>
                  <a:schemeClr val="dk1"/>
                </a:solidFill>
                <a:effectLst/>
              </a:rPr>
              <a:t> not – they will use a .</a:t>
            </a:r>
            <a:r>
              <a:rPr lang="en-US" sz="2800" b="0" dirty="0" err="1" smtClean="0">
                <a:solidFill>
                  <a:schemeClr val="dk1"/>
                </a:solidFill>
                <a:effectLst/>
              </a:rPr>
              <a:t>cmd</a:t>
            </a:r>
            <a:r>
              <a:rPr lang="en-US" sz="2800" b="0" dirty="0" smtClean="0">
                <a:solidFill>
                  <a:schemeClr val="dk1"/>
                </a:solidFill>
                <a:effectLst/>
              </a:rPr>
              <a:t> file directly)</a:t>
            </a:r>
          </a:p>
          <a:p>
            <a:pPr marL="342900" indent="-342900">
              <a:buClr>
                <a:schemeClr val="tx2"/>
              </a:buClr>
              <a:buSzPct val="75000"/>
              <a:buFont typeface="Wingdings"/>
              <a:buChar char=""/>
            </a:pPr>
            <a:r>
              <a:rPr lang="en-US" sz="2800" b="0" dirty="0" smtClean="0">
                <a:solidFill>
                  <a:schemeClr val="dk1"/>
                </a:solidFill>
              </a:rPr>
              <a:t>Here is the process:</a:t>
            </a:r>
            <a:endParaRPr lang="en-US" sz="2800" b="0" dirty="0" smtClean="0">
              <a:solidFill>
                <a:schemeClr val="dk1"/>
              </a:solidFill>
              <a:effectLst/>
            </a:endParaRPr>
          </a:p>
        </p:txBody>
      </p:sp>
      <p:sp>
        <p:nvSpPr>
          <p:cNvPr id="27" name="TextBox 26"/>
          <p:cNvSpPr txBox="1"/>
          <p:nvPr/>
        </p:nvSpPr>
        <p:spPr>
          <a:xfrm>
            <a:off x="810904" y="2483346"/>
            <a:ext cx="7760073" cy="3231654"/>
          </a:xfrm>
          <a:prstGeom prst="rect">
            <a:avLst/>
          </a:prstGeom>
          <a:solidFill>
            <a:schemeClr val="accent6">
              <a:lumMod val="20000"/>
              <a:lumOff val="80000"/>
            </a:schemeClr>
          </a:solidFill>
          <a:ln w="1905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pPr marL="457200" indent="-457200">
              <a:lnSpc>
                <a:spcPct val="100000"/>
              </a:lnSpc>
              <a:buFont typeface="+mj-lt"/>
              <a:buAutoNum type="arabicPeriod"/>
            </a:pPr>
            <a:r>
              <a:rPr lang="en-US" b="0" dirty="0" smtClean="0">
                <a:solidFill>
                  <a:schemeClr val="dk1"/>
                </a:solidFill>
                <a:effectLst/>
              </a:rPr>
              <a:t>Create a new platform package</a:t>
            </a:r>
          </a:p>
          <a:p>
            <a:pPr marL="457200" indent="-457200">
              <a:lnSpc>
                <a:spcPct val="100000"/>
              </a:lnSpc>
              <a:buFont typeface="+mj-lt"/>
              <a:buAutoNum type="arabicPeriod"/>
            </a:pPr>
            <a:r>
              <a:rPr lang="en-US" b="0" dirty="0" smtClean="0">
                <a:solidFill>
                  <a:schemeClr val="dk1"/>
                </a:solidFill>
              </a:rPr>
              <a:t>Select repository, add to project </a:t>
            </a:r>
            <a:r>
              <a:rPr lang="en-US" b="0" dirty="0" smtClean="0">
                <a:solidFill>
                  <a:schemeClr val="dk1"/>
                </a:solidFill>
              </a:rPr>
              <a:t>path</a:t>
            </a:r>
            <a:r>
              <a:rPr lang="en-US" b="0" dirty="0" smtClean="0">
                <a:solidFill>
                  <a:schemeClr val="dk1"/>
                </a:solidFill>
              </a:rPr>
              <a:t>, select device</a:t>
            </a:r>
          </a:p>
          <a:p>
            <a:pPr marL="457200" indent="-457200">
              <a:lnSpc>
                <a:spcPct val="100000"/>
              </a:lnSpc>
              <a:buFont typeface="+mj-lt"/>
              <a:buAutoNum type="arabicPeriod"/>
            </a:pPr>
            <a:r>
              <a:rPr lang="en-US" b="0" dirty="0" smtClean="0">
                <a:solidFill>
                  <a:schemeClr val="dk1"/>
                </a:solidFill>
              </a:rPr>
              <a:t>Import the existing “seed” platform</a:t>
            </a:r>
          </a:p>
          <a:p>
            <a:pPr marL="457200" indent="-457200">
              <a:lnSpc>
                <a:spcPct val="100000"/>
              </a:lnSpc>
              <a:buFont typeface="+mj-lt"/>
              <a:buAutoNum type="arabicPeriod"/>
            </a:pPr>
            <a:r>
              <a:rPr lang="en-US" b="0" dirty="0" smtClean="0">
                <a:solidFill>
                  <a:schemeClr val="dk1"/>
                </a:solidFill>
                <a:effectLst/>
              </a:rPr>
              <a:t>Modify settings</a:t>
            </a:r>
          </a:p>
          <a:p>
            <a:pPr marL="457200" indent="-457200">
              <a:lnSpc>
                <a:spcPct val="100000"/>
              </a:lnSpc>
              <a:buFont typeface="+mj-lt"/>
              <a:buAutoNum type="arabicPeriod"/>
            </a:pPr>
            <a:r>
              <a:rPr lang="en-US" b="0" dirty="0" smtClean="0">
                <a:solidFill>
                  <a:schemeClr val="dk1"/>
                </a:solidFill>
              </a:rPr>
              <a:t>[Save] – creates a custom platform </a:t>
            </a:r>
            <a:r>
              <a:rPr lang="en-US" b="0" dirty="0" err="1" smtClean="0">
                <a:solidFill>
                  <a:schemeClr val="dk1"/>
                </a:solidFill>
              </a:rPr>
              <a:t>pkg</a:t>
            </a:r>
            <a:endParaRPr lang="en-US" b="0" dirty="0" smtClean="0">
              <a:solidFill>
                <a:schemeClr val="dk1"/>
              </a:solidFill>
            </a:endParaRPr>
          </a:p>
          <a:p>
            <a:pPr marL="457200" indent="-457200">
              <a:lnSpc>
                <a:spcPct val="100000"/>
              </a:lnSpc>
              <a:buFont typeface="+mj-lt"/>
              <a:buAutoNum type="arabicPeriod"/>
            </a:pPr>
            <a:r>
              <a:rPr lang="en-US" b="0" dirty="0" smtClean="0">
                <a:solidFill>
                  <a:schemeClr val="dk1"/>
                </a:solidFill>
                <a:effectLst/>
              </a:rPr>
              <a:t>Build Properties – select new custom platform</a:t>
            </a:r>
          </a:p>
        </p:txBody>
      </p:sp>
      <p:sp>
        <p:nvSpPr>
          <p:cNvPr id="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33</a:t>
            </a:r>
            <a:endParaRPr lang="en-US" sz="1000" b="0" dirty="0" smtClean="0">
              <a:solidFill>
                <a:schemeClr val="tx2"/>
              </a:solidFill>
              <a:effectLst/>
              <a:latin typeface="Arial"/>
            </a:endParaRPr>
          </a:p>
        </p:txBody>
      </p:sp>
      <p:pic>
        <p:nvPicPr>
          <p:cNvPr id="9"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Documents and Settings\a0159877\Desktop\SYSBIOS Snaps\extra\package_details.png"/>
          <p:cNvPicPr>
            <a:picLocks noChangeAspect="1" noChangeArrowheads="1"/>
          </p:cNvPicPr>
          <p:nvPr/>
        </p:nvPicPr>
        <p:blipFill>
          <a:blip r:embed="rId2" cstate="print"/>
          <a:srcRect/>
          <a:stretch>
            <a:fillRect/>
          </a:stretch>
        </p:blipFill>
        <p:spPr bwMode="auto">
          <a:xfrm>
            <a:off x="914400" y="3276600"/>
            <a:ext cx="6906083" cy="2895600"/>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11266" name="Rectangle 2"/>
          <p:cNvSpPr>
            <a:spLocks noGrp="1" noChangeArrowheads="1"/>
          </p:cNvSpPr>
          <p:nvPr>
            <p:ph type="title"/>
          </p:nvPr>
        </p:nvSpPr>
        <p:spPr/>
        <p:txBody>
          <a:bodyPr/>
          <a:lstStyle/>
          <a:p>
            <a:r>
              <a:rPr lang="en-US" dirty="0" smtClean="0"/>
              <a:t>Creating Custom Platforms - Procedure</a:t>
            </a:r>
          </a:p>
        </p:txBody>
      </p:sp>
      <p:sp>
        <p:nvSpPr>
          <p:cNvPr id="6" name="Oval 11"/>
          <p:cNvSpPr>
            <a:spLocks noChangeArrowheads="1"/>
          </p:cNvSpPr>
          <p:nvPr/>
        </p:nvSpPr>
        <p:spPr bwMode="auto">
          <a:xfrm>
            <a:off x="304800" y="762000"/>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7" name="Text Box 12"/>
          <p:cNvSpPr txBox="1">
            <a:spLocks noChangeArrowheads="1"/>
          </p:cNvSpPr>
          <p:nvPr/>
        </p:nvSpPr>
        <p:spPr bwMode="auto">
          <a:xfrm>
            <a:off x="323850" y="768350"/>
            <a:ext cx="354013" cy="384175"/>
          </a:xfrm>
          <a:prstGeom prst="rect">
            <a:avLst/>
          </a:prstGeom>
          <a:noFill/>
          <a:ln w="12700">
            <a:noFill/>
            <a:miter lim="800000"/>
            <a:headEnd/>
            <a:tailEnd/>
          </a:ln>
        </p:spPr>
        <p:txBody>
          <a:bodyPr wrap="none">
            <a:spAutoFit/>
          </a:bodyPr>
          <a:lstStyle/>
          <a:p>
            <a:r>
              <a:rPr lang="en-US">
                <a:solidFill>
                  <a:srgbClr val="000000"/>
                </a:solidFill>
              </a:rPr>
              <a:t>1</a:t>
            </a:r>
          </a:p>
        </p:txBody>
      </p:sp>
      <p:sp>
        <p:nvSpPr>
          <p:cNvPr id="8" name="TextBox 7"/>
          <p:cNvSpPr txBox="1"/>
          <p:nvPr/>
        </p:nvSpPr>
        <p:spPr>
          <a:xfrm>
            <a:off x="756312" y="789296"/>
            <a:ext cx="3042821" cy="387798"/>
          </a:xfrm>
          <a:prstGeom prst="rect">
            <a:avLst/>
          </a:prstGeom>
          <a:noFill/>
        </p:spPr>
        <p:txBody>
          <a:bodyPr wrap="none" rtlCol="0" anchor="ctr" anchorCtr="0">
            <a:spAutoFit/>
          </a:bodyPr>
          <a:lstStyle/>
          <a:p>
            <a:r>
              <a:rPr lang="en-US" b="0" dirty="0" smtClean="0">
                <a:solidFill>
                  <a:schemeClr val="dk1"/>
                </a:solidFill>
                <a:effectLst/>
              </a:rPr>
              <a:t>Create New Platform</a:t>
            </a:r>
          </a:p>
        </p:txBody>
      </p:sp>
      <p:pic>
        <p:nvPicPr>
          <p:cNvPr id="77826" name="Picture 2" descr="C:\Documents and Settings\a0159877\Desktop\SYSBIOS Snaps\Lab3-Threads\3_2_new_platform.png"/>
          <p:cNvPicPr>
            <a:picLocks noChangeAspect="1" noChangeArrowheads="1"/>
          </p:cNvPicPr>
          <p:nvPr/>
        </p:nvPicPr>
        <p:blipFill>
          <a:blip r:embed="rId3" cstate="print"/>
          <a:srcRect/>
          <a:stretch>
            <a:fillRect/>
          </a:stretch>
        </p:blipFill>
        <p:spPr bwMode="auto">
          <a:xfrm>
            <a:off x="1132132" y="1230313"/>
            <a:ext cx="4048161" cy="1131887"/>
          </a:xfrm>
          <a:prstGeom prst="rect">
            <a:avLst/>
          </a:prstGeom>
          <a:noFill/>
          <a:ln>
            <a:solidFill>
              <a:schemeClr val="tx1"/>
            </a:solidFill>
          </a:ln>
          <a:effectLst>
            <a:outerShdw blurRad="50800" dist="76200" dir="2700000" algn="tl" rotWithShape="0">
              <a:prstClr val="black">
                <a:alpha val="40000"/>
              </a:prstClr>
            </a:outerShdw>
          </a:effectLst>
        </p:spPr>
      </p:pic>
      <p:sp>
        <p:nvSpPr>
          <p:cNvPr id="10" name="Oval 11"/>
          <p:cNvSpPr>
            <a:spLocks noChangeArrowheads="1"/>
          </p:cNvSpPr>
          <p:nvPr/>
        </p:nvSpPr>
        <p:spPr bwMode="auto">
          <a:xfrm>
            <a:off x="304800" y="2785306"/>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1" name="Text Box 12"/>
          <p:cNvSpPr txBox="1">
            <a:spLocks noChangeArrowheads="1"/>
          </p:cNvSpPr>
          <p:nvPr/>
        </p:nvSpPr>
        <p:spPr bwMode="auto">
          <a:xfrm>
            <a:off x="323850" y="2791656"/>
            <a:ext cx="354013" cy="384175"/>
          </a:xfrm>
          <a:prstGeom prst="rect">
            <a:avLst/>
          </a:prstGeom>
          <a:noFill/>
          <a:ln w="12700">
            <a:noFill/>
            <a:miter lim="800000"/>
            <a:headEnd/>
            <a:tailEnd/>
          </a:ln>
        </p:spPr>
        <p:txBody>
          <a:bodyPr wrap="none">
            <a:spAutoFit/>
          </a:bodyPr>
          <a:lstStyle/>
          <a:p>
            <a:r>
              <a:rPr lang="en-US" dirty="0" smtClean="0">
                <a:solidFill>
                  <a:srgbClr val="000000"/>
                </a:solidFill>
              </a:rPr>
              <a:t>2</a:t>
            </a:r>
            <a:endParaRPr lang="en-US" dirty="0">
              <a:solidFill>
                <a:srgbClr val="000000"/>
              </a:solidFill>
            </a:endParaRPr>
          </a:p>
        </p:txBody>
      </p:sp>
      <p:sp>
        <p:nvSpPr>
          <p:cNvPr id="12" name="TextBox 11"/>
          <p:cNvSpPr txBox="1"/>
          <p:nvPr/>
        </p:nvSpPr>
        <p:spPr>
          <a:xfrm>
            <a:off x="756312" y="2812602"/>
            <a:ext cx="3454792" cy="387798"/>
          </a:xfrm>
          <a:prstGeom prst="rect">
            <a:avLst/>
          </a:prstGeom>
          <a:noFill/>
        </p:spPr>
        <p:txBody>
          <a:bodyPr wrap="none" rtlCol="0" anchor="ctr" anchorCtr="0">
            <a:spAutoFit/>
          </a:bodyPr>
          <a:lstStyle/>
          <a:p>
            <a:r>
              <a:rPr lang="en-US" b="0" dirty="0" smtClean="0">
                <a:solidFill>
                  <a:schemeClr val="dk1"/>
                </a:solidFill>
                <a:effectLst/>
              </a:rPr>
              <a:t>Configure New Platform</a:t>
            </a:r>
          </a:p>
        </p:txBody>
      </p:sp>
      <p:sp>
        <p:nvSpPr>
          <p:cNvPr id="14" name="TextBox 13"/>
          <p:cNvSpPr txBox="1"/>
          <p:nvPr/>
        </p:nvSpPr>
        <p:spPr>
          <a:xfrm>
            <a:off x="2949847" y="4867668"/>
            <a:ext cx="5355953" cy="313932"/>
          </a:xfrm>
          <a:prstGeom prst="rect">
            <a:avLst/>
          </a:prstGeom>
          <a:solidFill>
            <a:schemeClr val="accent1">
              <a:lumMod val="90000"/>
            </a:schemeClr>
          </a:solidFill>
          <a:ln w="19050">
            <a:solidFill>
              <a:schemeClr val="tx1"/>
            </a:solidFill>
          </a:ln>
          <a:effectLst>
            <a:outerShdw blurRad="50800" dist="63500" dir="2700000" algn="tl" rotWithShape="0">
              <a:prstClr val="black">
                <a:alpha val="40000"/>
              </a:prstClr>
            </a:outerShdw>
          </a:effectLst>
        </p:spPr>
        <p:txBody>
          <a:bodyPr wrap="none" rtlCol="0" anchor="ctr" anchorCtr="0">
            <a:spAutoFit/>
          </a:bodyPr>
          <a:lstStyle/>
          <a:p>
            <a:r>
              <a:rPr lang="en-US" sz="1800" b="0" dirty="0" smtClean="0">
                <a:solidFill>
                  <a:schemeClr val="dk1"/>
                </a:solidFill>
                <a:latin typeface="Arial Narrow" pitchFamily="34" charset="0"/>
              </a:rPr>
              <a:t>“Add Repository to Path” – adds platform path to project path </a:t>
            </a:r>
            <a:endParaRPr lang="en-US" sz="1800" b="0" dirty="0" smtClean="0">
              <a:solidFill>
                <a:schemeClr val="dk1"/>
              </a:solidFill>
              <a:effectLst/>
              <a:latin typeface="Arial Narrow" pitchFamily="34" charset="0"/>
            </a:endParaRPr>
          </a:p>
        </p:txBody>
      </p:sp>
      <p:cxnSp>
        <p:nvCxnSpPr>
          <p:cNvPr id="16" name="Straight Arrow Connector 15"/>
          <p:cNvCxnSpPr>
            <a:stCxn id="14" idx="1"/>
          </p:cNvCxnSpPr>
          <p:nvPr/>
        </p:nvCxnSpPr>
        <p:spPr bwMode="auto">
          <a:xfrm rot="10800000">
            <a:off x="1524001" y="4648200"/>
            <a:ext cx="1425847" cy="376434"/>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17" name="TextBox 16"/>
          <p:cNvSpPr txBox="1"/>
          <p:nvPr/>
        </p:nvSpPr>
        <p:spPr>
          <a:xfrm>
            <a:off x="5018333" y="4407288"/>
            <a:ext cx="3873176" cy="313932"/>
          </a:xfrm>
          <a:prstGeom prst="rect">
            <a:avLst/>
          </a:prstGeom>
          <a:solidFill>
            <a:schemeClr val="accent1">
              <a:lumMod val="90000"/>
            </a:schemeClr>
          </a:solidFill>
          <a:ln w="19050">
            <a:solidFill>
              <a:schemeClr val="tx1"/>
            </a:solidFill>
          </a:ln>
          <a:effectLst>
            <a:outerShdw blurRad="50800" dist="63500" dir="2700000" algn="tl" rotWithShape="0">
              <a:prstClr val="black">
                <a:alpha val="40000"/>
              </a:prstClr>
            </a:outerShdw>
          </a:effectLst>
        </p:spPr>
        <p:txBody>
          <a:bodyPr wrap="none" rtlCol="0" anchor="ctr" anchorCtr="0">
            <a:spAutoFit/>
          </a:bodyPr>
          <a:lstStyle/>
          <a:p>
            <a:r>
              <a:rPr lang="en-US" sz="1800" b="0" dirty="0" smtClean="0">
                <a:solidFill>
                  <a:schemeClr val="dk1"/>
                </a:solidFill>
                <a:latin typeface="Arial Narrow" pitchFamily="34" charset="0"/>
              </a:rPr>
              <a:t>Custom Repository vs. XDC default location</a:t>
            </a:r>
            <a:endParaRPr lang="en-US" sz="1800" b="0" dirty="0" smtClean="0">
              <a:solidFill>
                <a:schemeClr val="dk1"/>
              </a:solidFill>
              <a:effectLst/>
              <a:latin typeface="Arial Narrow" pitchFamily="34" charset="0"/>
            </a:endParaRPr>
          </a:p>
        </p:txBody>
      </p:sp>
      <p:cxnSp>
        <p:nvCxnSpPr>
          <p:cNvPr id="19" name="Straight Arrow Connector 18"/>
          <p:cNvCxnSpPr/>
          <p:nvPr/>
        </p:nvCxnSpPr>
        <p:spPr bwMode="auto">
          <a:xfrm rot="10800000">
            <a:off x="4495801" y="4343401"/>
            <a:ext cx="522535" cy="304801"/>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24" name="TextBox 23"/>
          <p:cNvSpPr txBox="1"/>
          <p:nvPr/>
        </p:nvSpPr>
        <p:spPr>
          <a:xfrm>
            <a:off x="5018333" y="3096904"/>
            <a:ext cx="2451312" cy="304800"/>
          </a:xfrm>
          <a:prstGeom prst="rect">
            <a:avLst/>
          </a:prstGeom>
          <a:solidFill>
            <a:schemeClr val="accent1">
              <a:lumMod val="90000"/>
            </a:schemeClr>
          </a:solidFill>
          <a:ln w="19050">
            <a:solidFill>
              <a:schemeClr val="tx1"/>
            </a:solidFill>
          </a:ln>
          <a:effectLst>
            <a:outerShdw blurRad="50800" dist="63500" dir="2700000" algn="tl" rotWithShape="0">
              <a:prstClr val="black">
                <a:alpha val="40000"/>
              </a:prstClr>
            </a:outerShdw>
          </a:effectLst>
        </p:spPr>
        <p:txBody>
          <a:bodyPr wrap="none" rtlCol="0" anchor="ctr" anchorCtr="1">
            <a:noAutofit/>
          </a:bodyPr>
          <a:lstStyle/>
          <a:p>
            <a:r>
              <a:rPr lang="en-US" sz="1800" b="0" dirty="0" smtClean="0">
                <a:solidFill>
                  <a:schemeClr val="dk1"/>
                </a:solidFill>
                <a:latin typeface="Arial Narrow" pitchFamily="34" charset="0"/>
              </a:rPr>
              <a:t>  Platform Package Name  </a:t>
            </a:r>
            <a:endParaRPr lang="en-US" sz="1800" b="0" dirty="0" smtClean="0">
              <a:solidFill>
                <a:schemeClr val="dk1"/>
              </a:solidFill>
              <a:effectLst/>
              <a:latin typeface="Arial Narrow" pitchFamily="34" charset="0"/>
            </a:endParaRPr>
          </a:p>
        </p:txBody>
      </p:sp>
      <p:cxnSp>
        <p:nvCxnSpPr>
          <p:cNvPr id="27" name="Straight Arrow Connector 26"/>
          <p:cNvCxnSpPr>
            <a:stCxn id="24" idx="1"/>
          </p:cNvCxnSpPr>
          <p:nvPr/>
        </p:nvCxnSpPr>
        <p:spPr bwMode="auto">
          <a:xfrm rot="10800000" flipV="1">
            <a:off x="4572003" y="3249304"/>
            <a:ext cx="446331" cy="381000"/>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29"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34</a:t>
            </a:r>
            <a:endParaRPr lang="en-US" sz="1000" b="0" dirty="0" smtClean="0">
              <a:solidFill>
                <a:schemeClr val="tx2"/>
              </a:solidFill>
              <a:effectLst/>
              <a:latin typeface="Arial"/>
            </a:endParaRPr>
          </a:p>
        </p:txBody>
      </p:sp>
      <p:pic>
        <p:nvPicPr>
          <p:cNvPr id="30"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6"/>
          <p:cNvSpPr>
            <a:spLocks noGrp="1" noChangeArrowheads="1"/>
          </p:cNvSpPr>
          <p:nvPr>
            <p:ph type="title"/>
          </p:nvPr>
        </p:nvSpPr>
        <p:spPr/>
        <p:txBody>
          <a:bodyPr/>
          <a:lstStyle/>
          <a:p>
            <a:r>
              <a:rPr lang="en-US" dirty="0" smtClean="0"/>
              <a:t>Thread Types – Overview</a:t>
            </a:r>
            <a:endParaRPr lang="en-US" dirty="0" smtClean="0"/>
          </a:p>
        </p:txBody>
      </p:sp>
      <p:sp>
        <p:nvSpPr>
          <p:cNvPr id="8196" name="Rectangle 7"/>
          <p:cNvSpPr>
            <a:spLocks noChangeArrowheads="1"/>
          </p:cNvSpPr>
          <p:nvPr/>
        </p:nvSpPr>
        <p:spPr bwMode="auto">
          <a:xfrm>
            <a:off x="1208088" y="748352"/>
            <a:ext cx="2601912" cy="838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a:r>
              <a:rPr lang="en-US" dirty="0" err="1" smtClean="0">
                <a:solidFill>
                  <a:schemeClr val="tx2"/>
                </a:solidFill>
              </a:rPr>
              <a:t>Hwi</a:t>
            </a:r>
            <a:r>
              <a:rPr lang="en-US" dirty="0" smtClean="0">
                <a:solidFill>
                  <a:schemeClr val="tx2"/>
                </a:solidFill>
              </a:rPr>
              <a:t> </a:t>
            </a:r>
            <a:r>
              <a:rPr lang="en-US" dirty="0">
                <a:solidFill>
                  <a:schemeClr val="tx2"/>
                </a:solidFill>
              </a:rPr>
              <a:t>(hi)</a:t>
            </a:r>
            <a:endParaRPr lang="en-US" dirty="0"/>
          </a:p>
          <a:p>
            <a:pPr algn="ctr"/>
            <a:r>
              <a:rPr lang="en-US" sz="2000" dirty="0"/>
              <a:t>Hardware Interrupts</a:t>
            </a:r>
            <a:endParaRPr lang="en-US" dirty="0"/>
          </a:p>
        </p:txBody>
      </p:sp>
      <p:sp>
        <p:nvSpPr>
          <p:cNvPr id="8197" name="Rectangle 8"/>
          <p:cNvSpPr>
            <a:spLocks noChangeArrowheads="1"/>
          </p:cNvSpPr>
          <p:nvPr/>
        </p:nvSpPr>
        <p:spPr bwMode="auto">
          <a:xfrm>
            <a:off x="1208088" y="1815152"/>
            <a:ext cx="2601912" cy="838200"/>
          </a:xfrm>
          <a:prstGeom prst="rect">
            <a:avLst/>
          </a:prstGeom>
          <a:solidFill>
            <a:schemeClr val="accent3"/>
          </a:solidFill>
          <a:ln w="12700">
            <a:solidFill>
              <a:schemeClr val="tx1"/>
            </a:solidFill>
            <a:miter lim="800000"/>
            <a:headEnd type="none" w="sm" len="sm"/>
            <a:tailEnd type="none" w="sm" len="sm"/>
          </a:ln>
        </p:spPr>
        <p:txBody>
          <a:bodyPr wrap="none" anchor="ctr"/>
          <a:lstStyle/>
          <a:p>
            <a:pPr algn="ctr"/>
            <a:r>
              <a:rPr lang="en-US" dirty="0" err="1" smtClean="0">
                <a:solidFill>
                  <a:schemeClr val="tx2"/>
                </a:solidFill>
              </a:rPr>
              <a:t>Swi</a:t>
            </a:r>
            <a:endParaRPr lang="en-US" dirty="0"/>
          </a:p>
          <a:p>
            <a:pPr algn="ctr"/>
            <a:r>
              <a:rPr lang="en-US" sz="2000" dirty="0"/>
              <a:t>Software Interrupts</a:t>
            </a:r>
            <a:endParaRPr lang="en-US" dirty="0"/>
          </a:p>
        </p:txBody>
      </p:sp>
      <p:sp>
        <p:nvSpPr>
          <p:cNvPr id="8198" name="Rectangle 9"/>
          <p:cNvSpPr>
            <a:spLocks noChangeArrowheads="1"/>
          </p:cNvSpPr>
          <p:nvPr/>
        </p:nvSpPr>
        <p:spPr bwMode="auto">
          <a:xfrm>
            <a:off x="1208088" y="2881952"/>
            <a:ext cx="2601912" cy="838200"/>
          </a:xfrm>
          <a:prstGeom prst="rect">
            <a:avLst/>
          </a:prstGeom>
          <a:solidFill>
            <a:schemeClr val="accent3"/>
          </a:solidFill>
          <a:ln w="12700">
            <a:solidFill>
              <a:schemeClr val="tx1"/>
            </a:solidFill>
            <a:miter lim="800000"/>
            <a:headEnd type="none" w="sm" len="sm"/>
            <a:tailEnd type="none" w="sm" len="sm"/>
          </a:ln>
        </p:spPr>
        <p:txBody>
          <a:bodyPr wrap="none" anchor="ctr"/>
          <a:lstStyle/>
          <a:p>
            <a:pPr algn="ctr"/>
            <a:r>
              <a:rPr lang="en-US" dirty="0" smtClean="0">
                <a:solidFill>
                  <a:schemeClr val="tx2"/>
                </a:solidFill>
              </a:rPr>
              <a:t>Task</a:t>
            </a:r>
            <a:endParaRPr lang="en-US" dirty="0"/>
          </a:p>
          <a:p>
            <a:pPr algn="ctr"/>
            <a:r>
              <a:rPr lang="en-US" sz="2000" dirty="0"/>
              <a:t>Tasks</a:t>
            </a:r>
            <a:endParaRPr lang="en-US" dirty="0"/>
          </a:p>
        </p:txBody>
      </p:sp>
      <p:sp>
        <p:nvSpPr>
          <p:cNvPr id="8199" name="Rectangle 10"/>
          <p:cNvSpPr>
            <a:spLocks noChangeArrowheads="1"/>
          </p:cNvSpPr>
          <p:nvPr/>
        </p:nvSpPr>
        <p:spPr bwMode="auto">
          <a:xfrm>
            <a:off x="1208088" y="3948752"/>
            <a:ext cx="2601912" cy="838200"/>
          </a:xfrm>
          <a:prstGeom prst="rect">
            <a:avLst/>
          </a:prstGeom>
          <a:solidFill>
            <a:schemeClr val="accent3"/>
          </a:solidFill>
          <a:ln w="12700">
            <a:solidFill>
              <a:schemeClr val="tx1"/>
            </a:solidFill>
            <a:miter lim="800000"/>
            <a:headEnd type="none" w="sm" len="sm"/>
            <a:tailEnd type="none" w="sm" len="sm"/>
          </a:ln>
        </p:spPr>
        <p:txBody>
          <a:bodyPr wrap="none" anchor="ctr"/>
          <a:lstStyle/>
          <a:p>
            <a:pPr algn="ctr"/>
            <a:r>
              <a:rPr lang="en-US" dirty="0" smtClean="0">
                <a:solidFill>
                  <a:schemeClr val="tx2"/>
                </a:solidFill>
              </a:rPr>
              <a:t>Idle </a:t>
            </a:r>
            <a:r>
              <a:rPr lang="en-US" dirty="0">
                <a:solidFill>
                  <a:schemeClr val="tx2"/>
                </a:solidFill>
              </a:rPr>
              <a:t>(lo)</a:t>
            </a:r>
            <a:endParaRPr lang="en-US" dirty="0"/>
          </a:p>
          <a:p>
            <a:pPr algn="ctr"/>
            <a:r>
              <a:rPr lang="en-US" sz="2000" dirty="0"/>
              <a:t>Background</a:t>
            </a:r>
            <a:endParaRPr lang="en-US" dirty="0"/>
          </a:p>
        </p:txBody>
      </p:sp>
      <p:sp>
        <p:nvSpPr>
          <p:cNvPr id="8200" name="Text Box 11"/>
          <p:cNvSpPr txBox="1">
            <a:spLocks noChangeArrowheads="1"/>
          </p:cNvSpPr>
          <p:nvPr/>
        </p:nvSpPr>
        <p:spPr bwMode="auto">
          <a:xfrm>
            <a:off x="3976688" y="789627"/>
            <a:ext cx="4389437"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dirty="0" err="1" smtClean="0">
                <a:latin typeface="Times New Roman" pitchFamily="18" charset="0"/>
              </a:rPr>
              <a:t>Hwi</a:t>
            </a:r>
            <a:r>
              <a:rPr lang="en-US" sz="2000" dirty="0" smtClean="0">
                <a:latin typeface="Times New Roman" pitchFamily="18" charset="0"/>
              </a:rPr>
              <a:t> </a:t>
            </a:r>
            <a:r>
              <a:rPr lang="en-US" sz="2000" dirty="0">
                <a:latin typeface="Times New Roman" pitchFamily="18" charset="0"/>
              </a:rPr>
              <a:t>priorities set by hardware</a:t>
            </a:r>
          </a:p>
          <a:p>
            <a:pPr marL="342900" indent="-342900">
              <a:buClr>
                <a:schemeClr val="tx2"/>
              </a:buClr>
              <a:buSzPct val="75000"/>
              <a:buFont typeface="Wingdings" pitchFamily="2" charset="2"/>
              <a:buChar char=""/>
            </a:pPr>
            <a:r>
              <a:rPr lang="en-US" sz="2000" dirty="0">
                <a:latin typeface="Times New Roman" pitchFamily="18" charset="0"/>
              </a:rPr>
              <a:t>Fixed number, preemption optional</a:t>
            </a:r>
          </a:p>
        </p:txBody>
      </p:sp>
      <p:sp>
        <p:nvSpPr>
          <p:cNvPr id="8202" name="Text Box 13"/>
          <p:cNvSpPr txBox="1">
            <a:spLocks noChangeArrowheads="1"/>
          </p:cNvSpPr>
          <p:nvPr/>
        </p:nvSpPr>
        <p:spPr bwMode="auto">
          <a:xfrm>
            <a:off x="3962400" y="1856427"/>
            <a:ext cx="4508500"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dirty="0" smtClean="0">
                <a:latin typeface="Times New Roman" pitchFamily="18" charset="0"/>
              </a:rPr>
              <a:t>Up to 32 priority levels (16 on C28x)</a:t>
            </a:r>
            <a:endParaRPr lang="en-US" sz="2000" dirty="0">
              <a:latin typeface="Times New Roman" pitchFamily="18" charset="0"/>
            </a:endParaRPr>
          </a:p>
          <a:p>
            <a:pPr marL="342900" indent="-342900">
              <a:buClr>
                <a:schemeClr val="tx2"/>
              </a:buClr>
              <a:buSzPct val="75000"/>
              <a:buFont typeface="Wingdings" pitchFamily="2" charset="2"/>
              <a:buChar char=""/>
            </a:pPr>
            <a:r>
              <a:rPr lang="en-US" sz="2000" dirty="0">
                <a:latin typeface="Times New Roman" pitchFamily="18" charset="0"/>
              </a:rPr>
              <a:t>Any number possible, all preemptive</a:t>
            </a:r>
            <a:endParaRPr lang="en-US" sz="2000" dirty="0">
              <a:latin typeface="Arial Narrow" pitchFamily="34" charset="0"/>
            </a:endParaRPr>
          </a:p>
        </p:txBody>
      </p:sp>
      <p:sp>
        <p:nvSpPr>
          <p:cNvPr id="8203" name="Text Box 14"/>
          <p:cNvSpPr txBox="1">
            <a:spLocks noChangeArrowheads="1"/>
          </p:cNvSpPr>
          <p:nvPr/>
        </p:nvSpPr>
        <p:spPr bwMode="auto">
          <a:xfrm>
            <a:off x="3962400" y="2902590"/>
            <a:ext cx="4913313" cy="7969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200" dirty="0" smtClean="0">
                <a:solidFill>
                  <a:schemeClr val="tx2"/>
                </a:solidFill>
                <a:latin typeface="Times New Roman" pitchFamily="18" charset="0"/>
              </a:rPr>
              <a:t>Up to 32 priority levels (16 on C28x)</a:t>
            </a:r>
            <a:endParaRPr lang="en-US" sz="2200" dirty="0">
              <a:solidFill>
                <a:schemeClr val="tx2"/>
              </a:solidFill>
              <a:latin typeface="Times New Roman" pitchFamily="18" charset="0"/>
            </a:endParaRPr>
          </a:p>
          <a:p>
            <a:pPr marL="342900" indent="-342900">
              <a:buClr>
                <a:schemeClr val="tx2"/>
              </a:buClr>
              <a:buSzPct val="75000"/>
              <a:buFont typeface="Wingdings" pitchFamily="2" charset="2"/>
              <a:buChar char=""/>
            </a:pPr>
            <a:r>
              <a:rPr lang="en-US" sz="2200" dirty="0">
                <a:solidFill>
                  <a:schemeClr val="tx2"/>
                </a:solidFill>
                <a:latin typeface="Times New Roman" pitchFamily="18" charset="0"/>
              </a:rPr>
              <a:t>Any number possible, all preemptive</a:t>
            </a:r>
          </a:p>
        </p:txBody>
      </p:sp>
      <p:sp>
        <p:nvSpPr>
          <p:cNvPr id="8204" name="Text Box 15"/>
          <p:cNvSpPr txBox="1">
            <a:spLocks noChangeArrowheads="1"/>
          </p:cNvSpPr>
          <p:nvPr/>
        </p:nvSpPr>
        <p:spPr bwMode="auto">
          <a:xfrm>
            <a:off x="3962400" y="3990027"/>
            <a:ext cx="3021013"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a:latin typeface="Times New Roman" pitchFamily="18" charset="0"/>
              </a:rPr>
              <a:t>Continuous loop</a:t>
            </a:r>
          </a:p>
          <a:p>
            <a:pPr marL="342900" indent="-342900">
              <a:buClr>
                <a:schemeClr val="tx2"/>
              </a:buClr>
              <a:buSzPct val="75000"/>
              <a:buFont typeface="Wingdings" pitchFamily="2" charset="2"/>
              <a:buChar char=""/>
            </a:pPr>
            <a:r>
              <a:rPr lang="en-US" sz="2000">
                <a:latin typeface="Times New Roman" pitchFamily="18" charset="0"/>
              </a:rPr>
              <a:t>Non-realtime in nature</a:t>
            </a:r>
          </a:p>
        </p:txBody>
      </p:sp>
      <p:sp>
        <p:nvSpPr>
          <p:cNvPr id="8205" name="Text Box 17"/>
          <p:cNvSpPr txBox="1">
            <a:spLocks noChangeArrowheads="1"/>
          </p:cNvSpPr>
          <p:nvPr/>
        </p:nvSpPr>
        <p:spPr bwMode="auto">
          <a:xfrm>
            <a:off x="76200" y="903927"/>
            <a:ext cx="685800" cy="534988"/>
          </a:xfrm>
          <a:prstGeom prst="rect">
            <a:avLst/>
          </a:prstGeom>
          <a:noFill/>
          <a:ln w="12700">
            <a:noFill/>
            <a:miter lim="800000"/>
            <a:headEnd type="none" w="sm" len="sm"/>
            <a:tailEnd type="none" w="sm" len="sm"/>
          </a:ln>
        </p:spPr>
        <p:txBody>
          <a:bodyPr>
            <a:spAutoFit/>
          </a:bodyPr>
          <a:lstStyle/>
          <a:p>
            <a:pPr algn="ctr"/>
            <a:r>
              <a:rPr lang="en-US" sz="1800" i="1">
                <a:solidFill>
                  <a:schemeClr val="tx2"/>
                </a:solidFill>
                <a:latin typeface="Arial Narrow" pitchFamily="34" charset="0"/>
              </a:rPr>
              <a:t>Hard </a:t>
            </a:r>
            <a:br>
              <a:rPr lang="en-US" sz="1800" i="1">
                <a:solidFill>
                  <a:schemeClr val="tx2"/>
                </a:solidFill>
                <a:latin typeface="Arial Narrow" pitchFamily="34" charset="0"/>
              </a:rPr>
            </a:br>
            <a:r>
              <a:rPr lang="en-US" sz="1800" i="1">
                <a:solidFill>
                  <a:schemeClr val="tx2"/>
                </a:solidFill>
                <a:latin typeface="Arial Narrow" pitchFamily="34" charset="0"/>
              </a:rPr>
              <a:t>R/T</a:t>
            </a:r>
          </a:p>
        </p:txBody>
      </p:sp>
      <p:sp>
        <p:nvSpPr>
          <p:cNvPr id="8206" name="Text Box 18"/>
          <p:cNvSpPr txBox="1">
            <a:spLocks noChangeArrowheads="1"/>
          </p:cNvSpPr>
          <p:nvPr/>
        </p:nvSpPr>
        <p:spPr bwMode="auto">
          <a:xfrm>
            <a:off x="76200" y="4104327"/>
            <a:ext cx="609600" cy="534988"/>
          </a:xfrm>
          <a:prstGeom prst="rect">
            <a:avLst/>
          </a:prstGeom>
          <a:noFill/>
          <a:ln w="12700">
            <a:noFill/>
            <a:miter lim="800000"/>
            <a:headEnd type="none" w="sm" len="sm"/>
            <a:tailEnd type="none" w="sm" len="sm"/>
          </a:ln>
        </p:spPr>
        <p:txBody>
          <a:bodyPr>
            <a:spAutoFit/>
          </a:bodyPr>
          <a:lstStyle/>
          <a:p>
            <a:pPr algn="ctr"/>
            <a:r>
              <a:rPr lang="en-US" sz="1800" i="1">
                <a:solidFill>
                  <a:schemeClr val="tx2"/>
                </a:solidFill>
                <a:latin typeface="Arial Narrow" pitchFamily="34" charset="0"/>
              </a:rPr>
              <a:t>Soft </a:t>
            </a:r>
            <a:br>
              <a:rPr lang="en-US" sz="1800" i="1">
                <a:solidFill>
                  <a:schemeClr val="tx2"/>
                </a:solidFill>
                <a:latin typeface="Arial Narrow" pitchFamily="34" charset="0"/>
              </a:rPr>
            </a:br>
            <a:r>
              <a:rPr lang="en-US" sz="1800" i="1">
                <a:solidFill>
                  <a:schemeClr val="tx2"/>
                </a:solidFill>
                <a:latin typeface="Arial Narrow" pitchFamily="34" charset="0"/>
              </a:rPr>
              <a:t>R/T</a:t>
            </a:r>
          </a:p>
        </p:txBody>
      </p:sp>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19</a:t>
            </a:r>
            <a:endParaRPr lang="en-US" sz="1000" b="0" dirty="0" smtClean="0">
              <a:solidFill>
                <a:schemeClr val="tx2"/>
              </a:solidFill>
              <a:effectLst/>
              <a:latin typeface="Arial"/>
            </a:endParaRPr>
          </a:p>
        </p:txBody>
      </p:sp>
      <p:pic>
        <p:nvPicPr>
          <p:cNvPr id="19" name="Animated Logo" descr="tilogo_color_twoline.png"/>
          <p:cNvPicPr>
            <a:picLocks noChangeAspect="1"/>
          </p:cNvPicPr>
          <p:nvPr/>
        </p:nvPicPr>
        <p:blipFill>
          <a:blip r:embed="rId2" cstate="print"/>
          <a:stretch>
            <a:fillRect/>
          </a:stretch>
        </p:blipFill>
        <p:spPr>
          <a:xfrm>
            <a:off x="50800" y="6477000"/>
            <a:ext cx="1438537" cy="347443"/>
          </a:xfrm>
          <a:prstGeom prst="rect">
            <a:avLst/>
          </a:prstGeom>
        </p:spPr>
      </p:pic>
      <p:sp>
        <p:nvSpPr>
          <p:cNvPr id="18" name="Text Box 8"/>
          <p:cNvSpPr txBox="1">
            <a:spLocks noChangeArrowheads="1"/>
          </p:cNvSpPr>
          <p:nvPr/>
        </p:nvSpPr>
        <p:spPr bwMode="auto">
          <a:xfrm>
            <a:off x="685800" y="5108575"/>
            <a:ext cx="8001000" cy="1294843"/>
          </a:xfrm>
          <a:prstGeom prst="rect">
            <a:avLst/>
          </a:prstGeom>
          <a:noFill/>
          <a:ln w="19050">
            <a:noFill/>
            <a:miter lim="800000"/>
            <a:headEnd/>
            <a:tailEnd/>
          </a:ln>
        </p:spPr>
        <p:txBody>
          <a:bodyPr wrap="square" lIns="90000" tIns="46800" rIns="90000" bIns="46800">
            <a:spAutoFit/>
          </a:bodyPr>
          <a:lstStyle/>
          <a:p>
            <a:pPr marL="284163" indent="-284163">
              <a:lnSpc>
                <a:spcPct val="130000"/>
              </a:lnSpc>
              <a:spcBef>
                <a:spcPct val="0"/>
              </a:spcBef>
              <a:buClr>
                <a:srgbClr val="0066FF"/>
              </a:buClr>
              <a:buSzPct val="75000"/>
              <a:buFont typeface="Wingdings" pitchFamily="2" charset="2"/>
              <a:buChar char=""/>
            </a:pPr>
            <a:r>
              <a:rPr lang="en-US" sz="2000" dirty="0" smtClean="0">
                <a:solidFill>
                  <a:schemeClr val="tx2"/>
                </a:solidFill>
                <a:latin typeface="Arial Narrow" pitchFamily="34" charset="0"/>
              </a:rPr>
              <a:t>Idle</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events run in sequence when no </a:t>
            </a:r>
            <a:r>
              <a:rPr lang="en-US" sz="2000" dirty="0" err="1" smtClean="0">
                <a:solidFill>
                  <a:schemeClr val="tx2"/>
                </a:solidFill>
                <a:latin typeface="Arial Narrow" pitchFamily="34" charset="0"/>
              </a:rPr>
              <a:t>Hwis</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are posted</a:t>
            </a:r>
          </a:p>
          <a:p>
            <a:pPr marL="284163" indent="-284163">
              <a:lnSpc>
                <a:spcPct val="130000"/>
              </a:lnSpc>
              <a:spcBef>
                <a:spcPct val="0"/>
              </a:spcBef>
              <a:buClr>
                <a:srgbClr val="0066FF"/>
              </a:buClr>
              <a:buSzPct val="75000"/>
              <a:buFont typeface="Wingdings" pitchFamily="2" charset="2"/>
              <a:buChar char=""/>
            </a:pP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is ISR with automatic vector table generation </a:t>
            </a:r>
            <a:r>
              <a:rPr lang="en-US" sz="2000" dirty="0" smtClean="0">
                <a:solidFill>
                  <a:srgbClr val="000000"/>
                </a:solidFill>
                <a:latin typeface="Arial Narrow" pitchFamily="34" charset="0"/>
              </a:rPr>
              <a:t> + context save/restore</a:t>
            </a:r>
            <a:endParaRPr lang="en-US" sz="2000" dirty="0">
              <a:solidFill>
                <a:srgbClr val="000000"/>
              </a:solidFill>
              <a:latin typeface="Arial Narrow" pitchFamily="34" charset="0"/>
            </a:endParaRPr>
          </a:p>
          <a:p>
            <a:pPr marL="284163" indent="-284163">
              <a:lnSpc>
                <a:spcPct val="130000"/>
              </a:lnSpc>
              <a:spcBef>
                <a:spcPct val="0"/>
              </a:spcBef>
              <a:buClr>
                <a:srgbClr val="0066FF"/>
              </a:buClr>
              <a:buSzPct val="75000"/>
              <a:buFont typeface="Wingdings" pitchFamily="2" charset="2"/>
              <a:buChar char=""/>
            </a:pPr>
            <a:r>
              <a:rPr lang="en-US" sz="2000" dirty="0">
                <a:solidFill>
                  <a:srgbClr val="000000"/>
                </a:solidFill>
                <a:latin typeface="Arial Narrow" pitchFamily="34" charset="0"/>
              </a:rPr>
              <a:t>Any </a:t>
            </a: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preempts </a:t>
            </a:r>
            <a:r>
              <a:rPr lang="en-US" sz="2000" dirty="0" smtClean="0">
                <a:solidFill>
                  <a:schemeClr val="tx2"/>
                </a:solidFill>
                <a:latin typeface="Arial Narrow" pitchFamily="34" charset="0"/>
              </a:rPr>
              <a:t>Idle</a:t>
            </a:r>
            <a:r>
              <a:rPr lang="en-US" sz="2000" dirty="0" smtClean="0">
                <a:solidFill>
                  <a:srgbClr val="000000"/>
                </a:solidFill>
                <a:latin typeface="Arial Narrow" pitchFamily="34" charset="0"/>
              </a:rPr>
              <a:t>, </a:t>
            </a: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may preempt other </a:t>
            </a: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if </a:t>
            </a:r>
            <a:r>
              <a:rPr lang="en-US" sz="2000" dirty="0" smtClean="0">
                <a:solidFill>
                  <a:srgbClr val="000000"/>
                </a:solidFill>
                <a:latin typeface="Arial Narrow" pitchFamily="34" charset="0"/>
              </a:rPr>
              <a:t>desired</a:t>
            </a:r>
            <a:endParaRPr lang="en-US" sz="2000" dirty="0">
              <a:solidFill>
                <a:srgbClr val="000000"/>
              </a:solidFill>
              <a:latin typeface="Arial Narrow"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Creating Custom Platforms - Procedure</a:t>
            </a:r>
          </a:p>
        </p:txBody>
      </p:sp>
      <p:sp>
        <p:nvSpPr>
          <p:cNvPr id="6" name="Oval 11"/>
          <p:cNvSpPr>
            <a:spLocks noChangeArrowheads="1"/>
          </p:cNvSpPr>
          <p:nvPr/>
        </p:nvSpPr>
        <p:spPr bwMode="auto">
          <a:xfrm>
            <a:off x="468067" y="762000"/>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7" name="Text Box 12"/>
          <p:cNvSpPr txBox="1">
            <a:spLocks noChangeArrowheads="1"/>
          </p:cNvSpPr>
          <p:nvPr/>
        </p:nvSpPr>
        <p:spPr bwMode="auto">
          <a:xfrm>
            <a:off x="487117" y="768350"/>
            <a:ext cx="354013" cy="384175"/>
          </a:xfrm>
          <a:prstGeom prst="rect">
            <a:avLst/>
          </a:prstGeom>
          <a:noFill/>
          <a:ln w="12700">
            <a:noFill/>
            <a:miter lim="800000"/>
            <a:headEnd/>
            <a:tailEnd/>
          </a:ln>
        </p:spPr>
        <p:txBody>
          <a:bodyPr wrap="none">
            <a:spAutoFit/>
          </a:bodyPr>
          <a:lstStyle/>
          <a:p>
            <a:r>
              <a:rPr lang="en-US" dirty="0" smtClean="0">
                <a:solidFill>
                  <a:srgbClr val="000000"/>
                </a:solidFill>
              </a:rPr>
              <a:t>3</a:t>
            </a:r>
            <a:endParaRPr lang="en-US" dirty="0">
              <a:solidFill>
                <a:srgbClr val="000000"/>
              </a:solidFill>
            </a:endParaRPr>
          </a:p>
        </p:txBody>
      </p:sp>
      <p:sp>
        <p:nvSpPr>
          <p:cNvPr id="8" name="TextBox 7"/>
          <p:cNvSpPr txBox="1"/>
          <p:nvPr/>
        </p:nvSpPr>
        <p:spPr>
          <a:xfrm>
            <a:off x="919579" y="789296"/>
            <a:ext cx="6955750" cy="387798"/>
          </a:xfrm>
          <a:prstGeom prst="rect">
            <a:avLst/>
          </a:prstGeom>
          <a:noFill/>
        </p:spPr>
        <p:txBody>
          <a:bodyPr wrap="none" rtlCol="0" anchor="ctr" anchorCtr="0">
            <a:spAutoFit/>
          </a:bodyPr>
          <a:lstStyle/>
          <a:p>
            <a:r>
              <a:rPr lang="en-US" b="0" dirty="0" smtClean="0">
                <a:solidFill>
                  <a:schemeClr val="dk1"/>
                </a:solidFill>
              </a:rPr>
              <a:t>New Device Page – Click “Import” </a:t>
            </a:r>
            <a:r>
              <a:rPr lang="en-US" sz="2000" b="0" i="1" dirty="0" smtClean="0">
                <a:solidFill>
                  <a:schemeClr val="dk1"/>
                </a:solidFill>
                <a:latin typeface="Arial Narrow" pitchFamily="34" charset="0"/>
              </a:rPr>
              <a:t>(copy “seed” platform)</a:t>
            </a:r>
            <a:endParaRPr lang="en-US" b="0" i="1" dirty="0" smtClean="0">
              <a:solidFill>
                <a:schemeClr val="dk1"/>
              </a:solidFill>
              <a:effectLst/>
              <a:latin typeface="Arial Narrow" pitchFamily="34" charset="0"/>
            </a:endParaRPr>
          </a:p>
        </p:txBody>
      </p:sp>
      <p:sp>
        <p:nvSpPr>
          <p:cNvPr id="10" name="Oval 11"/>
          <p:cNvSpPr>
            <a:spLocks noChangeArrowheads="1"/>
          </p:cNvSpPr>
          <p:nvPr/>
        </p:nvSpPr>
        <p:spPr bwMode="auto">
          <a:xfrm>
            <a:off x="468067" y="1303360"/>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1" name="Text Box 12"/>
          <p:cNvSpPr txBox="1">
            <a:spLocks noChangeArrowheads="1"/>
          </p:cNvSpPr>
          <p:nvPr/>
        </p:nvSpPr>
        <p:spPr bwMode="auto">
          <a:xfrm>
            <a:off x="487117" y="1309710"/>
            <a:ext cx="354013" cy="384175"/>
          </a:xfrm>
          <a:prstGeom prst="rect">
            <a:avLst/>
          </a:prstGeom>
          <a:noFill/>
          <a:ln w="12700">
            <a:noFill/>
            <a:miter lim="800000"/>
            <a:headEnd/>
            <a:tailEnd/>
          </a:ln>
        </p:spPr>
        <p:txBody>
          <a:bodyPr wrap="none">
            <a:spAutoFit/>
          </a:bodyPr>
          <a:lstStyle/>
          <a:p>
            <a:r>
              <a:rPr lang="en-US" dirty="0" smtClean="0">
                <a:solidFill>
                  <a:srgbClr val="000000"/>
                </a:solidFill>
              </a:rPr>
              <a:t>4</a:t>
            </a:r>
            <a:endParaRPr lang="en-US" dirty="0">
              <a:solidFill>
                <a:srgbClr val="000000"/>
              </a:solidFill>
            </a:endParaRPr>
          </a:p>
        </p:txBody>
      </p:sp>
      <p:sp>
        <p:nvSpPr>
          <p:cNvPr id="12" name="TextBox 11"/>
          <p:cNvSpPr txBox="1"/>
          <p:nvPr/>
        </p:nvSpPr>
        <p:spPr>
          <a:xfrm>
            <a:off x="919579" y="1330656"/>
            <a:ext cx="2837636" cy="387798"/>
          </a:xfrm>
          <a:prstGeom prst="rect">
            <a:avLst/>
          </a:prstGeom>
          <a:noFill/>
        </p:spPr>
        <p:txBody>
          <a:bodyPr wrap="none" rtlCol="0" anchor="ctr" anchorCtr="0">
            <a:spAutoFit/>
          </a:bodyPr>
          <a:lstStyle/>
          <a:p>
            <a:r>
              <a:rPr lang="en-US" b="0" dirty="0" smtClean="0">
                <a:solidFill>
                  <a:schemeClr val="dk1"/>
                </a:solidFill>
                <a:effectLst/>
              </a:rPr>
              <a:t>Customize Settings</a:t>
            </a:r>
          </a:p>
        </p:txBody>
      </p:sp>
      <p:pic>
        <p:nvPicPr>
          <p:cNvPr id="15" name="Picture 2" descr="C:\Documents and Settings\a0159877\Desktop\SYSBIOS Snaps\extra\mother_platform.png"/>
          <p:cNvPicPr>
            <a:picLocks noChangeAspect="1" noChangeArrowheads="1"/>
          </p:cNvPicPr>
          <p:nvPr/>
        </p:nvPicPr>
        <p:blipFill>
          <a:blip r:embed="rId2" cstate="print"/>
          <a:srcRect/>
          <a:stretch>
            <a:fillRect/>
          </a:stretch>
        </p:blipFill>
        <p:spPr bwMode="auto">
          <a:xfrm>
            <a:off x="1447800" y="1828800"/>
            <a:ext cx="6636363" cy="4724400"/>
          </a:xfrm>
          <a:prstGeom prst="rect">
            <a:avLst/>
          </a:prstGeom>
          <a:noFill/>
          <a:ln w="28575">
            <a:solidFill>
              <a:schemeClr val="tx1"/>
            </a:solidFill>
          </a:ln>
          <a:effectLst>
            <a:outerShdw blurRad="50800" dist="88900" dir="2700000" algn="tl" rotWithShape="0">
              <a:prstClr val="black">
                <a:alpha val="40000"/>
              </a:prstClr>
            </a:outerShdw>
          </a:effectLst>
        </p:spPr>
      </p:pic>
      <p:cxnSp>
        <p:nvCxnSpPr>
          <p:cNvPr id="17" name="Straight Arrow Connector 16"/>
          <p:cNvCxnSpPr/>
          <p:nvPr/>
        </p:nvCxnSpPr>
        <p:spPr bwMode="auto">
          <a:xfrm>
            <a:off x="5029200" y="1143000"/>
            <a:ext cx="2057400" cy="1600200"/>
          </a:xfrm>
          <a:prstGeom prst="straightConnector1">
            <a:avLst/>
          </a:prstGeom>
          <a:solidFill>
            <a:schemeClr val="accent1"/>
          </a:solidFill>
          <a:ln w="28575" cap="flat" cmpd="sng" algn="ctr">
            <a:solidFill>
              <a:schemeClr val="tx2"/>
            </a:solidFill>
            <a:prstDash val="solid"/>
            <a:round/>
            <a:headEnd type="none" w="sm" len="sm"/>
            <a:tailEnd type="arrow"/>
          </a:ln>
          <a:effectLst/>
        </p:spPr>
      </p:cxnSp>
      <p:sp>
        <p:nvSpPr>
          <p:cNvPr id="1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35</a:t>
            </a:r>
            <a:endParaRPr lang="en-US" sz="1000" b="0" dirty="0" smtClean="0">
              <a:solidFill>
                <a:schemeClr val="tx2"/>
              </a:solidFill>
              <a:effectLst/>
              <a:latin typeface="Arial"/>
            </a:endParaRPr>
          </a:p>
        </p:txBody>
      </p:sp>
      <p:pic>
        <p:nvPicPr>
          <p:cNvPr id="19"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Creating Custom Platforms - Procedure</a:t>
            </a:r>
          </a:p>
        </p:txBody>
      </p:sp>
      <p:sp>
        <p:nvSpPr>
          <p:cNvPr id="6" name="Oval 11"/>
          <p:cNvSpPr>
            <a:spLocks noChangeArrowheads="1"/>
          </p:cNvSpPr>
          <p:nvPr/>
        </p:nvSpPr>
        <p:spPr bwMode="auto">
          <a:xfrm>
            <a:off x="468067" y="762000"/>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7" name="Text Box 12"/>
          <p:cNvSpPr txBox="1">
            <a:spLocks noChangeArrowheads="1"/>
          </p:cNvSpPr>
          <p:nvPr/>
        </p:nvSpPr>
        <p:spPr bwMode="auto">
          <a:xfrm>
            <a:off x="487117" y="768350"/>
            <a:ext cx="354013" cy="384175"/>
          </a:xfrm>
          <a:prstGeom prst="rect">
            <a:avLst/>
          </a:prstGeom>
          <a:noFill/>
          <a:ln w="12700">
            <a:noFill/>
            <a:miter lim="800000"/>
            <a:headEnd/>
            <a:tailEnd/>
          </a:ln>
        </p:spPr>
        <p:txBody>
          <a:bodyPr wrap="none">
            <a:spAutoFit/>
          </a:bodyPr>
          <a:lstStyle/>
          <a:p>
            <a:r>
              <a:rPr lang="en-US" dirty="0" smtClean="0">
                <a:solidFill>
                  <a:srgbClr val="000000"/>
                </a:solidFill>
              </a:rPr>
              <a:t>5</a:t>
            </a:r>
            <a:endParaRPr lang="en-US" dirty="0">
              <a:solidFill>
                <a:srgbClr val="000000"/>
              </a:solidFill>
            </a:endParaRPr>
          </a:p>
        </p:txBody>
      </p:sp>
      <p:sp>
        <p:nvSpPr>
          <p:cNvPr id="8" name="TextBox 7"/>
          <p:cNvSpPr txBox="1"/>
          <p:nvPr/>
        </p:nvSpPr>
        <p:spPr>
          <a:xfrm>
            <a:off x="919579" y="789296"/>
            <a:ext cx="6408742" cy="387798"/>
          </a:xfrm>
          <a:prstGeom prst="rect">
            <a:avLst/>
          </a:prstGeom>
          <a:noFill/>
        </p:spPr>
        <p:txBody>
          <a:bodyPr wrap="none" rtlCol="0" anchor="ctr" anchorCtr="0">
            <a:spAutoFit/>
          </a:bodyPr>
          <a:lstStyle/>
          <a:p>
            <a:r>
              <a:rPr lang="en-US" b="0" dirty="0" smtClean="0">
                <a:solidFill>
                  <a:schemeClr val="dk1"/>
                </a:solidFill>
              </a:rPr>
              <a:t>[SAVE] New Platform </a:t>
            </a:r>
            <a:r>
              <a:rPr lang="en-US" sz="2000" b="0" i="1" dirty="0" smtClean="0">
                <a:solidFill>
                  <a:schemeClr val="dk1"/>
                </a:solidFill>
                <a:latin typeface="Arial Narrow" pitchFamily="34" charset="0"/>
              </a:rPr>
              <a:t>(creates custom platform package)</a:t>
            </a:r>
            <a:endParaRPr lang="en-US" b="0" i="1" dirty="0" smtClean="0">
              <a:solidFill>
                <a:schemeClr val="dk1"/>
              </a:solidFill>
              <a:effectLst/>
              <a:latin typeface="Arial Narrow" pitchFamily="34" charset="0"/>
            </a:endParaRPr>
          </a:p>
        </p:txBody>
      </p:sp>
      <p:sp>
        <p:nvSpPr>
          <p:cNvPr id="10" name="Oval 11"/>
          <p:cNvSpPr>
            <a:spLocks noChangeArrowheads="1"/>
          </p:cNvSpPr>
          <p:nvPr/>
        </p:nvSpPr>
        <p:spPr bwMode="auto">
          <a:xfrm>
            <a:off x="468067" y="1338616"/>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1" name="Text Box 12"/>
          <p:cNvSpPr txBox="1">
            <a:spLocks noChangeArrowheads="1"/>
          </p:cNvSpPr>
          <p:nvPr/>
        </p:nvSpPr>
        <p:spPr bwMode="auto">
          <a:xfrm>
            <a:off x="487117" y="1344966"/>
            <a:ext cx="354013" cy="384175"/>
          </a:xfrm>
          <a:prstGeom prst="rect">
            <a:avLst/>
          </a:prstGeom>
          <a:noFill/>
          <a:ln w="12700">
            <a:noFill/>
            <a:miter lim="800000"/>
            <a:headEnd/>
            <a:tailEnd/>
          </a:ln>
        </p:spPr>
        <p:txBody>
          <a:bodyPr wrap="none">
            <a:spAutoFit/>
          </a:bodyPr>
          <a:lstStyle/>
          <a:p>
            <a:r>
              <a:rPr lang="en-US" dirty="0" smtClean="0">
                <a:solidFill>
                  <a:srgbClr val="000000"/>
                </a:solidFill>
              </a:rPr>
              <a:t>6</a:t>
            </a:r>
            <a:endParaRPr lang="en-US" dirty="0">
              <a:solidFill>
                <a:srgbClr val="000000"/>
              </a:solidFill>
            </a:endParaRPr>
          </a:p>
        </p:txBody>
      </p:sp>
      <p:sp>
        <p:nvSpPr>
          <p:cNvPr id="12" name="TextBox 11"/>
          <p:cNvSpPr txBox="1"/>
          <p:nvPr/>
        </p:nvSpPr>
        <p:spPr>
          <a:xfrm>
            <a:off x="919579" y="1365912"/>
            <a:ext cx="7195431" cy="387798"/>
          </a:xfrm>
          <a:prstGeom prst="rect">
            <a:avLst/>
          </a:prstGeom>
          <a:noFill/>
        </p:spPr>
        <p:txBody>
          <a:bodyPr wrap="none" rtlCol="0" anchor="ctr" anchorCtr="0">
            <a:spAutoFit/>
          </a:bodyPr>
          <a:lstStyle/>
          <a:p>
            <a:r>
              <a:rPr lang="en-US" b="0" dirty="0" smtClean="0">
                <a:solidFill>
                  <a:schemeClr val="dk1"/>
                </a:solidFill>
              </a:rPr>
              <a:t>Select New Platform in Build Properties (RTSC tab)</a:t>
            </a:r>
            <a:endParaRPr lang="en-US" b="0" dirty="0" smtClean="0">
              <a:solidFill>
                <a:schemeClr val="dk1"/>
              </a:solidFill>
              <a:effectLst/>
            </a:endParaRPr>
          </a:p>
        </p:txBody>
      </p:sp>
      <p:pic>
        <p:nvPicPr>
          <p:cNvPr id="4098" name="Picture 2" descr="C:\Documents and Settings\a0159877\Desktop\SYSBIOS Snaps\extra\rtsc_tabl.png"/>
          <p:cNvPicPr>
            <a:picLocks noChangeAspect="1" noChangeArrowheads="1"/>
          </p:cNvPicPr>
          <p:nvPr/>
        </p:nvPicPr>
        <p:blipFill>
          <a:blip r:embed="rId2" cstate="print"/>
          <a:srcRect/>
          <a:stretch>
            <a:fillRect/>
          </a:stretch>
        </p:blipFill>
        <p:spPr bwMode="auto">
          <a:xfrm>
            <a:off x="1743075" y="1815152"/>
            <a:ext cx="4048125" cy="4784148"/>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14" name="TextBox 13"/>
          <p:cNvSpPr txBox="1"/>
          <p:nvPr/>
        </p:nvSpPr>
        <p:spPr>
          <a:xfrm>
            <a:off x="4802248" y="4261512"/>
            <a:ext cx="3873176" cy="313932"/>
          </a:xfrm>
          <a:prstGeom prst="rect">
            <a:avLst/>
          </a:prstGeom>
          <a:solidFill>
            <a:schemeClr val="accent1">
              <a:lumMod val="90000"/>
            </a:schemeClr>
          </a:solidFill>
          <a:ln w="19050">
            <a:solidFill>
              <a:schemeClr val="tx1"/>
            </a:solidFill>
          </a:ln>
          <a:effectLst>
            <a:outerShdw blurRad="50800" dist="63500" dir="2700000" algn="tl" rotWithShape="0">
              <a:prstClr val="black">
                <a:alpha val="40000"/>
              </a:prstClr>
            </a:outerShdw>
          </a:effectLst>
        </p:spPr>
        <p:txBody>
          <a:bodyPr wrap="none" rtlCol="0" anchor="ctr" anchorCtr="0">
            <a:spAutoFit/>
          </a:bodyPr>
          <a:lstStyle/>
          <a:p>
            <a:r>
              <a:rPr lang="en-US" sz="1800" b="0" dirty="0" smtClean="0">
                <a:solidFill>
                  <a:schemeClr val="dk1"/>
                </a:solidFill>
                <a:latin typeface="Arial Narrow" pitchFamily="34" charset="0"/>
              </a:rPr>
              <a:t>Custom Repository vs. XDC default location</a:t>
            </a:r>
            <a:endParaRPr lang="en-US" sz="1800" b="0" dirty="0" smtClean="0">
              <a:solidFill>
                <a:schemeClr val="dk1"/>
              </a:solidFill>
              <a:effectLst/>
              <a:latin typeface="Arial Narrow" pitchFamily="34" charset="0"/>
            </a:endParaRPr>
          </a:p>
        </p:txBody>
      </p:sp>
      <p:cxnSp>
        <p:nvCxnSpPr>
          <p:cNvPr id="16" name="Straight Arrow Connector 15"/>
          <p:cNvCxnSpPr>
            <a:stCxn id="14" idx="1"/>
          </p:cNvCxnSpPr>
          <p:nvPr/>
        </p:nvCxnSpPr>
        <p:spPr bwMode="auto">
          <a:xfrm rot="10800000" flipV="1">
            <a:off x="4116448" y="4418478"/>
            <a:ext cx="685800" cy="385566"/>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17" name="TextBox 16"/>
          <p:cNvSpPr txBox="1"/>
          <p:nvPr/>
        </p:nvSpPr>
        <p:spPr>
          <a:xfrm>
            <a:off x="4966024" y="5517112"/>
            <a:ext cx="3889206" cy="313932"/>
          </a:xfrm>
          <a:prstGeom prst="rect">
            <a:avLst/>
          </a:prstGeom>
          <a:solidFill>
            <a:schemeClr val="accent1">
              <a:lumMod val="90000"/>
            </a:schemeClr>
          </a:solidFill>
          <a:ln w="19050">
            <a:solidFill>
              <a:schemeClr val="tx1"/>
            </a:solidFill>
          </a:ln>
          <a:effectLst>
            <a:outerShdw blurRad="50800" dist="63500" dir="2700000" algn="tl" rotWithShape="0">
              <a:prstClr val="black">
                <a:alpha val="40000"/>
              </a:prstClr>
            </a:outerShdw>
          </a:effectLst>
        </p:spPr>
        <p:txBody>
          <a:bodyPr wrap="none" rtlCol="0" anchor="ctr" anchorCtr="0">
            <a:spAutoFit/>
          </a:bodyPr>
          <a:lstStyle/>
          <a:p>
            <a:r>
              <a:rPr lang="en-US" sz="1800" b="0" dirty="0" smtClean="0">
                <a:solidFill>
                  <a:schemeClr val="dk1"/>
                </a:solidFill>
                <a:latin typeface="Arial Narrow" pitchFamily="34" charset="0"/>
              </a:rPr>
              <a:t>With path added, the tools find new platform</a:t>
            </a:r>
            <a:endParaRPr lang="en-US" sz="1800" b="0" dirty="0" smtClean="0">
              <a:solidFill>
                <a:schemeClr val="dk1"/>
              </a:solidFill>
              <a:effectLst/>
              <a:latin typeface="Arial Narrow" pitchFamily="34" charset="0"/>
            </a:endParaRPr>
          </a:p>
        </p:txBody>
      </p:sp>
      <p:cxnSp>
        <p:nvCxnSpPr>
          <p:cNvPr id="18" name="Straight Arrow Connector 17"/>
          <p:cNvCxnSpPr/>
          <p:nvPr/>
        </p:nvCxnSpPr>
        <p:spPr bwMode="auto">
          <a:xfrm rot="10800000" flipV="1">
            <a:off x="4280224" y="5669512"/>
            <a:ext cx="685800" cy="385566"/>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21" name="Rectangle 20"/>
          <p:cNvSpPr/>
          <p:nvPr/>
        </p:nvSpPr>
        <p:spPr bwMode="auto">
          <a:xfrm>
            <a:off x="2715904" y="1877704"/>
            <a:ext cx="838200" cy="304800"/>
          </a:xfrm>
          <a:prstGeom prst="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22"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36</a:t>
            </a:r>
            <a:endParaRPr lang="en-US" sz="1000" b="0" dirty="0" smtClean="0">
              <a:solidFill>
                <a:schemeClr val="tx2"/>
              </a:solidFill>
              <a:effectLst/>
              <a:latin typeface="Arial"/>
            </a:endParaRPr>
          </a:p>
        </p:txBody>
      </p:sp>
      <p:pic>
        <p:nvPicPr>
          <p:cNvPr id="23"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13" cstate="print"/>
          <a:stretch>
            <a:fillRect/>
          </a:stretch>
        </p:blipFill>
        <p:spPr>
          <a:xfrm>
            <a:off x="50800" y="6477000"/>
            <a:ext cx="1438537" cy="347443"/>
          </a:xfrm>
          <a:prstGeom prst="rect">
            <a:avLst/>
          </a:prstGeom>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4" action="ppaction://hlinksldjump"/>
          </p:cNvPr>
          <p:cNvSpPr txBox="1">
            <a:spLocks noChangeArrowheads="1"/>
          </p:cNvSpPr>
          <p:nvPr>
            <p:custDataLst>
              <p:tags r:id="rId2"/>
            </p:custDataLst>
          </p:nvPr>
        </p:nvSpPr>
        <p:spPr bwMode="auto">
          <a:xfrm>
            <a:off x="301576" y="9277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Threads</a:t>
            </a:r>
            <a:endParaRPr lang="en-US" sz="2800" dirty="0">
              <a:solidFill>
                <a:srgbClr val="000000"/>
              </a:solidFill>
            </a:endParaRPr>
          </a:p>
        </p:txBody>
      </p:sp>
      <p:sp>
        <p:nvSpPr>
          <p:cNvPr id="11" name="Text Box 6">
            <a:hlinkClick r:id="rId15" action="ppaction://hlinksldjump"/>
          </p:cNvPr>
          <p:cNvSpPr txBox="1">
            <a:spLocks noChangeArrowheads="1"/>
          </p:cNvSpPr>
          <p:nvPr>
            <p:custDataLst>
              <p:tags r:id="rId3"/>
            </p:custDataLst>
          </p:nvPr>
        </p:nvSpPr>
        <p:spPr bwMode="auto">
          <a:xfrm>
            <a:off x="805502" y="1475598"/>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Hwi</a:t>
            </a:r>
            <a:endParaRPr lang="en-US" dirty="0">
              <a:solidFill>
                <a:srgbClr val="000000"/>
              </a:solidFill>
            </a:endParaRPr>
          </a:p>
        </p:txBody>
      </p:sp>
      <p:sp>
        <p:nvSpPr>
          <p:cNvPr id="12" name="Text Box 6">
            <a:hlinkClick r:id="rId16" action="ppaction://hlinksldjump"/>
          </p:cNvPr>
          <p:cNvSpPr txBox="1">
            <a:spLocks noChangeArrowheads="1"/>
          </p:cNvSpPr>
          <p:nvPr>
            <p:custDataLst>
              <p:tags r:id="rId4"/>
            </p:custDataLst>
          </p:nvPr>
        </p:nvSpPr>
        <p:spPr bwMode="auto">
          <a:xfrm>
            <a:off x="805502" y="1881427"/>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Swi</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5"/>
            </p:custDataLst>
          </p:nvPr>
        </p:nvSpPr>
        <p:spPr bwMode="auto">
          <a:xfrm>
            <a:off x="805502" y="2287254"/>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Tasks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6"/>
            </p:custDataLst>
          </p:nvPr>
        </p:nvSpPr>
        <p:spPr bwMode="auto">
          <a:xfrm>
            <a:off x="805502" y="2693082"/>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Semaphores</a:t>
            </a:r>
            <a:endParaRPr lang="en-US" dirty="0">
              <a:solidFill>
                <a:srgbClr val="000000"/>
              </a:solidFill>
            </a:endParaRPr>
          </a:p>
        </p:txBody>
      </p:sp>
      <p:sp>
        <p:nvSpPr>
          <p:cNvPr id="15" name="Text Box 4">
            <a:hlinkClick r:id="rId19" action="ppaction://hlinksldjump"/>
          </p:cNvPr>
          <p:cNvSpPr txBox="1">
            <a:spLocks noChangeArrowheads="1"/>
          </p:cNvSpPr>
          <p:nvPr>
            <p:custDataLst>
              <p:tags r:id="rId7"/>
            </p:custDataLst>
          </p:nvPr>
        </p:nvSpPr>
        <p:spPr bwMode="auto">
          <a:xfrm>
            <a:off x="301576" y="3125898"/>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BIOS Objects</a:t>
            </a:r>
            <a:endParaRPr lang="en-US" sz="2800" dirty="0">
              <a:solidFill>
                <a:srgbClr val="000000"/>
              </a:solidFill>
            </a:endParaRPr>
          </a:p>
        </p:txBody>
      </p:sp>
      <p:sp>
        <p:nvSpPr>
          <p:cNvPr id="16" name="Text Box 4">
            <a:hlinkClick r:id="rId20" action="ppaction://hlinksldjump"/>
          </p:cNvPr>
          <p:cNvSpPr txBox="1">
            <a:spLocks noChangeArrowheads="1"/>
          </p:cNvSpPr>
          <p:nvPr>
            <p:custDataLst>
              <p:tags r:id="rId8"/>
            </p:custDataLst>
          </p:nvPr>
        </p:nvSpPr>
        <p:spPr bwMode="auto">
          <a:xfrm>
            <a:off x="301576" y="370070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Scheduler</a:t>
            </a:r>
            <a:endParaRPr lang="en-US" sz="2800" dirty="0">
              <a:solidFill>
                <a:srgbClr val="000000"/>
              </a:solidFill>
            </a:endParaRPr>
          </a:p>
        </p:txBody>
      </p:sp>
      <p:sp>
        <p:nvSpPr>
          <p:cNvPr id="17" name="Text Box 4">
            <a:hlinkClick r:id="rId21" action="ppaction://hlinksldjump"/>
          </p:cNvPr>
          <p:cNvSpPr txBox="1">
            <a:spLocks noChangeArrowheads="1"/>
          </p:cNvSpPr>
          <p:nvPr>
            <p:custDataLst>
              <p:tags r:id="rId9"/>
            </p:custDataLst>
          </p:nvPr>
        </p:nvSpPr>
        <p:spPr bwMode="auto">
          <a:xfrm>
            <a:off x="301576" y="4275503"/>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Custom Platforms</a:t>
            </a:r>
            <a:endParaRPr lang="en-US" sz="2800" dirty="0">
              <a:solidFill>
                <a:srgbClr val="000000"/>
              </a:solidFill>
            </a:endParaRPr>
          </a:p>
        </p:txBody>
      </p:sp>
      <p:sp>
        <p:nvSpPr>
          <p:cNvPr id="18" name="Text Box 3">
            <a:hlinkClick r:id="rId22" action="ppaction://hlinksldjump"/>
          </p:cNvPr>
          <p:cNvSpPr txBox="1">
            <a:spLocks noChangeArrowheads="1"/>
          </p:cNvSpPr>
          <p:nvPr>
            <p:custDataLst>
              <p:tags r:id="rId10"/>
            </p:custDataLst>
          </p:nvPr>
        </p:nvSpPr>
        <p:spPr bwMode="auto">
          <a:xfrm>
            <a:off x="304800" y="4850305"/>
            <a:ext cx="5562600" cy="495300"/>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3</a:t>
            </a:r>
            <a:endParaRPr lang="en-US" sz="2800">
              <a:solidFill>
                <a:srgbClr val="000000"/>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r>
              <a:rPr lang="en-US" sz="3200" dirty="0" smtClean="0"/>
              <a:t>Lab 3 – Threads – Audio Data/Signal Flow</a:t>
            </a:r>
          </a:p>
        </p:txBody>
      </p:sp>
      <p:pic>
        <p:nvPicPr>
          <p:cNvPr id="21508" name="Picture 3" descr="MCj03078770000[1]"/>
          <p:cNvPicPr>
            <a:picLocks noChangeAspect="1" noChangeArrowheads="1"/>
          </p:cNvPicPr>
          <p:nvPr/>
        </p:nvPicPr>
        <p:blipFill>
          <a:blip r:embed="rId3" cstate="print"/>
          <a:srcRect/>
          <a:stretch>
            <a:fillRect/>
          </a:stretch>
        </p:blipFill>
        <p:spPr bwMode="auto">
          <a:xfrm>
            <a:off x="598488" y="2871788"/>
            <a:ext cx="561975" cy="652462"/>
          </a:xfrm>
          <a:prstGeom prst="rect">
            <a:avLst/>
          </a:prstGeom>
          <a:noFill/>
          <a:ln w="9525">
            <a:noFill/>
            <a:miter lim="800000"/>
            <a:headEnd/>
            <a:tailEnd/>
          </a:ln>
        </p:spPr>
      </p:pic>
      <p:pic>
        <p:nvPicPr>
          <p:cNvPr id="21509" name="Picture 4" descr="Picture1"/>
          <p:cNvPicPr>
            <a:picLocks noChangeAspect="1" noChangeArrowheads="1"/>
          </p:cNvPicPr>
          <p:nvPr/>
        </p:nvPicPr>
        <p:blipFill>
          <a:blip r:embed="rId4" cstate="print"/>
          <a:srcRect/>
          <a:stretch>
            <a:fillRect/>
          </a:stretch>
        </p:blipFill>
        <p:spPr bwMode="auto">
          <a:xfrm>
            <a:off x="304800" y="1524000"/>
            <a:ext cx="914400" cy="474663"/>
          </a:xfrm>
          <a:prstGeom prst="rect">
            <a:avLst/>
          </a:prstGeom>
          <a:noFill/>
          <a:ln w="9525">
            <a:noFill/>
            <a:miter lim="800000"/>
            <a:headEnd/>
            <a:tailEnd/>
          </a:ln>
        </p:spPr>
      </p:pic>
      <p:sp>
        <p:nvSpPr>
          <p:cNvPr id="21510"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smtClean="0">
                <a:solidFill>
                  <a:srgbClr val="000000"/>
                </a:solidFill>
                <a:latin typeface="Times New Roman" pitchFamily="18" charset="0"/>
                <a:cs typeface="Times New Roman" pitchFamily="18" charset="0"/>
              </a:rPr>
              <a:t/>
            </a:r>
            <a:br>
              <a:rPr lang="en-US" sz="1100" b="0" smtClean="0">
                <a:solidFill>
                  <a:srgbClr val="000000"/>
                </a:solidFill>
                <a:latin typeface="Times New Roman" pitchFamily="18" charset="0"/>
                <a:cs typeface="Times New Roman" pitchFamily="18" charset="0"/>
              </a:rPr>
            </a:br>
            <a:endParaRPr lang="en-US" b="0" smtClean="0">
              <a:solidFill>
                <a:srgbClr val="000000"/>
              </a:solidFill>
              <a:latin typeface="Times New Roman" pitchFamily="18" charset="0"/>
            </a:endParaRPr>
          </a:p>
        </p:txBody>
      </p:sp>
      <p:sp>
        <p:nvSpPr>
          <p:cNvPr id="499719" name="Line 7"/>
          <p:cNvSpPr>
            <a:spLocks noChangeShapeType="1"/>
          </p:cNvSpPr>
          <p:nvPr/>
        </p:nvSpPr>
        <p:spPr bwMode="auto">
          <a:xfrm>
            <a:off x="1287463" y="1763713"/>
            <a:ext cx="533400" cy="0"/>
          </a:xfrm>
          <a:prstGeom prst="line">
            <a:avLst/>
          </a:prstGeom>
          <a:noFill/>
          <a:ln w="12700">
            <a:solidFill>
              <a:schemeClr val="tx1"/>
            </a:solidFill>
            <a:round/>
            <a:headEnd type="none" w="sm" len="sm"/>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99720" name="Line 8"/>
          <p:cNvSpPr>
            <a:spLocks noChangeShapeType="1"/>
          </p:cNvSpPr>
          <p:nvPr/>
        </p:nvSpPr>
        <p:spPr bwMode="auto">
          <a:xfrm flipH="1">
            <a:off x="1284288" y="3228975"/>
            <a:ext cx="533400" cy="0"/>
          </a:xfrm>
          <a:prstGeom prst="line">
            <a:avLst/>
          </a:prstGeom>
          <a:noFill/>
          <a:ln w="12700">
            <a:solidFill>
              <a:schemeClr val="tx1"/>
            </a:solidFill>
            <a:round/>
            <a:headEnd/>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1513" name="AutoShape 9"/>
          <p:cNvSpPr>
            <a:spLocks noChangeArrowheads="1"/>
          </p:cNvSpPr>
          <p:nvPr/>
        </p:nvSpPr>
        <p:spPr bwMode="auto">
          <a:xfrm>
            <a:off x="2908300" y="609600"/>
            <a:ext cx="5715000" cy="3733800"/>
          </a:xfrm>
          <a:prstGeom prst="roundRect">
            <a:avLst>
              <a:gd name="adj" fmla="val 2903"/>
            </a:avLst>
          </a:prstGeom>
          <a:solidFill>
            <a:schemeClr val="bg1">
              <a:alpha val="50195"/>
            </a:schemeClr>
          </a:solidFill>
          <a:ln w="28575">
            <a:solidFill>
              <a:schemeClr val="tx1"/>
            </a:solidFill>
            <a:round/>
            <a:headEnd type="none" w="sm" len="sm"/>
            <a:tailEnd type="none" w="sm" len="sm"/>
          </a:ln>
        </p:spPr>
        <p:txBody>
          <a:bodyPr wrap="none" lIns="92075" tIns="137160" rIns="182880" bIns="46038"/>
          <a:lstStyle/>
          <a:p>
            <a:pPr algn="r">
              <a:lnSpc>
                <a:spcPct val="90000"/>
              </a:lnSpc>
              <a:spcBef>
                <a:spcPct val="0"/>
              </a:spcBef>
            </a:pPr>
            <a:r>
              <a:rPr lang="en-US" sz="2800" smtClean="0">
                <a:solidFill>
                  <a:srgbClr val="0066FF"/>
                </a:solidFill>
              </a:rPr>
              <a:t> </a:t>
            </a:r>
          </a:p>
        </p:txBody>
      </p:sp>
      <p:sp>
        <p:nvSpPr>
          <p:cNvPr id="21514" name="Rectangle 10"/>
          <p:cNvSpPr>
            <a:spLocks noChangeArrowheads="1"/>
          </p:cNvSpPr>
          <p:nvPr/>
        </p:nvSpPr>
        <p:spPr bwMode="auto">
          <a:xfrm>
            <a:off x="7251700" y="687388"/>
            <a:ext cx="1295400" cy="3579812"/>
          </a:xfrm>
          <a:prstGeom prst="rect">
            <a:avLst/>
          </a:prstGeom>
          <a:solidFill>
            <a:srgbClr val="FFFF99"/>
          </a:solidFill>
          <a:ln w="19050" cap="rnd">
            <a:noFill/>
            <a:prstDash val="sysDot"/>
            <a:miter lim="800000"/>
            <a:headEnd type="none" w="sm" len="sm"/>
            <a:tailEnd type="none" w="sm" len="sm"/>
          </a:ln>
        </p:spPr>
        <p:txBody>
          <a:bodyPr wrap="none" tIns="91440" bIns="91440"/>
          <a:lstStyle/>
          <a:p>
            <a:pPr algn="ctr">
              <a:lnSpc>
                <a:spcPct val="100000"/>
              </a:lnSpc>
              <a:spcBef>
                <a:spcPct val="0"/>
              </a:spcBef>
            </a:pPr>
            <a:r>
              <a:rPr lang="en-US" sz="2000" dirty="0" err="1" smtClean="0">
                <a:solidFill>
                  <a:srgbClr val="0066FF"/>
                </a:solidFill>
              </a:rPr>
              <a:t>Swi</a:t>
            </a:r>
            <a:r>
              <a:rPr lang="en-US" sz="2000" dirty="0" smtClean="0">
                <a:solidFill>
                  <a:srgbClr val="0066FF"/>
                </a:solidFill>
              </a:rPr>
              <a:t/>
            </a:r>
            <a:br>
              <a:rPr lang="en-US" sz="2000" dirty="0" smtClean="0">
                <a:solidFill>
                  <a:srgbClr val="0066FF"/>
                </a:solidFill>
              </a:rPr>
            </a:br>
            <a:r>
              <a:rPr lang="en-US" sz="2000" dirty="0" smtClean="0">
                <a:solidFill>
                  <a:srgbClr val="0066FF"/>
                </a:solidFill>
              </a:rPr>
              <a:t>Task</a:t>
            </a:r>
          </a:p>
        </p:txBody>
      </p:sp>
      <p:sp>
        <p:nvSpPr>
          <p:cNvPr id="21515" name="Rectangle 11"/>
          <p:cNvSpPr>
            <a:spLocks noChangeArrowheads="1"/>
          </p:cNvSpPr>
          <p:nvPr/>
        </p:nvSpPr>
        <p:spPr bwMode="auto">
          <a:xfrm>
            <a:off x="4508500" y="687388"/>
            <a:ext cx="1524000" cy="3579812"/>
          </a:xfrm>
          <a:prstGeom prst="rect">
            <a:avLst/>
          </a:prstGeom>
          <a:solidFill>
            <a:schemeClr val="accent2"/>
          </a:solidFill>
          <a:ln w="19050" cap="rnd">
            <a:noFill/>
            <a:prstDash val="sysDot"/>
            <a:miter lim="800000"/>
            <a:headEnd type="none" w="sm" len="sm"/>
            <a:tailEnd type="none" w="sm" len="sm"/>
          </a:ln>
        </p:spPr>
        <p:txBody>
          <a:bodyPr wrap="none" tIns="91440" bIns="91440"/>
          <a:lstStyle/>
          <a:p>
            <a:pPr algn="ctr">
              <a:lnSpc>
                <a:spcPct val="100000"/>
              </a:lnSpc>
              <a:spcBef>
                <a:spcPct val="0"/>
              </a:spcBef>
            </a:pPr>
            <a:r>
              <a:rPr lang="en-US" sz="2000" dirty="0" err="1" smtClean="0">
                <a:solidFill>
                  <a:srgbClr val="000000"/>
                </a:solidFill>
              </a:rPr>
              <a:t>Hwi</a:t>
            </a:r>
            <a:endParaRPr lang="en-US" sz="2000" dirty="0" smtClean="0">
              <a:solidFill>
                <a:srgbClr val="000000"/>
              </a:solidFill>
            </a:endParaRPr>
          </a:p>
        </p:txBody>
      </p:sp>
      <p:sp>
        <p:nvSpPr>
          <p:cNvPr id="21516" name="AutoShape 12"/>
          <p:cNvSpPr>
            <a:spLocks noChangeArrowheads="1"/>
          </p:cNvSpPr>
          <p:nvPr/>
        </p:nvSpPr>
        <p:spPr bwMode="auto">
          <a:xfrm>
            <a:off x="4724400" y="1371600"/>
            <a:ext cx="1155700" cy="774700"/>
          </a:xfrm>
          <a:prstGeom prst="roundRect">
            <a:avLst>
              <a:gd name="adj" fmla="val 16667"/>
            </a:avLst>
          </a:prstGeom>
          <a:solidFill>
            <a:schemeClr val="accent1"/>
          </a:solidFill>
          <a:ln w="12700">
            <a:solidFill>
              <a:schemeClr val="tx1"/>
            </a:solid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66FF"/>
                </a:solidFill>
                <a:latin typeface="Arial Narrow" pitchFamily="34" charset="0"/>
              </a:rPr>
              <a:t>isrAudio</a:t>
            </a:r>
            <a:endParaRPr lang="en-US" sz="1800" baseline="-25000" smtClean="0">
              <a:solidFill>
                <a:srgbClr val="0066FF"/>
              </a:solidFill>
              <a:latin typeface="Arial Narrow" pitchFamily="34" charset="0"/>
            </a:endParaRPr>
          </a:p>
        </p:txBody>
      </p:sp>
      <p:sp>
        <p:nvSpPr>
          <p:cNvPr id="499725" name="AutoShape 13"/>
          <p:cNvSpPr>
            <a:spLocks noChangeArrowheads="1"/>
          </p:cNvSpPr>
          <p:nvPr/>
        </p:nvSpPr>
        <p:spPr bwMode="auto">
          <a:xfrm>
            <a:off x="6278563" y="1368425"/>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nvGrpSpPr>
          <p:cNvPr id="2" name="Group 14"/>
          <p:cNvGrpSpPr>
            <a:grpSpLocks/>
          </p:cNvGrpSpPr>
          <p:nvPr/>
        </p:nvGrpSpPr>
        <p:grpSpPr bwMode="auto">
          <a:xfrm>
            <a:off x="6499225" y="1460500"/>
            <a:ext cx="333375" cy="609600"/>
            <a:chOff x="2234" y="1394"/>
            <a:chExt cx="144" cy="264"/>
          </a:xfrm>
        </p:grpSpPr>
        <p:sp>
          <p:nvSpPr>
            <p:cNvPr id="499727" name="Rectangle 15"/>
            <p:cNvSpPr>
              <a:spLocks noChangeArrowheads="1"/>
            </p:cNvSpPr>
            <p:nvPr/>
          </p:nvSpPr>
          <p:spPr bwMode="auto">
            <a:xfrm rot="-10800000">
              <a:off x="2235" y="1394"/>
              <a:ext cx="143" cy="264"/>
            </a:xfrm>
            <a:prstGeom prst="rect">
              <a:avLst/>
            </a:prstGeom>
            <a:solidFill>
              <a:schemeClr val="accent1"/>
            </a:solidFill>
            <a:ln w="19050">
              <a:solidFill>
                <a:schemeClr val="tx2"/>
              </a:solidFill>
              <a:miter lim="800000"/>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28" name="Line 16"/>
            <p:cNvSpPr>
              <a:spLocks noChangeShapeType="1"/>
            </p:cNvSpPr>
            <p:nvPr/>
          </p:nvSpPr>
          <p:spPr bwMode="auto">
            <a:xfrm rot="-10800000">
              <a:off x="2234" y="1604"/>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29" name="Line 17"/>
            <p:cNvSpPr>
              <a:spLocks noChangeShapeType="1"/>
            </p:cNvSpPr>
            <p:nvPr/>
          </p:nvSpPr>
          <p:spPr bwMode="auto">
            <a:xfrm rot="-10800000">
              <a:off x="2234" y="1551"/>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30" name="Line 18"/>
            <p:cNvSpPr>
              <a:spLocks noChangeShapeType="1"/>
            </p:cNvSpPr>
            <p:nvPr/>
          </p:nvSpPr>
          <p:spPr bwMode="auto">
            <a:xfrm rot="-10800000">
              <a:off x="2234" y="1498"/>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31" name="Line 19"/>
            <p:cNvSpPr>
              <a:spLocks noChangeShapeType="1"/>
            </p:cNvSpPr>
            <p:nvPr/>
          </p:nvSpPr>
          <p:spPr bwMode="auto">
            <a:xfrm rot="-10800000">
              <a:off x="2234" y="1445"/>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21519" name="AutoShape 20"/>
          <p:cNvSpPr>
            <a:spLocks noChangeArrowheads="1"/>
          </p:cNvSpPr>
          <p:nvPr/>
        </p:nvSpPr>
        <p:spPr bwMode="auto">
          <a:xfrm>
            <a:off x="6280150" y="1071563"/>
            <a:ext cx="776288" cy="223837"/>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rcvBufs</a:t>
            </a:r>
          </a:p>
        </p:txBody>
      </p:sp>
      <p:sp>
        <p:nvSpPr>
          <p:cNvPr id="499733" name="AutoShape 21"/>
          <p:cNvSpPr>
            <a:spLocks noChangeArrowheads="1"/>
          </p:cNvSpPr>
          <p:nvPr/>
        </p:nvSpPr>
        <p:spPr bwMode="auto">
          <a:xfrm>
            <a:off x="1828800" y="1371600"/>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1521" name="AutoShape 22"/>
          <p:cNvSpPr>
            <a:spLocks noChangeArrowheads="1"/>
          </p:cNvSpPr>
          <p:nvPr/>
        </p:nvSpPr>
        <p:spPr bwMode="auto">
          <a:xfrm rot="5400000">
            <a:off x="1947068" y="1459707"/>
            <a:ext cx="601663" cy="596900"/>
          </a:xfrm>
          <a:prstGeom prst="triangle">
            <a:avLst>
              <a:gd name="adj" fmla="val 50000"/>
            </a:avLst>
          </a:prstGeom>
          <a:solidFill>
            <a:schemeClr val="hlink"/>
          </a:solidFill>
          <a:ln w="28575">
            <a:solidFill>
              <a:schemeClr val="tx2"/>
            </a:solidFill>
            <a:miter lim="800000"/>
            <a:headEnd type="none" w="sm" len="sm"/>
            <a:tailEnd type="none" w="sm" len="sm"/>
          </a:ln>
        </p:spPr>
        <p:txBody>
          <a:bodyPr rot="10800000" vert="eaVert" wrap="none" lIns="92075" tIns="46038" rIns="92075" bIns="46038" anchor="ctr"/>
          <a:lstStyle/>
          <a:p>
            <a:pPr>
              <a:lnSpc>
                <a:spcPct val="90000"/>
              </a:lnSpc>
              <a:spcBef>
                <a:spcPct val="0"/>
              </a:spcBef>
            </a:pPr>
            <a:r>
              <a:rPr lang="en-US" sz="1600" dirty="0" smtClean="0">
                <a:solidFill>
                  <a:srgbClr val="000000"/>
                </a:solidFill>
                <a:latin typeface="Arial Narrow" pitchFamily="34" charset="0"/>
              </a:rPr>
              <a:t>ADC</a:t>
            </a:r>
            <a:endParaRPr lang="en-US" sz="1800" dirty="0" smtClean="0">
              <a:solidFill>
                <a:srgbClr val="000000"/>
              </a:solidFill>
              <a:latin typeface="Arial Narrow" pitchFamily="34" charset="0"/>
            </a:endParaRPr>
          </a:p>
        </p:txBody>
      </p:sp>
      <p:sp>
        <p:nvSpPr>
          <p:cNvPr id="499735" name="AutoShape 23"/>
          <p:cNvSpPr>
            <a:spLocks noChangeArrowheads="1"/>
          </p:cNvSpPr>
          <p:nvPr/>
        </p:nvSpPr>
        <p:spPr bwMode="auto">
          <a:xfrm flipH="1">
            <a:off x="1828800" y="2841625"/>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1523" name="AutoShape 24"/>
          <p:cNvSpPr>
            <a:spLocks noChangeArrowheads="1"/>
          </p:cNvSpPr>
          <p:nvPr/>
        </p:nvSpPr>
        <p:spPr bwMode="auto">
          <a:xfrm rot="16200000" flipH="1">
            <a:off x="1883568" y="2929732"/>
            <a:ext cx="601663" cy="596900"/>
          </a:xfrm>
          <a:prstGeom prst="triangle">
            <a:avLst>
              <a:gd name="adj" fmla="val 50000"/>
            </a:avLst>
          </a:prstGeom>
          <a:solidFill>
            <a:schemeClr val="hlink"/>
          </a:solidFill>
          <a:ln w="28575">
            <a:solidFill>
              <a:schemeClr val="tx2"/>
            </a:solidFill>
            <a:miter lim="800000"/>
            <a:headEnd type="none" w="sm" len="sm"/>
            <a:tailEnd type="none" w="sm" len="sm"/>
          </a:ln>
        </p:spPr>
        <p:txBody>
          <a:bodyPr vert="eaVert" wrap="none" lIns="92075" tIns="46038" rIns="92075" bIns="46038" anchor="ctr"/>
          <a:lstStyle/>
          <a:p>
            <a:pPr algn="ctr">
              <a:lnSpc>
                <a:spcPct val="90000"/>
              </a:lnSpc>
              <a:spcBef>
                <a:spcPct val="0"/>
              </a:spcBef>
            </a:pPr>
            <a:endParaRPr lang="en-US" sz="1800" smtClean="0">
              <a:solidFill>
                <a:srgbClr val="000000"/>
              </a:solidFill>
              <a:latin typeface="Arial Narrow" pitchFamily="34" charset="0"/>
            </a:endParaRPr>
          </a:p>
        </p:txBody>
      </p:sp>
      <p:sp>
        <p:nvSpPr>
          <p:cNvPr id="21524" name="Text Box 25"/>
          <p:cNvSpPr txBox="1">
            <a:spLocks noChangeArrowheads="1"/>
          </p:cNvSpPr>
          <p:nvPr/>
        </p:nvSpPr>
        <p:spPr bwMode="auto">
          <a:xfrm>
            <a:off x="1995488" y="3089275"/>
            <a:ext cx="546100" cy="287338"/>
          </a:xfrm>
          <a:prstGeom prst="rect">
            <a:avLst/>
          </a:prstGeom>
          <a:noFill/>
          <a:ln w="12700">
            <a:noFill/>
            <a:miter lim="800000"/>
            <a:headEnd type="none" w="sm" len="sm"/>
            <a:tailEnd type="none" w="sm" len="sm"/>
          </a:ln>
        </p:spPr>
        <p:txBody>
          <a:bodyPr wrap="none">
            <a:spAutoFit/>
          </a:bodyPr>
          <a:lstStyle/>
          <a:p>
            <a:r>
              <a:rPr lang="en-US" sz="1600" smtClean="0">
                <a:solidFill>
                  <a:srgbClr val="000000"/>
                </a:solidFill>
                <a:latin typeface="Arial Narrow" pitchFamily="34" charset="0"/>
              </a:rPr>
              <a:t>DAC</a:t>
            </a:r>
          </a:p>
        </p:txBody>
      </p:sp>
      <p:sp>
        <p:nvSpPr>
          <p:cNvPr id="21525" name="Rectangle 26"/>
          <p:cNvSpPr>
            <a:spLocks noChangeArrowheads="1"/>
          </p:cNvSpPr>
          <p:nvPr/>
        </p:nvSpPr>
        <p:spPr bwMode="auto">
          <a:xfrm>
            <a:off x="2995613" y="687388"/>
            <a:ext cx="1541462" cy="3579812"/>
          </a:xfrm>
          <a:prstGeom prst="rect">
            <a:avLst/>
          </a:prstGeom>
          <a:solidFill>
            <a:srgbClr val="CCFF66"/>
          </a:solidFill>
          <a:ln w="19050" cap="rnd">
            <a:noFill/>
            <a:prstDash val="sysDot"/>
            <a:miter lim="800000"/>
            <a:headEnd type="none" w="sm" len="sm"/>
            <a:tailEnd type="none" w="sm" len="sm"/>
          </a:ln>
        </p:spPr>
        <p:txBody>
          <a:bodyPr wrap="none" tIns="91440" bIns="91440"/>
          <a:lstStyle/>
          <a:p>
            <a:pPr algn="ctr">
              <a:lnSpc>
                <a:spcPct val="100000"/>
              </a:lnSpc>
              <a:spcBef>
                <a:spcPct val="0"/>
              </a:spcBef>
            </a:pPr>
            <a:r>
              <a:rPr lang="en-US" sz="2000" smtClean="0">
                <a:solidFill>
                  <a:srgbClr val="FF0000"/>
                </a:solidFill>
              </a:rPr>
              <a:t>McASP</a:t>
            </a:r>
          </a:p>
        </p:txBody>
      </p:sp>
      <p:sp>
        <p:nvSpPr>
          <p:cNvPr id="21526" name="AutoShape 27"/>
          <p:cNvSpPr>
            <a:spLocks noChangeArrowheads="1"/>
          </p:cNvSpPr>
          <p:nvPr/>
        </p:nvSpPr>
        <p:spPr bwMode="auto">
          <a:xfrm>
            <a:off x="3349625" y="1120775"/>
            <a:ext cx="777875" cy="223838"/>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SR12</a:t>
            </a:r>
          </a:p>
        </p:txBody>
      </p:sp>
      <p:sp>
        <p:nvSpPr>
          <p:cNvPr id="499740" name="AutoShape 28"/>
          <p:cNvSpPr>
            <a:spLocks noChangeArrowheads="1"/>
          </p:cNvSpPr>
          <p:nvPr/>
        </p:nvSpPr>
        <p:spPr bwMode="auto">
          <a:xfrm>
            <a:off x="3349625" y="1371600"/>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lgn="ctr">
              <a:lnSpc>
                <a:spcPct val="90000"/>
              </a:lnSpc>
              <a:spcBef>
                <a:spcPct val="0"/>
              </a:spcBef>
              <a:defRPr/>
            </a:pPr>
            <a:endParaRPr lang="en-US" sz="2800">
              <a:solidFill>
                <a:srgbClr val="000000"/>
              </a:solidFill>
              <a:effectLst>
                <a:outerShdw blurRad="38100" dist="38100" dir="2700000" algn="tl">
                  <a:srgbClr val="FFFFFF"/>
                </a:outerShdw>
              </a:effectLst>
            </a:endParaRPr>
          </a:p>
        </p:txBody>
      </p:sp>
      <p:grpSp>
        <p:nvGrpSpPr>
          <p:cNvPr id="3" name="Group 29"/>
          <p:cNvGrpSpPr>
            <a:grpSpLocks/>
          </p:cNvGrpSpPr>
          <p:nvPr/>
        </p:nvGrpSpPr>
        <p:grpSpPr bwMode="auto">
          <a:xfrm rot="-5400000">
            <a:off x="3661569" y="1466056"/>
            <a:ext cx="174625" cy="608013"/>
            <a:chOff x="3226" y="1912"/>
            <a:chExt cx="76" cy="264"/>
          </a:xfrm>
        </p:grpSpPr>
        <p:sp>
          <p:nvSpPr>
            <p:cNvPr id="499742" name="Rectangle 30"/>
            <p:cNvSpPr>
              <a:spLocks noChangeArrowheads="1"/>
            </p:cNvSpPr>
            <p:nvPr/>
          </p:nvSpPr>
          <p:spPr bwMode="auto">
            <a:xfrm>
              <a:off x="3226" y="1912"/>
              <a:ext cx="76" cy="264"/>
            </a:xfrm>
            <a:prstGeom prst="rect">
              <a:avLst/>
            </a:prstGeom>
            <a:solidFill>
              <a:schemeClr val="accent1"/>
            </a:solidFill>
            <a:ln w="19050">
              <a:solidFill>
                <a:schemeClr val="tx2"/>
              </a:solidFill>
              <a:miter lim="800000"/>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3" name="Line 31"/>
            <p:cNvSpPr>
              <a:spLocks noChangeShapeType="1"/>
            </p:cNvSpPr>
            <p:nvPr/>
          </p:nvSpPr>
          <p:spPr bwMode="auto">
            <a:xfrm>
              <a:off x="3226" y="1940"/>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4" name="Line 32"/>
            <p:cNvSpPr>
              <a:spLocks noChangeShapeType="1"/>
            </p:cNvSpPr>
            <p:nvPr/>
          </p:nvSpPr>
          <p:spPr bwMode="auto">
            <a:xfrm>
              <a:off x="3226" y="1973"/>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5" name="Line 33"/>
            <p:cNvSpPr>
              <a:spLocks noChangeShapeType="1"/>
            </p:cNvSpPr>
            <p:nvPr/>
          </p:nvSpPr>
          <p:spPr bwMode="auto">
            <a:xfrm>
              <a:off x="3226" y="2007"/>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6" name="Line 34"/>
            <p:cNvSpPr>
              <a:spLocks noChangeShapeType="1"/>
            </p:cNvSpPr>
            <p:nvPr/>
          </p:nvSpPr>
          <p:spPr bwMode="auto">
            <a:xfrm>
              <a:off x="3226" y="2040"/>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7" name="Line 35"/>
            <p:cNvSpPr>
              <a:spLocks noChangeShapeType="1"/>
            </p:cNvSpPr>
            <p:nvPr/>
          </p:nvSpPr>
          <p:spPr bwMode="auto">
            <a:xfrm>
              <a:off x="3226" y="2074"/>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8" name="Line 36"/>
            <p:cNvSpPr>
              <a:spLocks noChangeShapeType="1"/>
            </p:cNvSpPr>
            <p:nvPr/>
          </p:nvSpPr>
          <p:spPr bwMode="auto">
            <a:xfrm>
              <a:off x="3226" y="2107"/>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49" name="Line 37"/>
            <p:cNvSpPr>
              <a:spLocks noChangeShapeType="1"/>
            </p:cNvSpPr>
            <p:nvPr/>
          </p:nvSpPr>
          <p:spPr bwMode="auto">
            <a:xfrm>
              <a:off x="3226" y="2141"/>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499750" name="Line 38"/>
          <p:cNvSpPr>
            <a:spLocks noChangeShapeType="1"/>
          </p:cNvSpPr>
          <p:nvPr/>
        </p:nvSpPr>
        <p:spPr bwMode="auto">
          <a:xfrm>
            <a:off x="3444875" y="1758950"/>
            <a:ext cx="608013" cy="0"/>
          </a:xfrm>
          <a:prstGeom prst="line">
            <a:avLst/>
          </a:prstGeom>
          <a:noFill/>
          <a:ln w="12700">
            <a:solidFill>
              <a:schemeClr val="tx1"/>
            </a:solidFill>
            <a:round/>
            <a:headEnd type="none" w="sm" len="sm"/>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nvGrpSpPr>
          <p:cNvPr id="4" name="Group 39"/>
          <p:cNvGrpSpPr>
            <a:grpSpLocks/>
          </p:cNvGrpSpPr>
          <p:nvPr/>
        </p:nvGrpSpPr>
        <p:grpSpPr bwMode="auto">
          <a:xfrm>
            <a:off x="3365500" y="2584450"/>
            <a:ext cx="788988" cy="1025525"/>
            <a:chOff x="1680" y="3281"/>
            <a:chExt cx="497" cy="646"/>
          </a:xfrm>
        </p:grpSpPr>
        <p:sp>
          <p:nvSpPr>
            <p:cNvPr id="21566" name="AutoShape 40"/>
            <p:cNvSpPr>
              <a:spLocks noChangeArrowheads="1"/>
            </p:cNvSpPr>
            <p:nvPr/>
          </p:nvSpPr>
          <p:spPr bwMode="auto">
            <a:xfrm>
              <a:off x="1680" y="3281"/>
              <a:ext cx="490" cy="141"/>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SR11</a:t>
              </a:r>
            </a:p>
          </p:txBody>
        </p:sp>
        <p:sp>
          <p:nvSpPr>
            <p:cNvPr id="499753" name="AutoShape 41"/>
            <p:cNvSpPr>
              <a:spLocks noChangeArrowheads="1"/>
            </p:cNvSpPr>
            <p:nvPr/>
          </p:nvSpPr>
          <p:spPr bwMode="auto">
            <a:xfrm>
              <a:off x="1689" y="3439"/>
              <a:ext cx="488" cy="488"/>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lgn="ctr">
                <a:lnSpc>
                  <a:spcPct val="90000"/>
                </a:lnSpc>
                <a:spcBef>
                  <a:spcPct val="0"/>
                </a:spcBef>
                <a:defRPr/>
              </a:pPr>
              <a:endParaRPr lang="en-US" sz="2800">
                <a:solidFill>
                  <a:srgbClr val="000000"/>
                </a:solidFill>
                <a:effectLst>
                  <a:outerShdw blurRad="38100" dist="38100" dir="2700000" algn="tl">
                    <a:srgbClr val="FFFFFF"/>
                  </a:outerShdw>
                </a:effectLst>
              </a:endParaRPr>
            </a:p>
          </p:txBody>
        </p:sp>
        <p:grpSp>
          <p:nvGrpSpPr>
            <p:cNvPr id="5" name="Group 42"/>
            <p:cNvGrpSpPr>
              <a:grpSpLocks/>
            </p:cNvGrpSpPr>
            <p:nvPr/>
          </p:nvGrpSpPr>
          <p:grpSpPr bwMode="auto">
            <a:xfrm rot="-5400000">
              <a:off x="1877" y="3491"/>
              <a:ext cx="110" cy="383"/>
              <a:chOff x="3226" y="1912"/>
              <a:chExt cx="76" cy="264"/>
            </a:xfrm>
          </p:grpSpPr>
          <p:sp>
            <p:nvSpPr>
              <p:cNvPr id="499755" name="Rectangle 43"/>
              <p:cNvSpPr>
                <a:spLocks noChangeArrowheads="1"/>
              </p:cNvSpPr>
              <p:nvPr/>
            </p:nvSpPr>
            <p:spPr bwMode="auto">
              <a:xfrm>
                <a:off x="3226" y="1912"/>
                <a:ext cx="76" cy="264"/>
              </a:xfrm>
              <a:prstGeom prst="rect">
                <a:avLst/>
              </a:prstGeom>
              <a:solidFill>
                <a:schemeClr val="accent1"/>
              </a:solidFill>
              <a:ln w="19050">
                <a:solidFill>
                  <a:schemeClr val="tx2"/>
                </a:solidFill>
                <a:miter lim="800000"/>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56" name="Line 44"/>
              <p:cNvSpPr>
                <a:spLocks noChangeShapeType="1"/>
              </p:cNvSpPr>
              <p:nvPr/>
            </p:nvSpPr>
            <p:spPr bwMode="auto">
              <a:xfrm>
                <a:off x="3226" y="1940"/>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57" name="Line 45"/>
              <p:cNvSpPr>
                <a:spLocks noChangeShapeType="1"/>
              </p:cNvSpPr>
              <p:nvPr/>
            </p:nvSpPr>
            <p:spPr bwMode="auto">
              <a:xfrm>
                <a:off x="3226" y="1972"/>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58" name="Line 46"/>
              <p:cNvSpPr>
                <a:spLocks noChangeShapeType="1"/>
              </p:cNvSpPr>
              <p:nvPr/>
            </p:nvSpPr>
            <p:spPr bwMode="auto">
              <a:xfrm>
                <a:off x="3226" y="2007"/>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59" name="Line 47"/>
              <p:cNvSpPr>
                <a:spLocks noChangeShapeType="1"/>
              </p:cNvSpPr>
              <p:nvPr/>
            </p:nvSpPr>
            <p:spPr bwMode="auto">
              <a:xfrm>
                <a:off x="3226" y="2040"/>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0" name="Line 48"/>
              <p:cNvSpPr>
                <a:spLocks noChangeShapeType="1"/>
              </p:cNvSpPr>
              <p:nvPr/>
            </p:nvSpPr>
            <p:spPr bwMode="auto">
              <a:xfrm>
                <a:off x="3226" y="2074"/>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1" name="Line 49"/>
              <p:cNvSpPr>
                <a:spLocks noChangeShapeType="1"/>
              </p:cNvSpPr>
              <p:nvPr/>
            </p:nvSpPr>
            <p:spPr bwMode="auto">
              <a:xfrm>
                <a:off x="3226" y="2107"/>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2" name="Line 50"/>
              <p:cNvSpPr>
                <a:spLocks noChangeShapeType="1"/>
              </p:cNvSpPr>
              <p:nvPr/>
            </p:nvSpPr>
            <p:spPr bwMode="auto">
              <a:xfrm>
                <a:off x="3226" y="2141"/>
                <a:ext cx="76"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499763" name="Line 51"/>
            <p:cNvSpPr>
              <a:spLocks noChangeShapeType="1"/>
            </p:cNvSpPr>
            <p:nvPr/>
          </p:nvSpPr>
          <p:spPr bwMode="auto">
            <a:xfrm flipH="1">
              <a:off x="1740" y="3678"/>
              <a:ext cx="383" cy="0"/>
            </a:xfrm>
            <a:prstGeom prst="line">
              <a:avLst/>
            </a:prstGeom>
            <a:noFill/>
            <a:ln w="12700">
              <a:solidFill>
                <a:schemeClr val="tx1"/>
              </a:solidFill>
              <a:round/>
              <a:headEnd type="none" w="sm" len="sm"/>
              <a:tailEnd type="triangle" w="med" len="me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grpSp>
      <p:sp>
        <p:nvSpPr>
          <p:cNvPr id="21531" name="AutoShape 52"/>
          <p:cNvSpPr>
            <a:spLocks noChangeArrowheads="1"/>
          </p:cNvSpPr>
          <p:nvPr/>
        </p:nvSpPr>
        <p:spPr bwMode="auto">
          <a:xfrm>
            <a:off x="4724400" y="2841625"/>
            <a:ext cx="1155700" cy="774700"/>
          </a:xfrm>
          <a:prstGeom prst="roundRect">
            <a:avLst>
              <a:gd name="adj" fmla="val 16667"/>
            </a:avLst>
          </a:prstGeom>
          <a:solidFill>
            <a:schemeClr val="accent1"/>
          </a:solidFill>
          <a:ln w="12700">
            <a:solidFill>
              <a:schemeClr val="tx1"/>
            </a:solid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66FF"/>
                </a:solidFill>
                <a:latin typeface="Arial Narrow" pitchFamily="34" charset="0"/>
              </a:rPr>
              <a:t>isrAudio</a:t>
            </a:r>
            <a:endParaRPr lang="en-US" sz="1800" baseline="-25000" smtClean="0">
              <a:solidFill>
                <a:srgbClr val="0066FF"/>
              </a:solidFill>
              <a:latin typeface="Arial Narrow" pitchFamily="34" charset="0"/>
            </a:endParaRPr>
          </a:p>
        </p:txBody>
      </p:sp>
      <p:sp>
        <p:nvSpPr>
          <p:cNvPr id="499765" name="AutoShape 53"/>
          <p:cNvSpPr>
            <a:spLocks noChangeArrowheads="1"/>
          </p:cNvSpPr>
          <p:nvPr/>
        </p:nvSpPr>
        <p:spPr bwMode="auto">
          <a:xfrm>
            <a:off x="6278563" y="2841625"/>
            <a:ext cx="774700" cy="774700"/>
          </a:xfrm>
          <a:prstGeom prst="roundRect">
            <a:avLst>
              <a:gd name="adj" fmla="val 16667"/>
            </a:avLst>
          </a:prstGeom>
          <a:solidFill>
            <a:schemeClr val="accent1"/>
          </a:solidFill>
          <a:ln w="12700">
            <a:solidFill>
              <a:schemeClr val="tx1"/>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nvGrpSpPr>
          <p:cNvPr id="6" name="Group 54"/>
          <p:cNvGrpSpPr>
            <a:grpSpLocks/>
          </p:cNvGrpSpPr>
          <p:nvPr/>
        </p:nvGrpSpPr>
        <p:grpSpPr bwMode="auto">
          <a:xfrm>
            <a:off x="6499225" y="2924175"/>
            <a:ext cx="333375" cy="609600"/>
            <a:chOff x="2234" y="1394"/>
            <a:chExt cx="144" cy="264"/>
          </a:xfrm>
        </p:grpSpPr>
        <p:sp>
          <p:nvSpPr>
            <p:cNvPr id="499767" name="Rectangle 55"/>
            <p:cNvSpPr>
              <a:spLocks noChangeArrowheads="1"/>
            </p:cNvSpPr>
            <p:nvPr/>
          </p:nvSpPr>
          <p:spPr bwMode="auto">
            <a:xfrm rot="-10800000">
              <a:off x="2235" y="1394"/>
              <a:ext cx="143" cy="264"/>
            </a:xfrm>
            <a:prstGeom prst="rect">
              <a:avLst/>
            </a:prstGeom>
            <a:solidFill>
              <a:schemeClr val="accent1"/>
            </a:solidFill>
            <a:ln w="19050">
              <a:solidFill>
                <a:schemeClr val="tx2"/>
              </a:solidFill>
              <a:miter lim="800000"/>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8" name="Line 56"/>
            <p:cNvSpPr>
              <a:spLocks noChangeShapeType="1"/>
            </p:cNvSpPr>
            <p:nvPr/>
          </p:nvSpPr>
          <p:spPr bwMode="auto">
            <a:xfrm rot="-10800000">
              <a:off x="2234" y="1604"/>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69" name="Line 57"/>
            <p:cNvSpPr>
              <a:spLocks noChangeShapeType="1"/>
            </p:cNvSpPr>
            <p:nvPr/>
          </p:nvSpPr>
          <p:spPr bwMode="auto">
            <a:xfrm rot="-10800000">
              <a:off x="2234" y="1551"/>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70" name="Line 58"/>
            <p:cNvSpPr>
              <a:spLocks noChangeShapeType="1"/>
            </p:cNvSpPr>
            <p:nvPr/>
          </p:nvSpPr>
          <p:spPr bwMode="auto">
            <a:xfrm rot="-10800000">
              <a:off x="2234" y="1498"/>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99771" name="Line 59"/>
            <p:cNvSpPr>
              <a:spLocks noChangeShapeType="1"/>
            </p:cNvSpPr>
            <p:nvPr/>
          </p:nvSpPr>
          <p:spPr bwMode="auto">
            <a:xfrm rot="-10800000">
              <a:off x="2234" y="1445"/>
              <a:ext cx="143" cy="0"/>
            </a:xfrm>
            <a:prstGeom prst="line">
              <a:avLst/>
            </a:prstGeom>
            <a:noFill/>
            <a:ln w="19050">
              <a:solidFill>
                <a:schemeClr val="tx2"/>
              </a:solidFill>
              <a:round/>
              <a:headEnd type="none" w="sm" len="sm"/>
              <a:tailEnd type="none" w="sm" len="sm"/>
            </a:ln>
            <a:effectLst/>
          </p:spPr>
          <p:txBody>
            <a:bodyPr wrap="none" lIns="92075" tIns="46038" rIns="92075" bIns="46038"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21534" name="AutoShape 60"/>
          <p:cNvSpPr>
            <a:spLocks noChangeArrowheads="1"/>
          </p:cNvSpPr>
          <p:nvPr/>
        </p:nvSpPr>
        <p:spPr bwMode="auto">
          <a:xfrm>
            <a:off x="6270625" y="2528888"/>
            <a:ext cx="776288" cy="223837"/>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xmtBufs</a:t>
            </a:r>
          </a:p>
        </p:txBody>
      </p:sp>
      <p:sp>
        <p:nvSpPr>
          <p:cNvPr id="499773" name="Line 61"/>
          <p:cNvSpPr>
            <a:spLocks noChangeShapeType="1"/>
          </p:cNvSpPr>
          <p:nvPr/>
        </p:nvSpPr>
        <p:spPr bwMode="auto">
          <a:xfrm>
            <a:off x="7099300" y="1752600"/>
            <a:ext cx="914400" cy="0"/>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99774" name="Line 62"/>
          <p:cNvSpPr>
            <a:spLocks noChangeShapeType="1"/>
          </p:cNvSpPr>
          <p:nvPr/>
        </p:nvSpPr>
        <p:spPr bwMode="auto">
          <a:xfrm>
            <a:off x="7099300" y="3243263"/>
            <a:ext cx="914400" cy="0"/>
          </a:xfrm>
          <a:prstGeom prst="line">
            <a:avLst/>
          </a:prstGeom>
          <a:noFill/>
          <a:ln w="12700">
            <a:solidFill>
              <a:schemeClr val="tx1"/>
            </a:solidFill>
            <a:round/>
            <a:headEnd type="triangle" w="med" len="med"/>
            <a:tailEn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99775" name="Line 63"/>
          <p:cNvSpPr>
            <a:spLocks noChangeShapeType="1"/>
          </p:cNvSpPr>
          <p:nvPr/>
        </p:nvSpPr>
        <p:spPr bwMode="auto">
          <a:xfrm>
            <a:off x="8013700" y="1752600"/>
            <a:ext cx="0" cy="1495425"/>
          </a:xfrm>
          <a:prstGeom prst="line">
            <a:avLst/>
          </a:prstGeom>
          <a:noFill/>
          <a:ln w="12700">
            <a:solidFill>
              <a:schemeClr val="tx1"/>
            </a:solidFill>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21538" name="AutoShape 64"/>
          <p:cNvSpPr>
            <a:spLocks noChangeArrowheads="1"/>
          </p:cNvSpPr>
          <p:nvPr/>
        </p:nvSpPr>
        <p:spPr bwMode="auto">
          <a:xfrm>
            <a:off x="7673975" y="2133600"/>
            <a:ext cx="646113" cy="646113"/>
          </a:xfrm>
          <a:prstGeom prst="roundRect">
            <a:avLst>
              <a:gd name="adj" fmla="val 16667"/>
            </a:avLst>
          </a:prstGeom>
          <a:solidFill>
            <a:schemeClr val="accent1"/>
          </a:solidFill>
          <a:ln w="12700">
            <a:solidFill>
              <a:schemeClr val="tx1"/>
            </a:solidFill>
            <a:round/>
            <a:headEnd type="none" w="sm" len="sm"/>
            <a:tailEnd type="none" w="sm" len="sm"/>
          </a:ln>
        </p:spPr>
        <p:txBody>
          <a:bodyPr wrap="none" lIns="92075" tIns="46038" rIns="92075" bIns="46038" anchor="ctr"/>
          <a:lstStyle/>
          <a:p>
            <a:pPr algn="ctr"/>
            <a:r>
              <a:rPr lang="en-US" sz="1800" smtClean="0">
                <a:solidFill>
                  <a:srgbClr val="000000"/>
                </a:solidFill>
                <a:latin typeface="Arial Narrow" pitchFamily="34" charset="0"/>
              </a:rPr>
              <a:t>COPY</a:t>
            </a:r>
          </a:p>
        </p:txBody>
      </p:sp>
      <p:cxnSp>
        <p:nvCxnSpPr>
          <p:cNvPr id="21539" name="AutoShape 65"/>
          <p:cNvCxnSpPr>
            <a:cxnSpLocks noChangeShapeType="1"/>
            <a:stCxn id="499733" idx="3"/>
            <a:endCxn id="499740" idx="1"/>
          </p:cNvCxnSpPr>
          <p:nvPr/>
        </p:nvCxnSpPr>
        <p:spPr bwMode="auto">
          <a:xfrm>
            <a:off x="2603500" y="1758950"/>
            <a:ext cx="746125" cy="0"/>
          </a:xfrm>
          <a:prstGeom prst="straightConnector1">
            <a:avLst/>
          </a:prstGeom>
          <a:noFill/>
          <a:ln w="12700">
            <a:solidFill>
              <a:schemeClr val="tx1"/>
            </a:solidFill>
            <a:round/>
            <a:headEnd type="none" w="sm" len="sm"/>
            <a:tailEnd type="triangle" w="med" len="med"/>
          </a:ln>
        </p:spPr>
      </p:cxnSp>
      <p:cxnSp>
        <p:nvCxnSpPr>
          <p:cNvPr id="21540" name="AutoShape 66"/>
          <p:cNvCxnSpPr>
            <a:cxnSpLocks noChangeShapeType="1"/>
            <a:stCxn id="499740" idx="3"/>
            <a:endCxn id="21516" idx="1"/>
          </p:cNvCxnSpPr>
          <p:nvPr/>
        </p:nvCxnSpPr>
        <p:spPr bwMode="auto">
          <a:xfrm>
            <a:off x="4124325" y="1758950"/>
            <a:ext cx="600075" cy="0"/>
          </a:xfrm>
          <a:prstGeom prst="straightConnector1">
            <a:avLst/>
          </a:prstGeom>
          <a:noFill/>
          <a:ln w="12700">
            <a:solidFill>
              <a:schemeClr val="tx1"/>
            </a:solidFill>
            <a:round/>
            <a:headEnd type="none" w="sm" len="sm"/>
            <a:tailEnd type="triangle" w="med" len="med"/>
          </a:ln>
        </p:spPr>
      </p:cxnSp>
      <p:cxnSp>
        <p:nvCxnSpPr>
          <p:cNvPr id="21541" name="AutoShape 67"/>
          <p:cNvCxnSpPr>
            <a:cxnSpLocks noChangeShapeType="1"/>
            <a:stCxn id="21516" idx="3"/>
            <a:endCxn id="499725" idx="1"/>
          </p:cNvCxnSpPr>
          <p:nvPr/>
        </p:nvCxnSpPr>
        <p:spPr bwMode="auto">
          <a:xfrm flipV="1">
            <a:off x="5880100" y="1755775"/>
            <a:ext cx="398463" cy="3175"/>
          </a:xfrm>
          <a:prstGeom prst="straightConnector1">
            <a:avLst/>
          </a:prstGeom>
          <a:noFill/>
          <a:ln w="12700">
            <a:solidFill>
              <a:schemeClr val="tx1"/>
            </a:solidFill>
            <a:round/>
            <a:headEnd type="none" w="sm" len="sm"/>
            <a:tailEnd type="triangle" w="med" len="med"/>
          </a:ln>
        </p:spPr>
      </p:cxnSp>
      <p:cxnSp>
        <p:nvCxnSpPr>
          <p:cNvPr id="21542" name="AutoShape 68"/>
          <p:cNvCxnSpPr>
            <a:cxnSpLocks noChangeShapeType="1"/>
            <a:stCxn id="499765" idx="1"/>
            <a:endCxn id="21531" idx="3"/>
          </p:cNvCxnSpPr>
          <p:nvPr/>
        </p:nvCxnSpPr>
        <p:spPr bwMode="auto">
          <a:xfrm flipH="1">
            <a:off x="5880100" y="3228975"/>
            <a:ext cx="398463" cy="0"/>
          </a:xfrm>
          <a:prstGeom prst="straightConnector1">
            <a:avLst/>
          </a:prstGeom>
          <a:noFill/>
          <a:ln w="12700">
            <a:solidFill>
              <a:schemeClr val="tx1"/>
            </a:solidFill>
            <a:round/>
            <a:headEnd type="none" w="sm" len="sm"/>
            <a:tailEnd type="triangle" w="med" len="med"/>
          </a:ln>
        </p:spPr>
      </p:cxnSp>
      <p:cxnSp>
        <p:nvCxnSpPr>
          <p:cNvPr id="21543" name="AutoShape 69"/>
          <p:cNvCxnSpPr>
            <a:cxnSpLocks noChangeShapeType="1"/>
            <a:stCxn id="21531" idx="1"/>
            <a:endCxn id="499753" idx="3"/>
          </p:cNvCxnSpPr>
          <p:nvPr/>
        </p:nvCxnSpPr>
        <p:spPr bwMode="auto">
          <a:xfrm flipH="1" flipV="1">
            <a:off x="4154488" y="3222625"/>
            <a:ext cx="569912" cy="6350"/>
          </a:xfrm>
          <a:prstGeom prst="straightConnector1">
            <a:avLst/>
          </a:prstGeom>
          <a:noFill/>
          <a:ln w="12700">
            <a:solidFill>
              <a:schemeClr val="tx1"/>
            </a:solidFill>
            <a:round/>
            <a:headEnd type="none" w="sm" len="sm"/>
            <a:tailEnd type="triangle" w="med" len="med"/>
          </a:ln>
        </p:spPr>
      </p:cxnSp>
      <p:cxnSp>
        <p:nvCxnSpPr>
          <p:cNvPr id="21544" name="AutoShape 70"/>
          <p:cNvCxnSpPr>
            <a:cxnSpLocks noChangeShapeType="1"/>
            <a:stCxn id="499735" idx="1"/>
            <a:endCxn id="499753" idx="1"/>
          </p:cNvCxnSpPr>
          <p:nvPr/>
        </p:nvCxnSpPr>
        <p:spPr bwMode="auto">
          <a:xfrm flipV="1">
            <a:off x="2603500" y="3222625"/>
            <a:ext cx="776288" cy="6350"/>
          </a:xfrm>
          <a:prstGeom prst="straightConnector1">
            <a:avLst/>
          </a:prstGeom>
          <a:noFill/>
          <a:ln w="12700">
            <a:solidFill>
              <a:schemeClr val="tx1"/>
            </a:solidFill>
            <a:round/>
            <a:headEnd type="triangle" w="med" len="med"/>
            <a:tailEnd/>
          </a:ln>
        </p:spPr>
      </p:cxnSp>
      <p:sp>
        <p:nvSpPr>
          <p:cNvPr id="21545" name="AutoShape 71"/>
          <p:cNvSpPr>
            <a:spLocks noChangeArrowheads="1"/>
          </p:cNvSpPr>
          <p:nvPr/>
        </p:nvSpPr>
        <p:spPr bwMode="auto">
          <a:xfrm>
            <a:off x="1812925" y="2382838"/>
            <a:ext cx="777875" cy="223837"/>
          </a:xfrm>
          <a:prstGeom prst="roundRect">
            <a:avLst>
              <a:gd name="adj" fmla="val 16667"/>
            </a:avLst>
          </a:prstGeom>
          <a:noFill/>
          <a:ln w="12700">
            <a:noFill/>
            <a:round/>
            <a:headEnd type="none" w="sm" len="sm"/>
            <a:tailEnd type="none" w="sm" len="sm"/>
          </a:ln>
        </p:spPr>
        <p:txBody>
          <a:bodyPr wrap="none" lIns="92075" tIns="46038" rIns="92075" bIns="46038" anchor="ctr"/>
          <a:lstStyle/>
          <a:p>
            <a:pPr algn="ctr">
              <a:lnSpc>
                <a:spcPct val="90000"/>
              </a:lnSpc>
              <a:spcBef>
                <a:spcPct val="0"/>
              </a:spcBef>
            </a:pPr>
            <a:r>
              <a:rPr lang="en-US" sz="1800" smtClean="0">
                <a:solidFill>
                  <a:srgbClr val="000000"/>
                </a:solidFill>
                <a:latin typeface="Arial Narrow" pitchFamily="34" charset="0"/>
              </a:rPr>
              <a:t>AIC3106</a:t>
            </a:r>
          </a:p>
          <a:p>
            <a:pPr algn="ctr">
              <a:lnSpc>
                <a:spcPct val="90000"/>
              </a:lnSpc>
              <a:spcBef>
                <a:spcPct val="0"/>
              </a:spcBef>
            </a:pPr>
            <a:r>
              <a:rPr lang="en-US" sz="1800" smtClean="0">
                <a:solidFill>
                  <a:srgbClr val="000000"/>
                </a:solidFill>
                <a:latin typeface="Arial Narrow" pitchFamily="34" charset="0"/>
              </a:rPr>
              <a:t>Audio Codec</a:t>
            </a:r>
          </a:p>
        </p:txBody>
      </p:sp>
      <p:sp>
        <p:nvSpPr>
          <p:cNvPr id="21546" name="Text Box 72"/>
          <p:cNvSpPr txBox="1">
            <a:spLocks noChangeArrowheads="1"/>
          </p:cNvSpPr>
          <p:nvPr/>
        </p:nvSpPr>
        <p:spPr bwMode="auto">
          <a:xfrm>
            <a:off x="7027863" y="1550988"/>
            <a:ext cx="978153" cy="240066"/>
          </a:xfrm>
          <a:prstGeom prst="rect">
            <a:avLst/>
          </a:prstGeom>
          <a:noFill/>
          <a:ln w="12700">
            <a:noFill/>
            <a:miter lim="800000"/>
            <a:headEnd type="none" w="sm" len="sm"/>
            <a:tailEnd type="none" w="sm" len="sm"/>
          </a:ln>
        </p:spPr>
        <p:txBody>
          <a:bodyPr wrap="none">
            <a:spAutoFit/>
          </a:bodyPr>
          <a:lstStyle/>
          <a:p>
            <a:pPr>
              <a:lnSpc>
                <a:spcPct val="60000"/>
              </a:lnSpc>
            </a:pPr>
            <a:r>
              <a:rPr lang="en-US" sz="1600" b="0" dirty="0" err="1" smtClean="0">
                <a:solidFill>
                  <a:srgbClr val="000000"/>
                </a:solidFill>
                <a:latin typeface="Arial Narrow" pitchFamily="34" charset="0"/>
              </a:rPr>
              <a:t>Swi_post</a:t>
            </a:r>
            <a:r>
              <a:rPr lang="en-US" sz="1600" b="0" dirty="0" smtClean="0">
                <a:solidFill>
                  <a:srgbClr val="000000"/>
                </a:solidFill>
                <a:latin typeface="Arial Narrow" pitchFamily="34" charset="0"/>
              </a:rPr>
              <a:t>()</a:t>
            </a:r>
          </a:p>
        </p:txBody>
      </p:sp>
      <p:sp>
        <p:nvSpPr>
          <p:cNvPr id="83"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31</a:t>
            </a:r>
            <a:endParaRPr lang="en-US" sz="1000" b="0">
              <a:solidFill>
                <a:schemeClr val="tx2"/>
              </a:solidFill>
              <a:latin typeface="Arial"/>
            </a:endParaRPr>
          </a:p>
        </p:txBody>
      </p:sp>
      <p:pic>
        <p:nvPicPr>
          <p:cNvPr id="84"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
        <p:nvSpPr>
          <p:cNvPr id="85" name="TextBox 84"/>
          <p:cNvSpPr txBox="1"/>
          <p:nvPr/>
        </p:nvSpPr>
        <p:spPr>
          <a:xfrm>
            <a:off x="1233207" y="4745000"/>
            <a:ext cx="7605993" cy="1938992"/>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b="0" dirty="0" smtClean="0">
                <a:solidFill>
                  <a:schemeClr val="dk1"/>
                </a:solidFill>
                <a:effectLst/>
                <a:latin typeface="Arial Narrow" pitchFamily="34" charset="0"/>
              </a:rPr>
              <a:t>Audio data sampled by ADC and captured by </a:t>
            </a:r>
            <a:r>
              <a:rPr lang="en-US" b="0" dirty="0" err="1" smtClean="0">
                <a:solidFill>
                  <a:schemeClr val="dk1"/>
                </a:solidFill>
                <a:effectLst/>
                <a:latin typeface="Arial Narrow" pitchFamily="34" charset="0"/>
              </a:rPr>
              <a:t>McASP</a:t>
            </a:r>
            <a:r>
              <a:rPr lang="en-US" b="0" dirty="0" smtClean="0">
                <a:solidFill>
                  <a:schemeClr val="dk1"/>
                </a:solidFill>
                <a:effectLst/>
                <a:latin typeface="Arial Narrow" pitchFamily="34" charset="0"/>
              </a:rPr>
              <a:t> RCV port</a:t>
            </a:r>
          </a:p>
          <a:p>
            <a:pPr marL="342900" indent="-342900">
              <a:buClr>
                <a:schemeClr val="tx2"/>
              </a:buClr>
              <a:buSzPct val="75000"/>
              <a:buFont typeface="Wingdings"/>
              <a:buChar char=""/>
            </a:pPr>
            <a:r>
              <a:rPr lang="en-US" b="0" dirty="0" smtClean="0">
                <a:solidFill>
                  <a:schemeClr val="dk1"/>
                </a:solidFill>
                <a:latin typeface="Arial Narrow" pitchFamily="34" charset="0"/>
              </a:rPr>
              <a:t>When data sample is ready, INT occurs, ISR reads RCV port</a:t>
            </a:r>
            <a:br>
              <a:rPr lang="en-US" b="0" dirty="0" smtClean="0">
                <a:solidFill>
                  <a:schemeClr val="dk1"/>
                </a:solidFill>
                <a:latin typeface="Arial Narrow" pitchFamily="34" charset="0"/>
              </a:rPr>
            </a:br>
            <a:r>
              <a:rPr lang="en-US" b="0" dirty="0" smtClean="0">
                <a:solidFill>
                  <a:schemeClr val="dk1"/>
                </a:solidFill>
                <a:latin typeface="Arial Narrow" pitchFamily="34" charset="0"/>
              </a:rPr>
              <a:t>and writes XMT port</a:t>
            </a:r>
          </a:p>
          <a:p>
            <a:pPr marL="342900" indent="-342900">
              <a:buClr>
                <a:schemeClr val="tx2"/>
              </a:buClr>
              <a:buSzPct val="75000"/>
              <a:buFont typeface="Wingdings"/>
              <a:buChar char=""/>
            </a:pPr>
            <a:r>
              <a:rPr lang="en-US" b="0" dirty="0" smtClean="0">
                <a:solidFill>
                  <a:schemeClr val="dk1"/>
                </a:solidFill>
                <a:effectLst/>
                <a:latin typeface="Arial Narrow" pitchFamily="34" charset="0"/>
              </a:rPr>
              <a:t>Data is stored in a buffer. When buffer is full, either the </a:t>
            </a:r>
            <a:br>
              <a:rPr lang="en-US" b="0" dirty="0" smtClean="0">
                <a:solidFill>
                  <a:schemeClr val="dk1"/>
                </a:solidFill>
                <a:effectLst/>
                <a:latin typeface="Arial Narrow" pitchFamily="34" charset="0"/>
              </a:rPr>
            </a:br>
            <a:r>
              <a:rPr lang="en-US" b="0" dirty="0" smtClean="0">
                <a:solidFill>
                  <a:schemeClr val="dk1"/>
                </a:solidFill>
                <a:effectLst/>
                <a:latin typeface="Arial Narrow" pitchFamily="34" charset="0"/>
              </a:rPr>
              <a:t>ISR, </a:t>
            </a:r>
            <a:r>
              <a:rPr lang="en-US" b="0" dirty="0" err="1" smtClean="0">
                <a:solidFill>
                  <a:schemeClr val="dk1"/>
                </a:solidFill>
                <a:effectLst/>
                <a:latin typeface="Arial Narrow" pitchFamily="34" charset="0"/>
              </a:rPr>
              <a:t>Swi</a:t>
            </a:r>
            <a:r>
              <a:rPr lang="en-US" b="0" dirty="0" smtClean="0">
                <a:solidFill>
                  <a:schemeClr val="dk1"/>
                </a:solidFill>
                <a:effectLst/>
                <a:latin typeface="Arial Narrow" pitchFamily="34" charset="0"/>
              </a:rPr>
              <a:t> or Task copies the RCV buffer to XMT buffer.</a:t>
            </a:r>
          </a:p>
        </p:txBody>
      </p:sp>
      <p:sp>
        <p:nvSpPr>
          <p:cNvPr id="86" name="TextBox 85"/>
          <p:cNvSpPr txBox="1"/>
          <p:nvPr/>
        </p:nvSpPr>
        <p:spPr>
          <a:xfrm>
            <a:off x="1238484" y="4377546"/>
            <a:ext cx="4392356" cy="387798"/>
          </a:xfrm>
          <a:prstGeom prst="rect">
            <a:avLst/>
          </a:prstGeom>
          <a:noFill/>
        </p:spPr>
        <p:txBody>
          <a:bodyPr wrap="none" rtlCol="0" anchor="ctr" anchorCtr="0">
            <a:spAutoFit/>
          </a:bodyPr>
          <a:lstStyle/>
          <a:p>
            <a:r>
              <a:rPr lang="en-US" dirty="0" smtClean="0">
                <a:solidFill>
                  <a:schemeClr val="tx2"/>
                </a:solidFill>
                <a:effectLst/>
              </a:rPr>
              <a:t>Audio Pass-Thru Application</a:t>
            </a:r>
          </a:p>
        </p:txBody>
      </p:sp>
      <p:sp>
        <p:nvSpPr>
          <p:cNvPr id="76" name="Text Box 72"/>
          <p:cNvSpPr txBox="1">
            <a:spLocks noChangeArrowheads="1"/>
          </p:cNvSpPr>
          <p:nvPr/>
        </p:nvSpPr>
        <p:spPr bwMode="auto">
          <a:xfrm>
            <a:off x="7027863" y="1828800"/>
            <a:ext cx="1051891" cy="240066"/>
          </a:xfrm>
          <a:prstGeom prst="rect">
            <a:avLst/>
          </a:prstGeom>
          <a:noFill/>
          <a:ln w="12700">
            <a:noFill/>
            <a:miter lim="800000"/>
            <a:headEnd type="none" w="sm" len="sm"/>
            <a:tailEnd type="none" w="sm" len="sm"/>
          </a:ln>
        </p:spPr>
        <p:txBody>
          <a:bodyPr wrap="none">
            <a:spAutoFit/>
          </a:bodyPr>
          <a:lstStyle/>
          <a:p>
            <a:pPr>
              <a:lnSpc>
                <a:spcPct val="60000"/>
              </a:lnSpc>
            </a:pPr>
            <a:r>
              <a:rPr lang="en-US" sz="1600" b="0" dirty="0" err="1" smtClean="0">
                <a:solidFill>
                  <a:srgbClr val="000000"/>
                </a:solidFill>
                <a:latin typeface="Arial Narrow" pitchFamily="34" charset="0"/>
              </a:rPr>
              <a:t>Sem_post</a:t>
            </a:r>
            <a:r>
              <a:rPr lang="en-US" sz="1600" b="0" dirty="0" smtClean="0">
                <a:solidFill>
                  <a:srgbClr val="000000"/>
                </a:solidFill>
                <a:latin typeface="Arial Narrow" pitchFamily="34" charset="0"/>
              </a:rPr>
              <a:t>()</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68239"/>
            <a:ext cx="9144000" cy="742950"/>
          </a:xfrm>
        </p:spPr>
        <p:txBody>
          <a:bodyPr>
            <a:normAutofit/>
          </a:bodyPr>
          <a:lstStyle/>
          <a:p>
            <a:r>
              <a:rPr lang="en-US" dirty="0" smtClean="0"/>
              <a:t>Lab 3 – Threads</a:t>
            </a:r>
          </a:p>
        </p:txBody>
      </p:sp>
      <p:sp>
        <p:nvSpPr>
          <p:cNvPr id="37891"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a:solidFill>
                  <a:srgbClr val="000000"/>
                </a:solidFill>
                <a:latin typeface="Times New Roman" pitchFamily="18" charset="0"/>
                <a:cs typeface="Times New Roman" pitchFamily="18" charset="0"/>
              </a:rPr>
              <a:t/>
            </a:r>
            <a:br>
              <a:rPr lang="en-US" sz="1100" b="0">
                <a:solidFill>
                  <a:srgbClr val="000000"/>
                </a:solidFill>
                <a:latin typeface="Times New Roman" pitchFamily="18" charset="0"/>
                <a:cs typeface="Times New Roman" pitchFamily="18" charset="0"/>
              </a:rPr>
            </a:br>
            <a:endParaRPr lang="en-US" b="0">
              <a:solidFill>
                <a:srgbClr val="000000"/>
              </a:solidFill>
              <a:latin typeface="Times New Roman" pitchFamily="18" charset="0"/>
            </a:endParaRPr>
          </a:p>
        </p:txBody>
      </p:sp>
      <p:sp>
        <p:nvSpPr>
          <p:cNvPr id="37892" name="Text Box 98"/>
          <p:cNvSpPr txBox="1">
            <a:spLocks noChangeArrowheads="1"/>
          </p:cNvSpPr>
          <p:nvPr/>
        </p:nvSpPr>
        <p:spPr bwMode="auto">
          <a:xfrm>
            <a:off x="533399" y="522024"/>
            <a:ext cx="2433487" cy="387798"/>
          </a:xfrm>
          <a:prstGeom prst="rect">
            <a:avLst/>
          </a:prstGeom>
          <a:noFill/>
          <a:ln w="12700">
            <a:noFill/>
            <a:miter lim="800000"/>
            <a:headEnd type="none" w="sm" len="sm"/>
            <a:tailEnd type="none" w="sm" len="sm"/>
          </a:ln>
        </p:spPr>
        <p:txBody>
          <a:bodyPr wrap="none">
            <a:spAutoFit/>
          </a:bodyPr>
          <a:lstStyle/>
          <a:p>
            <a:pPr marL="342900" indent="-342900">
              <a:buClr>
                <a:srgbClr val="0066FF"/>
              </a:buClr>
              <a:buSzPct val="75000"/>
              <a:buFont typeface="Wingdings" pitchFamily="2" charset="2"/>
              <a:buChar char=""/>
            </a:pPr>
            <a:r>
              <a:rPr lang="en-US" dirty="0">
                <a:solidFill>
                  <a:srgbClr val="0066FF"/>
                </a:solidFill>
              </a:rPr>
              <a:t>Lab </a:t>
            </a:r>
            <a:r>
              <a:rPr lang="en-US" dirty="0" smtClean="0">
                <a:solidFill>
                  <a:srgbClr val="0066FF"/>
                </a:solidFill>
              </a:rPr>
              <a:t>3A </a:t>
            </a:r>
            <a:r>
              <a:rPr lang="en-US" dirty="0">
                <a:solidFill>
                  <a:srgbClr val="0066FF"/>
                </a:solidFill>
              </a:rPr>
              <a:t>– </a:t>
            </a:r>
            <a:r>
              <a:rPr lang="en-US" dirty="0" err="1" smtClean="0">
                <a:solidFill>
                  <a:srgbClr val="0066FF"/>
                </a:solidFill>
              </a:rPr>
              <a:t>Hwi</a:t>
            </a:r>
            <a:endParaRPr lang="en-US" dirty="0">
              <a:solidFill>
                <a:srgbClr val="0066FF"/>
              </a:solidFill>
            </a:endParaRPr>
          </a:p>
        </p:txBody>
      </p:sp>
      <p:sp>
        <p:nvSpPr>
          <p:cNvPr id="37894" name="Text Box 100"/>
          <p:cNvSpPr txBox="1">
            <a:spLocks noChangeArrowheads="1"/>
          </p:cNvSpPr>
          <p:nvPr/>
        </p:nvSpPr>
        <p:spPr bwMode="auto">
          <a:xfrm>
            <a:off x="1080738" y="903024"/>
            <a:ext cx="2941831" cy="1528624"/>
          </a:xfrm>
          <a:prstGeom prst="rect">
            <a:avLst/>
          </a:prstGeom>
          <a:solidFill>
            <a:schemeClr val="accent1">
              <a:lumMod val="90000"/>
            </a:schemeClr>
          </a:solidFill>
          <a:ln w="12700">
            <a:solidFill>
              <a:schemeClr val="tx1"/>
            </a:solidFill>
            <a:miter lim="800000"/>
            <a:headEnd type="none" w="sm" len="sm"/>
            <a:tailEnd type="none" w="sm" len="sm"/>
          </a:ln>
        </p:spPr>
        <p:txBody>
          <a:bodyPr wrap="none">
            <a:spAutoFit/>
          </a:bodyPr>
          <a:lstStyle/>
          <a:p>
            <a:pPr marL="231775" indent="-231775">
              <a:lnSpc>
                <a:spcPct val="100000"/>
              </a:lnSpc>
              <a:spcBef>
                <a:spcPts val="400"/>
              </a:spcBef>
              <a:spcAft>
                <a:spcPts val="400"/>
              </a:spcAft>
              <a:buFontTx/>
              <a:buChar char="•"/>
            </a:pPr>
            <a:r>
              <a:rPr lang="en-US" sz="2000" b="0" dirty="0" smtClean="0">
                <a:solidFill>
                  <a:srgbClr val="000000"/>
                </a:solidFill>
              </a:rPr>
              <a:t>Import existing project</a:t>
            </a:r>
            <a:endParaRPr lang="en-US" sz="2000" b="0" dirty="0">
              <a:solidFill>
                <a:srgbClr val="000000"/>
              </a:solidFill>
            </a:endParaRPr>
          </a:p>
          <a:p>
            <a:pPr marL="231775" indent="-231775">
              <a:lnSpc>
                <a:spcPct val="100000"/>
              </a:lnSpc>
              <a:spcBef>
                <a:spcPts val="400"/>
              </a:spcBef>
              <a:spcAft>
                <a:spcPts val="400"/>
              </a:spcAft>
              <a:buFontTx/>
              <a:buChar char="•"/>
            </a:pPr>
            <a:r>
              <a:rPr lang="en-US" sz="2000" b="0" dirty="0" err="1" smtClean="0">
                <a:solidFill>
                  <a:srgbClr val="000000"/>
                </a:solidFill>
              </a:rPr>
              <a:t>Config</a:t>
            </a:r>
            <a:r>
              <a:rPr lang="en-US" sz="2000" b="0" dirty="0" smtClean="0">
                <a:solidFill>
                  <a:srgbClr val="000000"/>
                </a:solidFill>
              </a:rPr>
              <a:t> </a:t>
            </a:r>
            <a:r>
              <a:rPr lang="en-US" sz="2000" b="0" dirty="0" err="1" smtClean="0">
                <a:solidFill>
                  <a:srgbClr val="000000"/>
                </a:solidFill>
              </a:rPr>
              <a:t>Hwi</a:t>
            </a:r>
            <a:r>
              <a:rPr lang="en-US" sz="2000" b="0" dirty="0" smtClean="0">
                <a:solidFill>
                  <a:srgbClr val="000000"/>
                </a:solidFill>
              </a:rPr>
              <a:t> to respond</a:t>
            </a:r>
            <a:br>
              <a:rPr lang="en-US" sz="2000" b="0" dirty="0" smtClean="0">
                <a:solidFill>
                  <a:srgbClr val="000000"/>
                </a:solidFill>
              </a:rPr>
            </a:br>
            <a:r>
              <a:rPr lang="en-US" sz="2000" b="0" dirty="0" smtClean="0">
                <a:solidFill>
                  <a:srgbClr val="000000"/>
                </a:solidFill>
              </a:rPr>
              <a:t>to </a:t>
            </a:r>
            <a:r>
              <a:rPr lang="en-US" sz="2000" b="0" dirty="0" err="1" smtClean="0">
                <a:solidFill>
                  <a:srgbClr val="000000"/>
                </a:solidFill>
              </a:rPr>
              <a:t>McASP</a:t>
            </a:r>
            <a:r>
              <a:rPr lang="en-US" sz="2000" b="0" dirty="0" smtClean="0">
                <a:solidFill>
                  <a:srgbClr val="000000"/>
                </a:solidFill>
              </a:rPr>
              <a:t> interrupt</a:t>
            </a:r>
            <a:endParaRPr lang="en-US" sz="2000" b="0" dirty="0">
              <a:solidFill>
                <a:srgbClr val="000000"/>
              </a:solidFill>
            </a:endParaRPr>
          </a:p>
          <a:p>
            <a:pPr marL="231775" indent="-231775">
              <a:lnSpc>
                <a:spcPct val="100000"/>
              </a:lnSpc>
              <a:spcBef>
                <a:spcPts val="400"/>
              </a:spcBef>
              <a:spcAft>
                <a:spcPts val="400"/>
              </a:spcAft>
              <a:buFontTx/>
              <a:buChar char="•"/>
            </a:pPr>
            <a:r>
              <a:rPr lang="en-US" sz="2000" b="0" dirty="0" smtClean="0">
                <a:solidFill>
                  <a:srgbClr val="000000"/>
                </a:solidFill>
              </a:rPr>
              <a:t>Build</a:t>
            </a:r>
            <a:r>
              <a:rPr lang="en-US" sz="2000" b="0" dirty="0">
                <a:solidFill>
                  <a:srgbClr val="000000"/>
                </a:solidFill>
              </a:rPr>
              <a:t>, load, </a:t>
            </a:r>
            <a:r>
              <a:rPr lang="en-US" sz="2000" b="0" dirty="0" smtClean="0">
                <a:solidFill>
                  <a:srgbClr val="000000"/>
                </a:solidFill>
              </a:rPr>
              <a:t>debug</a:t>
            </a:r>
            <a:endParaRPr lang="en-US" sz="2000" b="0" dirty="0">
              <a:solidFill>
                <a:srgbClr val="000000"/>
              </a:solidFill>
            </a:endParaRPr>
          </a:p>
        </p:txBody>
      </p:sp>
      <p:sp>
        <p:nvSpPr>
          <p:cNvPr id="37896" name="Text Box 102"/>
          <p:cNvSpPr txBox="1">
            <a:spLocks noChangeArrowheads="1"/>
          </p:cNvSpPr>
          <p:nvPr/>
        </p:nvSpPr>
        <p:spPr bwMode="auto">
          <a:xfrm>
            <a:off x="3352800" y="6511146"/>
            <a:ext cx="2213876" cy="387798"/>
          </a:xfrm>
          <a:prstGeom prst="rect">
            <a:avLst/>
          </a:prstGeom>
          <a:noFill/>
          <a:ln w="12700">
            <a:noFill/>
            <a:miter lim="800000"/>
            <a:headEnd type="none" w="sm" len="sm"/>
            <a:tailEnd type="none" w="sm" len="sm"/>
          </a:ln>
        </p:spPr>
        <p:txBody>
          <a:bodyPr wrap="none">
            <a:spAutoFit/>
          </a:bodyPr>
          <a:lstStyle/>
          <a:p>
            <a:pPr marL="342900" indent="-342900">
              <a:buClr>
                <a:srgbClr val="0066FF"/>
              </a:buClr>
              <a:buSzPct val="75000"/>
              <a:buFont typeface="Wingdings" pitchFamily="2" charset="2"/>
              <a:buChar char=""/>
            </a:pPr>
            <a:r>
              <a:rPr lang="en-US" b="0" dirty="0">
                <a:solidFill>
                  <a:srgbClr val="0066FF"/>
                </a:solidFill>
              </a:rPr>
              <a:t>Time: </a:t>
            </a:r>
            <a:r>
              <a:rPr lang="en-US" b="0" dirty="0" smtClean="0">
                <a:solidFill>
                  <a:srgbClr val="0066FF"/>
                </a:solidFill>
              </a:rPr>
              <a:t>75min</a:t>
            </a:r>
            <a:endParaRPr lang="en-US" b="0" dirty="0">
              <a:solidFill>
                <a:srgbClr val="0066FF"/>
              </a:solidFill>
            </a:endParaRPr>
          </a:p>
        </p:txBody>
      </p:sp>
      <p:pic>
        <p:nvPicPr>
          <p:cNvPr id="14" name="Picture 5" descr="C:\Documents and Settings\a0159877\Desktop\hwi_outline.png"/>
          <p:cNvPicPr>
            <a:picLocks noChangeAspect="1" noChangeArrowheads="1"/>
          </p:cNvPicPr>
          <p:nvPr/>
        </p:nvPicPr>
        <p:blipFill>
          <a:blip r:embed="rId3" cstate="print"/>
          <a:srcRect/>
          <a:stretch>
            <a:fillRect/>
          </a:stretch>
        </p:blipFill>
        <p:spPr bwMode="auto">
          <a:xfrm>
            <a:off x="5486398" y="707408"/>
            <a:ext cx="1600201" cy="1549401"/>
          </a:xfrm>
          <a:prstGeom prst="rect">
            <a:avLst/>
          </a:prstGeom>
          <a:noFill/>
          <a:ln>
            <a:solidFill>
              <a:schemeClr val="tx1"/>
            </a:solidFill>
          </a:ln>
          <a:effectLst>
            <a:outerShdw blurRad="50800" dist="76200" dir="2700000" algn="tl" rotWithShape="0">
              <a:prstClr val="black">
                <a:alpha val="40000"/>
              </a:prstClr>
            </a:outerShdw>
          </a:effectLst>
        </p:spPr>
      </p:pic>
      <p:sp>
        <p:nvSpPr>
          <p:cNvPr id="15" name="Text Box 98"/>
          <p:cNvSpPr txBox="1">
            <a:spLocks noChangeArrowheads="1"/>
          </p:cNvSpPr>
          <p:nvPr/>
        </p:nvSpPr>
        <p:spPr bwMode="auto">
          <a:xfrm>
            <a:off x="533399" y="2723864"/>
            <a:ext cx="2433487" cy="387798"/>
          </a:xfrm>
          <a:prstGeom prst="rect">
            <a:avLst/>
          </a:prstGeom>
          <a:noFill/>
          <a:ln w="12700">
            <a:noFill/>
            <a:miter lim="800000"/>
            <a:headEnd type="none" w="sm" len="sm"/>
            <a:tailEnd type="none" w="sm" len="sm"/>
          </a:ln>
        </p:spPr>
        <p:txBody>
          <a:bodyPr wrap="none">
            <a:spAutoFit/>
          </a:bodyPr>
          <a:lstStyle/>
          <a:p>
            <a:pPr marL="342900" indent="-342900">
              <a:buClr>
                <a:srgbClr val="0066FF"/>
              </a:buClr>
              <a:buSzPct val="75000"/>
              <a:buFont typeface="Wingdings" pitchFamily="2" charset="2"/>
              <a:buChar char=""/>
            </a:pPr>
            <a:r>
              <a:rPr lang="en-US" dirty="0">
                <a:solidFill>
                  <a:srgbClr val="0066FF"/>
                </a:solidFill>
              </a:rPr>
              <a:t>Lab </a:t>
            </a:r>
            <a:r>
              <a:rPr lang="en-US" dirty="0" smtClean="0">
                <a:solidFill>
                  <a:srgbClr val="0066FF"/>
                </a:solidFill>
              </a:rPr>
              <a:t>3B </a:t>
            </a:r>
            <a:r>
              <a:rPr lang="en-US" dirty="0">
                <a:solidFill>
                  <a:srgbClr val="0066FF"/>
                </a:solidFill>
              </a:rPr>
              <a:t>– </a:t>
            </a:r>
            <a:r>
              <a:rPr lang="en-US" dirty="0" err="1" smtClean="0">
                <a:solidFill>
                  <a:srgbClr val="0066FF"/>
                </a:solidFill>
              </a:rPr>
              <a:t>Swi</a:t>
            </a:r>
            <a:endParaRPr lang="en-US" dirty="0">
              <a:solidFill>
                <a:srgbClr val="0066FF"/>
              </a:solidFill>
            </a:endParaRPr>
          </a:p>
        </p:txBody>
      </p:sp>
      <p:sp>
        <p:nvSpPr>
          <p:cNvPr id="16" name="Text Box 100"/>
          <p:cNvSpPr txBox="1">
            <a:spLocks noChangeArrowheads="1"/>
          </p:cNvSpPr>
          <p:nvPr/>
        </p:nvSpPr>
        <p:spPr bwMode="auto">
          <a:xfrm>
            <a:off x="1080738" y="3104864"/>
            <a:ext cx="3938899" cy="784830"/>
          </a:xfrm>
          <a:prstGeom prst="rect">
            <a:avLst/>
          </a:prstGeom>
          <a:solidFill>
            <a:schemeClr val="accent1">
              <a:lumMod val="90000"/>
            </a:schemeClr>
          </a:solidFill>
          <a:ln w="12700">
            <a:solidFill>
              <a:schemeClr val="tx1"/>
            </a:solidFill>
            <a:miter lim="800000"/>
            <a:headEnd type="none" w="sm" len="sm"/>
            <a:tailEnd type="none" w="sm" len="sm"/>
          </a:ln>
        </p:spPr>
        <p:txBody>
          <a:bodyPr wrap="none">
            <a:spAutoFit/>
          </a:bodyPr>
          <a:lstStyle/>
          <a:p>
            <a:pPr marL="231775" indent="-231775">
              <a:lnSpc>
                <a:spcPct val="100000"/>
              </a:lnSpc>
              <a:spcBef>
                <a:spcPts val="300"/>
              </a:spcBef>
              <a:spcAft>
                <a:spcPts val="300"/>
              </a:spcAft>
              <a:buFontTx/>
              <a:buChar char="•"/>
            </a:pPr>
            <a:r>
              <a:rPr lang="en-US" sz="2000" b="0" dirty="0" err="1" smtClean="0">
                <a:solidFill>
                  <a:srgbClr val="000000"/>
                </a:solidFill>
              </a:rPr>
              <a:t>Config</a:t>
            </a:r>
            <a:r>
              <a:rPr lang="en-US" sz="2000" b="0" dirty="0" smtClean="0">
                <a:solidFill>
                  <a:srgbClr val="000000"/>
                </a:solidFill>
              </a:rPr>
              <a:t> </a:t>
            </a:r>
            <a:r>
              <a:rPr lang="en-US" sz="2000" b="0" dirty="0" err="1" smtClean="0">
                <a:solidFill>
                  <a:srgbClr val="000000"/>
                </a:solidFill>
              </a:rPr>
              <a:t>Swi</a:t>
            </a:r>
            <a:r>
              <a:rPr lang="en-US" sz="2000" b="0" dirty="0" smtClean="0">
                <a:solidFill>
                  <a:srgbClr val="000000"/>
                </a:solidFill>
              </a:rPr>
              <a:t> to use </a:t>
            </a:r>
            <a:r>
              <a:rPr lang="en-US" sz="2000" b="0" dirty="0" err="1" smtClean="0">
                <a:solidFill>
                  <a:srgbClr val="000000"/>
                </a:solidFill>
              </a:rPr>
              <a:t>FIR_process</a:t>
            </a:r>
            <a:endParaRPr lang="en-US" sz="2000" b="0" dirty="0" smtClean="0">
              <a:solidFill>
                <a:srgbClr val="000000"/>
              </a:solidFill>
            </a:endParaRPr>
          </a:p>
          <a:p>
            <a:pPr marL="231775" indent="-231775">
              <a:lnSpc>
                <a:spcPct val="100000"/>
              </a:lnSpc>
              <a:spcBef>
                <a:spcPts val="300"/>
              </a:spcBef>
              <a:spcAft>
                <a:spcPts val="300"/>
              </a:spcAft>
              <a:buFontTx/>
              <a:buChar char="•"/>
            </a:pPr>
            <a:r>
              <a:rPr lang="en-US" sz="2000" b="0" dirty="0" smtClean="0">
                <a:solidFill>
                  <a:srgbClr val="000000"/>
                </a:solidFill>
              </a:rPr>
              <a:t>Add </a:t>
            </a:r>
            <a:r>
              <a:rPr lang="en-US" sz="2000" b="0" dirty="0" err="1" smtClean="0">
                <a:solidFill>
                  <a:srgbClr val="000000"/>
                </a:solidFill>
              </a:rPr>
              <a:t>Swi_post</a:t>
            </a:r>
            <a:r>
              <a:rPr lang="en-US" sz="2000" b="0" dirty="0" smtClean="0">
                <a:solidFill>
                  <a:srgbClr val="000000"/>
                </a:solidFill>
              </a:rPr>
              <a:t>() to ISR</a:t>
            </a:r>
            <a:endParaRPr lang="en-US" sz="2000" b="0" dirty="0">
              <a:solidFill>
                <a:srgbClr val="000000"/>
              </a:solidFill>
            </a:endParaRPr>
          </a:p>
        </p:txBody>
      </p:sp>
      <p:pic>
        <p:nvPicPr>
          <p:cNvPr id="20" name="Picture 2" descr="C:\Documents and Settings\a0159877\Desktop\swi_outline.png"/>
          <p:cNvPicPr>
            <a:picLocks noChangeAspect="1" noChangeArrowheads="1"/>
          </p:cNvPicPr>
          <p:nvPr/>
        </p:nvPicPr>
        <p:blipFill>
          <a:blip r:embed="rId4" cstate="print"/>
          <a:srcRect/>
          <a:stretch>
            <a:fillRect/>
          </a:stretch>
        </p:blipFill>
        <p:spPr bwMode="auto">
          <a:xfrm>
            <a:off x="5410200" y="2876265"/>
            <a:ext cx="2133600" cy="1168028"/>
          </a:xfrm>
          <a:prstGeom prst="rect">
            <a:avLst/>
          </a:prstGeom>
          <a:noFill/>
          <a:ln>
            <a:solidFill>
              <a:schemeClr val="tx1"/>
            </a:solidFill>
          </a:ln>
          <a:effectLst>
            <a:outerShdw blurRad="50800" dist="63500" dir="2700000" algn="tl" rotWithShape="0">
              <a:prstClr val="black">
                <a:alpha val="40000"/>
              </a:prstClr>
            </a:outerShdw>
          </a:effectLst>
        </p:spPr>
      </p:pic>
      <p:sp>
        <p:nvSpPr>
          <p:cNvPr id="21" name="Text Box 98"/>
          <p:cNvSpPr txBox="1">
            <a:spLocks noChangeArrowheads="1"/>
          </p:cNvSpPr>
          <p:nvPr/>
        </p:nvSpPr>
        <p:spPr bwMode="auto">
          <a:xfrm>
            <a:off x="533399" y="4397992"/>
            <a:ext cx="2577565" cy="387798"/>
          </a:xfrm>
          <a:prstGeom prst="rect">
            <a:avLst/>
          </a:prstGeom>
          <a:noFill/>
          <a:ln w="12700">
            <a:noFill/>
            <a:miter lim="800000"/>
            <a:headEnd type="none" w="sm" len="sm"/>
            <a:tailEnd type="none" w="sm" len="sm"/>
          </a:ln>
        </p:spPr>
        <p:txBody>
          <a:bodyPr wrap="none">
            <a:spAutoFit/>
          </a:bodyPr>
          <a:lstStyle/>
          <a:p>
            <a:pPr marL="342900" indent="-342900">
              <a:buClr>
                <a:srgbClr val="0066FF"/>
              </a:buClr>
              <a:buSzPct val="75000"/>
              <a:buFont typeface="Wingdings" pitchFamily="2" charset="2"/>
              <a:buChar char=""/>
            </a:pPr>
            <a:r>
              <a:rPr lang="en-US" dirty="0">
                <a:solidFill>
                  <a:srgbClr val="0066FF"/>
                </a:solidFill>
              </a:rPr>
              <a:t>Lab </a:t>
            </a:r>
            <a:r>
              <a:rPr lang="en-US" dirty="0" smtClean="0">
                <a:solidFill>
                  <a:srgbClr val="0066FF"/>
                </a:solidFill>
              </a:rPr>
              <a:t>3C </a:t>
            </a:r>
            <a:r>
              <a:rPr lang="en-US" dirty="0">
                <a:solidFill>
                  <a:srgbClr val="0066FF"/>
                </a:solidFill>
              </a:rPr>
              <a:t>– </a:t>
            </a:r>
            <a:r>
              <a:rPr lang="en-US" dirty="0" smtClean="0">
                <a:solidFill>
                  <a:srgbClr val="0066FF"/>
                </a:solidFill>
              </a:rPr>
              <a:t>Task</a:t>
            </a:r>
            <a:endParaRPr lang="en-US" dirty="0">
              <a:solidFill>
                <a:srgbClr val="0066FF"/>
              </a:solidFill>
            </a:endParaRPr>
          </a:p>
        </p:txBody>
      </p:sp>
      <p:sp>
        <p:nvSpPr>
          <p:cNvPr id="22" name="Text Box 100"/>
          <p:cNvSpPr txBox="1">
            <a:spLocks noChangeArrowheads="1"/>
          </p:cNvSpPr>
          <p:nvPr/>
        </p:nvSpPr>
        <p:spPr bwMode="auto">
          <a:xfrm>
            <a:off x="1080738" y="4778992"/>
            <a:ext cx="4046942" cy="1528624"/>
          </a:xfrm>
          <a:prstGeom prst="rect">
            <a:avLst/>
          </a:prstGeom>
          <a:solidFill>
            <a:schemeClr val="accent1">
              <a:lumMod val="90000"/>
            </a:schemeClr>
          </a:solidFill>
          <a:ln w="12700">
            <a:solidFill>
              <a:schemeClr val="tx1"/>
            </a:solidFill>
            <a:miter lim="800000"/>
            <a:headEnd type="none" w="sm" len="sm"/>
            <a:tailEnd type="none" w="sm" len="sm"/>
          </a:ln>
        </p:spPr>
        <p:txBody>
          <a:bodyPr wrap="none">
            <a:spAutoFit/>
          </a:bodyPr>
          <a:lstStyle/>
          <a:p>
            <a:pPr marL="231775" indent="-231775">
              <a:lnSpc>
                <a:spcPct val="100000"/>
              </a:lnSpc>
              <a:spcBef>
                <a:spcPts val="400"/>
              </a:spcBef>
              <a:spcAft>
                <a:spcPts val="400"/>
              </a:spcAft>
              <a:buFontTx/>
              <a:buChar char="•"/>
            </a:pPr>
            <a:r>
              <a:rPr lang="en-US" sz="2000" b="0" dirty="0" err="1" smtClean="0">
                <a:solidFill>
                  <a:srgbClr val="000000"/>
                </a:solidFill>
              </a:rPr>
              <a:t>Config</a:t>
            </a:r>
            <a:r>
              <a:rPr lang="en-US" sz="2000" b="0" dirty="0" smtClean="0">
                <a:solidFill>
                  <a:srgbClr val="000000"/>
                </a:solidFill>
              </a:rPr>
              <a:t> Task to use </a:t>
            </a:r>
            <a:r>
              <a:rPr lang="en-US" sz="2000" b="0" dirty="0" err="1" smtClean="0">
                <a:solidFill>
                  <a:srgbClr val="000000"/>
                </a:solidFill>
              </a:rPr>
              <a:t>FIR_process</a:t>
            </a:r>
            <a:endParaRPr lang="en-US" sz="2000" b="0" dirty="0" smtClean="0">
              <a:solidFill>
                <a:srgbClr val="000000"/>
              </a:solidFill>
            </a:endParaRPr>
          </a:p>
          <a:p>
            <a:pPr marL="231775" indent="-231775">
              <a:lnSpc>
                <a:spcPct val="100000"/>
              </a:lnSpc>
              <a:spcBef>
                <a:spcPts val="400"/>
              </a:spcBef>
              <a:spcAft>
                <a:spcPts val="400"/>
              </a:spcAft>
              <a:buFontTx/>
              <a:buChar char="•"/>
            </a:pPr>
            <a:r>
              <a:rPr lang="en-US" sz="2000" b="0" dirty="0" smtClean="0">
                <a:solidFill>
                  <a:srgbClr val="000000"/>
                </a:solidFill>
              </a:rPr>
              <a:t>Modify </a:t>
            </a:r>
            <a:r>
              <a:rPr lang="en-US" sz="2000" b="0" dirty="0" err="1" smtClean="0">
                <a:solidFill>
                  <a:srgbClr val="000000"/>
                </a:solidFill>
              </a:rPr>
              <a:t>FIR_process</a:t>
            </a:r>
            <a:r>
              <a:rPr lang="en-US" sz="2000" b="0" dirty="0" smtClean="0">
                <a:solidFill>
                  <a:srgbClr val="000000"/>
                </a:solidFill>
              </a:rPr>
              <a:t> to use</a:t>
            </a:r>
            <a:br>
              <a:rPr lang="en-US" sz="2000" b="0" dirty="0" smtClean="0">
                <a:solidFill>
                  <a:srgbClr val="000000"/>
                </a:solidFill>
              </a:rPr>
            </a:br>
            <a:r>
              <a:rPr lang="en-US" sz="2000" b="0" dirty="0" smtClean="0">
                <a:solidFill>
                  <a:srgbClr val="000000"/>
                </a:solidFill>
              </a:rPr>
              <a:t>while(1) and </a:t>
            </a:r>
            <a:r>
              <a:rPr lang="en-US" sz="2000" b="0" dirty="0" err="1" smtClean="0">
                <a:solidFill>
                  <a:srgbClr val="000000"/>
                </a:solidFill>
              </a:rPr>
              <a:t>Semaphore_pend</a:t>
            </a:r>
            <a:endParaRPr lang="en-US" sz="2000" b="0" dirty="0" smtClean="0">
              <a:solidFill>
                <a:srgbClr val="000000"/>
              </a:solidFill>
            </a:endParaRPr>
          </a:p>
          <a:p>
            <a:pPr marL="231775" indent="-231775">
              <a:lnSpc>
                <a:spcPct val="100000"/>
              </a:lnSpc>
              <a:spcBef>
                <a:spcPts val="400"/>
              </a:spcBef>
              <a:spcAft>
                <a:spcPts val="400"/>
              </a:spcAft>
              <a:buFontTx/>
              <a:buChar char="•"/>
            </a:pPr>
            <a:r>
              <a:rPr lang="en-US" sz="2000" b="0" dirty="0" smtClean="0">
                <a:solidFill>
                  <a:srgbClr val="000000"/>
                </a:solidFill>
              </a:rPr>
              <a:t>Add </a:t>
            </a:r>
            <a:r>
              <a:rPr lang="en-US" sz="2000" b="0" dirty="0" err="1" smtClean="0">
                <a:solidFill>
                  <a:srgbClr val="000000"/>
                </a:solidFill>
              </a:rPr>
              <a:t>Semaphore_post</a:t>
            </a:r>
            <a:r>
              <a:rPr lang="en-US" sz="2000" b="0" dirty="0" smtClean="0">
                <a:solidFill>
                  <a:srgbClr val="000000"/>
                </a:solidFill>
              </a:rPr>
              <a:t>() to ISR</a:t>
            </a:r>
            <a:endParaRPr lang="en-US" sz="2000" b="0" dirty="0">
              <a:solidFill>
                <a:srgbClr val="000000"/>
              </a:solidFill>
            </a:endParaRPr>
          </a:p>
        </p:txBody>
      </p:sp>
      <p:pic>
        <p:nvPicPr>
          <p:cNvPr id="23" name="Picture 3" descr="C:\Documents and Settings\a0159877\Desktop\Task_outline.png"/>
          <p:cNvPicPr>
            <a:picLocks noChangeAspect="1" noChangeArrowheads="1"/>
          </p:cNvPicPr>
          <p:nvPr/>
        </p:nvPicPr>
        <p:blipFill>
          <a:blip r:embed="rId5" cstate="print"/>
          <a:srcRect/>
          <a:stretch>
            <a:fillRect/>
          </a:stretch>
        </p:blipFill>
        <p:spPr bwMode="auto">
          <a:xfrm>
            <a:off x="5486400" y="4550392"/>
            <a:ext cx="2619272" cy="1752600"/>
          </a:xfrm>
          <a:prstGeom prst="rect">
            <a:avLst/>
          </a:prstGeom>
          <a:noFill/>
          <a:ln w="19050">
            <a:solidFill>
              <a:schemeClr val="tx1"/>
            </a:solidFill>
          </a:ln>
          <a:effectLst>
            <a:outerShdw blurRad="50800" dist="76200" dir="2700000" algn="tl" rotWithShape="0">
              <a:prstClr val="black">
                <a:alpha val="40000"/>
              </a:prstClr>
            </a:outerShdw>
          </a:effectLst>
        </p:spPr>
      </p:pic>
      <p:cxnSp>
        <p:nvCxnSpPr>
          <p:cNvPr id="25" name="Straight Connector 24"/>
          <p:cNvCxnSpPr/>
          <p:nvPr/>
        </p:nvCxnSpPr>
        <p:spPr bwMode="auto">
          <a:xfrm>
            <a:off x="0" y="2585112"/>
            <a:ext cx="9144000" cy="0"/>
          </a:xfrm>
          <a:prstGeom prst="line">
            <a:avLst/>
          </a:prstGeom>
          <a:solidFill>
            <a:schemeClr val="accent1"/>
          </a:solidFill>
          <a:ln w="12700" cap="flat" cmpd="sng" algn="ctr">
            <a:solidFill>
              <a:schemeClr val="tx1"/>
            </a:solidFill>
            <a:prstDash val="solid"/>
            <a:round/>
            <a:headEnd type="none" w="sm" len="sm"/>
            <a:tailEnd type="none" w="sm" len="sm"/>
          </a:ln>
          <a:effectLst/>
        </p:spPr>
      </p:cxnSp>
      <p:cxnSp>
        <p:nvCxnSpPr>
          <p:cNvPr id="26" name="Straight Connector 25"/>
          <p:cNvCxnSpPr/>
          <p:nvPr/>
        </p:nvCxnSpPr>
        <p:spPr bwMode="auto">
          <a:xfrm>
            <a:off x="0" y="4267200"/>
            <a:ext cx="9144000" cy="0"/>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19"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38</a:t>
            </a:r>
            <a:endParaRPr lang="en-US" sz="1000" b="0" dirty="0" smtClean="0">
              <a:solidFill>
                <a:schemeClr val="tx2"/>
              </a:solidFill>
              <a:effectLst/>
              <a:latin typeface="Arial"/>
            </a:endParaRPr>
          </a:p>
        </p:txBody>
      </p:sp>
      <p:pic>
        <p:nvPicPr>
          <p:cNvPr id="24"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ChangeArrowheads="1"/>
          </p:cNvSpPr>
          <p:nvPr/>
        </p:nvSpPr>
        <p:spPr bwMode="auto">
          <a:xfrm>
            <a:off x="0" y="0"/>
            <a:ext cx="9144000" cy="6858000"/>
          </a:xfrm>
          <a:prstGeom prst="rect">
            <a:avLst/>
          </a:prstGeom>
          <a:solidFill>
            <a:srgbClr val="FFFFFF">
              <a:alpha val="50000"/>
            </a:srgbClr>
          </a:solidFill>
          <a:ln w="12700">
            <a:solidFill>
              <a:schemeClr val="tx1"/>
            </a:solidFill>
            <a:miter lim="800000"/>
            <a:headEnd type="none" w="sm" len="sm"/>
            <a:tailEnd type="none" w="sm" len="sm"/>
          </a:ln>
          <a:effectLst/>
        </p:spPr>
        <p:txBody>
          <a:bodyPr wrap="none" anchor="ctr"/>
          <a:lstStyle/>
          <a:p>
            <a:pPr eaLnBrk="1" hangingPunct="1">
              <a:lnSpc>
                <a:spcPct val="100000"/>
              </a:lnSpc>
              <a:spcBef>
                <a:spcPct val="0"/>
              </a:spcBef>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548867" name="Text Box 3"/>
          <p:cNvSpPr txBox="1">
            <a:spLocks noChangeArrowheads="1"/>
          </p:cNvSpPr>
          <p:nvPr/>
        </p:nvSpPr>
        <p:spPr bwMode="auto">
          <a:xfrm>
            <a:off x="609600" y="1126643"/>
            <a:ext cx="8686800" cy="2189163"/>
          </a:xfrm>
          <a:prstGeom prst="rect">
            <a:avLst/>
          </a:prstGeom>
          <a:noFill/>
          <a:ln w="12700">
            <a:noFill/>
            <a:miter lim="800000"/>
            <a:headEnd type="none" w="sm" len="sm"/>
            <a:tailEnd type="none" w="sm" len="sm"/>
          </a:ln>
          <a:effectLst>
            <a:outerShdw dist="35921" dir="2700000" algn="ctr" rotWithShape="0">
              <a:srgbClr val="333333">
                <a:alpha val="50000"/>
              </a:srgbClr>
            </a:outerShdw>
          </a:effectLst>
        </p:spPr>
        <p:txBody>
          <a:bodyPr anchor="ctr" anchorCtr="1">
            <a:spAutoFit/>
          </a:bodyPr>
          <a:lstStyle/>
          <a:p>
            <a:pPr algn="ctr" eaLnBrk="1" hangingPunct="1">
              <a:lnSpc>
                <a:spcPct val="100000"/>
              </a:lnSpc>
              <a:spcBef>
                <a:spcPct val="0"/>
              </a:spcBef>
              <a:defRPr/>
            </a:pPr>
            <a:r>
              <a:rPr lang="en-US" sz="17200" b="0" dirty="0" err="1">
                <a:solidFill>
                  <a:srgbClr val="FF0000"/>
                </a:solidFill>
                <a:latin typeface="TILogo" pitchFamily="2" charset="0"/>
              </a:rPr>
              <a:t>ti</a:t>
            </a:r>
            <a:endParaRPr lang="en-US" sz="17200" b="0" dirty="0">
              <a:solidFill>
                <a:srgbClr val="FF0000"/>
              </a:solidFill>
              <a:latin typeface="TILogo" pitchFamily="2" charset="0"/>
            </a:endParaRPr>
          </a:p>
        </p:txBody>
      </p:sp>
      <p:sp>
        <p:nvSpPr>
          <p:cNvPr id="5"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39</a:t>
            </a:r>
            <a:endParaRPr lang="en-US" sz="1000" b="0">
              <a:solidFill>
                <a:schemeClr val="tx2"/>
              </a:solidFill>
              <a:latin typeface="Arial"/>
            </a:endParaRPr>
          </a:p>
        </p:txBody>
      </p:sp>
      <p:pic>
        <p:nvPicPr>
          <p:cNvPr id="6"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show="0">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41988" name="Text Box 3"/>
          <p:cNvSpPr txBox="1">
            <a:spLocks noChangeArrowheads="1"/>
          </p:cNvSpPr>
          <p:nvPr>
            <p:custDataLst>
              <p:tags r:id="rId2"/>
            </p:custDataLst>
          </p:nvPr>
        </p:nvSpPr>
        <p:spPr bwMode="auto">
          <a:xfrm>
            <a:off x="304800" y="900797"/>
            <a:ext cx="5562600" cy="495300"/>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a:solidFill>
                  <a:srgbClr val="000000"/>
                </a:solidFill>
              </a:rPr>
              <a:t>MainHighlight</a:t>
            </a:r>
          </a:p>
        </p:txBody>
      </p:sp>
      <p:sp>
        <p:nvSpPr>
          <p:cNvPr id="41989" name="Text Box 4"/>
          <p:cNvSpPr txBox="1">
            <a:spLocks noChangeArrowheads="1"/>
          </p:cNvSpPr>
          <p:nvPr>
            <p:custDataLst>
              <p:tags r:id="rId3"/>
            </p:custDataLst>
          </p:nvPr>
        </p:nvSpPr>
        <p:spPr bwMode="auto">
          <a:xfrm>
            <a:off x="301576" y="14230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dirty="0" err="1">
                <a:solidFill>
                  <a:srgbClr val="000000"/>
                </a:solidFill>
              </a:rPr>
              <a:t>MainNormal</a:t>
            </a:r>
            <a:endParaRPr lang="en-US" sz="2800" dirty="0">
              <a:solidFill>
                <a:srgbClr val="000000"/>
              </a:solidFill>
            </a:endParaRPr>
          </a:p>
        </p:txBody>
      </p:sp>
      <p:sp>
        <p:nvSpPr>
          <p:cNvPr id="41990" name="Text Box 5"/>
          <p:cNvSpPr txBox="1">
            <a:spLocks noChangeArrowheads="1"/>
          </p:cNvSpPr>
          <p:nvPr>
            <p:custDataLst>
              <p:tags r:id="rId4"/>
            </p:custDataLst>
          </p:nvPr>
        </p:nvSpPr>
        <p:spPr bwMode="auto">
          <a:xfrm>
            <a:off x="809625" y="1869172"/>
            <a:ext cx="4600575" cy="439738"/>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a:solidFill>
                  <a:srgbClr val="000000"/>
                </a:solidFill>
              </a:rPr>
              <a:t>SubHighlight</a:t>
            </a:r>
          </a:p>
        </p:txBody>
      </p:sp>
      <p:sp>
        <p:nvSpPr>
          <p:cNvPr id="41991" name="Text Box 6"/>
          <p:cNvSpPr txBox="1">
            <a:spLocks noChangeArrowheads="1"/>
          </p:cNvSpPr>
          <p:nvPr>
            <p:custDataLst>
              <p:tags r:id="rId5"/>
            </p:custDataLst>
          </p:nvPr>
        </p:nvSpPr>
        <p:spPr bwMode="auto">
          <a:xfrm>
            <a:off x="805502" y="2302560"/>
            <a:ext cx="4667250" cy="366712"/>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dirty="0" err="1">
                <a:solidFill>
                  <a:srgbClr val="000000"/>
                </a:solidFill>
              </a:rPr>
              <a:t>SubNormal</a:t>
            </a:r>
            <a:endParaRPr lang="en-US" dirty="0">
              <a:solidFill>
                <a:srgbClr val="000000"/>
              </a:solidFill>
            </a:endParaRPr>
          </a:p>
        </p:txBody>
      </p:sp>
      <p:pic>
        <p:nvPicPr>
          <p:cNvPr id="72706" name="Picture 2" descr="C:\Documents and Settings\a0159877\Desktop\250px-Operating_system_placement.svg.png"/>
          <p:cNvPicPr>
            <a:picLocks noChangeAspect="1" noChangeArrowheads="1"/>
          </p:cNvPicPr>
          <p:nvPr/>
        </p:nvPicPr>
        <p:blipFill>
          <a:blip r:embed="rId7"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8"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838200"/>
            <a:ext cx="5562600" cy="4800600"/>
          </a:xfrm>
          <a:prstGeom prst="rect">
            <a:avLst/>
          </a:prstGeom>
          <a:solidFill>
            <a:srgbClr val="92D050"/>
          </a:solidFill>
          <a:ln w="19050">
            <a:solidFill>
              <a:schemeClr val="tx1"/>
            </a:solidFill>
            <a:miter lim="800000"/>
            <a:headEnd type="none" w="sm" len="sm"/>
            <a:tailEnd type="none" w="sm" len="sm"/>
          </a:ln>
          <a:effectLst>
            <a:outerShdw blurRad="50800" dist="101600" dir="2700000" algn="tl" rotWithShape="0">
              <a:prstClr val="black">
                <a:alpha val="40000"/>
              </a:prstClr>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2" cstate="print"/>
          <a:srcRect/>
          <a:stretch>
            <a:fillRect/>
          </a:stretch>
        </p:blipFill>
        <p:spPr bwMode="auto">
          <a:xfrm>
            <a:off x="6160824" y="1153041"/>
            <a:ext cx="2819400" cy="4172713"/>
          </a:xfrm>
          <a:prstGeom prst="rect">
            <a:avLst/>
          </a:prstGeom>
          <a:noFill/>
        </p:spPr>
      </p:pic>
      <p:pic>
        <p:nvPicPr>
          <p:cNvPr id="9" name="Animated Logo" descr="tilogo_color_twoline.png"/>
          <p:cNvPicPr>
            <a:picLocks noChangeAspect="1"/>
          </p:cNvPicPr>
          <p:nvPr/>
        </p:nvPicPr>
        <p:blipFill>
          <a:blip r:embed="rId13" cstate="print"/>
          <a:stretch>
            <a:fillRect/>
          </a:stretch>
        </p:blipFill>
        <p:spPr>
          <a:xfrm>
            <a:off x="50800" y="6477000"/>
            <a:ext cx="1438537" cy="347443"/>
          </a:xfrm>
          <a:prstGeom prst="rect">
            <a:avLst/>
          </a:prstGeom>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10" name="Text Box 4">
            <a:hlinkClick r:id="rId14" action="ppaction://hlinksldjump"/>
          </p:cNvPr>
          <p:cNvSpPr txBox="1">
            <a:spLocks noChangeArrowheads="1"/>
          </p:cNvSpPr>
          <p:nvPr>
            <p:custDataLst>
              <p:tags r:id="rId2"/>
            </p:custDataLst>
          </p:nvPr>
        </p:nvSpPr>
        <p:spPr bwMode="auto">
          <a:xfrm>
            <a:off x="301576" y="927785"/>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Threads</a:t>
            </a:r>
            <a:endParaRPr lang="en-US" sz="2800" dirty="0">
              <a:solidFill>
                <a:srgbClr val="000000"/>
              </a:solidFill>
            </a:endParaRPr>
          </a:p>
        </p:txBody>
      </p:sp>
      <p:sp>
        <p:nvSpPr>
          <p:cNvPr id="11" name="Text Box 5">
            <a:hlinkClick r:id="rId15" action="ppaction://hlinksldjump"/>
          </p:cNvPr>
          <p:cNvSpPr txBox="1">
            <a:spLocks noChangeArrowheads="1"/>
          </p:cNvSpPr>
          <p:nvPr>
            <p:custDataLst>
              <p:tags r:id="rId3"/>
            </p:custDataLst>
          </p:nvPr>
        </p:nvSpPr>
        <p:spPr bwMode="auto">
          <a:xfrm>
            <a:off x="809625" y="1475598"/>
            <a:ext cx="4600575" cy="439737"/>
          </a:xfrm>
          <a:prstGeom prst="rect">
            <a:avLst/>
          </a:prstGeom>
          <a:solidFill>
            <a:schemeClr val="bg1"/>
          </a:solidFill>
          <a:ln w="19050">
            <a:solidFill>
              <a:schemeClr val="tx1"/>
            </a:solid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Hwi</a:t>
            </a:r>
            <a:endParaRPr lang="en-US">
              <a:solidFill>
                <a:srgbClr val="000000"/>
              </a:solidFill>
            </a:endParaRPr>
          </a:p>
        </p:txBody>
      </p:sp>
      <p:sp>
        <p:nvSpPr>
          <p:cNvPr id="12" name="Text Box 6">
            <a:hlinkClick r:id="rId16" action="ppaction://hlinksldjump"/>
          </p:cNvPr>
          <p:cNvSpPr txBox="1">
            <a:spLocks noChangeArrowheads="1"/>
          </p:cNvSpPr>
          <p:nvPr>
            <p:custDataLst>
              <p:tags r:id="rId4"/>
            </p:custDataLst>
          </p:nvPr>
        </p:nvSpPr>
        <p:spPr bwMode="auto">
          <a:xfrm>
            <a:off x="805502" y="2030652"/>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Swi</a:t>
            </a:r>
            <a:endParaRPr lang="en-US" dirty="0">
              <a:solidFill>
                <a:srgbClr val="000000"/>
              </a:solidFill>
            </a:endParaRPr>
          </a:p>
        </p:txBody>
      </p:sp>
      <p:sp>
        <p:nvSpPr>
          <p:cNvPr id="13" name="Text Box 6">
            <a:hlinkClick r:id="rId17" action="ppaction://hlinksldjump"/>
          </p:cNvPr>
          <p:cNvSpPr txBox="1">
            <a:spLocks noChangeArrowheads="1"/>
          </p:cNvSpPr>
          <p:nvPr>
            <p:custDataLst>
              <p:tags r:id="rId5"/>
            </p:custDataLst>
          </p:nvPr>
        </p:nvSpPr>
        <p:spPr bwMode="auto">
          <a:xfrm>
            <a:off x="805502" y="2436480"/>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Tasks</a:t>
            </a:r>
            <a:endParaRPr lang="en-US" dirty="0">
              <a:solidFill>
                <a:srgbClr val="000000"/>
              </a:solidFill>
            </a:endParaRPr>
          </a:p>
        </p:txBody>
      </p:sp>
      <p:sp>
        <p:nvSpPr>
          <p:cNvPr id="14" name="Text Box 6">
            <a:hlinkClick r:id="rId18" action="ppaction://hlinksldjump"/>
          </p:cNvPr>
          <p:cNvSpPr txBox="1">
            <a:spLocks noChangeArrowheads="1"/>
          </p:cNvSpPr>
          <p:nvPr>
            <p:custDataLst>
              <p:tags r:id="rId6"/>
            </p:custDataLst>
          </p:nvPr>
        </p:nvSpPr>
        <p:spPr bwMode="auto">
          <a:xfrm>
            <a:off x="805502" y="2842308"/>
            <a:ext cx="4667250" cy="366711"/>
          </a:xfrm>
          <a:prstGeom prst="rect">
            <a:avLst/>
          </a:prstGeom>
          <a:noFill/>
          <a:ln w="12700">
            <a:noFill/>
            <a:miter lim="800000"/>
            <a:headEnd type="none" w="sm" len="sm"/>
            <a:tailEnd type="none" w="sm" len="sm"/>
          </a:ln>
        </p:spPr>
        <p:txBody>
          <a:bodyPr tIns="18288" bIns="18288">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Using Semaphores</a:t>
            </a:r>
            <a:endParaRPr lang="en-US" dirty="0">
              <a:solidFill>
                <a:srgbClr val="000000"/>
              </a:solidFill>
            </a:endParaRPr>
          </a:p>
        </p:txBody>
      </p:sp>
      <p:sp>
        <p:nvSpPr>
          <p:cNvPr id="15" name="Text Box 4">
            <a:hlinkClick r:id="rId19" action="ppaction://hlinksldjump"/>
          </p:cNvPr>
          <p:cNvSpPr txBox="1">
            <a:spLocks noChangeArrowheads="1"/>
          </p:cNvSpPr>
          <p:nvPr>
            <p:custDataLst>
              <p:tags r:id="rId7"/>
            </p:custDataLst>
          </p:nvPr>
        </p:nvSpPr>
        <p:spPr bwMode="auto">
          <a:xfrm>
            <a:off x="301576" y="3275124"/>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BIOS Objects</a:t>
            </a:r>
            <a:endParaRPr lang="en-US" sz="2800" dirty="0">
              <a:solidFill>
                <a:srgbClr val="000000"/>
              </a:solidFill>
            </a:endParaRPr>
          </a:p>
        </p:txBody>
      </p:sp>
      <p:sp>
        <p:nvSpPr>
          <p:cNvPr id="16" name="Text Box 4">
            <a:hlinkClick r:id="rId20" action="ppaction://hlinksldjump"/>
          </p:cNvPr>
          <p:cNvSpPr txBox="1">
            <a:spLocks noChangeArrowheads="1"/>
          </p:cNvSpPr>
          <p:nvPr>
            <p:custDataLst>
              <p:tags r:id="rId8"/>
            </p:custDataLst>
          </p:nvPr>
        </p:nvSpPr>
        <p:spPr bwMode="auto">
          <a:xfrm>
            <a:off x="301576" y="3849927"/>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Scheduler</a:t>
            </a:r>
            <a:endParaRPr lang="en-US" sz="2800" dirty="0">
              <a:solidFill>
                <a:srgbClr val="000000"/>
              </a:solidFill>
            </a:endParaRPr>
          </a:p>
        </p:txBody>
      </p:sp>
      <p:sp>
        <p:nvSpPr>
          <p:cNvPr id="17" name="Text Box 4">
            <a:hlinkClick r:id="rId21" action="ppaction://hlinksldjump"/>
          </p:cNvPr>
          <p:cNvSpPr txBox="1">
            <a:spLocks noChangeArrowheads="1"/>
          </p:cNvSpPr>
          <p:nvPr>
            <p:custDataLst>
              <p:tags r:id="rId9"/>
            </p:custDataLst>
          </p:nvPr>
        </p:nvSpPr>
        <p:spPr bwMode="auto">
          <a:xfrm>
            <a:off x="301576" y="4424729"/>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Creating Custom Platforms</a:t>
            </a:r>
            <a:endParaRPr lang="en-US" sz="2800" dirty="0">
              <a:solidFill>
                <a:srgbClr val="000000"/>
              </a:solidFill>
            </a:endParaRPr>
          </a:p>
        </p:txBody>
      </p:sp>
      <p:sp>
        <p:nvSpPr>
          <p:cNvPr id="18" name="Text Box 4">
            <a:hlinkClick r:id="rId22" action="ppaction://hlinksldjump"/>
          </p:cNvPr>
          <p:cNvSpPr txBox="1">
            <a:spLocks noChangeArrowheads="1"/>
          </p:cNvSpPr>
          <p:nvPr>
            <p:custDataLst>
              <p:tags r:id="rId10"/>
            </p:custDataLst>
          </p:nvPr>
        </p:nvSpPr>
        <p:spPr bwMode="auto">
          <a:xfrm>
            <a:off x="301576" y="4999531"/>
            <a:ext cx="5543550" cy="476250"/>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3</a:t>
            </a:r>
            <a:endParaRPr lang="en-US" sz="2800" dirty="0">
              <a:solidFill>
                <a:srgbClr val="000000"/>
              </a:solidFil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10" name="Rectangle 2"/>
          <p:cNvSpPr>
            <a:spLocks noChangeArrowheads="1"/>
          </p:cNvSpPr>
          <p:nvPr/>
        </p:nvSpPr>
        <p:spPr bwMode="auto">
          <a:xfrm>
            <a:off x="0" y="588334"/>
            <a:ext cx="9144000" cy="114300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8195" name="Rectangle 6"/>
          <p:cNvSpPr>
            <a:spLocks noGrp="1" noChangeArrowheads="1"/>
          </p:cNvSpPr>
          <p:nvPr>
            <p:ph type="title"/>
          </p:nvPr>
        </p:nvSpPr>
        <p:spPr/>
        <p:txBody>
          <a:bodyPr/>
          <a:lstStyle/>
          <a:p>
            <a:r>
              <a:rPr lang="en-US" dirty="0" err="1" smtClean="0"/>
              <a:t>Hwi</a:t>
            </a:r>
            <a:r>
              <a:rPr lang="en-US" dirty="0" smtClean="0"/>
              <a:t> Scheduling</a:t>
            </a:r>
          </a:p>
        </p:txBody>
      </p:sp>
      <p:sp>
        <p:nvSpPr>
          <p:cNvPr id="8196" name="Rectangle 7"/>
          <p:cNvSpPr>
            <a:spLocks noChangeArrowheads="1"/>
          </p:cNvSpPr>
          <p:nvPr/>
        </p:nvSpPr>
        <p:spPr bwMode="auto">
          <a:xfrm>
            <a:off x="1208088" y="748352"/>
            <a:ext cx="2601912" cy="838200"/>
          </a:xfrm>
          <a:prstGeom prst="rect">
            <a:avLst/>
          </a:prstGeom>
          <a:solidFill>
            <a:schemeClr val="accent2"/>
          </a:solidFill>
          <a:ln w="12700">
            <a:solidFill>
              <a:schemeClr val="tx1"/>
            </a:solidFill>
            <a:miter lim="800000"/>
            <a:headEnd type="none" w="sm" len="sm"/>
            <a:tailEnd type="none" w="sm" len="sm"/>
          </a:ln>
        </p:spPr>
        <p:txBody>
          <a:bodyPr wrap="none" anchor="ctr"/>
          <a:lstStyle/>
          <a:p>
            <a:pPr algn="ctr"/>
            <a:r>
              <a:rPr lang="en-US" dirty="0" err="1" smtClean="0">
                <a:solidFill>
                  <a:schemeClr val="tx2"/>
                </a:solidFill>
              </a:rPr>
              <a:t>Hwi</a:t>
            </a:r>
            <a:r>
              <a:rPr lang="en-US" dirty="0" smtClean="0">
                <a:solidFill>
                  <a:schemeClr val="tx2"/>
                </a:solidFill>
              </a:rPr>
              <a:t> </a:t>
            </a:r>
            <a:r>
              <a:rPr lang="en-US" dirty="0">
                <a:solidFill>
                  <a:schemeClr val="tx2"/>
                </a:solidFill>
              </a:rPr>
              <a:t>(hi)</a:t>
            </a:r>
            <a:endParaRPr lang="en-US" dirty="0"/>
          </a:p>
          <a:p>
            <a:pPr algn="ctr"/>
            <a:r>
              <a:rPr lang="en-US" sz="2000" dirty="0"/>
              <a:t>Hardware Interrupts</a:t>
            </a:r>
            <a:endParaRPr lang="en-US" dirty="0"/>
          </a:p>
        </p:txBody>
      </p:sp>
      <p:sp>
        <p:nvSpPr>
          <p:cNvPr id="8197" name="Rectangle 8"/>
          <p:cNvSpPr>
            <a:spLocks noChangeArrowheads="1"/>
          </p:cNvSpPr>
          <p:nvPr/>
        </p:nvSpPr>
        <p:spPr bwMode="auto">
          <a:xfrm>
            <a:off x="1208088" y="1815152"/>
            <a:ext cx="2601912" cy="838200"/>
          </a:xfrm>
          <a:prstGeom prst="rect">
            <a:avLst/>
          </a:prstGeom>
          <a:solidFill>
            <a:schemeClr val="accent3"/>
          </a:solidFill>
          <a:ln w="12700">
            <a:solidFill>
              <a:schemeClr val="tx1"/>
            </a:solidFill>
            <a:miter lim="800000"/>
            <a:headEnd type="none" w="sm" len="sm"/>
            <a:tailEnd type="none" w="sm" len="sm"/>
          </a:ln>
        </p:spPr>
        <p:txBody>
          <a:bodyPr wrap="none" anchor="ctr"/>
          <a:lstStyle/>
          <a:p>
            <a:pPr algn="ctr"/>
            <a:r>
              <a:rPr lang="en-US" dirty="0" err="1" smtClean="0">
                <a:solidFill>
                  <a:schemeClr val="tx2"/>
                </a:solidFill>
              </a:rPr>
              <a:t>Swi</a:t>
            </a:r>
            <a:endParaRPr lang="en-US" dirty="0"/>
          </a:p>
          <a:p>
            <a:pPr algn="ctr"/>
            <a:r>
              <a:rPr lang="en-US" sz="2000" dirty="0"/>
              <a:t>Software Interrupts</a:t>
            </a:r>
            <a:endParaRPr lang="en-US" dirty="0"/>
          </a:p>
        </p:txBody>
      </p:sp>
      <p:sp>
        <p:nvSpPr>
          <p:cNvPr id="8198" name="Rectangle 9"/>
          <p:cNvSpPr>
            <a:spLocks noChangeArrowheads="1"/>
          </p:cNvSpPr>
          <p:nvPr/>
        </p:nvSpPr>
        <p:spPr bwMode="auto">
          <a:xfrm>
            <a:off x="1208088" y="2881952"/>
            <a:ext cx="2601912" cy="838200"/>
          </a:xfrm>
          <a:prstGeom prst="rect">
            <a:avLst/>
          </a:prstGeom>
          <a:solidFill>
            <a:schemeClr val="accent3"/>
          </a:solidFill>
          <a:ln w="12700">
            <a:solidFill>
              <a:schemeClr val="tx1"/>
            </a:solidFill>
            <a:miter lim="800000"/>
            <a:headEnd type="none" w="sm" len="sm"/>
            <a:tailEnd type="none" w="sm" len="sm"/>
          </a:ln>
        </p:spPr>
        <p:txBody>
          <a:bodyPr wrap="none" anchor="ctr"/>
          <a:lstStyle/>
          <a:p>
            <a:pPr algn="ctr"/>
            <a:r>
              <a:rPr lang="en-US" dirty="0" smtClean="0">
                <a:solidFill>
                  <a:schemeClr val="tx2"/>
                </a:solidFill>
              </a:rPr>
              <a:t>Task</a:t>
            </a:r>
            <a:endParaRPr lang="en-US" dirty="0"/>
          </a:p>
          <a:p>
            <a:pPr algn="ctr"/>
            <a:r>
              <a:rPr lang="en-US" sz="2000" dirty="0"/>
              <a:t>Tasks</a:t>
            </a:r>
            <a:endParaRPr lang="en-US" dirty="0"/>
          </a:p>
        </p:txBody>
      </p:sp>
      <p:sp>
        <p:nvSpPr>
          <p:cNvPr id="8199" name="Rectangle 10"/>
          <p:cNvSpPr>
            <a:spLocks noChangeArrowheads="1"/>
          </p:cNvSpPr>
          <p:nvPr/>
        </p:nvSpPr>
        <p:spPr bwMode="auto">
          <a:xfrm>
            <a:off x="1208088" y="3948752"/>
            <a:ext cx="2601912" cy="838200"/>
          </a:xfrm>
          <a:prstGeom prst="rect">
            <a:avLst/>
          </a:prstGeom>
          <a:solidFill>
            <a:schemeClr val="accent3"/>
          </a:solidFill>
          <a:ln w="12700">
            <a:solidFill>
              <a:schemeClr val="tx1"/>
            </a:solidFill>
            <a:miter lim="800000"/>
            <a:headEnd type="none" w="sm" len="sm"/>
            <a:tailEnd type="none" w="sm" len="sm"/>
          </a:ln>
        </p:spPr>
        <p:txBody>
          <a:bodyPr wrap="none" anchor="ctr"/>
          <a:lstStyle/>
          <a:p>
            <a:pPr algn="ctr"/>
            <a:r>
              <a:rPr lang="en-US" dirty="0" smtClean="0">
                <a:solidFill>
                  <a:schemeClr val="tx2"/>
                </a:solidFill>
              </a:rPr>
              <a:t>Idle </a:t>
            </a:r>
            <a:r>
              <a:rPr lang="en-US" dirty="0">
                <a:solidFill>
                  <a:schemeClr val="tx2"/>
                </a:solidFill>
              </a:rPr>
              <a:t>(lo)</a:t>
            </a:r>
            <a:endParaRPr lang="en-US" dirty="0"/>
          </a:p>
          <a:p>
            <a:pPr algn="ctr"/>
            <a:r>
              <a:rPr lang="en-US" sz="2000" dirty="0"/>
              <a:t>Background</a:t>
            </a:r>
            <a:endParaRPr lang="en-US" dirty="0"/>
          </a:p>
        </p:txBody>
      </p:sp>
      <p:sp>
        <p:nvSpPr>
          <p:cNvPr id="8200" name="Text Box 11"/>
          <p:cNvSpPr txBox="1">
            <a:spLocks noChangeArrowheads="1"/>
          </p:cNvSpPr>
          <p:nvPr/>
        </p:nvSpPr>
        <p:spPr bwMode="auto">
          <a:xfrm>
            <a:off x="3976688" y="789627"/>
            <a:ext cx="4389437"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dirty="0" err="1" smtClean="0">
                <a:latin typeface="Times New Roman" pitchFamily="18" charset="0"/>
              </a:rPr>
              <a:t>Hwi</a:t>
            </a:r>
            <a:r>
              <a:rPr lang="en-US" sz="2000" dirty="0" smtClean="0">
                <a:latin typeface="Times New Roman" pitchFamily="18" charset="0"/>
              </a:rPr>
              <a:t> </a:t>
            </a:r>
            <a:r>
              <a:rPr lang="en-US" sz="2000" dirty="0">
                <a:latin typeface="Times New Roman" pitchFamily="18" charset="0"/>
              </a:rPr>
              <a:t>priorities set by hardware</a:t>
            </a:r>
          </a:p>
          <a:p>
            <a:pPr marL="342900" indent="-342900">
              <a:buClr>
                <a:schemeClr val="tx2"/>
              </a:buClr>
              <a:buSzPct val="75000"/>
              <a:buFont typeface="Wingdings" pitchFamily="2" charset="2"/>
              <a:buChar char=""/>
            </a:pPr>
            <a:r>
              <a:rPr lang="en-US" sz="2000" dirty="0">
                <a:latin typeface="Times New Roman" pitchFamily="18" charset="0"/>
              </a:rPr>
              <a:t>Fixed number, preemption optional</a:t>
            </a:r>
          </a:p>
        </p:txBody>
      </p:sp>
      <p:sp>
        <p:nvSpPr>
          <p:cNvPr id="8202" name="Text Box 13"/>
          <p:cNvSpPr txBox="1">
            <a:spLocks noChangeArrowheads="1"/>
          </p:cNvSpPr>
          <p:nvPr/>
        </p:nvSpPr>
        <p:spPr bwMode="auto">
          <a:xfrm>
            <a:off x="3962400" y="1856427"/>
            <a:ext cx="4508500"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dirty="0" smtClean="0">
                <a:latin typeface="Times New Roman" pitchFamily="18" charset="0"/>
              </a:rPr>
              <a:t>Up to 32 priority levels (16 on C28x)</a:t>
            </a:r>
            <a:endParaRPr lang="en-US" sz="2000" dirty="0">
              <a:latin typeface="Times New Roman" pitchFamily="18" charset="0"/>
            </a:endParaRPr>
          </a:p>
          <a:p>
            <a:pPr marL="342900" indent="-342900">
              <a:buClr>
                <a:schemeClr val="tx2"/>
              </a:buClr>
              <a:buSzPct val="75000"/>
              <a:buFont typeface="Wingdings" pitchFamily="2" charset="2"/>
              <a:buChar char=""/>
            </a:pPr>
            <a:r>
              <a:rPr lang="en-US" sz="2000" dirty="0">
                <a:latin typeface="Times New Roman" pitchFamily="18" charset="0"/>
              </a:rPr>
              <a:t>Any number possible, all preemptive</a:t>
            </a:r>
            <a:endParaRPr lang="en-US" sz="2000" dirty="0">
              <a:latin typeface="Arial Narrow" pitchFamily="34" charset="0"/>
            </a:endParaRPr>
          </a:p>
        </p:txBody>
      </p:sp>
      <p:sp>
        <p:nvSpPr>
          <p:cNvPr id="8203" name="Text Box 14"/>
          <p:cNvSpPr txBox="1">
            <a:spLocks noChangeArrowheads="1"/>
          </p:cNvSpPr>
          <p:nvPr/>
        </p:nvSpPr>
        <p:spPr bwMode="auto">
          <a:xfrm>
            <a:off x="3962400" y="2902590"/>
            <a:ext cx="4913313" cy="7969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200" dirty="0" smtClean="0">
                <a:solidFill>
                  <a:schemeClr val="tx2"/>
                </a:solidFill>
                <a:latin typeface="Times New Roman" pitchFamily="18" charset="0"/>
              </a:rPr>
              <a:t>Up to 32 priority levels (16 on C28x)</a:t>
            </a:r>
            <a:endParaRPr lang="en-US" sz="2200" dirty="0">
              <a:solidFill>
                <a:schemeClr val="tx2"/>
              </a:solidFill>
              <a:latin typeface="Times New Roman" pitchFamily="18" charset="0"/>
            </a:endParaRPr>
          </a:p>
          <a:p>
            <a:pPr marL="342900" indent="-342900">
              <a:buClr>
                <a:schemeClr val="tx2"/>
              </a:buClr>
              <a:buSzPct val="75000"/>
              <a:buFont typeface="Wingdings" pitchFamily="2" charset="2"/>
              <a:buChar char=""/>
            </a:pPr>
            <a:r>
              <a:rPr lang="en-US" sz="2200" dirty="0">
                <a:solidFill>
                  <a:schemeClr val="tx2"/>
                </a:solidFill>
                <a:latin typeface="Times New Roman" pitchFamily="18" charset="0"/>
              </a:rPr>
              <a:t>Any number possible, all preemptive</a:t>
            </a:r>
          </a:p>
        </p:txBody>
      </p:sp>
      <p:sp>
        <p:nvSpPr>
          <p:cNvPr id="8204" name="Text Box 15"/>
          <p:cNvSpPr txBox="1">
            <a:spLocks noChangeArrowheads="1"/>
          </p:cNvSpPr>
          <p:nvPr/>
        </p:nvSpPr>
        <p:spPr bwMode="auto">
          <a:xfrm>
            <a:off x="3962400" y="3990027"/>
            <a:ext cx="3021013" cy="73342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000">
                <a:latin typeface="Times New Roman" pitchFamily="18" charset="0"/>
              </a:rPr>
              <a:t>Continuous loop</a:t>
            </a:r>
          </a:p>
          <a:p>
            <a:pPr marL="342900" indent="-342900">
              <a:buClr>
                <a:schemeClr val="tx2"/>
              </a:buClr>
              <a:buSzPct val="75000"/>
              <a:buFont typeface="Wingdings" pitchFamily="2" charset="2"/>
              <a:buChar char=""/>
            </a:pPr>
            <a:r>
              <a:rPr lang="en-US" sz="2000">
                <a:latin typeface="Times New Roman" pitchFamily="18" charset="0"/>
              </a:rPr>
              <a:t>Non-realtime in nature</a:t>
            </a:r>
          </a:p>
        </p:txBody>
      </p:sp>
      <p:sp>
        <p:nvSpPr>
          <p:cNvPr id="8205" name="Text Box 17"/>
          <p:cNvSpPr txBox="1">
            <a:spLocks noChangeArrowheads="1"/>
          </p:cNvSpPr>
          <p:nvPr/>
        </p:nvSpPr>
        <p:spPr bwMode="auto">
          <a:xfrm>
            <a:off x="76200" y="903927"/>
            <a:ext cx="685800" cy="534988"/>
          </a:xfrm>
          <a:prstGeom prst="rect">
            <a:avLst/>
          </a:prstGeom>
          <a:noFill/>
          <a:ln w="12700">
            <a:noFill/>
            <a:miter lim="800000"/>
            <a:headEnd type="none" w="sm" len="sm"/>
            <a:tailEnd type="none" w="sm" len="sm"/>
          </a:ln>
        </p:spPr>
        <p:txBody>
          <a:bodyPr>
            <a:spAutoFit/>
          </a:bodyPr>
          <a:lstStyle/>
          <a:p>
            <a:pPr algn="ctr"/>
            <a:r>
              <a:rPr lang="en-US" sz="1800" i="1">
                <a:solidFill>
                  <a:schemeClr val="tx2"/>
                </a:solidFill>
                <a:latin typeface="Arial Narrow" pitchFamily="34" charset="0"/>
              </a:rPr>
              <a:t>Hard </a:t>
            </a:r>
            <a:br>
              <a:rPr lang="en-US" sz="1800" i="1">
                <a:solidFill>
                  <a:schemeClr val="tx2"/>
                </a:solidFill>
                <a:latin typeface="Arial Narrow" pitchFamily="34" charset="0"/>
              </a:rPr>
            </a:br>
            <a:r>
              <a:rPr lang="en-US" sz="1800" i="1">
                <a:solidFill>
                  <a:schemeClr val="tx2"/>
                </a:solidFill>
                <a:latin typeface="Arial Narrow" pitchFamily="34" charset="0"/>
              </a:rPr>
              <a:t>R/T</a:t>
            </a:r>
          </a:p>
        </p:txBody>
      </p:sp>
      <p:sp>
        <p:nvSpPr>
          <p:cNvPr id="8206" name="Text Box 18"/>
          <p:cNvSpPr txBox="1">
            <a:spLocks noChangeArrowheads="1"/>
          </p:cNvSpPr>
          <p:nvPr/>
        </p:nvSpPr>
        <p:spPr bwMode="auto">
          <a:xfrm>
            <a:off x="76200" y="4104327"/>
            <a:ext cx="609600" cy="534988"/>
          </a:xfrm>
          <a:prstGeom prst="rect">
            <a:avLst/>
          </a:prstGeom>
          <a:noFill/>
          <a:ln w="12700">
            <a:noFill/>
            <a:miter lim="800000"/>
            <a:headEnd type="none" w="sm" len="sm"/>
            <a:tailEnd type="none" w="sm" len="sm"/>
          </a:ln>
        </p:spPr>
        <p:txBody>
          <a:bodyPr>
            <a:spAutoFit/>
          </a:bodyPr>
          <a:lstStyle/>
          <a:p>
            <a:pPr algn="ctr"/>
            <a:r>
              <a:rPr lang="en-US" sz="1800" i="1">
                <a:solidFill>
                  <a:schemeClr val="tx2"/>
                </a:solidFill>
                <a:latin typeface="Arial Narrow" pitchFamily="34" charset="0"/>
              </a:rPr>
              <a:t>Soft </a:t>
            </a:r>
            <a:br>
              <a:rPr lang="en-US" sz="1800" i="1">
                <a:solidFill>
                  <a:schemeClr val="tx2"/>
                </a:solidFill>
                <a:latin typeface="Arial Narrow" pitchFamily="34" charset="0"/>
              </a:rPr>
            </a:br>
            <a:r>
              <a:rPr lang="en-US" sz="1800" i="1">
                <a:solidFill>
                  <a:schemeClr val="tx2"/>
                </a:solidFill>
                <a:latin typeface="Arial Narrow" pitchFamily="34" charset="0"/>
              </a:rPr>
              <a:t>R/T</a:t>
            </a:r>
          </a:p>
        </p:txBody>
      </p:sp>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19</a:t>
            </a:r>
            <a:endParaRPr lang="en-US" sz="1000" b="0" dirty="0" smtClean="0">
              <a:solidFill>
                <a:schemeClr val="tx2"/>
              </a:solidFill>
              <a:effectLst/>
              <a:latin typeface="Arial"/>
            </a:endParaRPr>
          </a:p>
        </p:txBody>
      </p:sp>
      <p:pic>
        <p:nvPicPr>
          <p:cNvPr id="19" name="Animated Logo" descr="tilogo_color_twoline.png"/>
          <p:cNvPicPr>
            <a:picLocks noChangeAspect="1"/>
          </p:cNvPicPr>
          <p:nvPr/>
        </p:nvPicPr>
        <p:blipFill>
          <a:blip r:embed="rId2" cstate="print"/>
          <a:stretch>
            <a:fillRect/>
          </a:stretch>
        </p:blipFill>
        <p:spPr>
          <a:xfrm>
            <a:off x="50800" y="6477000"/>
            <a:ext cx="1438537" cy="347443"/>
          </a:xfrm>
          <a:prstGeom prst="rect">
            <a:avLst/>
          </a:prstGeom>
        </p:spPr>
      </p:pic>
      <p:sp>
        <p:nvSpPr>
          <p:cNvPr id="18" name="Text Box 8"/>
          <p:cNvSpPr txBox="1">
            <a:spLocks noChangeArrowheads="1"/>
          </p:cNvSpPr>
          <p:nvPr/>
        </p:nvSpPr>
        <p:spPr bwMode="auto">
          <a:xfrm>
            <a:off x="685800" y="5108575"/>
            <a:ext cx="8001000" cy="1294843"/>
          </a:xfrm>
          <a:prstGeom prst="rect">
            <a:avLst/>
          </a:prstGeom>
          <a:noFill/>
          <a:ln w="19050">
            <a:noFill/>
            <a:miter lim="800000"/>
            <a:headEnd/>
            <a:tailEnd/>
          </a:ln>
        </p:spPr>
        <p:txBody>
          <a:bodyPr wrap="square" lIns="90000" tIns="46800" rIns="90000" bIns="46800">
            <a:spAutoFit/>
          </a:bodyPr>
          <a:lstStyle/>
          <a:p>
            <a:pPr marL="284163" indent="-284163">
              <a:lnSpc>
                <a:spcPct val="130000"/>
              </a:lnSpc>
              <a:spcBef>
                <a:spcPct val="0"/>
              </a:spcBef>
              <a:buClr>
                <a:srgbClr val="0066FF"/>
              </a:buClr>
              <a:buSzPct val="75000"/>
              <a:buFont typeface="Wingdings" pitchFamily="2" charset="2"/>
              <a:buChar char=""/>
            </a:pPr>
            <a:r>
              <a:rPr lang="en-US" sz="2000" dirty="0" smtClean="0">
                <a:solidFill>
                  <a:schemeClr val="tx2"/>
                </a:solidFill>
                <a:latin typeface="Arial Narrow" pitchFamily="34" charset="0"/>
              </a:rPr>
              <a:t>Idle</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events run in sequence when no </a:t>
            </a:r>
            <a:r>
              <a:rPr lang="en-US" sz="2000" dirty="0" err="1" smtClean="0">
                <a:solidFill>
                  <a:schemeClr val="tx2"/>
                </a:solidFill>
                <a:latin typeface="Arial Narrow" pitchFamily="34" charset="0"/>
              </a:rPr>
              <a:t>Hwis</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are posted</a:t>
            </a:r>
          </a:p>
          <a:p>
            <a:pPr marL="284163" indent="-284163">
              <a:lnSpc>
                <a:spcPct val="130000"/>
              </a:lnSpc>
              <a:spcBef>
                <a:spcPct val="0"/>
              </a:spcBef>
              <a:buClr>
                <a:srgbClr val="0066FF"/>
              </a:buClr>
              <a:buSzPct val="75000"/>
              <a:buFont typeface="Wingdings" pitchFamily="2" charset="2"/>
              <a:buChar char=""/>
            </a:pP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is ISR with automatic vector table generation </a:t>
            </a:r>
            <a:r>
              <a:rPr lang="en-US" sz="2000" dirty="0" smtClean="0">
                <a:solidFill>
                  <a:srgbClr val="000000"/>
                </a:solidFill>
                <a:latin typeface="Arial Narrow" pitchFamily="34" charset="0"/>
              </a:rPr>
              <a:t> + context save/restore</a:t>
            </a:r>
            <a:endParaRPr lang="en-US" sz="2000" dirty="0">
              <a:solidFill>
                <a:srgbClr val="000000"/>
              </a:solidFill>
              <a:latin typeface="Arial Narrow" pitchFamily="34" charset="0"/>
            </a:endParaRPr>
          </a:p>
          <a:p>
            <a:pPr marL="284163" indent="-284163">
              <a:lnSpc>
                <a:spcPct val="130000"/>
              </a:lnSpc>
              <a:spcBef>
                <a:spcPct val="0"/>
              </a:spcBef>
              <a:buClr>
                <a:srgbClr val="0066FF"/>
              </a:buClr>
              <a:buSzPct val="75000"/>
              <a:buFont typeface="Wingdings" pitchFamily="2" charset="2"/>
              <a:buChar char=""/>
            </a:pPr>
            <a:r>
              <a:rPr lang="en-US" sz="2000" dirty="0">
                <a:solidFill>
                  <a:srgbClr val="000000"/>
                </a:solidFill>
                <a:latin typeface="Arial Narrow" pitchFamily="34" charset="0"/>
              </a:rPr>
              <a:t>Any </a:t>
            </a: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preempts </a:t>
            </a:r>
            <a:r>
              <a:rPr lang="en-US" sz="2000" dirty="0" smtClean="0">
                <a:solidFill>
                  <a:schemeClr val="tx2"/>
                </a:solidFill>
                <a:latin typeface="Arial Narrow" pitchFamily="34" charset="0"/>
              </a:rPr>
              <a:t>Idle</a:t>
            </a:r>
            <a:r>
              <a:rPr lang="en-US" sz="2000" dirty="0" smtClean="0">
                <a:solidFill>
                  <a:srgbClr val="000000"/>
                </a:solidFill>
                <a:latin typeface="Arial Narrow" pitchFamily="34" charset="0"/>
              </a:rPr>
              <a:t>, </a:t>
            </a: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may preempt other </a:t>
            </a: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if </a:t>
            </a:r>
            <a:r>
              <a:rPr lang="en-US" sz="2000" dirty="0" smtClean="0">
                <a:solidFill>
                  <a:srgbClr val="000000"/>
                </a:solidFill>
                <a:latin typeface="Arial Narrow" pitchFamily="34" charset="0"/>
              </a:rPr>
              <a:t>desired</a:t>
            </a:r>
            <a:endParaRPr lang="en-US" sz="2000" dirty="0">
              <a:solidFill>
                <a:srgbClr val="000000"/>
              </a:solidFill>
              <a:latin typeface="Arial Narrow" pitchFamily="34" charset="0"/>
            </a:endParaRPr>
          </a:p>
        </p:txBody>
      </p:sp>
      <p:sp>
        <p:nvSpPr>
          <p:cNvPr id="20" name="Rectangle 19"/>
          <p:cNvSpPr/>
          <p:nvPr/>
        </p:nvSpPr>
        <p:spPr bwMode="auto">
          <a:xfrm>
            <a:off x="63798" y="1752600"/>
            <a:ext cx="8915400" cy="3200400"/>
          </a:xfrm>
          <a:prstGeom prst="rect">
            <a:avLst/>
          </a:prstGeom>
          <a:solidFill>
            <a:schemeClr val="bg1">
              <a:alpha val="61000"/>
            </a:schemeClr>
          </a:solidFill>
          <a:ln w="12700" cap="flat" cmpd="sng" algn="ctr">
            <a:no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0" y="-74430"/>
            <a:ext cx="9144000" cy="742950"/>
          </a:xfrm>
        </p:spPr>
        <p:txBody>
          <a:bodyPr/>
          <a:lstStyle/>
          <a:p>
            <a:r>
              <a:rPr lang="en-US" sz="3400" dirty="0" smtClean="0"/>
              <a:t>Foreground / Background Scheduling</a:t>
            </a:r>
          </a:p>
        </p:txBody>
      </p:sp>
      <p:sp>
        <p:nvSpPr>
          <p:cNvPr id="361475" name="Rectangle 3"/>
          <p:cNvSpPr>
            <a:spLocks noChangeArrowheads="1"/>
          </p:cNvSpPr>
          <p:nvPr/>
        </p:nvSpPr>
        <p:spPr bwMode="auto">
          <a:xfrm>
            <a:off x="1066800" y="533400"/>
            <a:ext cx="2438400" cy="4495800"/>
          </a:xfrm>
          <a:prstGeom prst="rect">
            <a:avLst/>
          </a:prstGeom>
          <a:solidFill>
            <a:schemeClr val="accent2"/>
          </a:solidFill>
          <a:ln w="12700">
            <a:solidFill>
              <a:schemeClr val="tx1"/>
            </a:solidFill>
            <a:miter lim="800000"/>
            <a:headEnd/>
            <a:tailEnd/>
          </a:ln>
          <a:effectLst/>
        </p:spPr>
        <p:txBody>
          <a:bodyPr lIns="90000" tIns="46800" rIns="90000" bIns="46800"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61476" name="Rectangle 4"/>
          <p:cNvSpPr>
            <a:spLocks noChangeArrowheads="1"/>
          </p:cNvSpPr>
          <p:nvPr/>
        </p:nvSpPr>
        <p:spPr bwMode="auto">
          <a:xfrm>
            <a:off x="1219200" y="685800"/>
            <a:ext cx="2133600" cy="2743200"/>
          </a:xfrm>
          <a:prstGeom prst="rect">
            <a:avLst/>
          </a:prstGeom>
          <a:solidFill>
            <a:schemeClr val="accent3"/>
          </a:solidFill>
          <a:ln w="12700">
            <a:solidFill>
              <a:schemeClr val="tx1"/>
            </a:solidFill>
            <a:miter lim="800000"/>
            <a:headEnd/>
            <a:tailEnd/>
          </a:ln>
          <a:effectLst/>
        </p:spPr>
        <p:txBody>
          <a:bodyPr lIns="90000" tIns="46800" rIns="90000" bIns="46800"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61477" name="Rectangle 5"/>
          <p:cNvSpPr>
            <a:spLocks noChangeArrowheads="1"/>
          </p:cNvSpPr>
          <p:nvPr/>
        </p:nvSpPr>
        <p:spPr bwMode="auto">
          <a:xfrm>
            <a:off x="1371600" y="1981200"/>
            <a:ext cx="1828800" cy="1295400"/>
          </a:xfrm>
          <a:prstGeom prst="rect">
            <a:avLst/>
          </a:prstGeom>
          <a:solidFill>
            <a:schemeClr val="accent1"/>
          </a:solidFill>
          <a:ln w="12700">
            <a:solidFill>
              <a:schemeClr val="tx1"/>
            </a:solidFill>
            <a:miter lim="800000"/>
            <a:headEnd/>
            <a:tailEnd/>
          </a:ln>
          <a:effectLst/>
        </p:spPr>
        <p:txBody>
          <a:bodyPr lIns="90000" tIns="46800" rIns="90000" bIns="46800"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61478" name="Rectangle 6"/>
          <p:cNvSpPr>
            <a:spLocks noChangeArrowheads="1"/>
          </p:cNvSpPr>
          <p:nvPr/>
        </p:nvSpPr>
        <p:spPr bwMode="auto">
          <a:xfrm>
            <a:off x="1371600" y="838200"/>
            <a:ext cx="1828800" cy="914400"/>
          </a:xfrm>
          <a:prstGeom prst="rect">
            <a:avLst/>
          </a:prstGeom>
          <a:solidFill>
            <a:schemeClr val="accent1"/>
          </a:solidFill>
          <a:ln w="12700">
            <a:solidFill>
              <a:schemeClr val="tx1"/>
            </a:solidFill>
            <a:miter lim="800000"/>
            <a:headEnd/>
            <a:tailEnd/>
          </a:ln>
          <a:effectLst/>
        </p:spPr>
        <p:txBody>
          <a:bodyPr lIns="90000" tIns="46800" rIns="90000" bIns="46800"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0247" name="Text Box 7"/>
          <p:cNvSpPr txBox="1">
            <a:spLocks noChangeArrowheads="1"/>
          </p:cNvSpPr>
          <p:nvPr/>
        </p:nvSpPr>
        <p:spPr bwMode="auto">
          <a:xfrm>
            <a:off x="1371600" y="825500"/>
            <a:ext cx="1905000" cy="2190750"/>
          </a:xfrm>
          <a:prstGeom prst="rect">
            <a:avLst/>
          </a:prstGeom>
          <a:noFill/>
          <a:ln w="19050">
            <a:noFill/>
            <a:miter lim="800000"/>
            <a:headEnd/>
            <a:tailEnd/>
          </a:ln>
        </p:spPr>
        <p:txBody>
          <a:bodyPr lIns="90000" tIns="46800" rIns="90000" bIns="46800">
            <a:spAutoFit/>
          </a:bodyPr>
          <a:lstStyle/>
          <a:p>
            <a:pPr>
              <a:lnSpc>
                <a:spcPct val="70000"/>
              </a:lnSpc>
              <a:tabLst>
                <a:tab pos="227013" algn="l"/>
                <a:tab pos="454025" algn="l"/>
                <a:tab pos="682625" algn="l"/>
                <a:tab pos="909638" algn="l"/>
              </a:tabLst>
            </a:pPr>
            <a:r>
              <a:rPr lang="en-US" sz="2000">
                <a:solidFill>
                  <a:srgbClr val="000000"/>
                </a:solidFill>
              </a:rPr>
              <a:t>main()</a:t>
            </a:r>
          </a:p>
          <a:p>
            <a:pPr>
              <a:lnSpc>
                <a:spcPct val="70000"/>
              </a:lnSpc>
              <a:tabLst>
                <a:tab pos="227013" algn="l"/>
                <a:tab pos="454025" algn="l"/>
                <a:tab pos="682625" algn="l"/>
                <a:tab pos="909638" algn="l"/>
              </a:tabLst>
            </a:pPr>
            <a:r>
              <a:rPr lang="en-US" sz="2000">
                <a:solidFill>
                  <a:srgbClr val="000000"/>
                </a:solidFill>
              </a:rPr>
              <a:t>	{</a:t>
            </a:r>
            <a:br>
              <a:rPr lang="en-US" sz="2000">
                <a:solidFill>
                  <a:srgbClr val="000000"/>
                </a:solidFill>
              </a:rPr>
            </a:br>
            <a:r>
              <a:rPr lang="en-US" sz="2000">
                <a:solidFill>
                  <a:srgbClr val="000000"/>
                </a:solidFill>
              </a:rPr>
              <a:t>		init</a:t>
            </a:r>
          </a:p>
          <a:p>
            <a:pPr>
              <a:lnSpc>
                <a:spcPct val="70000"/>
              </a:lnSpc>
              <a:tabLst>
                <a:tab pos="227013" algn="l"/>
                <a:tab pos="454025" algn="l"/>
                <a:tab pos="682625" algn="l"/>
                <a:tab pos="909638" algn="l"/>
              </a:tabLst>
            </a:pPr>
            <a:endParaRPr lang="en-US" sz="2000">
              <a:solidFill>
                <a:srgbClr val="000000"/>
              </a:solidFill>
            </a:endParaRPr>
          </a:p>
          <a:p>
            <a:pPr>
              <a:lnSpc>
                <a:spcPct val="70000"/>
              </a:lnSpc>
              <a:tabLst>
                <a:tab pos="227013" algn="l"/>
                <a:tab pos="454025" algn="l"/>
                <a:tab pos="682625" algn="l"/>
                <a:tab pos="909638" algn="l"/>
              </a:tabLst>
            </a:pPr>
            <a:r>
              <a:rPr lang="en-US" sz="2000">
                <a:solidFill>
                  <a:srgbClr val="000000"/>
                </a:solidFill>
              </a:rPr>
              <a:t>		while(1)</a:t>
            </a:r>
          </a:p>
          <a:p>
            <a:pPr>
              <a:lnSpc>
                <a:spcPct val="70000"/>
              </a:lnSpc>
              <a:tabLst>
                <a:tab pos="227013" algn="l"/>
                <a:tab pos="454025" algn="l"/>
                <a:tab pos="682625" algn="l"/>
                <a:tab pos="909638" algn="l"/>
              </a:tabLst>
            </a:pPr>
            <a:r>
              <a:rPr lang="en-US" sz="2000">
                <a:solidFill>
                  <a:srgbClr val="000000"/>
                </a:solidFill>
              </a:rPr>
              <a:t>		 nonRT</a:t>
            </a:r>
            <a:br>
              <a:rPr lang="en-US" sz="2000">
                <a:solidFill>
                  <a:srgbClr val="000000"/>
                </a:solidFill>
              </a:rPr>
            </a:br>
            <a:r>
              <a:rPr lang="en-US" sz="2000">
                <a:solidFill>
                  <a:srgbClr val="000000"/>
                </a:solidFill>
              </a:rPr>
              <a:t>	}</a:t>
            </a:r>
          </a:p>
        </p:txBody>
      </p:sp>
      <p:sp>
        <p:nvSpPr>
          <p:cNvPr id="10248" name="Text Box 8"/>
          <p:cNvSpPr txBox="1">
            <a:spLocks noChangeArrowheads="1"/>
          </p:cNvSpPr>
          <p:nvPr/>
        </p:nvSpPr>
        <p:spPr bwMode="auto">
          <a:xfrm>
            <a:off x="685800" y="5108575"/>
            <a:ext cx="8001000" cy="1294843"/>
          </a:xfrm>
          <a:prstGeom prst="rect">
            <a:avLst/>
          </a:prstGeom>
          <a:noFill/>
          <a:ln w="19050">
            <a:noFill/>
            <a:miter lim="800000"/>
            <a:headEnd/>
            <a:tailEnd/>
          </a:ln>
        </p:spPr>
        <p:txBody>
          <a:bodyPr wrap="square" lIns="90000" tIns="46800" rIns="90000" bIns="46800">
            <a:spAutoFit/>
          </a:bodyPr>
          <a:lstStyle/>
          <a:p>
            <a:pPr marL="284163" indent="-284163">
              <a:lnSpc>
                <a:spcPct val="130000"/>
              </a:lnSpc>
              <a:spcBef>
                <a:spcPct val="0"/>
              </a:spcBef>
              <a:buClr>
                <a:srgbClr val="0066FF"/>
              </a:buClr>
              <a:buSzPct val="75000"/>
              <a:buFont typeface="Wingdings" pitchFamily="2" charset="2"/>
              <a:buChar char=""/>
            </a:pPr>
            <a:r>
              <a:rPr lang="en-US" sz="2000" dirty="0" smtClean="0">
                <a:solidFill>
                  <a:schemeClr val="tx2"/>
                </a:solidFill>
                <a:latin typeface="Arial Narrow" pitchFamily="34" charset="0"/>
              </a:rPr>
              <a:t>Idle</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events run in sequence when no </a:t>
            </a:r>
            <a:r>
              <a:rPr lang="en-US" sz="2000" dirty="0" err="1" smtClean="0">
                <a:solidFill>
                  <a:schemeClr val="tx2"/>
                </a:solidFill>
                <a:latin typeface="Arial Narrow" pitchFamily="34" charset="0"/>
              </a:rPr>
              <a:t>Hwis</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are posted</a:t>
            </a:r>
          </a:p>
          <a:p>
            <a:pPr marL="284163" indent="-284163">
              <a:lnSpc>
                <a:spcPct val="130000"/>
              </a:lnSpc>
              <a:spcBef>
                <a:spcPct val="0"/>
              </a:spcBef>
              <a:buClr>
                <a:srgbClr val="0066FF"/>
              </a:buClr>
              <a:buSzPct val="75000"/>
              <a:buFont typeface="Wingdings" pitchFamily="2" charset="2"/>
              <a:buChar char=""/>
            </a:pP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is ISR with automatic vector table generation </a:t>
            </a:r>
            <a:r>
              <a:rPr lang="en-US" sz="2000" dirty="0" smtClean="0">
                <a:solidFill>
                  <a:srgbClr val="000000"/>
                </a:solidFill>
                <a:latin typeface="Arial Narrow" pitchFamily="34" charset="0"/>
              </a:rPr>
              <a:t> + context save/restore</a:t>
            </a:r>
            <a:endParaRPr lang="en-US" sz="2000" dirty="0">
              <a:solidFill>
                <a:srgbClr val="000000"/>
              </a:solidFill>
              <a:latin typeface="Arial Narrow" pitchFamily="34" charset="0"/>
            </a:endParaRPr>
          </a:p>
          <a:p>
            <a:pPr marL="284163" indent="-284163">
              <a:lnSpc>
                <a:spcPct val="130000"/>
              </a:lnSpc>
              <a:spcBef>
                <a:spcPct val="0"/>
              </a:spcBef>
              <a:buClr>
                <a:srgbClr val="0066FF"/>
              </a:buClr>
              <a:buSzPct val="75000"/>
              <a:buFont typeface="Wingdings" pitchFamily="2" charset="2"/>
              <a:buChar char=""/>
            </a:pPr>
            <a:r>
              <a:rPr lang="en-US" sz="2000" dirty="0">
                <a:solidFill>
                  <a:srgbClr val="000000"/>
                </a:solidFill>
                <a:latin typeface="Arial Narrow" pitchFamily="34" charset="0"/>
              </a:rPr>
              <a:t>Any </a:t>
            </a: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preempts </a:t>
            </a:r>
            <a:r>
              <a:rPr lang="en-US" sz="2000" dirty="0" smtClean="0">
                <a:solidFill>
                  <a:schemeClr val="tx2"/>
                </a:solidFill>
                <a:latin typeface="Arial Narrow" pitchFamily="34" charset="0"/>
              </a:rPr>
              <a:t>Idle</a:t>
            </a:r>
            <a:r>
              <a:rPr lang="en-US" sz="2000" dirty="0" smtClean="0">
                <a:solidFill>
                  <a:srgbClr val="000000"/>
                </a:solidFill>
                <a:latin typeface="Arial Narrow" pitchFamily="34" charset="0"/>
              </a:rPr>
              <a:t>, </a:t>
            </a: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may preempt other </a:t>
            </a:r>
            <a:r>
              <a:rPr lang="en-US" sz="2000" dirty="0" err="1" smtClean="0">
                <a:solidFill>
                  <a:schemeClr val="tx2"/>
                </a:solidFill>
                <a:latin typeface="Arial Narrow" pitchFamily="34" charset="0"/>
              </a:rPr>
              <a:t>Hwi</a:t>
            </a:r>
            <a:r>
              <a:rPr lang="en-US" sz="2000" dirty="0" smtClean="0">
                <a:solidFill>
                  <a:srgbClr val="000000"/>
                </a:solidFill>
                <a:latin typeface="Arial Narrow" pitchFamily="34" charset="0"/>
              </a:rPr>
              <a:t> </a:t>
            </a:r>
            <a:r>
              <a:rPr lang="en-US" sz="2000" dirty="0">
                <a:solidFill>
                  <a:srgbClr val="000000"/>
                </a:solidFill>
                <a:latin typeface="Arial Narrow" pitchFamily="34" charset="0"/>
              </a:rPr>
              <a:t>if </a:t>
            </a:r>
            <a:r>
              <a:rPr lang="en-US" sz="2000" dirty="0" smtClean="0">
                <a:solidFill>
                  <a:srgbClr val="000000"/>
                </a:solidFill>
                <a:latin typeface="Arial Narrow" pitchFamily="34" charset="0"/>
              </a:rPr>
              <a:t>desired</a:t>
            </a:r>
            <a:endParaRPr lang="en-US" sz="2000" dirty="0">
              <a:solidFill>
                <a:srgbClr val="000000"/>
              </a:solidFill>
              <a:latin typeface="Arial Narrow" pitchFamily="34" charset="0"/>
            </a:endParaRPr>
          </a:p>
        </p:txBody>
      </p:sp>
      <p:sp>
        <p:nvSpPr>
          <p:cNvPr id="361481" name="Rectangle 9"/>
          <p:cNvSpPr>
            <a:spLocks noChangeArrowheads="1"/>
          </p:cNvSpPr>
          <p:nvPr/>
        </p:nvSpPr>
        <p:spPr bwMode="auto">
          <a:xfrm>
            <a:off x="1219200" y="3581400"/>
            <a:ext cx="2133600" cy="1295400"/>
          </a:xfrm>
          <a:prstGeom prst="rect">
            <a:avLst/>
          </a:prstGeom>
          <a:solidFill>
            <a:schemeClr val="accent1"/>
          </a:solidFill>
          <a:ln w="12700">
            <a:solidFill>
              <a:schemeClr val="tx1"/>
            </a:solidFill>
            <a:miter lim="800000"/>
            <a:headEnd/>
            <a:tailEnd/>
          </a:ln>
          <a:effectLst/>
        </p:spPr>
        <p:txBody>
          <a:bodyPr lIns="90000" tIns="46800" rIns="90000" bIns="46800"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0250" name="Text Box 10"/>
          <p:cNvSpPr txBox="1">
            <a:spLocks noChangeArrowheads="1"/>
          </p:cNvSpPr>
          <p:nvPr/>
        </p:nvSpPr>
        <p:spPr bwMode="auto">
          <a:xfrm>
            <a:off x="1393825" y="3609975"/>
            <a:ext cx="1577975" cy="1190625"/>
          </a:xfrm>
          <a:prstGeom prst="rect">
            <a:avLst/>
          </a:prstGeom>
          <a:noFill/>
          <a:ln w="19050">
            <a:noFill/>
            <a:miter lim="800000"/>
            <a:headEnd/>
            <a:tailEnd/>
          </a:ln>
        </p:spPr>
        <p:txBody>
          <a:bodyPr wrap="none" lIns="90000" tIns="46800" rIns="90000" bIns="46800">
            <a:spAutoFit/>
          </a:bodyPr>
          <a:lstStyle/>
          <a:p>
            <a:pPr>
              <a:lnSpc>
                <a:spcPct val="90000"/>
              </a:lnSpc>
              <a:tabLst>
                <a:tab pos="227013" algn="l"/>
              </a:tabLst>
            </a:pPr>
            <a:r>
              <a:rPr lang="en-US" sz="2000">
                <a:solidFill>
                  <a:srgbClr val="000000"/>
                </a:solidFill>
              </a:rPr>
              <a:t>ISR</a:t>
            </a:r>
            <a:br>
              <a:rPr lang="en-US" sz="2000">
                <a:solidFill>
                  <a:srgbClr val="000000"/>
                </a:solidFill>
              </a:rPr>
            </a:br>
            <a:r>
              <a:rPr lang="en-US" sz="2000">
                <a:solidFill>
                  <a:srgbClr val="000000"/>
                </a:solidFill>
              </a:rPr>
              <a:t>	get buffer</a:t>
            </a:r>
            <a:br>
              <a:rPr lang="en-US" sz="2000">
                <a:solidFill>
                  <a:srgbClr val="000000"/>
                </a:solidFill>
              </a:rPr>
            </a:br>
            <a:r>
              <a:rPr lang="en-US" sz="2000">
                <a:solidFill>
                  <a:srgbClr val="000000"/>
                </a:solidFill>
              </a:rPr>
              <a:t> 	process</a:t>
            </a:r>
            <a:br>
              <a:rPr lang="en-US" sz="2000">
                <a:solidFill>
                  <a:srgbClr val="000000"/>
                </a:solidFill>
              </a:rPr>
            </a:br>
            <a:r>
              <a:rPr lang="en-US" sz="2000">
                <a:solidFill>
                  <a:srgbClr val="000000"/>
                </a:solidFill>
              </a:rPr>
              <a:t>   printf()</a:t>
            </a:r>
          </a:p>
        </p:txBody>
      </p:sp>
      <p:sp>
        <p:nvSpPr>
          <p:cNvPr id="361483" name="Rectangle 11"/>
          <p:cNvSpPr>
            <a:spLocks noChangeArrowheads="1"/>
          </p:cNvSpPr>
          <p:nvPr/>
        </p:nvSpPr>
        <p:spPr bwMode="auto">
          <a:xfrm>
            <a:off x="5638800" y="533400"/>
            <a:ext cx="2438400" cy="4495800"/>
          </a:xfrm>
          <a:prstGeom prst="rect">
            <a:avLst/>
          </a:prstGeom>
          <a:solidFill>
            <a:schemeClr val="accent2"/>
          </a:solidFill>
          <a:ln w="12700">
            <a:solidFill>
              <a:schemeClr val="tx1"/>
            </a:solidFill>
            <a:miter lim="800000"/>
            <a:headEnd/>
            <a:tailEnd/>
          </a:ln>
          <a:effectLst/>
        </p:spPr>
        <p:txBody>
          <a:bodyPr lIns="90000" tIns="46800" rIns="90000" bIns="46800">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61484" name="Rectangle 12"/>
          <p:cNvSpPr>
            <a:spLocks noChangeArrowheads="1"/>
          </p:cNvSpPr>
          <p:nvPr/>
        </p:nvSpPr>
        <p:spPr bwMode="auto">
          <a:xfrm>
            <a:off x="5791200" y="838200"/>
            <a:ext cx="2133600" cy="1371600"/>
          </a:xfrm>
          <a:prstGeom prst="rect">
            <a:avLst/>
          </a:prstGeom>
          <a:solidFill>
            <a:schemeClr val="accent1"/>
          </a:solidFill>
          <a:ln w="12700">
            <a:solidFill>
              <a:schemeClr val="tx1"/>
            </a:solidFill>
            <a:miter lim="800000"/>
            <a:headEnd/>
            <a:tailEnd/>
          </a:ln>
          <a:effectLst/>
        </p:spPr>
        <p:txBody>
          <a:bodyPr lIns="90000" tIns="46800" rIns="90000" bIns="46800">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0253" name="Text Box 13"/>
          <p:cNvSpPr txBox="1">
            <a:spLocks noChangeArrowheads="1"/>
          </p:cNvSpPr>
          <p:nvPr/>
        </p:nvSpPr>
        <p:spPr bwMode="auto">
          <a:xfrm>
            <a:off x="5867400" y="866775"/>
            <a:ext cx="2134215" cy="1325620"/>
          </a:xfrm>
          <a:prstGeom prst="rect">
            <a:avLst/>
          </a:prstGeom>
          <a:noFill/>
          <a:ln w="19050">
            <a:noFill/>
            <a:miter lim="800000"/>
            <a:headEnd/>
            <a:tailEnd/>
          </a:ln>
        </p:spPr>
        <p:txBody>
          <a:bodyPr wrap="none" lIns="90000" tIns="46800" rIns="90000" bIns="46800">
            <a:spAutoFit/>
          </a:bodyPr>
          <a:lstStyle/>
          <a:p>
            <a:pPr>
              <a:tabLst>
                <a:tab pos="227013" algn="l"/>
                <a:tab pos="454025" algn="l"/>
              </a:tabLst>
            </a:pPr>
            <a:r>
              <a:rPr lang="en-US" sz="2000" dirty="0">
                <a:solidFill>
                  <a:srgbClr val="000000"/>
                </a:solidFill>
              </a:rPr>
              <a:t>main()</a:t>
            </a:r>
            <a:br>
              <a:rPr lang="en-US" sz="2000" dirty="0">
                <a:solidFill>
                  <a:srgbClr val="000000"/>
                </a:solidFill>
              </a:rPr>
            </a:br>
            <a:r>
              <a:rPr lang="en-US" sz="2000" dirty="0">
                <a:solidFill>
                  <a:srgbClr val="000000"/>
                </a:solidFill>
              </a:rPr>
              <a:t>	{</a:t>
            </a:r>
            <a:br>
              <a:rPr lang="en-US" sz="2000" dirty="0">
                <a:solidFill>
                  <a:srgbClr val="000000"/>
                </a:solidFill>
              </a:rPr>
            </a:br>
            <a:r>
              <a:rPr lang="en-US" sz="2000" dirty="0">
                <a:solidFill>
                  <a:srgbClr val="000000"/>
                </a:solidFill>
              </a:rPr>
              <a:t>		init</a:t>
            </a:r>
            <a:br>
              <a:rPr lang="en-US" sz="2000" dirty="0">
                <a:solidFill>
                  <a:srgbClr val="000000"/>
                </a:solidFill>
              </a:rPr>
            </a:br>
            <a:r>
              <a:rPr lang="en-US" sz="2000" dirty="0">
                <a:solidFill>
                  <a:srgbClr val="000000"/>
                </a:solidFill>
              </a:rPr>
              <a:t>		</a:t>
            </a:r>
            <a:r>
              <a:rPr lang="en-US" sz="2000" dirty="0" err="1" smtClean="0">
                <a:solidFill>
                  <a:srgbClr val="000000"/>
                </a:solidFill>
              </a:rPr>
              <a:t>BIOS_start</a:t>
            </a:r>
            <a:r>
              <a:rPr lang="en-US" sz="2000" dirty="0" smtClean="0">
                <a:solidFill>
                  <a:srgbClr val="000000"/>
                </a:solidFill>
              </a:rPr>
              <a:t>()</a:t>
            </a:r>
            <a:r>
              <a:rPr lang="en-US" sz="2000" dirty="0">
                <a:solidFill>
                  <a:srgbClr val="000000"/>
                </a:solidFill>
              </a:rPr>
              <a:t/>
            </a:r>
            <a:br>
              <a:rPr lang="en-US" sz="2000" dirty="0">
                <a:solidFill>
                  <a:srgbClr val="000000"/>
                </a:solidFill>
              </a:rPr>
            </a:br>
            <a:r>
              <a:rPr lang="en-US" sz="2000" dirty="0">
                <a:solidFill>
                  <a:srgbClr val="000000"/>
                </a:solidFill>
              </a:rPr>
              <a:t>	}</a:t>
            </a:r>
          </a:p>
        </p:txBody>
      </p:sp>
      <p:sp>
        <p:nvSpPr>
          <p:cNvPr id="361486" name="Line 14"/>
          <p:cNvSpPr>
            <a:spLocks noChangeShapeType="1"/>
          </p:cNvSpPr>
          <p:nvPr/>
        </p:nvSpPr>
        <p:spPr bwMode="auto">
          <a:xfrm>
            <a:off x="3200400" y="1371600"/>
            <a:ext cx="2590800" cy="0"/>
          </a:xfrm>
          <a:prstGeom prst="line">
            <a:avLst/>
          </a:prstGeom>
          <a:noFill/>
          <a:ln w="28575">
            <a:solidFill>
              <a:schemeClr val="tx1"/>
            </a:solidFill>
            <a:round/>
            <a:headEnd/>
            <a:tailEnd type="triangle" w="med" len="med"/>
          </a:ln>
          <a:effectLst/>
        </p:spPr>
        <p:txBody>
          <a:bodyPr lIns="90000" tIns="46800" rIns="90000" bIns="46800">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61487" name="Line 15"/>
          <p:cNvSpPr>
            <a:spLocks noChangeShapeType="1"/>
          </p:cNvSpPr>
          <p:nvPr/>
        </p:nvSpPr>
        <p:spPr bwMode="auto">
          <a:xfrm>
            <a:off x="3200400" y="2743200"/>
            <a:ext cx="2590800" cy="0"/>
          </a:xfrm>
          <a:prstGeom prst="line">
            <a:avLst/>
          </a:prstGeom>
          <a:noFill/>
          <a:ln w="28575">
            <a:solidFill>
              <a:schemeClr val="tx2"/>
            </a:solidFill>
            <a:round/>
            <a:headEnd/>
            <a:tailEnd type="triangle" w="med" len="med"/>
          </a:ln>
          <a:effectLst/>
        </p:spPr>
        <p:txBody>
          <a:bodyPr lIns="90000" tIns="46800" rIns="90000" bIns="46800">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0256" name="Rectangle 16"/>
          <p:cNvSpPr>
            <a:spLocks noChangeArrowheads="1"/>
          </p:cNvSpPr>
          <p:nvPr/>
        </p:nvSpPr>
        <p:spPr bwMode="auto">
          <a:xfrm rot="5400000">
            <a:off x="5829300" y="2209800"/>
            <a:ext cx="2590800" cy="2819400"/>
          </a:xfrm>
          <a:prstGeom prst="rect">
            <a:avLst/>
          </a:prstGeom>
          <a:noFill/>
          <a:ln w="28575">
            <a:solidFill>
              <a:schemeClr val="tx2"/>
            </a:solidFill>
            <a:prstDash val="dash"/>
            <a:miter lim="800000"/>
            <a:headEnd/>
            <a:tailEnd/>
          </a:ln>
        </p:spPr>
        <p:txBody>
          <a:bodyPr lIns="90000" tIns="46800" rIns="90000" bIns="46800"/>
          <a:lstStyle/>
          <a:p>
            <a:pPr algn="ctr">
              <a:lnSpc>
                <a:spcPct val="100000"/>
              </a:lnSpc>
            </a:pPr>
            <a:r>
              <a:rPr lang="en-US" sz="2000" dirty="0" smtClean="0">
                <a:solidFill>
                  <a:srgbClr val="0066FF"/>
                </a:solidFill>
              </a:rPr>
              <a:t>Scheduler</a:t>
            </a:r>
            <a:endParaRPr lang="en-US" sz="2000" dirty="0">
              <a:solidFill>
                <a:srgbClr val="0066FF"/>
              </a:solidFill>
            </a:endParaRPr>
          </a:p>
        </p:txBody>
      </p:sp>
      <p:sp>
        <p:nvSpPr>
          <p:cNvPr id="361489" name="Rectangle 17"/>
          <p:cNvSpPr>
            <a:spLocks noChangeArrowheads="1"/>
          </p:cNvSpPr>
          <p:nvPr/>
        </p:nvSpPr>
        <p:spPr bwMode="auto">
          <a:xfrm>
            <a:off x="5791200" y="3505200"/>
            <a:ext cx="2133600" cy="1295400"/>
          </a:xfrm>
          <a:prstGeom prst="rect">
            <a:avLst/>
          </a:prstGeom>
          <a:solidFill>
            <a:schemeClr val="accent1"/>
          </a:solidFill>
          <a:ln w="12700">
            <a:solidFill>
              <a:schemeClr val="tx2"/>
            </a:solidFill>
            <a:miter lim="800000"/>
            <a:headEnd/>
            <a:tailEnd/>
          </a:ln>
          <a:effectLst/>
        </p:spPr>
        <p:txBody>
          <a:bodyPr lIns="90000" tIns="46800" rIns="90000" bIns="46800">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0258" name="Text Box 18"/>
          <p:cNvSpPr txBox="1">
            <a:spLocks noChangeArrowheads="1"/>
          </p:cNvSpPr>
          <p:nvPr/>
        </p:nvSpPr>
        <p:spPr bwMode="auto">
          <a:xfrm>
            <a:off x="5867400" y="3533775"/>
            <a:ext cx="1807524" cy="1202510"/>
          </a:xfrm>
          <a:prstGeom prst="rect">
            <a:avLst/>
          </a:prstGeom>
          <a:noFill/>
          <a:ln w="19050">
            <a:noFill/>
            <a:miter lim="800000"/>
            <a:headEnd/>
            <a:tailEnd/>
          </a:ln>
        </p:spPr>
        <p:txBody>
          <a:bodyPr wrap="none" lIns="90000" tIns="46800" rIns="90000" bIns="46800">
            <a:spAutoFit/>
          </a:bodyPr>
          <a:lstStyle/>
          <a:p>
            <a:pPr>
              <a:lnSpc>
                <a:spcPct val="90000"/>
              </a:lnSpc>
              <a:tabLst>
                <a:tab pos="227013" algn="l"/>
              </a:tabLst>
            </a:pPr>
            <a:r>
              <a:rPr lang="en-US" sz="2000" dirty="0" err="1" smtClean="0">
                <a:solidFill>
                  <a:srgbClr val="0066FF"/>
                </a:solidFill>
              </a:rPr>
              <a:t>Hwi</a:t>
            </a:r>
            <a:r>
              <a:rPr lang="en-US" sz="2000" dirty="0">
                <a:solidFill>
                  <a:srgbClr val="000000"/>
                </a:solidFill>
              </a:rPr>
              <a:t/>
            </a:r>
            <a:br>
              <a:rPr lang="en-US" sz="2000" dirty="0">
                <a:solidFill>
                  <a:srgbClr val="000000"/>
                </a:solidFill>
              </a:rPr>
            </a:br>
            <a:r>
              <a:rPr lang="en-US" sz="2000" dirty="0">
                <a:solidFill>
                  <a:srgbClr val="000000"/>
                </a:solidFill>
              </a:rPr>
              <a:t>	get buffer</a:t>
            </a:r>
            <a:br>
              <a:rPr lang="en-US" sz="2000" dirty="0">
                <a:solidFill>
                  <a:srgbClr val="000000"/>
                </a:solidFill>
              </a:rPr>
            </a:br>
            <a:r>
              <a:rPr lang="en-US" sz="2000" dirty="0">
                <a:solidFill>
                  <a:srgbClr val="000000"/>
                </a:solidFill>
              </a:rPr>
              <a:t>	process</a:t>
            </a:r>
            <a:br>
              <a:rPr lang="en-US" sz="2000" dirty="0">
                <a:solidFill>
                  <a:srgbClr val="000000"/>
                </a:solidFill>
              </a:rPr>
            </a:br>
            <a:r>
              <a:rPr lang="en-US" sz="2000" dirty="0">
                <a:solidFill>
                  <a:srgbClr val="000000"/>
                </a:solidFill>
              </a:rPr>
              <a:t>	</a:t>
            </a:r>
            <a:r>
              <a:rPr lang="en-US" sz="2000" dirty="0" smtClean="0">
                <a:solidFill>
                  <a:srgbClr val="000000"/>
                </a:solidFill>
              </a:rPr>
              <a:t>Log_info1()</a:t>
            </a:r>
            <a:endParaRPr lang="en-US" sz="2000" dirty="0">
              <a:solidFill>
                <a:srgbClr val="000000"/>
              </a:solidFill>
            </a:endParaRPr>
          </a:p>
        </p:txBody>
      </p:sp>
      <p:sp>
        <p:nvSpPr>
          <p:cNvPr id="361491" name="Line 19"/>
          <p:cNvSpPr>
            <a:spLocks noChangeShapeType="1"/>
          </p:cNvSpPr>
          <p:nvPr/>
        </p:nvSpPr>
        <p:spPr bwMode="auto">
          <a:xfrm>
            <a:off x="3352800" y="4267200"/>
            <a:ext cx="2438400" cy="0"/>
          </a:xfrm>
          <a:prstGeom prst="line">
            <a:avLst/>
          </a:prstGeom>
          <a:noFill/>
          <a:ln w="28575">
            <a:solidFill>
              <a:schemeClr val="tx2"/>
            </a:solidFill>
            <a:round/>
            <a:headEnd/>
            <a:tailEnd type="triangle" w="med" len="med"/>
          </a:ln>
          <a:effectLst/>
        </p:spPr>
        <p:txBody>
          <a:bodyPr lIns="90000" tIns="46800" rIns="90000" bIns="46800">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61492" name="Rectangle 20"/>
          <p:cNvSpPr>
            <a:spLocks noChangeArrowheads="1"/>
          </p:cNvSpPr>
          <p:nvPr/>
        </p:nvSpPr>
        <p:spPr bwMode="auto">
          <a:xfrm>
            <a:off x="5791200" y="2438400"/>
            <a:ext cx="2133600" cy="914400"/>
          </a:xfrm>
          <a:prstGeom prst="rect">
            <a:avLst/>
          </a:prstGeom>
          <a:solidFill>
            <a:schemeClr val="accent1"/>
          </a:solidFill>
          <a:ln w="12700">
            <a:solidFill>
              <a:schemeClr val="tx1"/>
            </a:solidFill>
            <a:miter lim="800000"/>
            <a:headEnd/>
            <a:tailEnd/>
          </a:ln>
          <a:effectLst/>
        </p:spPr>
        <p:txBody>
          <a:bodyPr lIns="90000" tIns="46800" rIns="90000" bIns="46800">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0261" name="Text Box 21"/>
          <p:cNvSpPr txBox="1">
            <a:spLocks noChangeArrowheads="1"/>
          </p:cNvSpPr>
          <p:nvPr/>
        </p:nvSpPr>
        <p:spPr bwMode="auto">
          <a:xfrm>
            <a:off x="5867400" y="2527300"/>
            <a:ext cx="1935163" cy="825500"/>
          </a:xfrm>
          <a:prstGeom prst="rect">
            <a:avLst/>
          </a:prstGeom>
          <a:noFill/>
          <a:ln w="19050">
            <a:noFill/>
            <a:miter lim="800000"/>
            <a:headEnd/>
            <a:tailEnd/>
          </a:ln>
        </p:spPr>
        <p:txBody>
          <a:bodyPr wrap="none" lIns="90000" tIns="46800" rIns="90000" bIns="46800">
            <a:spAutoFit/>
          </a:bodyPr>
          <a:lstStyle/>
          <a:p>
            <a:pPr>
              <a:tabLst>
                <a:tab pos="227013" algn="l"/>
                <a:tab pos="454025" algn="l"/>
              </a:tabLst>
            </a:pPr>
            <a:r>
              <a:rPr lang="en-US" sz="2000" dirty="0" smtClean="0">
                <a:solidFill>
                  <a:srgbClr val="0066FF"/>
                </a:solidFill>
              </a:rPr>
              <a:t>Idle</a:t>
            </a:r>
            <a:r>
              <a:rPr lang="en-US" sz="2000" dirty="0">
                <a:solidFill>
                  <a:srgbClr val="0066FF"/>
                </a:solidFill>
              </a:rPr>
              <a:t/>
            </a:r>
            <a:br>
              <a:rPr lang="en-US" sz="2000" dirty="0">
                <a:solidFill>
                  <a:srgbClr val="0066FF"/>
                </a:solidFill>
              </a:rPr>
            </a:br>
            <a:r>
              <a:rPr lang="en-US" sz="2000" dirty="0">
                <a:solidFill>
                  <a:srgbClr val="000000"/>
                </a:solidFill>
              </a:rPr>
              <a:t>	</a:t>
            </a:r>
            <a:r>
              <a:rPr lang="en-US" sz="2000" dirty="0" err="1">
                <a:solidFill>
                  <a:srgbClr val="000000"/>
                </a:solidFill>
              </a:rPr>
              <a:t>nonRT</a:t>
            </a:r>
            <a:r>
              <a:rPr lang="en-US" sz="2000" b="0" dirty="0">
                <a:solidFill>
                  <a:srgbClr val="000000"/>
                </a:solidFill>
              </a:rPr>
              <a:t/>
            </a:r>
            <a:br>
              <a:rPr lang="en-US" sz="2000" b="0" dirty="0">
                <a:solidFill>
                  <a:srgbClr val="000000"/>
                </a:solidFill>
              </a:rPr>
            </a:br>
            <a:r>
              <a:rPr lang="en-US" sz="2000" b="0" dirty="0">
                <a:solidFill>
                  <a:srgbClr val="000000"/>
                </a:solidFill>
              </a:rPr>
              <a:t>  </a:t>
            </a:r>
            <a:r>
              <a:rPr lang="en-US" sz="2000" b="0" dirty="0">
                <a:solidFill>
                  <a:srgbClr val="000000"/>
                </a:solidFill>
                <a:latin typeface="Arial Narrow" pitchFamily="34" charset="0"/>
              </a:rPr>
              <a:t>+</a:t>
            </a:r>
            <a:r>
              <a:rPr lang="en-US" sz="2000" b="0" dirty="0">
                <a:solidFill>
                  <a:srgbClr val="000000"/>
                </a:solidFill>
              </a:rPr>
              <a:t> </a:t>
            </a:r>
            <a:r>
              <a:rPr lang="en-US" sz="2000" b="0" dirty="0">
                <a:solidFill>
                  <a:srgbClr val="000000"/>
                </a:solidFill>
                <a:latin typeface="Arial Narrow" pitchFamily="34" charset="0"/>
              </a:rPr>
              <a:t>instrumentation</a:t>
            </a:r>
          </a:p>
        </p:txBody>
      </p:sp>
      <p:sp>
        <p:nvSpPr>
          <p:cNvPr id="30" name="Leading Question"/>
          <p:cNvSpPr txBox="1"/>
          <p:nvPr/>
        </p:nvSpPr>
        <p:spPr>
          <a:xfrm>
            <a:off x="3235417" y="6517944"/>
            <a:ext cx="4812215"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Which real-time "event" causes the </a:t>
            </a:r>
            <a:r>
              <a:rPr lang="en-US" sz="2000" b="0" dirty="0" err="1" smtClean="0">
                <a:solidFill>
                  <a:schemeClr val="tx2"/>
                </a:solidFill>
                <a:latin typeface="Arial Narrow"/>
              </a:rPr>
              <a:t>Hwi</a:t>
            </a:r>
            <a:r>
              <a:rPr lang="en-US" sz="2000" b="0" dirty="0" smtClean="0">
                <a:solidFill>
                  <a:schemeClr val="tx2"/>
                </a:solidFill>
                <a:latin typeface="Arial Narrow"/>
              </a:rPr>
              <a:t> to execute?</a:t>
            </a:r>
            <a:endParaRPr lang="en-US" sz="2000" b="0" dirty="0">
              <a:solidFill>
                <a:schemeClr val="tx2"/>
              </a:solidFill>
              <a:latin typeface="Arial Narrow"/>
            </a:endParaRPr>
          </a:p>
        </p:txBody>
      </p:sp>
      <p:sp>
        <p:nvSpPr>
          <p:cNvPr id="26"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5</a:t>
            </a:r>
            <a:endParaRPr lang="en-US" sz="1000" b="0">
              <a:solidFill>
                <a:schemeClr val="tx2"/>
              </a:solidFill>
              <a:latin typeface="Arial"/>
            </a:endParaRPr>
          </a:p>
        </p:txBody>
      </p:sp>
      <p:pic>
        <p:nvPicPr>
          <p:cNvPr id="27"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3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5"/>
          <p:cNvSpPr>
            <a:spLocks noGrp="1" noChangeArrowheads="1"/>
          </p:cNvSpPr>
          <p:nvPr>
            <p:ph type="title"/>
          </p:nvPr>
        </p:nvSpPr>
        <p:spPr/>
        <p:txBody>
          <a:bodyPr>
            <a:normAutofit/>
          </a:bodyPr>
          <a:lstStyle/>
          <a:p>
            <a:r>
              <a:rPr lang="en-US" sz="3200" dirty="0" smtClean="0"/>
              <a:t>CPU Interrupts from </a:t>
            </a:r>
            <a:r>
              <a:rPr lang="en-US" sz="3200" u="sng" dirty="0" smtClean="0"/>
              <a:t>Peripheral</a:t>
            </a:r>
            <a:r>
              <a:rPr lang="en-US" sz="3200" dirty="0" smtClean="0"/>
              <a:t> (Ex: </a:t>
            </a:r>
            <a:r>
              <a:rPr lang="en-US" sz="3200" dirty="0" err="1" smtClean="0"/>
              <a:t>McASP</a:t>
            </a:r>
            <a:r>
              <a:rPr lang="en-US" sz="3200" dirty="0" smtClean="0"/>
              <a:t>)</a:t>
            </a:r>
          </a:p>
        </p:txBody>
      </p:sp>
      <p:sp>
        <p:nvSpPr>
          <p:cNvPr id="349187" name="Rectangle 3"/>
          <p:cNvSpPr>
            <a:spLocks noChangeArrowheads="1"/>
          </p:cNvSpPr>
          <p:nvPr/>
        </p:nvSpPr>
        <p:spPr bwMode="auto">
          <a:xfrm>
            <a:off x="3200400" y="838200"/>
            <a:ext cx="4089400" cy="2971800"/>
          </a:xfrm>
          <a:prstGeom prst="rect">
            <a:avLst/>
          </a:prstGeom>
          <a:solidFill>
            <a:schemeClr val="accent1"/>
          </a:solidFill>
          <a:ln w="28575">
            <a:solidFill>
              <a:schemeClr val="tx1"/>
            </a:solidFill>
            <a:miter lim="800000"/>
            <a:headEnd type="none" w="sm" len="sm"/>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49188" name="Line 4"/>
          <p:cNvSpPr>
            <a:spLocks noChangeShapeType="1"/>
          </p:cNvSpPr>
          <p:nvPr/>
        </p:nvSpPr>
        <p:spPr bwMode="auto">
          <a:xfrm>
            <a:off x="3200400" y="2209800"/>
            <a:ext cx="4089400" cy="1588"/>
          </a:xfrm>
          <a:prstGeom prst="line">
            <a:avLst/>
          </a:prstGeom>
          <a:noFill/>
          <a:ln w="3175" cap="rnd">
            <a:solidFill>
              <a:schemeClr val="tx1"/>
            </a:solidFill>
            <a:prstDash val="sysDot"/>
            <a:round/>
            <a:headEnd type="none" w="sm" len="sm"/>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8197" name="Text Box 6"/>
          <p:cNvSpPr txBox="1">
            <a:spLocks noChangeArrowheads="1"/>
          </p:cNvSpPr>
          <p:nvPr/>
        </p:nvSpPr>
        <p:spPr bwMode="auto">
          <a:xfrm>
            <a:off x="3263900" y="1709738"/>
            <a:ext cx="1663700" cy="274637"/>
          </a:xfrm>
          <a:prstGeom prst="rect">
            <a:avLst/>
          </a:prstGeom>
          <a:noFill/>
          <a:ln w="3175">
            <a:noFill/>
            <a:miter lim="800000"/>
            <a:headEnd type="none" w="sm" len="sm"/>
            <a:tailEnd/>
          </a:ln>
        </p:spPr>
        <p:txBody>
          <a:bodyPr wrap="none" lIns="0" tIns="0" rIns="0" bIns="0" anchor="ctr">
            <a:spAutoFit/>
          </a:bodyPr>
          <a:lstStyle/>
          <a:p>
            <a:pPr algn="ctr">
              <a:lnSpc>
                <a:spcPct val="100000"/>
              </a:lnSpc>
              <a:spcBef>
                <a:spcPct val="0"/>
              </a:spcBef>
            </a:pPr>
            <a:r>
              <a:rPr lang="en-US" sz="1800">
                <a:solidFill>
                  <a:srgbClr val="000000"/>
                </a:solidFill>
                <a:latin typeface="Times New Roman" pitchFamily="18" charset="0"/>
              </a:rPr>
              <a:t>“Ready to Read”</a:t>
            </a:r>
          </a:p>
        </p:txBody>
      </p:sp>
      <p:sp>
        <p:nvSpPr>
          <p:cNvPr id="8198" name="Rectangle 7"/>
          <p:cNvSpPr>
            <a:spLocks noChangeArrowheads="1"/>
          </p:cNvSpPr>
          <p:nvPr/>
        </p:nvSpPr>
        <p:spPr bwMode="auto">
          <a:xfrm>
            <a:off x="152400" y="838200"/>
            <a:ext cx="1524000" cy="2667000"/>
          </a:xfrm>
          <a:prstGeom prst="rect">
            <a:avLst/>
          </a:prstGeom>
          <a:solidFill>
            <a:schemeClr val="accent4"/>
          </a:solidFill>
          <a:ln w="3175">
            <a:solidFill>
              <a:schemeClr val="tx1"/>
            </a:solidFill>
            <a:miter lim="800000"/>
            <a:headEnd type="none" w="sm" len="sm"/>
            <a:tailEnd/>
          </a:ln>
        </p:spPr>
        <p:txBody>
          <a:bodyPr wrap="none" anchorCtr="1"/>
          <a:lstStyle/>
          <a:p>
            <a:pPr algn="ctr">
              <a:lnSpc>
                <a:spcPct val="100000"/>
              </a:lnSpc>
              <a:spcBef>
                <a:spcPct val="0"/>
              </a:spcBef>
            </a:pPr>
            <a:r>
              <a:rPr lang="en-US">
                <a:solidFill>
                  <a:srgbClr val="0066FF"/>
                </a:solidFill>
              </a:rPr>
              <a:t>CPU</a:t>
            </a:r>
            <a:r>
              <a:rPr lang="en-US">
                <a:solidFill>
                  <a:srgbClr val="000000"/>
                </a:solidFill>
                <a:latin typeface="Times New Roman" pitchFamily="18" charset="0"/>
              </a:rPr>
              <a:t/>
            </a:r>
            <a:br>
              <a:rPr lang="en-US">
                <a:solidFill>
                  <a:srgbClr val="000000"/>
                </a:solidFill>
                <a:latin typeface="Times New Roman" pitchFamily="18" charset="0"/>
              </a:rPr>
            </a:br>
            <a:endParaRPr lang="en-US">
              <a:solidFill>
                <a:srgbClr val="000000"/>
              </a:solidFill>
              <a:latin typeface="Times New Roman" pitchFamily="18" charset="0"/>
            </a:endParaRPr>
          </a:p>
          <a:p>
            <a:pPr algn="ctr">
              <a:lnSpc>
                <a:spcPct val="100000"/>
              </a:lnSpc>
              <a:spcBef>
                <a:spcPct val="0"/>
              </a:spcBef>
            </a:pPr>
            <a:endParaRPr lang="en-US">
              <a:solidFill>
                <a:srgbClr val="000000"/>
              </a:solidFill>
              <a:latin typeface="Times New Roman" pitchFamily="18" charset="0"/>
            </a:endParaRPr>
          </a:p>
        </p:txBody>
      </p:sp>
      <p:sp>
        <p:nvSpPr>
          <p:cNvPr id="8199" name="Text Box 8"/>
          <p:cNvSpPr txBox="1">
            <a:spLocks noChangeArrowheads="1"/>
          </p:cNvSpPr>
          <p:nvPr/>
        </p:nvSpPr>
        <p:spPr bwMode="auto">
          <a:xfrm>
            <a:off x="7835900" y="838200"/>
            <a:ext cx="850900" cy="2743200"/>
          </a:xfrm>
          <a:prstGeom prst="rect">
            <a:avLst/>
          </a:prstGeom>
          <a:solidFill>
            <a:schemeClr val="accent2"/>
          </a:solidFill>
          <a:ln w="12700">
            <a:solidFill>
              <a:schemeClr val="tx1"/>
            </a:solidFill>
            <a:miter lim="800000"/>
            <a:headEnd type="none" w="sm" len="sm"/>
            <a:tailEnd type="none" w="sm" len="sm"/>
          </a:ln>
        </p:spPr>
        <p:txBody>
          <a:bodyPr anchor="ctr"/>
          <a:lstStyle/>
          <a:p>
            <a:pPr algn="ctr">
              <a:lnSpc>
                <a:spcPct val="100000"/>
              </a:lnSpc>
              <a:spcBef>
                <a:spcPct val="80000"/>
              </a:spcBef>
            </a:pPr>
            <a:r>
              <a:rPr lang="en-US" sz="2000">
                <a:solidFill>
                  <a:srgbClr val="000000"/>
                </a:solidFill>
              </a:rPr>
              <a:t>C</a:t>
            </a:r>
            <a:br>
              <a:rPr lang="en-US" sz="2000">
                <a:solidFill>
                  <a:srgbClr val="000000"/>
                </a:solidFill>
              </a:rPr>
            </a:br>
            <a:r>
              <a:rPr lang="en-US" sz="2000">
                <a:solidFill>
                  <a:srgbClr val="000000"/>
                </a:solidFill>
              </a:rPr>
              <a:t>O</a:t>
            </a:r>
            <a:br>
              <a:rPr lang="en-US" sz="2000">
                <a:solidFill>
                  <a:srgbClr val="000000"/>
                </a:solidFill>
              </a:rPr>
            </a:br>
            <a:r>
              <a:rPr lang="en-US" sz="2000">
                <a:solidFill>
                  <a:srgbClr val="000000"/>
                </a:solidFill>
              </a:rPr>
              <a:t>D</a:t>
            </a:r>
            <a:br>
              <a:rPr lang="en-US" sz="2000">
                <a:solidFill>
                  <a:srgbClr val="000000"/>
                </a:solidFill>
              </a:rPr>
            </a:br>
            <a:r>
              <a:rPr lang="en-US" sz="2000">
                <a:solidFill>
                  <a:srgbClr val="000000"/>
                </a:solidFill>
              </a:rPr>
              <a:t>E</a:t>
            </a:r>
            <a:br>
              <a:rPr lang="en-US" sz="2000">
                <a:solidFill>
                  <a:srgbClr val="000000"/>
                </a:solidFill>
              </a:rPr>
            </a:br>
            <a:r>
              <a:rPr lang="en-US" sz="2000">
                <a:solidFill>
                  <a:srgbClr val="000000"/>
                </a:solidFill>
              </a:rPr>
              <a:t>C</a:t>
            </a:r>
          </a:p>
        </p:txBody>
      </p:sp>
      <p:sp>
        <p:nvSpPr>
          <p:cNvPr id="8200" name="Text Box 10"/>
          <p:cNvSpPr txBox="1">
            <a:spLocks noChangeArrowheads="1"/>
          </p:cNvSpPr>
          <p:nvPr/>
        </p:nvSpPr>
        <p:spPr bwMode="auto">
          <a:xfrm>
            <a:off x="206375" y="2014538"/>
            <a:ext cx="1470025" cy="396875"/>
          </a:xfrm>
          <a:prstGeom prst="rect">
            <a:avLst/>
          </a:prstGeom>
          <a:noFill/>
          <a:ln w="3175">
            <a:noFill/>
            <a:miter lim="800000"/>
            <a:headEnd type="none" w="sm" len="sm"/>
            <a:tailEnd/>
          </a:ln>
        </p:spPr>
        <p:txBody>
          <a:bodyPr wrap="none" anchor="ctr">
            <a:spAutoFit/>
          </a:bodyPr>
          <a:lstStyle/>
          <a:p>
            <a:pPr algn="r">
              <a:lnSpc>
                <a:spcPct val="100000"/>
              </a:lnSpc>
              <a:spcBef>
                <a:spcPct val="0"/>
              </a:spcBef>
            </a:pPr>
            <a:r>
              <a:rPr lang="en-US" sz="2000">
                <a:solidFill>
                  <a:srgbClr val="000000"/>
                </a:solidFill>
                <a:latin typeface="Arial Narrow" pitchFamily="34" charset="0"/>
              </a:rPr>
              <a:t>McASP0_INT</a:t>
            </a:r>
          </a:p>
        </p:txBody>
      </p:sp>
      <p:sp>
        <p:nvSpPr>
          <p:cNvPr id="8201" name="Text Box 12"/>
          <p:cNvSpPr txBox="1">
            <a:spLocks noChangeArrowheads="1"/>
          </p:cNvSpPr>
          <p:nvPr/>
        </p:nvSpPr>
        <p:spPr bwMode="auto">
          <a:xfrm>
            <a:off x="3471863" y="1370013"/>
            <a:ext cx="1108075" cy="307975"/>
          </a:xfrm>
          <a:prstGeom prst="rect">
            <a:avLst/>
          </a:prstGeom>
          <a:noFill/>
          <a:ln w="3175">
            <a:noFill/>
            <a:miter lim="800000"/>
            <a:headEnd type="none" w="sm" len="sm"/>
            <a:tailEnd/>
          </a:ln>
        </p:spPr>
        <p:txBody>
          <a:bodyPr wrap="none" tIns="0" bIns="0" anchor="ctr">
            <a:spAutoFit/>
          </a:bodyPr>
          <a:lstStyle/>
          <a:p>
            <a:pPr algn="ctr">
              <a:lnSpc>
                <a:spcPct val="100000"/>
              </a:lnSpc>
              <a:spcBef>
                <a:spcPct val="0"/>
              </a:spcBef>
            </a:pPr>
            <a:r>
              <a:rPr lang="en-US" sz="2000">
                <a:solidFill>
                  <a:srgbClr val="000000"/>
                </a:solidFill>
                <a:latin typeface="Courier New" pitchFamily="49" charset="0"/>
              </a:rPr>
              <a:t>RRDY=1</a:t>
            </a:r>
          </a:p>
        </p:txBody>
      </p:sp>
      <p:cxnSp>
        <p:nvCxnSpPr>
          <p:cNvPr id="8202" name="AutoShape 13"/>
          <p:cNvCxnSpPr>
            <a:cxnSpLocks noChangeShapeType="1"/>
            <a:stCxn id="8203" idx="2"/>
            <a:endCxn id="8201" idx="3"/>
          </p:cNvCxnSpPr>
          <p:nvPr/>
        </p:nvCxnSpPr>
        <p:spPr bwMode="auto">
          <a:xfrm rot="5400000">
            <a:off x="4664869" y="1286669"/>
            <a:ext cx="152400" cy="322262"/>
          </a:xfrm>
          <a:prstGeom prst="bentConnector2">
            <a:avLst/>
          </a:prstGeom>
          <a:noFill/>
          <a:ln w="12700" cap="rnd">
            <a:solidFill>
              <a:schemeClr val="tx1"/>
            </a:solidFill>
            <a:prstDash val="sysDot"/>
            <a:miter lim="800000"/>
            <a:headEnd/>
            <a:tailEnd/>
          </a:ln>
        </p:spPr>
      </p:cxnSp>
      <p:sp>
        <p:nvSpPr>
          <p:cNvPr id="8203" name="Rectangle 17"/>
          <p:cNvSpPr>
            <a:spLocks noChangeArrowheads="1"/>
          </p:cNvSpPr>
          <p:nvPr/>
        </p:nvSpPr>
        <p:spPr bwMode="auto">
          <a:xfrm>
            <a:off x="4191000" y="990600"/>
            <a:ext cx="1422400" cy="381000"/>
          </a:xfrm>
          <a:prstGeom prst="rect">
            <a:avLst/>
          </a:prstGeom>
          <a:solidFill>
            <a:schemeClr val="accent3"/>
          </a:solidFill>
          <a:ln w="3175">
            <a:solidFill>
              <a:schemeClr val="tx1"/>
            </a:solidFill>
            <a:miter lim="800000"/>
            <a:headEnd type="none" w="sm" len="sm"/>
            <a:tailEnd/>
          </a:ln>
        </p:spPr>
        <p:txBody>
          <a:bodyPr wrap="none" anchor="ctr"/>
          <a:lstStyle/>
          <a:p>
            <a:pPr algn="ctr">
              <a:lnSpc>
                <a:spcPct val="100000"/>
              </a:lnSpc>
              <a:spcBef>
                <a:spcPct val="0"/>
              </a:spcBef>
            </a:pPr>
            <a:r>
              <a:rPr lang="en-US">
                <a:solidFill>
                  <a:srgbClr val="000000"/>
                </a:solidFill>
                <a:latin typeface="Courier New" pitchFamily="49" charset="0"/>
              </a:rPr>
              <a:t>XRBUF12</a:t>
            </a:r>
          </a:p>
        </p:txBody>
      </p:sp>
      <p:sp>
        <p:nvSpPr>
          <p:cNvPr id="8204" name="Rectangle 18"/>
          <p:cNvSpPr>
            <a:spLocks noChangeArrowheads="1"/>
          </p:cNvSpPr>
          <p:nvPr/>
        </p:nvSpPr>
        <p:spPr bwMode="auto">
          <a:xfrm>
            <a:off x="6146800" y="990600"/>
            <a:ext cx="914400" cy="381000"/>
          </a:xfrm>
          <a:prstGeom prst="rect">
            <a:avLst/>
          </a:prstGeom>
          <a:solidFill>
            <a:schemeClr val="accent3"/>
          </a:solidFill>
          <a:ln w="3175">
            <a:solidFill>
              <a:schemeClr val="tx1"/>
            </a:solidFill>
            <a:miter lim="800000"/>
            <a:headEnd type="none" w="sm" len="sm"/>
            <a:tailEnd/>
          </a:ln>
        </p:spPr>
        <p:txBody>
          <a:bodyPr wrap="none" anchor="ctr"/>
          <a:lstStyle/>
          <a:p>
            <a:pPr algn="ctr">
              <a:lnSpc>
                <a:spcPct val="100000"/>
              </a:lnSpc>
              <a:spcBef>
                <a:spcPct val="0"/>
              </a:spcBef>
            </a:pPr>
            <a:r>
              <a:rPr lang="en-US">
                <a:solidFill>
                  <a:srgbClr val="000000"/>
                </a:solidFill>
                <a:latin typeface="Courier New" pitchFamily="49" charset="0"/>
              </a:rPr>
              <a:t>XRSR</a:t>
            </a:r>
          </a:p>
        </p:txBody>
      </p:sp>
      <p:sp>
        <p:nvSpPr>
          <p:cNvPr id="349203" name="Line 19"/>
          <p:cNvSpPr>
            <a:spLocks noChangeShapeType="1"/>
          </p:cNvSpPr>
          <p:nvPr/>
        </p:nvSpPr>
        <p:spPr bwMode="auto">
          <a:xfrm>
            <a:off x="5613400" y="1181100"/>
            <a:ext cx="533400" cy="0"/>
          </a:xfrm>
          <a:prstGeom prst="line">
            <a:avLst/>
          </a:prstGeom>
          <a:noFill/>
          <a:ln w="38100">
            <a:solidFill>
              <a:schemeClr val="tx2"/>
            </a:solidFill>
            <a:round/>
            <a:headEnd type="triangle" w="med" len="med"/>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49204" name="Line 20"/>
          <p:cNvSpPr>
            <a:spLocks noChangeShapeType="1"/>
          </p:cNvSpPr>
          <p:nvPr/>
        </p:nvSpPr>
        <p:spPr bwMode="auto">
          <a:xfrm>
            <a:off x="7061200" y="1181100"/>
            <a:ext cx="762000" cy="0"/>
          </a:xfrm>
          <a:prstGeom prst="line">
            <a:avLst/>
          </a:prstGeom>
          <a:noFill/>
          <a:ln w="38100">
            <a:solidFill>
              <a:schemeClr val="tx1"/>
            </a:solidFill>
            <a:round/>
            <a:headEnd type="triangle" w="med" len="med"/>
            <a:tailEn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8207" name="Rectangle 23"/>
          <p:cNvSpPr>
            <a:spLocks noChangeArrowheads="1"/>
          </p:cNvSpPr>
          <p:nvPr/>
        </p:nvSpPr>
        <p:spPr bwMode="auto">
          <a:xfrm>
            <a:off x="4191000" y="2438400"/>
            <a:ext cx="1447800" cy="381000"/>
          </a:xfrm>
          <a:prstGeom prst="rect">
            <a:avLst/>
          </a:prstGeom>
          <a:solidFill>
            <a:schemeClr val="accent2"/>
          </a:solidFill>
          <a:ln w="3175">
            <a:solidFill>
              <a:schemeClr val="tx1"/>
            </a:solidFill>
            <a:miter lim="800000"/>
            <a:headEnd type="none" w="sm" len="sm"/>
            <a:tailEnd/>
          </a:ln>
        </p:spPr>
        <p:txBody>
          <a:bodyPr wrap="none" anchor="ctr"/>
          <a:lstStyle/>
          <a:p>
            <a:pPr algn="ctr">
              <a:lnSpc>
                <a:spcPct val="100000"/>
              </a:lnSpc>
              <a:spcBef>
                <a:spcPct val="0"/>
              </a:spcBef>
            </a:pPr>
            <a:r>
              <a:rPr lang="en-US">
                <a:solidFill>
                  <a:srgbClr val="000000"/>
                </a:solidFill>
                <a:latin typeface="Courier New" pitchFamily="49" charset="0"/>
              </a:rPr>
              <a:t>XRBUF11</a:t>
            </a:r>
          </a:p>
        </p:txBody>
      </p:sp>
      <p:sp>
        <p:nvSpPr>
          <p:cNvPr id="8208" name="Rectangle 24"/>
          <p:cNvSpPr>
            <a:spLocks noChangeArrowheads="1"/>
          </p:cNvSpPr>
          <p:nvPr/>
        </p:nvSpPr>
        <p:spPr bwMode="auto">
          <a:xfrm>
            <a:off x="6146800" y="2438400"/>
            <a:ext cx="914400" cy="381000"/>
          </a:xfrm>
          <a:prstGeom prst="rect">
            <a:avLst/>
          </a:prstGeom>
          <a:solidFill>
            <a:schemeClr val="accent2"/>
          </a:solidFill>
          <a:ln w="3175">
            <a:solidFill>
              <a:schemeClr val="tx1"/>
            </a:solidFill>
            <a:miter lim="800000"/>
            <a:headEnd type="none" w="sm" len="sm"/>
            <a:tailEnd/>
          </a:ln>
        </p:spPr>
        <p:txBody>
          <a:bodyPr wrap="none" anchor="ctr"/>
          <a:lstStyle/>
          <a:p>
            <a:pPr algn="ctr">
              <a:lnSpc>
                <a:spcPct val="100000"/>
              </a:lnSpc>
              <a:spcBef>
                <a:spcPct val="0"/>
              </a:spcBef>
            </a:pPr>
            <a:r>
              <a:rPr lang="en-US">
                <a:solidFill>
                  <a:srgbClr val="000000"/>
                </a:solidFill>
                <a:latin typeface="Courier New" pitchFamily="49" charset="0"/>
              </a:rPr>
              <a:t>XRSR</a:t>
            </a:r>
          </a:p>
        </p:txBody>
      </p:sp>
      <p:sp>
        <p:nvSpPr>
          <p:cNvPr id="349209" name="Line 25"/>
          <p:cNvSpPr>
            <a:spLocks noChangeShapeType="1"/>
          </p:cNvSpPr>
          <p:nvPr/>
        </p:nvSpPr>
        <p:spPr bwMode="auto">
          <a:xfrm>
            <a:off x="7061200" y="2628900"/>
            <a:ext cx="762000" cy="0"/>
          </a:xfrm>
          <a:prstGeom prst="line">
            <a:avLst/>
          </a:prstGeom>
          <a:noFill/>
          <a:ln w="38100">
            <a:solidFill>
              <a:schemeClr val="tx1"/>
            </a:solidFill>
            <a:round/>
            <a:headEnd/>
            <a:tailEnd type="triangle" w="med" len="med"/>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cxnSp>
        <p:nvCxnSpPr>
          <p:cNvPr id="8210" name="AutoShape 26"/>
          <p:cNvCxnSpPr>
            <a:cxnSpLocks noChangeShapeType="1"/>
            <a:stCxn id="8207" idx="3"/>
            <a:endCxn id="8208" idx="1"/>
          </p:cNvCxnSpPr>
          <p:nvPr/>
        </p:nvCxnSpPr>
        <p:spPr bwMode="auto">
          <a:xfrm>
            <a:off x="5638800" y="2628900"/>
            <a:ext cx="508000" cy="0"/>
          </a:xfrm>
          <a:prstGeom prst="straightConnector1">
            <a:avLst/>
          </a:prstGeom>
          <a:noFill/>
          <a:ln w="38100">
            <a:solidFill>
              <a:schemeClr val="tx1"/>
            </a:solidFill>
            <a:round/>
            <a:headEnd/>
            <a:tailEnd type="triangle" w="med" len="med"/>
          </a:ln>
        </p:spPr>
      </p:cxnSp>
      <p:cxnSp>
        <p:nvCxnSpPr>
          <p:cNvPr id="8211" name="AutoShape 28"/>
          <p:cNvCxnSpPr>
            <a:cxnSpLocks noChangeShapeType="1"/>
            <a:stCxn id="8207" idx="3"/>
          </p:cNvCxnSpPr>
          <p:nvPr/>
        </p:nvCxnSpPr>
        <p:spPr bwMode="auto">
          <a:xfrm>
            <a:off x="5638800" y="2628900"/>
            <a:ext cx="508000" cy="1588"/>
          </a:xfrm>
          <a:prstGeom prst="straightConnector1">
            <a:avLst/>
          </a:prstGeom>
          <a:noFill/>
          <a:ln w="38100">
            <a:solidFill>
              <a:schemeClr val="tx2"/>
            </a:solidFill>
            <a:round/>
            <a:headEnd/>
            <a:tailEnd type="triangle" w="med" len="med"/>
          </a:ln>
        </p:spPr>
      </p:cxnSp>
      <p:cxnSp>
        <p:nvCxnSpPr>
          <p:cNvPr id="8212" name="AutoShape 42"/>
          <p:cNvCxnSpPr>
            <a:cxnSpLocks noChangeShapeType="1"/>
            <a:stCxn id="8207" idx="2"/>
            <a:endCxn id="8213" idx="3"/>
          </p:cNvCxnSpPr>
          <p:nvPr/>
        </p:nvCxnSpPr>
        <p:spPr bwMode="auto">
          <a:xfrm rot="5400000">
            <a:off x="4624388" y="2803525"/>
            <a:ext cx="274638" cy="306387"/>
          </a:xfrm>
          <a:prstGeom prst="bentConnector2">
            <a:avLst/>
          </a:prstGeom>
          <a:noFill/>
          <a:ln w="12700">
            <a:solidFill>
              <a:schemeClr val="tx1"/>
            </a:solidFill>
            <a:prstDash val="sysDot"/>
            <a:miter lim="800000"/>
            <a:headEnd type="none" w="sm" len="sm"/>
            <a:tailEnd type="none" w="sm" len="sm"/>
          </a:ln>
        </p:spPr>
      </p:cxnSp>
      <p:sp>
        <p:nvSpPr>
          <p:cNvPr id="8213" name="Text Box 43"/>
          <p:cNvSpPr txBox="1">
            <a:spLocks noChangeArrowheads="1"/>
          </p:cNvSpPr>
          <p:nvPr/>
        </p:nvSpPr>
        <p:spPr bwMode="auto">
          <a:xfrm>
            <a:off x="3500438" y="2940050"/>
            <a:ext cx="1108075" cy="307975"/>
          </a:xfrm>
          <a:prstGeom prst="rect">
            <a:avLst/>
          </a:prstGeom>
          <a:noFill/>
          <a:ln w="3175">
            <a:noFill/>
            <a:miter lim="800000"/>
            <a:headEnd type="none" w="sm" len="sm"/>
            <a:tailEnd/>
          </a:ln>
        </p:spPr>
        <p:txBody>
          <a:bodyPr wrap="none" tIns="0" bIns="0" anchor="ctr">
            <a:spAutoFit/>
          </a:bodyPr>
          <a:lstStyle/>
          <a:p>
            <a:pPr algn="ctr">
              <a:lnSpc>
                <a:spcPct val="100000"/>
              </a:lnSpc>
              <a:spcBef>
                <a:spcPct val="0"/>
              </a:spcBef>
            </a:pPr>
            <a:r>
              <a:rPr lang="en-US" sz="2000">
                <a:solidFill>
                  <a:srgbClr val="000000"/>
                </a:solidFill>
                <a:latin typeface="Courier New" pitchFamily="49" charset="0"/>
              </a:rPr>
              <a:t>XRDY=1</a:t>
            </a:r>
          </a:p>
        </p:txBody>
      </p:sp>
      <p:sp>
        <p:nvSpPr>
          <p:cNvPr id="8214" name="Text Box 44"/>
          <p:cNvSpPr txBox="1">
            <a:spLocks noChangeArrowheads="1"/>
          </p:cNvSpPr>
          <p:nvPr/>
        </p:nvSpPr>
        <p:spPr bwMode="auto">
          <a:xfrm>
            <a:off x="3276600" y="3276600"/>
            <a:ext cx="1727200" cy="274638"/>
          </a:xfrm>
          <a:prstGeom prst="rect">
            <a:avLst/>
          </a:prstGeom>
          <a:noFill/>
          <a:ln w="3175">
            <a:noFill/>
            <a:miter lim="800000"/>
            <a:headEnd type="none" w="sm" len="sm"/>
            <a:tailEnd/>
          </a:ln>
        </p:spPr>
        <p:txBody>
          <a:bodyPr wrap="none" lIns="0" tIns="0" rIns="0" bIns="0" anchor="ctr">
            <a:spAutoFit/>
          </a:bodyPr>
          <a:lstStyle/>
          <a:p>
            <a:pPr algn="ctr">
              <a:lnSpc>
                <a:spcPct val="100000"/>
              </a:lnSpc>
              <a:spcBef>
                <a:spcPct val="0"/>
              </a:spcBef>
            </a:pPr>
            <a:r>
              <a:rPr lang="en-US" sz="1800">
                <a:solidFill>
                  <a:srgbClr val="000000"/>
                </a:solidFill>
                <a:latin typeface="Times New Roman" pitchFamily="18" charset="0"/>
              </a:rPr>
              <a:t>“Ready to Write”</a:t>
            </a:r>
          </a:p>
        </p:txBody>
      </p:sp>
      <p:sp>
        <p:nvSpPr>
          <p:cNvPr id="8215" name="Text Box 69"/>
          <p:cNvSpPr txBox="1">
            <a:spLocks noChangeArrowheads="1"/>
          </p:cNvSpPr>
          <p:nvPr/>
        </p:nvSpPr>
        <p:spPr bwMode="auto">
          <a:xfrm>
            <a:off x="1219200" y="4114800"/>
            <a:ext cx="6654800" cy="1606594"/>
          </a:xfrm>
          <a:prstGeom prst="rect">
            <a:avLst/>
          </a:prstGeom>
          <a:noFill/>
          <a:ln w="12700">
            <a:noFill/>
            <a:miter lim="800000"/>
            <a:headEnd type="none" w="sm" len="sm"/>
            <a:tailEnd type="none" w="sm" len="sm"/>
          </a:ln>
        </p:spPr>
        <p:txBody>
          <a:bodyPr>
            <a:spAutoFit/>
          </a:bodyPr>
          <a:lstStyle/>
          <a:p>
            <a:pPr marL="342900" indent="-342900">
              <a:lnSpc>
                <a:spcPct val="90000"/>
              </a:lnSpc>
              <a:buClr>
                <a:srgbClr val="0066FF"/>
              </a:buClr>
              <a:buSzPct val="75000"/>
              <a:buFont typeface="Wingdings" pitchFamily="2" charset="2"/>
              <a:buChar char=""/>
            </a:pPr>
            <a:r>
              <a:rPr lang="en-US" b="0" dirty="0" smtClean="0">
                <a:solidFill>
                  <a:srgbClr val="000000"/>
                </a:solidFill>
                <a:latin typeface="Arial Narrow" pitchFamily="34" charset="0"/>
              </a:rPr>
              <a:t>Peripheral (e.g. </a:t>
            </a:r>
            <a:r>
              <a:rPr lang="en-US" b="0" dirty="0" err="1" smtClean="0">
                <a:solidFill>
                  <a:srgbClr val="000000"/>
                </a:solidFill>
                <a:latin typeface="Arial Narrow" pitchFamily="34" charset="0"/>
              </a:rPr>
              <a:t>McASP</a:t>
            </a:r>
            <a:r>
              <a:rPr lang="en-US" b="0" dirty="0" smtClean="0">
                <a:solidFill>
                  <a:srgbClr val="000000"/>
                </a:solidFill>
                <a:latin typeface="Arial Narrow" pitchFamily="34" charset="0"/>
              </a:rPr>
              <a:t> on C6748) causes an interrupt to the CPU to indicate “service required”.</a:t>
            </a:r>
          </a:p>
          <a:p>
            <a:pPr marL="342900" indent="-342900">
              <a:lnSpc>
                <a:spcPct val="90000"/>
              </a:lnSpc>
              <a:buClr>
                <a:srgbClr val="0066FF"/>
              </a:buClr>
              <a:buSzPct val="75000"/>
              <a:buFont typeface="Wingdings" pitchFamily="2" charset="2"/>
              <a:buChar char=""/>
            </a:pPr>
            <a:r>
              <a:rPr lang="en-US" b="0" dirty="0" smtClean="0">
                <a:solidFill>
                  <a:srgbClr val="000000"/>
                </a:solidFill>
                <a:latin typeface="Arial Narrow" pitchFamily="34" charset="0"/>
                <a:cs typeface="Courier New" pitchFamily="49" charset="0"/>
              </a:rPr>
              <a:t>This “event” will have an ID (datasheet) and can be tied to a specific CPU interrupt (target specific)</a:t>
            </a:r>
          </a:p>
        </p:txBody>
      </p:sp>
      <p:sp>
        <p:nvSpPr>
          <p:cNvPr id="349259" name="AutoShape 75"/>
          <p:cNvSpPr>
            <a:spLocks noChangeArrowheads="1"/>
          </p:cNvSpPr>
          <p:nvPr/>
        </p:nvSpPr>
        <p:spPr bwMode="auto">
          <a:xfrm>
            <a:off x="2057400" y="1905000"/>
            <a:ext cx="762000" cy="609600"/>
          </a:xfrm>
          <a:prstGeom prst="flowChartOnlineStorage">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349260" name="Line 76"/>
          <p:cNvSpPr>
            <a:spLocks noChangeShapeType="1"/>
          </p:cNvSpPr>
          <p:nvPr/>
        </p:nvSpPr>
        <p:spPr bwMode="auto">
          <a:xfrm flipH="1">
            <a:off x="2971800" y="1524000"/>
            <a:ext cx="457200" cy="0"/>
          </a:xfrm>
          <a:prstGeom prst="line">
            <a:avLst/>
          </a:prstGeom>
          <a:noFill/>
          <a:ln w="12700">
            <a:solidFill>
              <a:schemeClr val="tx1"/>
            </a:solidFill>
            <a:prstDash val="sysDot"/>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1" name="Line 77"/>
          <p:cNvSpPr>
            <a:spLocks noChangeShapeType="1"/>
          </p:cNvSpPr>
          <p:nvPr/>
        </p:nvSpPr>
        <p:spPr bwMode="auto">
          <a:xfrm flipH="1">
            <a:off x="2971800" y="3105150"/>
            <a:ext cx="457200" cy="0"/>
          </a:xfrm>
          <a:prstGeom prst="line">
            <a:avLst/>
          </a:prstGeom>
          <a:noFill/>
          <a:ln w="12700">
            <a:solidFill>
              <a:schemeClr val="tx1"/>
            </a:solidFill>
            <a:prstDash val="sysDot"/>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2" name="Line 78"/>
          <p:cNvSpPr>
            <a:spLocks noChangeShapeType="1"/>
          </p:cNvSpPr>
          <p:nvPr/>
        </p:nvSpPr>
        <p:spPr bwMode="auto">
          <a:xfrm>
            <a:off x="2971800" y="1524000"/>
            <a:ext cx="0" cy="522288"/>
          </a:xfrm>
          <a:prstGeom prst="line">
            <a:avLst/>
          </a:prstGeom>
          <a:noFill/>
          <a:ln w="12700">
            <a:solidFill>
              <a:schemeClr val="tx1"/>
            </a:solidFill>
            <a:prstDash val="sysDot"/>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3" name="Line 79"/>
          <p:cNvSpPr>
            <a:spLocks noChangeShapeType="1"/>
          </p:cNvSpPr>
          <p:nvPr/>
        </p:nvSpPr>
        <p:spPr bwMode="auto">
          <a:xfrm>
            <a:off x="2590800" y="2057400"/>
            <a:ext cx="381000" cy="0"/>
          </a:xfrm>
          <a:prstGeom prst="line">
            <a:avLst/>
          </a:prstGeom>
          <a:noFill/>
          <a:ln w="12700">
            <a:solidFill>
              <a:schemeClr val="tx1"/>
            </a:solidFill>
            <a:prstDash val="sysDot"/>
            <a:round/>
            <a:headEnd type="triangle" w="med" len="med"/>
            <a:tailEn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4" name="Line 80"/>
          <p:cNvSpPr>
            <a:spLocks noChangeShapeType="1"/>
          </p:cNvSpPr>
          <p:nvPr/>
        </p:nvSpPr>
        <p:spPr bwMode="auto">
          <a:xfrm>
            <a:off x="2590800" y="2362200"/>
            <a:ext cx="381000" cy="0"/>
          </a:xfrm>
          <a:prstGeom prst="line">
            <a:avLst/>
          </a:prstGeom>
          <a:noFill/>
          <a:ln w="12700">
            <a:solidFill>
              <a:schemeClr val="tx1"/>
            </a:solidFill>
            <a:prstDash val="sysDot"/>
            <a:round/>
            <a:headEnd type="triangle" w="med" len="med"/>
            <a:tailEnd/>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349265" name="Line 81"/>
          <p:cNvSpPr>
            <a:spLocks noChangeShapeType="1"/>
          </p:cNvSpPr>
          <p:nvPr/>
        </p:nvSpPr>
        <p:spPr bwMode="auto">
          <a:xfrm>
            <a:off x="2971800" y="2362200"/>
            <a:ext cx="0" cy="762000"/>
          </a:xfrm>
          <a:prstGeom prst="line">
            <a:avLst/>
          </a:prstGeom>
          <a:noFill/>
          <a:ln w="12700">
            <a:solidFill>
              <a:schemeClr val="tx1"/>
            </a:solidFill>
            <a:prstDash val="sysDot"/>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cxnSp>
        <p:nvCxnSpPr>
          <p:cNvPr id="8223" name="AutoShape 82"/>
          <p:cNvCxnSpPr>
            <a:cxnSpLocks noChangeShapeType="1"/>
            <a:stCxn id="349259" idx="1"/>
            <a:endCxn id="8200" idx="3"/>
          </p:cNvCxnSpPr>
          <p:nvPr/>
        </p:nvCxnSpPr>
        <p:spPr bwMode="auto">
          <a:xfrm flipH="1">
            <a:off x="1676400" y="2209800"/>
            <a:ext cx="381000" cy="3175"/>
          </a:xfrm>
          <a:prstGeom prst="straightConnector1">
            <a:avLst/>
          </a:prstGeom>
          <a:noFill/>
          <a:ln w="28575">
            <a:solidFill>
              <a:schemeClr val="tx1"/>
            </a:solidFill>
            <a:round/>
            <a:headEnd type="none" w="sm" len="sm"/>
            <a:tailEnd type="triangle" w="med" len="med"/>
          </a:ln>
        </p:spPr>
      </p:cxnSp>
      <p:sp>
        <p:nvSpPr>
          <p:cNvPr id="40" name="Leading Question"/>
          <p:cNvSpPr txBox="1"/>
          <p:nvPr/>
        </p:nvSpPr>
        <p:spPr>
          <a:xfrm>
            <a:off x="4101184" y="6069813"/>
            <a:ext cx="4225516" cy="911019"/>
          </a:xfrm>
          <a:prstGeom prst="rect">
            <a:avLst/>
          </a:prstGeom>
          <a:noFill/>
        </p:spPr>
        <p:txBody>
          <a:bodyPr vert="horz" wrap="none" lIns="0" tIns="0" rIns="0" bIns="0" rtlCol="0" anchor="b" anchorCtr="0">
            <a:spAutoFit/>
          </a:bodyPr>
          <a:lstStyle/>
          <a:p>
            <a:pPr algn="ctr">
              <a:lnSpc>
                <a:spcPct val="100000"/>
              </a:lnSpc>
              <a:spcBef>
                <a:spcPct val="0"/>
              </a:spcBef>
            </a:pPr>
            <a:r>
              <a:rPr lang="en-US" sz="2000" b="0" dirty="0" smtClean="0">
                <a:solidFill>
                  <a:schemeClr val="tx2"/>
                </a:solidFill>
                <a:latin typeface="Arial Narrow"/>
              </a:rPr>
              <a:t>How do we configure SYS/BIOS to respond</a:t>
            </a:r>
            <a:br>
              <a:rPr lang="en-US" sz="2000" b="0" dirty="0" smtClean="0">
                <a:solidFill>
                  <a:schemeClr val="tx2"/>
                </a:solidFill>
                <a:latin typeface="Arial Narrow"/>
              </a:rPr>
            </a:br>
            <a:r>
              <a:rPr lang="en-US" sz="2000" b="0" dirty="0" smtClean="0">
                <a:solidFill>
                  <a:schemeClr val="tx2"/>
                </a:solidFill>
                <a:latin typeface="Arial Narrow"/>
              </a:rPr>
              <a:t> to this interrupt and call the appropriate ISR?</a:t>
            </a:r>
          </a:p>
          <a:p>
            <a:pPr algn="ctr">
              <a:spcBef>
                <a:spcPct val="0"/>
              </a:spcBef>
            </a:pPr>
            <a:endParaRPr lang="en-US" dirty="0"/>
          </a:p>
        </p:txBody>
      </p:sp>
      <p:sp>
        <p:nvSpPr>
          <p:cNvPr id="36"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6</a:t>
            </a:r>
            <a:endParaRPr lang="en-US" sz="1000" b="0">
              <a:solidFill>
                <a:schemeClr val="tx2"/>
              </a:solidFill>
              <a:latin typeface="Arial"/>
            </a:endParaRPr>
          </a:p>
        </p:txBody>
      </p:sp>
      <p:pic>
        <p:nvPicPr>
          <p:cNvPr id="37"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0"/>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0" y="-31898"/>
            <a:ext cx="9144000" cy="742950"/>
          </a:xfrm>
        </p:spPr>
        <p:txBody>
          <a:bodyPr/>
          <a:lstStyle/>
          <a:p>
            <a:r>
              <a:rPr lang="en-US" dirty="0" smtClean="0"/>
              <a:t>Configuring an </a:t>
            </a:r>
            <a:r>
              <a:rPr lang="en-US" i="1" u="sng" dirty="0" err="1" smtClean="0"/>
              <a:t>Hwi</a:t>
            </a:r>
            <a:r>
              <a:rPr lang="en-US" dirty="0" smtClean="0"/>
              <a:t> – Statically via GUI</a:t>
            </a:r>
          </a:p>
        </p:txBody>
      </p:sp>
      <p:sp>
        <p:nvSpPr>
          <p:cNvPr id="368651" name="Oval 11"/>
          <p:cNvSpPr>
            <a:spLocks noChangeArrowheads="1"/>
          </p:cNvSpPr>
          <p:nvPr/>
        </p:nvSpPr>
        <p:spPr bwMode="auto">
          <a:xfrm>
            <a:off x="228600" y="1219200"/>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389" name="Text Box 12"/>
          <p:cNvSpPr txBox="1">
            <a:spLocks noChangeArrowheads="1"/>
          </p:cNvSpPr>
          <p:nvPr/>
        </p:nvSpPr>
        <p:spPr bwMode="auto">
          <a:xfrm>
            <a:off x="247650" y="1225550"/>
            <a:ext cx="354013" cy="384175"/>
          </a:xfrm>
          <a:prstGeom prst="rect">
            <a:avLst/>
          </a:prstGeom>
          <a:noFill/>
          <a:ln w="12700">
            <a:noFill/>
            <a:miter lim="800000"/>
            <a:headEnd/>
            <a:tailEnd/>
          </a:ln>
        </p:spPr>
        <p:txBody>
          <a:bodyPr wrap="none">
            <a:spAutoFit/>
          </a:bodyPr>
          <a:lstStyle/>
          <a:p>
            <a:r>
              <a:rPr lang="en-US">
                <a:solidFill>
                  <a:srgbClr val="000000"/>
                </a:solidFill>
              </a:rPr>
              <a:t>1</a:t>
            </a:r>
          </a:p>
        </p:txBody>
      </p:sp>
      <p:sp>
        <p:nvSpPr>
          <p:cNvPr id="16390" name="Text Box 13"/>
          <p:cNvSpPr txBox="1">
            <a:spLocks noChangeArrowheads="1"/>
          </p:cNvSpPr>
          <p:nvPr/>
        </p:nvSpPr>
        <p:spPr bwMode="auto">
          <a:xfrm>
            <a:off x="641350" y="1263650"/>
            <a:ext cx="7179851" cy="338554"/>
          </a:xfrm>
          <a:prstGeom prst="rect">
            <a:avLst/>
          </a:prstGeom>
          <a:noFill/>
          <a:ln w="12700">
            <a:noFill/>
            <a:miter lim="800000"/>
            <a:headEnd/>
            <a:tailEnd/>
          </a:ln>
        </p:spPr>
        <p:txBody>
          <a:bodyPr wrap="none">
            <a:spAutoFit/>
          </a:bodyPr>
          <a:lstStyle/>
          <a:p>
            <a:r>
              <a:rPr lang="en-US" sz="2000" dirty="0" smtClean="0">
                <a:solidFill>
                  <a:srgbClr val="000000"/>
                </a:solidFill>
              </a:rPr>
              <a:t>Use </a:t>
            </a:r>
            <a:r>
              <a:rPr lang="en-US" sz="2000" dirty="0" err="1" smtClean="0">
                <a:solidFill>
                  <a:srgbClr val="000000"/>
                </a:solidFill>
              </a:rPr>
              <a:t>Hwi</a:t>
            </a:r>
            <a:r>
              <a:rPr lang="en-US" sz="2000" dirty="0" smtClean="0">
                <a:solidFill>
                  <a:srgbClr val="000000"/>
                </a:solidFill>
              </a:rPr>
              <a:t> module </a:t>
            </a:r>
            <a:r>
              <a:rPr lang="en-US" sz="1800" b="0" i="1" dirty="0" smtClean="0">
                <a:solidFill>
                  <a:srgbClr val="000000"/>
                </a:solidFill>
                <a:latin typeface="Arial Narrow" pitchFamily="34" charset="0"/>
              </a:rPr>
              <a:t>(Available Products)</a:t>
            </a:r>
            <a:r>
              <a:rPr lang="en-US" sz="1800" b="0" i="1" dirty="0" smtClean="0">
                <a:solidFill>
                  <a:srgbClr val="000000"/>
                </a:solidFill>
              </a:rPr>
              <a:t> </a:t>
            </a:r>
            <a:r>
              <a:rPr lang="en-US" sz="2000" dirty="0" smtClean="0">
                <a:solidFill>
                  <a:srgbClr val="000000"/>
                </a:solidFill>
              </a:rPr>
              <a:t>, insert new </a:t>
            </a:r>
            <a:r>
              <a:rPr lang="en-US" sz="2000" dirty="0" err="1" smtClean="0">
                <a:solidFill>
                  <a:srgbClr val="000000"/>
                </a:solidFill>
              </a:rPr>
              <a:t>Hwi</a:t>
            </a:r>
            <a:r>
              <a:rPr lang="en-US" sz="2000" dirty="0" smtClean="0">
                <a:solidFill>
                  <a:srgbClr val="000000"/>
                </a:solidFill>
              </a:rPr>
              <a:t> </a:t>
            </a:r>
            <a:r>
              <a:rPr lang="en-US" sz="1800" b="0" i="1" dirty="0" smtClean="0">
                <a:solidFill>
                  <a:srgbClr val="000000"/>
                </a:solidFill>
                <a:latin typeface="Arial Narrow" pitchFamily="34" charset="0"/>
              </a:rPr>
              <a:t>(Outline View)</a:t>
            </a:r>
            <a:endParaRPr lang="en-US" sz="1800" b="0" i="1" dirty="0">
              <a:solidFill>
                <a:srgbClr val="000000"/>
              </a:solidFill>
              <a:latin typeface="Arial Narrow" pitchFamily="34" charset="0"/>
            </a:endParaRPr>
          </a:p>
        </p:txBody>
      </p:sp>
      <p:grpSp>
        <p:nvGrpSpPr>
          <p:cNvPr id="4" name="Group 48"/>
          <p:cNvGrpSpPr>
            <a:grpSpLocks/>
          </p:cNvGrpSpPr>
          <p:nvPr/>
        </p:nvGrpSpPr>
        <p:grpSpPr bwMode="auto">
          <a:xfrm>
            <a:off x="1447800" y="609600"/>
            <a:ext cx="5181600" cy="457200"/>
            <a:chOff x="480" y="384"/>
            <a:chExt cx="3264" cy="288"/>
          </a:xfrm>
        </p:grpSpPr>
        <p:sp>
          <p:nvSpPr>
            <p:cNvPr id="368655" name="Rectangle 15"/>
            <p:cNvSpPr>
              <a:spLocks noChangeArrowheads="1"/>
            </p:cNvSpPr>
            <p:nvPr/>
          </p:nvSpPr>
          <p:spPr bwMode="auto">
            <a:xfrm>
              <a:off x="480" y="384"/>
              <a:ext cx="3264" cy="288"/>
            </a:xfrm>
            <a:prstGeom prst="rect">
              <a:avLst/>
            </a:prstGeom>
            <a:solidFill>
              <a:schemeClr val="accent2"/>
            </a:solidFill>
            <a:ln w="12700">
              <a:solidFill>
                <a:schemeClr val="tx1"/>
              </a:solidFill>
              <a:miter lim="800000"/>
              <a:headEnd/>
              <a:tailEnd/>
            </a:ln>
            <a:effectLst/>
          </p:spPr>
          <p:txBody>
            <a:bodyPr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6410" name="Text Box 16"/>
            <p:cNvSpPr txBox="1">
              <a:spLocks noChangeArrowheads="1"/>
            </p:cNvSpPr>
            <p:nvPr/>
          </p:nvSpPr>
          <p:spPr bwMode="auto">
            <a:xfrm>
              <a:off x="528" y="390"/>
              <a:ext cx="864" cy="260"/>
            </a:xfrm>
            <a:prstGeom prst="rect">
              <a:avLst/>
            </a:prstGeom>
            <a:noFill/>
            <a:ln w="12700">
              <a:noFill/>
              <a:miter lim="800000"/>
              <a:headEnd/>
              <a:tailEnd/>
            </a:ln>
          </p:spPr>
          <p:txBody>
            <a:bodyPr wrap="none" anchor="ctr" anchorCtr="1"/>
            <a:lstStyle/>
            <a:p>
              <a:r>
                <a:rPr lang="en-US" sz="2000" u="sng" dirty="0">
                  <a:solidFill>
                    <a:srgbClr val="000000"/>
                  </a:solidFill>
                </a:rPr>
                <a:t>Example</a:t>
              </a:r>
              <a:r>
                <a:rPr lang="en-US" sz="2000" dirty="0">
                  <a:solidFill>
                    <a:srgbClr val="000000"/>
                  </a:solidFill>
                </a:rPr>
                <a:t>:</a:t>
              </a:r>
            </a:p>
          </p:txBody>
        </p:sp>
        <p:sp>
          <p:nvSpPr>
            <p:cNvPr id="16411" name="Text Box 17"/>
            <p:cNvSpPr txBox="1">
              <a:spLocks noChangeArrowheads="1"/>
            </p:cNvSpPr>
            <p:nvPr/>
          </p:nvSpPr>
          <p:spPr bwMode="auto">
            <a:xfrm>
              <a:off x="1344" y="438"/>
              <a:ext cx="2400" cy="192"/>
            </a:xfrm>
            <a:prstGeom prst="rect">
              <a:avLst/>
            </a:prstGeom>
            <a:noFill/>
            <a:ln w="12700">
              <a:noFill/>
              <a:miter lim="800000"/>
              <a:headEnd/>
              <a:tailEnd/>
            </a:ln>
          </p:spPr>
          <p:txBody>
            <a:bodyPr wrap="none" anchor="ctr"/>
            <a:lstStyle/>
            <a:p>
              <a:pPr>
                <a:lnSpc>
                  <a:spcPct val="70000"/>
                </a:lnSpc>
              </a:pPr>
              <a:r>
                <a:rPr lang="en-US" sz="2000">
                  <a:solidFill>
                    <a:srgbClr val="000000"/>
                  </a:solidFill>
                  <a:latin typeface="Arial Narrow" pitchFamily="34" charset="0"/>
                </a:rPr>
                <a:t> Tie McASP0_INT to the CPU’s HWI</a:t>
              </a:r>
              <a:r>
                <a:rPr lang="en-US" sz="2000" baseline="-25000">
                  <a:solidFill>
                    <a:srgbClr val="000000"/>
                  </a:solidFill>
                  <a:latin typeface="Arial Narrow" pitchFamily="34" charset="0"/>
                </a:rPr>
                <a:t>5</a:t>
              </a:r>
              <a:endParaRPr lang="en-US" sz="2000">
                <a:solidFill>
                  <a:srgbClr val="000000"/>
                </a:solidFill>
                <a:latin typeface="Arial Narrow" pitchFamily="34" charset="0"/>
              </a:endParaRPr>
            </a:p>
          </p:txBody>
        </p:sp>
      </p:grpSp>
      <p:pic>
        <p:nvPicPr>
          <p:cNvPr id="72707" name="Picture 3" descr="C:\Documents and Settings\a0159877\Desktop\hwi_config.png"/>
          <p:cNvPicPr>
            <a:picLocks noChangeAspect="1" noChangeArrowheads="1"/>
          </p:cNvPicPr>
          <p:nvPr/>
        </p:nvPicPr>
        <p:blipFill>
          <a:blip r:embed="rId4" cstate="print"/>
          <a:srcRect/>
          <a:stretch>
            <a:fillRect/>
          </a:stretch>
        </p:blipFill>
        <p:spPr bwMode="auto">
          <a:xfrm>
            <a:off x="838200" y="3964672"/>
            <a:ext cx="7239000" cy="2161731"/>
          </a:xfrm>
          <a:prstGeom prst="rect">
            <a:avLst/>
          </a:prstGeom>
          <a:noFill/>
          <a:ln>
            <a:solidFill>
              <a:schemeClr val="tx1"/>
            </a:solidFill>
          </a:ln>
          <a:effectLst>
            <a:outerShdw blurRad="50800" dist="76200" dir="2700000" algn="tl" rotWithShape="0">
              <a:prstClr val="black">
                <a:alpha val="40000"/>
              </a:prstClr>
            </a:outerShdw>
          </a:effectLst>
        </p:spPr>
      </p:pic>
      <p:pic>
        <p:nvPicPr>
          <p:cNvPr id="72708" name="Picture 4" descr="C:\Documents and Settings\a0159877\Desktop\hwi_use_mod.png"/>
          <p:cNvPicPr>
            <a:picLocks noChangeAspect="1" noChangeArrowheads="1"/>
          </p:cNvPicPr>
          <p:nvPr/>
        </p:nvPicPr>
        <p:blipFill>
          <a:blip r:embed="rId5" cstate="print"/>
          <a:srcRect/>
          <a:stretch>
            <a:fillRect/>
          </a:stretch>
        </p:blipFill>
        <p:spPr bwMode="auto">
          <a:xfrm>
            <a:off x="1295400" y="1665023"/>
            <a:ext cx="1219200" cy="1542661"/>
          </a:xfrm>
          <a:prstGeom prst="rect">
            <a:avLst/>
          </a:prstGeom>
          <a:noFill/>
          <a:ln>
            <a:solidFill>
              <a:schemeClr val="tx1"/>
            </a:solidFill>
          </a:ln>
          <a:effectLst>
            <a:outerShdw blurRad="50800" dist="76200" dir="2700000" algn="tl" rotWithShape="0">
              <a:prstClr val="black">
                <a:alpha val="40000"/>
              </a:prstClr>
            </a:outerShdw>
          </a:effectLst>
        </p:spPr>
      </p:pic>
      <p:pic>
        <p:nvPicPr>
          <p:cNvPr id="72709" name="Picture 5" descr="C:\Documents and Settings\a0159877\Desktop\hwi_outline.png"/>
          <p:cNvPicPr>
            <a:picLocks noChangeAspect="1" noChangeArrowheads="1"/>
          </p:cNvPicPr>
          <p:nvPr/>
        </p:nvPicPr>
        <p:blipFill>
          <a:blip r:embed="rId6" cstate="print"/>
          <a:srcRect/>
          <a:stretch>
            <a:fillRect/>
          </a:stretch>
        </p:blipFill>
        <p:spPr bwMode="auto">
          <a:xfrm>
            <a:off x="3429000" y="1666919"/>
            <a:ext cx="1600201" cy="1549401"/>
          </a:xfrm>
          <a:prstGeom prst="rect">
            <a:avLst/>
          </a:prstGeom>
          <a:noFill/>
          <a:ln>
            <a:solidFill>
              <a:schemeClr val="tx1"/>
            </a:solidFill>
          </a:ln>
          <a:effectLst>
            <a:outerShdw blurRad="50800" dist="76200" dir="2700000" algn="tl" rotWithShape="0">
              <a:prstClr val="black">
                <a:alpha val="40000"/>
              </a:prstClr>
            </a:outerShdw>
          </a:effectLst>
        </p:spPr>
      </p:pic>
      <p:sp>
        <p:nvSpPr>
          <p:cNvPr id="39" name="Oval 11"/>
          <p:cNvSpPr>
            <a:spLocks noChangeArrowheads="1"/>
          </p:cNvSpPr>
          <p:nvPr/>
        </p:nvSpPr>
        <p:spPr bwMode="auto">
          <a:xfrm>
            <a:off x="228600" y="3507472"/>
            <a:ext cx="381000" cy="381000"/>
          </a:xfrm>
          <a:prstGeom prst="ellipse">
            <a:avLst/>
          </a:prstGeom>
          <a:solidFill>
            <a:schemeClr val="accent3"/>
          </a:solidFill>
          <a:ln w="12700">
            <a:solidFill>
              <a:schemeClr val="tx1"/>
            </a:solidFill>
            <a:round/>
            <a:headEnd/>
            <a:tailEnd/>
          </a:ln>
          <a:effectLst/>
        </p:spPr>
        <p:txBody>
          <a:bodyPr wrap="none" anchor="ctr">
            <a:spAutoFit/>
          </a:bodyPr>
          <a:lstStyle/>
          <a:p>
            <a:pPr>
              <a:defRPr/>
            </a:pPr>
            <a:endParaRPr lang="en-US">
              <a:solidFill>
                <a:srgbClr val="000000"/>
              </a:solidFill>
              <a:effectLst>
                <a:outerShdw blurRad="38100" dist="38100" dir="2700000" algn="tl">
                  <a:srgbClr val="000000">
                    <a:alpha val="43137"/>
                  </a:srgbClr>
                </a:outerShdw>
              </a:effectLst>
            </a:endParaRPr>
          </a:p>
        </p:txBody>
      </p:sp>
      <p:sp>
        <p:nvSpPr>
          <p:cNvPr id="40" name="Text Box 12"/>
          <p:cNvSpPr txBox="1">
            <a:spLocks noChangeArrowheads="1"/>
          </p:cNvSpPr>
          <p:nvPr/>
        </p:nvSpPr>
        <p:spPr bwMode="auto">
          <a:xfrm>
            <a:off x="247650" y="3513822"/>
            <a:ext cx="354013" cy="384175"/>
          </a:xfrm>
          <a:prstGeom prst="rect">
            <a:avLst/>
          </a:prstGeom>
          <a:noFill/>
          <a:ln w="12700">
            <a:noFill/>
            <a:miter lim="800000"/>
            <a:headEnd/>
            <a:tailEnd/>
          </a:ln>
        </p:spPr>
        <p:txBody>
          <a:bodyPr wrap="none">
            <a:spAutoFit/>
          </a:bodyPr>
          <a:lstStyle/>
          <a:p>
            <a:r>
              <a:rPr lang="en-US" dirty="0" smtClean="0">
                <a:solidFill>
                  <a:srgbClr val="000000"/>
                </a:solidFill>
              </a:rPr>
              <a:t>2</a:t>
            </a:r>
            <a:endParaRPr lang="en-US" dirty="0">
              <a:solidFill>
                <a:srgbClr val="000000"/>
              </a:solidFill>
            </a:endParaRPr>
          </a:p>
        </p:txBody>
      </p:sp>
      <p:sp>
        <p:nvSpPr>
          <p:cNvPr id="41" name="Text Box 13"/>
          <p:cNvSpPr txBox="1">
            <a:spLocks noChangeArrowheads="1"/>
          </p:cNvSpPr>
          <p:nvPr/>
        </p:nvSpPr>
        <p:spPr bwMode="auto">
          <a:xfrm>
            <a:off x="641350" y="3551922"/>
            <a:ext cx="6234399" cy="338554"/>
          </a:xfrm>
          <a:prstGeom prst="rect">
            <a:avLst/>
          </a:prstGeom>
          <a:noFill/>
          <a:ln w="12700">
            <a:noFill/>
            <a:miter lim="800000"/>
            <a:headEnd/>
            <a:tailEnd/>
          </a:ln>
        </p:spPr>
        <p:txBody>
          <a:bodyPr wrap="none">
            <a:spAutoFit/>
          </a:bodyPr>
          <a:lstStyle/>
          <a:p>
            <a:r>
              <a:rPr lang="en-US" sz="2000" dirty="0">
                <a:solidFill>
                  <a:srgbClr val="000000"/>
                </a:solidFill>
              </a:rPr>
              <a:t>Configure </a:t>
            </a:r>
            <a:r>
              <a:rPr lang="en-US" sz="2000" dirty="0" err="1" smtClean="0">
                <a:solidFill>
                  <a:srgbClr val="000000"/>
                </a:solidFill>
              </a:rPr>
              <a:t>Hwi</a:t>
            </a:r>
            <a:r>
              <a:rPr lang="en-US" sz="2000" dirty="0" smtClean="0">
                <a:solidFill>
                  <a:srgbClr val="000000"/>
                </a:solidFill>
              </a:rPr>
              <a:t> – Event ID, CPU </a:t>
            </a:r>
            <a:r>
              <a:rPr lang="en-US" sz="2000" dirty="0" err="1" smtClean="0">
                <a:solidFill>
                  <a:srgbClr val="000000"/>
                </a:solidFill>
              </a:rPr>
              <a:t>Int</a:t>
            </a:r>
            <a:r>
              <a:rPr lang="en-US" sz="2000" dirty="0" smtClean="0">
                <a:solidFill>
                  <a:srgbClr val="000000"/>
                </a:solidFill>
              </a:rPr>
              <a:t> #, ISR vector:</a:t>
            </a:r>
            <a:endParaRPr lang="en-US" sz="2000" dirty="0">
              <a:solidFill>
                <a:srgbClr val="000000"/>
              </a:solidFill>
            </a:endParaRPr>
          </a:p>
        </p:txBody>
      </p:sp>
      <p:sp>
        <p:nvSpPr>
          <p:cNvPr id="45" name="Right Arrow 44"/>
          <p:cNvSpPr/>
          <p:nvPr/>
        </p:nvSpPr>
        <p:spPr bwMode="auto">
          <a:xfrm>
            <a:off x="2743200" y="2149520"/>
            <a:ext cx="533400" cy="457200"/>
          </a:xfrm>
          <a:prstGeom prst="rightArrow">
            <a:avLst/>
          </a:prstGeom>
          <a:solidFill>
            <a:schemeClr val="accent1"/>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46" name="TextBox 45"/>
          <p:cNvSpPr txBox="1"/>
          <p:nvPr/>
        </p:nvSpPr>
        <p:spPr>
          <a:xfrm>
            <a:off x="1426192" y="5916304"/>
            <a:ext cx="3485057" cy="313932"/>
          </a:xfrm>
          <a:prstGeom prst="rect">
            <a:avLst/>
          </a:prstGeom>
          <a:solidFill>
            <a:schemeClr val="accent1">
              <a:lumMod val="90000"/>
            </a:schemeClr>
          </a:solidFill>
          <a:ln>
            <a:solidFill>
              <a:schemeClr val="tx1"/>
            </a:solidFill>
          </a:ln>
          <a:effectLst>
            <a:outerShdw blurRad="50800" dist="63500" dir="2700000" algn="tl" rotWithShape="0">
              <a:prstClr val="black">
                <a:alpha val="40000"/>
              </a:prstClr>
            </a:outerShdw>
          </a:effectLst>
        </p:spPr>
        <p:txBody>
          <a:bodyPr wrap="none" rtlCol="0">
            <a:spAutoFit/>
          </a:bodyPr>
          <a:lstStyle/>
          <a:p>
            <a:r>
              <a:rPr lang="en-US" sz="1800" b="0" dirty="0" smtClean="0">
                <a:latin typeface="Arial Narrow" pitchFamily="34" charset="0"/>
              </a:rPr>
              <a:t>To enable INT at startup, check the box</a:t>
            </a:r>
            <a:endParaRPr lang="en-US" sz="1800" b="0" dirty="0">
              <a:latin typeface="Arial Narrow" pitchFamily="34" charset="0"/>
            </a:endParaRPr>
          </a:p>
        </p:txBody>
      </p:sp>
      <p:cxnSp>
        <p:nvCxnSpPr>
          <p:cNvPr id="48" name="Straight Arrow Connector 47"/>
          <p:cNvCxnSpPr>
            <a:stCxn id="46" idx="3"/>
          </p:cNvCxnSpPr>
          <p:nvPr/>
        </p:nvCxnSpPr>
        <p:spPr bwMode="auto">
          <a:xfrm flipV="1">
            <a:off x="4911249" y="5945872"/>
            <a:ext cx="422751" cy="127398"/>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49" name="Leading Question"/>
          <p:cNvSpPr txBox="1"/>
          <p:nvPr/>
        </p:nvSpPr>
        <p:spPr>
          <a:xfrm>
            <a:off x="5029200" y="6486837"/>
            <a:ext cx="3175548"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Where do you find the Event Id #?</a:t>
            </a:r>
            <a:endParaRPr lang="en-US" sz="2000" b="0" dirty="0">
              <a:solidFill>
                <a:schemeClr val="tx2"/>
              </a:solidFill>
              <a:latin typeface="Arial Narrow"/>
            </a:endParaRPr>
          </a:p>
        </p:txBody>
      </p:sp>
      <p:sp>
        <p:nvSpPr>
          <p:cNvPr id="23"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7</a:t>
            </a:r>
            <a:endParaRPr lang="en-US" sz="1000" b="0">
              <a:solidFill>
                <a:schemeClr val="tx2"/>
              </a:solidFill>
              <a:latin typeface="Arial"/>
            </a:endParaRPr>
          </a:p>
        </p:txBody>
      </p:sp>
      <p:pic>
        <p:nvPicPr>
          <p:cNvPr id="24"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
        <p:nvSpPr>
          <p:cNvPr id="22" name="TextBox 21"/>
          <p:cNvSpPr txBox="1"/>
          <p:nvPr/>
        </p:nvSpPr>
        <p:spPr>
          <a:xfrm>
            <a:off x="6007398" y="2055370"/>
            <a:ext cx="2860078" cy="923330"/>
          </a:xfrm>
          <a:prstGeom prst="rect">
            <a:avLst/>
          </a:prstGeom>
          <a:solidFill>
            <a:schemeClr val="accent1"/>
          </a:solidFill>
          <a:ln w="1270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pPr algn="ctr">
              <a:lnSpc>
                <a:spcPct val="100000"/>
              </a:lnSpc>
              <a:spcBef>
                <a:spcPts val="1200"/>
              </a:spcBef>
            </a:pPr>
            <a:r>
              <a:rPr lang="en-US" sz="1800" b="0" dirty="0" smtClean="0">
                <a:solidFill>
                  <a:schemeClr val="dk1"/>
                </a:solidFill>
                <a:effectLst/>
                <a:latin typeface="Arial Narrow" pitchFamily="34" charset="0"/>
              </a:rPr>
              <a:t>Remember, BIOS objects</a:t>
            </a:r>
            <a:br>
              <a:rPr lang="en-US" sz="1800" b="0" dirty="0" smtClean="0">
                <a:solidFill>
                  <a:schemeClr val="dk1"/>
                </a:solidFill>
                <a:effectLst/>
                <a:latin typeface="Arial Narrow" pitchFamily="34" charset="0"/>
              </a:rPr>
            </a:br>
            <a:r>
              <a:rPr lang="en-US" sz="1800" b="0" dirty="0" smtClean="0">
                <a:solidFill>
                  <a:schemeClr val="dk1"/>
                </a:solidFill>
                <a:effectLst/>
                <a:latin typeface="Arial Narrow" pitchFamily="34" charset="0"/>
              </a:rPr>
              <a:t>can be created via the GUI,</a:t>
            </a:r>
            <a:br>
              <a:rPr lang="en-US" sz="1800" b="0" dirty="0" smtClean="0">
                <a:solidFill>
                  <a:schemeClr val="dk1"/>
                </a:solidFill>
                <a:effectLst/>
                <a:latin typeface="Arial Narrow" pitchFamily="34" charset="0"/>
              </a:rPr>
            </a:br>
            <a:r>
              <a:rPr lang="en-US" sz="1800" b="0" dirty="0" smtClean="0">
                <a:solidFill>
                  <a:schemeClr val="dk1"/>
                </a:solidFill>
                <a:effectLst/>
                <a:latin typeface="Arial Narrow" pitchFamily="34" charset="0"/>
              </a:rPr>
              <a:t>script code or C code (dynamic)</a:t>
            </a:r>
          </a:p>
        </p:txBody>
      </p:sp>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49"/>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COLORSCHEMEINDEX" val="4"/>
</p:tagLst>
</file>

<file path=ppt/tags/tag10.xml><?xml version="1.0" encoding="utf-8"?>
<p:tagLst xmlns:a="http://schemas.openxmlformats.org/drawingml/2006/main" xmlns:r="http://schemas.openxmlformats.org/officeDocument/2006/relationships" xmlns:p="http://schemas.openxmlformats.org/presentationml/2006/main">
  <p:tag name="MILELISTITEM" val=""/>
</p:tagLst>
</file>

<file path=ppt/tags/tag100.xml><?xml version="1.0" encoding="utf-8"?>
<p:tagLst xmlns:a="http://schemas.openxmlformats.org/drawingml/2006/main" xmlns:r="http://schemas.openxmlformats.org/officeDocument/2006/relationships" xmlns:p="http://schemas.openxmlformats.org/presentationml/2006/main">
  <p:tag name="MILELISTITEM" val="Level_2_Normal"/>
</p:tagLst>
</file>

<file path=ppt/tags/tag11.xml><?xml version="1.0" encoding="utf-8"?>
<p:tagLst xmlns:a="http://schemas.openxmlformats.org/drawingml/2006/main" xmlns:r="http://schemas.openxmlformats.org/officeDocument/2006/relationships" xmlns:p="http://schemas.openxmlformats.org/presentationml/2006/main">
  <p:tag name="MILELISTITEM" val=""/>
</p:tagLst>
</file>

<file path=ppt/tags/tag1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3.xml><?xml version="1.0" encoding="utf-8"?>
<p:tagLst xmlns:a="http://schemas.openxmlformats.org/drawingml/2006/main" xmlns:r="http://schemas.openxmlformats.org/officeDocument/2006/relationships" xmlns:p="http://schemas.openxmlformats.org/presentationml/2006/main">
  <p:tag name="MILELISTITEM" val=""/>
</p:tagLst>
</file>

<file path=ppt/tags/tag14.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5.xml><?xml version="1.0" encoding="utf-8"?>
<p:tagLst xmlns:a="http://schemas.openxmlformats.org/drawingml/2006/main" xmlns:r="http://schemas.openxmlformats.org/officeDocument/2006/relationships" xmlns:p="http://schemas.openxmlformats.org/presentationml/2006/main">
  <p:tag name="MILELISTITEM" val=""/>
</p:tagLst>
</file>

<file path=ppt/tags/tag16.xml><?xml version="1.0" encoding="utf-8"?>
<p:tagLst xmlns:a="http://schemas.openxmlformats.org/drawingml/2006/main" xmlns:r="http://schemas.openxmlformats.org/officeDocument/2006/relationships" xmlns:p="http://schemas.openxmlformats.org/presentationml/2006/main">
  <p:tag name="MILELISTITEM" val=""/>
</p:tagLst>
</file>

<file path=ppt/tags/tag17.xml><?xml version="1.0" encoding="utf-8"?>
<p:tagLst xmlns:a="http://schemas.openxmlformats.org/drawingml/2006/main" xmlns:r="http://schemas.openxmlformats.org/officeDocument/2006/relationships" xmlns:p="http://schemas.openxmlformats.org/presentationml/2006/main">
  <p:tag name="MILELISTITEM" val=""/>
</p:tagLst>
</file>

<file path=ppt/tags/tag18.xml><?xml version="1.0" encoding="utf-8"?>
<p:tagLst xmlns:a="http://schemas.openxmlformats.org/drawingml/2006/main" xmlns:r="http://schemas.openxmlformats.org/officeDocument/2006/relationships" xmlns:p="http://schemas.openxmlformats.org/presentationml/2006/main">
  <p:tag name="MILELISTITEM" val=""/>
</p:tagLst>
</file>

<file path=ppt/tags/tag19.xml><?xml version="1.0" encoding="utf-8"?>
<p:tagLst xmlns:a="http://schemas.openxmlformats.org/drawingml/2006/main" xmlns:r="http://schemas.openxmlformats.org/officeDocument/2006/relationships" xmlns:p="http://schemas.openxmlformats.org/presentationml/2006/main">
  <p:tag name="MILELISTITEM" val=""/>
</p:tagLst>
</file>

<file path=ppt/tags/tag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20.xml><?xml version="1.0" encoding="utf-8"?>
<p:tagLst xmlns:a="http://schemas.openxmlformats.org/drawingml/2006/main" xmlns:r="http://schemas.openxmlformats.org/officeDocument/2006/relationships" xmlns:p="http://schemas.openxmlformats.org/presentationml/2006/main">
  <p:tag name="MILELISTITEM" val=""/>
</p:tagLst>
</file>

<file path=ppt/tags/tag21.xml><?xml version="1.0" encoding="utf-8"?>
<p:tagLst xmlns:a="http://schemas.openxmlformats.org/drawingml/2006/main" xmlns:r="http://schemas.openxmlformats.org/officeDocument/2006/relationships" xmlns:p="http://schemas.openxmlformats.org/presentationml/2006/main">
  <p:tag name="MILELISTITEM" val=""/>
</p:tagLst>
</file>

<file path=ppt/tags/tag22.xml><?xml version="1.0" encoding="utf-8"?>
<p:tagLst xmlns:a="http://schemas.openxmlformats.org/drawingml/2006/main" xmlns:r="http://schemas.openxmlformats.org/officeDocument/2006/relationships" xmlns:p="http://schemas.openxmlformats.org/presentationml/2006/main">
  <p:tag name="COLORSCHEMEINDEX" val="4"/>
</p:tagLst>
</file>

<file path=ppt/tags/tag23.xml><?xml version="1.0" encoding="utf-8"?>
<p:tagLst xmlns:a="http://schemas.openxmlformats.org/drawingml/2006/main" xmlns:r="http://schemas.openxmlformats.org/officeDocument/2006/relationships" xmlns:p="http://schemas.openxmlformats.org/presentationml/2006/main">
  <p:tag name="NO LOGOS" val="true"/>
  <p:tag name="COLORSCHEMEINDEX" val="4"/>
</p:tagLst>
</file>

<file path=ppt/tags/tag24.xml><?xml version="1.0" encoding="utf-8"?>
<p:tagLst xmlns:a="http://schemas.openxmlformats.org/drawingml/2006/main" xmlns:r="http://schemas.openxmlformats.org/officeDocument/2006/relationships" xmlns:p="http://schemas.openxmlformats.org/presentationml/2006/main">
  <p:tag name="COLORSCHEMEINDEX" val="4"/>
</p:tagLst>
</file>

<file path=ppt/tags/tag25.xml><?xml version="1.0" encoding="utf-8"?>
<p:tagLst xmlns:a="http://schemas.openxmlformats.org/drawingml/2006/main" xmlns:r="http://schemas.openxmlformats.org/officeDocument/2006/relationships" xmlns:p="http://schemas.openxmlformats.org/presentationml/2006/main">
  <p:tag name="NO LOGOS" val="true"/>
  <p:tag name="COLORSCHEMEINDEX" val="4"/>
</p:tagLst>
</file>

<file path=ppt/tags/tag26.xml><?xml version="1.0" encoding="utf-8"?>
<p:tagLst xmlns:a="http://schemas.openxmlformats.org/drawingml/2006/main" xmlns:r="http://schemas.openxmlformats.org/officeDocument/2006/relationships" xmlns:p="http://schemas.openxmlformats.org/presentationml/2006/main">
  <p:tag name="NO LOGOS" val="true"/>
  <p:tag name="COLORSCHEMEINDEX" val="4"/>
</p:tagLst>
</file>

<file path=ppt/tags/tag27.xml><?xml version="1.0" encoding="utf-8"?>
<p:tagLst xmlns:a="http://schemas.openxmlformats.org/drawingml/2006/main" xmlns:r="http://schemas.openxmlformats.org/officeDocument/2006/relationships" xmlns:p="http://schemas.openxmlformats.org/presentationml/2006/main">
  <p:tag name="COLORSCHEMEINDEX" val="4"/>
</p:tagLst>
</file>

<file path=ppt/tags/tag28.xml><?xml version="1.0" encoding="utf-8"?>
<p:tagLst xmlns:a="http://schemas.openxmlformats.org/drawingml/2006/main" xmlns:r="http://schemas.openxmlformats.org/officeDocument/2006/relationships" xmlns:p="http://schemas.openxmlformats.org/presentationml/2006/main">
  <p:tag name="COLORSCHEMEINDEX" val="4"/>
</p:tagLst>
</file>

<file path=ppt/tags/tag29.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3.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30.xml><?xml version="1.0" encoding="utf-8"?>
<p:tagLst xmlns:a="http://schemas.openxmlformats.org/drawingml/2006/main" xmlns:r="http://schemas.openxmlformats.org/officeDocument/2006/relationships" xmlns:p="http://schemas.openxmlformats.org/presentationml/2006/main">
  <p:tag name="MILELISTITEM" val=""/>
</p:tagLst>
</file>

<file path=ppt/tags/tag31.xml><?xml version="1.0" encoding="utf-8"?>
<p:tagLst xmlns:a="http://schemas.openxmlformats.org/drawingml/2006/main" xmlns:r="http://schemas.openxmlformats.org/officeDocument/2006/relationships" xmlns:p="http://schemas.openxmlformats.org/presentationml/2006/main">
  <p:tag name="MILELISTITEM" val=""/>
</p:tagLst>
</file>

<file path=ppt/tags/tag32.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33.xml><?xml version="1.0" encoding="utf-8"?>
<p:tagLst xmlns:a="http://schemas.openxmlformats.org/drawingml/2006/main" xmlns:r="http://schemas.openxmlformats.org/officeDocument/2006/relationships" xmlns:p="http://schemas.openxmlformats.org/presentationml/2006/main">
  <p:tag name="MILELISTITEM" val=""/>
</p:tagLst>
</file>

<file path=ppt/tags/tag34.xml><?xml version="1.0" encoding="utf-8"?>
<p:tagLst xmlns:a="http://schemas.openxmlformats.org/drawingml/2006/main" xmlns:r="http://schemas.openxmlformats.org/officeDocument/2006/relationships" xmlns:p="http://schemas.openxmlformats.org/presentationml/2006/main">
  <p:tag name="MILELISTITEM" val=""/>
</p:tagLst>
</file>

<file path=ppt/tags/tag35.xml><?xml version="1.0" encoding="utf-8"?>
<p:tagLst xmlns:a="http://schemas.openxmlformats.org/drawingml/2006/main" xmlns:r="http://schemas.openxmlformats.org/officeDocument/2006/relationships" xmlns:p="http://schemas.openxmlformats.org/presentationml/2006/main">
  <p:tag name="MILELISTITEM" val=""/>
</p:tagLst>
</file>

<file path=ppt/tags/tag36.xml><?xml version="1.0" encoding="utf-8"?>
<p:tagLst xmlns:a="http://schemas.openxmlformats.org/drawingml/2006/main" xmlns:r="http://schemas.openxmlformats.org/officeDocument/2006/relationships" xmlns:p="http://schemas.openxmlformats.org/presentationml/2006/main">
  <p:tag name="MILELISTITEM" val=""/>
</p:tagLst>
</file>

<file path=ppt/tags/tag37.xml><?xml version="1.0" encoding="utf-8"?>
<p:tagLst xmlns:a="http://schemas.openxmlformats.org/drawingml/2006/main" xmlns:r="http://schemas.openxmlformats.org/officeDocument/2006/relationships" xmlns:p="http://schemas.openxmlformats.org/presentationml/2006/main">
  <p:tag name="MILELISTITEM" val=""/>
</p:tagLst>
</file>

<file path=ppt/tags/tag38.xml><?xml version="1.0" encoding="utf-8"?>
<p:tagLst xmlns:a="http://schemas.openxmlformats.org/drawingml/2006/main" xmlns:r="http://schemas.openxmlformats.org/officeDocument/2006/relationships" xmlns:p="http://schemas.openxmlformats.org/presentationml/2006/main">
  <p:tag name="MILELISTITEM" val=""/>
</p:tagLst>
</file>

<file path=ppt/tags/tag39.xml><?xml version="1.0" encoding="utf-8"?>
<p:tagLst xmlns:a="http://schemas.openxmlformats.org/drawingml/2006/main" xmlns:r="http://schemas.openxmlformats.org/officeDocument/2006/relationships" xmlns:p="http://schemas.openxmlformats.org/presentationml/2006/main">
  <p:tag name="COLORSCHEMEINDEX" val="4"/>
</p:tagLst>
</file>

<file path=ppt/tags/tag4.xml><?xml version="1.0" encoding="utf-8"?>
<p:tagLst xmlns:a="http://schemas.openxmlformats.org/drawingml/2006/main" xmlns:r="http://schemas.openxmlformats.org/officeDocument/2006/relationships" xmlns:p="http://schemas.openxmlformats.org/presentationml/2006/main">
  <p:tag name="MILELISTITEM" val=""/>
</p:tagLst>
</file>

<file path=ppt/tags/tag40.xml><?xml version="1.0" encoding="utf-8"?>
<p:tagLst xmlns:a="http://schemas.openxmlformats.org/drawingml/2006/main" xmlns:r="http://schemas.openxmlformats.org/officeDocument/2006/relationships" xmlns:p="http://schemas.openxmlformats.org/presentationml/2006/main">
  <p:tag name="COLORSCHEMEINDEX" val="4"/>
</p:tagLst>
</file>

<file path=ppt/tags/tag41.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42.xml><?xml version="1.0" encoding="utf-8"?>
<p:tagLst xmlns:a="http://schemas.openxmlformats.org/drawingml/2006/main" xmlns:r="http://schemas.openxmlformats.org/officeDocument/2006/relationships" xmlns:p="http://schemas.openxmlformats.org/presentationml/2006/main">
  <p:tag name="MILELISTITEM" val=""/>
</p:tagLst>
</file>

<file path=ppt/tags/tag43.xml><?xml version="1.0" encoding="utf-8"?>
<p:tagLst xmlns:a="http://schemas.openxmlformats.org/drawingml/2006/main" xmlns:r="http://schemas.openxmlformats.org/officeDocument/2006/relationships" xmlns:p="http://schemas.openxmlformats.org/presentationml/2006/main">
  <p:tag name="MILELISTITEM" val=""/>
</p:tagLst>
</file>

<file path=ppt/tags/tag44.xml><?xml version="1.0" encoding="utf-8"?>
<p:tagLst xmlns:a="http://schemas.openxmlformats.org/drawingml/2006/main" xmlns:r="http://schemas.openxmlformats.org/officeDocument/2006/relationships" xmlns:p="http://schemas.openxmlformats.org/presentationml/2006/main">
  <p:tag name="MILELISTITEM" val=""/>
</p:tagLst>
</file>

<file path=ppt/tags/tag45.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46.xml><?xml version="1.0" encoding="utf-8"?>
<p:tagLst xmlns:a="http://schemas.openxmlformats.org/drawingml/2006/main" xmlns:r="http://schemas.openxmlformats.org/officeDocument/2006/relationships" xmlns:p="http://schemas.openxmlformats.org/presentationml/2006/main">
  <p:tag name="MILELISTITEM" val=""/>
</p:tagLst>
</file>

<file path=ppt/tags/tag47.xml><?xml version="1.0" encoding="utf-8"?>
<p:tagLst xmlns:a="http://schemas.openxmlformats.org/drawingml/2006/main" xmlns:r="http://schemas.openxmlformats.org/officeDocument/2006/relationships" xmlns:p="http://schemas.openxmlformats.org/presentationml/2006/main">
  <p:tag name="MILELISTITEM" val=""/>
</p:tagLst>
</file>

<file path=ppt/tags/tag48.xml><?xml version="1.0" encoding="utf-8"?>
<p:tagLst xmlns:a="http://schemas.openxmlformats.org/drawingml/2006/main" xmlns:r="http://schemas.openxmlformats.org/officeDocument/2006/relationships" xmlns:p="http://schemas.openxmlformats.org/presentationml/2006/main">
  <p:tag name="MILELISTITEM" val=""/>
</p:tagLst>
</file>

<file path=ppt/tags/tag49.xml><?xml version="1.0" encoding="utf-8"?>
<p:tagLst xmlns:a="http://schemas.openxmlformats.org/drawingml/2006/main" xmlns:r="http://schemas.openxmlformats.org/officeDocument/2006/relationships" xmlns:p="http://schemas.openxmlformats.org/presentationml/2006/main">
  <p:tag name="MILELISTITEM" val=""/>
</p:tagLst>
</file>

<file path=ppt/tags/tag5.xml><?xml version="1.0" encoding="utf-8"?>
<p:tagLst xmlns:a="http://schemas.openxmlformats.org/drawingml/2006/main" xmlns:r="http://schemas.openxmlformats.org/officeDocument/2006/relationships" xmlns:p="http://schemas.openxmlformats.org/presentationml/2006/main">
  <p:tag name="MILELISTITEM" val=""/>
</p:tagLst>
</file>

<file path=ppt/tags/tag50.xml><?xml version="1.0" encoding="utf-8"?>
<p:tagLst xmlns:a="http://schemas.openxmlformats.org/drawingml/2006/main" xmlns:r="http://schemas.openxmlformats.org/officeDocument/2006/relationships" xmlns:p="http://schemas.openxmlformats.org/presentationml/2006/main">
  <p:tag name="MILELISTITEM" val=""/>
</p:tagLst>
</file>

<file path=ppt/tags/tag51.xml><?xml version="1.0" encoding="utf-8"?>
<p:tagLst xmlns:a="http://schemas.openxmlformats.org/drawingml/2006/main" xmlns:r="http://schemas.openxmlformats.org/officeDocument/2006/relationships" xmlns:p="http://schemas.openxmlformats.org/presentationml/2006/main">
  <p:tag name="COLORSCHEMEINDEX" val="4"/>
</p:tagLst>
</file>

<file path=ppt/tags/tag52.xml><?xml version="1.0" encoding="utf-8"?>
<p:tagLst xmlns:a="http://schemas.openxmlformats.org/drawingml/2006/main" xmlns:r="http://schemas.openxmlformats.org/officeDocument/2006/relationships" xmlns:p="http://schemas.openxmlformats.org/presentationml/2006/main">
  <p:tag name="NO LOGOS" val="true"/>
</p:tagLst>
</file>

<file path=ppt/tags/tag5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54.xml><?xml version="1.0" encoding="utf-8"?>
<p:tagLst xmlns:a="http://schemas.openxmlformats.org/drawingml/2006/main" xmlns:r="http://schemas.openxmlformats.org/officeDocument/2006/relationships" xmlns:p="http://schemas.openxmlformats.org/presentationml/2006/main">
  <p:tag name="MILELISTITEM" val=""/>
</p:tagLst>
</file>

<file path=ppt/tags/tag55.xml><?xml version="1.0" encoding="utf-8"?>
<p:tagLst xmlns:a="http://schemas.openxmlformats.org/drawingml/2006/main" xmlns:r="http://schemas.openxmlformats.org/officeDocument/2006/relationships" xmlns:p="http://schemas.openxmlformats.org/presentationml/2006/main">
  <p:tag name="MILELISTITEM" val=""/>
</p:tagLst>
</file>

<file path=ppt/tags/tag56.xml><?xml version="1.0" encoding="utf-8"?>
<p:tagLst xmlns:a="http://schemas.openxmlformats.org/drawingml/2006/main" xmlns:r="http://schemas.openxmlformats.org/officeDocument/2006/relationships" xmlns:p="http://schemas.openxmlformats.org/presentationml/2006/main">
  <p:tag name="MILELISTITEM" val=""/>
</p:tagLst>
</file>

<file path=ppt/tags/tag57.xml><?xml version="1.0" encoding="utf-8"?>
<p:tagLst xmlns:a="http://schemas.openxmlformats.org/drawingml/2006/main" xmlns:r="http://schemas.openxmlformats.org/officeDocument/2006/relationships" xmlns:p="http://schemas.openxmlformats.org/presentationml/2006/main">
  <p:tag name="MILELISTITEM" val=""/>
</p:tagLst>
</file>

<file path=ppt/tags/tag58.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59.xml><?xml version="1.0" encoding="utf-8"?>
<p:tagLst xmlns:a="http://schemas.openxmlformats.org/drawingml/2006/main" xmlns:r="http://schemas.openxmlformats.org/officeDocument/2006/relationships" xmlns:p="http://schemas.openxmlformats.org/presentationml/2006/main">
  <p:tag name="MILELISTITEM" val=""/>
</p:tagLst>
</file>

<file path=ppt/tags/tag6.xml><?xml version="1.0" encoding="utf-8"?>
<p:tagLst xmlns:a="http://schemas.openxmlformats.org/drawingml/2006/main" xmlns:r="http://schemas.openxmlformats.org/officeDocument/2006/relationships" xmlns:p="http://schemas.openxmlformats.org/presentationml/2006/main">
  <p:tag name="MILELISTITEM" val=""/>
</p:tagLst>
</file>

<file path=ppt/tags/tag60.xml><?xml version="1.0" encoding="utf-8"?>
<p:tagLst xmlns:a="http://schemas.openxmlformats.org/drawingml/2006/main" xmlns:r="http://schemas.openxmlformats.org/officeDocument/2006/relationships" xmlns:p="http://schemas.openxmlformats.org/presentationml/2006/main">
  <p:tag name="MILELISTITEM" val=""/>
</p:tagLst>
</file>

<file path=ppt/tags/tag61.xml><?xml version="1.0" encoding="utf-8"?>
<p:tagLst xmlns:a="http://schemas.openxmlformats.org/drawingml/2006/main" xmlns:r="http://schemas.openxmlformats.org/officeDocument/2006/relationships" xmlns:p="http://schemas.openxmlformats.org/presentationml/2006/main">
  <p:tag name="MILELISTITEM" val=""/>
</p:tagLst>
</file>

<file path=ppt/tags/tag62.xml><?xml version="1.0" encoding="utf-8"?>
<p:tagLst xmlns:a="http://schemas.openxmlformats.org/drawingml/2006/main" xmlns:r="http://schemas.openxmlformats.org/officeDocument/2006/relationships" xmlns:p="http://schemas.openxmlformats.org/presentationml/2006/main">
  <p:tag name="MILELISTITEM" val=""/>
</p:tagLst>
</file>

<file path=ppt/tags/tag63.xml><?xml version="1.0" encoding="utf-8"?>
<p:tagLst xmlns:a="http://schemas.openxmlformats.org/drawingml/2006/main" xmlns:r="http://schemas.openxmlformats.org/officeDocument/2006/relationships" xmlns:p="http://schemas.openxmlformats.org/presentationml/2006/main">
  <p:tag name="COLORSCHEMEINDEX" val="4"/>
</p:tagLst>
</file>

<file path=ppt/tags/tag64.xml><?xml version="1.0" encoding="utf-8"?>
<p:tagLst xmlns:a="http://schemas.openxmlformats.org/drawingml/2006/main" xmlns:r="http://schemas.openxmlformats.org/officeDocument/2006/relationships" xmlns:p="http://schemas.openxmlformats.org/presentationml/2006/main">
  <p:tag name="COLORSCHEMEINDEX" val="4"/>
</p:tagLst>
</file>

<file path=ppt/tags/tag65.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66.xml><?xml version="1.0" encoding="utf-8"?>
<p:tagLst xmlns:a="http://schemas.openxmlformats.org/drawingml/2006/main" xmlns:r="http://schemas.openxmlformats.org/officeDocument/2006/relationships" xmlns:p="http://schemas.openxmlformats.org/presentationml/2006/main">
  <p:tag name="MILELISTITEM" val=""/>
</p:tagLst>
</file>

<file path=ppt/tags/tag67.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68.xml><?xml version="1.0" encoding="utf-8"?>
<p:tagLst xmlns:a="http://schemas.openxmlformats.org/drawingml/2006/main" xmlns:r="http://schemas.openxmlformats.org/officeDocument/2006/relationships" xmlns:p="http://schemas.openxmlformats.org/presentationml/2006/main">
  <p:tag name="MILELISTITEM" val=""/>
</p:tagLst>
</file>

<file path=ppt/tags/tag69.xml><?xml version="1.0" encoding="utf-8"?>
<p:tagLst xmlns:a="http://schemas.openxmlformats.org/drawingml/2006/main" xmlns:r="http://schemas.openxmlformats.org/officeDocument/2006/relationships" xmlns:p="http://schemas.openxmlformats.org/presentationml/2006/main">
  <p:tag name="MILELISTITEM" val=""/>
</p:tagLst>
</file>

<file path=ppt/tags/tag7.xml><?xml version="1.0" encoding="utf-8"?>
<p:tagLst xmlns:a="http://schemas.openxmlformats.org/drawingml/2006/main" xmlns:r="http://schemas.openxmlformats.org/officeDocument/2006/relationships" xmlns:p="http://schemas.openxmlformats.org/presentationml/2006/main">
  <p:tag name="MILELISTITEM" val=""/>
</p:tagLst>
</file>

<file path=ppt/tags/tag70.xml><?xml version="1.0" encoding="utf-8"?>
<p:tagLst xmlns:a="http://schemas.openxmlformats.org/drawingml/2006/main" xmlns:r="http://schemas.openxmlformats.org/officeDocument/2006/relationships" xmlns:p="http://schemas.openxmlformats.org/presentationml/2006/main">
  <p:tag name="MILELISTITEM" val=""/>
</p:tagLst>
</file>

<file path=ppt/tags/tag71.xml><?xml version="1.0" encoding="utf-8"?>
<p:tagLst xmlns:a="http://schemas.openxmlformats.org/drawingml/2006/main" xmlns:r="http://schemas.openxmlformats.org/officeDocument/2006/relationships" xmlns:p="http://schemas.openxmlformats.org/presentationml/2006/main">
  <p:tag name="COLORSCHEMEINDEX" val="4"/>
</p:tagLst>
</file>

<file path=ppt/tags/tag7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73.xml><?xml version="1.0" encoding="utf-8"?>
<p:tagLst xmlns:a="http://schemas.openxmlformats.org/drawingml/2006/main" xmlns:r="http://schemas.openxmlformats.org/officeDocument/2006/relationships" xmlns:p="http://schemas.openxmlformats.org/presentationml/2006/main">
  <p:tag name="MILELISTITEM" val=""/>
</p:tagLst>
</file>

<file path=ppt/tags/tag74.xml><?xml version="1.0" encoding="utf-8"?>
<p:tagLst xmlns:a="http://schemas.openxmlformats.org/drawingml/2006/main" xmlns:r="http://schemas.openxmlformats.org/officeDocument/2006/relationships" xmlns:p="http://schemas.openxmlformats.org/presentationml/2006/main">
  <p:tag name="MILELISTITEM" val=""/>
</p:tagLst>
</file>

<file path=ppt/tags/tag75.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76.xml><?xml version="1.0" encoding="utf-8"?>
<p:tagLst xmlns:a="http://schemas.openxmlformats.org/drawingml/2006/main" xmlns:r="http://schemas.openxmlformats.org/officeDocument/2006/relationships" xmlns:p="http://schemas.openxmlformats.org/presentationml/2006/main">
  <p:tag name="MILELISTITEM" val=""/>
</p:tagLst>
</file>

<file path=ppt/tags/tag77.xml><?xml version="1.0" encoding="utf-8"?>
<p:tagLst xmlns:a="http://schemas.openxmlformats.org/drawingml/2006/main" xmlns:r="http://schemas.openxmlformats.org/officeDocument/2006/relationships" xmlns:p="http://schemas.openxmlformats.org/presentationml/2006/main">
  <p:tag name="MILELISTITEM" val=""/>
</p:tagLst>
</file>

<file path=ppt/tags/tag78.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79.xml><?xml version="1.0" encoding="utf-8"?>
<p:tagLst xmlns:a="http://schemas.openxmlformats.org/drawingml/2006/main" xmlns:r="http://schemas.openxmlformats.org/officeDocument/2006/relationships" xmlns:p="http://schemas.openxmlformats.org/presentationml/2006/main">
  <p:tag name="MILELISTITEM" val=""/>
</p:tagLst>
</file>

<file path=ppt/tags/tag8.xml><?xml version="1.0" encoding="utf-8"?>
<p:tagLst xmlns:a="http://schemas.openxmlformats.org/drawingml/2006/main" xmlns:r="http://schemas.openxmlformats.org/officeDocument/2006/relationships" xmlns:p="http://schemas.openxmlformats.org/presentationml/2006/main">
  <p:tag name="MILELISTITEM" val=""/>
</p:tagLst>
</file>

<file path=ppt/tags/tag80.xml><?xml version="1.0" encoding="utf-8"?>
<p:tagLst xmlns:a="http://schemas.openxmlformats.org/drawingml/2006/main" xmlns:r="http://schemas.openxmlformats.org/officeDocument/2006/relationships" xmlns:p="http://schemas.openxmlformats.org/presentationml/2006/main">
  <p:tag name="MILELISTITEM" val=""/>
</p:tagLst>
</file>

<file path=ppt/tags/tag81.xml><?xml version="1.0" encoding="utf-8"?>
<p:tagLst xmlns:a="http://schemas.openxmlformats.org/drawingml/2006/main" xmlns:r="http://schemas.openxmlformats.org/officeDocument/2006/relationships" xmlns:p="http://schemas.openxmlformats.org/presentationml/2006/main">
  <p:tag name="MILELISTITEM" val=""/>
</p:tagLst>
</file>

<file path=ppt/tags/tag82.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83.xml><?xml version="1.0" encoding="utf-8"?>
<p:tagLst xmlns:a="http://schemas.openxmlformats.org/drawingml/2006/main" xmlns:r="http://schemas.openxmlformats.org/officeDocument/2006/relationships" xmlns:p="http://schemas.openxmlformats.org/presentationml/2006/main">
  <p:tag name="MILELISTITEM" val=""/>
</p:tagLst>
</file>

<file path=ppt/tags/tag84.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85.xml><?xml version="1.0" encoding="utf-8"?>
<p:tagLst xmlns:a="http://schemas.openxmlformats.org/drawingml/2006/main" xmlns:r="http://schemas.openxmlformats.org/officeDocument/2006/relationships" xmlns:p="http://schemas.openxmlformats.org/presentationml/2006/main">
  <p:tag name="MILELISTITEM" val=""/>
</p:tagLst>
</file>

<file path=ppt/tags/tag86.xml><?xml version="1.0" encoding="utf-8"?>
<p:tagLst xmlns:a="http://schemas.openxmlformats.org/drawingml/2006/main" xmlns:r="http://schemas.openxmlformats.org/officeDocument/2006/relationships" xmlns:p="http://schemas.openxmlformats.org/presentationml/2006/main">
  <p:tag name="MILELISTITEM" val=""/>
</p:tagLst>
</file>

<file path=ppt/tags/tag87.xml><?xml version="1.0" encoding="utf-8"?>
<p:tagLst xmlns:a="http://schemas.openxmlformats.org/drawingml/2006/main" xmlns:r="http://schemas.openxmlformats.org/officeDocument/2006/relationships" xmlns:p="http://schemas.openxmlformats.org/presentationml/2006/main">
  <p:tag name="MILELISTITEM" val=""/>
</p:tagLst>
</file>

<file path=ppt/tags/tag88.xml><?xml version="1.0" encoding="utf-8"?>
<p:tagLst xmlns:a="http://schemas.openxmlformats.org/drawingml/2006/main" xmlns:r="http://schemas.openxmlformats.org/officeDocument/2006/relationships" xmlns:p="http://schemas.openxmlformats.org/presentationml/2006/main">
  <p:tag name="MILELISTITEM" val=""/>
</p:tagLst>
</file>

<file path=ppt/tags/tag89.xml><?xml version="1.0" encoding="utf-8"?>
<p:tagLst xmlns:a="http://schemas.openxmlformats.org/drawingml/2006/main" xmlns:r="http://schemas.openxmlformats.org/officeDocument/2006/relationships" xmlns:p="http://schemas.openxmlformats.org/presentationml/2006/main">
  <p:tag name="MILELISTITEM" val=""/>
</p:tagLst>
</file>

<file path=ppt/tags/tag9.xml><?xml version="1.0" encoding="utf-8"?>
<p:tagLst xmlns:a="http://schemas.openxmlformats.org/drawingml/2006/main" xmlns:r="http://schemas.openxmlformats.org/officeDocument/2006/relationships" xmlns:p="http://schemas.openxmlformats.org/presentationml/2006/main">
  <p:tag name="MILELISTITEM" val=""/>
</p:tagLst>
</file>

<file path=ppt/tags/tag90.xml><?xml version="1.0" encoding="utf-8"?>
<p:tagLst xmlns:a="http://schemas.openxmlformats.org/drawingml/2006/main" xmlns:r="http://schemas.openxmlformats.org/officeDocument/2006/relationships" xmlns:p="http://schemas.openxmlformats.org/presentationml/2006/main">
  <p:tag name="MILELISTITEM" val=""/>
</p:tagLst>
</file>

<file path=ppt/tags/tag91.xml><?xml version="1.0" encoding="utf-8"?>
<p:tagLst xmlns:a="http://schemas.openxmlformats.org/drawingml/2006/main" xmlns:r="http://schemas.openxmlformats.org/officeDocument/2006/relationships" xmlns:p="http://schemas.openxmlformats.org/presentationml/2006/main">
  <p:tag name="MILELISTITEM" val=""/>
</p:tagLst>
</file>

<file path=ppt/tags/tag92.xml><?xml version="1.0" encoding="utf-8"?>
<p:tagLst xmlns:a="http://schemas.openxmlformats.org/drawingml/2006/main" xmlns:r="http://schemas.openxmlformats.org/officeDocument/2006/relationships" xmlns:p="http://schemas.openxmlformats.org/presentationml/2006/main">
  <p:tag name="MILELISTITEM" val=""/>
</p:tagLst>
</file>

<file path=ppt/tags/tag93.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94.xml><?xml version="1.0" encoding="utf-8"?>
<p:tagLst xmlns:a="http://schemas.openxmlformats.org/drawingml/2006/main" xmlns:r="http://schemas.openxmlformats.org/officeDocument/2006/relationships" xmlns:p="http://schemas.openxmlformats.org/presentationml/2006/main">
  <p:tag name="COLORSCHEMEINDEX" val="4"/>
</p:tagLst>
</file>

<file path=ppt/tags/tag95.xml><?xml version="1.0" encoding="utf-8"?>
<p:tagLst xmlns:a="http://schemas.openxmlformats.org/drawingml/2006/main" xmlns:r="http://schemas.openxmlformats.org/officeDocument/2006/relationships" xmlns:p="http://schemas.openxmlformats.org/presentationml/2006/main">
  <p:tag name="COLORSCHEMEINDEX" val="4"/>
</p:tagLst>
</file>

<file path=ppt/tags/tag96.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Lst>
</file>

<file path=ppt/tags/tag97.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98.xml><?xml version="1.0" encoding="utf-8"?>
<p:tagLst xmlns:a="http://schemas.openxmlformats.org/drawingml/2006/main" xmlns:r="http://schemas.openxmlformats.org/officeDocument/2006/relationships" xmlns:p="http://schemas.openxmlformats.org/presentationml/2006/main">
  <p:tag name="MILELISTITEM" val="Level_1_Normal"/>
</p:tagLst>
</file>

<file path=ppt/tags/tag99.xml><?xml version="1.0" encoding="utf-8"?>
<p:tagLst xmlns:a="http://schemas.openxmlformats.org/drawingml/2006/main" xmlns:r="http://schemas.openxmlformats.org/officeDocument/2006/relationships" xmlns:p="http://schemas.openxmlformats.org/presentationml/2006/main">
  <p:tag name="MILELISTITEM" val="Level_2_Hilite"/>
</p:tagLst>
</file>

<file path=ppt/theme/theme1.xml><?xml version="1.0" encoding="utf-8"?>
<a:theme xmlns:a="http://schemas.openxmlformats.org/drawingml/2006/main" name="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ttoTheme</Template>
  <TotalTime>14991</TotalTime>
  <Pages>3</Pages>
  <Words>2657</Words>
  <Application>Microsoft Office PowerPoint</Application>
  <PresentationFormat>On-screen Show (4:3)</PresentationFormat>
  <Paragraphs>731</Paragraphs>
  <Slides>46</Slides>
  <Notes>19</Notes>
  <HiddenSlides>2</HiddenSlides>
  <MMClips>0</MMClips>
  <ScaleCrop>false</ScaleCrop>
  <HeadingPairs>
    <vt:vector size="4" baseType="variant">
      <vt:variant>
        <vt:lpstr>Theme</vt:lpstr>
      </vt:variant>
      <vt:variant>
        <vt:i4>1</vt:i4>
      </vt:variant>
      <vt:variant>
        <vt:lpstr>Slide Titles</vt:lpstr>
      </vt:variant>
      <vt:variant>
        <vt:i4>46</vt:i4>
      </vt:variant>
    </vt:vector>
  </HeadingPairs>
  <TitlesOfParts>
    <vt:vector size="47" baseType="lpstr">
      <vt:lpstr>ttoTheme</vt:lpstr>
      <vt:lpstr>Workshop Outline</vt:lpstr>
      <vt:lpstr>Objectives</vt:lpstr>
      <vt:lpstr>Outline</vt:lpstr>
      <vt:lpstr>Thread Types – Overview</vt:lpstr>
      <vt:lpstr>Outline</vt:lpstr>
      <vt:lpstr>Hwi Scheduling</vt:lpstr>
      <vt:lpstr>Foreground / Background Scheduling</vt:lpstr>
      <vt:lpstr>CPU Interrupts from Peripheral (Ex: McASP)</vt:lpstr>
      <vt:lpstr>Configuring an Hwi – Statically via GUI</vt:lpstr>
      <vt:lpstr>Hardware Event IDs</vt:lpstr>
      <vt:lpstr>Example ISR (McASP)</vt:lpstr>
      <vt:lpstr>Enabling Preemption of Hwi</vt:lpstr>
      <vt:lpstr>SYS/BIOS Hwi APIs</vt:lpstr>
      <vt:lpstr>Outline</vt:lpstr>
      <vt:lpstr>Swi Scheduling</vt:lpstr>
      <vt:lpstr>Hardware and Software Interrupt System</vt:lpstr>
      <vt:lpstr>Scheduling Rules</vt:lpstr>
      <vt:lpstr>Scheduling Rules</vt:lpstr>
      <vt:lpstr>Configuring a Swi – Statically via GUI</vt:lpstr>
      <vt:lpstr>SYS/BIOS Swi APIs</vt:lpstr>
      <vt:lpstr>Outline</vt:lpstr>
      <vt:lpstr>Task Scheduling</vt:lpstr>
      <vt:lpstr>Task Code Topology – Pending </vt:lpstr>
      <vt:lpstr>Swi vs. Task</vt:lpstr>
      <vt:lpstr>Configuring a Task – Statically via the GUI</vt:lpstr>
      <vt:lpstr>Task Object Concepts...</vt:lpstr>
      <vt:lpstr>Outline</vt:lpstr>
      <vt:lpstr>Semaphore Pend</vt:lpstr>
      <vt:lpstr>Semaphore Post</vt:lpstr>
      <vt:lpstr>Configuring a Semaphore – Statically via GUI</vt:lpstr>
      <vt:lpstr>SYS/BIOS Semaphore/Task APIs</vt:lpstr>
      <vt:lpstr>Outline</vt:lpstr>
      <vt:lpstr>Reminder – Object Creation in BIOS</vt:lpstr>
      <vt:lpstr>Outline</vt:lpstr>
      <vt:lpstr>SYS/BIOS: Priority-Based Scheduling</vt:lpstr>
      <vt:lpstr>Thread Preemption Example</vt:lpstr>
      <vt:lpstr>Outline</vt:lpstr>
      <vt:lpstr>Creating Custom Platforms - Procedure</vt:lpstr>
      <vt:lpstr>Creating Custom Platforms - Procedure</vt:lpstr>
      <vt:lpstr>Creating Custom Platforms - Procedure</vt:lpstr>
      <vt:lpstr>Creating Custom Platforms - Procedure</vt:lpstr>
      <vt:lpstr>Outline</vt:lpstr>
      <vt:lpstr>Lab 3 – Threads – Audio Data/Signal Flow</vt:lpstr>
      <vt:lpstr>Lab 3 – Threads</vt:lpstr>
      <vt:lpstr>Slide 45</vt:lpstr>
      <vt:lpstr>Outline</vt:lpstr>
    </vt:vector>
  </TitlesOfParts>
  <Company>SC Sales &amp; Marketing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Integration Workshop</dc:title>
  <dc:subject/>
  <dc:creator>Scott Specker</dc:creator>
  <cp:keywords/>
  <dc:description/>
  <cp:lastModifiedBy>Eric Wilbur</cp:lastModifiedBy>
  <cp:revision>305</cp:revision>
  <cp:lastPrinted>1601-01-01T00:00:00Z</cp:lastPrinted>
  <dcterms:created xsi:type="dcterms:W3CDTF">2001-09-20T20:19:44Z</dcterms:created>
  <dcterms:modified xsi:type="dcterms:W3CDTF">2011-10-26T03:10:27Z</dcterms:modified>
</cp:coreProperties>
</file>