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1.xml" ContentType="application/vnd.openxmlformats-officedocument.presentationml.tags+xml"/>
  <Override PartName="/ppt/notesSlides/notesSlide54.xml" ContentType="application/vnd.openxmlformats-officedocument.presentationml.notesSlide+xml"/>
  <Override PartName="/ppt/tags/tag2.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tags/tag10.xml" ContentType="application/vnd.openxmlformats-officedocument.presentationml.tags+xml"/>
  <Override PartName="/ppt/notesSlides/notesSlide10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823" r:id="rId1"/>
    <p:sldMasterId id="2147483837" r:id="rId2"/>
  </p:sldMasterIdLst>
  <p:notesMasterIdLst>
    <p:notesMasterId r:id="rId122"/>
  </p:notesMasterIdLst>
  <p:handoutMasterIdLst>
    <p:handoutMasterId r:id="rId123"/>
  </p:handoutMasterIdLst>
  <p:sldIdLst>
    <p:sldId id="256" r:id="rId3"/>
    <p:sldId id="257" r:id="rId4"/>
    <p:sldId id="258" r:id="rId5"/>
    <p:sldId id="259" r:id="rId6"/>
    <p:sldId id="261" r:id="rId7"/>
    <p:sldId id="262" r:id="rId8"/>
    <p:sldId id="264" r:id="rId9"/>
    <p:sldId id="263" r:id="rId10"/>
    <p:sldId id="390" r:id="rId11"/>
    <p:sldId id="353" r:id="rId12"/>
    <p:sldId id="266" r:id="rId13"/>
    <p:sldId id="267" r:id="rId14"/>
    <p:sldId id="278" r:id="rId15"/>
    <p:sldId id="270" r:id="rId16"/>
    <p:sldId id="271" r:id="rId17"/>
    <p:sldId id="272" r:id="rId18"/>
    <p:sldId id="273" r:id="rId19"/>
    <p:sldId id="274" r:id="rId20"/>
    <p:sldId id="275" r:id="rId21"/>
    <p:sldId id="276" r:id="rId22"/>
    <p:sldId id="279" r:id="rId23"/>
    <p:sldId id="283" r:id="rId24"/>
    <p:sldId id="284" r:id="rId25"/>
    <p:sldId id="285" r:id="rId26"/>
    <p:sldId id="289" r:id="rId27"/>
    <p:sldId id="291" r:id="rId28"/>
    <p:sldId id="292" r:id="rId29"/>
    <p:sldId id="293" r:id="rId30"/>
    <p:sldId id="281" r:id="rId31"/>
    <p:sldId id="282" r:id="rId32"/>
    <p:sldId id="301" r:id="rId33"/>
    <p:sldId id="302" r:id="rId34"/>
    <p:sldId id="303" r:id="rId35"/>
    <p:sldId id="310" r:id="rId36"/>
    <p:sldId id="311" r:id="rId37"/>
    <p:sldId id="312" r:id="rId38"/>
    <p:sldId id="309" r:id="rId39"/>
    <p:sldId id="306" r:id="rId40"/>
    <p:sldId id="307" r:id="rId41"/>
    <p:sldId id="304" r:id="rId42"/>
    <p:sldId id="313" r:id="rId43"/>
    <p:sldId id="314" r:id="rId44"/>
    <p:sldId id="315" r:id="rId45"/>
    <p:sldId id="316" r:id="rId46"/>
    <p:sldId id="317" r:id="rId47"/>
    <p:sldId id="318" r:id="rId48"/>
    <p:sldId id="319" r:id="rId49"/>
    <p:sldId id="325" r:id="rId50"/>
    <p:sldId id="320" r:id="rId51"/>
    <p:sldId id="324" r:id="rId52"/>
    <p:sldId id="370" r:id="rId53"/>
    <p:sldId id="326" r:id="rId54"/>
    <p:sldId id="327" r:id="rId55"/>
    <p:sldId id="329" r:id="rId56"/>
    <p:sldId id="330" r:id="rId57"/>
    <p:sldId id="331" r:id="rId58"/>
    <p:sldId id="332" r:id="rId59"/>
    <p:sldId id="334" r:id="rId60"/>
    <p:sldId id="336" r:id="rId61"/>
    <p:sldId id="337" r:id="rId62"/>
    <p:sldId id="356" r:id="rId63"/>
    <p:sldId id="371" r:id="rId64"/>
    <p:sldId id="373" r:id="rId65"/>
    <p:sldId id="358" r:id="rId66"/>
    <p:sldId id="359" r:id="rId67"/>
    <p:sldId id="360" r:id="rId68"/>
    <p:sldId id="372" r:id="rId69"/>
    <p:sldId id="361" r:id="rId70"/>
    <p:sldId id="385" r:id="rId71"/>
    <p:sldId id="367" r:id="rId72"/>
    <p:sldId id="354" r:id="rId73"/>
    <p:sldId id="386" r:id="rId74"/>
    <p:sldId id="387" r:id="rId75"/>
    <p:sldId id="388" r:id="rId76"/>
    <p:sldId id="389" r:id="rId77"/>
    <p:sldId id="375" r:id="rId78"/>
    <p:sldId id="363" r:id="rId79"/>
    <p:sldId id="374" r:id="rId80"/>
    <p:sldId id="368" r:id="rId81"/>
    <p:sldId id="355" r:id="rId82"/>
    <p:sldId id="376" r:id="rId83"/>
    <p:sldId id="365" r:id="rId84"/>
    <p:sldId id="364" r:id="rId85"/>
    <p:sldId id="384" r:id="rId86"/>
    <p:sldId id="377" r:id="rId87"/>
    <p:sldId id="378" r:id="rId88"/>
    <p:sldId id="379" r:id="rId89"/>
    <p:sldId id="380" r:id="rId90"/>
    <p:sldId id="381" r:id="rId91"/>
    <p:sldId id="382" r:id="rId92"/>
    <p:sldId id="383" r:id="rId93"/>
    <p:sldId id="369" r:id="rId94"/>
    <p:sldId id="391" r:id="rId95"/>
    <p:sldId id="392" r:id="rId96"/>
    <p:sldId id="393" r:id="rId97"/>
    <p:sldId id="394" r:id="rId98"/>
    <p:sldId id="395" r:id="rId99"/>
    <p:sldId id="396" r:id="rId100"/>
    <p:sldId id="406" r:id="rId101"/>
    <p:sldId id="407" r:id="rId102"/>
    <p:sldId id="397" r:id="rId103"/>
    <p:sldId id="405" r:id="rId104"/>
    <p:sldId id="408" r:id="rId105"/>
    <p:sldId id="409" r:id="rId106"/>
    <p:sldId id="410" r:id="rId107"/>
    <p:sldId id="411" r:id="rId108"/>
    <p:sldId id="412" r:id="rId109"/>
    <p:sldId id="413" r:id="rId110"/>
    <p:sldId id="414" r:id="rId111"/>
    <p:sldId id="415" r:id="rId112"/>
    <p:sldId id="398" r:id="rId113"/>
    <p:sldId id="399" r:id="rId114"/>
    <p:sldId id="400" r:id="rId115"/>
    <p:sldId id="401" r:id="rId116"/>
    <p:sldId id="402" r:id="rId117"/>
    <p:sldId id="403" r:id="rId118"/>
    <p:sldId id="404" r:id="rId119"/>
    <p:sldId id="352" r:id="rId120"/>
    <p:sldId id="268" r:id="rId121"/>
  </p:sldIdLst>
  <p:sldSz cx="9144000" cy="6858000" type="screen4x3"/>
  <p:notesSz cx="7315200" cy="9601200"/>
  <p:defaultTextStyle>
    <a:defPPr>
      <a:defRPr lang="en-US"/>
    </a:defPPr>
    <a:lvl1pPr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ita Sulma" initials="R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a:srgbClr val="FF0000"/>
    <a:srgbClr val="FFFFFF"/>
    <a:srgbClr val="339933"/>
    <a:srgbClr val="B2B2B2"/>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100" autoAdjust="0"/>
    <p:restoredTop sz="93324" autoAdjust="0"/>
  </p:normalViewPr>
  <p:slideViewPr>
    <p:cSldViewPr>
      <p:cViewPr varScale="1">
        <p:scale>
          <a:sx n="110" d="100"/>
          <a:sy n="110" d="100"/>
        </p:scale>
        <p:origin x="-900" y="-90"/>
      </p:cViewPr>
      <p:guideLst>
        <p:guide orient="horz" pos="2160"/>
        <p:guide pos="2880"/>
      </p:guideLst>
    </p:cSldViewPr>
  </p:slideViewPr>
  <p:outlineViewPr>
    <p:cViewPr>
      <p:scale>
        <a:sx n="33" d="100"/>
        <a:sy n="33" d="100"/>
      </p:scale>
      <p:origin x="0" y="34632"/>
    </p:cViewPr>
  </p:outlineViewPr>
  <p:notesTextViewPr>
    <p:cViewPr>
      <p:scale>
        <a:sx n="100" d="100"/>
        <a:sy n="100" d="100"/>
      </p:scale>
      <p:origin x="0" y="0"/>
    </p:cViewPr>
  </p:notesTextViewPr>
  <p:sorterViewPr>
    <p:cViewPr>
      <p:scale>
        <a:sx n="100" d="100"/>
        <a:sy n="100" d="100"/>
      </p:scale>
      <p:origin x="0" y="40710"/>
    </p:cViewPr>
  </p:sorterViewPr>
  <p:notesViewPr>
    <p:cSldViewPr>
      <p:cViewPr>
        <p:scale>
          <a:sx n="150" d="100"/>
          <a:sy n="150" d="100"/>
        </p:scale>
        <p:origin x="-252" y="31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handoutMaster" Target="handoutMasters/handoutMaster1.xml"/><Relationship Id="rId128" Type="http://schemas.openxmlformats.org/officeDocument/2006/relationships/tableStyles" Target="tableStyle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slide" Target="slides/slide116.xml"/><Relationship Id="rId12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61" Type="http://schemas.openxmlformats.org/officeDocument/2006/relationships/slide" Target="slides/slide59.xml"/><Relationship Id="rId82" Type="http://schemas.openxmlformats.org/officeDocument/2006/relationships/slide" Target="slides/slide8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l" defTabSz="966788">
              <a:defRPr sz="1100" b="0" i="1">
                <a:latin typeface="Times New Roman" pitchFamily="18" charset="0"/>
              </a:defRPr>
            </a:lvl1pPr>
          </a:lstStyle>
          <a:p>
            <a:pPr>
              <a:defRPr/>
            </a:pPr>
            <a:endParaRPr lang="en-US"/>
          </a:p>
        </p:txBody>
      </p:sp>
      <p:sp>
        <p:nvSpPr>
          <p:cNvPr id="3075" name="Rectangle 3"/>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r" defTabSz="966788">
              <a:defRPr sz="1100" b="0" i="1">
                <a:latin typeface="Times New Roman" pitchFamily="18" charset="0"/>
              </a:defRPr>
            </a:lvl1pPr>
          </a:lstStyle>
          <a:p>
            <a:pPr>
              <a:defRPr/>
            </a:pPr>
            <a:endParaRPr lang="en-US"/>
          </a:p>
        </p:txBody>
      </p:sp>
      <p:sp>
        <p:nvSpPr>
          <p:cNvPr id="3076" name="Rectangle 4"/>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l" defTabSz="966788">
              <a:defRPr sz="1100" b="0" i="1">
                <a:latin typeface="Times New Roman" pitchFamily="18" charset="0"/>
              </a:defRPr>
            </a:lvl1pPr>
          </a:lstStyle>
          <a:p>
            <a:pPr>
              <a:defRPr/>
            </a:pPr>
            <a:endParaRPr lang="en-US"/>
          </a:p>
        </p:txBody>
      </p:sp>
      <p:sp>
        <p:nvSpPr>
          <p:cNvPr id="3077" name="Rectangle 5"/>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r" defTabSz="966788">
              <a:defRPr sz="1100" b="0" i="1">
                <a:latin typeface="Times New Roman" pitchFamily="18" charset="0"/>
              </a:defRPr>
            </a:lvl1pPr>
          </a:lstStyle>
          <a:p>
            <a:pPr>
              <a:defRPr/>
            </a:pPr>
            <a:fld id="{BF7F6A1D-B99B-4DB5-9460-C4E4791BB0D4}" type="slidenum">
              <a:rPr lang="en-US"/>
              <a:pPr>
                <a:defRPr/>
              </a:pPr>
              <a:t>‹#›</a:t>
            </a:fld>
            <a:endParaRPr lang="en-US"/>
          </a:p>
        </p:txBody>
      </p:sp>
    </p:spTree>
    <p:extLst>
      <p:ext uri="{BB962C8B-B14F-4D97-AF65-F5344CB8AC3E}">
        <p14:creationId xmlns:p14="http://schemas.microsoft.com/office/powerpoint/2010/main" val="34994022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l" defTabSz="966788">
              <a:lnSpc>
                <a:spcPct val="100000"/>
              </a:lnSpc>
              <a:spcBef>
                <a:spcPct val="0"/>
              </a:spcBef>
              <a:defRPr sz="1100" b="0" i="1">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r" defTabSz="966788">
              <a:lnSpc>
                <a:spcPct val="100000"/>
              </a:lnSpc>
              <a:spcBef>
                <a:spcPct val="0"/>
              </a:spcBef>
              <a:defRPr sz="1100" b="0" i="1">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l" defTabSz="966788">
              <a:lnSpc>
                <a:spcPct val="100000"/>
              </a:lnSpc>
              <a:spcBef>
                <a:spcPct val="0"/>
              </a:spcBef>
              <a:defRPr sz="1100" b="0" i="1">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r" defTabSz="966788">
              <a:lnSpc>
                <a:spcPct val="100000"/>
              </a:lnSpc>
              <a:spcBef>
                <a:spcPct val="0"/>
              </a:spcBef>
              <a:defRPr sz="1100" b="0" i="1">
                <a:latin typeface="Times New Roman" pitchFamily="18" charset="0"/>
              </a:defRPr>
            </a:lvl1pPr>
          </a:lstStyle>
          <a:p>
            <a:pPr>
              <a:defRPr/>
            </a:pPr>
            <a:fld id="{4EE9ABBC-64A1-4C34-85B1-A0FD53156D58}" type="slidenum">
              <a:rPr lang="en-US"/>
              <a:pPr>
                <a:defRPr/>
              </a:pPr>
              <a:t>‹#›</a:t>
            </a:fld>
            <a:endParaRPr lang="en-US"/>
          </a:p>
        </p:txBody>
      </p:sp>
      <p:sp>
        <p:nvSpPr>
          <p:cNvPr id="2054" name="Rectangle 6"/>
          <p:cNvSpPr>
            <a:spLocks noGrp="1" noChangeArrowheads="1"/>
          </p:cNvSpPr>
          <p:nvPr>
            <p:ph type="body" sz="quarter" idx="3"/>
          </p:nvPr>
        </p:nvSpPr>
        <p:spPr bwMode="auto">
          <a:xfrm>
            <a:off x="974725" y="4560888"/>
            <a:ext cx="5365750" cy="4319587"/>
          </a:xfrm>
          <a:prstGeom prst="rect">
            <a:avLst/>
          </a:prstGeom>
          <a:noFill/>
          <a:ln w="9525">
            <a:noFill/>
            <a:miter lim="800000"/>
            <a:headEnd/>
            <a:tailEnd/>
          </a:ln>
          <a:effectLst/>
        </p:spPr>
        <p:txBody>
          <a:bodyPr vert="horz" wrap="square" lIns="97332" tIns="48667" rIns="97332" bIns="4866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167" name="Rectangle 7"/>
          <p:cNvSpPr>
            <a:spLocks noGrp="1" noRot="1" noChangeAspect="1" noChangeArrowheads="1" noTextEdit="1"/>
          </p:cNvSpPr>
          <p:nvPr>
            <p:ph type="sldImg" idx="2"/>
          </p:nvPr>
        </p:nvSpPr>
        <p:spPr bwMode="auto">
          <a:xfrm>
            <a:off x="1266825" y="727075"/>
            <a:ext cx="4781550" cy="35861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34537501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ti.com/stellarislaunchpadworkshop"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Arial" charset="0"/>
                <a:ea typeface="+mn-ea"/>
                <a:cs typeface="+mn-cs"/>
              </a:rPr>
              <a:t>This workshop has been constructed to be extensively hands-on, and the overwhelming majority of your time will be spent working with the tools and writing code.  If you don't already have some experience with embedded microcontrollers and using the C programming language, you need to acquire that experience before proceeding.  There are many resources online that you can use to obtain that knowledge.</a:t>
            </a:r>
          </a:p>
          <a:p>
            <a:r>
              <a:rPr lang="en-US" sz="1200" kern="1200" dirty="0" smtClean="0">
                <a:solidFill>
                  <a:schemeClr val="tx1"/>
                </a:solidFill>
                <a:effectLst/>
                <a:latin typeface="Arial" charset="0"/>
                <a:ea typeface="+mn-ea"/>
                <a:cs typeface="+mn-cs"/>
              </a:rPr>
              <a:t>In case you didn't know it already, this workshop is available at </a:t>
            </a:r>
            <a:r>
              <a:rPr lang="en-US" sz="1200" u="sng" kern="1200" dirty="0" smtClean="0">
                <a:solidFill>
                  <a:schemeClr val="tx1"/>
                </a:solidFill>
                <a:effectLst/>
                <a:latin typeface="Arial" charset="0"/>
                <a:ea typeface="+mn-ea"/>
                <a:cs typeface="+mn-cs"/>
                <a:hlinkClick r:id="rId3"/>
              </a:rPr>
              <a:t>http://www.ti.com/stellarislaunchpadworkshop</a:t>
            </a:r>
            <a:r>
              <a:rPr lang="en-US" sz="1200" kern="1200" dirty="0" smtClean="0">
                <a:solidFill>
                  <a:schemeClr val="tx1"/>
                </a:solidFill>
                <a:effectLst/>
                <a:latin typeface="Arial" charset="0"/>
                <a:ea typeface="+mn-ea"/>
                <a:cs typeface="+mn-cs"/>
              </a:rPr>
              <a:t>.  That wiki site has links to all of the material you'll need to run this workshop. </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xfrm>
            <a:off x="1266825" y="727075"/>
            <a:ext cx="4781550" cy="3586163"/>
          </a:xfrm>
          <a:ln/>
        </p:spPr>
      </p:sp>
      <p:sp>
        <p:nvSpPr>
          <p:cNvPr id="70659" name="Notes Placeholder 2"/>
          <p:cNvSpPr>
            <a:spLocks noGrp="1"/>
          </p:cNvSpPr>
          <p:nvPr>
            <p:ph type="body" idx="1"/>
          </p:nvPr>
        </p:nvSpPr>
        <p:spPr>
          <a:noFill/>
          <a:ln/>
        </p:spPr>
        <p:txBody>
          <a:bodyPr/>
          <a:lstStyle/>
          <a:p>
            <a:r>
              <a:rPr lang="en-US" sz="800" kern="1200" dirty="0" smtClean="0">
                <a:solidFill>
                  <a:schemeClr val="tx1"/>
                </a:solidFill>
                <a:effectLst/>
                <a:latin typeface="Arial" charset="0"/>
                <a:ea typeface="+mn-ea"/>
                <a:cs typeface="+mn-cs"/>
              </a:rPr>
              <a:t>Finishing out the peripherals, we have a memory protection unit that generates a memory management fault on incorrect access to regions that you've configured.  We have a series of timers, two watchdog timers with separate clocks and user-enabled stalling.  </a:t>
            </a:r>
            <a:r>
              <a:rPr lang="en-US" sz="800" kern="1200" dirty="0" err="1" smtClean="0">
                <a:solidFill>
                  <a:schemeClr val="tx1"/>
                </a:solidFill>
                <a:effectLst/>
                <a:latin typeface="Arial" charset="0"/>
                <a:ea typeface="+mn-ea"/>
                <a:cs typeface="+mn-cs"/>
              </a:rPr>
              <a:t>Systic</a:t>
            </a:r>
            <a:r>
              <a:rPr lang="en-US" sz="800" kern="1200" dirty="0" smtClean="0">
                <a:solidFill>
                  <a:schemeClr val="tx1"/>
                </a:solidFill>
                <a:effectLst/>
                <a:latin typeface="Arial" charset="0"/>
                <a:ea typeface="+mn-ea"/>
                <a:cs typeface="+mn-cs"/>
              </a:rPr>
              <a:t> timer, it's a 24-bit, high-speed timer that's generally used for RTOSs, but it's also available as a general-purpose timing resource.  </a:t>
            </a:r>
            <a:endParaRPr lang="en-US" sz="2400" kern="1200" dirty="0" smtClean="0">
              <a:solidFill>
                <a:schemeClr val="tx1"/>
              </a:solidFill>
              <a:effectLst/>
              <a:latin typeface="Arial" charset="0"/>
              <a:ea typeface="+mn-ea"/>
              <a:cs typeface="+mn-cs"/>
            </a:endParaRPr>
          </a:p>
          <a:p>
            <a:r>
              <a:rPr lang="en-US" sz="800" kern="1200" dirty="0" smtClean="0">
                <a:solidFill>
                  <a:schemeClr val="tx1"/>
                </a:solidFill>
                <a:effectLst/>
                <a:latin typeface="Arial" charset="0"/>
                <a:ea typeface="+mn-ea"/>
                <a:cs typeface="+mn-cs"/>
              </a:rPr>
              <a:t>There are 6 32-bit and 6 64-bit, general-purpose timers.  All of those timers can be split in half, and they all have PWM and capture and compare modes.  They can also be daisy chained or combined together to generate longer periods, and all the timers listed there have user-enabled stalling.  When you halt the processor in the debugger, you can halt these timers as well.</a:t>
            </a:r>
            <a:endParaRPr lang="en-US" sz="2400" kern="1200" dirty="0" smtClean="0">
              <a:solidFill>
                <a:schemeClr val="tx1"/>
              </a:solidFill>
              <a:effectLst/>
              <a:latin typeface="Arial" charset="0"/>
              <a:ea typeface="+mn-ea"/>
              <a:cs typeface="+mn-cs"/>
            </a:endParaRPr>
          </a:p>
          <a:p>
            <a:r>
              <a:rPr lang="en-US" sz="800" kern="1200" dirty="0" smtClean="0">
                <a:solidFill>
                  <a:schemeClr val="tx1"/>
                </a:solidFill>
                <a:effectLst/>
                <a:latin typeface="Arial" charset="0"/>
                <a:ea typeface="+mn-ea"/>
                <a:cs typeface="+mn-cs"/>
              </a:rPr>
              <a:t>The micro DMA is a 32-channel DMA that offers basic </a:t>
            </a:r>
            <a:r>
              <a:rPr lang="en-US" sz="800" kern="1200" dirty="0" err="1" smtClean="0">
                <a:solidFill>
                  <a:schemeClr val="tx1"/>
                </a:solidFill>
                <a:effectLst/>
                <a:latin typeface="Arial" charset="0"/>
                <a:ea typeface="+mn-ea"/>
                <a:cs typeface="+mn-cs"/>
              </a:rPr>
              <a:t>ping-pong</a:t>
            </a:r>
            <a:r>
              <a:rPr lang="en-US" sz="800" kern="1200" dirty="0" smtClean="0">
                <a:solidFill>
                  <a:schemeClr val="tx1"/>
                </a:solidFill>
                <a:effectLst/>
                <a:latin typeface="Arial" charset="0"/>
                <a:ea typeface="+mn-ea"/>
                <a:cs typeface="+mn-cs"/>
              </a:rPr>
              <a:t> and scatter-gather modes.  They have two priority levels on the transfers, and they can be 8, 16, or 32 bits in size.  The DMA can also generate interrupts when it finishes the transfer.</a:t>
            </a:r>
            <a:endParaRPr lang="en-US" sz="2400" kern="1200" dirty="0" smtClean="0">
              <a:solidFill>
                <a:schemeClr val="tx1"/>
              </a:solidFill>
              <a:effectLst/>
              <a:latin typeface="Arial" charset="0"/>
              <a:ea typeface="+mn-ea"/>
              <a:cs typeface="+mn-cs"/>
            </a:endParaRPr>
          </a:p>
          <a:p>
            <a:r>
              <a:rPr lang="en-US" sz="800" kern="1200" dirty="0" smtClean="0">
                <a:solidFill>
                  <a:schemeClr val="tx1"/>
                </a:solidFill>
                <a:effectLst/>
                <a:latin typeface="Arial" charset="0"/>
                <a:ea typeface="+mn-ea"/>
                <a:cs typeface="+mn-cs"/>
              </a:rPr>
              <a:t>We have a nested vectored interrupt controller on the device.  We offer seven system level exceptions and 65 interrupts with eight programmable priority levels.  So, your vector table is not set in stone.  You can go in and reprogram the priority levels if you choose.  We also offer a very interesting feature called tail chaining that we'll describe later.  It's deterministic.  It's always 12 cycles for an interrupt or 6 with tail chaining.  And we have automatic system save and restore.</a:t>
            </a:r>
            <a:endParaRPr lang="en-US" dirty="0" smtClean="0">
              <a:latin typeface="Arial" pitchFamily="34" charset="0"/>
            </a:endParaRPr>
          </a:p>
        </p:txBody>
      </p:sp>
      <p:sp>
        <p:nvSpPr>
          <p:cNvPr id="70660" name="Slide Number Placeholder 3"/>
          <p:cNvSpPr>
            <a:spLocks noGrp="1"/>
          </p:cNvSpPr>
          <p:nvPr>
            <p:ph type="sldNum" sz="quarter" idx="5"/>
          </p:nvPr>
        </p:nvSpPr>
        <p:spPr>
          <a:noFill/>
        </p:spPr>
        <p:txBody>
          <a:bodyPr/>
          <a:lstStyle/>
          <a:p>
            <a:fld id="{A768315A-282D-4463-AAD1-FBA05888D56E}" type="slidenum">
              <a:rPr lang="en-US" smtClean="0">
                <a:solidFill>
                  <a:srgbClr val="000000"/>
                </a:solidFill>
                <a:latin typeface="Arial" pitchFamily="34" charset="0"/>
              </a:rPr>
              <a:pPr/>
              <a:t>10</a:t>
            </a:fld>
            <a:endParaRPr lang="en-US" smtClean="0">
              <a:solidFill>
                <a:srgbClr val="000000"/>
              </a:solidFill>
              <a:latin typeface="Arial" pitchFamily="34" charset="0"/>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xfrm>
            <a:off x="1266825" y="727075"/>
            <a:ext cx="4781550" cy="3586163"/>
          </a:xfrm>
          <a:ln/>
        </p:spPr>
      </p:sp>
      <p:sp>
        <p:nvSpPr>
          <p:cNvPr id="80899"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80900" name="Slide Number Placeholder 3"/>
          <p:cNvSpPr>
            <a:spLocks noGrp="1"/>
          </p:cNvSpPr>
          <p:nvPr>
            <p:ph type="sldNum" sz="quarter" idx="5"/>
          </p:nvPr>
        </p:nvSpPr>
        <p:spPr>
          <a:noFill/>
        </p:spPr>
        <p:txBody>
          <a:bodyPr/>
          <a:lstStyle/>
          <a:p>
            <a:fld id="{4679746C-F08B-400E-AE68-BB18EF1AD947}" type="slidenum">
              <a:rPr lang="en-US" smtClean="0">
                <a:latin typeface="Arial" pitchFamily="34" charset="0"/>
              </a:rPr>
              <a:pPr/>
              <a:t>100</a:t>
            </a:fld>
            <a:endParaRPr lang="en-US" smtClean="0">
              <a:latin typeface="Arial" pitchFamily="34" charset="0"/>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101</a:t>
            </a:fld>
            <a:endParaRPr lang="en-US"/>
          </a:p>
        </p:txBody>
      </p:sp>
    </p:spTree>
    <p:extLst>
      <p:ext uri="{BB962C8B-B14F-4D97-AF65-F5344CB8AC3E}">
        <p14:creationId xmlns:p14="http://schemas.microsoft.com/office/powerpoint/2010/main" val="33538681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solidFill>
                  <a:prstClr val="black"/>
                </a:solidFill>
              </a:rPr>
              <a:pPr>
                <a:defRPr/>
              </a:pPr>
              <a:t>102</a:t>
            </a:fld>
            <a:endParaRPr lang="en-US">
              <a:solidFill>
                <a:prstClr val="black"/>
              </a:solidFill>
            </a:endParaRPr>
          </a:p>
        </p:txBody>
      </p:sp>
    </p:spTree>
    <p:extLst>
      <p:ext uri="{BB962C8B-B14F-4D97-AF65-F5344CB8AC3E}">
        <p14:creationId xmlns:p14="http://schemas.microsoft.com/office/powerpoint/2010/main" val="384529310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6825" y="727075"/>
            <a:ext cx="4781550" cy="35861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110</a:t>
            </a:fld>
            <a:endParaRPr lang="en-US"/>
          </a:p>
        </p:txBody>
      </p:sp>
    </p:spTree>
    <p:extLst>
      <p:ext uri="{BB962C8B-B14F-4D97-AF65-F5344CB8AC3E}">
        <p14:creationId xmlns:p14="http://schemas.microsoft.com/office/powerpoint/2010/main" val="368328804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111</a:t>
            </a:fld>
            <a:endParaRPr lang="en-US"/>
          </a:p>
        </p:txBody>
      </p:sp>
    </p:spTree>
    <p:extLst>
      <p:ext uri="{BB962C8B-B14F-4D97-AF65-F5344CB8AC3E}">
        <p14:creationId xmlns:p14="http://schemas.microsoft.com/office/powerpoint/2010/main" val="384529310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112</a:t>
            </a:fld>
            <a:endParaRPr lang="en-US"/>
          </a:p>
        </p:txBody>
      </p:sp>
    </p:spTree>
    <p:extLst>
      <p:ext uri="{BB962C8B-B14F-4D97-AF65-F5344CB8AC3E}">
        <p14:creationId xmlns:p14="http://schemas.microsoft.com/office/powerpoint/2010/main" val="123775747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In lab one, you'll obtain and install all the needed hardware and software, as well as test out the pre-installed application software on the LaunchPad board.</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117</a:t>
            </a:fld>
            <a:endParaRPr lang="en-US"/>
          </a:p>
        </p:txBody>
      </p:sp>
    </p:spTree>
    <p:extLst>
      <p:ext uri="{BB962C8B-B14F-4D97-AF65-F5344CB8AC3E}">
        <p14:creationId xmlns:p14="http://schemas.microsoft.com/office/powerpoint/2010/main" val="33538681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Grp="1" noChangeArrowheads="1"/>
          </p:cNvSpPr>
          <p:nvPr>
            <p:ph type="sldNum" sz="quarter" idx="5"/>
          </p:nvPr>
        </p:nvSpPr>
        <p:spPr>
          <a:ln/>
        </p:spPr>
        <p:txBody>
          <a:bodyPr/>
          <a:lstStyle/>
          <a:p>
            <a:fld id="{D011D42C-6C5F-46D0-9725-E719087F18C3}" type="slidenum">
              <a:rPr lang="en-US"/>
              <a:pPr/>
              <a:t>119</a:t>
            </a:fld>
            <a:endParaRPr lang="en-US"/>
          </a:p>
        </p:txBody>
      </p:sp>
      <p:sp>
        <p:nvSpPr>
          <p:cNvPr id="11266" name="Rectangle 2"/>
          <p:cNvSpPr>
            <a:spLocks noGrp="1" noRot="1" noChangeAspect="1" noChangeArrowheads="1" noTextEdit="1"/>
          </p:cNvSpPr>
          <p:nvPr>
            <p:ph type="sldImg"/>
          </p:nvPr>
        </p:nvSpPr>
        <p:spPr>
          <a:xfrm>
            <a:off x="1266825" y="727075"/>
            <a:ext cx="4781550" cy="3586163"/>
          </a:xfrm>
          <a:ln cap="flat"/>
        </p:spPr>
      </p:sp>
      <p:sp>
        <p:nvSpPr>
          <p:cNvPr id="11267"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Stellaris LaunchPad board has some impressive features for a small price.  The onboard processor, there in the middle of the board, is a Texas Instruments Stellaris LM4F120H5QR microcontroller.  It's a version of the ARM cortex M4F family with 64 pins and has a top speed of 80 megahertz.  The LaunchPad has two USB ports, one at the top for emulation and one of the left side as a device mode user port.  The board can be powered through either port using the power switch in the upper left. </a:t>
            </a:r>
          </a:p>
          <a:p>
            <a:r>
              <a:rPr lang="en-US" sz="1200" kern="1200" dirty="0" smtClean="0">
                <a:solidFill>
                  <a:schemeClr val="tx1"/>
                </a:solidFill>
                <a:effectLst/>
                <a:latin typeface="Arial" charset="0"/>
                <a:ea typeface="+mn-ea"/>
                <a:cs typeface="+mn-cs"/>
              </a:rPr>
              <a:t>There are two user push buttons at the bottom of the board.  The one on the right is also connected to the wake pin on the microcontroller that will wake it from hibernation mode.  A reset button is provided in the emulator area of the board in the upper right. </a:t>
            </a:r>
          </a:p>
          <a:p>
            <a:r>
              <a:rPr lang="en-US" sz="1200" kern="1200" dirty="0" smtClean="0">
                <a:solidFill>
                  <a:schemeClr val="tx1"/>
                </a:solidFill>
                <a:effectLst/>
                <a:latin typeface="Arial" charset="0"/>
                <a:ea typeface="+mn-ea"/>
                <a:cs typeface="+mn-cs"/>
              </a:rPr>
              <a:t>Just below the reset button is a tricolor LED that combines the red, green, and blue LEDs into a single package.  To the right of the device USB port are two test points where you could measure the current draw of the microcontroller.  They are currently connected by a jumper.</a:t>
            </a:r>
          </a:p>
          <a:p>
            <a:r>
              <a:rPr lang="en-US" sz="1200" kern="1200" dirty="0" smtClean="0">
                <a:solidFill>
                  <a:schemeClr val="tx1"/>
                </a:solidFill>
                <a:effectLst/>
                <a:latin typeface="Arial" charset="0"/>
                <a:ea typeface="+mn-ea"/>
                <a:cs typeface="+mn-cs"/>
              </a:rPr>
              <a:t>There are two crystals on the board, a 16-megahertz one that drives the main oscillator and a 32,768-hertz one that drives the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oscillator.  Since many computer USB ports can deviate significantly from 3.3 volts, an onboard voltage regulator is provided.</a:t>
            </a:r>
          </a:p>
          <a:p>
            <a:r>
              <a:rPr lang="en-US" sz="1200" kern="1200" dirty="0" smtClean="0">
                <a:solidFill>
                  <a:schemeClr val="tx1"/>
                </a:solidFill>
                <a:effectLst/>
                <a:latin typeface="Arial" charset="0"/>
                <a:ea typeface="+mn-ea"/>
                <a:cs typeface="+mn-cs"/>
              </a:rPr>
              <a:t>Expandability is an important aspect of all TI's LaunchPad boards.  The Stellaris LaunchPad features the booster pack XL pin out, which offers additional signals while still supporting existing booster packs.  </a:t>
            </a:r>
          </a:p>
          <a:p>
            <a:r>
              <a:rPr lang="en-US" sz="1200" kern="1200" dirty="0" smtClean="0">
                <a:solidFill>
                  <a:schemeClr val="tx1"/>
                </a:solidFill>
                <a:effectLst/>
                <a:latin typeface="Arial" charset="0"/>
                <a:ea typeface="+mn-ea"/>
                <a:cs typeface="+mn-cs"/>
              </a:rPr>
              <a:t>All Stellaris devices offer support for multiple integrated development environments or IDEs.  Mentor graphics, mentor-embedded, source recode bench, IAR systems embedded workbench, ARM, </a:t>
            </a:r>
            <a:r>
              <a:rPr lang="en-US" sz="1200" kern="1200" dirty="0" err="1" smtClean="0">
                <a:solidFill>
                  <a:schemeClr val="tx1"/>
                </a:solidFill>
                <a:effectLst/>
                <a:latin typeface="Arial" charset="0"/>
                <a:ea typeface="+mn-ea"/>
                <a:cs typeface="+mn-cs"/>
              </a:rPr>
              <a:t>Keil</a:t>
            </a:r>
            <a:r>
              <a:rPr lang="en-US" sz="1200" kern="1200" dirty="0" smtClean="0">
                <a:solidFill>
                  <a:schemeClr val="tx1"/>
                </a:solidFill>
                <a:effectLst/>
                <a:latin typeface="Arial" charset="0"/>
                <a:ea typeface="+mn-ea"/>
                <a:cs typeface="+mn-cs"/>
              </a:rPr>
              <a:t> </a:t>
            </a:r>
            <a:r>
              <a:rPr lang="en-US" sz="1200" kern="1200" dirty="0" err="1" smtClean="0">
                <a:solidFill>
                  <a:schemeClr val="tx1"/>
                </a:solidFill>
                <a:effectLst/>
                <a:latin typeface="Arial" charset="0"/>
                <a:ea typeface="+mn-ea"/>
                <a:cs typeface="+mn-cs"/>
              </a:rPr>
              <a:t>Microvision</a:t>
            </a:r>
            <a:r>
              <a:rPr lang="en-US" sz="1200" kern="1200" dirty="0" smtClean="0">
                <a:solidFill>
                  <a:schemeClr val="tx1"/>
                </a:solidFill>
                <a:effectLst/>
                <a:latin typeface="Arial" charset="0"/>
                <a:ea typeface="+mn-ea"/>
                <a:cs typeface="+mn-cs"/>
              </a:rPr>
              <a:t> IDE, and Texas Instruments Code Composer Student are all supported.  Code Composer Studio, or CCS, will be our tool of choice in this video.</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11</a:t>
            </a:fld>
            <a:endParaRPr lang="en-US"/>
          </a:p>
        </p:txBody>
      </p:sp>
    </p:spTree>
    <p:extLst>
      <p:ext uri="{BB962C8B-B14F-4D97-AF65-F5344CB8AC3E}">
        <p14:creationId xmlns:p14="http://schemas.microsoft.com/office/powerpoint/2010/main" val="33596685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In lab one, you'll obtain and install all the needed hardware and software, as well as test out the pre-installed application software on the LaunchPad board.</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12</a:t>
            </a:fld>
            <a:endParaRPr lang="en-US"/>
          </a:p>
        </p:txBody>
      </p:sp>
    </p:spTree>
    <p:extLst>
      <p:ext uri="{BB962C8B-B14F-4D97-AF65-F5344CB8AC3E}">
        <p14:creationId xmlns:p14="http://schemas.microsoft.com/office/powerpoint/2010/main" val="335386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Chapter two is an introduction to Code Composer Studio Version 5.2.  Code Composer Studio is an Integrated Development Environment, or IDE, that combines the editing, debugging, and analysis tools into a single package.  It's based on the Eclipse open source development tool.  Before you can write code for the Stellaris LM4F, you need to get acquainted with the tool you'll be using.  Stellaris devices are also supported by mentor graphics, mentor-embedded IDE, IAR systems embedded workbench, and ARMS </a:t>
            </a:r>
            <a:r>
              <a:rPr lang="en-US" sz="1200" kern="1200" dirty="0" err="1" smtClean="0">
                <a:solidFill>
                  <a:schemeClr val="tx1"/>
                </a:solidFill>
                <a:effectLst/>
                <a:latin typeface="Arial" charset="0"/>
                <a:ea typeface="+mn-ea"/>
                <a:cs typeface="+mn-cs"/>
              </a:rPr>
              <a:t>Keil</a:t>
            </a:r>
            <a:r>
              <a:rPr lang="en-US" sz="1200" kern="1200" dirty="0" smtClean="0">
                <a:solidFill>
                  <a:schemeClr val="tx1"/>
                </a:solidFill>
                <a:effectLst/>
                <a:latin typeface="Arial" charset="0"/>
                <a:ea typeface="+mn-ea"/>
                <a:cs typeface="+mn-cs"/>
              </a:rPr>
              <a:t> </a:t>
            </a:r>
            <a:r>
              <a:rPr lang="en-US" sz="1200" kern="1200" dirty="0" err="1" smtClean="0">
                <a:solidFill>
                  <a:schemeClr val="tx1"/>
                </a:solidFill>
                <a:effectLst/>
                <a:latin typeface="Arial" charset="0"/>
                <a:ea typeface="+mn-ea"/>
                <a:cs typeface="+mn-cs"/>
              </a:rPr>
              <a:t>Microvision</a:t>
            </a:r>
            <a:r>
              <a:rPr lang="en-US" sz="1200" kern="1200" dirty="0" smtClean="0">
                <a:solidFill>
                  <a:schemeClr val="tx1"/>
                </a:solidFill>
                <a:effectLst/>
                <a:latin typeface="Arial" charset="0"/>
                <a:ea typeface="+mn-ea"/>
                <a:cs typeface="+mn-cs"/>
              </a:rPr>
              <a:t> IDE.</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13</a:t>
            </a:fld>
            <a:endParaRPr lang="en-US"/>
          </a:p>
        </p:txBody>
      </p:sp>
    </p:spTree>
    <p:extLst>
      <p:ext uri="{BB962C8B-B14F-4D97-AF65-F5344CB8AC3E}">
        <p14:creationId xmlns:p14="http://schemas.microsoft.com/office/powerpoint/2010/main" val="36317213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5732" tIns="47867" rIns="95732" bIns="47867" anchor="b"/>
          <a:lstStyle/>
          <a:p>
            <a:pPr algn="r" defTabSz="956543" eaLnBrk="1" hangingPunct="1">
              <a:lnSpc>
                <a:spcPct val="100000"/>
              </a:lnSpc>
              <a:spcBef>
                <a:spcPct val="0"/>
              </a:spcBef>
            </a:pPr>
            <a:fld id="{7BCF6CF2-8D9C-4C3B-8DAB-19A6F11FEDDB}" type="slidenum">
              <a:rPr lang="en-US" sz="1300"/>
              <a:pPr algn="r" defTabSz="956543" eaLnBrk="1" hangingPunct="1">
                <a:lnSpc>
                  <a:spcPct val="100000"/>
                </a:lnSpc>
                <a:spcBef>
                  <a:spcPct val="0"/>
                </a:spcBef>
              </a:pPr>
              <a:t>14</a:t>
            </a:fld>
            <a:endParaRPr lang="en-US" sz="1300" dirty="0"/>
          </a:p>
        </p:txBody>
      </p:sp>
      <p:sp>
        <p:nvSpPr>
          <p:cNvPr id="93187"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5732" tIns="47867" rIns="95732" bIns="47867" anchor="b"/>
          <a:lstStyle/>
          <a:p>
            <a:pPr algn="r" defTabSz="956543" eaLnBrk="1" hangingPunct="1">
              <a:lnSpc>
                <a:spcPct val="100000"/>
              </a:lnSpc>
              <a:spcBef>
                <a:spcPct val="0"/>
              </a:spcBef>
            </a:pPr>
            <a:fld id="{7012A38C-1A0B-4B31-A1B1-09BB89AA0EC4}" type="slidenum">
              <a:rPr lang="en-US" sz="1300"/>
              <a:pPr algn="r" defTabSz="956543" eaLnBrk="1" hangingPunct="1">
                <a:lnSpc>
                  <a:spcPct val="100000"/>
                </a:lnSpc>
                <a:spcBef>
                  <a:spcPct val="0"/>
                </a:spcBef>
              </a:pPr>
              <a:t>14</a:t>
            </a:fld>
            <a:endParaRPr lang="en-US" sz="1300" dirty="0"/>
          </a:p>
        </p:txBody>
      </p:sp>
      <p:sp>
        <p:nvSpPr>
          <p:cNvPr id="93188" name="Rectangle 7"/>
          <p:cNvSpPr txBox="1">
            <a:spLocks noGrp="1" noChangeArrowheads="1"/>
          </p:cNvSpPr>
          <p:nvPr/>
        </p:nvSpPr>
        <p:spPr bwMode="auto">
          <a:xfrm>
            <a:off x="4143588" y="9121140"/>
            <a:ext cx="3171613" cy="480060"/>
          </a:xfrm>
          <a:prstGeom prst="rect">
            <a:avLst/>
          </a:prstGeom>
          <a:noFill/>
          <a:ln w="12700">
            <a:noFill/>
            <a:miter lim="800000"/>
            <a:headEnd type="none" w="sm" len="sm"/>
            <a:tailEnd type="none" w="sm" len="sm"/>
          </a:ln>
        </p:spPr>
        <p:txBody>
          <a:bodyPr wrap="none" lIns="96625" tIns="48314" rIns="96625" bIns="48314" anchor="b"/>
          <a:lstStyle/>
          <a:p>
            <a:pPr algn="r" defTabSz="963256" eaLnBrk="1" hangingPunct="1">
              <a:lnSpc>
                <a:spcPct val="100000"/>
              </a:lnSpc>
              <a:spcBef>
                <a:spcPct val="0"/>
              </a:spcBef>
            </a:pPr>
            <a:fld id="{3AEC989E-4B81-4519-91A9-28D840B19657}" type="slidenum">
              <a:rPr lang="en-US" altLang="en-US" sz="1200">
                <a:latin typeface="Times" pitchFamily="18" charset="0"/>
              </a:rPr>
              <a:pPr algn="r" defTabSz="963256" eaLnBrk="1" hangingPunct="1">
                <a:lnSpc>
                  <a:spcPct val="100000"/>
                </a:lnSpc>
                <a:spcBef>
                  <a:spcPct val="0"/>
                </a:spcBef>
              </a:pPr>
              <a:t>14</a:t>
            </a:fld>
            <a:endParaRPr lang="en-US" altLang="en-US" sz="1200" dirty="0">
              <a:latin typeface="Times" pitchFamily="18" charset="0"/>
            </a:endParaRPr>
          </a:p>
        </p:txBody>
      </p:sp>
      <p:sp>
        <p:nvSpPr>
          <p:cNvPr id="93189" name="Rectangle 2"/>
          <p:cNvSpPr>
            <a:spLocks noGrp="1" noRot="1" noChangeAspect="1" noChangeArrowheads="1" noTextEdit="1"/>
          </p:cNvSpPr>
          <p:nvPr>
            <p:ph type="sldImg"/>
          </p:nvPr>
        </p:nvSpPr>
        <p:spPr>
          <a:xfrm>
            <a:off x="1260475" y="722313"/>
            <a:ext cx="4795838" cy="3597275"/>
          </a:xfrm>
          <a:ln cap="flat"/>
        </p:spPr>
      </p:sp>
      <p:sp>
        <p:nvSpPr>
          <p:cNvPr id="93190" name="Rectangle 3"/>
          <p:cNvSpPr>
            <a:spLocks noGrp="1" noChangeArrowheads="1"/>
          </p:cNvSpPr>
          <p:nvPr>
            <p:ph type="body" idx="1"/>
          </p:nvPr>
        </p:nvSpPr>
        <p:spPr>
          <a:noFill/>
          <a:ln/>
        </p:spPr>
        <p:txBody>
          <a:bodyPr lIns="96821" tIns="47617" rIns="96821" bIns="47617"/>
          <a:lstStyle/>
          <a:p>
            <a:r>
              <a:rPr lang="en-US" sz="1200" kern="1200" dirty="0" smtClean="0">
                <a:solidFill>
                  <a:schemeClr val="tx1"/>
                </a:solidFill>
                <a:effectLst/>
                <a:latin typeface="Arial" charset="0"/>
                <a:ea typeface="+mn-ea"/>
                <a:cs typeface="+mn-cs"/>
              </a:rPr>
              <a:t>Stellaris microcontrollers are supported by four different integrated development environments: Mentor graphics Mentor-Embedded tools, IAR systems Embedded Workbench tools, the ARM </a:t>
            </a:r>
            <a:r>
              <a:rPr lang="en-US" sz="1200" kern="1200" dirty="0" err="1" smtClean="0">
                <a:solidFill>
                  <a:schemeClr val="tx1"/>
                </a:solidFill>
                <a:effectLst/>
                <a:latin typeface="Arial" charset="0"/>
                <a:ea typeface="+mn-ea"/>
                <a:cs typeface="+mn-cs"/>
              </a:rPr>
              <a:t>Keil</a:t>
            </a:r>
            <a:r>
              <a:rPr lang="en-US" sz="1200" kern="1200" dirty="0" smtClean="0">
                <a:solidFill>
                  <a:schemeClr val="tx1"/>
                </a:solidFill>
                <a:effectLst/>
                <a:latin typeface="Arial" charset="0"/>
                <a:ea typeface="+mn-ea"/>
                <a:cs typeface="+mn-cs"/>
              </a:rPr>
              <a:t> </a:t>
            </a:r>
            <a:r>
              <a:rPr lang="en-US" sz="1200" kern="1200" dirty="0" err="1" smtClean="0">
                <a:solidFill>
                  <a:schemeClr val="tx1"/>
                </a:solidFill>
                <a:effectLst/>
                <a:latin typeface="Arial" charset="0"/>
                <a:ea typeface="+mn-ea"/>
                <a:cs typeface="+mn-cs"/>
              </a:rPr>
              <a:t>Microvision</a:t>
            </a:r>
            <a:r>
              <a:rPr lang="en-US" sz="1200" kern="1200" dirty="0" smtClean="0">
                <a:solidFill>
                  <a:schemeClr val="tx1"/>
                </a:solidFill>
                <a:effectLst/>
                <a:latin typeface="Arial" charset="0"/>
                <a:ea typeface="+mn-ea"/>
                <a:cs typeface="+mn-cs"/>
              </a:rPr>
              <a:t> tool, and Texas Instruments Code Composer Studio tool.  You can see the </a:t>
            </a:r>
            <a:r>
              <a:rPr lang="en-US" sz="1200" kern="1200" dirty="0" err="1" smtClean="0">
                <a:solidFill>
                  <a:schemeClr val="tx1"/>
                </a:solidFill>
                <a:effectLst/>
                <a:latin typeface="Arial" charset="0"/>
                <a:ea typeface="+mn-ea"/>
                <a:cs typeface="+mn-cs"/>
              </a:rPr>
              <a:t>eval</a:t>
            </a:r>
            <a:r>
              <a:rPr lang="en-US" sz="1200" kern="1200" dirty="0" smtClean="0">
                <a:solidFill>
                  <a:schemeClr val="tx1"/>
                </a:solidFill>
                <a:effectLst/>
                <a:latin typeface="Arial" charset="0"/>
                <a:ea typeface="+mn-ea"/>
                <a:cs typeface="+mn-cs"/>
              </a:rPr>
              <a:t> kit licenses there.  Some of them offer 30-day full function.  Some of them are code-size limited.  </a:t>
            </a:r>
          </a:p>
          <a:p>
            <a:r>
              <a:rPr lang="en-US" sz="1200" kern="1200" dirty="0" smtClean="0">
                <a:solidFill>
                  <a:schemeClr val="tx1"/>
                </a:solidFill>
                <a:effectLst/>
                <a:latin typeface="Arial" charset="0"/>
                <a:ea typeface="+mn-ea"/>
                <a:cs typeface="+mn-cs"/>
              </a:rPr>
              <a:t>The Code Composer Studio version is full function, but it's onboard emulation limited.  If you use and connect the LaunchPad board to your computer, you have full function capability of Code Composer Studio.  Only if you go off to use a target board do you need to actually buy the tool.</a:t>
            </a:r>
          </a:p>
          <a:p>
            <a:r>
              <a:rPr lang="en-US" sz="1200" kern="1200" dirty="0" smtClean="0">
                <a:solidFill>
                  <a:schemeClr val="tx1"/>
                </a:solidFill>
                <a:effectLst/>
                <a:latin typeface="Arial" charset="0"/>
                <a:ea typeface="+mn-ea"/>
                <a:cs typeface="+mn-cs"/>
              </a:rPr>
              <a:t>For the compilers, you can see that some companies use the GNU tool.  Some of them use their own tool.  TI has their own C C-plus-plus compiler, although C-plus-plus is not supported on embedded microcontrollers because of the large sizes that it can generate.</a:t>
            </a:r>
          </a:p>
          <a:p>
            <a:r>
              <a:rPr lang="en-US" sz="1200" kern="1200" dirty="0" smtClean="0">
                <a:solidFill>
                  <a:schemeClr val="tx1"/>
                </a:solidFill>
                <a:effectLst/>
                <a:latin typeface="Arial" charset="0"/>
                <a:ea typeface="+mn-ea"/>
                <a:cs typeface="+mn-cs"/>
              </a:rPr>
              <a:t>For the debugger IDE, two of the tools offer Eclipse base support.  Eclipse is the open source workbench tool that's been out there for quite some time.  Full upgrade on these devices or rather on these tools for the mentor-embedded tool.  99 bucks for the personal addition, 2,800 if you want full support.  For the IAR systems tool, about 2,700 dollars.  For ARM </a:t>
            </a:r>
            <a:r>
              <a:rPr lang="en-US" sz="1200" kern="1200" dirty="0" err="1" smtClean="0">
                <a:solidFill>
                  <a:schemeClr val="tx1"/>
                </a:solidFill>
                <a:effectLst/>
                <a:latin typeface="Arial" charset="0"/>
                <a:ea typeface="+mn-ea"/>
                <a:cs typeface="+mn-cs"/>
              </a:rPr>
              <a:t>Keil</a:t>
            </a:r>
            <a:r>
              <a:rPr lang="en-US" sz="1200" kern="1200" dirty="0" smtClean="0">
                <a:solidFill>
                  <a:schemeClr val="tx1"/>
                </a:solidFill>
                <a:effectLst/>
                <a:latin typeface="Arial" charset="0"/>
                <a:ea typeface="+mn-ea"/>
                <a:cs typeface="+mn-cs"/>
              </a:rPr>
              <a:t>, about 2,900 dollars.  </a:t>
            </a:r>
          </a:p>
          <a:p>
            <a:r>
              <a:rPr lang="en-US" sz="1200" kern="1200" dirty="0" smtClean="0">
                <a:solidFill>
                  <a:schemeClr val="tx1"/>
                </a:solidFill>
                <a:effectLst/>
                <a:latin typeface="Arial" charset="0"/>
                <a:ea typeface="+mn-ea"/>
                <a:cs typeface="+mn-cs"/>
              </a:rPr>
              <a:t>Code Composer Studio, the pricing is 445 dollars for the downloadable version.  If you want the CD, it's 495 dollars.  Most of the companies offer JTAG debuggers, and there are also third-party debuggers out there.  IAR systems offer a J-link for about 300 bucks.  ARM </a:t>
            </a:r>
            <a:r>
              <a:rPr lang="en-US" sz="1200" kern="1200" dirty="0" err="1" smtClean="0">
                <a:solidFill>
                  <a:schemeClr val="tx1"/>
                </a:solidFill>
                <a:effectLst/>
                <a:latin typeface="Arial" charset="0"/>
                <a:ea typeface="+mn-ea"/>
                <a:cs typeface="+mn-cs"/>
              </a:rPr>
              <a:t>Keil</a:t>
            </a:r>
            <a:r>
              <a:rPr lang="en-US" sz="1200" kern="1200" dirty="0" smtClean="0">
                <a:solidFill>
                  <a:schemeClr val="tx1"/>
                </a:solidFill>
                <a:effectLst/>
                <a:latin typeface="Arial" charset="0"/>
                <a:ea typeface="+mn-ea"/>
                <a:cs typeface="+mn-cs"/>
              </a:rPr>
              <a:t> for about 200 bucks.  And Texas Instruments has the XDS100, an entry level tool, for about 80 bucks.  We also offer the 200 and the 500 versions ... they have additional capabilities at an additional cost.</a:t>
            </a:r>
            <a:endParaRPr lang="en-US" sz="1200" kern="1200" dirty="0">
              <a:solidFill>
                <a:schemeClr val="tx1"/>
              </a:solidFill>
              <a:effectLst/>
              <a:latin typeface="Arial" charset="0"/>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266825" y="727075"/>
            <a:ext cx="4781550" cy="3586163"/>
          </a:xfrm>
          <a:ln/>
        </p:spPr>
      </p:sp>
      <p:sp>
        <p:nvSpPr>
          <p:cNvPr id="33795" name="Rectangle 3"/>
          <p:cNvSpPr>
            <a:spLocks noGrp="1" noChangeArrowheads="1"/>
          </p:cNvSpPr>
          <p:nvPr>
            <p:ph type="body" idx="1"/>
          </p:nvPr>
        </p:nvSpPr>
        <p:spPr>
          <a:noFill/>
          <a:ln/>
        </p:spPr>
        <p:txBody>
          <a:bodyPr/>
          <a:lstStyle/>
          <a:p>
            <a:r>
              <a:rPr lang="en-US" sz="1200" kern="1200" dirty="0" smtClean="0">
                <a:solidFill>
                  <a:schemeClr val="tx1"/>
                </a:solidFill>
                <a:effectLst/>
                <a:latin typeface="Arial" charset="0"/>
                <a:ea typeface="+mn-ea"/>
                <a:cs typeface="+mn-cs"/>
              </a:rPr>
              <a:t>So, what is Code Composer Studio?  Code Composer Studio is an Integrated Development Environment, or IDE, for all of TI's embedded processors.  That includes the debugger, the compiler, the editor, the simulator, any OS support that you require.  The IDE is built on the Eclipse open source software framework, and it's been extended by Texas Instruments to support additional device capabilities.  </a:t>
            </a:r>
          </a:p>
          <a:p>
            <a:r>
              <a:rPr lang="en-US" sz="1200" kern="1200" dirty="0" smtClean="0">
                <a:solidFill>
                  <a:schemeClr val="tx1"/>
                </a:solidFill>
                <a:effectLst/>
                <a:latin typeface="Arial" charset="0"/>
                <a:ea typeface="+mn-ea"/>
                <a:cs typeface="+mn-cs"/>
              </a:rPr>
              <a:t>Code Composer Studio Version 5 is based on off-the-shelf Eclipse.  It's Version 3.7 and Code Composer Studio Version 5.2.  It's an unmodified version of Eclipse, and we contribute our changes directly to the open source community rather than just building it into our tool.</a:t>
            </a:r>
          </a:p>
          <a:p>
            <a:r>
              <a:rPr lang="en-US" sz="1200" kern="1200" dirty="0" smtClean="0">
                <a:solidFill>
                  <a:schemeClr val="tx1"/>
                </a:solidFill>
                <a:effectLst/>
                <a:latin typeface="Arial" charset="0"/>
                <a:ea typeface="+mn-ea"/>
                <a:cs typeface="+mn-cs"/>
              </a:rPr>
              <a:t>So, you can drop in Eclipse plug-ins from other vendors, or you can take TI tools and drop them into an existing Eclipse environment if you want to.  So, you, the user, can take advantage of all the latest improvements in the Eclipse tool.</a:t>
            </a:r>
          </a:p>
          <a:p>
            <a:r>
              <a:rPr lang="en-US" sz="1200" kern="1200" dirty="0" smtClean="0">
                <a:solidFill>
                  <a:schemeClr val="tx1"/>
                </a:solidFill>
                <a:effectLst/>
                <a:latin typeface="Arial" charset="0"/>
                <a:ea typeface="+mn-ea"/>
                <a:cs typeface="+mn-cs"/>
              </a:rPr>
              <a:t>Of course, you can integrate additional tools.  OS level application development, like for Linux, android, TI SYS/BIOS.  Also, code analysis, third-party code analysis, source control.  Those are all offered.  Code Composer Studio runs under Windows, and it runs under Linux.  445 dollars for a single seat.  It's a 99-dollar-a-year subscription fee for maintenance.</a:t>
            </a:r>
          </a:p>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1266825" y="727075"/>
            <a:ext cx="4781550" cy="3586163"/>
          </a:xfrm>
          <a:ln/>
        </p:spPr>
      </p:sp>
      <p:sp>
        <p:nvSpPr>
          <p:cNvPr id="41987" name="Rectangle 3"/>
          <p:cNvSpPr>
            <a:spLocks noGrp="1" noChangeArrowheads="1"/>
          </p:cNvSpPr>
          <p:nvPr>
            <p:ph type="body" idx="1"/>
          </p:nvPr>
        </p:nvSpPr>
        <p:spPr>
          <a:noFill/>
          <a:ln/>
        </p:spPr>
        <p:txBody>
          <a:bodyPr/>
          <a:lstStyle/>
          <a:p>
            <a:r>
              <a:rPr lang="en-US" sz="1200" kern="1200" dirty="0" smtClean="0">
                <a:solidFill>
                  <a:schemeClr val="tx1"/>
                </a:solidFill>
                <a:effectLst/>
                <a:latin typeface="Arial" charset="0"/>
                <a:ea typeface="+mn-ea"/>
                <a:cs typeface="+mn-cs"/>
              </a:rPr>
              <a:t>Code Composer Studio has two user interface modes.  First, is a simple mode.  By default, CCS opens up in a simple, basic mode.  It's a simplified user interface to the standard Eclipse perspective with far fewer menu items and toolbar buttons.  TI supplies these perspectives called CCS edit and CCS debug to the tool.  </a:t>
            </a:r>
          </a:p>
          <a:p>
            <a:r>
              <a:rPr lang="en-US" sz="1200" kern="1200" dirty="0" smtClean="0">
                <a:solidFill>
                  <a:schemeClr val="tx1"/>
                </a:solidFill>
                <a:effectLst/>
                <a:latin typeface="Arial" charset="0"/>
                <a:ea typeface="+mn-ea"/>
                <a:cs typeface="+mn-cs"/>
              </a:rPr>
              <a:t>If you want to, you can switch back to the advance mode.  That use the default Eclipse perspective, which is similar to what existed earlier in Code Composer Studio Version 4.  If you are integrating other Eclipse-based tools into Code Composer Studio, that's the recommended way to go.</a:t>
            </a:r>
          </a:p>
          <a:p>
            <a:r>
              <a:rPr lang="en-US" sz="1200" kern="1200" dirty="0" smtClean="0">
                <a:solidFill>
                  <a:schemeClr val="tx1"/>
                </a:solidFill>
                <a:effectLst/>
                <a:latin typeface="Arial" charset="0"/>
                <a:ea typeface="+mn-ea"/>
                <a:cs typeface="+mn-cs"/>
              </a:rPr>
              <a:t>If you want to switch modes, on the Code Composer menu bar, select Window, open perspective, other, check the show-all checkbox, as you can see in the open perspective dialog down below.  The C/C++ and the Debug that you see there, those are the advanced perspectives.</a:t>
            </a:r>
            <a:endParaRPr lang="en-US" sz="1200" kern="1200" dirty="0">
              <a:solidFill>
                <a:schemeClr val="tx1"/>
              </a:solidFill>
              <a:effectLst/>
              <a:latin typeface="Arial" charset="0"/>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1266825" y="727075"/>
            <a:ext cx="4781550" cy="3586163"/>
          </a:xfrm>
          <a:ln/>
        </p:spPr>
      </p:sp>
      <p:sp>
        <p:nvSpPr>
          <p:cNvPr id="44035" name="Rectangle 3"/>
          <p:cNvSpPr>
            <a:spLocks noGrp="1" noChangeArrowheads="1"/>
          </p:cNvSpPr>
          <p:nvPr>
            <p:ph type="body" idx="1"/>
          </p:nvPr>
        </p:nvSpPr>
        <p:spPr>
          <a:noFill/>
          <a:ln/>
        </p:spPr>
        <p:txBody>
          <a:bodyPr/>
          <a:lstStyle/>
          <a:p>
            <a:r>
              <a:rPr lang="en-US" sz="1200" kern="1200" dirty="0" smtClean="0">
                <a:solidFill>
                  <a:schemeClr val="tx1"/>
                </a:solidFill>
                <a:effectLst/>
                <a:latin typeface="Arial" charset="0"/>
                <a:ea typeface="+mn-ea"/>
                <a:cs typeface="+mn-cs"/>
              </a:rPr>
              <a:t>Some common tasks that you might perform would be creating a new project.  It's very simple to create a new project for the device using templates.  Build options.  We have simplified build options dialog from earlier Code Composer versions that basically exposed thousands of different options.  Those options are still available, but they're in sub-menus, which makes this much easier to walk through the first time.  Updates to those options are delivered with compiler releases, and their not dependent upon installing an entirely new version of Code Composer.</a:t>
            </a:r>
          </a:p>
          <a:p>
            <a:r>
              <a:rPr lang="en-US" sz="1200" kern="1200" dirty="0" smtClean="0">
                <a:solidFill>
                  <a:schemeClr val="tx1"/>
                </a:solidFill>
                <a:effectLst/>
                <a:latin typeface="Arial" charset="0"/>
                <a:ea typeface="+mn-ea"/>
                <a:cs typeface="+mn-cs"/>
              </a:rPr>
              <a:t>If you want to share projects, it's easier for users to share projects, including working with version control and making sure that you have a portable project.  You can set up link sources.  Doing this has been very much simplified from earlier Code Composer versions.</a:t>
            </a:r>
          </a:p>
          <a:p>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Eclipse idea of workspaces and projects can be a little odd at first.  Workspaces contain your settings and preferences for the way that Eclipse looks, as well as links to your projects.  When you go in and you delete a project from the workspace, that deletes the links, not the files.  Now, this is unless you have located or copied your files into the workspace, which is possible.  In most cases, you just link your project into the workspace and preserve your project.</a:t>
            </a:r>
          </a:p>
          <a:p>
            <a:r>
              <a:rPr lang="en-US" sz="1200" kern="1200" dirty="0" smtClean="0">
                <a:solidFill>
                  <a:schemeClr val="tx1"/>
                </a:solidFill>
                <a:effectLst/>
                <a:latin typeface="Arial" charset="0"/>
                <a:ea typeface="+mn-ea"/>
                <a:cs typeface="+mn-cs"/>
              </a:rPr>
              <a:t>As you can see, you can have multiple projects in the workspace.  You can make your settings and preferences and save those and export those.</a:t>
            </a:r>
          </a:p>
          <a:p>
            <a:r>
              <a:rPr lang="en-US" sz="1200" kern="1200" dirty="0" smtClean="0">
                <a:solidFill>
                  <a:schemeClr val="tx1"/>
                </a:solidFill>
                <a:effectLst/>
                <a:latin typeface="Arial" charset="0"/>
                <a:ea typeface="+mn-ea"/>
                <a:cs typeface="+mn-cs"/>
              </a:rPr>
              <a:t>Your projects, when you work with a project, a project contains your build and your tool settings, as well as the links to your input files.  Deleting files from the workspace deletes the links, not the files.  Again, unless you've located or copied files into the workspace.</a:t>
            </a:r>
          </a:p>
          <a:p>
            <a:r>
              <a:rPr lang="en-US" sz="1200" kern="1200" dirty="0" smtClean="0">
                <a:solidFill>
                  <a:schemeClr val="tx1"/>
                </a:solidFill>
                <a:effectLst/>
                <a:latin typeface="Arial" charset="0"/>
                <a:ea typeface="+mn-ea"/>
                <a:cs typeface="+mn-cs"/>
              </a:rPr>
              <a:t>You can see on the far right, there are source files, our code and data, our header files with our declarations and defines, and any of our library files, which has code and data in them as well.  The best practice way to do this is to link all of those into your project and then to link it into the workspace so that your original code is preserved for you, and when you delete any of these things, you don't actually delete the hard work code that you've achieved.</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18</a:t>
            </a:fld>
            <a:endParaRPr lang="en-US"/>
          </a:p>
        </p:txBody>
      </p:sp>
    </p:spTree>
    <p:extLst>
      <p:ext uri="{BB962C8B-B14F-4D97-AF65-F5344CB8AC3E}">
        <p14:creationId xmlns:p14="http://schemas.microsoft.com/office/powerpoint/2010/main" val="14154340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xfrm>
            <a:off x="1266825" y="727075"/>
            <a:ext cx="4781550" cy="3586163"/>
          </a:xfrm>
          <a:ln/>
        </p:spPr>
      </p:sp>
      <p:sp>
        <p:nvSpPr>
          <p:cNvPr id="45059"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New projects are created through the project wizard.  You can see the new project dialog on the left-hand side.  So, it's a single page wizard for the majority of users.  If you were to get to the bottom of this and rather than click the finish button you click the next button, it would show up if you have a template that requires additional settings.  In this case, this one does not.  The debugger setup is all included.  You choose the location, the device, and the connection for this.  This will create a modifiable CCXML file in your project.</a:t>
            </a:r>
          </a:p>
          <a:p>
            <a:r>
              <a:rPr lang="en-US" sz="1200" kern="1200" dirty="0" smtClean="0">
                <a:solidFill>
                  <a:schemeClr val="tx1"/>
                </a:solidFill>
                <a:effectLst/>
                <a:latin typeface="Arial" charset="0"/>
                <a:ea typeface="+mn-ea"/>
                <a:cs typeface="+mn-cs"/>
              </a:rPr>
              <a:t>The idea is that this is simple by default.  The Compiler version, the </a:t>
            </a:r>
            <a:r>
              <a:rPr lang="en-US" sz="1200" kern="1200" dirty="0" err="1" smtClean="0">
                <a:solidFill>
                  <a:schemeClr val="tx1"/>
                </a:solidFill>
                <a:effectLst/>
                <a:latin typeface="Arial" charset="0"/>
                <a:ea typeface="+mn-ea"/>
                <a:cs typeface="+mn-cs"/>
              </a:rPr>
              <a:t>endienness</a:t>
            </a:r>
            <a:r>
              <a:rPr lang="en-US" sz="1200" kern="1200" dirty="0" smtClean="0">
                <a:solidFill>
                  <a:schemeClr val="tx1"/>
                </a:solidFill>
                <a:effectLst/>
                <a:latin typeface="Arial" charset="0"/>
                <a:ea typeface="+mn-ea"/>
                <a:cs typeface="+mn-cs"/>
              </a:rPr>
              <a:t> in this, all these other advance settings are all in the advance settings area and not exposed right here.  So, you can see the project type at the top is, in this case, lab three.  It's an executable project type.  I've located it in this location.  The family is ARM.  The variant is the 120.  That's the version that we're working with now.  When you're in the labs, you just type into this variant space, and it will bring up your part out of a long list of Stellaris devices.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We've picked the LM4F120H5QR over there on the right.  The connection type, if we're using the LaunchPad or any of the other Stellaris boards, it's Stellaris in-circuit debug interface.  And you can see under the projects that we can pick empty project that has absolutely nothing in it, an empty project with a </a:t>
            </a:r>
            <a:r>
              <a:rPr lang="en-US" sz="1200" kern="1200" dirty="0" err="1" smtClean="0">
                <a:solidFill>
                  <a:schemeClr val="tx1"/>
                </a:solidFill>
                <a:effectLst/>
                <a:latin typeface="Arial" charset="0"/>
                <a:ea typeface="+mn-ea"/>
                <a:cs typeface="+mn-cs"/>
              </a:rPr>
              <a:t>main.c</a:t>
            </a:r>
            <a:r>
              <a:rPr lang="en-US" sz="1200" kern="1200" dirty="0" smtClean="0">
                <a:solidFill>
                  <a:schemeClr val="tx1"/>
                </a:solidFill>
                <a:effectLst/>
                <a:latin typeface="Arial" charset="0"/>
                <a:ea typeface="+mn-ea"/>
                <a:cs typeface="+mn-cs"/>
              </a:rPr>
              <a:t> already dropped in, assembly only, DSP bios, which is TI's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operating system, another type of project.  You can also use some basic examples to start from if you like.  So, this creates the project for you, drops it in, and all you have to do is get started editing </a:t>
            </a:r>
            <a:r>
              <a:rPr lang="en-US" sz="1200" kern="1200" dirty="0" err="1" smtClean="0">
                <a:solidFill>
                  <a:schemeClr val="tx1"/>
                </a:solidFill>
                <a:effectLst/>
                <a:latin typeface="Arial" charset="0"/>
                <a:ea typeface="+mn-ea"/>
                <a:cs typeface="+mn-cs"/>
              </a:rPr>
              <a:t>main.c</a:t>
            </a:r>
            <a:r>
              <a:rPr lang="en-US" sz="1200" kern="1200" dirty="0" smtClean="0">
                <a:solidFill>
                  <a:schemeClr val="tx1"/>
                </a:solidFill>
                <a:effectLst/>
                <a:latin typeface="Arial" charset="0"/>
                <a:ea typeface="+mn-ea"/>
                <a:cs typeface="+mn-cs"/>
              </a:rPr>
              <a:t>.  </a:t>
            </a:r>
          </a:p>
          <a:p>
            <a:endParaRPr lang="en-US" dirty="0" smtClean="0"/>
          </a:p>
        </p:txBody>
      </p:sp>
      <p:sp>
        <p:nvSpPr>
          <p:cNvPr id="45060" name="Slide Number Placeholder 3"/>
          <p:cNvSpPr>
            <a:spLocks noGrp="1"/>
          </p:cNvSpPr>
          <p:nvPr>
            <p:ph type="sldNum" sz="quarter" idx="5"/>
          </p:nvPr>
        </p:nvSpPr>
        <p:spPr>
          <a:noFill/>
        </p:spPr>
        <p:txBody>
          <a:bodyPr/>
          <a:lstStyle/>
          <a:p>
            <a:fld id="{7D92FAF7-B740-4AE2-B2AC-0DB1D06C50A9}" type="slidenum">
              <a:rPr lang="en-US" smtClean="0"/>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Chapter one is an introduction to TI's Stellaris LM4F series microcontroller and its peripherals and tools.  In this chapter, you'll take a look at the Stellaris roadmap and the wider TI embedded processor portfolio.  You'll also examine the architecture and features of the device and the design of the LaunchPad board.</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2</a:t>
            </a:fld>
            <a:endParaRPr lang="en-US"/>
          </a:p>
        </p:txBody>
      </p:sp>
    </p:spTree>
    <p:extLst>
      <p:ext uri="{BB962C8B-B14F-4D97-AF65-F5344CB8AC3E}">
        <p14:creationId xmlns:p14="http://schemas.microsoft.com/office/powerpoint/2010/main" val="38452931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1266825" y="727075"/>
            <a:ext cx="4781550" cy="3586163"/>
          </a:xfrm>
          <a:ln/>
        </p:spPr>
      </p:sp>
      <p:sp>
        <p:nvSpPr>
          <p:cNvPr id="47107" name="Rectangle 3"/>
          <p:cNvSpPr>
            <a:spLocks noGrp="1" noChangeArrowheads="1"/>
          </p:cNvSpPr>
          <p:nvPr>
            <p:ph type="body" idx="1"/>
          </p:nvPr>
        </p:nvSpPr>
        <p:spPr>
          <a:noFill/>
          <a:ln/>
        </p:spPr>
        <p:txBody>
          <a:bodyPr/>
          <a:lstStyle/>
          <a:p>
            <a:r>
              <a:rPr lang="en-US" sz="1200" kern="1200" dirty="0" smtClean="0">
                <a:solidFill>
                  <a:schemeClr val="tx1"/>
                </a:solidFill>
                <a:effectLst/>
                <a:latin typeface="Arial" charset="0"/>
                <a:ea typeface="+mn-ea"/>
                <a:cs typeface="+mn-cs"/>
              </a:rPr>
              <a:t>Once you've created a project, you'll probably want to add some additional files to the project.  Here, I've picked Add Files to Project.  I can select multiple files, if I like, rather than just one at a time.  In this case, these files are going to support my activities in my project.</a:t>
            </a:r>
          </a:p>
          <a:p>
            <a:r>
              <a:rPr lang="en-US" sz="1200" kern="1200" dirty="0" smtClean="0">
                <a:solidFill>
                  <a:schemeClr val="tx1"/>
                </a:solidFill>
                <a:effectLst/>
                <a:latin typeface="Arial" charset="0"/>
                <a:ea typeface="+mn-ea"/>
                <a:cs typeface="+mn-cs"/>
              </a:rPr>
              <a:t>What is it that I want to do?  Do I want to copy these files into my workspace?  Or do I want to use these in multiple projects and just link them into my project as shown in the bottom window here?  </a:t>
            </a:r>
          </a:p>
          <a:p>
            <a:r>
              <a:rPr lang="en-US" sz="1200" kern="1200" dirty="0" smtClean="0">
                <a:solidFill>
                  <a:schemeClr val="tx1"/>
                </a:solidFill>
                <a:effectLst/>
                <a:latin typeface="Arial" charset="0"/>
                <a:ea typeface="+mn-ea"/>
                <a:cs typeface="+mn-cs"/>
              </a:rPr>
              <a:t>In this case, I'm going to link to the files.  Well, how do you want to link to them?  Is this relative to where your project is located?  Is it relative to where your tools are located?  You can pick right out of here.  So, the add files to project allows you to control how the file is added to the project.  This is something you've probably never thought of in your integrated development environments that you've worked on in the past, but it's extremely important to know where those files are.  Linking the files using the built-in macros allows you to easily create portable projects.</a:t>
            </a: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In lab two, you'll start using Code Composer Studio.  Don't get bogged down trying to understand the code.  You'll get to that in the next lab.  Here, just concentrate on the tool itself. </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21</a:t>
            </a:fld>
            <a:endParaRPr lang="en-US"/>
          </a:p>
        </p:txBody>
      </p:sp>
    </p:spTree>
    <p:extLst>
      <p:ext uri="{BB962C8B-B14F-4D97-AF65-F5344CB8AC3E}">
        <p14:creationId xmlns:p14="http://schemas.microsoft.com/office/powerpoint/2010/main" val="36832880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When you first start working with an evaluation board, like the Stellaris LaunchPad, you first want to do something simple, like making the LED blink.  That implies you understand how to use the development tool, how to initialize the LM4F device and its clocks, and how to send data to the input/output pins.  Chapter three and its lab will wrap all that together.</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22</a:t>
            </a:fld>
            <a:endParaRPr lang="en-US"/>
          </a:p>
        </p:txBody>
      </p:sp>
    </p:spTree>
    <p:extLst>
      <p:ext uri="{BB962C8B-B14F-4D97-AF65-F5344CB8AC3E}">
        <p14:creationId xmlns:p14="http://schemas.microsoft.com/office/powerpoint/2010/main" val="29948675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5732" tIns="47867" rIns="95732" bIns="47867" anchor="b"/>
          <a:lstStyle/>
          <a:p>
            <a:pPr algn="r" defTabSz="956543" eaLnBrk="1" hangingPunct="1">
              <a:lnSpc>
                <a:spcPct val="100000"/>
              </a:lnSpc>
              <a:spcBef>
                <a:spcPct val="0"/>
              </a:spcBef>
            </a:pPr>
            <a:fld id="{19D77E41-80D5-4F29-8F50-68A1F17C596D}" type="slidenum">
              <a:rPr lang="en-US" sz="1300"/>
              <a:pPr algn="r" defTabSz="956543" eaLnBrk="1" hangingPunct="1">
                <a:lnSpc>
                  <a:spcPct val="100000"/>
                </a:lnSpc>
                <a:spcBef>
                  <a:spcPct val="0"/>
                </a:spcBef>
              </a:pPr>
              <a:t>23</a:t>
            </a:fld>
            <a:endParaRPr lang="en-US" sz="1300" dirty="0"/>
          </a:p>
        </p:txBody>
      </p:sp>
      <p:sp>
        <p:nvSpPr>
          <p:cNvPr id="95235"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5732" tIns="47867" rIns="95732" bIns="47867" anchor="b"/>
          <a:lstStyle/>
          <a:p>
            <a:pPr algn="r" defTabSz="956543" eaLnBrk="1" hangingPunct="1">
              <a:lnSpc>
                <a:spcPct val="100000"/>
              </a:lnSpc>
              <a:spcBef>
                <a:spcPct val="0"/>
              </a:spcBef>
            </a:pPr>
            <a:fld id="{1FC4BC34-E4CB-437E-BC5D-1F0F6F1FFE9E}" type="slidenum">
              <a:rPr lang="en-US" sz="1300"/>
              <a:pPr algn="r" defTabSz="956543" eaLnBrk="1" hangingPunct="1">
                <a:lnSpc>
                  <a:spcPct val="100000"/>
                </a:lnSpc>
                <a:spcBef>
                  <a:spcPct val="0"/>
                </a:spcBef>
              </a:pPr>
              <a:t>23</a:t>
            </a:fld>
            <a:endParaRPr lang="en-US" sz="1300" dirty="0"/>
          </a:p>
        </p:txBody>
      </p:sp>
      <p:sp>
        <p:nvSpPr>
          <p:cNvPr id="95236" name="Slide Image Placeholder 1"/>
          <p:cNvSpPr>
            <a:spLocks noGrp="1" noRot="1" noChangeAspect="1" noTextEdit="1"/>
          </p:cNvSpPr>
          <p:nvPr>
            <p:ph type="sldImg"/>
          </p:nvPr>
        </p:nvSpPr>
        <p:spPr>
          <a:xfrm>
            <a:off x="1257300" y="720725"/>
            <a:ext cx="4800600" cy="3600450"/>
          </a:xfrm>
          <a:ln/>
        </p:spPr>
      </p:sp>
      <p:sp>
        <p:nvSpPr>
          <p:cNvPr id="95237" name="Notes Placeholder 2"/>
          <p:cNvSpPr>
            <a:spLocks noGrp="1"/>
          </p:cNvSpPr>
          <p:nvPr>
            <p:ph type="body" idx="1"/>
          </p:nvPr>
        </p:nvSpPr>
        <p:spPr>
          <a:noFill/>
          <a:ln/>
        </p:spPr>
        <p:txBody>
          <a:bodyPr lIns="96625" tIns="48314" rIns="96625" bIns="48314"/>
          <a:lstStyle/>
          <a:p>
            <a:r>
              <a:rPr lang="en-US" sz="1200" kern="1200" dirty="0" err="1" smtClean="0">
                <a:solidFill>
                  <a:schemeClr val="tx1"/>
                </a:solidFill>
                <a:effectLst/>
                <a:latin typeface="Arial" charset="0"/>
                <a:ea typeface="+mn-ea"/>
                <a:cs typeface="+mn-cs"/>
              </a:rPr>
              <a:t>StellarisWare</a:t>
            </a:r>
            <a:r>
              <a:rPr lang="en-US" sz="1200" kern="1200" dirty="0" smtClean="0">
                <a:solidFill>
                  <a:schemeClr val="tx1"/>
                </a:solidFill>
                <a:effectLst/>
                <a:latin typeface="Arial" charset="0"/>
                <a:ea typeface="+mn-ea"/>
                <a:cs typeface="+mn-cs"/>
              </a:rPr>
              <a:t> is a license-free and royalty-free source code and library for TI cortex M devices.  It offers and includes the peripheral driver library, the graphics library, USB library, Ethernet stacks, and in-system programming.  To look at little closer at the </a:t>
            </a:r>
            <a:r>
              <a:rPr lang="en-US" sz="1200" kern="1200" dirty="0" err="1" smtClean="0">
                <a:solidFill>
                  <a:schemeClr val="tx1"/>
                </a:solidFill>
                <a:effectLst/>
                <a:latin typeface="Arial" charset="0"/>
                <a:ea typeface="+mn-ea"/>
                <a:cs typeface="+mn-cs"/>
              </a:rPr>
              <a:t>StellarisWare</a:t>
            </a:r>
            <a:r>
              <a:rPr lang="en-US" sz="1200" kern="1200" dirty="0" smtClean="0">
                <a:solidFill>
                  <a:schemeClr val="tx1"/>
                </a:solidFill>
                <a:effectLst/>
                <a:latin typeface="Arial" charset="0"/>
                <a:ea typeface="+mn-ea"/>
                <a:cs typeface="+mn-cs"/>
              </a:rPr>
              <a:t> features, the peripheral driver library is a high-level, API interface to the complete peripheral set.  It's license and royalty-free for use with TI's cortex M parts.  It's available as object library and as source code, and as source code, it can also act to some pretty nice examples for you to write your own code from.  This is programmed in the on chip ROM of all LM4F devices.</a:t>
            </a:r>
            <a:endParaRPr lang="en-US" sz="1200" kern="1200" dirty="0">
              <a:solidFill>
                <a:schemeClr val="tx1"/>
              </a:solidFill>
              <a:effectLst/>
              <a:latin typeface="Arial" charset="0"/>
              <a:ea typeface="+mn-ea"/>
              <a:cs typeface="+mn-cs"/>
            </a:endParaRPr>
          </a:p>
        </p:txBody>
      </p:sp>
      <p:sp>
        <p:nvSpPr>
          <p:cNvPr id="95238" name="Slide Number Placeholder 3"/>
          <p:cNvSpPr txBox="1">
            <a:spLocks noGrp="1"/>
          </p:cNvSpPr>
          <p:nvPr/>
        </p:nvSpPr>
        <p:spPr bwMode="auto">
          <a:xfrm>
            <a:off x="4143588" y="9121140"/>
            <a:ext cx="3171613" cy="480060"/>
          </a:xfrm>
          <a:prstGeom prst="rect">
            <a:avLst/>
          </a:prstGeom>
          <a:noFill/>
          <a:ln w="12700">
            <a:noFill/>
            <a:miter lim="800000"/>
            <a:headEnd type="none" w="sm" len="sm"/>
            <a:tailEnd type="none" w="sm" len="sm"/>
          </a:ln>
        </p:spPr>
        <p:txBody>
          <a:bodyPr wrap="none" lIns="96625" tIns="48314" rIns="96625" bIns="48314" anchor="b"/>
          <a:lstStyle/>
          <a:p>
            <a:pPr algn="r" defTabSz="963256" eaLnBrk="1" hangingPunct="1">
              <a:lnSpc>
                <a:spcPct val="100000"/>
              </a:lnSpc>
              <a:spcBef>
                <a:spcPct val="0"/>
              </a:spcBef>
            </a:pPr>
            <a:fld id="{B0BCC688-9603-4A28-85E2-9B6323FE7FE6}" type="slidenum">
              <a:rPr lang="en-US" altLang="en-US" sz="1200">
                <a:latin typeface="Times" pitchFamily="18" charset="0"/>
              </a:rPr>
              <a:pPr algn="r" defTabSz="963256" eaLnBrk="1" hangingPunct="1">
                <a:lnSpc>
                  <a:spcPct val="100000"/>
                </a:lnSpc>
                <a:spcBef>
                  <a:spcPct val="0"/>
                </a:spcBef>
              </a:pPr>
              <a:t>23</a:t>
            </a:fld>
            <a:endParaRPr lang="en-US" altLang="en-US" sz="1200" dirty="0">
              <a:latin typeface="Times"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5732" tIns="47867" rIns="95732" bIns="47867" anchor="b"/>
          <a:lstStyle/>
          <a:p>
            <a:pPr algn="r" defTabSz="956543" eaLnBrk="1" hangingPunct="1">
              <a:lnSpc>
                <a:spcPct val="100000"/>
              </a:lnSpc>
              <a:spcBef>
                <a:spcPct val="0"/>
              </a:spcBef>
            </a:pPr>
            <a:fld id="{FD6323D3-69F8-4ACF-BAF4-C969188D9303}" type="slidenum">
              <a:rPr lang="en-US" sz="1300"/>
              <a:pPr algn="r" defTabSz="956543" eaLnBrk="1" hangingPunct="1">
                <a:lnSpc>
                  <a:spcPct val="100000"/>
                </a:lnSpc>
                <a:spcBef>
                  <a:spcPct val="0"/>
                </a:spcBef>
              </a:pPr>
              <a:t>24</a:t>
            </a:fld>
            <a:endParaRPr lang="en-US" sz="1300" dirty="0"/>
          </a:p>
        </p:txBody>
      </p:sp>
      <p:sp>
        <p:nvSpPr>
          <p:cNvPr id="96259"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5732" tIns="47867" rIns="95732" bIns="47867" anchor="b"/>
          <a:lstStyle/>
          <a:p>
            <a:pPr algn="r" defTabSz="956543" eaLnBrk="1" hangingPunct="1">
              <a:lnSpc>
                <a:spcPct val="100000"/>
              </a:lnSpc>
              <a:spcBef>
                <a:spcPct val="0"/>
              </a:spcBef>
            </a:pPr>
            <a:fld id="{246C83F6-94C8-493A-9E37-C8C49A2BB728}" type="slidenum">
              <a:rPr lang="en-US" sz="1300"/>
              <a:pPr algn="r" defTabSz="956543" eaLnBrk="1" hangingPunct="1">
                <a:lnSpc>
                  <a:spcPct val="100000"/>
                </a:lnSpc>
                <a:spcBef>
                  <a:spcPct val="0"/>
                </a:spcBef>
              </a:pPr>
              <a:t>24</a:t>
            </a:fld>
            <a:endParaRPr lang="en-US" sz="1300" dirty="0"/>
          </a:p>
        </p:txBody>
      </p:sp>
      <p:sp>
        <p:nvSpPr>
          <p:cNvPr id="96260" name="Rectangle 7"/>
          <p:cNvSpPr txBox="1">
            <a:spLocks noGrp="1" noChangeArrowheads="1"/>
          </p:cNvSpPr>
          <p:nvPr/>
        </p:nvSpPr>
        <p:spPr bwMode="auto">
          <a:xfrm>
            <a:off x="4143588" y="9121140"/>
            <a:ext cx="3171613" cy="480060"/>
          </a:xfrm>
          <a:prstGeom prst="rect">
            <a:avLst/>
          </a:prstGeom>
          <a:noFill/>
          <a:ln w="12700">
            <a:noFill/>
            <a:miter lim="800000"/>
            <a:headEnd type="none" w="sm" len="sm"/>
            <a:tailEnd type="none" w="sm" len="sm"/>
          </a:ln>
        </p:spPr>
        <p:txBody>
          <a:bodyPr wrap="none" lIns="96625" tIns="48314" rIns="96625" bIns="48314" anchor="b"/>
          <a:lstStyle/>
          <a:p>
            <a:pPr algn="r" defTabSz="963256" eaLnBrk="1" hangingPunct="1">
              <a:lnSpc>
                <a:spcPct val="100000"/>
              </a:lnSpc>
              <a:spcBef>
                <a:spcPct val="0"/>
              </a:spcBef>
            </a:pPr>
            <a:fld id="{D6DAED81-DA57-4038-A367-318BA59F583C}" type="slidenum">
              <a:rPr lang="en-US" altLang="en-US" sz="1200">
                <a:latin typeface="Times" pitchFamily="18" charset="0"/>
              </a:rPr>
              <a:pPr algn="r" defTabSz="963256" eaLnBrk="1" hangingPunct="1">
                <a:lnSpc>
                  <a:spcPct val="100000"/>
                </a:lnSpc>
                <a:spcBef>
                  <a:spcPct val="0"/>
                </a:spcBef>
              </a:pPr>
              <a:t>24</a:t>
            </a:fld>
            <a:endParaRPr lang="en-US" altLang="en-US" sz="1200" dirty="0">
              <a:latin typeface="Times" pitchFamily="18" charset="0"/>
            </a:endParaRPr>
          </a:p>
        </p:txBody>
      </p:sp>
      <p:sp>
        <p:nvSpPr>
          <p:cNvPr id="96261" name="Rectangle 2"/>
          <p:cNvSpPr>
            <a:spLocks noGrp="1" noRot="1" noChangeAspect="1" noChangeArrowheads="1" noTextEdit="1"/>
          </p:cNvSpPr>
          <p:nvPr>
            <p:ph type="sldImg"/>
          </p:nvPr>
        </p:nvSpPr>
        <p:spPr>
          <a:xfrm>
            <a:off x="1257300" y="720725"/>
            <a:ext cx="4800600" cy="3600450"/>
          </a:xfrm>
          <a:ln/>
        </p:spPr>
      </p:sp>
      <p:sp>
        <p:nvSpPr>
          <p:cNvPr id="96262" name="Rectangle 3"/>
          <p:cNvSpPr>
            <a:spLocks noGrp="1" noChangeArrowheads="1"/>
          </p:cNvSpPr>
          <p:nvPr>
            <p:ph type="body" idx="1"/>
          </p:nvPr>
        </p:nvSpPr>
        <p:spPr>
          <a:noFill/>
          <a:ln/>
        </p:spPr>
        <p:txBody>
          <a:bodyPr lIns="96625" tIns="48314" rIns="96625" bIns="48314"/>
          <a:lstStyle/>
          <a:p>
            <a:r>
              <a:rPr lang="en-US" sz="1200" kern="1200" dirty="0" err="1" smtClean="0">
                <a:solidFill>
                  <a:schemeClr val="tx1"/>
                </a:solidFill>
                <a:effectLst/>
                <a:latin typeface="Arial" charset="0"/>
                <a:ea typeface="+mn-ea"/>
                <a:cs typeface="+mn-cs"/>
              </a:rPr>
              <a:t>StellarisWare</a:t>
            </a:r>
            <a:r>
              <a:rPr lang="en-US" sz="1200" kern="1200" dirty="0" smtClean="0">
                <a:solidFill>
                  <a:schemeClr val="tx1"/>
                </a:solidFill>
                <a:effectLst/>
                <a:latin typeface="Arial" charset="0"/>
                <a:ea typeface="+mn-ea"/>
                <a:cs typeface="+mn-cs"/>
              </a:rPr>
              <a:t> is a license-free and royalty-free source code and library for TI cortex M devices.  It offers and includes the peripheral driver library, the graphics library, USB library, Ethernet stacks, and in-system programming.  To look at little closer at the </a:t>
            </a:r>
            <a:r>
              <a:rPr lang="en-US" sz="1200" kern="1200" dirty="0" err="1" smtClean="0">
                <a:solidFill>
                  <a:schemeClr val="tx1"/>
                </a:solidFill>
                <a:effectLst/>
                <a:latin typeface="Arial" charset="0"/>
                <a:ea typeface="+mn-ea"/>
                <a:cs typeface="+mn-cs"/>
              </a:rPr>
              <a:t>StellarisWare</a:t>
            </a:r>
            <a:r>
              <a:rPr lang="en-US" sz="1200" kern="1200" dirty="0" smtClean="0">
                <a:solidFill>
                  <a:schemeClr val="tx1"/>
                </a:solidFill>
                <a:effectLst/>
                <a:latin typeface="Arial" charset="0"/>
                <a:ea typeface="+mn-ea"/>
                <a:cs typeface="+mn-cs"/>
              </a:rPr>
              <a:t> features, the peripheral driver library is a high-level, API interface to the complete peripheral set.  It's license and royalty-free for use with TI's cortex M parts.  It's available as object library and as source code, and as source code, it can also act to some pretty nice examples for you to write your own code from.  This is programmed in the on chip ROM of all LM4F devices.</a:t>
            </a:r>
          </a:p>
          <a:p>
            <a:r>
              <a:rPr lang="en-US" sz="1200" kern="1200" dirty="0" err="1" smtClean="0">
                <a:solidFill>
                  <a:schemeClr val="tx1"/>
                </a:solidFill>
                <a:effectLst/>
                <a:latin typeface="Arial" charset="0"/>
                <a:ea typeface="+mn-ea"/>
                <a:cs typeface="+mn-cs"/>
              </a:rPr>
              <a:t>StellarisWare</a:t>
            </a:r>
            <a:r>
              <a:rPr lang="en-US" sz="1200" kern="1200" dirty="0" smtClean="0">
                <a:solidFill>
                  <a:schemeClr val="tx1"/>
                </a:solidFill>
                <a:effectLst/>
                <a:latin typeface="Arial" charset="0"/>
                <a:ea typeface="+mn-ea"/>
                <a:cs typeface="+mn-cs"/>
              </a:rPr>
              <a:t> also includes the graphics library.  That's graphics primitives for drawing shapes, text, images on the screen and widgets to tie touch-screen buttons to in-program actions.  We have 153 fonts plus Asian and Cyrillic and a series of graphics utility tools for converting files and making buttons and some very interesting stuff that we'll go over later on.  </a:t>
            </a:r>
          </a:p>
          <a:p>
            <a:r>
              <a:rPr lang="en-US" sz="1200" kern="1200" dirty="0" smtClean="0">
                <a:solidFill>
                  <a:schemeClr val="tx1"/>
                </a:solidFill>
                <a:effectLst/>
                <a:latin typeface="Arial" charset="0"/>
                <a:ea typeface="+mn-ea"/>
                <a:cs typeface="+mn-cs"/>
              </a:rPr>
              <a:t>We have USB stacks and examples.  The device and its stack are USB device and embedded host compliant.  We have device, host, on-the-go, and Windows side examples available.  TI also has a free vid-</a:t>
            </a:r>
            <a:r>
              <a:rPr lang="en-US" sz="1200" kern="1200" dirty="0" err="1" smtClean="0">
                <a:solidFill>
                  <a:schemeClr val="tx1"/>
                </a:solidFill>
                <a:effectLst/>
                <a:latin typeface="Arial" charset="0"/>
                <a:ea typeface="+mn-ea"/>
                <a:cs typeface="+mn-cs"/>
              </a:rPr>
              <a:t>pid</a:t>
            </a:r>
            <a:r>
              <a:rPr lang="en-US" sz="1200" kern="1200" dirty="0" smtClean="0">
                <a:solidFill>
                  <a:schemeClr val="tx1"/>
                </a:solidFill>
                <a:effectLst/>
                <a:latin typeface="Arial" charset="0"/>
                <a:ea typeface="+mn-ea"/>
                <a:cs typeface="+mn-cs"/>
              </a:rPr>
              <a:t> (phonetic sp.) sharing program that I'll talk about later that can save you as much as 2,000 dollars. </a:t>
            </a:r>
          </a:p>
          <a:p>
            <a:r>
              <a:rPr lang="en-US" sz="1200" kern="1200" dirty="0" smtClean="0">
                <a:solidFill>
                  <a:schemeClr val="tx1"/>
                </a:solidFill>
                <a:effectLst/>
                <a:latin typeface="Arial" charset="0"/>
                <a:ea typeface="+mn-ea"/>
                <a:cs typeface="+mn-cs"/>
              </a:rPr>
              <a:t>Ethernet.  We have lightweight IP and micro IP open source stacks with the 1588 precision time protocol modifications made to it and extensive examples on that.  Some other extras.  We have the simplicity wireless protocol available, IQ math examples, boot loaders, like I mentioned earlier, additional Windows side examples for you.</a:t>
            </a:r>
          </a:p>
          <a:p>
            <a:pPr eaLnBrk="1" hangingPunct="1"/>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5732" tIns="47867" rIns="95732" bIns="47867" anchor="b"/>
          <a:lstStyle/>
          <a:p>
            <a:pPr algn="r" defTabSz="956543" eaLnBrk="1" hangingPunct="1">
              <a:lnSpc>
                <a:spcPct val="100000"/>
              </a:lnSpc>
              <a:spcBef>
                <a:spcPct val="0"/>
              </a:spcBef>
            </a:pPr>
            <a:fld id="{176E6F21-ED9F-4073-84DA-C2EC5C0A2626}" type="slidenum">
              <a:rPr lang="en-US" sz="1300"/>
              <a:pPr algn="r" defTabSz="956543" eaLnBrk="1" hangingPunct="1">
                <a:lnSpc>
                  <a:spcPct val="100000"/>
                </a:lnSpc>
                <a:spcBef>
                  <a:spcPct val="0"/>
                </a:spcBef>
              </a:pPr>
              <a:t>25</a:t>
            </a:fld>
            <a:endParaRPr lang="en-US" sz="1300" dirty="0"/>
          </a:p>
        </p:txBody>
      </p:sp>
      <p:sp>
        <p:nvSpPr>
          <p:cNvPr id="100355"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5732" tIns="47867" rIns="95732" bIns="47867" anchor="b"/>
          <a:lstStyle/>
          <a:p>
            <a:pPr algn="r" defTabSz="956543" eaLnBrk="1" hangingPunct="1">
              <a:lnSpc>
                <a:spcPct val="100000"/>
              </a:lnSpc>
              <a:spcBef>
                <a:spcPct val="0"/>
              </a:spcBef>
            </a:pPr>
            <a:fld id="{753E7591-DAE9-40CC-9837-6BC6A58CC42E}" type="slidenum">
              <a:rPr lang="en-US" sz="1300"/>
              <a:pPr algn="r" defTabSz="956543" eaLnBrk="1" hangingPunct="1">
                <a:lnSpc>
                  <a:spcPct val="100000"/>
                </a:lnSpc>
                <a:spcBef>
                  <a:spcPct val="0"/>
                </a:spcBef>
              </a:pPr>
              <a:t>25</a:t>
            </a:fld>
            <a:endParaRPr lang="en-US" sz="1300" dirty="0"/>
          </a:p>
        </p:txBody>
      </p:sp>
      <p:sp>
        <p:nvSpPr>
          <p:cNvPr id="100356" name="Rectangle 7"/>
          <p:cNvSpPr txBox="1">
            <a:spLocks noGrp="1" noChangeArrowheads="1"/>
          </p:cNvSpPr>
          <p:nvPr/>
        </p:nvSpPr>
        <p:spPr bwMode="auto">
          <a:xfrm>
            <a:off x="4143588" y="9121140"/>
            <a:ext cx="3171613" cy="480060"/>
          </a:xfrm>
          <a:prstGeom prst="rect">
            <a:avLst/>
          </a:prstGeom>
          <a:noFill/>
          <a:ln w="12700">
            <a:noFill/>
            <a:miter lim="800000"/>
            <a:headEnd type="none" w="sm" len="sm"/>
            <a:tailEnd type="none" w="sm" len="sm"/>
          </a:ln>
        </p:spPr>
        <p:txBody>
          <a:bodyPr wrap="none" lIns="96625" tIns="48314" rIns="96625" bIns="48314" anchor="b"/>
          <a:lstStyle/>
          <a:p>
            <a:pPr algn="r" defTabSz="963256" eaLnBrk="1" hangingPunct="1">
              <a:lnSpc>
                <a:spcPct val="100000"/>
              </a:lnSpc>
              <a:spcBef>
                <a:spcPct val="0"/>
              </a:spcBef>
            </a:pPr>
            <a:fld id="{DBCFB759-3DFE-4DED-8CA9-370B1C7A6C5D}" type="slidenum">
              <a:rPr lang="en-US" altLang="en-US" sz="1200">
                <a:latin typeface="Times" pitchFamily="18" charset="0"/>
              </a:rPr>
              <a:pPr algn="r" defTabSz="963256" eaLnBrk="1" hangingPunct="1">
                <a:lnSpc>
                  <a:spcPct val="100000"/>
                </a:lnSpc>
                <a:spcBef>
                  <a:spcPct val="0"/>
                </a:spcBef>
              </a:pPr>
              <a:t>25</a:t>
            </a:fld>
            <a:endParaRPr lang="en-US" altLang="en-US" sz="1200" dirty="0">
              <a:latin typeface="Times" pitchFamily="18" charset="0"/>
            </a:endParaRPr>
          </a:p>
        </p:txBody>
      </p:sp>
      <p:sp>
        <p:nvSpPr>
          <p:cNvPr id="100357" name="Rectangle 2"/>
          <p:cNvSpPr>
            <a:spLocks noGrp="1" noRot="1" noChangeAspect="1" noChangeArrowheads="1" noTextEdit="1"/>
          </p:cNvSpPr>
          <p:nvPr>
            <p:ph type="sldImg"/>
          </p:nvPr>
        </p:nvSpPr>
        <p:spPr>
          <a:xfrm>
            <a:off x="1257300" y="720725"/>
            <a:ext cx="4800600" cy="3600450"/>
          </a:xfrm>
          <a:ln/>
        </p:spPr>
      </p:sp>
      <p:sp>
        <p:nvSpPr>
          <p:cNvPr id="100358" name="Rectangle 3"/>
          <p:cNvSpPr>
            <a:spLocks noGrp="1" noChangeArrowheads="1"/>
          </p:cNvSpPr>
          <p:nvPr>
            <p:ph type="body" idx="1"/>
          </p:nvPr>
        </p:nvSpPr>
        <p:spPr>
          <a:noFill/>
          <a:ln/>
        </p:spPr>
        <p:txBody>
          <a:bodyPr lIns="96625" tIns="48314" rIns="96625" bIns="48314"/>
          <a:lstStyle/>
          <a:p>
            <a:r>
              <a:rPr lang="en-US" sz="1200" kern="1200" dirty="0" smtClean="0">
                <a:solidFill>
                  <a:schemeClr val="tx1"/>
                </a:solidFill>
                <a:effectLst/>
                <a:latin typeface="Arial" charset="0"/>
                <a:ea typeface="+mn-ea"/>
                <a:cs typeface="+mn-cs"/>
              </a:rPr>
              <a:t>There are two in-system programming options for you provided through </a:t>
            </a:r>
            <a:r>
              <a:rPr lang="en-US" sz="1200" kern="1200" dirty="0" err="1" smtClean="0">
                <a:solidFill>
                  <a:schemeClr val="tx1"/>
                </a:solidFill>
                <a:effectLst/>
                <a:latin typeface="Arial" charset="0"/>
                <a:ea typeface="+mn-ea"/>
                <a:cs typeface="+mn-cs"/>
              </a:rPr>
              <a:t>StellarisWare</a:t>
            </a:r>
            <a:r>
              <a:rPr lang="en-US" sz="1200" kern="1200" dirty="0" smtClean="0">
                <a:solidFill>
                  <a:schemeClr val="tx1"/>
                </a:solidFill>
                <a:effectLst/>
                <a:latin typeface="Arial" charset="0"/>
                <a:ea typeface="+mn-ea"/>
                <a:cs typeface="+mn-cs"/>
              </a:rPr>
              <a:t>.  The Stellaris serial flash loader is a small piece of code that allows programming of the flash without the need for a debugger interface without using Code Composer Studio.  All Stellaris microcontrollers ship with this code preloaded in the flash.  It uses the UART or SSI option.  This is meant to be a production-level, low-cost way of programming the part.  </a:t>
            </a:r>
          </a:p>
          <a:p>
            <a:r>
              <a:rPr lang="en-US" sz="1200" kern="1200" dirty="0" smtClean="0">
                <a:solidFill>
                  <a:schemeClr val="tx1"/>
                </a:solidFill>
                <a:effectLst/>
                <a:latin typeface="Arial" charset="0"/>
                <a:ea typeface="+mn-ea"/>
                <a:cs typeface="+mn-cs"/>
              </a:rPr>
              <a:t>The LM flash programmer interfaces with the serial flash loader, and the application node is there in SPMA029.  The main idea with this is that when the new code is programmed into your flash, this piece of code that's sitting in flash will be wiped out.  That's the way that you want it to happen.  If you want to restore it, you can go into the programming examples in </a:t>
            </a:r>
            <a:r>
              <a:rPr lang="en-US" sz="1200" kern="1200" dirty="0" err="1" smtClean="0">
                <a:solidFill>
                  <a:schemeClr val="tx1"/>
                </a:solidFill>
                <a:effectLst/>
                <a:latin typeface="Arial" charset="0"/>
                <a:ea typeface="+mn-ea"/>
                <a:cs typeface="+mn-cs"/>
              </a:rPr>
              <a:t>StellarisWare</a:t>
            </a:r>
            <a:r>
              <a:rPr lang="en-US" sz="1200" kern="1200" dirty="0" smtClean="0">
                <a:solidFill>
                  <a:schemeClr val="tx1"/>
                </a:solidFill>
                <a:effectLst/>
                <a:latin typeface="Arial" charset="0"/>
                <a:ea typeface="+mn-ea"/>
                <a:cs typeface="+mn-cs"/>
              </a:rPr>
              <a:t> and restore it if you need to.</a:t>
            </a:r>
          </a:p>
          <a:p>
            <a:r>
              <a:rPr lang="en-US" sz="1200" kern="1200" dirty="0" smtClean="0">
                <a:solidFill>
                  <a:schemeClr val="tx1"/>
                </a:solidFill>
                <a:effectLst/>
                <a:latin typeface="Arial" charset="0"/>
                <a:ea typeface="+mn-ea"/>
                <a:cs typeface="+mn-cs"/>
              </a:rPr>
              <a:t>The Stellaris boot loader is preloaded in ROM, or it can be programmed at the beginning of flash to act as an application loader if you like.  You can also use it as an update mechanism for an application running on a Stellaris microcontroller, a thing that's called paging.  </a:t>
            </a:r>
          </a:p>
          <a:p>
            <a:r>
              <a:rPr lang="en-US" sz="1200" kern="1200" dirty="0" smtClean="0">
                <a:solidFill>
                  <a:schemeClr val="tx1"/>
                </a:solidFill>
                <a:effectLst/>
                <a:latin typeface="Arial" charset="0"/>
                <a:ea typeface="+mn-ea"/>
                <a:cs typeface="+mn-cs"/>
              </a:rPr>
              <a:t>You can interface to this by a UART, which is the default, through I-squared C, through SSI.  On those parts that have Ethernet, you can attach to it through that.  For USB, we can also do device firmware update as host and device on those devices that have host.  The LM4F120 only has device.  This is included in the Stellaris peripheral driver library with full applications examples.  </a:t>
            </a:r>
            <a:endParaRPr lang="en-US" sz="1200" kern="1200" dirty="0">
              <a:solidFill>
                <a:schemeClr val="tx1"/>
              </a:solidFill>
              <a:effectLst/>
              <a:latin typeface="Arial" charset="0"/>
              <a:ea typeface="+mn-ea"/>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There are four fundamental clock sources on the Stellaris devices.  What do you want from a clock on your part?  You would like them to be cheap.  You would like them to be accurate.  You'd like them to be easy.  You don't get to pick all of those for every one of the oscillators on any part.  So, what we offer you is a precision internal oscillator, which is a 16-megahertz oscillator, plus or minus three percent.  You do not have to include any crystal or clock source on the outside of the device.</a:t>
            </a:r>
          </a:p>
          <a:p>
            <a:r>
              <a:rPr lang="en-US" sz="1200" kern="1200" dirty="0" smtClean="0">
                <a:solidFill>
                  <a:schemeClr val="tx1"/>
                </a:solidFill>
                <a:effectLst/>
                <a:latin typeface="Arial" charset="0"/>
                <a:ea typeface="+mn-ea"/>
                <a:cs typeface="+mn-cs"/>
              </a:rPr>
              <a:t>We have a main oscillator that uses an external, single-ended clock source, or it can use an external crystal.  We have an internal, 30-kilohertz oscillator.  This is a 30 kilohertz, plus or minus 50 percent oscillator.  This is intended for use during deep sleep, power-savings modes when you really don't care what the ... exactly how fast the processor is running.  All you want to do is kick it over and maybe poll for some activity.</a:t>
            </a:r>
          </a:p>
          <a:p>
            <a:r>
              <a:rPr lang="en-US" sz="1200" kern="1200" dirty="0" smtClean="0">
                <a:solidFill>
                  <a:schemeClr val="tx1"/>
                </a:solidFill>
                <a:effectLst/>
                <a:latin typeface="Arial" charset="0"/>
                <a:ea typeface="+mn-ea"/>
                <a:cs typeface="+mn-cs"/>
              </a:rPr>
              <a:t>We also have the hibernation module clock source, which runs off the 32768 hertz crystal.  That's intended to provide the system with a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source.</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26</a:t>
            </a:fld>
            <a:endParaRPr lang="en-US"/>
          </a:p>
        </p:txBody>
      </p:sp>
    </p:spTree>
    <p:extLst>
      <p:ext uri="{BB962C8B-B14F-4D97-AF65-F5344CB8AC3E}">
        <p14:creationId xmlns:p14="http://schemas.microsoft.com/office/powerpoint/2010/main" val="15395839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system clock, or the CPU clock, can be driven by any of the fundamental clocks.  The internal, 16-megahertz, the main oscillator, the internal 30-kilohertz oscillator, and the external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oscillator.  Plus, we have an internal phase lock loop that runs at 400 megahertz.  No, you can't run the CPU at 400 megahertz.  The dividers on there limit you to 80 megahertz and below.  We also have the internal 16-megahertz oscillator divided by four, so that would be four megahertz plus or minus three percent.  </a:t>
            </a:r>
          </a:p>
          <a:p>
            <a:r>
              <a:rPr lang="en-US" sz="1200" kern="1200" dirty="0" smtClean="0">
                <a:solidFill>
                  <a:schemeClr val="tx1"/>
                </a:solidFill>
                <a:effectLst/>
                <a:latin typeface="Arial" charset="0"/>
                <a:ea typeface="+mn-ea"/>
                <a:cs typeface="+mn-cs"/>
              </a:rPr>
              <a:t>You have one, two, three, four, five, six different clock sources that can drive the CPU.  The internal 16 megahertz that can also drive the PLL, the internal 16 megahertz divided by four, the main oscillator 16 megahertz, the internal 30 kilohertz, the hibernation module, and the phase lock loop.</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27</a:t>
            </a:fld>
            <a:endParaRPr lang="en-US"/>
          </a:p>
        </p:txBody>
      </p:sp>
    </p:spTree>
    <p:extLst>
      <p:ext uri="{BB962C8B-B14F-4D97-AF65-F5344CB8AC3E}">
        <p14:creationId xmlns:p14="http://schemas.microsoft.com/office/powerpoint/2010/main" val="13150403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5"/>
          <p:cNvSpPr>
            <a:spLocks noGrp="1" noChangeArrowheads="1"/>
          </p:cNvSpPr>
          <p:nvPr>
            <p:ph type="sldNum" sz="quarter" idx="5"/>
          </p:nvPr>
        </p:nvSpPr>
        <p:spPr>
          <a:noFill/>
        </p:spPr>
        <p:txBody>
          <a:bodyPr/>
          <a:lstStyle/>
          <a:p>
            <a:fld id="{EFDBCDAC-B2E2-4442-B456-8C7567F4807C}" type="slidenum">
              <a:rPr lang="en-US" smtClean="0"/>
              <a:pPr/>
              <a:t>28</a:t>
            </a:fld>
            <a:endParaRPr lang="en-US" smtClean="0"/>
          </a:p>
        </p:txBody>
      </p:sp>
      <p:sp>
        <p:nvSpPr>
          <p:cNvPr id="102403" name="Rectangle 2"/>
          <p:cNvSpPr>
            <a:spLocks noGrp="1" noRot="1" noChangeAspect="1" noChangeArrowheads="1" noTextEdit="1"/>
          </p:cNvSpPr>
          <p:nvPr>
            <p:ph type="sldImg"/>
          </p:nvPr>
        </p:nvSpPr>
        <p:spPr>
          <a:xfrm>
            <a:off x="1270000" y="730250"/>
            <a:ext cx="4775200" cy="3581400"/>
          </a:xfrm>
          <a:ln/>
        </p:spPr>
      </p:sp>
      <p:sp>
        <p:nvSpPr>
          <p:cNvPr id="102404" name="Rectangle 3"/>
          <p:cNvSpPr>
            <a:spLocks noGrp="1" noChangeArrowheads="1"/>
          </p:cNvSpPr>
          <p:nvPr>
            <p:ph type="body" idx="1"/>
          </p:nvPr>
        </p:nvSpPr>
        <p:spPr>
          <a:xfrm>
            <a:off x="985520" y="4575572"/>
            <a:ext cx="5344160" cy="4280535"/>
          </a:xfrm>
          <a:noFill/>
          <a:ln/>
        </p:spPr>
        <p:txBody>
          <a:bodyPr/>
          <a:lstStyle/>
          <a:p>
            <a:r>
              <a:rPr lang="en-US" sz="1200" kern="1200" dirty="0" smtClean="0">
                <a:solidFill>
                  <a:schemeClr val="tx1"/>
                </a:solidFill>
                <a:effectLst/>
                <a:latin typeface="Arial" charset="0"/>
                <a:ea typeface="+mn-ea"/>
                <a:cs typeface="+mn-cs"/>
              </a:rPr>
              <a:t>Let's take a look at the clock tree to fully understand it.  This is the Stellaris clock tree.  It's a very flexible implementation to provide you with all the different types of clocks that you'll need for low-power operation, for low-cost operation, for high-precision operation.  Let's take a look at the system clock on the far right in the middle where it says, "System clock."  </a:t>
            </a:r>
          </a:p>
          <a:p>
            <a:r>
              <a:rPr lang="en-US" sz="1200" kern="1200" dirty="0" smtClean="0">
                <a:solidFill>
                  <a:schemeClr val="tx1"/>
                </a:solidFill>
                <a:effectLst/>
                <a:latin typeface="Arial" charset="0"/>
                <a:ea typeface="+mn-ea"/>
                <a:cs typeface="+mn-cs"/>
              </a:rPr>
              <a:t>If we follow that back to the mux, it allows us to either divide by the SYSDIV or to bypass it.  We also have a divider before that, and then you'll see the div (phonetic sp.) 400.  That's divide by two or it bypasses there.  Then you'll see the 400-megahertz PLL.  That can be driven by the main oscillator or by the precision oscillator.  Either one of those.</a:t>
            </a:r>
          </a:p>
          <a:p>
            <a:r>
              <a:rPr lang="en-US" sz="1200" kern="1200" dirty="0" smtClean="0">
                <a:solidFill>
                  <a:schemeClr val="tx1"/>
                </a:solidFill>
                <a:effectLst/>
                <a:latin typeface="Arial" charset="0"/>
                <a:ea typeface="+mn-ea"/>
                <a:cs typeface="+mn-cs"/>
              </a:rPr>
              <a:t>Let's say that we take a 16-megahertz crystal.  There's a limitation on the part for what crystals you could use to drive the PLL.  We use the main oscillator to drive the PLL.  The PLL will run at 400 megahertz.  There is a divide by two that divides it to 200 megahertz there for that very center mux.  Our SYSDIV then will divide it further.  Normally, you might divide it by let's say five.  Five would give you 80 megahertz for your system clock.</a:t>
            </a:r>
          </a:p>
          <a:p>
            <a:r>
              <a:rPr lang="en-US" sz="1200" kern="1200" dirty="0" smtClean="0">
                <a:solidFill>
                  <a:schemeClr val="tx1"/>
                </a:solidFill>
                <a:effectLst/>
                <a:latin typeface="Arial" charset="0"/>
                <a:ea typeface="+mn-ea"/>
                <a:cs typeface="+mn-cs"/>
              </a:rPr>
              <a:t>How are you going to program all of those?  There is a single driver-</a:t>
            </a:r>
            <a:r>
              <a:rPr lang="en-US" sz="1200" kern="1200" dirty="0" err="1" smtClean="0">
                <a:solidFill>
                  <a:schemeClr val="tx1"/>
                </a:solidFill>
                <a:effectLst/>
                <a:latin typeface="Arial" charset="0"/>
                <a:ea typeface="+mn-ea"/>
                <a:cs typeface="+mn-cs"/>
              </a:rPr>
              <a:t>libe</a:t>
            </a:r>
            <a:r>
              <a:rPr lang="en-US" sz="1200" kern="1200" dirty="0" smtClean="0">
                <a:solidFill>
                  <a:schemeClr val="tx1"/>
                </a:solidFill>
                <a:effectLst/>
                <a:latin typeface="Arial" charset="0"/>
                <a:ea typeface="+mn-ea"/>
                <a:cs typeface="+mn-cs"/>
              </a:rPr>
              <a:t> (phonetic sp.) API function call called sys control clock set.  That sets the SYSDIV divider setting for you.  It tells you whether you're running off the oscillator directly or if you're running off the PLL, whether you're running off the main or the internal oscillator, and what the crystal frequency is on the outside of the device.  So, it's very easy to set up your system clock with this single API.</a:t>
            </a:r>
          </a:p>
          <a:p>
            <a:pPr>
              <a:lnSpc>
                <a:spcPct val="67000"/>
              </a:lnSpc>
            </a:pPr>
            <a:endParaRPr lang="en-US" sz="800" i="1"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Stellaris general-purpose IO is extremely capable.  Any GPIO can be an interrupt, either edge-triggered on rising, falling, or both.  It can be level-sensitive on high or low values.  Any GPIO can directly initiate an ADC sample sequence or a DMA transfer.  The toggle rate can be as high as the CPU clock speed on the advanced high-performance bus.  Now, most of the ports on the LM4F120H5QR can be configured to be on either one of the buses, the advanced high-performance bus or the advanced performance bus.  </a:t>
            </a:r>
          </a:p>
          <a:p>
            <a:r>
              <a:rPr lang="en-US" sz="1200" kern="1200" dirty="0" smtClean="0">
                <a:solidFill>
                  <a:schemeClr val="tx1"/>
                </a:solidFill>
                <a:effectLst/>
                <a:latin typeface="Arial" charset="0"/>
                <a:ea typeface="+mn-ea"/>
                <a:cs typeface="+mn-cs"/>
              </a:rPr>
              <a:t>If you're on the standard bus, the advanced-performance bus, you get half the CPU clock speed.  That's what you'd generally expect where you toggle a GPIO.  But you can achieve a higher rate at a slightly higher power cost on the advanced high-performance bus.  </a:t>
            </a:r>
          </a:p>
          <a:p>
            <a:r>
              <a:rPr lang="en-US" sz="1200" kern="1200" dirty="0" smtClean="0">
                <a:solidFill>
                  <a:schemeClr val="tx1"/>
                </a:solidFill>
                <a:effectLst/>
                <a:latin typeface="Arial" charset="0"/>
                <a:ea typeface="+mn-ea"/>
                <a:cs typeface="+mn-cs"/>
              </a:rPr>
              <a:t>In input configuration, all of the GPIO are five-volt tolerant.  You can program the drive strengths to be two, four, eight milliamps.  The slew rate ... you have slew rate control for the eight-milliamp setting.  You can imagine what would happen if you have 20 different GPIO all going to eight milliamps simultaneously.  You really need a slew rate control on that.</a:t>
            </a:r>
          </a:p>
          <a:p>
            <a:r>
              <a:rPr lang="en-US" sz="1200" kern="1200" dirty="0" smtClean="0">
                <a:solidFill>
                  <a:schemeClr val="tx1"/>
                </a:solidFill>
                <a:effectLst/>
                <a:latin typeface="Arial" charset="0"/>
                <a:ea typeface="+mn-ea"/>
                <a:cs typeface="+mn-cs"/>
              </a:rPr>
              <a:t>The pins have programmable weak pull-up, pull-down, and open-drain modes, and the pin </a:t>
            </a:r>
            <a:r>
              <a:rPr lang="en-US" sz="1200" kern="1200" dirty="0" err="1" smtClean="0">
                <a:solidFill>
                  <a:schemeClr val="tx1"/>
                </a:solidFill>
                <a:effectLst/>
                <a:latin typeface="Arial" charset="0"/>
                <a:ea typeface="+mn-ea"/>
                <a:cs typeface="+mn-cs"/>
              </a:rPr>
              <a:t>stabes</a:t>
            </a:r>
            <a:r>
              <a:rPr lang="en-US" sz="1200" kern="1200" dirty="0" smtClean="0">
                <a:solidFill>
                  <a:schemeClr val="tx1"/>
                </a:solidFill>
                <a:effectLst/>
                <a:latin typeface="Arial" charset="0"/>
                <a:ea typeface="+mn-ea"/>
                <a:cs typeface="+mn-cs"/>
              </a:rPr>
              <a:t> (phonetic sp.) can be retained during hibernation mode.  So, we could come right back up from hibernation, which is essentially from power up and remember what the pin states were of the device and set them.</a:t>
            </a:r>
            <a:endParaRPr lang="en-US" sz="1200" kern="1200" dirty="0">
              <a:solidFill>
                <a:schemeClr val="tx1"/>
              </a:solidFill>
              <a:effectLst/>
              <a:latin typeface="Arial" charset="0"/>
              <a:ea typeface="+mn-ea"/>
              <a:cs typeface="+mn-cs"/>
            </a:endParaRPr>
          </a:p>
        </p:txBody>
      </p:sp>
      <p:sp>
        <p:nvSpPr>
          <p:cNvPr id="93188" name="Slide Number Placeholder 3"/>
          <p:cNvSpPr>
            <a:spLocks noGrp="1"/>
          </p:cNvSpPr>
          <p:nvPr>
            <p:ph type="sldNum" sz="quarter" idx="5"/>
          </p:nvPr>
        </p:nvSpPr>
        <p:spPr>
          <a:noFill/>
        </p:spPr>
        <p:txBody>
          <a:bodyPr/>
          <a:lstStyle/>
          <a:p>
            <a:fld id="{31F68D23-ECB7-4D83-BF79-188B5682EDC0}" type="slidenum">
              <a:rPr lang="en-US" smtClean="0">
                <a:latin typeface="Arial" pitchFamily="34" charset="0"/>
              </a:rPr>
              <a:pPr/>
              <a:t>29</a:t>
            </a:fld>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TI has an extensive embedded processing portfolio, from the low end with our 16-bit, ultralow power microcontrollers like the MSP430, all the way up to multicore DSPs like the C6000 and our ultralow power DSPs like the C5000.  In the middle, we have our 32-bit, real-time microcontrollers, like the C2000, the </a:t>
            </a:r>
            <a:r>
              <a:rPr lang="en-US" sz="1200" kern="1200" dirty="0" err="1" smtClean="0">
                <a:solidFill>
                  <a:schemeClr val="tx1"/>
                </a:solidFill>
                <a:effectLst/>
                <a:latin typeface="Arial" charset="0"/>
                <a:ea typeface="+mn-ea"/>
                <a:cs typeface="+mn-cs"/>
              </a:rPr>
              <a:t>Delfino</a:t>
            </a:r>
            <a:r>
              <a:rPr lang="en-US" sz="1200" kern="1200" dirty="0" smtClean="0">
                <a:solidFill>
                  <a:schemeClr val="tx1"/>
                </a:solidFill>
                <a:effectLst/>
                <a:latin typeface="Arial" charset="0"/>
                <a:ea typeface="+mn-ea"/>
                <a:cs typeface="+mn-cs"/>
              </a:rPr>
              <a:t>, Concerto, and Piccolo, which are very capable at motor control, digital power, lighting, renewable energy.  I'll skip the Stellaris for a moment.</a:t>
            </a:r>
          </a:p>
          <a:p>
            <a:r>
              <a:rPr lang="en-US" sz="1200" kern="1200" dirty="0" smtClean="0">
                <a:solidFill>
                  <a:schemeClr val="tx1"/>
                </a:solidFill>
                <a:effectLst/>
                <a:latin typeface="Arial" charset="0"/>
                <a:ea typeface="+mn-ea"/>
                <a:cs typeface="+mn-cs"/>
              </a:rPr>
              <a:t>Our Hercules devices are 32-bit, ARM, safety-directed microcontrollers containing M3s and cortex R4Fs.  Those are primarily used in safety, transportation, industrial, and medical where two cores run in lockstep on the single </a:t>
            </a:r>
            <a:r>
              <a:rPr lang="en-US" sz="1200" kern="1200" dirty="0" err="1" smtClean="0">
                <a:solidFill>
                  <a:schemeClr val="tx1"/>
                </a:solidFill>
                <a:effectLst/>
                <a:latin typeface="Arial" charset="0"/>
                <a:ea typeface="+mn-ea"/>
                <a:cs typeface="+mn-cs"/>
              </a:rPr>
              <a:t>pice</a:t>
            </a:r>
            <a:r>
              <a:rPr lang="en-US" sz="1200" kern="1200" dirty="0" smtClean="0">
                <a:solidFill>
                  <a:schemeClr val="tx1"/>
                </a:solidFill>
                <a:effectLst/>
                <a:latin typeface="Arial" charset="0"/>
                <a:ea typeface="+mn-ea"/>
                <a:cs typeface="+mn-cs"/>
              </a:rPr>
              <a:t> of silicon.  </a:t>
            </a:r>
          </a:p>
          <a:p>
            <a:r>
              <a:rPr lang="en-US" sz="1200" kern="1200" dirty="0" smtClean="0">
                <a:solidFill>
                  <a:schemeClr val="tx1"/>
                </a:solidFill>
                <a:effectLst/>
                <a:latin typeface="Arial" charset="0"/>
                <a:ea typeface="+mn-ea"/>
                <a:cs typeface="+mn-cs"/>
              </a:rPr>
              <a:t>Next up is our 32-bit, ARM microprocessors, like the </a:t>
            </a:r>
            <a:r>
              <a:rPr lang="en-US" sz="1200" kern="1200" dirty="0" err="1" smtClean="0">
                <a:solidFill>
                  <a:schemeClr val="tx1"/>
                </a:solidFill>
                <a:effectLst/>
                <a:latin typeface="Arial" charset="0"/>
                <a:ea typeface="+mn-ea"/>
                <a:cs typeface="+mn-cs"/>
              </a:rPr>
              <a:t>Sitara</a:t>
            </a:r>
            <a:r>
              <a:rPr lang="en-US" sz="1200" kern="1200" dirty="0" smtClean="0">
                <a:solidFill>
                  <a:schemeClr val="tx1"/>
                </a:solidFill>
                <a:effectLst/>
                <a:latin typeface="Arial" charset="0"/>
                <a:ea typeface="+mn-ea"/>
                <a:cs typeface="+mn-cs"/>
              </a:rPr>
              <a:t> A8 and A9 series.  These are for high-end industrial automation, portable data terminals, places where you would be likely to see high-end operating systems.  </a:t>
            </a:r>
          </a:p>
          <a:p>
            <a:r>
              <a:rPr lang="en-US" sz="1200" kern="1200" dirty="0" smtClean="0">
                <a:solidFill>
                  <a:schemeClr val="tx1"/>
                </a:solidFill>
                <a:effectLst/>
                <a:latin typeface="Arial" charset="0"/>
                <a:ea typeface="+mn-ea"/>
                <a:cs typeface="+mn-cs"/>
              </a:rPr>
              <a:t>Then we get to our very, very high-performance devices, like the C6000, the Integra, </a:t>
            </a:r>
            <a:r>
              <a:rPr lang="en-US" sz="1200" kern="1200" dirty="0" err="1" smtClean="0">
                <a:solidFill>
                  <a:schemeClr val="tx1"/>
                </a:solidFill>
                <a:effectLst/>
                <a:latin typeface="Arial" charset="0"/>
                <a:ea typeface="+mn-ea"/>
                <a:cs typeface="+mn-cs"/>
              </a:rPr>
              <a:t>DaVinci</a:t>
            </a:r>
            <a:r>
              <a:rPr lang="en-US" sz="1200" kern="1200" dirty="0" smtClean="0">
                <a:solidFill>
                  <a:schemeClr val="tx1"/>
                </a:solidFill>
                <a:effectLst/>
                <a:latin typeface="Arial" charset="0"/>
                <a:ea typeface="+mn-ea"/>
                <a:cs typeface="+mn-cs"/>
              </a:rPr>
              <a:t>, and our C6000 parts up to ten gigahertz multicore devices with fixed and floating point end accelerators.  These are for video, voice, telecom, medical, base station, lots of amazing thing.  </a:t>
            </a:r>
          </a:p>
          <a:p>
            <a:r>
              <a:rPr lang="en-US" sz="1200" kern="1200" dirty="0" smtClean="0">
                <a:solidFill>
                  <a:schemeClr val="tx1"/>
                </a:solidFill>
                <a:effectLst/>
                <a:latin typeface="Arial" charset="0"/>
                <a:ea typeface="+mn-ea"/>
                <a:cs typeface="+mn-cs"/>
              </a:rPr>
              <a:t>You'll notice that in the middle of the chart here are all of our ARM microcontrollers.  TI is one of the largest suppliers of ARM microcontrollers in the world.  What we'll be dealing with today is the Stellaris ARM cortex M4Fs.  Cortex M4 is a specification by ARM.  The F is a floating point unit that is added to the device.  In the cortex M4 specification, that's optional, but all of TI's M4 devices are M4Fs.  All of them contain the floating point device.</a:t>
            </a:r>
          </a:p>
          <a:p>
            <a:r>
              <a:rPr lang="en-US" sz="1200" kern="1200" dirty="0" smtClean="0">
                <a:solidFill>
                  <a:schemeClr val="tx1"/>
                </a:solidFill>
                <a:effectLst/>
                <a:latin typeface="Arial" charset="0"/>
                <a:ea typeface="+mn-ea"/>
                <a:cs typeface="+mn-cs"/>
              </a:rPr>
              <a:t>Our parts are currently up to 80 megahertz.  Our flash goes to 512 kilobytes.  We have peripherals like USB, Ethernet on many of these.  It's the Ethernet mac and fi, CAN ports, ADCs, PWMs, spy ports, and lots of other serial connectivity.  These are being used in motion control, human interface, industrial automation, smart grid, robotics, an amazing number of places.  A buck to eight bucks.</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3</a:t>
            </a:fld>
            <a:endParaRPr lang="en-US"/>
          </a:p>
        </p:txBody>
      </p:sp>
    </p:spTree>
    <p:extLst>
      <p:ext uri="{BB962C8B-B14F-4D97-AF65-F5344CB8AC3E}">
        <p14:creationId xmlns:p14="http://schemas.microsoft.com/office/powerpoint/2010/main" val="12377574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GPIO address massing is a somewhat unusual application of the bit banding technique.  Each GPIO port has a base address, and if you look in the diagram there, GPIO port D, that base address for that peripheral is at 40058000.  So, that's the base address for that port.  You can write an eight-bit value to the port directly to that base address, and all eight pins will be modified, just like you've done to port addresses since the beginning of the 6502 days, if you're that old.</a:t>
            </a:r>
          </a:p>
          <a:p>
            <a:r>
              <a:rPr lang="en-US" sz="1200" kern="1200" dirty="0" smtClean="0">
                <a:solidFill>
                  <a:schemeClr val="tx1"/>
                </a:solidFill>
                <a:effectLst/>
                <a:latin typeface="Arial" charset="0"/>
                <a:ea typeface="+mn-ea"/>
                <a:cs typeface="+mn-cs"/>
              </a:rPr>
              <a:t>If you want to modify specific bits in an older processor, you would have to read the value in the port, change the value that you want to, and write the values back out to the port, preserving the old ones.  Here, you can use a bit mask to indicate which ones of the bits that you want to be modified.  So, this is done in hardware by mapping each GPIO port address to 256 separate addresses.  So, it's an addressing trick.  Bits nine to two of the address bus are going to be used as a bit mask.  </a:t>
            </a:r>
          </a:p>
          <a:p>
            <a:r>
              <a:rPr lang="en-US" sz="1200" kern="1200" dirty="0" smtClean="0">
                <a:solidFill>
                  <a:schemeClr val="tx1"/>
                </a:solidFill>
                <a:effectLst/>
                <a:latin typeface="Arial" charset="0"/>
                <a:ea typeface="+mn-ea"/>
                <a:cs typeface="+mn-cs"/>
              </a:rPr>
              <a:t>So, in this case, the register that we want to change is GPIO port D.  There's it's address.  The current contents of the register, and you can see it's 0011101.  The value that we're going to write to it is EB.  Now, if we had done this ... if we had wanted to preserve some of the values in the bits in an older style processor and we just wrote this value to the port, the port would now have EB, but that's not exactly what we want to do.  </a:t>
            </a:r>
          </a:p>
          <a:p>
            <a:r>
              <a:rPr lang="en-US" sz="1200" kern="1200" dirty="0" smtClean="0">
                <a:solidFill>
                  <a:schemeClr val="tx1"/>
                </a:solidFill>
                <a:effectLst/>
                <a:latin typeface="Arial" charset="0"/>
                <a:ea typeface="+mn-ea"/>
                <a:cs typeface="+mn-cs"/>
              </a:rPr>
              <a:t>Instead of writing to the GPIO port directly, what we're going to do is we're going to use a bit mask, and we're going to specify that bit mask is shown.  And you can see in the bit mask that bit ... the nine to two in the bit mask, the bottom one is a zero, and then the next one is a one and then a one, a zero, zero, and a one.  Only the bits with ones in them will be changed in the final port.  So, only the bits marked as ones in the bit mask get changed.</a:t>
            </a:r>
          </a:p>
          <a:p>
            <a:r>
              <a:rPr lang="en-US" sz="1200" kern="1200" dirty="0" smtClean="0">
                <a:solidFill>
                  <a:schemeClr val="tx1"/>
                </a:solidFill>
                <a:effectLst/>
                <a:latin typeface="Arial" charset="0"/>
                <a:ea typeface="+mn-ea"/>
                <a:cs typeface="+mn-cs"/>
              </a:rPr>
              <a:t>So, you can see right here that we have the one from EB matching up with the one in the bit mask writing a one, the zero in the EB matching up with the one in the bit mask and writing a zero.  So, lastly, the one and the one matching a one.  So, now the new value in GPIO port D, notice that only the red bits were written, so we did a read modify write as an atomic operation without having to read anything back from the port.  </a:t>
            </a:r>
          </a:p>
          <a:p>
            <a:r>
              <a:rPr lang="en-US" sz="1200" kern="1200" dirty="0" smtClean="0">
                <a:solidFill>
                  <a:schemeClr val="tx1"/>
                </a:solidFill>
                <a:effectLst/>
                <a:latin typeface="Arial" charset="0"/>
                <a:ea typeface="+mn-ea"/>
                <a:cs typeface="+mn-cs"/>
              </a:rPr>
              <a:t>Down below is a specific example of that.  Here, we're going to do a GPIO pin right to GPIO port D base.  That's the port D base that we specified up here.  We're going to write to GPIO pine five, to pine two, and to pin one.  So, we will only write those values out of the data that we actually sent to it.  This is an extremely powerful technique, and you're going to get to see that in detail in the lab.</a:t>
            </a:r>
            <a:endParaRPr lang="en-US" sz="1200" kern="1200" dirty="0">
              <a:solidFill>
                <a:schemeClr val="tx1"/>
              </a:solidFill>
              <a:effectLst/>
              <a:latin typeface="Arial" charset="0"/>
              <a:ea typeface="+mn-ea"/>
              <a:cs typeface="+mn-cs"/>
            </a:endParaRPr>
          </a:p>
        </p:txBody>
      </p:sp>
      <p:sp>
        <p:nvSpPr>
          <p:cNvPr id="94212" name="Slide Number Placeholder 3"/>
          <p:cNvSpPr>
            <a:spLocks noGrp="1"/>
          </p:cNvSpPr>
          <p:nvPr>
            <p:ph type="sldNum" sz="quarter" idx="5"/>
          </p:nvPr>
        </p:nvSpPr>
        <p:spPr>
          <a:noFill/>
        </p:spPr>
        <p:txBody>
          <a:bodyPr/>
          <a:lstStyle/>
          <a:p>
            <a:fld id="{3E0BE65E-3B53-4D37-8C6C-82A65A59C9DD}" type="slidenum">
              <a:rPr lang="en-US" smtClean="0">
                <a:latin typeface="Arial" pitchFamily="34" charset="0"/>
              </a:rPr>
              <a:pPr/>
              <a:t>30</a:t>
            </a:fld>
            <a:endParaRPr lang="en-US" smtClean="0">
              <a:latin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Lab three is your first chance to write some real code from a blank page.  If you don't understand what a </a:t>
            </a:r>
            <a:r>
              <a:rPr lang="en-US" sz="1200" kern="1200" dirty="0" err="1" smtClean="0">
                <a:solidFill>
                  <a:schemeClr val="tx1"/>
                </a:solidFill>
                <a:effectLst/>
                <a:latin typeface="Arial" charset="0"/>
                <a:ea typeface="+mn-ea"/>
                <a:cs typeface="+mn-cs"/>
              </a:rPr>
              <a:t>StellarisWare</a:t>
            </a:r>
            <a:r>
              <a:rPr lang="en-US" sz="1200" kern="1200" dirty="0" smtClean="0">
                <a:solidFill>
                  <a:schemeClr val="tx1"/>
                </a:solidFill>
                <a:effectLst/>
                <a:latin typeface="Arial" charset="0"/>
                <a:ea typeface="+mn-ea"/>
                <a:cs typeface="+mn-cs"/>
              </a:rPr>
              <a:t> API function call does or what a parameter means, pause the video and look it up in the user guides that you found in the first chapter of the workshop.  We've provided plenty of explanation in the lab steps, but make sure you take the time to comprehend what's going on rather than skipping on to the solution.  Your hard work will be rewarded.</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31</a:t>
            </a:fld>
            <a:endParaRPr lang="en-US"/>
          </a:p>
        </p:txBody>
      </p:sp>
    </p:spTree>
    <p:extLst>
      <p:ext uri="{BB962C8B-B14F-4D97-AF65-F5344CB8AC3E}">
        <p14:creationId xmlns:p14="http://schemas.microsoft.com/office/powerpoint/2010/main" val="16080296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Chapter four of the workshop is where you'll get familiar with interrupts and the timers.  You'll use the timer to generate interrupts to the main routine.  If you're not already familiar with the concept of microcontroller interrupts and interrupt service routines, now would be a good time to look up that topic online.</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32</a:t>
            </a:fld>
            <a:endParaRPr lang="en-US"/>
          </a:p>
        </p:txBody>
      </p:sp>
    </p:spTree>
    <p:extLst>
      <p:ext uri="{BB962C8B-B14F-4D97-AF65-F5344CB8AC3E}">
        <p14:creationId xmlns:p14="http://schemas.microsoft.com/office/powerpoint/2010/main" val="28322163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The LM4F Nested Vectored Interrupt Controller, or NVIC, is tightly coupled to the central processing unit.  It handles all of the exceptions and interrupts that come into the CPU.  There are eight programmable priority levels and priority grouping.  In most interrupt vector tables, you'll see that the priority levels are already set by the manufacturer, and you have no input into what they are.  That's not the case on this device.  You can go in and reprogram the priorities as you like.</a:t>
            </a:r>
          </a:p>
          <a:p>
            <a:r>
              <a:rPr lang="en-US" sz="1200" kern="1200" dirty="0" smtClean="0">
                <a:solidFill>
                  <a:schemeClr val="tx1"/>
                </a:solidFill>
                <a:effectLst/>
                <a:latin typeface="Arial" charset="0"/>
                <a:ea typeface="+mn-ea"/>
                <a:cs typeface="+mn-cs"/>
              </a:rPr>
              <a:t>The device has seven system level exceptions and 65 interrupts that it handles.  It also has a state machine driven automatic state saving and restoration for the state of the processor, as well as automatic reading of the vector table entry to very quickly facilitate going into interrupt service routines and back out.</a:t>
            </a:r>
          </a:p>
          <a:p>
            <a:r>
              <a:rPr lang="en-US" sz="1200" kern="1200" dirty="0" smtClean="0">
                <a:solidFill>
                  <a:schemeClr val="tx1"/>
                </a:solidFill>
                <a:effectLst/>
                <a:latin typeface="Arial" charset="0"/>
                <a:ea typeface="+mn-ea"/>
                <a:cs typeface="+mn-cs"/>
              </a:rPr>
              <a:t>One of the first rules that you learn when you're programming interrupts on a microcontroller is to not nest interrupts, and one of the first rules that you break is you nest the interrupts.  You need to get to a very low latency motor control or a temperature sensor or some device.  You need to get to it very quickly, and you have other interrupts that are too long.  You have to do them on most microcontrollers in software.  You have to go back in, </a:t>
            </a:r>
            <a:r>
              <a:rPr lang="en-US" sz="1200" kern="1200" dirty="0" err="1" smtClean="0">
                <a:solidFill>
                  <a:schemeClr val="tx1"/>
                </a:solidFill>
                <a:effectLst/>
                <a:latin typeface="Arial" charset="0"/>
                <a:ea typeface="+mn-ea"/>
                <a:cs typeface="+mn-cs"/>
              </a:rPr>
              <a:t>reenable</a:t>
            </a:r>
            <a:r>
              <a:rPr lang="en-US" sz="1200" kern="1200" dirty="0" smtClean="0">
                <a:solidFill>
                  <a:schemeClr val="tx1"/>
                </a:solidFill>
                <a:effectLst/>
                <a:latin typeface="Arial" charset="0"/>
                <a:ea typeface="+mn-ea"/>
                <a:cs typeface="+mn-cs"/>
              </a:rPr>
              <a:t> the interrupts you want to make preempt some other interrupt.  You do that in software.  </a:t>
            </a:r>
          </a:p>
          <a:p>
            <a:r>
              <a:rPr lang="en-US" sz="1200" kern="1200" dirty="0" smtClean="0">
                <a:solidFill>
                  <a:schemeClr val="tx1"/>
                </a:solidFill>
                <a:effectLst/>
                <a:latin typeface="Arial" charset="0"/>
                <a:ea typeface="+mn-ea"/>
                <a:cs typeface="+mn-cs"/>
              </a:rPr>
              <a:t>Here, you can do that in the NVIC.  You can make interrupts preemptive, and you can nest them.  You can also ... interrupts can also be tail-chained, which is something I'll explain in the next few slides.  Interrupts are deterministic.  They're always 12 cycles before they actually hit the interrupt service routine or 6 cycles if they're tail-chained.  </a:t>
            </a:r>
          </a:p>
          <a:p>
            <a:r>
              <a:rPr lang="en-US" sz="1200" kern="1200" dirty="0" smtClean="0">
                <a:solidFill>
                  <a:schemeClr val="tx1"/>
                </a:solidFill>
                <a:effectLst/>
                <a:latin typeface="Arial" charset="0"/>
                <a:ea typeface="+mn-ea"/>
                <a:cs typeface="+mn-cs"/>
              </a:rPr>
              <a:t>So, taking a look at the diagram at the bottom, we can see here's a main application with a couple of interrupts going off.  If you take a look from the left to the right, the first thing that goes off is motor control interrupt service routines.  Something like the PWM, the ADC, something that's handling motor control.  Motor control has to be extremely low latency.  You can't wait.  You must take them.  </a:t>
            </a:r>
          </a:p>
          <a:p>
            <a:r>
              <a:rPr lang="en-US" sz="1200" kern="1200" dirty="0" smtClean="0">
                <a:solidFill>
                  <a:schemeClr val="tx1"/>
                </a:solidFill>
                <a:effectLst/>
                <a:latin typeface="Arial" charset="0"/>
                <a:ea typeface="+mn-ea"/>
                <a:cs typeface="+mn-cs"/>
              </a:rPr>
              <a:t>So, here comes along a second interrupt.  This is a motor control ISR.  You can see the second one occurring.  That's fine.  Well, here we are in the third instance here.  A communication interrupt service routine like the CAN has started operation.  We can't wait for the communications ISR to complete, so the motor control ISR preempts that.  The interrupt interrupts the motor control interrupt, interrupts the communications ISR, and runs right in the middle of it.</a:t>
            </a:r>
          </a:p>
          <a:p>
            <a:r>
              <a:rPr lang="en-US" sz="1200" kern="1200" dirty="0" smtClean="0">
                <a:solidFill>
                  <a:schemeClr val="tx1"/>
                </a:solidFill>
                <a:effectLst/>
                <a:latin typeface="Arial" charset="0"/>
                <a:ea typeface="+mn-ea"/>
                <a:cs typeface="+mn-cs"/>
              </a:rPr>
              <a:t>At the end of that ISR, it transfers its control back to the original communication ISR.  Remember, motor control ISRs cannot wait.  They must be low latency.  Communication ISRs, on the other hand, tend to have buffers associated with them, and they can generally wait.  </a:t>
            </a:r>
          </a:p>
          <a:p>
            <a:r>
              <a:rPr lang="en-US" sz="1200" kern="1200" dirty="0" smtClean="0">
                <a:solidFill>
                  <a:schemeClr val="tx1"/>
                </a:solidFill>
                <a:effectLst/>
                <a:latin typeface="Arial" charset="0"/>
                <a:ea typeface="+mn-ea"/>
                <a:cs typeface="+mn-cs"/>
              </a:rPr>
              <a:t>In the fourth instance, another motor control ISR goes off.  In the fifth instance here, a communications ISR goes off.  In the next one, a motor control interrupt service routine went off, and then sometime in the middle of that, a communication ISR went off.  You can see that the transfer of control went directly from interrupt service routine to interrupt service routine.  That's called tail-chaining, and we're going to see more of that in just a moment.</a:t>
            </a:r>
          </a:p>
          <a:p>
            <a:pPr eaLnBrk="1" hangingPunct="1"/>
            <a:endParaRPr lang="en-US" dirty="0" smtClean="0">
              <a:latin typeface="Arial" pitchFamily="34" charset="0"/>
            </a:endParaRPr>
          </a:p>
        </p:txBody>
      </p:sp>
      <p:sp>
        <p:nvSpPr>
          <p:cNvPr id="78852" name="Slide Number Placeholder 3"/>
          <p:cNvSpPr>
            <a:spLocks noGrp="1"/>
          </p:cNvSpPr>
          <p:nvPr>
            <p:ph type="sldNum" sz="quarter" idx="5"/>
          </p:nvPr>
        </p:nvSpPr>
        <p:spPr>
          <a:noFill/>
        </p:spPr>
        <p:txBody>
          <a:bodyPr/>
          <a:lstStyle/>
          <a:p>
            <a:fld id="{AEA01BA5-8EBA-4743-8B85-E588A728404A}" type="slidenum">
              <a:rPr lang="en-US" smtClean="0">
                <a:latin typeface="Arial" pitchFamily="34" charset="0"/>
              </a:rPr>
              <a:pPr/>
              <a:t>33</a:t>
            </a:fld>
            <a:endParaRPr lang="en-US" smtClean="0">
              <a:latin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5"/>
          <p:cNvSpPr>
            <a:spLocks noGrp="1" noChangeArrowheads="1"/>
          </p:cNvSpPr>
          <p:nvPr>
            <p:ph type="sldNum" sz="quarter" idx="5"/>
          </p:nvPr>
        </p:nvSpPr>
        <p:spPr>
          <a:noFill/>
        </p:spPr>
        <p:txBody>
          <a:bodyPr/>
          <a:lstStyle/>
          <a:p>
            <a:fld id="{1C90B18F-D479-4871-B728-F50009C864E2}" type="slidenum">
              <a:rPr lang="en-US" smtClean="0"/>
              <a:pPr/>
              <a:t>34</a:t>
            </a:fld>
            <a:endParaRPr lang="en-US" smtClean="0"/>
          </a:p>
        </p:txBody>
      </p:sp>
      <p:sp>
        <p:nvSpPr>
          <p:cNvPr id="89091" name="Rectangle 2"/>
          <p:cNvSpPr>
            <a:spLocks noGrp="1" noRot="1" noChangeAspect="1" noChangeArrowheads="1" noTextEdit="1"/>
          </p:cNvSpPr>
          <p:nvPr>
            <p:ph type="sldImg"/>
          </p:nvPr>
        </p:nvSpPr>
        <p:spPr>
          <a:xfrm>
            <a:off x="1258888" y="720725"/>
            <a:ext cx="4800600" cy="3600450"/>
          </a:xfrm>
          <a:ln/>
        </p:spPr>
      </p:sp>
      <p:sp>
        <p:nvSpPr>
          <p:cNvPr id="89092" name="Rectangle 3"/>
          <p:cNvSpPr>
            <a:spLocks noGrp="1" noChangeArrowheads="1"/>
          </p:cNvSpPr>
          <p:nvPr>
            <p:ph type="body" idx="1"/>
          </p:nvPr>
        </p:nvSpPr>
        <p:spPr>
          <a:xfrm>
            <a:off x="978746" y="4558904"/>
            <a:ext cx="5359401" cy="4322206"/>
          </a:xfrm>
          <a:noFill/>
          <a:ln/>
        </p:spPr>
        <p:txBody>
          <a:bodyPr/>
          <a:lstStyle/>
          <a:p>
            <a:r>
              <a:rPr lang="en-US" sz="1200" kern="1200" dirty="0" smtClean="0">
                <a:solidFill>
                  <a:schemeClr val="tx1"/>
                </a:solidFill>
                <a:effectLst/>
                <a:latin typeface="Arial" charset="0"/>
                <a:ea typeface="+mn-ea"/>
                <a:cs typeface="+mn-cs"/>
              </a:rPr>
              <a:t>The first thing to look at in terms of improved interrupt latency is tail-chaining.  Here in this situation, we have two interrupts that basically go off at the same time:  IRQ1, which is the highest priority, and IRQ2.  In a typical processor, the interrupts will go off.  It would push the state of the processor, run the highest priority interrupt service routine, pop the state of the processor, see that there was another interrupt pending, push the state of the processor, run the second service routine, and then pop the state of the processor again.</a:t>
            </a:r>
          </a:p>
          <a:p>
            <a:r>
              <a:rPr lang="en-US" sz="1200" kern="1200" dirty="0" smtClean="0">
                <a:solidFill>
                  <a:schemeClr val="tx1"/>
                </a:solidFill>
                <a:effectLst/>
                <a:latin typeface="Arial" charset="0"/>
                <a:ea typeface="+mn-ea"/>
                <a:cs typeface="+mn-cs"/>
              </a:rPr>
              <a:t>Well, the pop and the push right there in the middle are doing the exact same thing in opposite directions, so there's no need to do those.  The cortex M4 interrupt handling is all in hardware.  So, we have a very short push at the beginning, and then we see that we run interrupt service routine one.  </a:t>
            </a:r>
          </a:p>
          <a:p>
            <a:r>
              <a:rPr lang="en-US" sz="1200" kern="1200" dirty="0" smtClean="0">
                <a:solidFill>
                  <a:schemeClr val="tx1"/>
                </a:solidFill>
                <a:effectLst/>
                <a:latin typeface="Arial" charset="0"/>
                <a:ea typeface="+mn-ea"/>
                <a:cs typeface="+mn-cs"/>
              </a:rPr>
              <a:t>When the interrupt service routine is completed, the NVIC detects that there is another interrupt pending and does a six-cycle tail-chaining to then go to ... send the execution to the next interrupt service routine without having to come all the way back up to main.  So, you can see a significant savings in terms of in between interrupt service routine, interrupt latency.</a:t>
            </a:r>
            <a:endParaRPr lang="en-US" i="1"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5"/>
          <p:cNvSpPr>
            <a:spLocks noGrp="1" noChangeArrowheads="1"/>
          </p:cNvSpPr>
          <p:nvPr>
            <p:ph type="sldNum" sz="quarter" idx="5"/>
          </p:nvPr>
        </p:nvSpPr>
        <p:spPr>
          <a:noFill/>
        </p:spPr>
        <p:txBody>
          <a:bodyPr/>
          <a:lstStyle/>
          <a:p>
            <a:fld id="{C595642B-717E-4CCC-BE96-7F9F2389E60B}" type="slidenum">
              <a:rPr lang="en-US" smtClean="0"/>
              <a:pPr/>
              <a:t>35</a:t>
            </a:fld>
            <a:endParaRPr lang="en-US" smtClean="0"/>
          </a:p>
        </p:txBody>
      </p:sp>
      <p:sp>
        <p:nvSpPr>
          <p:cNvPr id="90115" name="Rectangle 2"/>
          <p:cNvSpPr>
            <a:spLocks noGrp="1" noRot="1" noChangeAspect="1" noChangeArrowheads="1" noTextEdit="1"/>
          </p:cNvSpPr>
          <p:nvPr>
            <p:ph type="sldImg"/>
          </p:nvPr>
        </p:nvSpPr>
        <p:spPr>
          <a:xfrm>
            <a:off x="1258888" y="720725"/>
            <a:ext cx="4800600" cy="3600450"/>
          </a:xfrm>
          <a:ln/>
        </p:spPr>
      </p:sp>
      <p:sp>
        <p:nvSpPr>
          <p:cNvPr id="90116" name="Rectangle 3"/>
          <p:cNvSpPr>
            <a:spLocks noGrp="1" noChangeArrowheads="1"/>
          </p:cNvSpPr>
          <p:nvPr>
            <p:ph type="body" idx="1"/>
          </p:nvPr>
        </p:nvSpPr>
        <p:spPr>
          <a:xfrm>
            <a:off x="978746" y="4558904"/>
            <a:ext cx="5359401" cy="4322206"/>
          </a:xfrm>
          <a:noFill/>
          <a:ln/>
        </p:spPr>
        <p:txBody>
          <a:bodyPr/>
          <a:lstStyle/>
          <a:p>
            <a:r>
              <a:rPr lang="en-US" sz="1200" kern="1200" dirty="0" smtClean="0">
                <a:solidFill>
                  <a:schemeClr val="tx1"/>
                </a:solidFill>
                <a:effectLst/>
                <a:latin typeface="Arial" charset="0"/>
                <a:ea typeface="+mn-ea"/>
                <a:cs typeface="+mn-cs"/>
              </a:rPr>
              <a:t>The next item in terms of NVIC interrupt latency is called pre-emption.  Well, this isn't preemption in the typical thought.  This is preemption of the pop or push process.  So, you can see the diagram at the top shows the interrupt request for the highest priority interrupt going off.  We service it.  It's done, and then we have a second interrupt go off.  </a:t>
            </a:r>
          </a:p>
          <a:p>
            <a:r>
              <a:rPr lang="en-US" sz="1200" kern="1200" dirty="0" smtClean="0">
                <a:solidFill>
                  <a:schemeClr val="tx1"/>
                </a:solidFill>
                <a:effectLst/>
                <a:latin typeface="Arial" charset="0"/>
                <a:ea typeface="+mn-ea"/>
                <a:cs typeface="+mn-cs"/>
              </a:rPr>
              <a:t>Take a look there where the typical processor is doing its thing.  Interrupt service routine one is run.  At the end of that, we do a pop, and then during the pop is where another interrupt goes off.  The typical processor is unable to do anything about that.  It continues its pop process.  It then pushes the state of the processor because it detected another interrupt happening.  It ran interrupt service routine two, and then it popped again.  A lot of cycles being wasted.</a:t>
            </a:r>
          </a:p>
          <a:p>
            <a:r>
              <a:rPr lang="en-US" sz="1200" kern="1200" dirty="0" smtClean="0">
                <a:solidFill>
                  <a:schemeClr val="tx1"/>
                </a:solidFill>
                <a:effectLst/>
                <a:latin typeface="Arial" charset="0"/>
                <a:ea typeface="+mn-ea"/>
                <a:cs typeface="+mn-cs"/>
              </a:rPr>
              <a:t>On the Cortex M4, ISR one runs.  Anytime during the pop process, if another interrupt request comes in, we can go right into a tail-chain.  We can move the stack pointer back, grab interrupt service routine two, run interrupt service routine two, and then pop so that we can do as close to a tail-chain as possible and waste the least amount of cycles.  </a:t>
            </a:r>
            <a:endParaRPr lang="en-US" sz="1200" kern="1200" dirty="0">
              <a:solidFill>
                <a:schemeClr val="tx1"/>
              </a:solidFill>
              <a:effectLst/>
              <a:latin typeface="Arial" charset="0"/>
              <a:ea typeface="+mn-ea"/>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5"/>
          <p:cNvSpPr>
            <a:spLocks noGrp="1" noChangeArrowheads="1"/>
          </p:cNvSpPr>
          <p:nvPr>
            <p:ph type="sldNum" sz="quarter" idx="5"/>
          </p:nvPr>
        </p:nvSpPr>
        <p:spPr>
          <a:noFill/>
        </p:spPr>
        <p:txBody>
          <a:bodyPr/>
          <a:lstStyle/>
          <a:p>
            <a:fld id="{6BC9171D-9396-4576-B1DF-3EE1DD442EEC}" type="slidenum">
              <a:rPr lang="en-US" smtClean="0"/>
              <a:pPr/>
              <a:t>36</a:t>
            </a:fld>
            <a:endParaRPr lang="en-US" smtClean="0"/>
          </a:p>
        </p:txBody>
      </p:sp>
      <p:sp>
        <p:nvSpPr>
          <p:cNvPr id="91139" name="Rectangle 2"/>
          <p:cNvSpPr>
            <a:spLocks noGrp="1" noRot="1" noChangeAspect="1" noChangeArrowheads="1" noTextEdit="1"/>
          </p:cNvSpPr>
          <p:nvPr>
            <p:ph type="sldImg"/>
          </p:nvPr>
        </p:nvSpPr>
        <p:spPr>
          <a:xfrm>
            <a:off x="1257300" y="720725"/>
            <a:ext cx="4800600" cy="3600450"/>
          </a:xfrm>
          <a:ln/>
        </p:spPr>
      </p:sp>
      <p:sp>
        <p:nvSpPr>
          <p:cNvPr id="91140" name="Rectangle 3"/>
          <p:cNvSpPr>
            <a:spLocks noGrp="1" noChangeArrowheads="1"/>
          </p:cNvSpPr>
          <p:nvPr>
            <p:ph type="body" idx="1"/>
          </p:nvPr>
        </p:nvSpPr>
        <p:spPr>
          <a:xfrm>
            <a:off x="731520" y="4560570"/>
            <a:ext cx="5852160" cy="4320540"/>
          </a:xfrm>
          <a:noFill/>
          <a:ln/>
        </p:spPr>
        <p:txBody>
          <a:bodyPr/>
          <a:lstStyle/>
          <a:p>
            <a:r>
              <a:rPr lang="en-US" sz="1200" kern="1200" dirty="0" smtClean="0">
                <a:solidFill>
                  <a:schemeClr val="tx1"/>
                </a:solidFill>
                <a:effectLst/>
                <a:latin typeface="Arial" charset="0"/>
                <a:ea typeface="+mn-ea"/>
                <a:cs typeface="+mn-cs"/>
              </a:rPr>
              <a:t>The next NVIC interrupt latency issue to look at is late arrival.  In this case, we have the lower priority interrupt, IRQ2 going off before the higher priority.  What we'd really like to do is we'd like the processor to transfer and handle interrupt request one before interrupt request two, if that's possible.</a:t>
            </a:r>
          </a:p>
          <a:p>
            <a:r>
              <a:rPr lang="en-US" sz="1200" kern="1200" dirty="0" smtClean="0">
                <a:solidFill>
                  <a:schemeClr val="tx1"/>
                </a:solidFill>
                <a:effectLst/>
                <a:latin typeface="Arial" charset="0"/>
                <a:ea typeface="+mn-ea"/>
                <a:cs typeface="+mn-cs"/>
              </a:rPr>
              <a:t>In a typical processor, it would be starting to push the status of the processor for IRQ2.  As soon as it detected that there was a higher priority, it would finish the push, start a second push, and then go through an entire sequence where it did push, ISR1, pop, push, ISR2, and then pop.  A significant amount of cycles wasted here.</a:t>
            </a:r>
          </a:p>
          <a:p>
            <a:r>
              <a:rPr lang="en-US" sz="1200" kern="1200" dirty="0" smtClean="0">
                <a:solidFill>
                  <a:schemeClr val="tx1"/>
                </a:solidFill>
                <a:effectLst/>
                <a:latin typeface="Arial" charset="0"/>
                <a:ea typeface="+mn-ea"/>
                <a:cs typeface="+mn-cs"/>
              </a:rPr>
              <a:t>The Cortex-M4, on the other hand, the NVIC will see during the push process that a second interrupt has happened.  It will simply transfer the execution to ISR1 instead of ISR2 and run ISR1.  At the end of the interrupt service routine, it will then tail-chain into ISR2 and then pop at the end of that.  A significant savings in terms of interrupt latency.</a:t>
            </a:r>
            <a:endParaRPr lang="en-US" sz="1200" kern="1200" dirty="0">
              <a:solidFill>
                <a:schemeClr val="tx1"/>
              </a:solidFill>
              <a:effectLst/>
              <a:latin typeface="Arial" charset="0"/>
              <a:ea typeface="+mn-ea"/>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5"/>
          <p:cNvSpPr>
            <a:spLocks noGrp="1" noChangeArrowheads="1"/>
          </p:cNvSpPr>
          <p:nvPr>
            <p:ph type="sldNum" sz="quarter" idx="5"/>
          </p:nvPr>
        </p:nvSpPr>
        <p:spPr>
          <a:noFill/>
        </p:spPr>
        <p:txBody>
          <a:bodyPr/>
          <a:lstStyle/>
          <a:p>
            <a:fld id="{A631AEC8-42A1-4228-A160-E8E3524989FB}" type="slidenum">
              <a:rPr lang="en-US" smtClean="0"/>
              <a:pPr/>
              <a:t>37</a:t>
            </a:fld>
            <a:endParaRPr lang="en-US" smtClean="0"/>
          </a:p>
        </p:txBody>
      </p:sp>
      <p:sp>
        <p:nvSpPr>
          <p:cNvPr id="88067" name="Rectangle 2"/>
          <p:cNvSpPr>
            <a:spLocks noGrp="1" noRot="1" noChangeAspect="1" noChangeArrowheads="1" noTextEdit="1"/>
          </p:cNvSpPr>
          <p:nvPr>
            <p:ph type="sldImg"/>
          </p:nvPr>
        </p:nvSpPr>
        <p:spPr>
          <a:xfrm>
            <a:off x="1270000" y="730250"/>
            <a:ext cx="4775200" cy="3581400"/>
          </a:xfrm>
          <a:ln/>
        </p:spPr>
      </p:sp>
      <p:sp>
        <p:nvSpPr>
          <p:cNvPr id="88068" name="Rectangle 3"/>
          <p:cNvSpPr>
            <a:spLocks noGrp="1" noChangeArrowheads="1"/>
          </p:cNvSpPr>
          <p:nvPr>
            <p:ph type="body" idx="1"/>
          </p:nvPr>
        </p:nvSpPr>
        <p:spPr>
          <a:xfrm>
            <a:off x="985520" y="4575572"/>
            <a:ext cx="5344160" cy="4280535"/>
          </a:xfrm>
          <a:noFill/>
          <a:ln/>
        </p:spPr>
        <p:txBody>
          <a:bodyPr/>
          <a:lstStyle/>
          <a:p>
            <a:r>
              <a:rPr lang="en-US" sz="1200" kern="1200" dirty="0" smtClean="0">
                <a:solidFill>
                  <a:schemeClr val="tx1"/>
                </a:solidFill>
                <a:effectLst/>
                <a:latin typeface="Arial" charset="0"/>
                <a:ea typeface="+mn-ea"/>
                <a:cs typeface="+mn-cs"/>
              </a:rPr>
              <a:t>In the cortex M4 interrupt handling, it's totally automatic.  There's no instruction overhead that on entry the machinery automatically pushes registers R0 through R3, R2, the LR, the PSR, and the program counter onto the stack.  In parallel, the interrupt service routine, the address for it is pre-fetched onto the instruction bus.  The ISR is then ready to start executing as soon as the last stack push is complete.  Any further pushing of registers will be handled by the compiler.  </a:t>
            </a:r>
          </a:p>
          <a:p>
            <a:r>
              <a:rPr lang="en-US" sz="1200" kern="1200" dirty="0" smtClean="0">
                <a:solidFill>
                  <a:schemeClr val="tx1"/>
                </a:solidFill>
                <a:effectLst/>
                <a:latin typeface="Arial" charset="0"/>
                <a:ea typeface="+mn-ea"/>
                <a:cs typeface="+mn-cs"/>
              </a:rPr>
              <a:t>On the exit side, the processor state is automatically restored from the stack.  In parallel, the interrupted instruction, the address of it, is pre-fetched, ready for execution upon completion of the stack pop.  Again, any other registers that the compiler has decided to save will have to be done by the compiler.</a:t>
            </a:r>
            <a:endParaRPr lang="en-US" sz="1200" kern="1200" dirty="0">
              <a:solidFill>
                <a:schemeClr val="tx1"/>
              </a:solidFill>
              <a:effectLst/>
              <a:latin typeface="Arial" charset="0"/>
              <a:ea typeface="+mn-ea"/>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5"/>
          <p:cNvSpPr>
            <a:spLocks noGrp="1" noChangeArrowheads="1"/>
          </p:cNvSpPr>
          <p:nvPr>
            <p:ph type="sldNum" sz="quarter" idx="5"/>
          </p:nvPr>
        </p:nvSpPr>
        <p:spPr>
          <a:noFill/>
        </p:spPr>
        <p:txBody>
          <a:bodyPr/>
          <a:lstStyle/>
          <a:p>
            <a:fld id="{CDE1E411-34F7-4A3D-8448-ACEEC8AF8C93}" type="slidenum">
              <a:rPr lang="en-US" smtClean="0"/>
              <a:pPr/>
              <a:t>38</a:t>
            </a:fld>
            <a:endParaRPr lang="en-US" smtClean="0"/>
          </a:p>
        </p:txBody>
      </p:sp>
      <p:sp>
        <p:nvSpPr>
          <p:cNvPr id="109571" name="Rectangle 2"/>
          <p:cNvSpPr>
            <a:spLocks noGrp="1" noRot="1" noChangeAspect="1" noChangeArrowheads="1" noTextEdit="1"/>
          </p:cNvSpPr>
          <p:nvPr>
            <p:ph type="sldImg"/>
          </p:nvPr>
        </p:nvSpPr>
        <p:spPr>
          <a:xfrm>
            <a:off x="1270000" y="730250"/>
            <a:ext cx="4775200" cy="3581400"/>
          </a:xfrm>
          <a:ln/>
        </p:spPr>
      </p:sp>
      <p:sp>
        <p:nvSpPr>
          <p:cNvPr id="109572" name="Rectangle 3"/>
          <p:cNvSpPr>
            <a:spLocks noGrp="1" noChangeArrowheads="1"/>
          </p:cNvSpPr>
          <p:nvPr>
            <p:ph type="body" idx="1"/>
          </p:nvPr>
        </p:nvSpPr>
        <p:spPr>
          <a:xfrm>
            <a:off x="985520" y="4575572"/>
            <a:ext cx="5344160" cy="4280535"/>
          </a:xfrm>
          <a:noFill/>
          <a:ln/>
        </p:spPr>
        <p:txBody>
          <a:bodyPr/>
          <a:lstStyle/>
          <a:p>
            <a:r>
              <a:rPr lang="en-US" sz="1200" kern="1200" dirty="0" smtClean="0">
                <a:solidFill>
                  <a:schemeClr val="tx1"/>
                </a:solidFill>
                <a:effectLst/>
                <a:latin typeface="Arial" charset="0"/>
                <a:ea typeface="+mn-ea"/>
                <a:cs typeface="+mn-cs"/>
              </a:rPr>
              <a:t>System level exception types on the cortex M4 include reset, the non-</a:t>
            </a:r>
            <a:r>
              <a:rPr lang="en-US" sz="1200" kern="1200" dirty="0" err="1" smtClean="0">
                <a:solidFill>
                  <a:schemeClr val="tx1"/>
                </a:solidFill>
                <a:effectLst/>
                <a:latin typeface="Arial" charset="0"/>
                <a:ea typeface="+mn-ea"/>
                <a:cs typeface="+mn-cs"/>
              </a:rPr>
              <a:t>maskable</a:t>
            </a:r>
            <a:r>
              <a:rPr lang="en-US" sz="1200" kern="1200" dirty="0" smtClean="0">
                <a:solidFill>
                  <a:schemeClr val="tx1"/>
                </a:solidFill>
                <a:effectLst/>
                <a:latin typeface="Arial" charset="0"/>
                <a:ea typeface="+mn-ea"/>
                <a:cs typeface="+mn-cs"/>
              </a:rPr>
              <a:t> interrupt, hard fault, memory management fault, bus faults, usage faults, and you can see the rest down here.  You could see the priority levels of minus three, minus two, and minus one.  Those are set.  Those are programmed into the device and cannot be changed.  </a:t>
            </a:r>
          </a:p>
          <a:p>
            <a:r>
              <a:rPr lang="en-US" sz="1200" kern="1200" dirty="0" smtClean="0">
                <a:solidFill>
                  <a:schemeClr val="tx1"/>
                </a:solidFill>
                <a:effectLst/>
                <a:latin typeface="Arial" charset="0"/>
                <a:ea typeface="+mn-ea"/>
                <a:cs typeface="+mn-cs"/>
              </a:rPr>
              <a:t>A hard fault is something that might happen as a bus fault.  For example, if you fail to turn on a peripheral when you try to access it, you'll get a bus fault.  If you get a memory protection unit violation, that'll happen in vector number four as a memory managed fault.  </a:t>
            </a:r>
          </a:p>
          <a:p>
            <a:r>
              <a:rPr lang="en-US" sz="1200" kern="1200" dirty="0" smtClean="0">
                <a:solidFill>
                  <a:schemeClr val="tx1"/>
                </a:solidFill>
                <a:effectLst/>
                <a:latin typeface="Arial" charset="0"/>
                <a:ea typeface="+mn-ea"/>
                <a:cs typeface="+mn-cs"/>
              </a:rPr>
              <a:t>Now, all the rest of these, all the way down sys tic, pen desk v, all the rest of these are programmable.  You can come in and configure these as you like.  So, if you actually wanted one of your peripheral interrupts to be above a memory management fault, which is probably a mistake, you can do that.  You can do that at configuration time.  You can do that during run time if you choose to.</a:t>
            </a:r>
            <a:endParaRPr lang="fr-FR" dirty="0" smtClean="0"/>
          </a:p>
          <a:p>
            <a:endParaRPr lang="fr-FR" dirty="0" smtClean="0"/>
          </a:p>
          <a:p>
            <a:r>
              <a:rPr lang="fr-FR" dirty="0" err="1" smtClean="0"/>
              <a:t>HardFault</a:t>
            </a:r>
            <a:r>
              <a:rPr lang="fr-FR" dirty="0" smtClean="0"/>
              <a:t>: </a:t>
            </a:r>
            <a:r>
              <a:rPr lang="en-US" i="1" dirty="0" smtClean="0"/>
              <a:t>All classes of fault, when the corresponding fault handler cannot be activated because it is currently disabled or masked by exception masking </a:t>
            </a:r>
          </a:p>
          <a:p>
            <a:r>
              <a:rPr lang="fr-FR" i="1" dirty="0" err="1" smtClean="0"/>
              <a:t>MemManFault</a:t>
            </a:r>
            <a:r>
              <a:rPr lang="fr-FR" i="1" dirty="0" smtClean="0"/>
              <a:t>: </a:t>
            </a:r>
            <a:r>
              <a:rPr lang="en-US" i="1" dirty="0" smtClean="0"/>
              <a:t>Memory management fault; caused by MPU violation or invalid accesses (such as an instruction fetch from a </a:t>
            </a:r>
            <a:r>
              <a:rPr lang="en-US" i="1" dirty="0" err="1" smtClean="0"/>
              <a:t>nonexecutable</a:t>
            </a:r>
            <a:r>
              <a:rPr lang="en-US" i="1" dirty="0" smtClean="0"/>
              <a:t> region) </a:t>
            </a:r>
          </a:p>
          <a:p>
            <a:r>
              <a:rPr lang="fr-FR" i="1" dirty="0" err="1" smtClean="0"/>
              <a:t>BusFault</a:t>
            </a:r>
            <a:r>
              <a:rPr lang="fr-FR" i="1" dirty="0" smtClean="0"/>
              <a:t>: </a:t>
            </a:r>
            <a:r>
              <a:rPr lang="en-US" i="1" dirty="0" smtClean="0"/>
              <a:t>Error response received from the bus system; caused by an instruction prefetch abort or data access error </a:t>
            </a:r>
          </a:p>
          <a:p>
            <a:r>
              <a:rPr lang="fr-FR" i="1" dirty="0" err="1" smtClean="0"/>
              <a:t>UsageFault</a:t>
            </a:r>
            <a:r>
              <a:rPr lang="fr-FR" i="1" dirty="0" smtClean="0"/>
              <a:t>: </a:t>
            </a:r>
            <a:r>
              <a:rPr lang="en-US" i="1" dirty="0" smtClean="0"/>
              <a:t>Usage fault; typical causes are invalid instructions or invalid state transition attempts (such as trying to switch to ARM state in the Cortex-M3) </a:t>
            </a:r>
          </a:p>
          <a:p>
            <a:r>
              <a:rPr lang="fr-FR" i="1" dirty="0" err="1" smtClean="0"/>
              <a:t>SVCall</a:t>
            </a:r>
            <a:r>
              <a:rPr lang="fr-FR" i="1" dirty="0" smtClean="0"/>
              <a:t>: </a:t>
            </a:r>
            <a:r>
              <a:rPr lang="en-US" i="1" dirty="0" smtClean="0"/>
              <a:t>System service call via SVC instruction</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5"/>
          <p:cNvSpPr>
            <a:spLocks noGrp="1" noChangeArrowheads="1"/>
          </p:cNvSpPr>
          <p:nvPr>
            <p:ph type="sldNum" sz="quarter" idx="5"/>
          </p:nvPr>
        </p:nvSpPr>
        <p:spPr>
          <a:noFill/>
        </p:spPr>
        <p:txBody>
          <a:bodyPr/>
          <a:lstStyle/>
          <a:p>
            <a:fld id="{4F237D73-4EE2-43E6-9F36-46C36A947006}" type="slidenum">
              <a:rPr lang="en-US" smtClean="0"/>
              <a:pPr/>
              <a:t>39</a:t>
            </a:fld>
            <a:endParaRPr lang="en-US" smtClean="0"/>
          </a:p>
        </p:txBody>
      </p:sp>
      <p:sp>
        <p:nvSpPr>
          <p:cNvPr id="110595" name="Rectangle 2"/>
          <p:cNvSpPr>
            <a:spLocks noGrp="1" noRot="1" noChangeAspect="1" noChangeArrowheads="1" noTextEdit="1"/>
          </p:cNvSpPr>
          <p:nvPr>
            <p:ph type="sldImg"/>
          </p:nvPr>
        </p:nvSpPr>
        <p:spPr>
          <a:xfrm>
            <a:off x="1270000" y="730250"/>
            <a:ext cx="4775200" cy="3581400"/>
          </a:xfrm>
          <a:ln/>
        </p:spPr>
      </p:sp>
      <p:sp>
        <p:nvSpPr>
          <p:cNvPr id="110596" name="Rectangle 3"/>
          <p:cNvSpPr>
            <a:spLocks noGrp="1" noChangeArrowheads="1"/>
          </p:cNvSpPr>
          <p:nvPr>
            <p:ph type="body" idx="1"/>
          </p:nvPr>
        </p:nvSpPr>
        <p:spPr>
          <a:xfrm>
            <a:off x="985520" y="4575572"/>
            <a:ext cx="5344160" cy="4280535"/>
          </a:xfrm>
          <a:noFill/>
          <a:ln/>
        </p:spPr>
        <p:txBody>
          <a:bodyPr/>
          <a:lstStyle/>
          <a:p>
            <a:r>
              <a:rPr lang="en-US" sz="1200" kern="1200" dirty="0" smtClean="0">
                <a:solidFill>
                  <a:schemeClr val="tx1"/>
                </a:solidFill>
                <a:effectLst/>
                <a:latin typeface="Arial" charset="0"/>
                <a:ea typeface="+mn-ea"/>
                <a:cs typeface="+mn-cs"/>
              </a:rPr>
              <a:t>The cortex M4 vector table is shown here.  After reset, the vector table is located at address zero.  Each entry in the vector table contains the address of the function, the handler, the ISR, to be executed.  If you look down at the bottom at the initial SP value, that value at address 00 is used as a starting address of the main stack pointer.</a:t>
            </a:r>
          </a:p>
          <a:p>
            <a:r>
              <a:rPr lang="en-US" sz="1200" kern="1200" dirty="0" smtClean="0">
                <a:solidFill>
                  <a:schemeClr val="tx1"/>
                </a:solidFill>
                <a:effectLst/>
                <a:latin typeface="Arial" charset="0"/>
                <a:ea typeface="+mn-ea"/>
                <a:cs typeface="+mn-cs"/>
              </a:rPr>
              <a:t>You can relocate the vector table if you need to.  That's typically done by a boot loader by writing to the V table register.  You have to align this on a 1K byte boundary.  If you want to, you can open up a startup under </a:t>
            </a:r>
            <a:r>
              <a:rPr lang="en-US" sz="1200" kern="1200" dirty="0" err="1" smtClean="0">
                <a:solidFill>
                  <a:schemeClr val="tx1"/>
                </a:solidFill>
                <a:effectLst/>
                <a:latin typeface="Arial" charset="0"/>
                <a:ea typeface="+mn-ea"/>
                <a:cs typeface="+mn-cs"/>
              </a:rPr>
              <a:t>CCS.c</a:t>
            </a:r>
            <a:r>
              <a:rPr lang="en-US" sz="1200" kern="1200" dirty="0" smtClean="0">
                <a:solidFill>
                  <a:schemeClr val="tx1"/>
                </a:solidFill>
                <a:effectLst/>
                <a:latin typeface="Arial" charset="0"/>
                <a:ea typeface="+mn-ea"/>
                <a:cs typeface="+mn-cs"/>
              </a:rPr>
              <a:t> for editing in your lab to see the vector table coding and how that's done, but you can see this going from bottom to top for the entire vector table.</a:t>
            </a: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Stellaris roadmap includes our legacy ARM cortex M3 devices from the LM3S800 all the way up to the LM3S9000.  These are all fixed-point devices from the general-purpose devices with basically no major peripherals on them to some that contain CAN, some that contain CAN and USB host device and on-the-go ports, and some may contain versions of that, including Ethernet mac and fi on them.  </a:t>
            </a:r>
          </a:p>
          <a:p>
            <a:r>
              <a:rPr lang="en-US" sz="1200" kern="1200" dirty="0" smtClean="0">
                <a:solidFill>
                  <a:schemeClr val="tx1"/>
                </a:solidFill>
                <a:effectLst/>
                <a:latin typeface="Arial" charset="0"/>
                <a:ea typeface="+mn-ea"/>
                <a:cs typeface="+mn-cs"/>
              </a:rPr>
              <a:t>Currently, in TMX or being released for sampling right now are our LM4F11X, 12X, 21X, 13X, and 23X devices.  The one that we're dealing with today is the LM4F120H5QR.  That was released ... that will be released to production in February 2013.  80 megahertz devices, 256 K of flash, 32 K of SRAM, low-power hibernate modes, two one mega sample per second, 12-bit ADCs, as many as two CAN ports on them, and some of the devices have motion control modules on them as well.</a:t>
            </a:r>
          </a:p>
          <a:p>
            <a:r>
              <a:rPr lang="en-US" sz="1200" kern="1200" dirty="0" smtClean="0">
                <a:solidFill>
                  <a:schemeClr val="tx1"/>
                </a:solidFill>
                <a:effectLst/>
                <a:latin typeface="Arial" charset="0"/>
                <a:ea typeface="+mn-ea"/>
                <a:cs typeface="+mn-cs"/>
              </a:rPr>
              <a:t>The LM4F13X and 23X have USB ports that have host device and on-the-go and include CAN ports on them.  80 megahertz, 256 K flash, 32 K of SRAM, low-power hibernate, two one mega sample per second, 12-bit ADCs, and motion control.</a:t>
            </a:r>
          </a:p>
          <a:p>
            <a:r>
              <a:rPr lang="en-US" sz="1200" kern="1200" dirty="0" smtClean="0">
                <a:solidFill>
                  <a:schemeClr val="tx1"/>
                </a:solidFill>
                <a:effectLst/>
                <a:latin typeface="Arial" charset="0"/>
                <a:ea typeface="+mn-ea"/>
                <a:cs typeface="+mn-cs"/>
              </a:rPr>
              <a:t>In development right now are our LM4F29X series that have USB and CAN on them, and they may also ... the parts also can have Ethernet USB and CAN with speeds to 120 megahertz, flash sizes to one megabyte, 256 K of SRAM, up to two CAN ports on there.  They also include a nice, wide, 32-bit parallel BUS interface, and a cryptographic module on them as well.</a:t>
            </a:r>
            <a:endParaRPr lang="en-US"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4</a:t>
            </a:fld>
            <a:endParaRPr lang="en-US"/>
          </a:p>
        </p:txBody>
      </p:sp>
    </p:spTree>
    <p:extLst>
      <p:ext uri="{BB962C8B-B14F-4D97-AF65-F5344CB8AC3E}">
        <p14:creationId xmlns:p14="http://schemas.microsoft.com/office/powerpoint/2010/main" val="37723009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The General Purpose Timer Module, or GPTM, has six 16 or 32-bit and six 32 or 64-bit general-purpose timers.  They can be used for capture, compare, or PWM.  The timer modes we have available, we have one shot.  We have periodic.  We can do an input edge count or a time capture.  We can have a 16-bit </a:t>
            </a:r>
            <a:r>
              <a:rPr lang="en-US" sz="1200" kern="1200" dirty="0" err="1" smtClean="0">
                <a:solidFill>
                  <a:schemeClr val="tx1"/>
                </a:solidFill>
                <a:effectLst/>
                <a:latin typeface="Arial" charset="0"/>
                <a:ea typeface="+mn-ea"/>
                <a:cs typeface="+mn-cs"/>
              </a:rPr>
              <a:t>prescaler</a:t>
            </a:r>
            <a:r>
              <a:rPr lang="en-US" sz="1200" kern="1200" dirty="0" smtClean="0">
                <a:solidFill>
                  <a:schemeClr val="tx1"/>
                </a:solidFill>
                <a:effectLst/>
                <a:latin typeface="Arial" charset="0"/>
                <a:ea typeface="+mn-ea"/>
                <a:cs typeface="+mn-cs"/>
              </a:rPr>
              <a:t> on that if you want to count a number of counts before you actually count that number.  </a:t>
            </a:r>
          </a:p>
          <a:p>
            <a:r>
              <a:rPr lang="en-US" sz="1200" kern="1200" dirty="0" smtClean="0">
                <a:solidFill>
                  <a:schemeClr val="tx1"/>
                </a:solidFill>
                <a:effectLst/>
                <a:latin typeface="Arial" charset="0"/>
                <a:ea typeface="+mn-ea"/>
                <a:cs typeface="+mn-cs"/>
              </a:rPr>
              <a:t>PWM generation with a software inversion.  We also can do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The timers can count up or down.  We have simple PWM here on the general-purpose timer modules with no dead-band generation.  If you need dead-band generation in your device, you need to get a device that has the PWM module, the motion control module that has a full set with dead-band generation as well.</a:t>
            </a:r>
          </a:p>
          <a:p>
            <a:r>
              <a:rPr lang="en-US" sz="1200" kern="1200" dirty="0" smtClean="0">
                <a:solidFill>
                  <a:schemeClr val="tx1"/>
                </a:solidFill>
                <a:effectLst/>
                <a:latin typeface="Arial" charset="0"/>
                <a:ea typeface="+mn-ea"/>
                <a:cs typeface="+mn-cs"/>
              </a:rPr>
              <a:t>There's support here for timer synchronization so that reloading the timers happen simultaneously for daisy-chaining the different timers together and for stalling during debugging.  Now, these timers can also trigger ADC samples, ADD conversions, or DMA transfers.  </a:t>
            </a:r>
            <a:endParaRPr lang="en-US" sz="1200" kern="1200" dirty="0">
              <a:solidFill>
                <a:schemeClr val="tx1"/>
              </a:solidFill>
              <a:effectLst/>
              <a:latin typeface="Arial" charset="0"/>
              <a:ea typeface="+mn-ea"/>
              <a:cs typeface="+mn-cs"/>
            </a:endParaRPr>
          </a:p>
        </p:txBody>
      </p:sp>
      <p:sp>
        <p:nvSpPr>
          <p:cNvPr id="92164" name="Slide Number Placeholder 3"/>
          <p:cNvSpPr>
            <a:spLocks noGrp="1"/>
          </p:cNvSpPr>
          <p:nvPr>
            <p:ph type="sldNum" sz="quarter" idx="5"/>
          </p:nvPr>
        </p:nvSpPr>
        <p:spPr>
          <a:noFill/>
        </p:spPr>
        <p:txBody>
          <a:bodyPr/>
          <a:lstStyle/>
          <a:p>
            <a:fld id="{57BB3FC5-8ED9-48EC-A339-6FAED078E46F}" type="slidenum">
              <a:rPr lang="en-US" smtClean="0">
                <a:solidFill>
                  <a:srgbClr val="000000"/>
                </a:solidFill>
                <a:latin typeface="Arial" pitchFamily="34" charset="0"/>
              </a:rPr>
              <a:pPr/>
              <a:t>40</a:t>
            </a:fld>
            <a:endParaRPr lang="en-US" smtClean="0">
              <a:solidFill>
                <a:srgbClr val="000000"/>
              </a:solidFill>
              <a:latin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In lab four, we'll use the general-purpose timer to countdown from a preset value.  When the timer reaches zero, it will generate an interrupt and reload the timer.  The interrupt hardware on the LM4F device will then find the correct address of the interrupt service routine you've written and execute it.  These are all real-world skills that you'll need over and over again when working with any microcontroller.</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41</a:t>
            </a:fld>
            <a:endParaRPr lang="en-US"/>
          </a:p>
        </p:txBody>
      </p:sp>
    </p:spTree>
    <p:extLst>
      <p:ext uri="{BB962C8B-B14F-4D97-AF65-F5344CB8AC3E}">
        <p14:creationId xmlns:p14="http://schemas.microsoft.com/office/powerpoint/2010/main" val="1623217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Chapter five covers the 12-bit, analog-to-digital converter or ADC12.  The LM4F120H5QR has two of them.  Since most microcontroller projects measure and/or control things in the real analog world, the device needs to be able to monitor what's happening out there.  One channel of the ADC12 is connected to an internal temperature sensor.  You'll use that sensor in the lab to monitor the temperature of the LM4F120H5QR and experiment with the ADC12.</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42</a:t>
            </a:fld>
            <a:endParaRPr lang="en-US"/>
          </a:p>
        </p:txBody>
      </p:sp>
    </p:spTree>
    <p:extLst>
      <p:ext uri="{BB962C8B-B14F-4D97-AF65-F5344CB8AC3E}">
        <p14:creationId xmlns:p14="http://schemas.microsoft.com/office/powerpoint/2010/main" val="20771711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The Stellaris LM4F microcontrollers feature two ADC modules, ADC0 and ADC1, that can be used to convert continuous analog voltages to discrete digital values.  Each one of those modules has 12 bits of resolution.  Each one can operate independently.  You can execute different sample sequences.  You can sample any of the shared analog input channels, and you can generate interrupts and triggers with them.</a:t>
            </a:r>
            <a:endParaRPr lang="en-US" sz="2400" kern="1200" dirty="0">
              <a:solidFill>
                <a:schemeClr val="tx1"/>
              </a:solidFill>
              <a:effectLst/>
              <a:latin typeface="Arial" charset="0"/>
              <a:ea typeface="+mn-ea"/>
              <a:cs typeface="+mn-cs"/>
            </a:endParaRPr>
          </a:p>
        </p:txBody>
      </p:sp>
      <p:sp>
        <p:nvSpPr>
          <p:cNvPr id="38916" name="Slide Number Placeholder 3"/>
          <p:cNvSpPr>
            <a:spLocks noGrp="1"/>
          </p:cNvSpPr>
          <p:nvPr>
            <p:ph type="sldNum" sz="quarter" idx="5"/>
          </p:nvPr>
        </p:nvSpPr>
        <p:spPr>
          <a:noFill/>
        </p:spPr>
        <p:txBody>
          <a:bodyPr/>
          <a:lstStyle/>
          <a:p>
            <a:fld id="{C3894C39-6F88-4186-A666-F7E7D7E1E933}" type="slidenum">
              <a:rPr lang="en-US" smtClean="0"/>
              <a:pPr/>
              <a:t>43</a:t>
            </a:fld>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The Analog to Digital Converters on the LM4F120H5QR are two 12-bit, one mega sample per second SAR-type with 12 shared analog input channels.  Those inputs can be single-ended and differential.  There is an on-chip temperature sensor.  The maximum sample rate is one mega sample per second.  </a:t>
            </a:r>
          </a:p>
          <a:p>
            <a:r>
              <a:rPr lang="en-US" sz="1200" kern="1200" dirty="0" smtClean="0">
                <a:solidFill>
                  <a:schemeClr val="tx1"/>
                </a:solidFill>
                <a:effectLst/>
                <a:latin typeface="Arial" charset="0"/>
                <a:ea typeface="+mn-ea"/>
                <a:cs typeface="+mn-cs"/>
              </a:rPr>
              <a:t>Due to the low-cost nature of the device and the pin count limitation, there is a fixed reference between the analog voltage and ground.  There are four programmable sample conversion sequencers per ADC that we'll deal with on the next slide.  Separate analog power and ground pins to keep the noise between the digital and analog sides.  Flexible trigger control for the microprocessor.  The software can trigger it.  The timers can trigger it.  The analog comparators can trigger it.  GPIO can trigger a measurement.</a:t>
            </a:r>
          </a:p>
          <a:p>
            <a:r>
              <a:rPr lang="en-US" sz="1200" kern="1200" dirty="0" smtClean="0">
                <a:solidFill>
                  <a:schemeClr val="tx1"/>
                </a:solidFill>
                <a:effectLst/>
                <a:latin typeface="Arial" charset="0"/>
                <a:ea typeface="+mn-ea"/>
                <a:cs typeface="+mn-cs"/>
              </a:rPr>
              <a:t>We have hardware averaging that we can go between 2 and 64 samples that will be averaged together to generate a result.  That's in powers of two.  </a:t>
            </a:r>
          </a:p>
          <a:p>
            <a:r>
              <a:rPr lang="en-US" sz="1200" kern="1200" dirty="0" smtClean="0">
                <a:solidFill>
                  <a:schemeClr val="tx1"/>
                </a:solidFill>
                <a:effectLst/>
                <a:latin typeface="Arial" charset="0"/>
                <a:ea typeface="+mn-ea"/>
                <a:cs typeface="+mn-cs"/>
              </a:rPr>
              <a:t>Each ADC has eight digital comparators.  There are two total analog comparators for the device.  Optionally, you can phase, shift, and sample time between the ADC modules, and that's programmable from 22 and a half to 337.5 degrees.  </a:t>
            </a:r>
          </a:p>
          <a:p>
            <a:endParaRPr lang="en-US" b="1" dirty="0" smtClean="0"/>
          </a:p>
          <a:p>
            <a:endParaRPr lang="en-US" b="1" dirty="0" smtClean="0"/>
          </a:p>
        </p:txBody>
      </p:sp>
      <p:sp>
        <p:nvSpPr>
          <p:cNvPr id="39940" name="Slide Number Placeholder 3"/>
          <p:cNvSpPr>
            <a:spLocks noGrp="1"/>
          </p:cNvSpPr>
          <p:nvPr>
            <p:ph type="sldNum" sz="quarter" idx="5"/>
          </p:nvPr>
        </p:nvSpPr>
        <p:spPr>
          <a:noFill/>
        </p:spPr>
        <p:txBody>
          <a:bodyPr/>
          <a:lstStyle/>
          <a:p>
            <a:fld id="{AFDEDB88-A2B3-4590-A50E-7360B9A049E5}" type="slidenum">
              <a:rPr lang="en-US" smtClean="0"/>
              <a:pPr/>
              <a:t>44</a:t>
            </a:fld>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The Stellaris LM4F ADCs collect and sample their data using programmable sequencers.  Each sample sequence in the sequencer is a fully programmable series of consecutive samples that allows the ADC to collect data from multiple input sources without having to be reconfigured.  Each one of the modules has four sample sequencers that control the sampling and data capture.  They're all identical except for the number of samples that they can capture and the depth of the FIFO that's associated with it.  </a:t>
            </a:r>
          </a:p>
          <a:p>
            <a:r>
              <a:rPr lang="en-US" sz="1200" kern="1200" dirty="0" smtClean="0">
                <a:solidFill>
                  <a:schemeClr val="tx1"/>
                </a:solidFill>
                <a:effectLst/>
                <a:latin typeface="Arial" charset="0"/>
                <a:ea typeface="+mn-ea"/>
                <a:cs typeface="+mn-cs"/>
              </a:rPr>
              <a:t>In order to configure a sample sequencer, the following information is going to be required for each one of the samples that you want to make.  So, you can figure a sample sequencer with one or four or eight different samples, or let's say on one that has four samples, you might only use two or three.  That's all applicable.  </a:t>
            </a:r>
          </a:p>
          <a:p>
            <a:r>
              <a:rPr lang="en-US" sz="1200" kern="1200" dirty="0" smtClean="0">
                <a:solidFill>
                  <a:schemeClr val="tx1"/>
                </a:solidFill>
                <a:effectLst/>
                <a:latin typeface="Arial" charset="0"/>
                <a:ea typeface="+mn-ea"/>
                <a:cs typeface="+mn-cs"/>
              </a:rPr>
              <a:t>You can configure the input source for each sample.  What's the mode?  Is it going to be single-ended or differential?  Are you going to generate an interrupt on the sample completion?  Are you going to indicate that this is a last sample in the sequence?  And bear in mind you can do this for every single sample. As many as, for sample sequencer zero, eight total samples.  So, each sample sequencer can then transfer its data from the FIFO independently using a dedicated DMA channel.</a:t>
            </a:r>
          </a:p>
          <a:p>
            <a:endParaRPr lang="en-US" dirty="0" smtClean="0"/>
          </a:p>
        </p:txBody>
      </p:sp>
      <p:sp>
        <p:nvSpPr>
          <p:cNvPr id="44036" name="Slide Number Placeholder 3"/>
          <p:cNvSpPr>
            <a:spLocks noGrp="1"/>
          </p:cNvSpPr>
          <p:nvPr>
            <p:ph type="sldNum" sz="quarter" idx="5"/>
          </p:nvPr>
        </p:nvSpPr>
        <p:spPr>
          <a:noFill/>
        </p:spPr>
        <p:txBody>
          <a:bodyPr/>
          <a:lstStyle/>
          <a:p>
            <a:fld id="{B3128434-F420-48B6-9F25-0D7E20921222}" type="slidenum">
              <a:rPr lang="en-US" smtClean="0"/>
              <a:pPr/>
              <a:t>45</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In lab five, you'll write code to make measurements with the on-chip, 12-bit, analog-to-digital converter.  To keep things simple, you'll use the internal temperature sensor as an input to the ADC12.  You can then use your finger to warm the microcontroller on the LaunchPad board to see the temperature change.</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46</a:t>
            </a:fld>
            <a:endParaRPr lang="en-US"/>
          </a:p>
        </p:txBody>
      </p:sp>
    </p:spTree>
    <p:extLst>
      <p:ext uri="{BB962C8B-B14F-4D97-AF65-F5344CB8AC3E}">
        <p14:creationId xmlns:p14="http://schemas.microsoft.com/office/powerpoint/2010/main" val="40177983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Chapter six covers the hibernation model and low-power modes.  This module manages the removal and restoration of power to the CPU and peripherals to provide a means of reducing the power consumption.  Additional features include a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that can be used for wake events and battery-backed SRAM for storing and restoring the processor state.</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47</a:t>
            </a:fld>
            <a:endParaRPr lang="en-US"/>
          </a:p>
        </p:txBody>
      </p:sp>
    </p:spTree>
    <p:extLst>
      <p:ext uri="{BB962C8B-B14F-4D97-AF65-F5344CB8AC3E}">
        <p14:creationId xmlns:p14="http://schemas.microsoft.com/office/powerpoint/2010/main" val="398325110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Some key features of the hibernation module.  The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is a 32-bit seconds counter with a 15-bit </a:t>
            </a:r>
            <a:r>
              <a:rPr lang="en-US" sz="1200" kern="1200" dirty="0" err="1" smtClean="0">
                <a:solidFill>
                  <a:schemeClr val="tx1"/>
                </a:solidFill>
                <a:effectLst/>
                <a:latin typeface="Arial" charset="0"/>
                <a:ea typeface="+mn-ea"/>
                <a:cs typeface="+mn-cs"/>
              </a:rPr>
              <a:t>subseconds</a:t>
            </a:r>
            <a:r>
              <a:rPr lang="en-US" sz="1200" kern="1200" dirty="0" smtClean="0">
                <a:solidFill>
                  <a:schemeClr val="tx1"/>
                </a:solidFill>
                <a:effectLst/>
                <a:latin typeface="Arial" charset="0"/>
                <a:ea typeface="+mn-ea"/>
                <a:cs typeface="+mn-cs"/>
              </a:rPr>
              <a:t> counter, so you can time much lower than single seconds.  And it has an add-in trim capability for getting precision control over the time.  We have a dedicated pin for waking up using an external signal.  The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is operational, and the hibernation memory is valid as long as the battery voltage is valid.  </a:t>
            </a:r>
          </a:p>
          <a:p>
            <a:r>
              <a:rPr lang="en-US" sz="1200" kern="1200" dirty="0" smtClean="0">
                <a:solidFill>
                  <a:schemeClr val="tx1"/>
                </a:solidFill>
                <a:effectLst/>
                <a:latin typeface="Arial" charset="0"/>
                <a:ea typeface="+mn-ea"/>
                <a:cs typeface="+mn-cs"/>
              </a:rPr>
              <a:t>On the LaunchPad board, the battery voltage is connected directly to the processor voltage.  So, the battery voltage will never be bad, but in your design, you may have a separate battery and a separate battery holder.  So, if that battery is dead or if that battery is not present, you don't want your part going into hibernation.  The part will not go into hibernation if that battery isn't there or isn't valid.  </a:t>
            </a:r>
          </a:p>
          <a:p>
            <a:r>
              <a:rPr lang="en-US" sz="1200" kern="1200" dirty="0" smtClean="0">
                <a:solidFill>
                  <a:schemeClr val="tx1"/>
                </a:solidFill>
                <a:effectLst/>
                <a:latin typeface="Arial" charset="0"/>
                <a:ea typeface="+mn-ea"/>
                <a:cs typeface="+mn-cs"/>
              </a:rPr>
              <a:t>We also have a VDD3 on mode that provides state retention of the GPIO pins during hibernation.  Remember that what's going on here is we're actually shutting the part off at the very lowest power modes.  When that happens, you're essentially coming back up from reset.  This will allow you to keep the GPIO pins there as you come back up without resetting them.</a:t>
            </a:r>
          </a:p>
          <a:p>
            <a:r>
              <a:rPr lang="en-US" sz="1200" kern="1200" dirty="0" smtClean="0">
                <a:solidFill>
                  <a:schemeClr val="tx1"/>
                </a:solidFill>
                <a:effectLst/>
                <a:latin typeface="Arial" charset="0"/>
                <a:ea typeface="+mn-ea"/>
                <a:cs typeface="+mn-cs"/>
              </a:rPr>
              <a:t>So, if you're going to shut the part down, you need a mechanism for power control.  We have an on-chip voltage regulator for power control for the CPU only.  We also have a pin that comes out that provides system power control through a voltage regulator on your board for any other onboard hardware. </a:t>
            </a:r>
          </a:p>
          <a:p>
            <a:r>
              <a:rPr lang="en-US" sz="1200" kern="1200" dirty="0" smtClean="0">
                <a:solidFill>
                  <a:schemeClr val="tx1"/>
                </a:solidFill>
                <a:effectLst/>
                <a:latin typeface="Arial" charset="0"/>
                <a:ea typeface="+mn-ea"/>
                <a:cs typeface="+mn-cs"/>
              </a:rPr>
              <a:t>The part has low battery detection, signaling, and interrupt generation with optional wake on low battery.  If that battery gets down to the point where it can't run anymore, it can't hold your memory in place, you probably want to wake up.</a:t>
            </a:r>
          </a:p>
          <a:p>
            <a:r>
              <a:rPr lang="en-US" sz="1200" kern="1200" dirty="0" smtClean="0">
                <a:solidFill>
                  <a:schemeClr val="tx1"/>
                </a:solidFill>
                <a:effectLst/>
                <a:latin typeface="Arial" charset="0"/>
                <a:ea typeface="+mn-ea"/>
                <a:cs typeface="+mn-cs"/>
              </a:rPr>
              <a:t>You can connect a 32,768-hertz external crystal or an external oscillator clock for the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There are 16 32-bit words of battery-backed memory for you to save the processor state to during hibernation.  It's important here.  This is battery-backed SRAM. </a:t>
            </a:r>
          </a:p>
          <a:p>
            <a:r>
              <a:rPr lang="en-US" sz="1200" kern="1200" dirty="0" smtClean="0">
                <a:solidFill>
                  <a:schemeClr val="tx1"/>
                </a:solidFill>
                <a:effectLst/>
                <a:latin typeface="Arial" charset="0"/>
                <a:ea typeface="+mn-ea"/>
                <a:cs typeface="+mn-cs"/>
              </a:rPr>
              <a:t>Other types of memory, like EEPROM or flash, have significant issues.  If you power down the device as you're trying to save things in them, one, it's slow to write to those things, and two, they eat a lot of memory.  Three, there's a big problem if you power down in the middle of actually trying to write those things.  </a:t>
            </a:r>
          </a:p>
          <a:p>
            <a:r>
              <a:rPr lang="en-US" sz="1200" kern="1200" dirty="0" smtClean="0">
                <a:solidFill>
                  <a:schemeClr val="tx1"/>
                </a:solidFill>
                <a:effectLst/>
                <a:latin typeface="Arial" charset="0"/>
                <a:ea typeface="+mn-ea"/>
                <a:cs typeface="+mn-cs"/>
              </a:rPr>
              <a:t>Battery-backed SRAM doesn't have any of those issues.  It's extremely fast.  It's extremely power efficient, and if you actually managed to power down in the middle of it, all you end up with is a corrupted saved piece of memory.  You don't end up with corrupted memory.</a:t>
            </a:r>
          </a:p>
          <a:p>
            <a:r>
              <a:rPr lang="en-US" sz="1200" kern="1200" dirty="0" smtClean="0">
                <a:solidFill>
                  <a:schemeClr val="tx1"/>
                </a:solidFill>
                <a:effectLst/>
                <a:latin typeface="Arial" charset="0"/>
                <a:ea typeface="+mn-ea"/>
                <a:cs typeface="+mn-cs"/>
              </a:rPr>
              <a:t>We have programmable interrupts on the module for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match.  You can wake every three seconds, ten seconds, and so on.  We can wake on an external pin, and we can wake on low-battery events. </a:t>
            </a:r>
            <a:endParaRPr lang="en-US" dirty="0" smtClean="0"/>
          </a:p>
        </p:txBody>
      </p:sp>
      <p:sp>
        <p:nvSpPr>
          <p:cNvPr id="44036" name="Slide Number Placeholder 3"/>
          <p:cNvSpPr>
            <a:spLocks noGrp="1"/>
          </p:cNvSpPr>
          <p:nvPr>
            <p:ph type="sldNum" sz="quarter" idx="5"/>
          </p:nvPr>
        </p:nvSpPr>
        <p:spPr>
          <a:noFill/>
        </p:spPr>
        <p:txBody>
          <a:bodyPr/>
          <a:lstStyle/>
          <a:p>
            <a:fld id="{F70F062B-5973-4556-A4B4-F563BC5B12D6}" type="slidenum">
              <a:rPr lang="en-US" smtClean="0"/>
              <a:pPr/>
              <a:t>48</a:t>
            </a:fld>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The power modes on the LM4F are run mode, sleep mode, deep sleep mode, and then the hibernate modes below that.  BDD3 on with the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running and without the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running.  </a:t>
            </a:r>
          </a:p>
          <a:p>
            <a:r>
              <a:rPr lang="en-US" sz="1200" kern="1200" dirty="0" smtClean="0">
                <a:solidFill>
                  <a:schemeClr val="tx1"/>
                </a:solidFill>
                <a:effectLst/>
                <a:latin typeface="Arial" charset="0"/>
                <a:ea typeface="+mn-ea"/>
                <a:cs typeface="+mn-cs"/>
              </a:rPr>
              <a:t>Now, anytime you quote these kinds of numbers, you need to be asking, "Under what conditions are these numbers valid?"  And these numbers were done at 40 megahertz with the PLL on for the run mode and the sleep mode.  You'll take a look on the next page will give you some further details on this, but whenever you're looking at the strict numbers on what the current consumption is, you really need to be aware of under what conditions these numbers were derived.</a:t>
            </a:r>
          </a:p>
          <a:p>
            <a:r>
              <a:rPr lang="en-US" sz="1200" kern="1200" dirty="0" smtClean="0">
                <a:solidFill>
                  <a:schemeClr val="tx1"/>
                </a:solidFill>
                <a:effectLst/>
                <a:latin typeface="Arial" charset="0"/>
                <a:ea typeface="+mn-ea"/>
                <a:cs typeface="+mn-cs"/>
              </a:rPr>
              <a:t>So, the run mode we're looking at somewhere in the 32 milliamp range.  When we go into sleep mode, that's going to stop the processor clock.  Of course, turn off the ... that means basically the processor is not running.  It's still powered.  So, a two sys clock wake-up time, a significant power savings and a very fast wake-up time.</a:t>
            </a:r>
          </a:p>
          <a:p>
            <a:r>
              <a:rPr lang="en-US" sz="1200" kern="1200" dirty="0" smtClean="0">
                <a:solidFill>
                  <a:schemeClr val="tx1"/>
                </a:solidFill>
                <a:effectLst/>
                <a:latin typeface="Arial" charset="0"/>
                <a:ea typeface="+mn-ea"/>
                <a:cs typeface="+mn-cs"/>
              </a:rPr>
              <a:t>When you go into deep sleep mode, that stops the system clock and switches off the 400 megahertz phase lock loop and flash memory.  You're still getting a 1.25 to 350 microsecond wake-up time, which is pretty fast.  We're still coming up with the numbers on the exact current draw for those.</a:t>
            </a:r>
          </a:p>
          <a:p>
            <a:r>
              <a:rPr lang="en-US" sz="1200" kern="1200" dirty="0" smtClean="0">
                <a:solidFill>
                  <a:schemeClr val="tx1"/>
                </a:solidFill>
                <a:effectLst/>
                <a:latin typeface="Arial" charset="0"/>
                <a:ea typeface="+mn-ea"/>
                <a:cs typeface="+mn-cs"/>
              </a:rPr>
              <a:t>Hibernate modes, there are three different kinds of hibernate modes here.  In the hibernate VDD3 on, this can be with the power on or on battery.  The hibernate modes RTC and no RTC are only on battery.  These are going to give you in the 500 microseconds wake-up time to come back up from very, very deep sleep.  Down in the five </a:t>
            </a:r>
            <a:r>
              <a:rPr lang="en-US" sz="1200" kern="1200" dirty="0" err="1" smtClean="0">
                <a:solidFill>
                  <a:schemeClr val="tx1"/>
                </a:solidFill>
                <a:effectLst/>
                <a:latin typeface="Arial" charset="0"/>
                <a:ea typeface="+mn-ea"/>
                <a:cs typeface="+mn-cs"/>
              </a:rPr>
              <a:t>microamps</a:t>
            </a:r>
            <a:r>
              <a:rPr lang="en-US" sz="1200" kern="1200" dirty="0" smtClean="0">
                <a:solidFill>
                  <a:schemeClr val="tx1"/>
                </a:solidFill>
                <a:effectLst/>
                <a:latin typeface="Arial" charset="0"/>
                <a:ea typeface="+mn-ea"/>
                <a:cs typeface="+mn-cs"/>
              </a:rPr>
              <a:t>, 1.7 </a:t>
            </a:r>
            <a:r>
              <a:rPr lang="en-US" sz="1200" kern="1200" dirty="0" err="1" smtClean="0">
                <a:solidFill>
                  <a:schemeClr val="tx1"/>
                </a:solidFill>
                <a:effectLst/>
                <a:latin typeface="Arial" charset="0"/>
                <a:ea typeface="+mn-ea"/>
                <a:cs typeface="+mn-cs"/>
              </a:rPr>
              <a:t>microamps</a:t>
            </a:r>
            <a:r>
              <a:rPr lang="en-US" sz="1200" kern="1200" dirty="0" smtClean="0">
                <a:solidFill>
                  <a:schemeClr val="tx1"/>
                </a:solidFill>
                <a:effectLst/>
                <a:latin typeface="Arial" charset="0"/>
                <a:ea typeface="+mn-ea"/>
                <a:cs typeface="+mn-cs"/>
              </a:rPr>
              <a:t>, and 1.6 </a:t>
            </a:r>
            <a:r>
              <a:rPr lang="en-US" sz="1200" kern="1200" dirty="0" err="1" smtClean="0">
                <a:solidFill>
                  <a:schemeClr val="tx1"/>
                </a:solidFill>
                <a:effectLst/>
                <a:latin typeface="Arial" charset="0"/>
                <a:ea typeface="+mn-ea"/>
                <a:cs typeface="+mn-cs"/>
              </a:rPr>
              <a:t>microamps</a:t>
            </a:r>
            <a:r>
              <a:rPr lang="en-US" sz="1200" kern="1200" dirty="0" smtClean="0">
                <a:solidFill>
                  <a:schemeClr val="tx1"/>
                </a:solidFill>
                <a:effectLst/>
                <a:latin typeface="Arial" charset="0"/>
                <a:ea typeface="+mn-ea"/>
                <a:cs typeface="+mn-cs"/>
              </a:rPr>
              <a:t>.  Let's take a look at a few more details about the power modes on the next slide.</a:t>
            </a:r>
            <a:endParaRPr lang="en-US" dirty="0" smtClean="0"/>
          </a:p>
        </p:txBody>
      </p:sp>
      <p:sp>
        <p:nvSpPr>
          <p:cNvPr id="39940" name="Slide Number Placeholder 3"/>
          <p:cNvSpPr>
            <a:spLocks noGrp="1"/>
          </p:cNvSpPr>
          <p:nvPr>
            <p:ph type="sldNum" sz="quarter" idx="5"/>
          </p:nvPr>
        </p:nvSpPr>
        <p:spPr>
          <a:noFill/>
        </p:spPr>
        <p:txBody>
          <a:bodyPr/>
          <a:lstStyle/>
          <a:p>
            <a:fld id="{E752D9CD-9665-4B61-BE28-6D12DF262952}" type="slidenum">
              <a:rPr lang="en-US" smtClean="0"/>
              <a:pPr/>
              <a:t>49</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1266825" y="727075"/>
            <a:ext cx="4781550" cy="3586163"/>
          </a:xfrm>
          <a:ln/>
        </p:spPr>
      </p:sp>
      <p:sp>
        <p:nvSpPr>
          <p:cNvPr id="3" name="Notes Placeholder 2"/>
          <p:cNvSpPr>
            <a:spLocks noGrp="1"/>
          </p:cNvSpPr>
          <p:nvPr>
            <p:ph type="body" idx="1"/>
          </p:nvPr>
        </p:nvSpPr>
        <p:spPr/>
        <p:txBody>
          <a:bodyPr>
            <a:normAutofit fontScale="92500" lnSpcReduction="10000"/>
          </a:bodyPr>
          <a:lstStyle/>
          <a:p>
            <a:r>
              <a:rPr lang="en-US" sz="1200" kern="1200" dirty="0" smtClean="0">
                <a:solidFill>
                  <a:schemeClr val="tx1"/>
                </a:solidFill>
                <a:effectLst/>
                <a:latin typeface="Arial" charset="0"/>
                <a:ea typeface="+mn-ea"/>
                <a:cs typeface="+mn-cs"/>
              </a:rPr>
              <a:t>The Stellaris LM4F120 series microcontrollers have a wide range of peripherals and capabilities.  If we take a look at the diagram on the left-hand side, we can see the ARM cortex M4F core, which sports JTAG access for testability, as well as serial wire debug for testability.</a:t>
            </a:r>
          </a:p>
          <a:p>
            <a:r>
              <a:rPr lang="en-US" sz="1200" kern="1200" dirty="0" smtClean="0">
                <a:solidFill>
                  <a:schemeClr val="tx1"/>
                </a:solidFill>
                <a:effectLst/>
                <a:latin typeface="Arial" charset="0"/>
                <a:ea typeface="+mn-ea"/>
                <a:cs typeface="+mn-cs"/>
              </a:rPr>
              <a:t>We have the NVIC, Nested Vectored Interrupt Controller.  We have the memory protection unit.  We have the floating point unit, and we have the embedded trace </a:t>
            </a:r>
            <a:r>
              <a:rPr lang="en-US" sz="1200" kern="1200" dirty="0" err="1" smtClean="0">
                <a:solidFill>
                  <a:schemeClr val="tx1"/>
                </a:solidFill>
                <a:effectLst/>
                <a:latin typeface="Arial" charset="0"/>
                <a:ea typeface="+mn-ea"/>
                <a:cs typeface="+mn-cs"/>
              </a:rPr>
              <a:t>macrocell</a:t>
            </a:r>
            <a:r>
              <a:rPr lang="en-US" sz="1200" kern="1200" dirty="0" smtClean="0">
                <a:solidFill>
                  <a:schemeClr val="tx1"/>
                </a:solidFill>
                <a:effectLst/>
                <a:latin typeface="Arial" charset="0"/>
                <a:ea typeface="+mn-ea"/>
                <a:cs typeface="+mn-cs"/>
              </a:rPr>
              <a:t> for extended testing on the device.  For memory, we have 256K of flash, 32K of SRAM.  We have an onboard ROM.  I'll talk about the contents in a moment.  And 2K of double E PROM.</a:t>
            </a:r>
          </a:p>
          <a:p>
            <a:r>
              <a:rPr lang="en-US" sz="1200" kern="1200" dirty="0" smtClean="0">
                <a:solidFill>
                  <a:schemeClr val="tx1"/>
                </a:solidFill>
                <a:effectLst/>
                <a:latin typeface="Arial" charset="0"/>
                <a:ea typeface="+mn-ea"/>
                <a:cs typeface="+mn-cs"/>
              </a:rPr>
              <a:t>On the analog side, we have a LDO voltage regulator for regulating the CPU voltage on the device, a series of analog comparators.  We have two, 12-bit ACDs.  That's up to 24 channels through 12 shared inputs, one mega sample A to D conversion, and a temperature sensor onboard.  </a:t>
            </a:r>
          </a:p>
          <a:p>
            <a:r>
              <a:rPr lang="en-US" sz="1200" kern="1200" dirty="0" smtClean="0">
                <a:solidFill>
                  <a:schemeClr val="tx1"/>
                </a:solidFill>
                <a:effectLst/>
                <a:latin typeface="Arial" charset="0"/>
                <a:ea typeface="+mn-ea"/>
                <a:cs typeface="+mn-cs"/>
              </a:rPr>
              <a:t>On the left bottom side there, we have a series of serial interfaces.  Depending on how you decide to use the IO on the device, you could have as many as eight UARTs, four SSI spy ports, a USB device port, a CAN port, or as many as six I-squared C ports.  For the system control, we have the normal, very flexible clock system, preset, and system control.  We also have a </a:t>
            </a:r>
            <a:r>
              <a:rPr lang="en-US" sz="1200" kern="1200" dirty="0" err="1" smtClean="0">
                <a:solidFill>
                  <a:schemeClr val="tx1"/>
                </a:solidFill>
                <a:effectLst/>
                <a:latin typeface="Arial" charset="0"/>
                <a:ea typeface="+mn-ea"/>
                <a:cs typeface="+mn-cs"/>
              </a:rPr>
              <a:t>systick</a:t>
            </a:r>
            <a:r>
              <a:rPr lang="en-US" sz="1200" kern="1200" dirty="0" smtClean="0">
                <a:solidFill>
                  <a:schemeClr val="tx1"/>
                </a:solidFill>
                <a:effectLst/>
                <a:latin typeface="Arial" charset="0"/>
                <a:ea typeface="+mn-ea"/>
                <a:cs typeface="+mn-cs"/>
              </a:rPr>
              <a:t> timer on board.  That timer is many times used as a real-time operating system heartbeat timer, although you can use it as a regular timer resource on the device.</a:t>
            </a:r>
          </a:p>
          <a:p>
            <a:r>
              <a:rPr lang="en-US" sz="1200" kern="1200" dirty="0" smtClean="0">
                <a:solidFill>
                  <a:schemeClr val="tx1"/>
                </a:solidFill>
                <a:effectLst/>
                <a:latin typeface="Arial" charset="0"/>
                <a:ea typeface="+mn-ea"/>
                <a:cs typeface="+mn-cs"/>
              </a:rPr>
              <a:t>We have 12 general-purpose timers capable of PWM and capture and compare.  There are six each 32-bit or two 16-bit.  The other six are 64-bit or two 32-bit.  We also have two watchdog timers, each of them driven by a separate clock domain for safety.  GPIOs.  We have ... I'll talk more about GPIOs in a moment.  32 channels of DMA, a precision oscillator onboard, and a battery-backed hibernate module that offers real-time clock, as well as battery-backed SRAM.</a:t>
            </a:r>
          </a:p>
          <a:p>
            <a:r>
              <a:rPr lang="en-US" sz="1200" kern="1200" dirty="0" smtClean="0">
                <a:solidFill>
                  <a:schemeClr val="tx1"/>
                </a:solidFill>
                <a:effectLst/>
                <a:latin typeface="Arial" charset="0"/>
                <a:ea typeface="+mn-ea"/>
                <a:cs typeface="+mn-cs"/>
              </a:rPr>
              <a:t>So, we offer best-in-class power consumption as low as 370 </a:t>
            </a:r>
            <a:r>
              <a:rPr lang="en-US" sz="1200" kern="1200" dirty="0" err="1" smtClean="0">
                <a:solidFill>
                  <a:schemeClr val="tx1"/>
                </a:solidFill>
                <a:effectLst/>
                <a:latin typeface="Arial" charset="0"/>
                <a:ea typeface="+mn-ea"/>
                <a:cs typeface="+mn-cs"/>
              </a:rPr>
              <a:t>microamps</a:t>
            </a:r>
            <a:r>
              <a:rPr lang="en-US" sz="1200" kern="1200" dirty="0" smtClean="0">
                <a:solidFill>
                  <a:schemeClr val="tx1"/>
                </a:solidFill>
                <a:effectLst/>
                <a:latin typeface="Arial" charset="0"/>
                <a:ea typeface="+mn-ea"/>
                <a:cs typeface="+mn-cs"/>
              </a:rPr>
              <a:t> per megahertz, 500 microseconds wake-up from low power modes, and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currents as low as 1.7 </a:t>
            </a:r>
            <a:r>
              <a:rPr lang="en-US" sz="1200" kern="1200" dirty="0" err="1" smtClean="0">
                <a:solidFill>
                  <a:schemeClr val="tx1"/>
                </a:solidFill>
                <a:effectLst/>
                <a:latin typeface="Arial" charset="0"/>
                <a:ea typeface="+mn-ea"/>
                <a:cs typeface="+mn-cs"/>
              </a:rPr>
              <a:t>microamps</a:t>
            </a:r>
            <a:r>
              <a:rPr lang="en-US" sz="1200" kern="1200" dirty="0" smtClean="0">
                <a:solidFill>
                  <a:schemeClr val="tx1"/>
                </a:solidFill>
                <a:effectLst/>
                <a:latin typeface="Arial" charset="0"/>
                <a:ea typeface="+mn-ea"/>
                <a:cs typeface="+mn-cs"/>
              </a:rPr>
              <a:t>.  It's a solid roadmap to higher speeds, larger memory, and ultralow power.</a:t>
            </a:r>
          </a:p>
          <a:p>
            <a:pPr eaLnBrk="1" hangingPunct="1">
              <a:defRPr/>
            </a:pPr>
            <a:endParaRPr lang="en-US" dirty="0"/>
          </a:p>
        </p:txBody>
      </p:sp>
      <p:sp>
        <p:nvSpPr>
          <p:cNvPr id="69636" name="Slide Number Placeholder 3"/>
          <p:cNvSpPr>
            <a:spLocks noGrp="1"/>
          </p:cNvSpPr>
          <p:nvPr>
            <p:ph type="sldNum" sz="quarter" idx="5"/>
          </p:nvPr>
        </p:nvSpPr>
        <p:spPr>
          <a:noFill/>
        </p:spPr>
        <p:txBody>
          <a:bodyPr/>
          <a:lstStyle/>
          <a:p>
            <a:fld id="{CCE8DD4A-20DB-43B8-93FA-D3734F2B6301}" type="slidenum">
              <a:rPr lang="en-US" smtClean="0">
                <a:latin typeface="Arial" pitchFamily="34" charset="0"/>
              </a:rPr>
              <a:pPr/>
              <a:t>5</a:t>
            </a:fld>
            <a:endParaRPr lang="en-US" smtClean="0">
              <a:latin typeface="Arial"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Next up is a power mode comparison.  Now, critical to any power mode comparison is always the asterisk at the bottom.  Right?  Under what condition are you making these measurements?  Here you can see we're taking a look at the run mode, sleep mode, deep sleep mode, the VDD3 on mode, and then we have hibernation mode with the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running and hibernation mode without the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a:t>
            </a:r>
          </a:p>
          <a:p>
            <a:r>
              <a:rPr lang="en-US" sz="1200" kern="1200" dirty="0" smtClean="0">
                <a:solidFill>
                  <a:schemeClr val="tx1"/>
                </a:solidFill>
                <a:effectLst/>
                <a:latin typeface="Arial" charset="0"/>
                <a:ea typeface="+mn-ea"/>
                <a:cs typeface="+mn-cs"/>
              </a:rPr>
              <a:t>So, as far as the power goes, we're running the part at 3.3 volts, and that applies all the way until you're in the deep hibernation, the two deep hibernation modes on the far right.  In those, the VDD will be off.  The VBAT doesn't matter until you've reached any of the hibernation modes.  The battery voltages needs to be three volts.  </a:t>
            </a:r>
          </a:p>
          <a:p>
            <a:r>
              <a:rPr lang="en-US" sz="1200" kern="1200" dirty="0" smtClean="0">
                <a:solidFill>
                  <a:schemeClr val="tx1"/>
                </a:solidFill>
                <a:effectLst/>
                <a:latin typeface="Arial" charset="0"/>
                <a:ea typeface="+mn-ea"/>
                <a:cs typeface="+mn-cs"/>
              </a:rPr>
              <a:t>The system clock down here when we're in run mode, it's 40 megahertz with the 400 megahertz phase lock loop running there and in the sleep mode.  In deep sleep mode, we're running the part off of the low frequency oscillator on the part.  In any of the hibernation modes, the system clock is off.  </a:t>
            </a:r>
          </a:p>
          <a:p>
            <a:r>
              <a:rPr lang="en-US" sz="1200" kern="1200" dirty="0" smtClean="0">
                <a:solidFill>
                  <a:schemeClr val="tx1"/>
                </a:solidFill>
                <a:effectLst/>
                <a:latin typeface="Arial" charset="0"/>
                <a:ea typeface="+mn-ea"/>
                <a:cs typeface="+mn-cs"/>
              </a:rPr>
              <a:t>Take a look at the core parameter down here.  In the run mode, sleep mode, and deep sleep, the core is powered on.  In the others, it's off.  The core is clocked in run mode, not clocked in any of the rest of the modes that we're using here.  You can see that only in run mode will we have all the peripherals on.  </a:t>
            </a:r>
          </a:p>
          <a:p>
            <a:r>
              <a:rPr lang="en-US" sz="1200" kern="1200" dirty="0" smtClean="0">
                <a:solidFill>
                  <a:schemeClr val="tx1"/>
                </a:solidFill>
                <a:effectLst/>
                <a:latin typeface="Arial" charset="0"/>
                <a:ea typeface="+mn-ea"/>
                <a:cs typeface="+mn-cs"/>
              </a:rPr>
              <a:t>And here, what are we doing during the run mode?  We're actually in a while loop.  We're actually running some code that's off and doing something.  Be careful about what you see there.  Some processors may be sitting there doing nothing.  This is actually in a while loop.  In the other ones, it doesn't matter because the core isn't clocked, so it can't run any code.</a:t>
            </a:r>
          </a:p>
          <a:p>
            <a:r>
              <a:rPr lang="en-US" sz="1200" kern="1200" dirty="0" smtClean="0">
                <a:solidFill>
                  <a:schemeClr val="tx1"/>
                </a:solidFill>
                <a:effectLst/>
                <a:latin typeface="Arial" charset="0"/>
                <a:ea typeface="+mn-ea"/>
                <a:cs typeface="+mn-cs"/>
              </a:rPr>
              <a:t>Now, this box, this red dotted box denotes the power modes that are available on the </a:t>
            </a:r>
            <a:r>
              <a:rPr lang="en-US" sz="1200" kern="1200" dirty="0" err="1" smtClean="0">
                <a:solidFill>
                  <a:schemeClr val="tx1"/>
                </a:solidFill>
                <a:effectLst/>
                <a:latin typeface="Arial" charset="0"/>
                <a:ea typeface="+mn-ea"/>
                <a:cs typeface="+mn-cs"/>
              </a:rPr>
              <a:t>launchpad</a:t>
            </a:r>
            <a:r>
              <a:rPr lang="en-US" sz="1200" kern="1200" dirty="0" smtClean="0">
                <a:solidFill>
                  <a:schemeClr val="tx1"/>
                </a:solidFill>
                <a:effectLst/>
                <a:latin typeface="Arial" charset="0"/>
                <a:ea typeface="+mn-ea"/>
                <a:cs typeface="+mn-cs"/>
              </a:rPr>
              <a:t> board.  That's because we don't have a battery on the </a:t>
            </a:r>
            <a:r>
              <a:rPr lang="en-US" sz="1200" kern="1200" dirty="0" err="1" smtClean="0">
                <a:solidFill>
                  <a:schemeClr val="tx1"/>
                </a:solidFill>
                <a:effectLst/>
                <a:latin typeface="Arial" charset="0"/>
                <a:ea typeface="+mn-ea"/>
                <a:cs typeface="+mn-cs"/>
              </a:rPr>
              <a:t>launchpad</a:t>
            </a:r>
            <a:r>
              <a:rPr lang="en-US" sz="1200" kern="1200" dirty="0" smtClean="0">
                <a:solidFill>
                  <a:schemeClr val="tx1"/>
                </a:solidFill>
                <a:effectLst/>
                <a:latin typeface="Arial" charset="0"/>
                <a:ea typeface="+mn-ea"/>
                <a:cs typeface="+mn-cs"/>
              </a:rPr>
              <a:t> board.  The VBAT is connected to the CPU voltage, which means we can't run those hibernation modes on the far right.  Your system could run that.  Certainly, the LM4F120H5QR could run that if that battery voltage pin was connected to a battery.</a:t>
            </a:r>
          </a:p>
          <a:p>
            <a:r>
              <a:rPr lang="en-US" sz="1200" kern="1200" dirty="0" smtClean="0">
                <a:solidFill>
                  <a:schemeClr val="tx1"/>
                </a:solidFill>
                <a:effectLst/>
                <a:latin typeface="Arial" charset="0"/>
                <a:ea typeface="+mn-ea"/>
                <a:cs typeface="+mn-cs"/>
              </a:rPr>
              <a:t>So, in run mode, we're seeing 32 milliamps at 40 megahertz core speed.  In the sleep mode, 10 milliamps with 40 megahertz and the PLL running.  The deep sleep mode, we have a ... we need to get a number on that.  That's still under investigation.  The hibernation mode is down in the five </a:t>
            </a:r>
            <a:r>
              <a:rPr lang="en-US" sz="1200" kern="1200" dirty="0" err="1" smtClean="0">
                <a:solidFill>
                  <a:schemeClr val="tx1"/>
                </a:solidFill>
                <a:effectLst/>
                <a:latin typeface="Arial" charset="0"/>
                <a:ea typeface="+mn-ea"/>
                <a:cs typeface="+mn-cs"/>
              </a:rPr>
              <a:t>microamp</a:t>
            </a:r>
            <a:r>
              <a:rPr lang="en-US" sz="1200" kern="1200" dirty="0" smtClean="0">
                <a:solidFill>
                  <a:schemeClr val="tx1"/>
                </a:solidFill>
                <a:effectLst/>
                <a:latin typeface="Arial" charset="0"/>
                <a:ea typeface="+mn-ea"/>
                <a:cs typeface="+mn-cs"/>
              </a:rPr>
              <a:t> range.  We'll be able to measure that in the class.  </a:t>
            </a:r>
          </a:p>
          <a:p>
            <a:r>
              <a:rPr lang="en-US" sz="1200" kern="1200" dirty="0" smtClean="0">
                <a:solidFill>
                  <a:schemeClr val="tx1"/>
                </a:solidFill>
                <a:effectLst/>
                <a:latin typeface="Arial" charset="0"/>
                <a:ea typeface="+mn-ea"/>
                <a:cs typeface="+mn-cs"/>
              </a:rPr>
              <a:t>Hibernation mode off the battery with a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running is somewhere in the 1.7 </a:t>
            </a:r>
            <a:r>
              <a:rPr lang="en-US" sz="1200" kern="1200" dirty="0" err="1" smtClean="0">
                <a:solidFill>
                  <a:schemeClr val="tx1"/>
                </a:solidFill>
                <a:effectLst/>
                <a:latin typeface="Arial" charset="0"/>
                <a:ea typeface="+mn-ea"/>
                <a:cs typeface="+mn-cs"/>
              </a:rPr>
              <a:t>microamp</a:t>
            </a:r>
            <a:r>
              <a:rPr lang="en-US" sz="1200" kern="1200" dirty="0" smtClean="0">
                <a:solidFill>
                  <a:schemeClr val="tx1"/>
                </a:solidFill>
                <a:effectLst/>
                <a:latin typeface="Arial" charset="0"/>
                <a:ea typeface="+mn-ea"/>
                <a:cs typeface="+mn-cs"/>
              </a:rPr>
              <a:t> range.  Hibernation without the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running is somewhere in the 1.6 </a:t>
            </a:r>
            <a:r>
              <a:rPr lang="en-US" sz="1200" kern="1200" dirty="0" err="1" smtClean="0">
                <a:solidFill>
                  <a:schemeClr val="tx1"/>
                </a:solidFill>
                <a:effectLst/>
                <a:latin typeface="Arial" charset="0"/>
                <a:ea typeface="+mn-ea"/>
                <a:cs typeface="+mn-cs"/>
              </a:rPr>
              <a:t>microamp</a:t>
            </a:r>
            <a:r>
              <a:rPr lang="en-US" sz="1200" kern="1200" dirty="0" smtClean="0">
                <a:solidFill>
                  <a:schemeClr val="tx1"/>
                </a:solidFill>
                <a:effectLst/>
                <a:latin typeface="Arial" charset="0"/>
                <a:ea typeface="+mn-ea"/>
                <a:cs typeface="+mn-cs"/>
              </a:rPr>
              <a:t> range.  Those are extremely good numbers for an ARM device.</a:t>
            </a:r>
            <a:endParaRPr lang="en-US" dirty="0" smtClean="0"/>
          </a:p>
        </p:txBody>
      </p:sp>
      <p:sp>
        <p:nvSpPr>
          <p:cNvPr id="43012" name="Slide Number Placeholder 3"/>
          <p:cNvSpPr>
            <a:spLocks noGrp="1"/>
          </p:cNvSpPr>
          <p:nvPr>
            <p:ph type="sldNum" sz="quarter" idx="5"/>
          </p:nvPr>
        </p:nvSpPr>
        <p:spPr>
          <a:noFill/>
        </p:spPr>
        <p:txBody>
          <a:bodyPr/>
          <a:lstStyle/>
          <a:p>
            <a:fld id="{A46DD20B-D355-429F-9819-6F01802DC9BC}" type="slidenum">
              <a:rPr lang="en-US" smtClean="0"/>
              <a:pPr/>
              <a:t>50</a:t>
            </a:fld>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low-cost LaunchPad board doesn't have a battery holder.  The VDD, the power to the CPU, and the V battery are wired together on the board.  So, that's going to disable those battery-only powered low-power modes.  </a:t>
            </a:r>
          </a:p>
          <a:p>
            <a:r>
              <a:rPr lang="en-US" sz="1200" kern="1200" dirty="0" smtClean="0">
                <a:solidFill>
                  <a:schemeClr val="tx1"/>
                </a:solidFill>
                <a:effectLst/>
                <a:latin typeface="Arial" charset="0"/>
                <a:ea typeface="+mn-ea"/>
                <a:cs typeface="+mn-cs"/>
              </a:rPr>
              <a:t>If you take a look at the diagram here on the bottom, you can see that the pin 37, the VBAT is connected to the analog voltage, as well as the four VDD pins.  Now, those are connected to the pins H24 and H25.  Right now, on the top of your board, you'll see a jumper.  That jumper jumpers those pins together.  R30 has been omitted.  We will be able to use our meter to measure the current between those two pins.  </a:t>
            </a:r>
          </a:p>
          <a:p>
            <a:r>
              <a:rPr lang="en-US" sz="1200" kern="1200" dirty="0" smtClean="0">
                <a:solidFill>
                  <a:schemeClr val="tx1"/>
                </a:solidFill>
                <a:effectLst/>
                <a:latin typeface="Arial" charset="0"/>
                <a:ea typeface="+mn-ea"/>
                <a:cs typeface="+mn-cs"/>
              </a:rPr>
              <a:t>I'd like to highlight though, most meters have a problem in terms of the equivalent series resistance.  If you're in a very low power mode, say trying to measure 200 </a:t>
            </a:r>
            <a:r>
              <a:rPr lang="en-US" sz="1200" kern="1200" dirty="0" err="1" smtClean="0">
                <a:solidFill>
                  <a:schemeClr val="tx1"/>
                </a:solidFill>
                <a:effectLst/>
                <a:latin typeface="Arial" charset="0"/>
                <a:ea typeface="+mn-ea"/>
                <a:cs typeface="+mn-cs"/>
              </a:rPr>
              <a:t>microamps</a:t>
            </a:r>
            <a:r>
              <a:rPr lang="en-US" sz="1200" kern="1200" dirty="0" smtClean="0">
                <a:solidFill>
                  <a:schemeClr val="tx1"/>
                </a:solidFill>
                <a:effectLst/>
                <a:latin typeface="Arial" charset="0"/>
                <a:ea typeface="+mn-ea"/>
                <a:cs typeface="+mn-cs"/>
              </a:rPr>
              <a:t> or less, you usually can't get enough current, say 30 or 40 milliamps.  You can't get that through the meter, so the equivalent series resistance is too high.  </a:t>
            </a:r>
          </a:p>
          <a:p>
            <a:r>
              <a:rPr lang="en-US" sz="1200" kern="1200" dirty="0" smtClean="0">
                <a:solidFill>
                  <a:schemeClr val="tx1"/>
                </a:solidFill>
                <a:effectLst/>
                <a:latin typeface="Arial" charset="0"/>
                <a:ea typeface="+mn-ea"/>
                <a:cs typeface="+mn-cs"/>
              </a:rPr>
              <a:t>The other thing is that when you plug these things on there, you will probably want a set of leads that are able to go over top of the Molex connector or you have some kind of a clip.  Trying to hold probes onto the top of these things just doesn't work.</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51</a:t>
            </a:fld>
            <a:endParaRPr lang="en-US"/>
          </a:p>
        </p:txBody>
      </p:sp>
    </p:spTree>
    <p:extLst>
      <p:ext uri="{BB962C8B-B14F-4D97-AF65-F5344CB8AC3E}">
        <p14:creationId xmlns:p14="http://schemas.microsoft.com/office/powerpoint/2010/main" val="110371099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In lab six, you're going to measure the current draw of the LM4F device when it is placed in run and hibernate modes.  The low-cost Stellaris LaunchPad board does not have a battery holder, so the battery power input is connected to the power for the CPU.  This will shorten our experiment somewhat, but you'll still see the device wake up from the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and wake pin events.</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52</a:t>
            </a:fld>
            <a:endParaRPr lang="en-US"/>
          </a:p>
        </p:txBody>
      </p:sp>
    </p:spTree>
    <p:extLst>
      <p:ext uri="{BB962C8B-B14F-4D97-AF65-F5344CB8AC3E}">
        <p14:creationId xmlns:p14="http://schemas.microsoft.com/office/powerpoint/2010/main" val="8926715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LM4F120H5QR is equipped with a 12 megabit per second, USB 2.0 compliant, USB device port.  USB ports on other Stellaris devices have on-the-go and host modes, as well as device, but this LM4F part is cost-reduced to have just the device port.  In chapter six, you'll look at the basics of USB and how the USB port is implemented on our device.</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53</a:t>
            </a:fld>
            <a:endParaRPr lang="en-US"/>
          </a:p>
        </p:txBody>
      </p:sp>
    </p:spTree>
    <p:extLst>
      <p:ext uri="{BB962C8B-B14F-4D97-AF65-F5344CB8AC3E}">
        <p14:creationId xmlns:p14="http://schemas.microsoft.com/office/powerpoint/2010/main" val="6379612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Grp="1" noChangeArrowheads="1"/>
          </p:cNvSpPr>
          <p:nvPr>
            <p:ph type="sldNum" sz="quarter" idx="5"/>
          </p:nvPr>
        </p:nvSpPr>
        <p:spPr>
          <a:ln/>
        </p:spPr>
        <p:txBody>
          <a:bodyPr/>
          <a:lstStyle/>
          <a:p>
            <a:fld id="{34287411-EB50-4C5A-9D87-B7511224C743}" type="slidenum">
              <a:rPr lang="en-US"/>
              <a:pPr/>
              <a:t>54</a:t>
            </a:fld>
            <a:endParaRPr lang="en-US"/>
          </a:p>
        </p:txBody>
      </p:sp>
      <p:sp>
        <p:nvSpPr>
          <p:cNvPr id="272386" name="Rectangle 2"/>
          <p:cNvSpPr>
            <a:spLocks noGrp="1" noRot="1" noChangeAspect="1" noChangeArrowheads="1" noTextEdit="1"/>
          </p:cNvSpPr>
          <p:nvPr>
            <p:ph type="sldImg"/>
          </p:nvPr>
        </p:nvSpPr>
        <p:spPr>
          <a:xfrm>
            <a:off x="1271588" y="733425"/>
            <a:ext cx="4772025" cy="3579813"/>
          </a:xfrm>
          <a:ln/>
        </p:spPr>
      </p:sp>
      <p:sp>
        <p:nvSpPr>
          <p:cNvPr id="272387" name="Rectangle 3"/>
          <p:cNvSpPr>
            <a:spLocks noGrp="1" noChangeArrowheads="1"/>
          </p:cNvSpPr>
          <p:nvPr>
            <p:ph type="body" idx="1"/>
          </p:nvPr>
        </p:nvSpPr>
        <p:spPr>
          <a:xfrm>
            <a:off x="977055" y="4558904"/>
            <a:ext cx="5361093" cy="4320540"/>
          </a:xfrm>
        </p:spPr>
        <p:txBody>
          <a:bodyPr lIns="95346" tIns="47673" rIns="95346" bIns="47673"/>
          <a:lstStyle/>
          <a:p>
            <a:r>
              <a:rPr lang="en-US" sz="1200" kern="1200" dirty="0" smtClean="0">
                <a:solidFill>
                  <a:schemeClr val="tx1"/>
                </a:solidFill>
                <a:effectLst/>
                <a:latin typeface="Arial" charset="0"/>
                <a:ea typeface="+mn-ea"/>
                <a:cs typeface="+mn-cs"/>
              </a:rPr>
              <a:t>Reviewing some USB basics, USB connectors come in multiple sizes, as you can see on the top right there.  Most of them have four pins:  Power, ground, and two data lines called D plus and D minus.  Some of the connectors have a fifth pin I.D. for USB 2.0 connectors.  If you take a look down at the diagram on the bottom right, it'll show you that the pins for the power are slightly longer.  That way the power will be connected first and then the data.</a:t>
            </a:r>
          </a:p>
          <a:p>
            <a:r>
              <a:rPr lang="en-US" sz="1200" kern="1200" dirty="0" smtClean="0">
                <a:solidFill>
                  <a:schemeClr val="tx1"/>
                </a:solidFill>
                <a:effectLst/>
                <a:latin typeface="Arial" charset="0"/>
                <a:ea typeface="+mn-ea"/>
                <a:cs typeface="+mn-cs"/>
              </a:rPr>
              <a:t>The different standards that are out there, USB 1.1 defines the host as the master and the device as the slave.  Speeds to 12 megabits per second and the devices can consume 500 milliamps once they're enumerated, 100 milliamps for startup.  </a:t>
            </a:r>
          </a:p>
          <a:p>
            <a:r>
              <a:rPr lang="en-US" sz="1200" kern="1200" dirty="0" smtClean="0">
                <a:solidFill>
                  <a:schemeClr val="tx1"/>
                </a:solidFill>
                <a:effectLst/>
                <a:latin typeface="Arial" charset="0"/>
                <a:ea typeface="+mn-ea"/>
                <a:cs typeface="+mn-cs"/>
              </a:rPr>
              <a:t>Stellaris USB ports are USB 2.0 compliant.  The speeds are as high as 480 megabits per second, but you can be at full speed, which is 12 megabits per second and still be compliant.  USB 2.0 also includes the on-the-go addendum where devices can be host device or they can decide which they're going to be during enumeration.</a:t>
            </a:r>
          </a:p>
          <a:p>
            <a:r>
              <a:rPr lang="en-US" sz="1200" kern="1200" dirty="0" smtClean="0">
                <a:solidFill>
                  <a:schemeClr val="tx1"/>
                </a:solidFill>
                <a:effectLst/>
                <a:latin typeface="Arial" charset="0"/>
                <a:ea typeface="+mn-ea"/>
                <a:cs typeface="+mn-cs"/>
              </a:rPr>
              <a:t>New out there is USB 3.0 with speeds to 4.8 gigabits per second.  Of course, we're going to have new connectors to support that with split-up data, transmit and receive data lines.  </a:t>
            </a:r>
          </a:p>
          <a:p>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Grp="1" noChangeArrowheads="1"/>
          </p:cNvSpPr>
          <p:nvPr>
            <p:ph type="sldNum" sz="quarter" idx="5"/>
          </p:nvPr>
        </p:nvSpPr>
        <p:spPr>
          <a:ln/>
        </p:spPr>
        <p:txBody>
          <a:bodyPr/>
          <a:lstStyle/>
          <a:p>
            <a:fld id="{1C2B3A8E-B7F9-4EFF-8B19-6CF5615B410A}" type="slidenum">
              <a:rPr lang="en-US"/>
              <a:pPr/>
              <a:t>55</a:t>
            </a:fld>
            <a:endParaRPr lang="en-US"/>
          </a:p>
        </p:txBody>
      </p:sp>
      <p:sp>
        <p:nvSpPr>
          <p:cNvPr id="275458" name="Rectangle 2"/>
          <p:cNvSpPr>
            <a:spLocks noGrp="1" noRot="1" noChangeAspect="1" noChangeArrowheads="1" noTextEdit="1"/>
          </p:cNvSpPr>
          <p:nvPr>
            <p:ph type="sldImg"/>
          </p:nvPr>
        </p:nvSpPr>
        <p:spPr>
          <a:xfrm>
            <a:off x="1271588" y="733425"/>
            <a:ext cx="4772025" cy="3579813"/>
          </a:xfrm>
          <a:ln/>
        </p:spPr>
      </p:sp>
      <p:sp>
        <p:nvSpPr>
          <p:cNvPr id="275459" name="Rectangle 3"/>
          <p:cNvSpPr>
            <a:spLocks noGrp="1" noChangeArrowheads="1"/>
          </p:cNvSpPr>
          <p:nvPr>
            <p:ph type="body" idx="1"/>
          </p:nvPr>
        </p:nvSpPr>
        <p:spPr>
          <a:xfrm>
            <a:off x="977055" y="4558904"/>
            <a:ext cx="5361093" cy="4320540"/>
          </a:xfrm>
        </p:spPr>
        <p:txBody>
          <a:bodyPr lIns="95346" tIns="47673" rIns="95346" bIns="47673"/>
          <a:lstStyle/>
          <a:p>
            <a:r>
              <a:rPr lang="en-US" sz="1200" kern="1200" dirty="0" smtClean="0">
                <a:solidFill>
                  <a:schemeClr val="tx1"/>
                </a:solidFill>
                <a:effectLst/>
                <a:latin typeface="Arial" charset="0"/>
                <a:ea typeface="+mn-ea"/>
                <a:cs typeface="+mn-cs"/>
              </a:rPr>
              <a:t>Most USB products that are sold are slaves.  For instance, a USB flash drive.  A USB host, normally that's some kind of a PC or computing device, but it can be embedded.  USB on the go, that's dynamic switching between the host and device roles.  You can connect two on-the-go ports together, and they'll undergo a host negotiation to figure out who's going to be in control.  </a:t>
            </a:r>
          </a:p>
          <a:p>
            <a:r>
              <a:rPr lang="en-US" sz="1200" kern="1200" dirty="0" smtClean="0">
                <a:solidFill>
                  <a:schemeClr val="tx1"/>
                </a:solidFill>
                <a:effectLst/>
                <a:latin typeface="Arial" charset="0"/>
                <a:ea typeface="+mn-ea"/>
                <a:cs typeface="+mn-cs"/>
              </a:rPr>
              <a:t>For instance, if you hooked your computer to your digital camera, you'd certainly want your digital camera to be a slave to your PC's host.  But if you take the digital camera and connect it to a printer, you would want the camera to be a host to the printer's slave so that you could print to it.  </a:t>
            </a:r>
          </a:p>
          <a:p>
            <a:r>
              <a:rPr lang="en-US" sz="1200" kern="1200" dirty="0" smtClean="0">
                <a:solidFill>
                  <a:schemeClr val="tx1"/>
                </a:solidFill>
                <a:effectLst/>
                <a:latin typeface="Arial" charset="0"/>
                <a:ea typeface="+mn-ea"/>
                <a:cs typeface="+mn-cs"/>
              </a:rPr>
              <a:t>The host pulls each device at power up, and information from the device is going to include the device descriptor.  That's the manufacturer and product I.D. so that the host can find the driver if it needs one.  A configuration descriptor, that includes the power consumption and any interface descriptors that are required.  The end point descriptors, that's the transfer types, whether it's bulk, isochronous, the rest of those, the speed and so on.  The process of the host querying the device for all of these structures and then configuring itself is called enumeration, and that's what allows plug-and-play to operate.  </a:t>
            </a:r>
            <a:endParaRPr lang="en-US" sz="1200" kern="1200" dirty="0">
              <a:solidFill>
                <a:schemeClr val="tx1"/>
              </a:solidFill>
              <a:effectLst/>
              <a:latin typeface="Arial" charset="0"/>
              <a:ea typeface="+mn-ea"/>
              <a:cs typeface="+mn-c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41A32005-C9A9-492D-A695-9AF2EAFF7DF9}" type="slidenum">
              <a:rPr lang="en-US"/>
              <a:pPr/>
              <a:t>56</a:t>
            </a:fld>
            <a:endParaRPr lang="en-US"/>
          </a:p>
        </p:txBody>
      </p:sp>
      <p:sp>
        <p:nvSpPr>
          <p:cNvPr id="287746" name="Rectangle 7"/>
          <p:cNvSpPr txBox="1">
            <a:spLocks noGrp="1" noChangeArrowheads="1"/>
          </p:cNvSpPr>
          <p:nvPr/>
        </p:nvSpPr>
        <p:spPr bwMode="auto">
          <a:xfrm>
            <a:off x="4141894" y="9121140"/>
            <a:ext cx="3173307" cy="480060"/>
          </a:xfrm>
          <a:prstGeom prst="rect">
            <a:avLst/>
          </a:prstGeom>
          <a:noFill/>
          <a:ln w="12700">
            <a:noFill/>
            <a:miter lim="800000"/>
            <a:headEnd type="none" w="sm" len="sm"/>
            <a:tailEnd type="none" w="sm" len="sm"/>
          </a:ln>
        </p:spPr>
        <p:txBody>
          <a:bodyPr wrap="none" lIns="94274" tIns="47137" rIns="94274" bIns="47137" anchor="b"/>
          <a:lstStyle/>
          <a:p>
            <a:pPr algn="r" defTabSz="939762" eaLnBrk="1" hangingPunct="1">
              <a:lnSpc>
                <a:spcPct val="100000"/>
              </a:lnSpc>
              <a:spcBef>
                <a:spcPct val="0"/>
              </a:spcBef>
            </a:pPr>
            <a:fld id="{198BA63B-7092-4682-8A10-1D95500294F2}" type="slidenum">
              <a:rPr lang="en-US" altLang="en-US" sz="1200" b="0">
                <a:latin typeface="Times" pitchFamily="18" charset="0"/>
              </a:rPr>
              <a:pPr algn="r" defTabSz="939762" eaLnBrk="1" hangingPunct="1">
                <a:lnSpc>
                  <a:spcPct val="100000"/>
                </a:lnSpc>
                <a:spcBef>
                  <a:spcPct val="0"/>
                </a:spcBef>
              </a:pPr>
              <a:t>56</a:t>
            </a:fld>
            <a:endParaRPr lang="en-US" altLang="en-US" sz="1200" b="0" dirty="0">
              <a:latin typeface="Times" pitchFamily="18" charset="0"/>
            </a:endParaRPr>
          </a:p>
        </p:txBody>
      </p:sp>
      <p:sp>
        <p:nvSpPr>
          <p:cNvPr id="287747" name="Rectangle 2"/>
          <p:cNvSpPr>
            <a:spLocks noGrp="1" noRot="1" noChangeAspect="1" noChangeArrowheads="1" noTextEdit="1"/>
          </p:cNvSpPr>
          <p:nvPr>
            <p:ph type="sldImg"/>
          </p:nvPr>
        </p:nvSpPr>
        <p:spPr>
          <a:xfrm>
            <a:off x="1258888" y="720725"/>
            <a:ext cx="4800600" cy="3600450"/>
          </a:xfrm>
          <a:ln/>
        </p:spPr>
      </p:sp>
      <p:sp>
        <p:nvSpPr>
          <p:cNvPr id="287748" name="Rectangle 3"/>
          <p:cNvSpPr>
            <a:spLocks noGrp="1" noChangeArrowheads="1"/>
          </p:cNvSpPr>
          <p:nvPr>
            <p:ph type="body" idx="1"/>
          </p:nvPr>
        </p:nvSpPr>
        <p:spPr>
          <a:xfrm>
            <a:off x="731520" y="4560570"/>
            <a:ext cx="5852160" cy="4320540"/>
          </a:xfrm>
        </p:spPr>
        <p:txBody>
          <a:bodyPr lIns="95708" tIns="47853" rIns="95708" bIns="47853"/>
          <a:lstStyle/>
          <a:p>
            <a:r>
              <a:rPr lang="en-US" sz="1200" kern="1200" dirty="0" smtClean="0">
                <a:solidFill>
                  <a:schemeClr val="tx1"/>
                </a:solidFill>
                <a:effectLst/>
                <a:latin typeface="Arial" charset="0"/>
                <a:ea typeface="+mn-ea"/>
                <a:cs typeface="+mn-cs"/>
              </a:rPr>
              <a:t>The USB port on the LM4F120H5QR is a USB 2.0 device that offers full speed.  That's 12 megabits a second.  And it goes down to low speed, which is one and a half megabit per second operation.  The device has an integrated fi (phonetic sp.) on it, so the hardware connection to the USB port is very simple.  We offer transfer types, all the major ones:  control, interrupt, bulk, and isochronous.</a:t>
            </a:r>
          </a:p>
          <a:p>
            <a:r>
              <a:rPr lang="en-US" sz="1200" kern="1200" dirty="0" smtClean="0">
                <a:solidFill>
                  <a:schemeClr val="tx1"/>
                </a:solidFill>
                <a:effectLst/>
                <a:latin typeface="Arial" charset="0"/>
                <a:ea typeface="+mn-ea"/>
                <a:cs typeface="+mn-cs"/>
              </a:rPr>
              <a:t>We also offer device firmware update in ROM, so you can plug this LM4F12H5QR ... you can plug it into a host and do device firmware update across to it.  On other Stellaris devices that have host mode, they can also offer that you can plug in say a flash drive with the correctly formatted files on it, and it will do a device firmware update from a device as a host.  And all you have to do, like I said, is have the correct files in it.  </a:t>
            </a:r>
          </a:p>
          <a:p>
            <a:r>
              <a:rPr lang="en-US" sz="1200" kern="1200" dirty="0" smtClean="0">
                <a:solidFill>
                  <a:schemeClr val="tx1"/>
                </a:solidFill>
                <a:effectLst/>
                <a:latin typeface="Arial" charset="0"/>
                <a:ea typeface="+mn-ea"/>
                <a:cs typeface="+mn-cs"/>
              </a:rPr>
              <a:t>Stellaris collaterals.  TI is a member of the USB implementers' forum, and Stellaris is approved used USB logo.  The stacks, the hardware and so on are certified USB compliant.  We also offer vendor and product I.D. sharing.  We have ... that's also called VID and PID.  It costs a certain amount to go to the USB organization and buy the vendor I.D. and product I.D.s.  We can have you, if you fill out a sharing agreement, you can utilize produce I.D.s underneath our vendor, and this is perfectly legal.</a:t>
            </a:r>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block diagram for the USB peripheral is shown at the top of this slide.  This is a integrated USB controller and the fi, the physical connection that offers up to 16 endpoints.  Now, anytime you connect a USB device to a host, there is one dedicated control in and one dedicated control out so that you can do the enumeration across there.  And then there are up to seven configurable input endpoints and seven configurable output endpoints.  </a:t>
            </a:r>
          </a:p>
          <a:p>
            <a:r>
              <a:rPr lang="en-US" sz="1200" kern="1200" dirty="0" smtClean="0">
                <a:solidFill>
                  <a:schemeClr val="tx1"/>
                </a:solidFill>
                <a:effectLst/>
                <a:latin typeface="Arial" charset="0"/>
                <a:ea typeface="+mn-ea"/>
                <a:cs typeface="+mn-cs"/>
              </a:rPr>
              <a:t>As a part of the controller, there's a 4K dedicated endpoint memory.  That's a single 4K, not per endpoint, and that's not part of the device SRAM.  That's inside this peripheral.  There's separate DMA channels, up to three in endpoints and three out endpoints that you can use from the peripheral to transfer directly to memory.  One of the endpoints can be defined for double-buffered, 1K byte asynchronous packet size to facilitate moving large groups of data across this port.  </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57</a:t>
            </a:fld>
            <a:endParaRPr lang="en-US"/>
          </a:p>
        </p:txBody>
      </p:sp>
    </p:spTree>
    <p:extLst>
      <p:ext uri="{BB962C8B-B14F-4D97-AF65-F5344CB8AC3E}">
        <p14:creationId xmlns:p14="http://schemas.microsoft.com/office/powerpoint/2010/main" val="8042668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4995"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Arial" charset="0"/>
                <a:ea typeface="+mn-ea"/>
                <a:cs typeface="+mn-cs"/>
              </a:rPr>
              <a:t>TI's </a:t>
            </a:r>
            <a:r>
              <a:rPr lang="en-US" sz="1200" kern="1200" dirty="0" err="1" smtClean="0">
                <a:solidFill>
                  <a:schemeClr val="tx1"/>
                </a:solidFill>
                <a:effectLst/>
                <a:latin typeface="Arial" charset="0"/>
                <a:ea typeface="+mn-ea"/>
                <a:cs typeface="+mn-cs"/>
              </a:rPr>
              <a:t>StellarisWare</a:t>
            </a:r>
            <a:r>
              <a:rPr lang="en-US" sz="1200" kern="1200" dirty="0" smtClean="0">
                <a:solidFill>
                  <a:schemeClr val="tx1"/>
                </a:solidFill>
                <a:effectLst/>
                <a:latin typeface="Arial" charset="0"/>
                <a:ea typeface="+mn-ea"/>
                <a:cs typeface="+mn-cs"/>
              </a:rPr>
              <a:t> USB library is a license-free and royalty-free set of drivers, a stack and example applications for Stellaris microcontrollers.  Now, like a Ethernet port, like a CAN port, there is a stack that you interact with to send information back and forth across the USB port.  </a:t>
            </a:r>
          </a:p>
          <a:p>
            <a:r>
              <a:rPr lang="en-US" sz="1200" kern="1200" dirty="0" smtClean="0">
                <a:solidFill>
                  <a:schemeClr val="tx1"/>
                </a:solidFill>
                <a:effectLst/>
                <a:latin typeface="Arial" charset="0"/>
                <a:ea typeface="+mn-ea"/>
                <a:cs typeface="+mn-cs"/>
              </a:rPr>
              <a:t>Of course, you can do it yourself.  You can write your own peripheral driver code and write to the ports using just the peripheral driver library, but it's a lot easier just to talk to the stack.  And we have a stack as part of </a:t>
            </a:r>
            <a:r>
              <a:rPr lang="en-US" sz="1200" kern="1200" dirty="0" err="1" smtClean="0">
                <a:solidFill>
                  <a:schemeClr val="tx1"/>
                </a:solidFill>
                <a:effectLst/>
                <a:latin typeface="Arial" charset="0"/>
                <a:ea typeface="+mn-ea"/>
                <a:cs typeface="+mn-cs"/>
              </a:rPr>
              <a:t>StellarisWare</a:t>
            </a:r>
            <a:r>
              <a:rPr lang="en-US" sz="1200" kern="1200" dirty="0" smtClean="0">
                <a:solidFill>
                  <a:schemeClr val="tx1"/>
                </a:solidFill>
                <a:effectLst/>
                <a:latin typeface="Arial" charset="0"/>
                <a:ea typeface="+mn-ea"/>
                <a:cs typeface="+mn-cs"/>
              </a:rPr>
              <a:t>.  Now, that stack supports host device and on-the-go, but of course, the LM4F120H5QR, that USB port is device only.</a:t>
            </a:r>
          </a:p>
          <a:p>
            <a:pPr eaLnBrk="1" hangingPunct="1"/>
            <a:endParaRPr lang="en-US" dirty="0" smtClean="0"/>
          </a:p>
          <a:p>
            <a:pPr eaLnBrk="1" hangingPunct="1"/>
            <a:endParaRPr lang="en-US" dirty="0" smtClean="0"/>
          </a:p>
          <a:p>
            <a:pPr eaLnBrk="1" hangingPunct="1"/>
            <a:r>
              <a:rPr lang="en-US" dirty="0" smtClean="0"/>
              <a:t>The Texas Instruments® Stellaris® USB Library is a set of data types and functions for initializing &amp; configuring USB module in host, device &amp; OTG mode on Stellaris MCUs.</a:t>
            </a:r>
          </a:p>
          <a:p>
            <a:pPr eaLnBrk="1" hangingPunct="1"/>
            <a:endParaRPr lang="en-US" dirty="0" smtClean="0"/>
          </a:p>
          <a:p>
            <a:pPr eaLnBrk="1" hangingPunct="1"/>
            <a:r>
              <a:rPr lang="en-US" dirty="0" smtClean="0"/>
              <a:t>The capabilities and organization of the USB library functions are governed by the following design goals:</a:t>
            </a:r>
          </a:p>
          <a:p>
            <a:pPr eaLnBrk="1" hangingPunct="1"/>
            <a:r>
              <a:rPr lang="en-US" dirty="0" smtClean="0"/>
              <a:t>1) They are written entirely in C.</a:t>
            </a:r>
          </a:p>
          <a:p>
            <a:pPr eaLnBrk="1" hangingPunct="1"/>
            <a:r>
              <a:rPr lang="en-US" dirty="0" smtClean="0"/>
              <a:t>2) They are easy to understand.</a:t>
            </a:r>
          </a:p>
          <a:p>
            <a:pPr eaLnBrk="1" hangingPunct="1"/>
            <a:r>
              <a:rPr lang="en-US" dirty="0" smtClean="0"/>
              <a:t>3) They are reasonably efficient in terms of memory and processor usage.</a:t>
            </a:r>
          </a:p>
          <a:p>
            <a:pPr eaLnBrk="1" hangingPunct="1"/>
            <a:r>
              <a:rPr lang="en-US" dirty="0" smtClean="0"/>
              <a:t>4) They are as self-contained as possible.</a:t>
            </a:r>
          </a:p>
          <a:p>
            <a:pPr eaLnBrk="1" hangingPunct="1"/>
            <a:r>
              <a:rPr lang="en-US" dirty="0" smtClean="0"/>
              <a:t>5) Where possible, computations that can be performed at compile time are done there instead of at run time.</a:t>
            </a:r>
          </a:p>
          <a:p>
            <a:pPr eaLnBrk="1" hangingPunct="1"/>
            <a:r>
              <a:rPr lang="en-US" dirty="0" smtClean="0"/>
              <a:t>6) They can be built with more than one tool chain. </a:t>
            </a:r>
          </a:p>
          <a:p>
            <a:pPr eaLnBrk="1" hangingPunct="1"/>
            <a:endParaRPr lang="en-US" dirty="0" smtClean="0">
              <a:ea typeface="ヒラギノ角ゴ Pro W3"/>
              <a:cs typeface="ヒラギノ角ゴ Pro W3"/>
            </a:endParaRPr>
          </a:p>
          <a:p>
            <a:pPr eaLnBrk="1" hangingPunct="1"/>
            <a:r>
              <a:rPr lang="en-US" dirty="0" smtClean="0">
                <a:ea typeface="ヒラギノ角ゴ Pro W3"/>
                <a:cs typeface="ヒラギノ角ゴ Pro W3"/>
              </a:rPr>
              <a:t>The USB lib is built over Driver lib APIs to provide a higher level support for USB. This includes implementations of common USB classes. </a:t>
            </a:r>
          </a:p>
          <a:p>
            <a:pPr eaLnBrk="1" hangingPunct="1"/>
            <a:r>
              <a:rPr lang="en-US" dirty="0" smtClean="0">
                <a:ea typeface="ヒラギノ角ゴ Pro W3"/>
                <a:cs typeface="ヒラギノ角ゴ Pro W3"/>
              </a:rPr>
              <a:t>The layered structure of </a:t>
            </a:r>
            <a:r>
              <a:rPr lang="en-US" dirty="0" err="1" smtClean="0">
                <a:ea typeface="ヒラギノ角ゴ Pro W3"/>
                <a:cs typeface="ヒラギノ角ゴ Pro W3"/>
              </a:rPr>
              <a:t>usb</a:t>
            </a:r>
            <a:r>
              <a:rPr lang="en-US" dirty="0" smtClean="0">
                <a:ea typeface="ヒラギノ角ゴ Pro W3"/>
                <a:cs typeface="ヒラギノ角ゴ Pro W3"/>
              </a:rPr>
              <a:t> lib means that developers can choose the extent to which they use the library functions. To speed up &amp; ease the application development, we also provide a number of examples for each of the three modes namely, Host, Device and OTG</a:t>
            </a:r>
          </a:p>
          <a:p>
            <a:pPr eaLnBrk="1" hangingPunct="1"/>
            <a:endParaRPr lang="en-US" dirty="0" smtClean="0">
              <a:ea typeface="ヒラギノ角ゴ Pro W3"/>
              <a:cs typeface="ヒラギノ角ゴ Pro W3"/>
            </a:endParaRPr>
          </a:p>
          <a:p>
            <a:pPr eaLnBrk="1" hangingPunct="1"/>
            <a:endParaRPr lang="en-US" dirty="0" smtClean="0">
              <a:ea typeface="ヒラギノ角ゴ Pro W3"/>
              <a:cs typeface="ヒラギノ角ゴ Pro W3"/>
            </a:endParaRPr>
          </a:p>
          <a:p>
            <a:pPr eaLnBrk="1" hangingPunct="1"/>
            <a:endParaRPr lang="en-US" dirty="0" smtClean="0">
              <a:ea typeface="ヒラギノ角ゴ Pro W3"/>
              <a:cs typeface="ヒラギノ角ゴ Pro W3"/>
            </a:endParaRPr>
          </a:p>
          <a:p>
            <a:pPr eaLnBrk="1" hangingPunct="1"/>
            <a:r>
              <a:rPr lang="en-US" dirty="0" smtClean="0">
                <a:ea typeface="ヒラギノ角ゴ Pro W3"/>
                <a:cs typeface="ヒラギノ角ゴ Pro W3"/>
              </a:rPr>
              <a:t>TI is a member of USB implementers forums, this shows our strong commitment for </a:t>
            </a:r>
            <a:r>
              <a:rPr lang="en-US" dirty="0" err="1" smtClean="0">
                <a:ea typeface="ヒラギノ角ゴ Pro W3"/>
                <a:cs typeface="ヒラギノ角ゴ Pro W3"/>
              </a:rPr>
              <a:t>usb</a:t>
            </a:r>
            <a:r>
              <a:rPr lang="en-US" dirty="0" smtClean="0">
                <a:ea typeface="ヒラギノ角ゴ Pro W3"/>
                <a:cs typeface="ヒラギノ角ゴ Pro W3"/>
              </a:rPr>
              <a:t> in not just current devices, but also the devices going forward.</a:t>
            </a:r>
          </a:p>
          <a:p>
            <a:pPr eaLnBrk="1" hangingPunct="1"/>
            <a:endParaRPr lang="en-US" dirty="0" smtClean="0">
              <a:ea typeface="ヒラギノ角ゴ Pro W3"/>
              <a:cs typeface="ヒラギノ角ゴ Pro W3"/>
            </a:endParaRPr>
          </a:p>
          <a:p>
            <a:pPr eaLnBrk="1" hangingPunct="1"/>
            <a:endParaRPr lang="en-US" dirty="0" smtClean="0">
              <a:ea typeface="ヒラギノ角ゴ Pro W3"/>
              <a:cs typeface="ヒラギノ角ゴ Pro W3"/>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Arial" charset="0"/>
                <a:ea typeface="+mn-ea"/>
                <a:cs typeface="+mn-cs"/>
              </a:rPr>
              <a:t>The stack software, etc. is built on top of the driver lib API.  It adds a framework for a generic host and generic device functionality, and it includes implementations of the common USB classes that we talked about earlier.  It has a layered structure, so you can go in and dial in the amount of control that you want to have over the software.  I'll show that on the next page.  The drivers and the INF files are included where that's appropriate so that you can communicate back to Windows with them.</a:t>
            </a:r>
          </a:p>
          <a:p>
            <a:r>
              <a:rPr lang="en-US" sz="1200" kern="1200" dirty="0" smtClean="0">
                <a:solidFill>
                  <a:schemeClr val="tx1"/>
                </a:solidFill>
                <a:effectLst/>
                <a:latin typeface="Arial" charset="0"/>
                <a:ea typeface="+mn-ea"/>
                <a:cs typeface="+mn-cs"/>
              </a:rPr>
              <a:t>I mentioned before, the Stellaris microcontrollers, the hardware, and the software have passed USB device and embedded host compliance testing.  So, if you want to go off and get the certified USB certification from the USB organization, you can go do that and stamp your product with a certified USB decal.  </a:t>
            </a:r>
          </a:p>
          <a:p>
            <a:r>
              <a:rPr lang="en-US" sz="1200" kern="1200" dirty="0" smtClean="0">
                <a:solidFill>
                  <a:schemeClr val="tx1"/>
                </a:solidFill>
                <a:effectLst/>
                <a:latin typeface="Arial" charset="0"/>
                <a:ea typeface="+mn-ea"/>
                <a:cs typeface="+mn-cs"/>
              </a:rPr>
              <a:t>Some of the device examples that are available are the human interface device for the keyboard.  This is where this device, say the device it self will act as a keyboard.  The device itself will act as a mouse.  We can do mass storage to the device, audio, device firmware upgrade, the LM3S3748 and act as an oscilloscope.  We have implementations for serial and for bulk to store, and that's one of the things that we're going to be doing is the bulk example.</a:t>
            </a:r>
          </a:p>
          <a:p>
            <a:r>
              <a:rPr lang="en-US" sz="1200" kern="1200" dirty="0" smtClean="0">
                <a:solidFill>
                  <a:schemeClr val="tx1"/>
                </a:solidFill>
                <a:effectLst/>
                <a:latin typeface="Arial" charset="0"/>
                <a:ea typeface="+mn-ea"/>
                <a:cs typeface="+mn-cs"/>
              </a:rPr>
              <a:t>We have Windows INF files for supported devices to point to the base Windows drivers.  Some of these applications have drivers in Windows.  You don't need to do anything.  Those will also help you set the </a:t>
            </a:r>
            <a:r>
              <a:rPr lang="en-US" sz="1200" kern="1200" dirty="0" err="1" smtClean="0">
                <a:solidFill>
                  <a:schemeClr val="tx1"/>
                </a:solidFill>
                <a:effectLst/>
                <a:latin typeface="Arial" charset="0"/>
                <a:ea typeface="+mn-ea"/>
                <a:cs typeface="+mn-cs"/>
              </a:rPr>
              <a:t>config</a:t>
            </a:r>
            <a:r>
              <a:rPr lang="en-US" sz="1200" kern="1200" dirty="0" smtClean="0">
                <a:solidFill>
                  <a:schemeClr val="tx1"/>
                </a:solidFill>
                <a:effectLst/>
                <a:latin typeface="Arial" charset="0"/>
                <a:ea typeface="+mn-ea"/>
                <a:cs typeface="+mn-cs"/>
              </a:rPr>
              <a:t> (phonetic sp.) string, set the PID and VID, and there's a precompiled DLL that's going to save you development time.  And all that device framework is integrated into the USB </a:t>
            </a:r>
            <a:r>
              <a:rPr lang="en-US" sz="1200" kern="1200" dirty="0" err="1" smtClean="0">
                <a:solidFill>
                  <a:schemeClr val="tx1"/>
                </a:solidFill>
                <a:effectLst/>
                <a:latin typeface="Arial" charset="0"/>
                <a:ea typeface="+mn-ea"/>
                <a:cs typeface="+mn-cs"/>
              </a:rPr>
              <a:t>libe</a:t>
            </a:r>
            <a:r>
              <a:rPr lang="en-US" sz="1200" kern="1200" dirty="0" smtClean="0">
                <a:solidFill>
                  <a:schemeClr val="tx1"/>
                </a:solidFill>
                <a:effectLst/>
                <a:latin typeface="Arial" charset="0"/>
                <a:ea typeface="+mn-ea"/>
                <a:cs typeface="+mn-cs"/>
              </a:rPr>
              <a:t> and the stack.  </a:t>
            </a:r>
          </a:p>
          <a:p>
            <a:r>
              <a:rPr lang="en-US" sz="1200" kern="1200" dirty="0" smtClean="0">
                <a:solidFill>
                  <a:schemeClr val="tx1"/>
                </a:solidFill>
                <a:effectLst/>
                <a:latin typeface="Arial" charset="0"/>
                <a:ea typeface="+mn-ea"/>
                <a:cs typeface="+mn-cs"/>
              </a:rPr>
              <a:t>You can decide on what level of customization that you want to deal with when you're working with the USB APIs.  If you take a look at the far left application one, you just want to pass simple data to a higher level API.  For instance, the customized ... you want to customize the mouse human interface device, so you're going to build on top of the host and device class APIs, the class driver, device class driver APIs, the host controller device, and the driver </a:t>
            </a:r>
            <a:r>
              <a:rPr lang="en-US" sz="1200" kern="1200" dirty="0" err="1" smtClean="0">
                <a:solidFill>
                  <a:schemeClr val="tx1"/>
                </a:solidFill>
                <a:effectLst/>
                <a:latin typeface="Arial" charset="0"/>
                <a:ea typeface="+mn-ea"/>
                <a:cs typeface="+mn-cs"/>
              </a:rPr>
              <a:t>libe</a:t>
            </a:r>
            <a:r>
              <a:rPr lang="en-US" sz="1200" kern="1200" dirty="0" smtClean="0">
                <a:solidFill>
                  <a:schemeClr val="tx1"/>
                </a:solidFill>
                <a:effectLst/>
                <a:latin typeface="Arial" charset="0"/>
                <a:ea typeface="+mn-ea"/>
                <a:cs typeface="+mn-cs"/>
              </a:rPr>
              <a:t> API.  This is what's going to implement the entire stack for you.</a:t>
            </a:r>
          </a:p>
          <a:p>
            <a:r>
              <a:rPr lang="en-US" sz="1200" kern="1200" dirty="0" smtClean="0">
                <a:solidFill>
                  <a:schemeClr val="tx1"/>
                </a:solidFill>
                <a:effectLst/>
                <a:latin typeface="Arial" charset="0"/>
                <a:ea typeface="+mn-ea"/>
                <a:cs typeface="+mn-cs"/>
              </a:rPr>
              <a:t>You can increase your level of customization as you move all the way over to the right where, for example, you would implement your own USB protocol using driver </a:t>
            </a:r>
            <a:r>
              <a:rPr lang="en-US" sz="1200" kern="1200" dirty="0" err="1" smtClean="0">
                <a:solidFill>
                  <a:schemeClr val="tx1"/>
                </a:solidFill>
                <a:effectLst/>
                <a:latin typeface="Arial" charset="0"/>
                <a:ea typeface="+mn-ea"/>
                <a:cs typeface="+mn-cs"/>
              </a:rPr>
              <a:t>libe</a:t>
            </a:r>
            <a:r>
              <a:rPr lang="en-US" sz="1200" kern="1200" dirty="0" smtClean="0">
                <a:solidFill>
                  <a:schemeClr val="tx1"/>
                </a:solidFill>
                <a:effectLst/>
                <a:latin typeface="Arial" charset="0"/>
                <a:ea typeface="+mn-ea"/>
                <a:cs typeface="+mn-cs"/>
              </a:rPr>
              <a:t>.  This would be where you'd go off, and for instance, you might purchase a third-party USB stack.  Or you might go off and write your own.  Obviously, to the far left is less time spent developing your USB software, and the far right can be a lot if you're going to write it yourself or if you're going to purchase a third-party USB stack because it has some capability that you require.</a:t>
            </a:r>
            <a:endParaRPr lang="en-US" dirty="0" smtClean="0">
              <a:latin typeface="Arial" pitchFamily="34" charset="0"/>
            </a:endParaRPr>
          </a:p>
          <a:p>
            <a:pPr eaLnBrk="1" hangingPunct="1">
              <a:spcBef>
                <a:spcPct val="0"/>
              </a:spcBef>
            </a:pPr>
            <a:endParaRPr lang="en-US" dirty="0" smtClean="0">
              <a:latin typeface="Arial" pitchFamily="34" charset="0"/>
            </a:endParaRPr>
          </a:p>
          <a:p>
            <a:pPr eaLnBrk="1" hangingPunct="1">
              <a:spcBef>
                <a:spcPct val="0"/>
              </a:spcBef>
            </a:pPr>
            <a:r>
              <a:rPr lang="en-US" dirty="0" smtClean="0">
                <a:latin typeface="Arial" pitchFamily="34" charset="0"/>
              </a:rPr>
              <a:t>Which APIs to use, when? The answer depends on the level of abstraction that is most suitable for your end application. Lets take a look at this slide in order to understand this a little better. Some example USB applications are listed in red blocks. Each application requires different level of customization. Application 1 is high customized and implements its own USB protocol i.e. a third party USB stack, where as Application 4 is relatively standard, passes data to a higher level APIs in a custom HID mouse.</a:t>
            </a:r>
          </a:p>
          <a:p>
            <a:pPr eaLnBrk="1" hangingPunct="1">
              <a:spcBef>
                <a:spcPct val="0"/>
              </a:spcBef>
            </a:pPr>
            <a:endParaRPr lang="en-US" dirty="0" smtClean="0">
              <a:latin typeface="Arial" pitchFamily="34" charset="0"/>
            </a:endParaRPr>
          </a:p>
          <a:p>
            <a:pPr eaLnBrk="1" hangingPunct="1">
              <a:spcBef>
                <a:spcPct val="0"/>
              </a:spcBef>
            </a:pPr>
            <a:r>
              <a:rPr lang="en-US" dirty="0" smtClean="0">
                <a:latin typeface="Arial" pitchFamily="34" charset="0"/>
              </a:rPr>
              <a:t>Different layers/ or levels of abstractions are listed in the black blocks. for an application that involves passing simplified data to a higher level API, using host/ device class APIs will be a recommended approach. This provides highest level of abstraction, and speeds up the development time. This is represented in Application 1 in the diagram on the slide.</a:t>
            </a:r>
          </a:p>
          <a:p>
            <a:pPr eaLnBrk="1" hangingPunct="1">
              <a:spcBef>
                <a:spcPct val="0"/>
              </a:spcBef>
            </a:pPr>
            <a:endParaRPr lang="en-US" dirty="0" smtClean="0">
              <a:latin typeface="Arial" pitchFamily="34" charset="0"/>
            </a:endParaRPr>
          </a:p>
          <a:p>
            <a:pPr eaLnBrk="1" hangingPunct="1">
              <a:spcBef>
                <a:spcPct val="0"/>
              </a:spcBef>
            </a:pPr>
            <a:r>
              <a:rPr lang="en-US" dirty="0" smtClean="0">
                <a:latin typeface="Arial" pitchFamily="34" charset="0"/>
              </a:rPr>
              <a:t>For an application that involves implementing its own </a:t>
            </a:r>
            <a:r>
              <a:rPr lang="en-US" dirty="0" err="1" smtClean="0">
                <a:latin typeface="Arial" pitchFamily="34" charset="0"/>
              </a:rPr>
              <a:t>usb</a:t>
            </a:r>
            <a:r>
              <a:rPr lang="en-US" dirty="0" smtClean="0">
                <a:latin typeface="Arial" pitchFamily="34" charset="0"/>
              </a:rPr>
              <a:t> protocol using driver lib, working with USB driver API will be a recommended approach. The provides lowest level of abstraction, giving user most amount of visibility &amp; control. This is represented in Application 4 in the diagram on the slide.</a:t>
            </a:r>
          </a:p>
          <a:p>
            <a:pPr eaLnBrk="1" hangingPunct="1">
              <a:spcBef>
                <a:spcPct val="0"/>
              </a:spcBef>
            </a:pPr>
            <a:endParaRPr lang="en-US" dirty="0" smtClean="0">
              <a:latin typeface="Arial" pitchFamily="34" charset="0"/>
            </a:endParaRPr>
          </a:p>
          <a:p>
            <a:pPr eaLnBrk="1" hangingPunct="1">
              <a:spcBef>
                <a:spcPct val="0"/>
              </a:spcBef>
            </a:pPr>
            <a:r>
              <a:rPr lang="en-US" dirty="0" smtClean="0">
                <a:latin typeface="Arial" pitchFamily="34" charset="0"/>
              </a:rPr>
              <a:t>For applications in between, like Example 2 and 3 shown, a user can pick and choose a level of abstraction that is not too low, high.</a:t>
            </a:r>
          </a:p>
          <a:p>
            <a:pPr eaLnBrk="1" hangingPunct="1">
              <a:spcBef>
                <a:spcPct val="0"/>
              </a:spcBef>
            </a:pPr>
            <a:endParaRPr lang="en-US" dirty="0" smtClean="0">
              <a:latin typeface="Arial" pitchFamily="34" charset="0"/>
            </a:endParaRPr>
          </a:p>
          <a:p>
            <a:pPr eaLnBrk="1" hangingPunct="1">
              <a:spcBef>
                <a:spcPct val="0"/>
              </a:spcBef>
            </a:pPr>
            <a:r>
              <a:rPr lang="en-US" dirty="0" smtClean="0">
                <a:latin typeface="Arial" pitchFamily="34" charset="0"/>
              </a:rPr>
              <a:t>This is how applications fit into the API system.  Note that devices that resemble existing applications require significantly less new code.</a:t>
            </a:r>
          </a:p>
        </p:txBody>
      </p:sp>
      <p:sp>
        <p:nvSpPr>
          <p:cNvPr id="778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C2FCFDB-25CF-4D76-A007-10CFE4B74FDF}" type="slidenum">
              <a:rPr lang="en-US" smtClean="0">
                <a:solidFill>
                  <a:srgbClr val="000000"/>
                </a:solidFill>
              </a:rPr>
              <a:pPr fontAlgn="base">
                <a:spcBef>
                  <a:spcPct val="0"/>
                </a:spcBef>
                <a:spcAft>
                  <a:spcPct val="0"/>
                </a:spcAft>
                <a:defRPr/>
              </a:pPr>
              <a:t>59</a:t>
            </a:fld>
            <a:endParaRPr lang="en-US" smtClean="0">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xfrm>
            <a:off x="1266825" y="727075"/>
            <a:ext cx="4781550" cy="3586163"/>
          </a:xfrm>
          <a:ln/>
        </p:spPr>
      </p:sp>
      <p:sp>
        <p:nvSpPr>
          <p:cNvPr id="70659" name="Notes Placeholder 2"/>
          <p:cNvSpPr>
            <a:spLocks noGrp="1"/>
          </p:cNvSpPr>
          <p:nvPr>
            <p:ph type="body" idx="1"/>
          </p:nvPr>
        </p:nvSpPr>
        <p:spPr>
          <a:noFill/>
          <a:ln/>
        </p:spPr>
        <p:txBody>
          <a:bodyPr/>
          <a:lstStyle/>
          <a:p>
            <a:r>
              <a:rPr lang="en-US" sz="800" kern="1200" dirty="0" smtClean="0">
                <a:solidFill>
                  <a:schemeClr val="tx1"/>
                </a:solidFill>
                <a:effectLst/>
                <a:latin typeface="Arial" charset="0"/>
                <a:ea typeface="+mn-ea"/>
                <a:cs typeface="+mn-cs"/>
              </a:rPr>
              <a:t>Stellaris LM4F devices have a 32-bit ARM cortex M4 core inside them.  The M4 core runs the thumb to instruction set.  That instruction set is a combination of 16 and 32-bit code.  Combining those offers ... or allows you to use 26 percent less memory and is 25 percent faster than pure 32-bit code.  </a:t>
            </a:r>
            <a:endParaRPr lang="en-US" sz="2400" kern="1200" dirty="0" smtClean="0">
              <a:solidFill>
                <a:schemeClr val="tx1"/>
              </a:solidFill>
              <a:effectLst/>
              <a:latin typeface="Arial" charset="0"/>
              <a:ea typeface="+mn-ea"/>
              <a:cs typeface="+mn-cs"/>
            </a:endParaRPr>
          </a:p>
          <a:p>
            <a:r>
              <a:rPr lang="en-US" sz="800" kern="1200" dirty="0" smtClean="0">
                <a:solidFill>
                  <a:schemeClr val="tx1"/>
                </a:solidFill>
                <a:effectLst/>
                <a:latin typeface="Arial" charset="0"/>
                <a:ea typeface="+mn-ea"/>
                <a:cs typeface="+mn-cs"/>
              </a:rPr>
              <a:t>The system clock frequency on these devices is up to 80 megahertz.  At 80 megahertz, we offer 100 </a:t>
            </a:r>
            <a:r>
              <a:rPr lang="en-US" sz="800" kern="1200" dirty="0" err="1" smtClean="0">
                <a:solidFill>
                  <a:schemeClr val="tx1"/>
                </a:solidFill>
                <a:effectLst/>
                <a:latin typeface="Arial" charset="0"/>
                <a:ea typeface="+mn-ea"/>
                <a:cs typeface="+mn-cs"/>
              </a:rPr>
              <a:t>dhrystone</a:t>
            </a:r>
            <a:r>
              <a:rPr lang="en-US" sz="800" kern="1200" dirty="0" smtClean="0">
                <a:solidFill>
                  <a:schemeClr val="tx1"/>
                </a:solidFill>
                <a:effectLst/>
                <a:latin typeface="Arial" charset="0"/>
                <a:ea typeface="+mn-ea"/>
                <a:cs typeface="+mn-cs"/>
              </a:rPr>
              <a:t> MIPS.  The device has very flexible clocking system onboard, an internal precision oscillator, an external main oscillator that can drive a phase lock loop, an internal low-frequency oscillator, and a </a:t>
            </a:r>
            <a:r>
              <a:rPr lang="en-US" sz="800" kern="1200" dirty="0" err="1" smtClean="0">
                <a:solidFill>
                  <a:schemeClr val="tx1"/>
                </a:solidFill>
                <a:effectLst/>
                <a:latin typeface="Arial" charset="0"/>
                <a:ea typeface="+mn-ea"/>
                <a:cs typeface="+mn-cs"/>
              </a:rPr>
              <a:t>realtime</a:t>
            </a:r>
            <a:r>
              <a:rPr lang="en-US" sz="800" kern="1200" dirty="0" smtClean="0">
                <a:solidFill>
                  <a:schemeClr val="tx1"/>
                </a:solidFill>
                <a:effectLst/>
                <a:latin typeface="Arial" charset="0"/>
                <a:ea typeface="+mn-ea"/>
                <a:cs typeface="+mn-cs"/>
              </a:rPr>
              <a:t> clock through the hibernation module.  The instruction set and hardware offer saturated math for signal processing.  We have atomic bit manipulation or read-modify-write capability using bit banding.  </a:t>
            </a:r>
            <a:endParaRPr lang="en-US" sz="2400" kern="1200" dirty="0" smtClean="0">
              <a:solidFill>
                <a:schemeClr val="tx1"/>
              </a:solidFill>
              <a:effectLst/>
              <a:latin typeface="Arial" charset="0"/>
              <a:ea typeface="+mn-ea"/>
              <a:cs typeface="+mn-cs"/>
            </a:endParaRPr>
          </a:p>
          <a:p>
            <a:r>
              <a:rPr lang="en-US" sz="800" kern="1200" dirty="0" smtClean="0">
                <a:solidFill>
                  <a:schemeClr val="tx1"/>
                </a:solidFill>
                <a:effectLst/>
                <a:latin typeface="Arial" charset="0"/>
                <a:ea typeface="+mn-ea"/>
                <a:cs typeface="+mn-cs"/>
              </a:rPr>
              <a:t>We have a single-cycle multiply and hardware divider onboard.  Data access here is unaligned for more efficient memory usage.  We have both privileged and unprivileged modes.  The unprivileged mode limits access to the MP registers, the cystic, the nested vectored interrupt controller, and possibly some of the memory and peripheral, primarily to promote safety in terms of thread access and sometimes RTOSs, </a:t>
            </a:r>
            <a:r>
              <a:rPr lang="en-US" sz="800" kern="1200" dirty="0" err="1" smtClean="0">
                <a:solidFill>
                  <a:schemeClr val="tx1"/>
                </a:solidFill>
                <a:effectLst/>
                <a:latin typeface="Arial" charset="0"/>
                <a:ea typeface="+mn-ea"/>
                <a:cs typeface="+mn-cs"/>
              </a:rPr>
              <a:t>Realtime</a:t>
            </a:r>
            <a:r>
              <a:rPr lang="en-US" sz="800" kern="1200" dirty="0" smtClean="0">
                <a:solidFill>
                  <a:schemeClr val="tx1"/>
                </a:solidFill>
                <a:effectLst/>
                <a:latin typeface="Arial" charset="0"/>
                <a:ea typeface="+mn-ea"/>
                <a:cs typeface="+mn-cs"/>
              </a:rPr>
              <a:t> Operation Systems, require that.</a:t>
            </a:r>
            <a:endParaRPr lang="en-US" sz="2400" kern="1200" dirty="0" smtClean="0">
              <a:solidFill>
                <a:schemeClr val="tx1"/>
              </a:solidFill>
              <a:effectLst/>
              <a:latin typeface="Arial" charset="0"/>
              <a:ea typeface="+mn-ea"/>
              <a:cs typeface="+mn-cs"/>
            </a:endParaRPr>
          </a:p>
          <a:p>
            <a:pPr marL="0" lvl="1"/>
            <a:endParaRPr lang="en-US" dirty="0" smtClean="0">
              <a:latin typeface="Arial" pitchFamily="34" charset="0"/>
            </a:endParaRPr>
          </a:p>
        </p:txBody>
      </p:sp>
      <p:sp>
        <p:nvSpPr>
          <p:cNvPr id="70660" name="Slide Number Placeholder 3"/>
          <p:cNvSpPr>
            <a:spLocks noGrp="1"/>
          </p:cNvSpPr>
          <p:nvPr>
            <p:ph type="sldNum" sz="quarter" idx="5"/>
          </p:nvPr>
        </p:nvSpPr>
        <p:spPr>
          <a:noFill/>
        </p:spPr>
        <p:txBody>
          <a:bodyPr/>
          <a:lstStyle/>
          <a:p>
            <a:fld id="{A768315A-282D-4463-AAD1-FBA05888D56E}" type="slidenum">
              <a:rPr lang="en-US" smtClean="0">
                <a:solidFill>
                  <a:srgbClr val="000000"/>
                </a:solidFill>
                <a:latin typeface="Arial" pitchFamily="34" charset="0"/>
              </a:rPr>
              <a:pPr/>
              <a:t>6</a:t>
            </a:fld>
            <a:endParaRPr lang="en-US" smtClean="0">
              <a:solidFill>
                <a:srgbClr val="000000"/>
              </a:solidFill>
              <a:latin typeface="Arial"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In lab seven, you'll use a </a:t>
            </a:r>
            <a:r>
              <a:rPr lang="en-US" sz="1200" kern="1200" dirty="0" err="1" smtClean="0">
                <a:solidFill>
                  <a:schemeClr val="tx1"/>
                </a:solidFill>
                <a:effectLst/>
                <a:latin typeface="Arial" charset="0"/>
                <a:ea typeface="+mn-ea"/>
                <a:cs typeface="+mn-cs"/>
              </a:rPr>
              <a:t>StellarisWare</a:t>
            </a:r>
            <a:r>
              <a:rPr lang="en-US" sz="1200" kern="1200" dirty="0" smtClean="0">
                <a:solidFill>
                  <a:schemeClr val="tx1"/>
                </a:solidFill>
                <a:effectLst/>
                <a:latin typeface="Arial" charset="0"/>
                <a:ea typeface="+mn-ea"/>
                <a:cs typeface="+mn-cs"/>
              </a:rPr>
              <a:t> code example to implement bulk transfers of data from your laptop host to and from the USB port on the LaunchPad.  You'll use a small Windows side application to send and view data while also watching messages on the terminal display.  You'll also use the emulator to view transferred data in the LM4F120H5QR memory. </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60</a:t>
            </a:fld>
            <a:endParaRPr lang="en-US"/>
          </a:p>
        </p:txBody>
      </p:sp>
    </p:spTree>
    <p:extLst>
      <p:ext uri="{BB962C8B-B14F-4D97-AF65-F5344CB8AC3E}">
        <p14:creationId xmlns:p14="http://schemas.microsoft.com/office/powerpoint/2010/main" val="30841592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LM4F120H5QR has four different types of memory:  flash, SRAM, EEPROM, and ROM.  In chapter eight, you'll learn about the different features and capabilities of the flash, SRAM, and EEPROM.  You'll also learn how to use bit banding and how to use the Memory Protection Unit, or MPU.</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61</a:t>
            </a:fld>
            <a:endParaRPr lang="en-US"/>
          </a:p>
        </p:txBody>
      </p:sp>
    </p:spTree>
    <p:extLst>
      <p:ext uri="{BB962C8B-B14F-4D97-AF65-F5344CB8AC3E}">
        <p14:creationId xmlns:p14="http://schemas.microsoft.com/office/powerpoint/2010/main" val="155832523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This diagram shows you a little bit about the flash, SRAM, and ROM control.  On the far left is the cortex M4F.  You'll notice that there's a separate instruction code and decode bus for instructions and for data, so this is a Harvard architecture inside to the ROM and the flash.  You'll notice the system bus goes down to the bridge to the SRAM array, yet up at the top, we have ROM control to the ROM array.  We have all of these buffers and control-type logic and settings to talk to the flash array.  There's also, down at the bottom, we have the flash protection and then a series of user registers.</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62</a:t>
            </a:fld>
            <a:endParaRPr lang="en-US"/>
          </a:p>
        </p:txBody>
      </p:sp>
    </p:spTree>
    <p:extLst>
      <p:ext uri="{BB962C8B-B14F-4D97-AF65-F5344CB8AC3E}">
        <p14:creationId xmlns:p14="http://schemas.microsoft.com/office/powerpoint/2010/main" val="343177229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EEPROM control is separate because it's in peripheral space.  You'll see the EPROM array with the separate blocks on the right-hand side, a security setting, a separate program once we've been able to go through the security, and then the control registers that control the size, the page, the offset, how we're writing to it and so on.  </a:t>
            </a:r>
          </a:p>
          <a:p>
            <a:r>
              <a:rPr lang="en-US" sz="1200" kern="1200" dirty="0" smtClean="0">
                <a:solidFill>
                  <a:schemeClr val="tx1"/>
                </a:solidFill>
                <a:effectLst/>
                <a:latin typeface="Arial" charset="0"/>
                <a:ea typeface="+mn-ea"/>
                <a:cs typeface="+mn-cs"/>
              </a:rPr>
              <a:t>Remember, the EEPROM block is connected to the advanced, high-performance bus for maximum speed.  Flash memory on the LM4F120H5QR is 256K long, and it's single cycle to 40 megahertz.  That memory starts at all zeroes, as shown in the memory map below.  It's organized into 1K independently-erasable blocks.  Like I showed you in the previous slide, the code fetches and data accesses occur over separate buses.  You don't have to worry about it being a Harvard architecture machine.  This just speeds you up.</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63</a:t>
            </a:fld>
            <a:endParaRPr lang="en-US"/>
          </a:p>
        </p:txBody>
      </p:sp>
    </p:spTree>
    <p:extLst>
      <p:ext uri="{BB962C8B-B14F-4D97-AF65-F5344CB8AC3E}">
        <p14:creationId xmlns:p14="http://schemas.microsoft.com/office/powerpoint/2010/main" val="217113734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Below 40 megahertz, that flash access is single-cycle.  Above 40 megahertz, there's a pre-fetch buffer that fetches two 32-bit words per cycle.  Remember that we're running thumb-to instruction code, which can be either 16 or 32, so at a minimum, we're able to grab two 32-bit instructions per cycle, and that's at a minimum.  So, in straight line sequential code, there's no wait states involved.  </a:t>
            </a:r>
          </a:p>
          <a:p>
            <a:r>
              <a:rPr lang="en-US" sz="1200" kern="1200" dirty="0" smtClean="0">
                <a:solidFill>
                  <a:schemeClr val="tx1"/>
                </a:solidFill>
                <a:effectLst/>
                <a:latin typeface="Arial" charset="0"/>
                <a:ea typeface="+mn-ea"/>
                <a:cs typeface="+mn-cs"/>
              </a:rPr>
              <a:t>So, the only problem is going to be if you hit a branch.  We have branch speculation that on one direction of the branch, it does a speculate to see if you're going to go in that direction, and it's going to avoid a wait state in that direction.  So, only in one branch, one side of the branch, are you going to incur a wait state.</a:t>
            </a:r>
          </a:p>
          <a:p>
            <a:r>
              <a:rPr lang="en-US" sz="1200" kern="1200" dirty="0" smtClean="0">
                <a:solidFill>
                  <a:schemeClr val="tx1"/>
                </a:solidFill>
                <a:effectLst/>
                <a:latin typeface="Arial" charset="0"/>
                <a:ea typeface="+mn-ea"/>
                <a:cs typeface="+mn-cs"/>
              </a:rPr>
              <a:t>The right and execution protection are available on the flash so that you can configure this so that people can't write into it without a password, and it has a very simple programming interface, as we'll see in the lab.</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64</a:t>
            </a:fld>
            <a:endParaRPr lang="en-US"/>
          </a:p>
        </p:txBody>
      </p:sp>
    </p:spTree>
    <p:extLst>
      <p:ext uri="{BB962C8B-B14F-4D97-AF65-F5344CB8AC3E}">
        <p14:creationId xmlns:p14="http://schemas.microsoft.com/office/powerpoint/2010/main" val="19903453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EEPROM is 2K of memory starting at ... and this is in the peripheral space, 0X400AF000.  It's accessible as 512 32-bit words.  That's broken up into 32 blocks of 16 words.  That's 64 bytes in there with access protection per block.  We get to an endurance level of 500,000 writes with built-in wear leveling on this, so you won't be wearing out a single bit.  Lock protection is available for the whole peripheral, as well as per block using 32-bit to 96-bit codes if you like.</a:t>
            </a:r>
          </a:p>
          <a:p>
            <a:r>
              <a:rPr lang="en-US" sz="1200" kern="1200" dirty="0" smtClean="0">
                <a:solidFill>
                  <a:schemeClr val="tx1"/>
                </a:solidFill>
                <a:effectLst/>
                <a:latin typeface="Arial" charset="0"/>
                <a:ea typeface="+mn-ea"/>
                <a:cs typeface="+mn-cs"/>
              </a:rPr>
              <a:t>We have available interrupt support for write completions so that you don't have to pull to make sure that you've finished writing to the memory.  Random and sequential rewrite access is possible, four cycles maximum per word.  If you're doing random, that's four cycles.  If you do sequential, it's less than that.</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65</a:t>
            </a:fld>
            <a:endParaRPr lang="en-US"/>
          </a:p>
        </p:txBody>
      </p:sp>
    </p:spTree>
    <p:extLst>
      <p:ext uri="{BB962C8B-B14F-4D97-AF65-F5344CB8AC3E}">
        <p14:creationId xmlns:p14="http://schemas.microsoft.com/office/powerpoint/2010/main" val="243433582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There </a:t>
            </a:r>
            <a:r>
              <a:rPr lang="en-US" sz="1200" kern="1200" smtClean="0">
                <a:solidFill>
                  <a:schemeClr val="tx1"/>
                </a:solidFill>
                <a:effectLst/>
                <a:latin typeface="Arial" charset="0"/>
                <a:ea typeface="+mn-ea"/>
                <a:cs typeface="+mn-cs"/>
              </a:rPr>
              <a:t>is 32K </a:t>
            </a:r>
            <a:r>
              <a:rPr lang="en-US" sz="1200" kern="1200" dirty="0" smtClean="0">
                <a:solidFill>
                  <a:schemeClr val="tx1"/>
                </a:solidFill>
                <a:effectLst/>
                <a:latin typeface="Arial" charset="0"/>
                <a:ea typeface="+mn-ea"/>
                <a:cs typeface="+mn-cs"/>
              </a:rPr>
              <a:t>of SRAM on the device. It’s full speed 80 megahertz starting at 20,000,000.  That physical memory is bit-banded into 22,000,000.  And of course, SRAM can hold code or data.  You can execute out of SRAM if you choose to do so.  </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66</a:t>
            </a:fld>
            <a:endParaRPr lang="en-US"/>
          </a:p>
        </p:txBody>
      </p:sp>
    </p:spTree>
    <p:extLst>
      <p:ext uri="{BB962C8B-B14F-4D97-AF65-F5344CB8AC3E}">
        <p14:creationId xmlns:p14="http://schemas.microsoft.com/office/powerpoint/2010/main" val="137046496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As we've mentioned before, all M4 devices have bit-banding.  This reduces the number of read modify write operations.  SRAM and peripheral space use an address alias to access the individual bits in a single atomic operation.  So, SRAM, the physical memory, starts at a base address of 0X200000000.  Call it 20,000,000.  The bit-banded SRAM, the bit-banded address alias of that starts at base address 22,000,000.  Peripheral space starts at a base address of 40,000,000.  The bit-banded peripheral space starts at base address 42,000,000.</a:t>
            </a:r>
          </a:p>
          <a:p>
            <a:r>
              <a:rPr lang="en-US" sz="1200" kern="1200" dirty="0" smtClean="0">
                <a:solidFill>
                  <a:schemeClr val="tx1"/>
                </a:solidFill>
                <a:effectLst/>
                <a:latin typeface="Arial" charset="0"/>
                <a:ea typeface="+mn-ea"/>
                <a:cs typeface="+mn-cs"/>
              </a:rPr>
              <a:t>So, if you want to calculate the bit-banded alias, use this following formula.  So, the bit-banded alias is whatever the base address is of the piece of memory that you're looking for, plus the byte offset times 0X20.  That's 32.  Plus the big number times four.  So, if you're ... for example, if you're looking for to calculate the bit-banded address of bit seven of address 20,002,000, that's going to be that base address, 20,002,000, plus the offset, which is 2,000 hex times 0X20, that's times 32, plus bit 7 times 4.  Add all that together, and you're going to get a bit-banded address of 0X2204001C.  The LSB of that location will be bit seven of physical address 20002000</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67</a:t>
            </a:fld>
            <a:endParaRPr lang="en-US"/>
          </a:p>
        </p:txBody>
      </p:sp>
    </p:spTree>
    <p:extLst>
      <p:ext uri="{BB962C8B-B14F-4D97-AF65-F5344CB8AC3E}">
        <p14:creationId xmlns:p14="http://schemas.microsoft.com/office/powerpoint/2010/main" val="12585854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memory protection unit defines eight separate memory regions, plus a background region that's accessible only from privilege mode.  These regions of 256 bytes or more get divided into eight equal sized </a:t>
            </a:r>
            <a:r>
              <a:rPr lang="en-US" sz="1200" kern="1200" dirty="0" err="1" smtClean="0">
                <a:solidFill>
                  <a:schemeClr val="tx1"/>
                </a:solidFill>
                <a:effectLst/>
                <a:latin typeface="Arial" charset="0"/>
                <a:ea typeface="+mn-ea"/>
                <a:cs typeface="+mn-cs"/>
              </a:rPr>
              <a:t>subregions</a:t>
            </a:r>
            <a:r>
              <a:rPr lang="en-US" sz="1200" kern="1200" dirty="0" smtClean="0">
                <a:solidFill>
                  <a:schemeClr val="tx1"/>
                </a:solidFill>
                <a:effectLst/>
                <a:latin typeface="Arial" charset="0"/>
                <a:ea typeface="+mn-ea"/>
                <a:cs typeface="+mn-cs"/>
              </a:rPr>
              <a:t>.  You can set up the definitions for every one of those regions, including ... that's going to include the location of the region, the size of the region.  </a:t>
            </a:r>
          </a:p>
          <a:p>
            <a:r>
              <a:rPr lang="en-US" sz="1200" kern="1200" dirty="0" smtClean="0">
                <a:solidFill>
                  <a:schemeClr val="tx1"/>
                </a:solidFill>
                <a:effectLst/>
                <a:latin typeface="Arial" charset="0"/>
                <a:ea typeface="+mn-ea"/>
                <a:cs typeface="+mn-cs"/>
              </a:rPr>
              <a:t>What access permissions do you want to allow?  Do you want to allow execution?  Do you want to allow code?  Do you want to allow data?  Do you want to not have any access?  And what other memory attributes do you want to specify?  Accessing a prohibited region in memory is going to cause a memory management fault.  We're going to see that in the lab.  Accessing some of the registers that allow you to program the memory protection unit are protected by privilege level.  We're going to talk about that in the next slide.</a:t>
            </a:r>
            <a:endParaRPr lang="en-US"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68</a:t>
            </a:fld>
            <a:endParaRPr lang="en-US"/>
          </a:p>
        </p:txBody>
      </p:sp>
    </p:spTree>
    <p:extLst>
      <p:ext uri="{BB962C8B-B14F-4D97-AF65-F5344CB8AC3E}">
        <p14:creationId xmlns:p14="http://schemas.microsoft.com/office/powerpoint/2010/main" val="412213231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cortex M4 has two different privilege levels.  Those levels offer additional protection for software, particularly if you're using operating systems.  In unprivileged mode, your software has limited access to the priority mass register.  No access to the system timer, the NVIC, or the system control block, and possibly restricted access to memory or peripherals.  Privileged software has use of all the instructions and has access to all the resources.  </a:t>
            </a:r>
          </a:p>
          <a:p>
            <a:r>
              <a:rPr lang="en-US" sz="1200" kern="1200" dirty="0" smtClean="0">
                <a:solidFill>
                  <a:schemeClr val="tx1"/>
                </a:solidFill>
                <a:effectLst/>
                <a:latin typeface="Arial" charset="0"/>
                <a:ea typeface="+mn-ea"/>
                <a:cs typeface="+mn-cs"/>
              </a:rPr>
              <a:t>ISRs operate in privilege mode.  Threaded code, like in an operating system or standard, operates in unprivileged mode unless the level gets changed via the thread mode privilege level bit in the control register.  </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69</a:t>
            </a:fld>
            <a:endParaRPr lang="en-US"/>
          </a:p>
        </p:txBody>
      </p:sp>
    </p:spTree>
    <p:extLst>
      <p:ext uri="{BB962C8B-B14F-4D97-AF65-F5344CB8AC3E}">
        <p14:creationId xmlns:p14="http://schemas.microsoft.com/office/powerpoint/2010/main" val="875848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xfrm>
            <a:off x="1266825" y="727075"/>
            <a:ext cx="4781550" cy="3586163"/>
          </a:xfrm>
          <a:ln/>
        </p:spPr>
      </p:sp>
      <p:sp>
        <p:nvSpPr>
          <p:cNvPr id="80899"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Stellaris LM4F devices have a 32-bit ARM cortex M4 core inside them.  The M4 core runs the thumb to instruction set.  That instruction set is a combination of 16 and 32-bit code.  Combining those offers ... or allows you to use 26 percent less memory and is 25 percent faster than pure 32-bit code.  </a:t>
            </a:r>
          </a:p>
          <a:p>
            <a:r>
              <a:rPr lang="en-US" sz="1200" kern="1200" dirty="0" smtClean="0">
                <a:solidFill>
                  <a:schemeClr val="tx1"/>
                </a:solidFill>
                <a:effectLst/>
                <a:latin typeface="Arial" charset="0"/>
                <a:ea typeface="+mn-ea"/>
                <a:cs typeface="+mn-cs"/>
              </a:rPr>
              <a:t>The system clock frequency on these devices is up to 80 megahertz.  At 80 megahertz, we offer 100 </a:t>
            </a:r>
            <a:r>
              <a:rPr lang="en-US" sz="1200" kern="1200" dirty="0" err="1" smtClean="0">
                <a:solidFill>
                  <a:schemeClr val="tx1"/>
                </a:solidFill>
                <a:effectLst/>
                <a:latin typeface="Arial" charset="0"/>
                <a:ea typeface="+mn-ea"/>
                <a:cs typeface="+mn-cs"/>
              </a:rPr>
              <a:t>dhrystone</a:t>
            </a:r>
            <a:r>
              <a:rPr lang="en-US" sz="1200" kern="1200" dirty="0" smtClean="0">
                <a:solidFill>
                  <a:schemeClr val="tx1"/>
                </a:solidFill>
                <a:effectLst/>
                <a:latin typeface="Arial" charset="0"/>
                <a:ea typeface="+mn-ea"/>
                <a:cs typeface="+mn-cs"/>
              </a:rPr>
              <a:t> MIPS.  The device has very flexible clocking system onboard, an internal precision oscillator, an external main oscillator that can drive a phase lock loop, an internal low-frequency oscillator, and a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through the hibernation module.  The instruction set and hardware offer saturated math for signal processing.  We have atomic bit manipulation or read-modify-write capability using bit banding.  </a:t>
            </a:r>
          </a:p>
          <a:p>
            <a:r>
              <a:rPr lang="en-US" sz="1200" kern="1200" dirty="0" smtClean="0">
                <a:solidFill>
                  <a:schemeClr val="tx1"/>
                </a:solidFill>
                <a:effectLst/>
                <a:latin typeface="Arial" charset="0"/>
                <a:ea typeface="+mn-ea"/>
                <a:cs typeface="+mn-cs"/>
              </a:rPr>
              <a:t>We have a single-cycle multiply and hardware divider onboard.  Data access here is unaligned for more efficient memory usage.  We have both privileged and unprivileged modes.  The privileged mode can limit ... or excuse me.  The unprivileged mode limits the access to the MP registers, the cystic, the nested vectored interrupt controller, and possibly some of the memory and peripheral, primarily to promote safety in terms of thread access and sometimes RTOSs, Real Time Operating Systems, require that.</a:t>
            </a:r>
          </a:p>
          <a:p>
            <a:r>
              <a:rPr lang="en-US" sz="1200" kern="1200" dirty="0" smtClean="0">
                <a:solidFill>
                  <a:schemeClr val="tx1"/>
                </a:solidFill>
                <a:effectLst/>
                <a:latin typeface="Arial" charset="0"/>
                <a:ea typeface="+mn-ea"/>
                <a:cs typeface="+mn-cs"/>
              </a:rPr>
              <a:t>An IEEE 754 compliant, single-precision floating point unit is on all TI M4F devices.  We also have JTAG and serial wired debugger access to the Stellaris microcontrollers.  The embedded trace macro is currently accessible through the </a:t>
            </a:r>
            <a:r>
              <a:rPr lang="en-US" sz="1200" kern="1200" dirty="0" err="1" smtClean="0">
                <a:solidFill>
                  <a:schemeClr val="tx1"/>
                </a:solidFill>
                <a:effectLst/>
                <a:latin typeface="Arial" charset="0"/>
                <a:ea typeface="+mn-ea"/>
                <a:cs typeface="+mn-cs"/>
              </a:rPr>
              <a:t>Keil</a:t>
            </a:r>
            <a:r>
              <a:rPr lang="en-US" sz="1200" kern="1200" dirty="0" smtClean="0">
                <a:solidFill>
                  <a:schemeClr val="tx1"/>
                </a:solidFill>
                <a:effectLst/>
                <a:latin typeface="Arial" charset="0"/>
                <a:ea typeface="+mn-ea"/>
                <a:cs typeface="+mn-cs"/>
              </a:rPr>
              <a:t> and IAR emulators.</a:t>
            </a:r>
            <a:endParaRPr lang="en-US" dirty="0" smtClean="0">
              <a:latin typeface="Arial" pitchFamily="34" charset="0"/>
            </a:endParaRPr>
          </a:p>
        </p:txBody>
      </p:sp>
      <p:sp>
        <p:nvSpPr>
          <p:cNvPr id="80900" name="Slide Number Placeholder 3"/>
          <p:cNvSpPr>
            <a:spLocks noGrp="1"/>
          </p:cNvSpPr>
          <p:nvPr>
            <p:ph type="sldNum" sz="quarter" idx="5"/>
          </p:nvPr>
        </p:nvSpPr>
        <p:spPr>
          <a:noFill/>
        </p:spPr>
        <p:txBody>
          <a:bodyPr/>
          <a:lstStyle/>
          <a:p>
            <a:fld id="{4679746C-F08B-400E-AE68-BB18EF1AD947}" type="slidenum">
              <a:rPr lang="en-US" smtClean="0">
                <a:latin typeface="Arial" pitchFamily="34" charset="0"/>
              </a:rPr>
              <a:pPr/>
              <a:t>7</a:t>
            </a:fld>
            <a:endParaRPr lang="en-US" smtClean="0">
              <a:latin typeface="Arial"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In lab eight, you'll create code to write to flash and to rewrite EEPROM.  You'll also experiment with bit banding.  Then you'll configure and use the memory protection unit. </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70</a:t>
            </a:fld>
            <a:endParaRPr lang="en-US"/>
          </a:p>
        </p:txBody>
      </p:sp>
    </p:spTree>
    <p:extLst>
      <p:ext uri="{BB962C8B-B14F-4D97-AF65-F5344CB8AC3E}">
        <p14:creationId xmlns:p14="http://schemas.microsoft.com/office/powerpoint/2010/main" val="214941827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In chapter nine, you'll learn about the floating point unit on the LM4F120H5QR.  All of TI's M4 devices are equipped with a floating point unit.  Although for code compatibility reasons, it switched off at reset.  You'll learn about the basics of floating point numbers and how the LM4F devices implement them.</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71</a:t>
            </a:fld>
            <a:endParaRPr lang="en-US"/>
          </a:p>
        </p:txBody>
      </p:sp>
    </p:spTree>
    <p:extLst>
      <p:ext uri="{BB962C8B-B14F-4D97-AF65-F5344CB8AC3E}">
        <p14:creationId xmlns:p14="http://schemas.microsoft.com/office/powerpoint/2010/main" val="35629845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What is floating point?  Floating point is a way to represent real numbers on computers.  There are several IEEE floating point formats:  the half precision at 16 bits, single precision at 32 bits, double precision at 64 bits, and quadruple at 128 bits.  IEEE 754 is single precision.  That's the 32-bit version there.  Assign bit eight bits of exponent and 23 bits of fraction.</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72</a:t>
            </a:fld>
            <a:endParaRPr lang="en-US"/>
          </a:p>
        </p:txBody>
      </p:sp>
    </p:spTree>
    <p:extLst>
      <p:ext uri="{BB962C8B-B14F-4D97-AF65-F5344CB8AC3E}">
        <p14:creationId xmlns:p14="http://schemas.microsoft.com/office/powerpoint/2010/main" val="36613031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IEEE 754 defines a single-precision, floating point representation, like we just saw on the previous page.  For example, right there's the sign bit, the exponent, and then there's the fractional representation.  So, if we take this value, here's the minus one.  Value equals minus one to the zero, so that's a zero there.  We can see that the next portion is the fraction, the mantissa.  And then the next part is two to the whatever number that we have there.  134 minus 127.  </a:t>
            </a:r>
          </a:p>
          <a:p>
            <a:r>
              <a:rPr lang="en-US" sz="1200" kern="1200" dirty="0" smtClean="0">
                <a:solidFill>
                  <a:schemeClr val="tx1"/>
                </a:solidFill>
                <a:effectLst/>
                <a:latin typeface="Arial" charset="0"/>
                <a:ea typeface="+mn-ea"/>
                <a:cs typeface="+mn-cs"/>
              </a:rPr>
              <a:t>Calculated out, that gives us a value of 232.25 base ten.  If you were to maximize and minimize this, you'd find that you had an effective range of plus and minus of about plus and minus ten to the 38.53 power.</a:t>
            </a:r>
          </a:p>
          <a:p>
            <a:r>
              <a:rPr lang="en-US" sz="1200" kern="1200" dirty="0" smtClean="0">
                <a:solidFill>
                  <a:schemeClr val="tx1"/>
                </a:solidFill>
                <a:effectLst/>
                <a:latin typeface="Arial" charset="0"/>
                <a:ea typeface="+mn-ea"/>
                <a:cs typeface="+mn-cs"/>
              </a:rPr>
              <a:t>The floating point unit on our devices provides floating point computation functionality that's fully compliant with the IEEE 754 standard.  That means it enables conversions between fixed point and floating point data formats and floating point constant instructions.  </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73</a:t>
            </a:fld>
            <a:endParaRPr lang="en-US"/>
          </a:p>
        </p:txBody>
      </p:sp>
    </p:spTree>
    <p:extLst>
      <p:ext uri="{BB962C8B-B14F-4D97-AF65-F5344CB8AC3E}">
        <p14:creationId xmlns:p14="http://schemas.microsoft.com/office/powerpoint/2010/main" val="391633598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p:spPr>
        <p:txBody>
          <a:bodyPr/>
          <a:lstStyle/>
          <a:p>
            <a:r>
              <a:rPr lang="en-US" sz="800" kern="1200" dirty="0" smtClean="0">
                <a:solidFill>
                  <a:schemeClr val="tx1"/>
                </a:solidFill>
                <a:effectLst/>
                <a:latin typeface="Arial" charset="0"/>
                <a:ea typeface="+mn-ea"/>
                <a:cs typeface="+mn-cs"/>
              </a:rPr>
              <a:t>The Cortex M4F floating point unit fully supports single-precision adds, subtractions, multiplies, divides, single-cycle multiply and accumulate, Mac instruction, and square roots.  You can see the instructions that the floating point unit supports in the diagram at the bottom of the screen.  </a:t>
            </a:r>
            <a:endParaRPr lang="en-US" sz="2400" kern="1200" dirty="0">
              <a:solidFill>
                <a:schemeClr val="tx1"/>
              </a:solidFill>
              <a:effectLst/>
              <a:latin typeface="Arial" charset="0"/>
              <a:ea typeface="+mn-ea"/>
              <a:cs typeface="+mn-cs"/>
            </a:endParaRPr>
          </a:p>
        </p:txBody>
      </p:sp>
      <p:sp>
        <p:nvSpPr>
          <p:cNvPr id="23556" name="Slide Number Placeholder 3"/>
          <p:cNvSpPr>
            <a:spLocks noGrp="1"/>
          </p:cNvSpPr>
          <p:nvPr>
            <p:ph type="sldNum" sz="quarter" idx="5"/>
          </p:nvPr>
        </p:nvSpPr>
        <p:spPr>
          <a:noFill/>
        </p:spPr>
        <p:txBody>
          <a:bodyPr/>
          <a:lstStyle/>
          <a:p>
            <a:fld id="{6FC659A4-0DA2-4D2A-BED3-9E94244AF58C}" type="slidenum">
              <a:rPr lang="en-US" smtClean="0"/>
              <a:pPr/>
              <a:t>74</a:t>
            </a:fld>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There are three different modes of operation for the floating point unit.  There's full compliance mode.  That's where the floating point unit processes all operations according to IEEE 754 in hardware.  There's no additional support code required.  It runs like that.  The next mode is the flush-to-zero mode.  If you have a result that's very, very small, as described in the IEEE 754 standard where the destination precision is smaller in magnitude than the minimum normal value before rounding, that gets replaced with a zero.  In most cases, that's probably what you want to do.</a:t>
            </a:r>
          </a:p>
          <a:p>
            <a:r>
              <a:rPr lang="en-US" sz="1200" kern="1200" dirty="0" smtClean="0">
                <a:solidFill>
                  <a:schemeClr val="tx1"/>
                </a:solidFill>
                <a:effectLst/>
                <a:latin typeface="Arial" charset="0"/>
                <a:ea typeface="+mn-ea"/>
                <a:cs typeface="+mn-cs"/>
              </a:rPr>
              <a:t>The next mode is default Nan. That means “not a number” mode.  In that mode, the result of any arithmetic data processing operation that involves an input that's not a number or that generates a result that's not a number, it will return the default </a:t>
            </a:r>
            <a:r>
              <a:rPr lang="en-US" sz="1200" kern="1200" dirty="0" err="1" smtClean="0">
                <a:solidFill>
                  <a:schemeClr val="tx1"/>
                </a:solidFill>
                <a:effectLst/>
                <a:latin typeface="Arial" charset="0"/>
                <a:ea typeface="+mn-ea"/>
                <a:cs typeface="+mn-cs"/>
              </a:rPr>
              <a:t>NaN</a:t>
            </a:r>
            <a:r>
              <a:rPr lang="en-US" sz="1200" kern="1200" dirty="0" smtClean="0">
                <a:solidFill>
                  <a:schemeClr val="tx1"/>
                </a:solidFill>
                <a:effectLst/>
                <a:latin typeface="Arial" charset="0"/>
                <a:ea typeface="+mn-ea"/>
                <a:cs typeface="+mn-cs"/>
              </a:rPr>
              <a:t>, meaning my result was not a number.  If you do something like zero divided by zero or any number divided by zero, that's a Nan, or not a number.</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75</a:t>
            </a:fld>
            <a:endParaRPr lang="en-US"/>
          </a:p>
        </p:txBody>
      </p:sp>
    </p:spTree>
    <p:extLst>
      <p:ext uri="{BB962C8B-B14F-4D97-AF65-F5344CB8AC3E}">
        <p14:creationId xmlns:p14="http://schemas.microsoft.com/office/powerpoint/2010/main" val="225259029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To support its operations, the floating point unit has 16 64-bit, double-word registers, D0 through D15 and 32 32-bit, single-word registers, S0 through S31.  The floating point unit is disabled from reset.  You must enable it with a </a:t>
            </a:r>
            <a:r>
              <a:rPr lang="en-US" sz="1200" kern="1200" dirty="0" err="1" smtClean="0">
                <a:solidFill>
                  <a:schemeClr val="tx1"/>
                </a:solidFill>
                <a:effectLst/>
                <a:latin typeface="Arial" charset="0"/>
                <a:ea typeface="+mn-ea"/>
                <a:cs typeface="+mn-cs"/>
              </a:rPr>
              <a:t>StellarisWare</a:t>
            </a:r>
            <a:r>
              <a:rPr lang="en-US" sz="1200" kern="1200" dirty="0" smtClean="0">
                <a:solidFill>
                  <a:schemeClr val="tx1"/>
                </a:solidFill>
                <a:effectLst/>
                <a:latin typeface="Arial" charset="0"/>
                <a:ea typeface="+mn-ea"/>
                <a:cs typeface="+mn-cs"/>
              </a:rPr>
              <a:t> API function call before you can use any floating point instructions.  The processor must be in a privilege mode to read and write from the code processor access control register.  That's the one that's going to turn it on.  That API does that.</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76</a:t>
            </a:fld>
            <a:endParaRPr lang="en-US"/>
          </a:p>
        </p:txBody>
      </p:sp>
    </p:spTree>
    <p:extLst>
      <p:ext uri="{BB962C8B-B14F-4D97-AF65-F5344CB8AC3E}">
        <p14:creationId xmlns:p14="http://schemas.microsoft.com/office/powerpoint/2010/main" val="329400814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Some exceptions here.  The floating point unit sets the accumulative exception status flag in the exception register as required for each instruction.  The floating point unit does not support any user type traps that you might write.  The processor can reduce the exception latency by using something called lazy stacking.  We have a </a:t>
            </a:r>
            <a:r>
              <a:rPr lang="en-US" sz="1200" kern="1200" dirty="0" err="1" smtClean="0">
                <a:solidFill>
                  <a:schemeClr val="tx1"/>
                </a:solidFill>
                <a:effectLst/>
                <a:latin typeface="Arial" charset="0"/>
                <a:ea typeface="+mn-ea"/>
                <a:cs typeface="+mn-cs"/>
              </a:rPr>
              <a:t>StellarisWare</a:t>
            </a:r>
            <a:r>
              <a:rPr lang="en-US" sz="1200" kern="1200" dirty="0" smtClean="0">
                <a:solidFill>
                  <a:schemeClr val="tx1"/>
                </a:solidFill>
                <a:effectLst/>
                <a:latin typeface="Arial" charset="0"/>
                <a:ea typeface="+mn-ea"/>
                <a:cs typeface="+mn-cs"/>
              </a:rPr>
              <a:t> API function call to do that.  Lazy stacking means that the processor reserves space on the stack for the state, but it doesn't save that state information to the stack unless it's necessary.  </a:t>
            </a:r>
            <a:endParaRPr lang="en-US"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77</a:t>
            </a:fld>
            <a:endParaRPr lang="en-US"/>
          </a:p>
        </p:txBody>
      </p:sp>
    </p:spTree>
    <p:extLst>
      <p:ext uri="{BB962C8B-B14F-4D97-AF65-F5344CB8AC3E}">
        <p14:creationId xmlns:p14="http://schemas.microsoft.com/office/powerpoint/2010/main" val="269259212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ARM has developed the Cortex Microcontroller Software Interface Standard, or CMSIS.  Included in that is a DSP library that you could use to create your own DSP-type functions.  If we benchmark the cortex M3 versus the cortex M4 with its floating point unit, the cortex M4, even in fixed point code, is about twice as fast as the cortex M3.  In floating point, it's about ten times faster than the cortex M3. </a:t>
            </a:r>
          </a:p>
          <a:p>
            <a:r>
              <a:rPr lang="en-US" sz="1200" kern="1200" dirty="0" smtClean="0">
                <a:solidFill>
                  <a:schemeClr val="tx1"/>
                </a:solidFill>
                <a:effectLst/>
                <a:latin typeface="Arial" charset="0"/>
                <a:ea typeface="+mn-ea"/>
                <a:cs typeface="+mn-cs"/>
              </a:rPr>
              <a:t>If you look at the diagram down at the bottom for a Q15 fir, Q15 is where we have a sign bit and 15 bits of fraction.  In fixed point, you can see we're operating about 75 percent faster on the M4.  For a PID loop in the same Q15 style, we're about 35 percent faster.  For an infinite impulse response filter and IAR, this one is a 32-bit sign bit and 31 fractional bits.  We're about 69 percent faster on the cortex M4.  For fixed point matrix multiplication, we're about 70 percent faster on the M4.  And correlation in floating point, we're 91 percent faster.</a:t>
            </a:r>
            <a:endParaRPr lang="en-US" sz="1200" kern="1200" dirty="0">
              <a:solidFill>
                <a:schemeClr val="tx1"/>
              </a:solidFill>
              <a:effectLst/>
              <a:latin typeface="Arial" charset="0"/>
              <a:ea typeface="+mn-ea"/>
              <a:cs typeface="+mn-cs"/>
            </a:endParaRPr>
          </a:p>
        </p:txBody>
      </p:sp>
      <p:sp>
        <p:nvSpPr>
          <p:cNvPr id="43012" name="Slide Number Placeholder 3"/>
          <p:cNvSpPr>
            <a:spLocks noGrp="1"/>
          </p:cNvSpPr>
          <p:nvPr>
            <p:ph type="sldNum" sz="quarter" idx="5"/>
          </p:nvPr>
        </p:nvSpPr>
        <p:spPr>
          <a:noFill/>
        </p:spPr>
        <p:txBody>
          <a:bodyPr/>
          <a:lstStyle/>
          <a:p>
            <a:fld id="{522308D4-03EE-40A0-A835-4323B1C40480}" type="slidenum">
              <a:rPr lang="en-US" smtClean="0"/>
              <a:pPr/>
              <a:t>78</a:t>
            </a:fld>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In lab nine, you'll experiment with using floating point code to generate a sign wave.  You'll profile the code to determine how many CPU cycles it requires to execute.  </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79</a:t>
            </a:fld>
            <a:endParaRPr lang="en-US"/>
          </a:p>
        </p:txBody>
      </p:sp>
    </p:spTree>
    <p:extLst>
      <p:ext uri="{BB962C8B-B14F-4D97-AF65-F5344CB8AC3E}">
        <p14:creationId xmlns:p14="http://schemas.microsoft.com/office/powerpoint/2010/main" val="2473074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xfrm>
            <a:off x="1266825" y="727075"/>
            <a:ext cx="4781550" cy="3586163"/>
          </a:xfrm>
          <a:ln/>
        </p:spPr>
      </p:sp>
      <p:sp>
        <p:nvSpPr>
          <p:cNvPr id="70659" name="Notes Placeholder 2"/>
          <p:cNvSpPr>
            <a:spLocks noGrp="1"/>
          </p:cNvSpPr>
          <p:nvPr>
            <p:ph type="body" idx="1"/>
          </p:nvPr>
        </p:nvSpPr>
        <p:spPr>
          <a:noFill/>
          <a:ln/>
        </p:spPr>
        <p:txBody>
          <a:bodyPr/>
          <a:lstStyle/>
          <a:p>
            <a:r>
              <a:rPr lang="en-US" sz="800" kern="1200" dirty="0" smtClean="0">
                <a:solidFill>
                  <a:schemeClr val="tx1"/>
                </a:solidFill>
                <a:effectLst/>
                <a:latin typeface="Arial" charset="0"/>
                <a:ea typeface="+mn-ea"/>
                <a:cs typeface="+mn-cs"/>
              </a:rPr>
              <a:t>To continue the peripherals, we have a battery-backed hibernation module, which offers internal and external power control through an external voltage regulator, a separate </a:t>
            </a:r>
            <a:r>
              <a:rPr lang="en-US" sz="800" kern="1200" dirty="0" err="1" smtClean="0">
                <a:solidFill>
                  <a:schemeClr val="tx1"/>
                </a:solidFill>
                <a:effectLst/>
                <a:latin typeface="Arial" charset="0"/>
                <a:ea typeface="+mn-ea"/>
                <a:cs typeface="+mn-cs"/>
              </a:rPr>
              <a:t>realtime</a:t>
            </a:r>
            <a:r>
              <a:rPr lang="en-US" sz="800" kern="1200" dirty="0" smtClean="0">
                <a:solidFill>
                  <a:schemeClr val="tx1"/>
                </a:solidFill>
                <a:effectLst/>
                <a:latin typeface="Arial" charset="0"/>
                <a:ea typeface="+mn-ea"/>
                <a:cs typeface="+mn-cs"/>
              </a:rPr>
              <a:t> clock and power source.  The VDD3 on mode can retain the GPIO states and its settings when we go into hibernation.  We can wake on the </a:t>
            </a:r>
            <a:r>
              <a:rPr lang="en-US" sz="800" kern="1200" dirty="0" err="1" smtClean="0">
                <a:solidFill>
                  <a:schemeClr val="tx1"/>
                </a:solidFill>
                <a:effectLst/>
                <a:latin typeface="Arial" charset="0"/>
                <a:ea typeface="+mn-ea"/>
                <a:cs typeface="+mn-cs"/>
              </a:rPr>
              <a:t>realtime</a:t>
            </a:r>
            <a:r>
              <a:rPr lang="en-US" sz="800" kern="1200" dirty="0" smtClean="0">
                <a:solidFill>
                  <a:schemeClr val="tx1"/>
                </a:solidFill>
                <a:effectLst/>
                <a:latin typeface="Arial" charset="0"/>
                <a:ea typeface="+mn-ea"/>
                <a:cs typeface="+mn-cs"/>
              </a:rPr>
              <a:t> clock, or we can wake on a pin.</a:t>
            </a:r>
            <a:endParaRPr lang="en-US" sz="2400" kern="1200" dirty="0" smtClean="0">
              <a:solidFill>
                <a:schemeClr val="tx1"/>
              </a:solidFill>
              <a:effectLst/>
              <a:latin typeface="Arial" charset="0"/>
              <a:ea typeface="+mn-ea"/>
              <a:cs typeface="+mn-cs"/>
            </a:endParaRPr>
          </a:p>
          <a:p>
            <a:r>
              <a:rPr lang="en-US" sz="800" kern="1200" dirty="0" smtClean="0">
                <a:solidFill>
                  <a:schemeClr val="tx1"/>
                </a:solidFill>
                <a:effectLst/>
                <a:latin typeface="Arial" charset="0"/>
                <a:ea typeface="+mn-ea"/>
                <a:cs typeface="+mn-cs"/>
              </a:rPr>
              <a:t>There are 16 32-bit words of battery-backed memory for saving the processor state during hibernation.  We have a five </a:t>
            </a:r>
            <a:r>
              <a:rPr lang="en-US" sz="800" kern="1200" dirty="0" err="1" smtClean="0">
                <a:solidFill>
                  <a:schemeClr val="tx1"/>
                </a:solidFill>
                <a:effectLst/>
                <a:latin typeface="Arial" charset="0"/>
                <a:ea typeface="+mn-ea"/>
                <a:cs typeface="+mn-cs"/>
              </a:rPr>
              <a:t>microamp</a:t>
            </a:r>
            <a:r>
              <a:rPr lang="en-US" sz="800" kern="1200" dirty="0" smtClean="0">
                <a:solidFill>
                  <a:schemeClr val="tx1"/>
                </a:solidFill>
                <a:effectLst/>
                <a:latin typeface="Arial" charset="0"/>
                <a:ea typeface="+mn-ea"/>
                <a:cs typeface="+mn-cs"/>
              </a:rPr>
              <a:t> hibernate current with GPIO retention, 1.7 </a:t>
            </a:r>
            <a:r>
              <a:rPr lang="en-US" sz="800" kern="1200" dirty="0" err="1" smtClean="0">
                <a:solidFill>
                  <a:schemeClr val="tx1"/>
                </a:solidFill>
                <a:effectLst/>
                <a:latin typeface="Arial" charset="0"/>
                <a:ea typeface="+mn-ea"/>
                <a:cs typeface="+mn-cs"/>
              </a:rPr>
              <a:t>microamps</a:t>
            </a:r>
            <a:r>
              <a:rPr lang="en-US" sz="800" kern="1200" dirty="0" smtClean="0">
                <a:solidFill>
                  <a:schemeClr val="tx1"/>
                </a:solidFill>
                <a:effectLst/>
                <a:latin typeface="Arial" charset="0"/>
                <a:ea typeface="+mn-ea"/>
                <a:cs typeface="+mn-cs"/>
              </a:rPr>
              <a:t> without.  That's very, very low.</a:t>
            </a:r>
            <a:endParaRPr lang="en-US" sz="2400" kern="1200" dirty="0" smtClean="0">
              <a:solidFill>
                <a:schemeClr val="tx1"/>
              </a:solidFill>
              <a:effectLst/>
              <a:latin typeface="Arial" charset="0"/>
              <a:ea typeface="+mn-ea"/>
              <a:cs typeface="+mn-cs"/>
            </a:endParaRPr>
          </a:p>
          <a:p>
            <a:r>
              <a:rPr lang="en-US" sz="800" kern="1200" dirty="0" smtClean="0">
                <a:solidFill>
                  <a:schemeClr val="tx1"/>
                </a:solidFill>
                <a:effectLst/>
                <a:latin typeface="Arial" charset="0"/>
                <a:ea typeface="+mn-ea"/>
                <a:cs typeface="+mn-cs"/>
              </a:rPr>
              <a:t>Serial connectivity on these parts, we have a USB 2.0 device port, as many as eight UARTs, depending on what you use the pins for, four I-squared C, four SSI spy ports, and a CAN port.</a:t>
            </a:r>
            <a:endParaRPr lang="en-US" sz="2400" kern="1200" dirty="0" smtClean="0">
              <a:solidFill>
                <a:schemeClr val="tx1"/>
              </a:solidFill>
              <a:effectLst/>
              <a:latin typeface="Arial" charset="0"/>
              <a:ea typeface="+mn-ea"/>
              <a:cs typeface="+mn-cs"/>
            </a:endParaRPr>
          </a:p>
          <a:p>
            <a:pPr marL="0" lvl="1"/>
            <a:endParaRPr lang="en-US" dirty="0" smtClean="0">
              <a:latin typeface="Arial" pitchFamily="34" charset="0"/>
            </a:endParaRPr>
          </a:p>
        </p:txBody>
      </p:sp>
      <p:sp>
        <p:nvSpPr>
          <p:cNvPr id="70660" name="Slide Number Placeholder 3"/>
          <p:cNvSpPr>
            <a:spLocks noGrp="1"/>
          </p:cNvSpPr>
          <p:nvPr>
            <p:ph type="sldNum" sz="quarter" idx="5"/>
          </p:nvPr>
        </p:nvSpPr>
        <p:spPr>
          <a:noFill/>
        </p:spPr>
        <p:txBody>
          <a:bodyPr/>
          <a:lstStyle/>
          <a:p>
            <a:fld id="{A768315A-282D-4463-AAD1-FBA05888D56E}" type="slidenum">
              <a:rPr lang="en-US" smtClean="0">
                <a:solidFill>
                  <a:srgbClr val="000000"/>
                </a:solidFill>
                <a:latin typeface="Arial" pitchFamily="34" charset="0"/>
              </a:rPr>
              <a:pPr/>
              <a:t>8</a:t>
            </a:fld>
            <a:endParaRPr lang="en-US" smtClean="0">
              <a:solidFill>
                <a:srgbClr val="000000"/>
              </a:solidFill>
              <a:latin typeface="Arial"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LaunchPad design first implemented with the MSP430 has been a success because of two major factors.  One, it's inexpensive, and two, it's expandable.  Expansion is accomplished through the booster pack connector.  The Stellaris LaunchPad implements an upgraded version called Booster Pack XL.  </a:t>
            </a:r>
          </a:p>
          <a:p>
            <a:r>
              <a:rPr lang="en-US" sz="1200" kern="1200" dirty="0" smtClean="0">
                <a:solidFill>
                  <a:schemeClr val="tx1"/>
                </a:solidFill>
                <a:effectLst/>
                <a:latin typeface="Arial" charset="0"/>
                <a:ea typeface="+mn-ea"/>
                <a:cs typeface="+mn-cs"/>
              </a:rPr>
              <a:t>Texas Instruments offers some booster pack kits, but many more are offered by third parties.  One of those third parties is </a:t>
            </a:r>
            <a:r>
              <a:rPr lang="en-US" sz="1200" kern="1200" dirty="0" err="1" smtClean="0">
                <a:solidFill>
                  <a:schemeClr val="tx1"/>
                </a:solidFill>
                <a:effectLst/>
                <a:latin typeface="Arial" charset="0"/>
                <a:ea typeface="+mn-ea"/>
                <a:cs typeface="+mn-cs"/>
              </a:rPr>
              <a:t>Kentech</a:t>
            </a:r>
            <a:r>
              <a:rPr lang="en-US" sz="1200" kern="1200" dirty="0" smtClean="0">
                <a:solidFill>
                  <a:schemeClr val="tx1"/>
                </a:solidFill>
                <a:effectLst/>
                <a:latin typeface="Arial" charset="0"/>
                <a:ea typeface="+mn-ea"/>
                <a:cs typeface="+mn-cs"/>
              </a:rPr>
              <a:t>, and you'll be using their LCD touchscreen booster pack in the lab.  In order to get the most from the display, you'll learn about </a:t>
            </a:r>
            <a:r>
              <a:rPr lang="en-US" sz="1200" kern="1200" dirty="0" err="1" smtClean="0">
                <a:solidFill>
                  <a:schemeClr val="tx1"/>
                </a:solidFill>
                <a:effectLst/>
                <a:latin typeface="Arial" charset="0"/>
                <a:ea typeface="+mn-ea"/>
                <a:cs typeface="+mn-cs"/>
              </a:rPr>
              <a:t>StellarisWare's</a:t>
            </a:r>
            <a:r>
              <a:rPr lang="en-US" sz="1200" kern="1200" dirty="0" smtClean="0">
                <a:solidFill>
                  <a:schemeClr val="tx1"/>
                </a:solidFill>
                <a:effectLst/>
                <a:latin typeface="Arial" charset="0"/>
                <a:ea typeface="+mn-ea"/>
                <a:cs typeface="+mn-cs"/>
              </a:rPr>
              <a:t> graphics library.  That library includes functions for drawing images, text, and shapes on the screen, as well as implementing touchscreen buttons.  </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80</a:t>
            </a:fld>
            <a:endParaRPr lang="en-US"/>
          </a:p>
        </p:txBody>
      </p:sp>
    </p:spTree>
    <p:extLst>
      <p:ext uri="{BB962C8B-B14F-4D97-AF65-F5344CB8AC3E}">
        <p14:creationId xmlns:p14="http://schemas.microsoft.com/office/powerpoint/2010/main" val="175669511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TI currently makes three LaunchPad style evaluation boards:  the MSP430 for $4:30, the Stellaris LaunchPad board for $12.99, and the C2000 Piccolo LaunchPad board for $17.</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81</a:t>
            </a:fld>
            <a:endParaRPr lang="en-US"/>
          </a:p>
        </p:txBody>
      </p:sp>
    </p:spTree>
    <p:extLst>
      <p:ext uri="{BB962C8B-B14F-4D97-AF65-F5344CB8AC3E}">
        <p14:creationId xmlns:p14="http://schemas.microsoft.com/office/powerpoint/2010/main" val="117874428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Expandability is an important feature of the LaunchPad evaluation boards.  This is done through the booster pack connectors.  The original format of that connector was on the MSP430 board.  That offered VCC and ground, as many as 14 GPIO pins.  Emulator reset and test could come out to those pins.  And you either connected to the crystal inputs, or there were two more GPIO.  </a:t>
            </a:r>
          </a:p>
          <a:p>
            <a:r>
              <a:rPr lang="en-US" sz="1200" kern="1200" dirty="0" smtClean="0">
                <a:solidFill>
                  <a:schemeClr val="tx1"/>
                </a:solidFill>
                <a:effectLst/>
                <a:latin typeface="Arial" charset="0"/>
                <a:ea typeface="+mn-ea"/>
                <a:cs typeface="+mn-cs"/>
              </a:rPr>
              <a:t>The Stellaris and the C2000 Piccolo boards have the XL format.  This is a superset of the original, which adds two more rows of pins.  You can see the outside rows of pins that are noted by J1 on the outside left and J2 on the outside right.  They're joined by J3 and J4 just to the insides of both of them.  This adds the USB voltage and ground and 18 additional GPIO.</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82</a:t>
            </a:fld>
            <a:endParaRPr lang="en-US"/>
          </a:p>
        </p:txBody>
      </p:sp>
    </p:spTree>
    <p:extLst>
      <p:ext uri="{BB962C8B-B14F-4D97-AF65-F5344CB8AC3E}">
        <p14:creationId xmlns:p14="http://schemas.microsoft.com/office/powerpoint/2010/main" val="180070067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To give you a flavor of some of the available booster packs, most of these are from third parties.  Some of these are made by TI.  Solar energy harvesting, universal energy harvesting, those are by </a:t>
            </a:r>
            <a:r>
              <a:rPr lang="en-US" sz="1200" kern="1200" dirty="0" err="1" smtClean="0">
                <a:solidFill>
                  <a:schemeClr val="tx1"/>
                </a:solidFill>
                <a:effectLst/>
                <a:latin typeface="Arial" charset="0"/>
                <a:ea typeface="+mn-ea"/>
                <a:cs typeface="+mn-cs"/>
              </a:rPr>
              <a:t>EnerChip</a:t>
            </a:r>
            <a:r>
              <a:rPr lang="en-US" sz="1200" kern="1200" dirty="0" smtClean="0">
                <a:solidFill>
                  <a:schemeClr val="tx1"/>
                </a:solidFill>
                <a:effectLst/>
                <a:latin typeface="Arial" charset="0"/>
                <a:ea typeface="+mn-ea"/>
                <a:cs typeface="+mn-cs"/>
              </a:rPr>
              <a:t>.  We have RF modules with LCDs, inductive charging.  The </a:t>
            </a:r>
            <a:r>
              <a:rPr lang="en-US" sz="1200" kern="1200" dirty="0" err="1" smtClean="0">
                <a:solidFill>
                  <a:schemeClr val="tx1"/>
                </a:solidFill>
                <a:effectLst/>
                <a:latin typeface="Arial" charset="0"/>
                <a:ea typeface="+mn-ea"/>
                <a:cs typeface="+mn-cs"/>
              </a:rPr>
              <a:t>Olimex</a:t>
            </a:r>
            <a:r>
              <a:rPr lang="en-US" sz="1200" kern="1200" dirty="0" smtClean="0">
                <a:solidFill>
                  <a:schemeClr val="tx1"/>
                </a:solidFill>
                <a:effectLst/>
                <a:latin typeface="Arial" charset="0"/>
                <a:ea typeface="+mn-ea"/>
                <a:cs typeface="+mn-cs"/>
              </a:rPr>
              <a:t> eight-by-eight LED matrix is stackable.  The sub one gigahertz RF wireless module uses the simplicity protocol.  That's from </a:t>
            </a:r>
            <a:r>
              <a:rPr lang="en-US" sz="1200" kern="1200" dirty="0" err="1" smtClean="0">
                <a:solidFill>
                  <a:schemeClr val="tx1"/>
                </a:solidFill>
                <a:effectLst/>
                <a:latin typeface="Arial" charset="0"/>
                <a:ea typeface="+mn-ea"/>
                <a:cs typeface="+mn-cs"/>
              </a:rPr>
              <a:t>Anaren</a:t>
            </a:r>
            <a:r>
              <a:rPr lang="en-US" sz="1200" kern="1200" dirty="0" smtClean="0">
                <a:solidFill>
                  <a:schemeClr val="tx1"/>
                </a:solidFill>
                <a:effectLst/>
                <a:latin typeface="Arial" charset="0"/>
                <a:ea typeface="+mn-ea"/>
                <a:cs typeface="+mn-cs"/>
              </a:rPr>
              <a:t>. We also have a </a:t>
            </a:r>
            <a:r>
              <a:rPr lang="en-US" sz="1200" kern="1200" dirty="0" err="1" smtClean="0">
                <a:solidFill>
                  <a:schemeClr val="tx1"/>
                </a:solidFill>
                <a:effectLst/>
                <a:latin typeface="Arial" charset="0"/>
                <a:ea typeface="+mn-ea"/>
                <a:cs typeface="+mn-cs"/>
              </a:rPr>
              <a:t>protoboard</a:t>
            </a:r>
            <a:r>
              <a:rPr lang="en-US" sz="1200" kern="1200" dirty="0" smtClean="0">
                <a:solidFill>
                  <a:schemeClr val="tx1"/>
                </a:solidFill>
                <a:effectLst/>
                <a:latin typeface="Arial" charset="0"/>
                <a:ea typeface="+mn-ea"/>
                <a:cs typeface="+mn-cs"/>
              </a:rPr>
              <a:t> down at the bottom from Joe's bytes.  </a:t>
            </a:r>
          </a:p>
          <a:p>
            <a:r>
              <a:rPr lang="en-US" sz="1200" kern="1200" dirty="0" smtClean="0">
                <a:solidFill>
                  <a:schemeClr val="tx1"/>
                </a:solidFill>
                <a:effectLst/>
                <a:latin typeface="Arial" charset="0"/>
                <a:ea typeface="+mn-ea"/>
                <a:cs typeface="+mn-cs"/>
              </a:rPr>
              <a:t>TI makes the capacitive touch board.  We make a couple of digital potentiometer boards.  We have the C5000 audio capacitive </a:t>
            </a:r>
            <a:r>
              <a:rPr lang="en-US" sz="1200" kern="1200" dirty="0" err="1" smtClean="0">
                <a:solidFill>
                  <a:schemeClr val="tx1"/>
                </a:solidFill>
                <a:effectLst/>
                <a:latin typeface="Arial" charset="0"/>
                <a:ea typeface="+mn-ea"/>
                <a:cs typeface="+mn-cs"/>
              </a:rPr>
              <a:t>touchboard</a:t>
            </a:r>
            <a:r>
              <a:rPr lang="en-US" sz="1200" kern="1200" dirty="0" smtClean="0">
                <a:solidFill>
                  <a:schemeClr val="tx1"/>
                </a:solidFill>
                <a:effectLst/>
                <a:latin typeface="Arial" charset="0"/>
                <a:ea typeface="+mn-ea"/>
                <a:cs typeface="+mn-cs"/>
              </a:rPr>
              <a:t> and the TMP006 infrared temperature sensor board.</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83</a:t>
            </a:fld>
            <a:endParaRPr lang="en-US"/>
          </a:p>
        </p:txBody>
      </p:sp>
    </p:spTree>
    <p:extLst>
      <p:ext uri="{BB962C8B-B14F-4D97-AF65-F5344CB8AC3E}">
        <p14:creationId xmlns:p14="http://schemas.microsoft.com/office/powerpoint/2010/main" val="371236234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To round out the list, there's another </a:t>
            </a:r>
            <a:r>
              <a:rPr lang="en-US" sz="1200" kern="1200" dirty="0" err="1" smtClean="0">
                <a:solidFill>
                  <a:schemeClr val="tx1"/>
                </a:solidFill>
                <a:effectLst/>
                <a:latin typeface="Arial" charset="0"/>
                <a:ea typeface="+mn-ea"/>
                <a:cs typeface="+mn-cs"/>
              </a:rPr>
              <a:t>protoboard</a:t>
            </a:r>
            <a:r>
              <a:rPr lang="en-US" sz="1200" kern="1200" dirty="0" smtClean="0">
                <a:solidFill>
                  <a:schemeClr val="tx1"/>
                </a:solidFill>
                <a:effectLst/>
                <a:latin typeface="Arial" charset="0"/>
                <a:ea typeface="+mn-ea"/>
                <a:cs typeface="+mn-cs"/>
              </a:rPr>
              <a:t> with some additional capabilities out there.  </a:t>
            </a:r>
            <a:r>
              <a:rPr lang="en-US" sz="1200" kern="1200" dirty="0" err="1" smtClean="0">
                <a:solidFill>
                  <a:schemeClr val="tx1"/>
                </a:solidFill>
                <a:effectLst/>
                <a:latin typeface="Arial" charset="0"/>
                <a:ea typeface="+mn-ea"/>
                <a:cs typeface="+mn-cs"/>
              </a:rPr>
              <a:t>Anaren</a:t>
            </a:r>
            <a:r>
              <a:rPr lang="en-US" sz="1200" kern="1200" dirty="0" smtClean="0">
                <a:solidFill>
                  <a:schemeClr val="tx1"/>
                </a:solidFill>
                <a:effectLst/>
                <a:latin typeface="Arial" charset="0"/>
                <a:ea typeface="+mn-ea"/>
                <a:cs typeface="+mn-cs"/>
              </a:rPr>
              <a:t> also makes a </a:t>
            </a:r>
            <a:r>
              <a:rPr lang="en-US" sz="1200" kern="1200" dirty="0" err="1" smtClean="0">
                <a:solidFill>
                  <a:schemeClr val="tx1"/>
                </a:solidFill>
                <a:effectLst/>
                <a:latin typeface="Arial" charset="0"/>
                <a:ea typeface="+mn-ea"/>
                <a:cs typeface="+mn-cs"/>
              </a:rPr>
              <a:t>ZigBee</a:t>
            </a:r>
            <a:r>
              <a:rPr lang="en-US" sz="1200" kern="1200" dirty="0" smtClean="0">
                <a:solidFill>
                  <a:schemeClr val="tx1"/>
                </a:solidFill>
                <a:effectLst/>
                <a:latin typeface="Arial" charset="0"/>
                <a:ea typeface="+mn-ea"/>
                <a:cs typeface="+mn-cs"/>
              </a:rPr>
              <a:t> networking booster pack.  </a:t>
            </a:r>
            <a:r>
              <a:rPr lang="en-US" sz="1200" kern="1200" dirty="0" err="1" smtClean="0">
                <a:solidFill>
                  <a:schemeClr val="tx1"/>
                </a:solidFill>
                <a:effectLst/>
                <a:latin typeface="Arial" charset="0"/>
                <a:ea typeface="+mn-ea"/>
                <a:cs typeface="+mn-cs"/>
              </a:rPr>
              <a:t>Kentech</a:t>
            </a:r>
            <a:r>
              <a:rPr lang="en-US" sz="1200" kern="1200" dirty="0" smtClean="0">
                <a:solidFill>
                  <a:schemeClr val="tx1"/>
                </a:solidFill>
                <a:effectLst/>
                <a:latin typeface="Arial" charset="0"/>
                <a:ea typeface="+mn-ea"/>
                <a:cs typeface="+mn-cs"/>
              </a:rPr>
              <a:t> makes a nice OLED display if you're interested in working with OLEDs.  There is a LCD controller development package available, and there's a couple of adaptors, one for mod boards and one for the click board type of modules that will plug right onto the top of the booster pack.</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84</a:t>
            </a:fld>
            <a:endParaRPr lang="en-US"/>
          </a:p>
        </p:txBody>
      </p:sp>
    </p:spTree>
    <p:extLst>
      <p:ext uri="{BB962C8B-B14F-4D97-AF65-F5344CB8AC3E}">
        <p14:creationId xmlns:p14="http://schemas.microsoft.com/office/powerpoint/2010/main" val="335742466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booster pack we'll be using here in the class is the </a:t>
            </a:r>
            <a:r>
              <a:rPr lang="en-US" sz="1200" kern="1200" dirty="0" err="1" smtClean="0">
                <a:solidFill>
                  <a:schemeClr val="tx1"/>
                </a:solidFill>
                <a:effectLst/>
                <a:latin typeface="Arial" charset="0"/>
                <a:ea typeface="+mn-ea"/>
                <a:cs typeface="+mn-cs"/>
              </a:rPr>
              <a:t>Kentech</a:t>
            </a:r>
            <a:r>
              <a:rPr lang="en-US" sz="1200" kern="1200" dirty="0" smtClean="0">
                <a:solidFill>
                  <a:schemeClr val="tx1"/>
                </a:solidFill>
                <a:effectLst/>
                <a:latin typeface="Arial" charset="0"/>
                <a:ea typeface="+mn-ea"/>
                <a:cs typeface="+mn-cs"/>
              </a:rPr>
              <a:t> touchscreen TFTL CD display.  There's the part number.  This is the three-and-a-half-inch QVGA TFT.  It's 320 by 240, and it's 16 colors with an LED backlight.  And it's designed for the XL booster pack </a:t>
            </a:r>
            <a:r>
              <a:rPr lang="en-US" sz="1200" kern="1200" dirty="0" err="1" smtClean="0">
                <a:solidFill>
                  <a:schemeClr val="tx1"/>
                </a:solidFill>
                <a:effectLst/>
                <a:latin typeface="Arial" charset="0"/>
                <a:ea typeface="+mn-ea"/>
                <a:cs typeface="+mn-cs"/>
              </a:rPr>
              <a:t>pinout</a:t>
            </a:r>
            <a:r>
              <a:rPr lang="en-US" sz="1200" kern="1200" dirty="0" smtClean="0">
                <a:solidFill>
                  <a:schemeClr val="tx1"/>
                </a:solidFill>
                <a:effectLst/>
                <a:latin typeface="Arial" charset="0"/>
                <a:ea typeface="+mn-ea"/>
                <a:cs typeface="+mn-cs"/>
              </a:rPr>
              <a:t>.  </a:t>
            </a:r>
          </a:p>
          <a:p>
            <a:r>
              <a:rPr lang="en-US" sz="1200" kern="1200" dirty="0" smtClean="0">
                <a:solidFill>
                  <a:schemeClr val="tx1"/>
                </a:solidFill>
                <a:effectLst/>
                <a:latin typeface="Arial" charset="0"/>
                <a:ea typeface="+mn-ea"/>
                <a:cs typeface="+mn-cs"/>
              </a:rPr>
              <a:t>The driver circuit and the connector are compatible with the 4.3-inch, 5-inch, 7-inch, and 9-inch displays, so you can use the same connector.  If you turn your board over, you can see that the flat pin or the flat cable can be wiggled out of there, and you can use that to connect to any of these other displays.  The board is covered with a resistive touch overlay, and we're going to get a chance to use the display and the touch overlay in the lab.  </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85</a:t>
            </a:fld>
            <a:endParaRPr lang="en-US"/>
          </a:p>
        </p:txBody>
      </p:sp>
    </p:spTree>
    <p:extLst>
      <p:ext uri="{BB962C8B-B14F-4D97-AF65-F5344CB8AC3E}">
        <p14:creationId xmlns:p14="http://schemas.microsoft.com/office/powerpoint/2010/main" val="156222212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Stellaris graphics library provides you with graphics, primitives, and widgets for creating an entire graphic user interface on Stellaris-controlled displays.  A lot of folks will go all the way to using Linux on a machine just to get a better graphic user interface.  Here, you can use a smaller, less expensive microcontroller and design your own.</a:t>
            </a:r>
          </a:p>
          <a:p>
            <a:r>
              <a:rPr lang="en-US" sz="1200" kern="1200" dirty="0" smtClean="0">
                <a:solidFill>
                  <a:schemeClr val="tx1"/>
                </a:solidFill>
                <a:effectLst/>
                <a:latin typeface="Arial" charset="0"/>
                <a:ea typeface="+mn-ea"/>
                <a:cs typeface="+mn-cs"/>
              </a:rPr>
              <a:t>Note that the Stellaris devices, none of the ones that we've covered, have an LCD interface.  That's on the roadmap, but it's not there today.  The interface to smart displays, it's either done through the serial port or through the EPI port on those parts that have them.  The graphics library consists of three layers to interface your application to the display.  At the very bottom is the display driver layer.  You either have to write this, or you have to modify it for the target display that you're using.  </a:t>
            </a:r>
          </a:p>
          <a:p>
            <a:r>
              <a:rPr lang="en-US" sz="1200" kern="1200" dirty="0" smtClean="0">
                <a:solidFill>
                  <a:schemeClr val="tx1"/>
                </a:solidFill>
                <a:effectLst/>
                <a:latin typeface="Arial" charset="0"/>
                <a:ea typeface="+mn-ea"/>
                <a:cs typeface="+mn-cs"/>
              </a:rPr>
              <a:t>We've had people do this, and it usually takes them in the two to three day range to modify their display driver to fit with the board that they're working with.  This means you're either going to change the resolution, you're going to change the color, you're going to change the way that it's connected.  We'll see some more about that in a second.  </a:t>
            </a:r>
          </a:p>
          <a:p>
            <a:r>
              <a:rPr lang="en-US" sz="1200" kern="1200" dirty="0" smtClean="0">
                <a:solidFill>
                  <a:schemeClr val="tx1"/>
                </a:solidFill>
                <a:effectLst/>
                <a:latin typeface="Arial" charset="0"/>
                <a:ea typeface="+mn-ea"/>
                <a:cs typeface="+mn-cs"/>
              </a:rPr>
              <a:t>The next layer is the graphics primitives layer for drawing additional pieces to the screen.  At the very top of that is the widget layer.  The widgets are for tying touchscreen elements to code-based interaction.  Your application code can interface with any one of these.  You can interface with the display driver because the display driver is going to control things like the contrast and so on.  </a:t>
            </a:r>
          </a:p>
          <a:p>
            <a:r>
              <a:rPr lang="en-US" sz="1200" kern="1200" dirty="0" smtClean="0">
                <a:solidFill>
                  <a:schemeClr val="tx1"/>
                </a:solidFill>
                <a:effectLst/>
                <a:latin typeface="Arial" charset="0"/>
                <a:ea typeface="+mn-ea"/>
                <a:cs typeface="+mn-cs"/>
              </a:rPr>
              <a:t>You may want to just send pictures and images to the screen.  That'll be through the graphics primitives layer.  Or if you want to use the touchscreen, that will be through the widget layer.  So, your application code can access any of the layers of graphics library.</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86</a:t>
            </a:fld>
            <a:endParaRPr lang="en-US"/>
          </a:p>
        </p:txBody>
      </p:sp>
    </p:spTree>
    <p:extLst>
      <p:ext uri="{BB962C8B-B14F-4D97-AF65-F5344CB8AC3E}">
        <p14:creationId xmlns:p14="http://schemas.microsoft.com/office/powerpoint/2010/main" val="207547222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design of the graphics library has been governed by the following goals:  that the components have been written entirely in C except where absolutely not possible.  Your application, like I mentioned on the previous slide, can call any of the layers.  The graphics library is easy to understand, and the components are reasonable efficient in terms of memory and processor usage.  Now, those two things can be slightly at odds with each other.  It can be so efficient that you can't understand it, and if you can't understand it, you're not going to be able to use it.  </a:t>
            </a:r>
          </a:p>
          <a:p>
            <a:r>
              <a:rPr lang="en-US" sz="1200" kern="1200" dirty="0" smtClean="0">
                <a:solidFill>
                  <a:schemeClr val="tx1"/>
                </a:solidFill>
                <a:effectLst/>
                <a:latin typeface="Arial" charset="0"/>
                <a:ea typeface="+mn-ea"/>
                <a:cs typeface="+mn-cs"/>
              </a:rPr>
              <a:t>The components are as self-contained as they can be, and where possible, any of the computations that need to be performed will be performed at compile time instead of using up cycles on your CPU at runtime. </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87</a:t>
            </a:fld>
            <a:endParaRPr lang="en-US"/>
          </a:p>
        </p:txBody>
      </p:sp>
    </p:spTree>
    <p:extLst>
      <p:ext uri="{BB962C8B-B14F-4D97-AF65-F5344CB8AC3E}">
        <p14:creationId xmlns:p14="http://schemas.microsoft.com/office/powerpoint/2010/main" val="158673645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Within the graphics library, the bottom layer is the display driver.  That's the low-level interface to the display hardware.  So, routines for display-dependent operations, like initializing the display, backlight control, contrast, translation of 24-bit RGB values to the screen-dependent color map.  This means all the layers above will represent colors as 24-bit values.  Your screen may only have 16 colors.  It may be black and white.  Whatever it is, we need to translate those values to whatever your screen can display.  </a:t>
            </a:r>
          </a:p>
          <a:p>
            <a:r>
              <a:rPr lang="en-US" sz="1200" kern="1200" dirty="0" smtClean="0">
                <a:solidFill>
                  <a:schemeClr val="tx1"/>
                </a:solidFill>
                <a:effectLst/>
                <a:latin typeface="Arial" charset="0"/>
                <a:ea typeface="+mn-ea"/>
                <a:cs typeface="+mn-cs"/>
              </a:rPr>
              <a:t>The display driver also contains low-level drawing routines, like flush, lines, pixels, rectangle drawing, very simple type stuff.  Your hardware-dependent code, the things that you have to modify are, for example, the connectivity of your smart display to the LM4F.  Is this going to be through the serial port?  Are you going to talk to it through the extended peripheral interphase?  Currently, there's no EPIs on any of the LM4Fs, but who's to say they may be there in the future.  Changes to the existing code to match your display, like the color depth, the size of it, and so on.</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88</a:t>
            </a:fld>
            <a:endParaRPr lang="en-US"/>
          </a:p>
        </p:txBody>
      </p:sp>
    </p:spTree>
    <p:extLst>
      <p:ext uri="{BB962C8B-B14F-4D97-AF65-F5344CB8AC3E}">
        <p14:creationId xmlns:p14="http://schemas.microsoft.com/office/powerpoint/2010/main" val="413602986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middle layer in the graphics library is graphics primitives.  That gives you drawing support for lines, circles, text, and bitmap images.  Support for off-screen buffering.  Many times you don't want to write directly to the display and have people see you writing to the display.  Instead, you'll write to an off-screen buffer and then swap and show that buffer.  Being able to have foreground and background drawing context.  So, you can put something behind something else.</a:t>
            </a:r>
          </a:p>
          <a:p>
            <a:r>
              <a:rPr lang="en-US" sz="1200" kern="1200" dirty="0" smtClean="0">
                <a:solidFill>
                  <a:schemeClr val="tx1"/>
                </a:solidFill>
                <a:effectLst/>
                <a:latin typeface="Arial" charset="0"/>
                <a:ea typeface="+mn-ea"/>
                <a:cs typeface="+mn-cs"/>
              </a:rPr>
              <a:t>Like I mentioned previously, the colors here and above are represented as 24-bit RGB values.  That's eight bits per color.  There are 150 predefined colors already provided in the map, and if you look in the Graphics Library User's Guide, you'll find those predefined colors in the back.</a:t>
            </a:r>
          </a:p>
          <a:p>
            <a:r>
              <a:rPr lang="en-US" sz="1200" kern="1200" dirty="0" smtClean="0">
                <a:solidFill>
                  <a:schemeClr val="tx1"/>
                </a:solidFill>
                <a:effectLst/>
                <a:latin typeface="Arial" charset="0"/>
                <a:ea typeface="+mn-ea"/>
                <a:cs typeface="+mn-cs"/>
              </a:rPr>
              <a:t>Also in the back of that are the 153 predefined fonts based on the computer modern typeface.  In the lab, you can go in there and you can change the colors and you can change the typeface if you like to something else.  All of those are listed in the back of the Graphics Library User's Guide.  And as shown in the diagrams at the bottom of the screen, we have support for Asian and Cyrillic languages.</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89</a:t>
            </a:fld>
            <a:endParaRPr lang="en-US"/>
          </a:p>
        </p:txBody>
      </p:sp>
    </p:spTree>
    <p:extLst>
      <p:ext uri="{BB962C8B-B14F-4D97-AF65-F5344CB8AC3E}">
        <p14:creationId xmlns:p14="http://schemas.microsoft.com/office/powerpoint/2010/main" val="7232596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xfrm>
            <a:off x="1266825" y="727075"/>
            <a:ext cx="4781550" cy="3586163"/>
          </a:xfrm>
          <a:ln/>
        </p:spPr>
      </p:sp>
      <p:sp>
        <p:nvSpPr>
          <p:cNvPr id="70659" name="Notes Placeholder 2"/>
          <p:cNvSpPr>
            <a:spLocks noGrp="1"/>
          </p:cNvSpPr>
          <p:nvPr>
            <p:ph type="body" idx="1"/>
          </p:nvPr>
        </p:nvSpPr>
        <p:spPr>
          <a:noFill/>
          <a:ln/>
        </p:spPr>
        <p:txBody>
          <a:bodyPr/>
          <a:lstStyle/>
          <a:p>
            <a:r>
              <a:rPr lang="en-US" sz="800" kern="1200" dirty="0" smtClean="0">
                <a:solidFill>
                  <a:schemeClr val="tx1"/>
                </a:solidFill>
                <a:effectLst/>
                <a:latin typeface="Arial" charset="0"/>
                <a:ea typeface="+mn-ea"/>
                <a:cs typeface="+mn-cs"/>
              </a:rPr>
              <a:t>Looking at some more of the peripherals, there are two one-mega sample per second, 12-bit successive approximation ADD converters.  The two parts share 12 shared inputs.  Any of those inputs can be single-ended or differential.  There's an internal temperature sensor.  Four programmable sample sequencers that we'll talk about later.  Very flexible trigger control.  You can trigger it with the processor through the software, with a timer, with an analog comparator, or directly from a GPIO pin.  </a:t>
            </a:r>
            <a:endParaRPr lang="en-US" sz="2400" kern="1200" dirty="0" smtClean="0">
              <a:solidFill>
                <a:schemeClr val="tx1"/>
              </a:solidFill>
              <a:effectLst/>
              <a:latin typeface="Arial" charset="0"/>
              <a:ea typeface="+mn-ea"/>
              <a:cs typeface="+mn-cs"/>
            </a:endParaRPr>
          </a:p>
          <a:p>
            <a:r>
              <a:rPr lang="en-US" sz="800" kern="1200" dirty="0" smtClean="0">
                <a:solidFill>
                  <a:schemeClr val="tx1"/>
                </a:solidFill>
                <a:effectLst/>
                <a:latin typeface="Arial" charset="0"/>
                <a:ea typeface="+mn-ea"/>
                <a:cs typeface="+mn-cs"/>
              </a:rPr>
              <a:t>The voltage reference on this device, since it's cost-reduced and we don't have as many pins to put an external reference, we're using the analog voltage and ground.  There's optional hardware averaging.  We have 2 analog comparators per device and 16 total digital comparators in the ADCs, and they're DMA enable.</a:t>
            </a:r>
            <a:endParaRPr lang="en-US" sz="2400" kern="1200" dirty="0" smtClean="0">
              <a:solidFill>
                <a:schemeClr val="tx1"/>
              </a:solidFill>
              <a:effectLst/>
              <a:latin typeface="Arial" charset="0"/>
              <a:ea typeface="+mn-ea"/>
              <a:cs typeface="+mn-cs"/>
            </a:endParaRPr>
          </a:p>
          <a:p>
            <a:r>
              <a:rPr lang="en-US" sz="800" kern="1200" dirty="0" smtClean="0">
                <a:solidFill>
                  <a:schemeClr val="tx1"/>
                </a:solidFill>
                <a:effectLst/>
                <a:latin typeface="Arial" charset="0"/>
                <a:ea typeface="+mn-ea"/>
                <a:cs typeface="+mn-cs"/>
              </a:rPr>
              <a:t>On the GPIO side, depending on how you deal with the </a:t>
            </a:r>
            <a:r>
              <a:rPr lang="en-US" sz="800" kern="1200" dirty="0" err="1" smtClean="0">
                <a:solidFill>
                  <a:schemeClr val="tx1"/>
                </a:solidFill>
                <a:effectLst/>
                <a:latin typeface="Arial" charset="0"/>
                <a:ea typeface="+mn-ea"/>
                <a:cs typeface="+mn-cs"/>
              </a:rPr>
              <a:t>muxing</a:t>
            </a:r>
            <a:r>
              <a:rPr lang="en-US" sz="800" kern="1200" dirty="0" smtClean="0">
                <a:solidFill>
                  <a:schemeClr val="tx1"/>
                </a:solidFill>
                <a:effectLst/>
                <a:latin typeface="Arial" charset="0"/>
                <a:ea typeface="+mn-ea"/>
                <a:cs typeface="+mn-cs"/>
              </a:rPr>
              <a:t> of the pins, if you're using them for other purposes, you can have anywhere between none and 43 GPIO.  Any GPIO can be configured edge or level-triggered to interrupt.  You can initiate an ADC sample or a DMA transfer directly from a GPIO pin.  The toggle rate can be as high as the CPU clock speed on the advanced high-performance BUS ports.  On a standard port, it's half the CPU clock speed.</a:t>
            </a:r>
            <a:endParaRPr lang="en-US" sz="2400" kern="1200" dirty="0" smtClean="0">
              <a:solidFill>
                <a:schemeClr val="tx1"/>
              </a:solidFill>
              <a:effectLst/>
              <a:latin typeface="Arial" charset="0"/>
              <a:ea typeface="+mn-ea"/>
              <a:cs typeface="+mn-cs"/>
            </a:endParaRPr>
          </a:p>
          <a:p>
            <a:r>
              <a:rPr lang="en-US" sz="800" kern="1200" dirty="0" smtClean="0">
                <a:solidFill>
                  <a:schemeClr val="tx1"/>
                </a:solidFill>
                <a:effectLst/>
                <a:latin typeface="Arial" charset="0"/>
                <a:ea typeface="+mn-ea"/>
                <a:cs typeface="+mn-cs"/>
              </a:rPr>
              <a:t>The inputs are five-volt tolerant.  You can have a programmable drive strength of two, four, or eight milliamps.  In the eight milliamp setting, you also get slew rate control, and there's a programmable pull-up, pull-down, and open-drain for every pin.</a:t>
            </a:r>
            <a:endParaRPr lang="en-US" sz="2400" kern="1200" dirty="0" smtClean="0">
              <a:solidFill>
                <a:schemeClr val="tx1"/>
              </a:solidFill>
              <a:effectLst/>
              <a:latin typeface="Arial" charset="0"/>
              <a:ea typeface="+mn-ea"/>
              <a:cs typeface="+mn-cs"/>
            </a:endParaRPr>
          </a:p>
          <a:p>
            <a:pPr marL="0" lvl="1"/>
            <a:endParaRPr lang="en-US" dirty="0" smtClean="0">
              <a:latin typeface="Arial" pitchFamily="34" charset="0"/>
            </a:endParaRPr>
          </a:p>
        </p:txBody>
      </p:sp>
      <p:sp>
        <p:nvSpPr>
          <p:cNvPr id="70660" name="Slide Number Placeholder 3"/>
          <p:cNvSpPr>
            <a:spLocks noGrp="1"/>
          </p:cNvSpPr>
          <p:nvPr>
            <p:ph type="sldNum" sz="quarter" idx="5"/>
          </p:nvPr>
        </p:nvSpPr>
        <p:spPr>
          <a:noFill/>
        </p:spPr>
        <p:txBody>
          <a:bodyPr/>
          <a:lstStyle/>
          <a:p>
            <a:fld id="{A768315A-282D-4463-AAD1-FBA05888D56E}" type="slidenum">
              <a:rPr lang="en-US" smtClean="0">
                <a:solidFill>
                  <a:srgbClr val="000000"/>
                </a:solidFill>
                <a:latin typeface="Arial" pitchFamily="34" charset="0"/>
              </a:rPr>
              <a:pPr/>
              <a:t>9</a:t>
            </a:fld>
            <a:endParaRPr lang="en-US" smtClean="0">
              <a:solidFill>
                <a:srgbClr val="000000"/>
              </a:solidFill>
              <a:latin typeface="Arial" pitchFamily="34" charset="0"/>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Widgets are the top of the graphics library system.  Widgets are graphic elements that provide user control elements.  They combine the graphical and the touchscreen elements on screen in a parent-child hierarchy so that objects appear in front or behind each other as they're supposed to.  So, you may have a canvas on the screen that's the grandparent, and then that will be followed by the parent that may be something like a rectangular element or some kind of color.  And then in the front of that may be the child, which could be the widgets.  </a:t>
            </a:r>
          </a:p>
          <a:p>
            <a:r>
              <a:rPr lang="en-US" sz="1200" kern="1200" dirty="0" smtClean="0">
                <a:solidFill>
                  <a:schemeClr val="tx1"/>
                </a:solidFill>
                <a:effectLst/>
                <a:latin typeface="Arial" charset="0"/>
                <a:ea typeface="+mn-ea"/>
                <a:cs typeface="+mn-cs"/>
              </a:rPr>
              <a:t>Now, that hierarchy can extend multiple layers.  So, things like canvasses, that's a simple drawing surface with no interaction that you're going to put things on top of.  You can have checkboxes to select or unselect things.  You can have containers that will group on-screen widgets together.  You can have pushbuttons, an on-screen button that can be pressed to perform an action.  Radio buttons that are selections to form a group, like low, medium, and high.  Sliders.  We have sliders.  Vertical or horizontal to select the value from a predefined range.  And we can also do a list box, like a pull-down, which gives you a selection from a list of options.</a:t>
            </a:r>
          </a:p>
          <a:p>
            <a:r>
              <a:rPr lang="en-US" sz="1200" kern="1200" dirty="0" smtClean="0">
                <a:solidFill>
                  <a:schemeClr val="tx1"/>
                </a:solidFill>
                <a:effectLst/>
                <a:latin typeface="Arial" charset="0"/>
                <a:ea typeface="+mn-ea"/>
                <a:cs typeface="+mn-cs"/>
              </a:rPr>
              <a:t>And if you take a look there on the right-hand side, that's a pretty good representation of what you can see and what you can do with the graphics library and the widgets.</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90</a:t>
            </a:fld>
            <a:endParaRPr lang="en-US"/>
          </a:p>
        </p:txBody>
      </p:sp>
    </p:spTree>
    <p:extLst>
      <p:ext uri="{BB962C8B-B14F-4D97-AF65-F5344CB8AC3E}">
        <p14:creationId xmlns:p14="http://schemas.microsoft.com/office/powerpoint/2010/main" val="389976666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We have some special utilities to produce graphics library compatible data structures.  For instance, </a:t>
            </a:r>
            <a:r>
              <a:rPr lang="en-US" sz="1200" kern="1200" dirty="0" err="1" smtClean="0">
                <a:solidFill>
                  <a:schemeClr val="tx1"/>
                </a:solidFill>
                <a:effectLst/>
                <a:latin typeface="Arial" charset="0"/>
                <a:ea typeface="+mn-ea"/>
                <a:cs typeface="+mn-cs"/>
              </a:rPr>
              <a:t>ftrasterize</a:t>
            </a:r>
            <a:r>
              <a:rPr lang="en-US" sz="1200" kern="1200" dirty="0" smtClean="0">
                <a:solidFill>
                  <a:schemeClr val="tx1"/>
                </a:solidFill>
                <a:effectLst/>
                <a:latin typeface="Arial" charset="0"/>
                <a:ea typeface="+mn-ea"/>
                <a:cs typeface="+mn-cs"/>
              </a:rPr>
              <a:t>.  It uses a free-type font rendering package to convert whatever font that you want into a graphic library format and you can see the supported font types there.  </a:t>
            </a:r>
          </a:p>
          <a:p>
            <a:r>
              <a:rPr lang="en-US" sz="1200" kern="1200" dirty="0" smtClean="0">
                <a:solidFill>
                  <a:schemeClr val="tx1"/>
                </a:solidFill>
                <a:effectLst/>
                <a:latin typeface="Arial" charset="0"/>
                <a:ea typeface="+mn-ea"/>
                <a:cs typeface="+mn-cs"/>
              </a:rPr>
              <a:t>So, for instance, if your company uses a certain type of font in its documentation or in its logo, you could use that same font on the screen, even though the graphics library doesn't have it specifically in those 153.  We can also do this LMI button and create a custom-shaped button using a plug-in for GIMP.  It will produce an image for use by the pushbutton widget, so your pushbutton could, say, look exactly like your company headquarters.  Or it could look exactly like your company logo.</a:t>
            </a:r>
          </a:p>
          <a:p>
            <a:r>
              <a:rPr lang="en-US" sz="1200" kern="1200" dirty="0" smtClean="0">
                <a:solidFill>
                  <a:schemeClr val="tx1"/>
                </a:solidFill>
                <a:effectLst/>
                <a:latin typeface="Arial" charset="0"/>
                <a:ea typeface="+mn-ea"/>
                <a:cs typeface="+mn-cs"/>
              </a:rPr>
              <a:t>The one we're going to use in the lab is PNM to C.  This converts a net PBM imagine file.  The net PBM imagine file is basically it looks like an array into a graphics library compatible file, which is an array.  It's just a C file.  The net PBM image formats, you can produce those with GIMP, with net PBM, with </a:t>
            </a:r>
            <a:r>
              <a:rPr lang="en-US" sz="1200" kern="1200" dirty="0" err="1" smtClean="0">
                <a:solidFill>
                  <a:schemeClr val="tx1"/>
                </a:solidFill>
                <a:effectLst/>
                <a:latin typeface="Arial" charset="0"/>
                <a:ea typeface="+mn-ea"/>
                <a:cs typeface="+mn-cs"/>
              </a:rPr>
              <a:t>ImageMagick</a:t>
            </a:r>
            <a:r>
              <a:rPr lang="en-US" sz="1200" kern="1200" dirty="0" smtClean="0">
                <a:solidFill>
                  <a:schemeClr val="tx1"/>
                </a:solidFill>
                <a:effectLst/>
                <a:latin typeface="Arial" charset="0"/>
                <a:ea typeface="+mn-ea"/>
                <a:cs typeface="+mn-cs"/>
              </a:rPr>
              <a:t>.  There are others.  In the lab, we're going to use GIMP.</a:t>
            </a:r>
          </a:p>
          <a:p>
            <a:r>
              <a:rPr lang="en-US" sz="1200" kern="1200" dirty="0" smtClean="0">
                <a:solidFill>
                  <a:schemeClr val="tx1"/>
                </a:solidFill>
                <a:effectLst/>
                <a:latin typeface="Arial" charset="0"/>
                <a:ea typeface="+mn-ea"/>
                <a:cs typeface="+mn-cs"/>
              </a:rPr>
              <a:t>There's also make string table.  This converts a comma-separated file, a CSV, into a table of strings that's usable by the graphics library for those pull-down menus.</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91</a:t>
            </a:fld>
            <a:endParaRPr lang="en-US"/>
          </a:p>
        </p:txBody>
      </p:sp>
    </p:spTree>
    <p:extLst>
      <p:ext uri="{BB962C8B-B14F-4D97-AF65-F5344CB8AC3E}">
        <p14:creationId xmlns:p14="http://schemas.microsoft.com/office/powerpoint/2010/main" val="297218918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In lab ten, you'll use the </a:t>
            </a:r>
            <a:r>
              <a:rPr lang="en-US" sz="1200" kern="1200" dirty="0" err="1" smtClean="0">
                <a:solidFill>
                  <a:schemeClr val="tx1"/>
                </a:solidFill>
                <a:effectLst/>
                <a:latin typeface="Arial" charset="0"/>
                <a:ea typeface="+mn-ea"/>
                <a:cs typeface="+mn-cs"/>
              </a:rPr>
              <a:t>Kentech</a:t>
            </a:r>
            <a:r>
              <a:rPr lang="en-US" sz="1200" kern="1200" dirty="0" smtClean="0">
                <a:solidFill>
                  <a:schemeClr val="tx1"/>
                </a:solidFill>
                <a:effectLst/>
                <a:latin typeface="Arial" charset="0"/>
                <a:ea typeface="+mn-ea"/>
                <a:cs typeface="+mn-cs"/>
              </a:rPr>
              <a:t> LCD touchscreen display on the LaunchPad board to experiment with graphics library.  You'll write code that places an image, text, and shapes on the LCD.  Then you'll experiment with the touchscreen by adding a rectangular button widget that controls the LED on the LaunchPad board.</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92</a:t>
            </a:fld>
            <a:endParaRPr lang="en-US"/>
          </a:p>
        </p:txBody>
      </p:sp>
    </p:spTree>
    <p:extLst>
      <p:ext uri="{BB962C8B-B14F-4D97-AF65-F5344CB8AC3E}">
        <p14:creationId xmlns:p14="http://schemas.microsoft.com/office/powerpoint/2010/main" val="111598392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93</a:t>
            </a:fld>
            <a:endParaRPr lang="en-US"/>
          </a:p>
        </p:txBody>
      </p:sp>
    </p:spTree>
    <p:extLst>
      <p:ext uri="{BB962C8B-B14F-4D97-AF65-F5344CB8AC3E}">
        <p14:creationId xmlns:p14="http://schemas.microsoft.com/office/powerpoint/2010/main" val="384529310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94</a:t>
            </a:fld>
            <a:endParaRPr lang="en-US"/>
          </a:p>
        </p:txBody>
      </p:sp>
    </p:spTree>
    <p:extLst>
      <p:ext uri="{BB962C8B-B14F-4D97-AF65-F5344CB8AC3E}">
        <p14:creationId xmlns:p14="http://schemas.microsoft.com/office/powerpoint/2010/main" val="123775747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95</a:t>
            </a:fld>
            <a:endParaRPr lang="en-US"/>
          </a:p>
        </p:txBody>
      </p:sp>
    </p:spTree>
    <p:extLst>
      <p:ext uri="{BB962C8B-B14F-4D97-AF65-F5344CB8AC3E}">
        <p14:creationId xmlns:p14="http://schemas.microsoft.com/office/powerpoint/2010/main" val="377230094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1266825" y="727075"/>
            <a:ext cx="4781550" cy="3586163"/>
          </a:xfrm>
          <a:ln/>
        </p:spPr>
      </p:sp>
      <p:sp>
        <p:nvSpPr>
          <p:cNvPr id="3" name="Notes Placeholder 2"/>
          <p:cNvSpPr>
            <a:spLocks noGrp="1"/>
          </p:cNvSpPr>
          <p:nvPr>
            <p:ph type="body" idx="1"/>
          </p:nvPr>
        </p:nvSpPr>
        <p:spPr/>
        <p:txBody>
          <a:bodyPr>
            <a:normAutofit fontScale="92500" lnSpcReduction="10000"/>
          </a:bodyPr>
          <a:lstStyle/>
          <a:p>
            <a:pPr eaLnBrk="1" hangingPunct="1">
              <a:defRPr/>
            </a:pPr>
            <a:endParaRPr lang="en-US" dirty="0"/>
          </a:p>
        </p:txBody>
      </p:sp>
      <p:sp>
        <p:nvSpPr>
          <p:cNvPr id="69636" name="Slide Number Placeholder 3"/>
          <p:cNvSpPr>
            <a:spLocks noGrp="1"/>
          </p:cNvSpPr>
          <p:nvPr>
            <p:ph type="sldNum" sz="quarter" idx="5"/>
          </p:nvPr>
        </p:nvSpPr>
        <p:spPr>
          <a:noFill/>
        </p:spPr>
        <p:txBody>
          <a:bodyPr/>
          <a:lstStyle/>
          <a:p>
            <a:fld id="{CCE8DD4A-20DB-43B8-93FA-D3734F2B6301}" type="slidenum">
              <a:rPr lang="en-US" smtClean="0">
                <a:latin typeface="Arial" pitchFamily="34" charset="0"/>
              </a:rPr>
              <a:pPr/>
              <a:t>96</a:t>
            </a:fld>
            <a:endParaRPr lang="en-US" smtClean="0">
              <a:latin typeface="Arial" pitchFamily="34" charset="0"/>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xfrm>
            <a:off x="1266825" y="727075"/>
            <a:ext cx="4781550" cy="3586163"/>
          </a:xfrm>
          <a:ln/>
        </p:spPr>
      </p:sp>
      <p:sp>
        <p:nvSpPr>
          <p:cNvPr id="70659" name="Notes Placeholder 2"/>
          <p:cNvSpPr>
            <a:spLocks noGrp="1"/>
          </p:cNvSpPr>
          <p:nvPr>
            <p:ph type="body" idx="1"/>
          </p:nvPr>
        </p:nvSpPr>
        <p:spPr>
          <a:noFill/>
          <a:ln/>
        </p:spPr>
        <p:txBody>
          <a:bodyPr/>
          <a:lstStyle/>
          <a:p>
            <a:pPr marL="0" lvl="1"/>
            <a:endParaRPr lang="en-US" dirty="0" smtClean="0">
              <a:latin typeface="Arial" pitchFamily="34" charset="0"/>
            </a:endParaRPr>
          </a:p>
        </p:txBody>
      </p:sp>
      <p:sp>
        <p:nvSpPr>
          <p:cNvPr id="70660" name="Slide Number Placeholder 3"/>
          <p:cNvSpPr>
            <a:spLocks noGrp="1"/>
          </p:cNvSpPr>
          <p:nvPr>
            <p:ph type="sldNum" sz="quarter" idx="5"/>
          </p:nvPr>
        </p:nvSpPr>
        <p:spPr>
          <a:noFill/>
        </p:spPr>
        <p:txBody>
          <a:bodyPr/>
          <a:lstStyle/>
          <a:p>
            <a:fld id="{A768315A-282D-4463-AAD1-FBA05888D56E}" type="slidenum">
              <a:rPr lang="en-US" smtClean="0">
                <a:solidFill>
                  <a:srgbClr val="000000"/>
                </a:solidFill>
                <a:latin typeface="Arial" pitchFamily="34" charset="0"/>
              </a:rPr>
              <a:pPr/>
              <a:t>97</a:t>
            </a:fld>
            <a:endParaRPr lang="en-US" smtClean="0">
              <a:solidFill>
                <a:srgbClr val="000000"/>
              </a:solidFill>
              <a:latin typeface="Arial" pitchFamily="34" charset="0"/>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xfrm>
            <a:off x="1266825" y="727075"/>
            <a:ext cx="4781550" cy="3586163"/>
          </a:xfrm>
          <a:ln/>
        </p:spPr>
      </p:sp>
      <p:sp>
        <p:nvSpPr>
          <p:cNvPr id="80899"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80900" name="Slide Number Placeholder 3"/>
          <p:cNvSpPr>
            <a:spLocks noGrp="1"/>
          </p:cNvSpPr>
          <p:nvPr>
            <p:ph type="sldNum" sz="quarter" idx="5"/>
          </p:nvPr>
        </p:nvSpPr>
        <p:spPr>
          <a:noFill/>
        </p:spPr>
        <p:txBody>
          <a:bodyPr/>
          <a:lstStyle/>
          <a:p>
            <a:fld id="{4679746C-F08B-400E-AE68-BB18EF1AD947}" type="slidenum">
              <a:rPr lang="en-US" smtClean="0">
                <a:latin typeface="Arial" pitchFamily="34" charset="0"/>
              </a:rPr>
              <a:pPr/>
              <a:t>98</a:t>
            </a:fld>
            <a:endParaRPr lang="en-US" smtClean="0">
              <a:latin typeface="Arial" pitchFamily="34" charset="0"/>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xfrm>
            <a:off x="1266825" y="727075"/>
            <a:ext cx="4781550" cy="3586163"/>
          </a:xfrm>
          <a:ln/>
        </p:spPr>
      </p:sp>
      <p:sp>
        <p:nvSpPr>
          <p:cNvPr id="80899"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80900" name="Slide Number Placeholder 3"/>
          <p:cNvSpPr>
            <a:spLocks noGrp="1"/>
          </p:cNvSpPr>
          <p:nvPr>
            <p:ph type="sldNum" sz="quarter" idx="5"/>
          </p:nvPr>
        </p:nvSpPr>
        <p:spPr>
          <a:noFill/>
        </p:spPr>
        <p:txBody>
          <a:bodyPr/>
          <a:lstStyle/>
          <a:p>
            <a:fld id="{4679746C-F08B-400E-AE68-BB18EF1AD947}" type="slidenum">
              <a:rPr lang="en-US" smtClean="0">
                <a:latin typeface="Arial" pitchFamily="34" charset="0"/>
              </a:rPr>
              <a:pPr/>
              <a:t>99</a:t>
            </a:fld>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noFill/>
        </p:spPr>
        <p:txBody>
          <a:bodyPr/>
          <a:lstStyle>
            <a:lvl1pPr algn="l">
              <a:defRPr>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3810000"/>
            <a:ext cx="7772400" cy="1752600"/>
          </a:xfrm>
        </p:spPr>
        <p:txBody>
          <a:bodyPr>
            <a:normAutofit/>
          </a:bodyPr>
          <a:lstStyle>
            <a:lvl1pPr marL="0" indent="0" algn="l">
              <a:buNone/>
              <a:defRPr sz="2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EF89BD6-E300-4C67-B175-76E5828D27B4}" type="datetimeFigureOut">
              <a:rPr lang="en-US" smtClean="0"/>
              <a:pPr/>
              <a:t>3/13/2013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pic>
        <p:nvPicPr>
          <p:cNvPr id="8" name="Picture 7" descr="ti_pptbar_white.png"/>
          <p:cNvPicPr>
            <a:picLocks noChangeAspect="1"/>
          </p:cNvPicPr>
          <p:nvPr/>
        </p:nvPicPr>
        <p:blipFill>
          <a:blip r:embed="rId2" cstate="print"/>
          <a:stretch>
            <a:fillRect/>
          </a:stretch>
        </p:blipFill>
        <p:spPr>
          <a:xfrm>
            <a:off x="326486" y="6324600"/>
            <a:ext cx="8491027" cy="481544"/>
          </a:xfrm>
          <a:prstGeom prst="rect">
            <a:avLst/>
          </a:prstGeom>
        </p:spPr>
      </p:pic>
      <p:pic>
        <p:nvPicPr>
          <p:cNvPr id="9" name="Picture 8" descr="ti_pptbar_red_black.png"/>
          <p:cNvPicPr>
            <a:picLocks noChangeAspect="1"/>
          </p:cNvPicPr>
          <p:nvPr/>
        </p:nvPicPr>
        <p:blipFill>
          <a:blip r:embed="rId3" cstate="print"/>
          <a:stretch>
            <a:fillRect/>
          </a:stretch>
        </p:blipFill>
        <p:spPr>
          <a:xfrm>
            <a:off x="326486" y="6300256"/>
            <a:ext cx="8491027" cy="48154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pPr/>
              <a:t>3/13/2013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pPr/>
              <a:t>3/13/2013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914400"/>
            <a:ext cx="3810000" cy="2166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14400"/>
            <a:ext cx="3810000" cy="2166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914400"/>
            <a:ext cx="7772400" cy="2166938"/>
          </a:xfrm>
        </p:spPr>
        <p:txBody>
          <a:bodyPr/>
          <a:lstStyle/>
          <a:p>
            <a:pPr lvl="0"/>
            <a:endParaRPr lang="en-US" noProof="0" smtClean="0"/>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noFill/>
        </p:spPr>
        <p:txBody>
          <a:bodyPr/>
          <a:lstStyle>
            <a:lvl1pPr algn="l">
              <a:defRPr>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3810000"/>
            <a:ext cx="7772400" cy="1752600"/>
          </a:xfrm>
        </p:spPr>
        <p:txBody>
          <a:bodyPr>
            <a:normAutofit/>
          </a:bodyPr>
          <a:lstStyle>
            <a:lvl1pPr marL="0" indent="0" algn="l">
              <a:buNone/>
              <a:defRPr sz="2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3/13/2013</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pic>
        <p:nvPicPr>
          <p:cNvPr id="8" name="Picture 7" descr="ti_pptbar_white.png"/>
          <p:cNvPicPr>
            <a:picLocks noChangeAspect="1"/>
          </p:cNvPicPr>
          <p:nvPr/>
        </p:nvPicPr>
        <p:blipFill>
          <a:blip r:embed="rId2" cstate="print"/>
          <a:stretch>
            <a:fillRect/>
          </a:stretch>
        </p:blipFill>
        <p:spPr>
          <a:xfrm>
            <a:off x="326486" y="6324600"/>
            <a:ext cx="8491027" cy="481544"/>
          </a:xfrm>
          <a:prstGeom prst="rect">
            <a:avLst/>
          </a:prstGeom>
        </p:spPr>
      </p:pic>
      <p:pic>
        <p:nvPicPr>
          <p:cNvPr id="9" name="Picture 8" descr="ti_pptbar_red_black.png"/>
          <p:cNvPicPr>
            <a:picLocks noChangeAspect="1"/>
          </p:cNvPicPr>
          <p:nvPr/>
        </p:nvPicPr>
        <p:blipFill>
          <a:blip r:embed="rId3" cstate="print"/>
          <a:stretch>
            <a:fillRect/>
          </a:stretch>
        </p:blipFill>
        <p:spPr>
          <a:xfrm>
            <a:off x="326486" y="6300256"/>
            <a:ext cx="8491027" cy="481544"/>
          </a:xfrm>
          <a:prstGeom prst="rect">
            <a:avLst/>
          </a:prstGeom>
        </p:spPr>
      </p:pic>
    </p:spTree>
    <p:extLst>
      <p:ext uri="{BB962C8B-B14F-4D97-AF65-F5344CB8AC3E}">
        <p14:creationId xmlns:p14="http://schemas.microsoft.com/office/powerpoint/2010/main" val="33569621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3/13/2013</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9407492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Re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noFill/>
        </p:spPr>
        <p:txBody>
          <a:bodyPr/>
          <a:lstStyle>
            <a:lvl1pPr algn="l">
              <a:defRPr>
                <a:solidFill>
                  <a:schemeClr val="bg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3886200"/>
            <a:ext cx="7848600" cy="1752600"/>
          </a:xfrm>
        </p:spPr>
        <p:txBody>
          <a:bodyPr>
            <a:normAutofit/>
          </a:bodyPr>
          <a:lstStyle>
            <a:lvl1pPr marL="0" indent="0" algn="l">
              <a:buNone/>
              <a:defRPr sz="2800">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3/13/2013</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pic>
        <p:nvPicPr>
          <p:cNvPr id="8" name="Picture 7" descr="ti_pptbar_white.png"/>
          <p:cNvPicPr>
            <a:picLocks noChangeAspect="1"/>
          </p:cNvPicPr>
          <p:nvPr/>
        </p:nvPicPr>
        <p:blipFill>
          <a:blip r:embed="rId2" cstate="print"/>
          <a:stretch>
            <a:fillRect/>
          </a:stretch>
        </p:blipFill>
        <p:spPr>
          <a:xfrm>
            <a:off x="326486" y="6324600"/>
            <a:ext cx="8491027" cy="481544"/>
          </a:xfrm>
          <a:prstGeom prst="rect">
            <a:avLst/>
          </a:prstGeom>
        </p:spPr>
      </p:pic>
    </p:spTree>
    <p:extLst>
      <p:ext uri="{BB962C8B-B14F-4D97-AF65-F5344CB8AC3E}">
        <p14:creationId xmlns:p14="http://schemas.microsoft.com/office/powerpoint/2010/main" val="13630819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Blac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noFill/>
        </p:spPr>
        <p:txBody>
          <a:bodyPr/>
          <a:lstStyle>
            <a:lvl1pPr algn="l">
              <a:defRPr>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3810000"/>
            <a:ext cx="7772400" cy="1752600"/>
          </a:xfrm>
        </p:spPr>
        <p:txBody>
          <a:bodyPr>
            <a:normAutofit/>
          </a:bodyPr>
          <a:lstStyle>
            <a:lvl1pPr marL="0" indent="0" algn="l">
              <a:buNone/>
              <a:defRPr sz="2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3/13/2013</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pic>
        <p:nvPicPr>
          <p:cNvPr id="8" name="Picture 7" descr="ti_pptbar_white.png"/>
          <p:cNvPicPr>
            <a:picLocks noChangeAspect="1"/>
          </p:cNvPicPr>
          <p:nvPr/>
        </p:nvPicPr>
        <p:blipFill>
          <a:blip r:embed="rId2" cstate="print"/>
          <a:stretch>
            <a:fillRect/>
          </a:stretch>
        </p:blipFill>
        <p:spPr>
          <a:xfrm>
            <a:off x="326486" y="6324600"/>
            <a:ext cx="8491027" cy="481544"/>
          </a:xfrm>
          <a:prstGeom prst="rect">
            <a:avLst/>
          </a:prstGeom>
        </p:spPr>
      </p:pic>
    </p:spTree>
    <p:extLst>
      <p:ext uri="{BB962C8B-B14F-4D97-AF65-F5344CB8AC3E}">
        <p14:creationId xmlns:p14="http://schemas.microsoft.com/office/powerpoint/2010/main" val="1250131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Grey">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noFill/>
        </p:spPr>
        <p:txBody>
          <a:bodyPr/>
          <a:lstStyle>
            <a:lvl1pPr algn="l">
              <a:defRPr>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3810000"/>
            <a:ext cx="7772400" cy="1828800"/>
          </a:xfrm>
        </p:spPr>
        <p:txBody>
          <a:bodyPr>
            <a:normAutofit/>
          </a:bodyPr>
          <a:lstStyle>
            <a:lvl1pPr marL="0" indent="0" algn="l">
              <a:buNone/>
              <a:defRPr sz="2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3/13/2013</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pic>
        <p:nvPicPr>
          <p:cNvPr id="8" name="Picture 7" descr="ti_pptbar_white.png"/>
          <p:cNvPicPr>
            <a:picLocks noChangeAspect="1"/>
          </p:cNvPicPr>
          <p:nvPr/>
        </p:nvPicPr>
        <p:blipFill>
          <a:blip r:embed="rId2" cstate="print"/>
          <a:stretch>
            <a:fillRect/>
          </a:stretch>
        </p:blipFill>
        <p:spPr>
          <a:xfrm>
            <a:off x="326486" y="6324600"/>
            <a:ext cx="8491027" cy="481544"/>
          </a:xfrm>
          <a:prstGeom prst="rect">
            <a:avLst/>
          </a:prstGeom>
        </p:spPr>
      </p:pic>
    </p:spTree>
    <p:extLst>
      <p:ext uri="{BB962C8B-B14F-4D97-AF65-F5344CB8AC3E}">
        <p14:creationId xmlns:p14="http://schemas.microsoft.com/office/powerpoint/2010/main" val="40074668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3/13/2013</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7400524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3/13/2013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F89BD6-E300-4C67-B175-76E5828D27B4}" type="datetimeFigureOut">
              <a:rPr lang="en-US" smtClean="0">
                <a:solidFill>
                  <a:srgbClr val="000000">
                    <a:tint val="75000"/>
                  </a:srgbClr>
                </a:solidFill>
              </a:rPr>
              <a:pPr/>
              <a:t>3/13/2013</a:t>
            </a:fld>
            <a:endParaRPr lang="en-US">
              <a:solidFill>
                <a:srgbClr val="000000">
                  <a:tint val="75000"/>
                </a:srgbClr>
              </a:solidFill>
            </a:endParaRPr>
          </a:p>
        </p:txBody>
      </p:sp>
      <p:sp>
        <p:nvSpPr>
          <p:cNvPr id="8" name="Footer Placeholder 7"/>
          <p:cNvSpPr>
            <a:spLocks noGrp="1"/>
          </p:cNvSpPr>
          <p:nvPr>
            <p:ph type="ftr" sz="quarter" idx="11"/>
          </p:nvPr>
        </p:nvSpPr>
        <p:spPr/>
        <p:txBody>
          <a:bodyPr/>
          <a:lstStyle/>
          <a:p>
            <a:endParaRPr lang="en-US">
              <a:solidFill>
                <a:srgbClr val="000000">
                  <a:tint val="75000"/>
                </a:srgbClr>
              </a:solidFill>
            </a:endParaRPr>
          </a:p>
        </p:txBody>
      </p:sp>
      <p:sp>
        <p:nvSpPr>
          <p:cNvPr id="9" name="Slide Number Placeholder 8"/>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4320869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F89BD6-E300-4C67-B175-76E5828D27B4}" type="datetimeFigureOut">
              <a:rPr lang="en-US" smtClean="0">
                <a:solidFill>
                  <a:srgbClr val="000000">
                    <a:tint val="75000"/>
                  </a:srgbClr>
                </a:solidFill>
              </a:rPr>
              <a:pPr/>
              <a:t>3/13/2013</a:t>
            </a:fld>
            <a:endParaRPr lang="en-US">
              <a:solidFill>
                <a:srgbClr val="000000">
                  <a:tint val="75000"/>
                </a:srgbClr>
              </a:solidFill>
            </a:endParaRPr>
          </a:p>
        </p:txBody>
      </p:sp>
      <p:sp>
        <p:nvSpPr>
          <p:cNvPr id="4" name="Footer Placeholder 3"/>
          <p:cNvSpPr>
            <a:spLocks noGrp="1"/>
          </p:cNvSpPr>
          <p:nvPr>
            <p:ph type="ftr" sz="quarter" idx="11"/>
          </p:nvPr>
        </p:nvSpPr>
        <p:spPr/>
        <p:txBody>
          <a:bodyPr/>
          <a:lstStyle/>
          <a:p>
            <a:endParaRPr lang="en-US">
              <a:solidFill>
                <a:srgbClr val="000000">
                  <a:tint val="75000"/>
                </a:srgbClr>
              </a:solidFill>
            </a:endParaRPr>
          </a:p>
        </p:txBody>
      </p:sp>
      <p:sp>
        <p:nvSpPr>
          <p:cNvPr id="5" name="Slide Number Placeholder 4"/>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2887695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F89BD6-E300-4C67-B175-76E5828D27B4}" type="datetimeFigureOut">
              <a:rPr lang="en-US" smtClean="0">
                <a:solidFill>
                  <a:srgbClr val="000000">
                    <a:tint val="75000"/>
                  </a:srgbClr>
                </a:solidFill>
              </a:rPr>
              <a:pPr/>
              <a:t>3/13/2013</a:t>
            </a:fld>
            <a:endParaRPr lang="en-US">
              <a:solidFill>
                <a:srgbClr val="000000">
                  <a:tint val="75000"/>
                </a:srgbClr>
              </a:solidFill>
            </a:endParaRPr>
          </a:p>
        </p:txBody>
      </p:sp>
      <p:sp>
        <p:nvSpPr>
          <p:cNvPr id="3" name="Footer Placeholder 2"/>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6633811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3/13/2013</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0957986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3/13/2013</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0972967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914400"/>
            <a:ext cx="3810000" cy="2166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14400"/>
            <a:ext cx="3810000" cy="2166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76975109"/>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914400"/>
            <a:ext cx="7772400" cy="2166938"/>
          </a:xfrm>
        </p:spPr>
        <p:txBody>
          <a:bodyPr/>
          <a:lstStyle/>
          <a:p>
            <a:pPr lvl="0"/>
            <a:endParaRPr lang="en-US" noProof="0" smtClean="0"/>
          </a:p>
        </p:txBody>
      </p:sp>
    </p:spTree>
    <p:extLst>
      <p:ext uri="{BB962C8B-B14F-4D97-AF65-F5344CB8AC3E}">
        <p14:creationId xmlns:p14="http://schemas.microsoft.com/office/powerpoint/2010/main" val="104478905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Re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noFill/>
        </p:spPr>
        <p:txBody>
          <a:bodyPr/>
          <a:lstStyle>
            <a:lvl1pPr algn="l">
              <a:defRPr>
                <a:solidFill>
                  <a:schemeClr val="bg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3886200"/>
            <a:ext cx="7848600" cy="1752600"/>
          </a:xfrm>
        </p:spPr>
        <p:txBody>
          <a:bodyPr>
            <a:normAutofit/>
          </a:bodyPr>
          <a:lstStyle>
            <a:lvl1pPr marL="0" indent="0" algn="l">
              <a:buNone/>
              <a:defRPr sz="2800">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EF89BD6-E300-4C67-B175-76E5828D27B4}" type="datetimeFigureOut">
              <a:rPr lang="en-US" smtClean="0"/>
              <a:pPr/>
              <a:t>3/13/2013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pic>
        <p:nvPicPr>
          <p:cNvPr id="8" name="Picture 7" descr="ti_pptbar_white.png"/>
          <p:cNvPicPr>
            <a:picLocks noChangeAspect="1"/>
          </p:cNvPicPr>
          <p:nvPr/>
        </p:nvPicPr>
        <p:blipFill>
          <a:blip r:embed="rId2" cstate="print"/>
          <a:stretch>
            <a:fillRect/>
          </a:stretch>
        </p:blipFill>
        <p:spPr>
          <a:xfrm>
            <a:off x="326486" y="6324600"/>
            <a:ext cx="8491027" cy="481544"/>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Blac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noFill/>
        </p:spPr>
        <p:txBody>
          <a:bodyPr/>
          <a:lstStyle>
            <a:lvl1pPr algn="l">
              <a:defRPr>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3810000"/>
            <a:ext cx="7772400" cy="1752600"/>
          </a:xfrm>
        </p:spPr>
        <p:txBody>
          <a:bodyPr>
            <a:normAutofit/>
          </a:bodyPr>
          <a:lstStyle>
            <a:lvl1pPr marL="0" indent="0" algn="l">
              <a:buNone/>
              <a:defRPr sz="2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EF89BD6-E300-4C67-B175-76E5828D27B4}" type="datetimeFigureOut">
              <a:rPr lang="en-US" smtClean="0"/>
              <a:pPr/>
              <a:t>3/13/2013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pic>
        <p:nvPicPr>
          <p:cNvPr id="8" name="Picture 7" descr="ti_pptbar_white.png"/>
          <p:cNvPicPr>
            <a:picLocks noChangeAspect="1"/>
          </p:cNvPicPr>
          <p:nvPr/>
        </p:nvPicPr>
        <p:blipFill>
          <a:blip r:embed="rId2" cstate="print"/>
          <a:stretch>
            <a:fillRect/>
          </a:stretch>
        </p:blipFill>
        <p:spPr>
          <a:xfrm>
            <a:off x="326486" y="6324600"/>
            <a:ext cx="8491027" cy="481544"/>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Grey">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noFill/>
        </p:spPr>
        <p:txBody>
          <a:bodyPr/>
          <a:lstStyle>
            <a:lvl1pPr algn="l">
              <a:defRPr>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3810000"/>
            <a:ext cx="7772400" cy="1828800"/>
          </a:xfrm>
        </p:spPr>
        <p:txBody>
          <a:bodyPr>
            <a:normAutofit/>
          </a:bodyPr>
          <a:lstStyle>
            <a:lvl1pPr marL="0" indent="0" algn="l">
              <a:buNone/>
              <a:defRPr sz="2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EF89BD6-E300-4C67-B175-76E5828D27B4}" type="datetimeFigureOut">
              <a:rPr lang="en-US" smtClean="0"/>
              <a:pPr/>
              <a:t>3/13/2013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pic>
        <p:nvPicPr>
          <p:cNvPr id="8" name="Picture 7" descr="ti_pptbar_white.png"/>
          <p:cNvPicPr>
            <a:picLocks noChangeAspect="1"/>
          </p:cNvPicPr>
          <p:nvPr/>
        </p:nvPicPr>
        <p:blipFill>
          <a:blip r:embed="rId2" cstate="print"/>
          <a:stretch>
            <a:fillRect/>
          </a:stretch>
        </p:blipFill>
        <p:spPr>
          <a:xfrm>
            <a:off x="326486" y="6324600"/>
            <a:ext cx="8491027" cy="481544"/>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F89BD6-E300-4C67-B175-76E5828D27B4}" type="datetimeFigureOut">
              <a:rPr lang="en-US" smtClean="0"/>
              <a:pPr/>
              <a:t>3/13/2013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F89BD6-E300-4C67-B175-76E5828D27B4}" type="datetimeFigureOut">
              <a:rPr lang="en-US" smtClean="0"/>
              <a:pPr/>
              <a:t>3/13/2013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F89BD6-E300-4C67-B175-76E5828D27B4}" type="datetimeFigureOut">
              <a:rPr lang="en-US" smtClean="0"/>
              <a:pPr/>
              <a:t>3/13/2013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F89BD6-E300-4C67-B175-76E5828D27B4}" type="datetimeFigureOut">
              <a:rPr lang="en-US" smtClean="0"/>
              <a:pPr/>
              <a:t>3/13/2013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image" Target="../media/image4.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3.png"/><Relationship Id="rId2" Type="http://schemas.openxmlformats.org/officeDocument/2006/relationships/slideLayout" Target="../slideLayouts/slideLayout15.xml"/><Relationship Id="rId16" Type="http://schemas.openxmlformats.org/officeDocument/2006/relationships/image" Target="../media/image2.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144000" cy="742950"/>
          </a:xfrm>
          <a:prstGeom prst="rect">
            <a:avLst/>
          </a:prstGeom>
        </p:spPr>
        <p:txBody>
          <a:bodyPr vert="horz" lIns="91440" tIns="4572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762000"/>
            <a:ext cx="8229600" cy="5562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F89BD6-E300-4C67-B175-76E5828D27B4}" type="datetimeFigureOut">
              <a:rPr lang="en-US" smtClean="0"/>
              <a:pPr/>
              <a:t>3/13/2013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582210-5FCA-4178-AB04-4337EADA3D81}" type="slidenum">
              <a:rPr lang="en-US" smtClean="0"/>
              <a:pPr/>
              <a:t>‹#›</a:t>
            </a:fld>
            <a:endParaRPr lang="en-US"/>
          </a:p>
        </p:txBody>
      </p:sp>
      <p:pic>
        <p:nvPicPr>
          <p:cNvPr id="7" name="TI Logo Color One Line" descr="tilogo_color_oneline.png" hidden="1"/>
          <p:cNvPicPr>
            <a:picLocks noChangeAspect="1"/>
          </p:cNvPicPr>
          <p:nvPr/>
        </p:nvPicPr>
        <p:blipFill>
          <a:blip r:embed="rId15" cstate="print"/>
          <a:stretch>
            <a:fillRect/>
          </a:stretch>
        </p:blipFill>
        <p:spPr>
          <a:xfrm>
            <a:off x="147730" y="6101890"/>
            <a:ext cx="1840840" cy="237724"/>
          </a:xfrm>
          <a:prstGeom prst="rect">
            <a:avLst/>
          </a:prstGeom>
        </p:spPr>
      </p:pic>
      <p:pic>
        <p:nvPicPr>
          <p:cNvPr id="8" name="TI Logo White One Line" descr="tilogo_bw_oneline.png" hidden="1"/>
          <p:cNvPicPr>
            <a:picLocks noChangeAspect="1"/>
          </p:cNvPicPr>
          <p:nvPr/>
        </p:nvPicPr>
        <p:blipFill>
          <a:blip r:embed="rId16" cstate="print"/>
          <a:stretch>
            <a:fillRect/>
          </a:stretch>
        </p:blipFill>
        <p:spPr>
          <a:xfrm>
            <a:off x="136939" y="5288938"/>
            <a:ext cx="1822553" cy="237724"/>
          </a:xfrm>
          <a:prstGeom prst="rect">
            <a:avLst/>
          </a:prstGeom>
        </p:spPr>
      </p:pic>
      <p:pic>
        <p:nvPicPr>
          <p:cNvPr id="9" name="TI Logo White Stack" descr="tilogo_bw_twoline.png" hidden="1"/>
          <p:cNvPicPr>
            <a:picLocks noChangeAspect="1"/>
          </p:cNvPicPr>
          <p:nvPr/>
        </p:nvPicPr>
        <p:blipFill>
          <a:blip r:embed="rId17" cstate="print"/>
          <a:stretch>
            <a:fillRect/>
          </a:stretch>
        </p:blipFill>
        <p:spPr>
          <a:xfrm>
            <a:off x="121847" y="5656160"/>
            <a:ext cx="1456824" cy="353539"/>
          </a:xfrm>
          <a:prstGeom prst="rect">
            <a:avLst/>
          </a:prstGeom>
        </p:spPr>
      </p:pic>
      <p:pic>
        <p:nvPicPr>
          <p:cNvPr id="10" name="TI Logo Color Stack" descr="tilogo_color_twoline.png" hidden="1"/>
          <p:cNvPicPr>
            <a:picLocks noChangeAspect="1"/>
          </p:cNvPicPr>
          <p:nvPr/>
        </p:nvPicPr>
        <p:blipFill>
          <a:blip r:embed="rId18" cstate="print"/>
          <a:stretch>
            <a:fillRect/>
          </a:stretch>
        </p:blipFill>
        <p:spPr>
          <a:xfrm>
            <a:off x="127241" y="6399926"/>
            <a:ext cx="1438537" cy="347443"/>
          </a:xfrm>
          <a:prstGeom prst="rect">
            <a:avLst/>
          </a:prstGeom>
        </p:spPr>
      </p:pic>
    </p:spTree>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 id="2147483836" r:id="rId13"/>
  </p:sldLayoutIdLst>
  <p:txStyles>
    <p:titleStyle>
      <a:lvl1pPr algn="ctr" defTabSz="914400" rtl="0" eaLnBrk="1" latinLnBrk="0" hangingPunct="1">
        <a:spcBef>
          <a:spcPct val="0"/>
        </a:spcBef>
        <a:buNone/>
        <a:defRPr sz="3600" b="1" kern="1200" baseline="0">
          <a:solidFill>
            <a:schemeClr val="tx2"/>
          </a:solidFill>
          <a:latin typeface="+mj-lt"/>
          <a:ea typeface="+mj-ea"/>
          <a:cs typeface="+mj-cs"/>
        </a:defRPr>
      </a:lvl1pPr>
    </p:titleStyle>
    <p:bodyStyle>
      <a:lvl1pPr marL="342900" indent="-342900" algn="l" defTabSz="914400" rtl="0" eaLnBrk="1" latinLnBrk="0" hangingPunct="1">
        <a:spcBef>
          <a:spcPct val="20000"/>
        </a:spcBef>
        <a:buClr>
          <a:schemeClr val="tx2"/>
        </a:buClr>
        <a:buSzPct val="75000"/>
        <a:buFont typeface="Wingdings" pitchFamily="2" charset="2"/>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SzPct val="75000"/>
        <a:buFont typeface="Wingdings" pitchFamily="2" charset="2"/>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144000" cy="742950"/>
          </a:xfrm>
          <a:prstGeom prst="rect">
            <a:avLst/>
          </a:prstGeom>
        </p:spPr>
        <p:txBody>
          <a:bodyPr vert="horz" lIns="91440" tIns="4572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762000"/>
            <a:ext cx="8229600" cy="5562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F89BD6-E300-4C67-B175-76E5828D27B4}" type="datetimeFigureOut">
              <a:rPr lang="en-US" smtClean="0">
                <a:solidFill>
                  <a:srgbClr val="000000">
                    <a:tint val="75000"/>
                  </a:srgbClr>
                </a:solidFill>
              </a:rPr>
              <a:pPr/>
              <a:t>3/13/2013</a:t>
            </a:fld>
            <a:endParaRPr lang="en-US">
              <a:solidFill>
                <a:srgbClr val="000000">
                  <a:tint val="75000"/>
                </a:srgb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pic>
        <p:nvPicPr>
          <p:cNvPr id="7" name="TI Logo Color One Line" descr="tilogo_color_oneline.png" hidden="1"/>
          <p:cNvPicPr>
            <a:picLocks noChangeAspect="1"/>
          </p:cNvPicPr>
          <p:nvPr/>
        </p:nvPicPr>
        <p:blipFill>
          <a:blip r:embed="rId15" cstate="print"/>
          <a:stretch>
            <a:fillRect/>
          </a:stretch>
        </p:blipFill>
        <p:spPr>
          <a:xfrm>
            <a:off x="147730" y="6101890"/>
            <a:ext cx="1840840" cy="237724"/>
          </a:xfrm>
          <a:prstGeom prst="rect">
            <a:avLst/>
          </a:prstGeom>
        </p:spPr>
      </p:pic>
      <p:pic>
        <p:nvPicPr>
          <p:cNvPr id="8" name="TI Logo White One Line" descr="tilogo_bw_oneline.png" hidden="1"/>
          <p:cNvPicPr>
            <a:picLocks noChangeAspect="1"/>
          </p:cNvPicPr>
          <p:nvPr/>
        </p:nvPicPr>
        <p:blipFill>
          <a:blip r:embed="rId16" cstate="print"/>
          <a:stretch>
            <a:fillRect/>
          </a:stretch>
        </p:blipFill>
        <p:spPr>
          <a:xfrm>
            <a:off x="136939" y="5288938"/>
            <a:ext cx="1822553" cy="237724"/>
          </a:xfrm>
          <a:prstGeom prst="rect">
            <a:avLst/>
          </a:prstGeom>
        </p:spPr>
      </p:pic>
      <p:pic>
        <p:nvPicPr>
          <p:cNvPr id="9" name="TI Logo White Stack" descr="tilogo_bw_twoline.png" hidden="1"/>
          <p:cNvPicPr>
            <a:picLocks noChangeAspect="1"/>
          </p:cNvPicPr>
          <p:nvPr/>
        </p:nvPicPr>
        <p:blipFill>
          <a:blip r:embed="rId17" cstate="print"/>
          <a:stretch>
            <a:fillRect/>
          </a:stretch>
        </p:blipFill>
        <p:spPr>
          <a:xfrm>
            <a:off x="121847" y="5656160"/>
            <a:ext cx="1456824" cy="353539"/>
          </a:xfrm>
          <a:prstGeom prst="rect">
            <a:avLst/>
          </a:prstGeom>
        </p:spPr>
      </p:pic>
      <p:pic>
        <p:nvPicPr>
          <p:cNvPr id="10" name="TI Logo Color Stack" descr="tilogo_color_twoline.png" hidden="1"/>
          <p:cNvPicPr>
            <a:picLocks noChangeAspect="1"/>
          </p:cNvPicPr>
          <p:nvPr/>
        </p:nvPicPr>
        <p:blipFill>
          <a:blip r:embed="rId18" cstate="print"/>
          <a:stretch>
            <a:fillRect/>
          </a:stretch>
        </p:blipFill>
        <p:spPr>
          <a:xfrm>
            <a:off x="127241" y="6399926"/>
            <a:ext cx="1438537" cy="347443"/>
          </a:xfrm>
          <a:prstGeom prst="rect">
            <a:avLst/>
          </a:prstGeom>
        </p:spPr>
      </p:pic>
    </p:spTree>
    <p:extLst>
      <p:ext uri="{BB962C8B-B14F-4D97-AF65-F5344CB8AC3E}">
        <p14:creationId xmlns:p14="http://schemas.microsoft.com/office/powerpoint/2010/main" val="3842222045"/>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 id="2147483850" r:id="rId13"/>
  </p:sldLayoutIdLst>
  <p:txStyles>
    <p:titleStyle>
      <a:lvl1pPr algn="ctr" defTabSz="914400" rtl="0" eaLnBrk="1" latinLnBrk="0" hangingPunct="1">
        <a:spcBef>
          <a:spcPct val="0"/>
        </a:spcBef>
        <a:buNone/>
        <a:defRPr sz="3600" b="1" kern="1200" baseline="0">
          <a:solidFill>
            <a:schemeClr val="tx2"/>
          </a:solidFill>
          <a:latin typeface="+mj-lt"/>
          <a:ea typeface="+mj-ea"/>
          <a:cs typeface="+mj-cs"/>
        </a:defRPr>
      </a:lvl1pPr>
    </p:titleStyle>
    <p:bodyStyle>
      <a:lvl1pPr marL="342900" indent="-342900" algn="l" defTabSz="914400" rtl="0" eaLnBrk="1" latinLnBrk="0" hangingPunct="1">
        <a:spcBef>
          <a:spcPct val="20000"/>
        </a:spcBef>
        <a:buClr>
          <a:schemeClr val="tx2"/>
        </a:buClr>
        <a:buSzPct val="75000"/>
        <a:buFont typeface="Wingdings" pitchFamily="2" charset="2"/>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SzPct val="75000"/>
        <a:buFont typeface="Wingdings" pitchFamily="2" charset="2"/>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00.xml"/><Relationship Id="rId1" Type="http://schemas.openxmlformats.org/officeDocument/2006/relationships/slideLayout" Target="../slideLayouts/slideLayout2.xml"/><Relationship Id="rId4" Type="http://schemas.openxmlformats.org/officeDocument/2006/relationships/image" Target="../media/image107.PNG"/></Relationships>
</file>

<file path=ppt/slides/_rels/slide10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1.xml"/><Relationship Id="rId1" Type="http://schemas.openxmlformats.org/officeDocument/2006/relationships/slideLayout" Target="../slideLayouts/slideLayout2.xml"/><Relationship Id="rId5" Type="http://schemas.openxmlformats.org/officeDocument/2006/relationships/image" Target="../media/image108.jpeg"/><Relationship Id="rId4" Type="http://schemas.openxmlformats.org/officeDocument/2006/relationships/image" Target="../media/image22.png"/></Relationships>
</file>

<file path=ppt/slides/_rels/slide10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2.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3.xml"/></Relationships>
</file>

<file path=ppt/slides/_rels/slide104.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5.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6.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7.xml"/></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8.xml"/></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wmf"/><Relationship Id="rId5" Type="http://schemas.openxmlformats.org/officeDocument/2006/relationships/image" Target="../media/image17.wmf"/><Relationship Id="rId4" Type="http://schemas.openxmlformats.org/officeDocument/2006/relationships/image" Target="../media/image16.wmf"/></Relationships>
</file>

<file path=ppt/slides/_rels/slide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3.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1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18.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9.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16.wmf"/><Relationship Id="rId7"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19.png"/><Relationship Id="rId5" Type="http://schemas.openxmlformats.org/officeDocument/2006/relationships/image" Target="../media/image18.wmf"/><Relationship Id="rId4" Type="http://schemas.openxmlformats.org/officeDocument/2006/relationships/image" Target="../media/image17.wmf"/></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hyperlink" Target="http://www.usb.org/" TargetMode="External"/><Relationship Id="rId5" Type="http://schemas.openxmlformats.org/officeDocument/2006/relationships/image" Target="../media/image34.jpeg"/><Relationship Id="rId4" Type="http://schemas.openxmlformats.org/officeDocument/2006/relationships/image" Target="../media/image33.w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4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40.emf"/><Relationship Id="rId4" Type="http://schemas.openxmlformats.org/officeDocument/2006/relationships/image" Target="../media/image22.png"/></Relationships>
</file>

<file path=ppt/slides/_rels/slide4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8.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5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8.xml"/><Relationship Id="rId1" Type="http://schemas.openxmlformats.org/officeDocument/2006/relationships/tags" Target="../tags/tag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tags" Target="../tags/tag2.xml"/><Relationship Id="rId4" Type="http://schemas.openxmlformats.org/officeDocument/2006/relationships/image" Target="../media/image48.png"/></Relationships>
</file>

<file path=ppt/slides/_rels/slide56.xml.rels><?xml version="1.0" encoding="UTF-8" standalone="yes"?>
<Relationships xmlns="http://schemas.openxmlformats.org/package/2006/relationships"><Relationship Id="rId3" Type="http://schemas.openxmlformats.org/officeDocument/2006/relationships/hyperlink" Target="http://www.ti.com/lit/pdf/spml001" TargetMode="External"/><Relationship Id="rId7" Type="http://schemas.openxmlformats.org/officeDocument/2006/relationships/image" Target="../media/image49.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hyperlink" Target="http://www.luminarymicro.com/products/lm3s3748_usb_h_d_evaluation_kits.html" TargetMode="External"/><Relationship Id="rId5" Type="http://schemas.openxmlformats.org/officeDocument/2006/relationships/image" Target="../media/image35.png"/><Relationship Id="rId4" Type="http://schemas.openxmlformats.org/officeDocument/2006/relationships/hyperlink" Target="http://www.usb.org/"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6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7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7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81.xml"/><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jpeg"/></Relationships>
</file>

<file path=ppt/slides/_rels/slide8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83.xml.rels><?xml version="1.0" encoding="UTF-8" standalone="yes"?>
<Relationships xmlns="http://schemas.openxmlformats.org/package/2006/relationships"><Relationship Id="rId8" Type="http://schemas.openxmlformats.org/officeDocument/2006/relationships/hyperlink" Target="http://e2e.ti.com/group/msp430launchpad/b/boosterpacks/archive/2011/09/07/8x8-led-matrix-boosterpack-from-olimex.aspx" TargetMode="External"/><Relationship Id="rId13" Type="http://schemas.openxmlformats.org/officeDocument/2006/relationships/image" Target="../media/image73.png"/><Relationship Id="rId18" Type="http://schemas.openxmlformats.org/officeDocument/2006/relationships/image" Target="../media/image75.jpeg"/><Relationship Id="rId3" Type="http://schemas.openxmlformats.org/officeDocument/2006/relationships/image" Target="../media/image69.jpeg"/><Relationship Id="rId21" Type="http://schemas.openxmlformats.org/officeDocument/2006/relationships/image" Target="../media/image77.jpeg"/><Relationship Id="rId7" Type="http://schemas.openxmlformats.org/officeDocument/2006/relationships/image" Target="../media/image71.jpeg"/><Relationship Id="rId12" Type="http://schemas.openxmlformats.org/officeDocument/2006/relationships/hyperlink" Target="http://e2e.ti.com/group/msp430launchpad/b/boosterpacks/archive/2011/11/18/texas-instruments-tpl0401-based-i2c-digital-potentiometer-tpl0401evm.aspx" TargetMode="External"/><Relationship Id="rId17" Type="http://schemas.openxmlformats.org/officeDocument/2006/relationships/hyperlink" Target="http://e2e.ti.com/group/msp430launchpad/b/boosterpacks/archive/2011/06/08/cymbet-enerchip-cc-solar-energy-harvesting-evaluation-kit-cbc-eval-10.aspx" TargetMode="External"/><Relationship Id="rId2" Type="http://schemas.openxmlformats.org/officeDocument/2006/relationships/notesSlide" Target="../notesSlides/notesSlide83.xml"/><Relationship Id="rId16" Type="http://schemas.openxmlformats.org/officeDocument/2006/relationships/image" Target="../media/image74.jpeg"/><Relationship Id="rId20" Type="http://schemas.openxmlformats.org/officeDocument/2006/relationships/image" Target="../media/image76.png"/><Relationship Id="rId1" Type="http://schemas.openxmlformats.org/officeDocument/2006/relationships/slideLayout" Target="../slideLayouts/slideLayout2.xml"/><Relationship Id="rId6" Type="http://schemas.openxmlformats.org/officeDocument/2006/relationships/hyperlink" Target="http://e2e.ti.com/group/msp430launchpad/b/boosterpacks/archive/2012/03/27/texas-instruments-c5000-audio-capacitive-touch-boosterpack-430boost-c55audio1.aspx" TargetMode="External"/><Relationship Id="rId11" Type="http://schemas.openxmlformats.org/officeDocument/2006/relationships/hyperlink" Target="http://e2e.ti.com/group/msp430launchpad/b/boosterpacks/archive/2011/11/18/texas-instruments-tpl0501-based-spi-digital-potentiometer-tpl0501evm.aspx" TargetMode="External"/><Relationship Id="rId24" Type="http://schemas.openxmlformats.org/officeDocument/2006/relationships/image" Target="../media/image78.jpeg"/><Relationship Id="rId5" Type="http://schemas.openxmlformats.org/officeDocument/2006/relationships/image" Target="../media/image70.jpeg"/><Relationship Id="rId15" Type="http://schemas.openxmlformats.org/officeDocument/2006/relationships/hyperlink" Target="http://e2e.ti.com/group/msp430launchpad/b/boosterpacks/archive/2011/06/08/cymbet-enerchip-ep-universal-energy-harvesting-evaluation-kit-cbc-eval-11.aspx" TargetMode="External"/><Relationship Id="rId23" Type="http://schemas.openxmlformats.org/officeDocument/2006/relationships/hyperlink" Target="http://joesbytes.com/10-ti-msp430-launchpad-mini-proto-board.html" TargetMode="External"/><Relationship Id="rId10" Type="http://schemas.openxmlformats.org/officeDocument/2006/relationships/hyperlink" Target="http://e2e.ti.com/group/msp430launchpad/b/boosterpacks/archive/2011/12/01/texas-instruments-sub-1ghz-rf-wireless-boosterpack-430boost-cc110l.aspx" TargetMode="External"/><Relationship Id="rId19" Type="http://schemas.openxmlformats.org/officeDocument/2006/relationships/hyperlink" Target="http://e2e.ti.com/group/msp430launchpad/b/boosterpacks/archive/2011/06/08/cymbet-enerchip-ep-universal-energy-harvesting-evaluation-kit-cbc-eval-09.aspx" TargetMode="External"/><Relationship Id="rId4" Type="http://schemas.openxmlformats.org/officeDocument/2006/relationships/hyperlink" Target="http://www.ti.com/tool/430boost-tmp006" TargetMode="External"/><Relationship Id="rId9" Type="http://schemas.openxmlformats.org/officeDocument/2006/relationships/image" Target="../media/image72.png"/><Relationship Id="rId14" Type="http://schemas.openxmlformats.org/officeDocument/2006/relationships/hyperlink" Target="http://e2e.ti.com/group/msp430launchpad/b/boosterpacks/archive/2011/07/13/golden-ic-rf-module-with-lcd-boosterpack.aspx" TargetMode="External"/><Relationship Id="rId22" Type="http://schemas.openxmlformats.org/officeDocument/2006/relationships/hyperlink" Target="http://e2e.ti.com/group/msp430launchpad/b/boosterpacks/archive/2011/04/17/430boost_2d00_sense1.aspx" TargetMode="External"/></Relationships>
</file>

<file path=ppt/slides/_rels/slide84.xml.rels><?xml version="1.0" encoding="UTF-8" standalone="yes"?>
<Relationships xmlns="http://schemas.openxmlformats.org/package/2006/relationships"><Relationship Id="rId8" Type="http://schemas.openxmlformats.org/officeDocument/2006/relationships/hyperlink" Target="http://www.kentecdisplay.com/plus/view.php?aid=74" TargetMode="External"/><Relationship Id="rId13" Type="http://schemas.openxmlformats.org/officeDocument/2006/relationships/image" Target="../media/image83.jpeg"/><Relationship Id="rId3" Type="http://schemas.openxmlformats.org/officeDocument/2006/relationships/image" Target="../media/image79.jpeg"/><Relationship Id="rId7" Type="http://schemas.openxmlformats.org/officeDocument/2006/relationships/image" Target="../media/image81.jpeg"/><Relationship Id="rId12" Type="http://schemas.openxmlformats.org/officeDocument/2006/relationships/hyperlink" Target="https://www.olimex.com/dev/index.html" TargetMode="External"/><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hyperlink" Target="http://www.anaren.com/" TargetMode="External"/><Relationship Id="rId11" Type="http://schemas.openxmlformats.org/officeDocument/2006/relationships/hyperlink" Target="http://www.mikroe.com/eng/categories/view/102/click-boards/" TargetMode="External"/><Relationship Id="rId5" Type="http://schemas.openxmlformats.org/officeDocument/2006/relationships/image" Target="../media/image80.jpeg"/><Relationship Id="rId10" Type="http://schemas.openxmlformats.org/officeDocument/2006/relationships/image" Target="../media/image82.png"/><Relationship Id="rId4" Type="http://schemas.openxmlformats.org/officeDocument/2006/relationships/hyperlink" Target="http://store-ovhh2.mybigcommerce.com/ti-booster-packs/" TargetMode="External"/><Relationship Id="rId9" Type="http://schemas.openxmlformats.org/officeDocument/2006/relationships/hyperlink" Target="http://www.epson.jp/device/semicon_e/product/lcd_controllers/index.htm" TargetMode="External"/><Relationship Id="rId14" Type="http://schemas.openxmlformats.org/officeDocument/2006/relationships/image" Target="../media/image84.jpeg"/></Relationships>
</file>

<file path=ppt/slides/_rels/slide8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86.xml"/><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88.xml"/><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3" Type="http://schemas.openxmlformats.org/officeDocument/2006/relationships/image" Target="../media/image88.jpeg"/><Relationship Id="rId7" Type="http://schemas.openxmlformats.org/officeDocument/2006/relationships/image" Target="../media/image92.jpeg"/><Relationship Id="rId2" Type="http://schemas.openxmlformats.org/officeDocument/2006/relationships/notesSlide" Target="../notesSlides/notesSlide89.xml"/><Relationship Id="rId1" Type="http://schemas.openxmlformats.org/officeDocument/2006/relationships/slideLayout" Target="../slideLayouts/slideLayout8.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8" Type="http://schemas.openxmlformats.org/officeDocument/2006/relationships/image" Target="../media/image98.jpeg"/><Relationship Id="rId3" Type="http://schemas.openxmlformats.org/officeDocument/2006/relationships/image" Target="../media/image93.jpeg"/><Relationship Id="rId7" Type="http://schemas.openxmlformats.org/officeDocument/2006/relationships/image" Target="../media/image97.jpeg"/><Relationship Id="rId2" Type="http://schemas.openxmlformats.org/officeDocument/2006/relationships/notesSlide" Target="../notesSlides/notesSlide90.xml"/><Relationship Id="rId1" Type="http://schemas.openxmlformats.org/officeDocument/2006/relationships/slideLayout" Target="../slideLayouts/slideLayout8.xml"/><Relationship Id="rId6" Type="http://schemas.openxmlformats.org/officeDocument/2006/relationships/image" Target="../media/image96.jpeg"/><Relationship Id="rId5" Type="http://schemas.openxmlformats.org/officeDocument/2006/relationships/image" Target="../media/image95.jpeg"/><Relationship Id="rId10" Type="http://schemas.openxmlformats.org/officeDocument/2006/relationships/image" Target="../media/image34.jpeg"/><Relationship Id="rId4" Type="http://schemas.openxmlformats.org/officeDocument/2006/relationships/image" Target="../media/image94.jpeg"/><Relationship Id="rId9" Type="http://schemas.openxmlformats.org/officeDocument/2006/relationships/image" Target="../media/image99.jpe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8.xml"/></Relationships>
</file>

<file path=ppt/slides/_rels/slide9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9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95.xml"/><Relationship Id="rId1" Type="http://schemas.openxmlformats.org/officeDocument/2006/relationships/slideLayout" Target="../slideLayouts/slideLayout2.xml"/><Relationship Id="rId5" Type="http://schemas.openxmlformats.org/officeDocument/2006/relationships/image" Target="../media/image101.png"/><Relationship Id="rId4" Type="http://schemas.openxmlformats.org/officeDocument/2006/relationships/hyperlink" Target="http://www.ti.com/stellarispinmuxutility" TargetMode="Externa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103.png"/></Relationships>
</file>

<file path=ppt/slides/_rels/slide99.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99.xml"/><Relationship Id="rId1" Type="http://schemas.openxmlformats.org/officeDocument/2006/relationships/slideLayout" Target="../slideLayouts/slideLayout2.xml"/><Relationship Id="rId4" Type="http://schemas.openxmlformats.org/officeDocument/2006/relationships/image" Target="../media/image10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0"/>
            <a:ext cx="7848600" cy="1470025"/>
          </a:xfrm>
        </p:spPr>
        <p:txBody>
          <a:bodyPr>
            <a:noAutofit/>
          </a:bodyPr>
          <a:lstStyle/>
          <a:p>
            <a:r>
              <a:rPr lang="en-US" b="1" dirty="0" smtClean="0">
                <a:solidFill>
                  <a:schemeClr val="tx1"/>
                </a:solidFill>
              </a:rPr>
              <a:t>Getting Started With the Stellaris</a:t>
            </a:r>
            <a:r>
              <a:rPr lang="en-US" b="1" baseline="30000" dirty="0" smtClean="0">
                <a:solidFill>
                  <a:schemeClr val="tx1"/>
                </a:solidFill>
              </a:rPr>
              <a:t>®</a:t>
            </a:r>
            <a:r>
              <a:rPr lang="en-US" dirty="0" smtClean="0">
                <a:solidFill>
                  <a:schemeClr val="tx1"/>
                </a:solidFill>
              </a:rPr>
              <a:t> </a:t>
            </a:r>
            <a:r>
              <a:rPr lang="en-US" b="1" dirty="0" smtClean="0">
                <a:solidFill>
                  <a:schemeClr val="tx1"/>
                </a:solidFill>
              </a:rPr>
              <a:t>EK-LM4F120XL LaunchPad Workshop</a:t>
            </a:r>
            <a:endParaRPr lang="en-US" b="1" dirty="0">
              <a:solidFill>
                <a:schemeClr val="tx1"/>
              </a:solidFill>
            </a:endParaRPr>
          </a:p>
        </p:txBody>
      </p:sp>
      <p:sp>
        <p:nvSpPr>
          <p:cNvPr id="5" name="Leading Question"/>
          <p:cNvSpPr txBox="1">
            <a:spLocks noChangeArrowheads="1"/>
          </p:cNvSpPr>
          <p:nvPr/>
        </p:nvSpPr>
        <p:spPr bwMode="auto">
          <a:xfrm>
            <a:off x="400130" y="6550708"/>
            <a:ext cx="819070" cy="172355"/>
          </a:xfrm>
          <a:prstGeom prst="rect">
            <a:avLst/>
          </a:prstGeom>
          <a:noFill/>
          <a:ln w="25400">
            <a:noFill/>
            <a:miter lim="800000"/>
            <a:headEnd type="none" w="sm" len="sm"/>
            <a:tailEnd/>
          </a:ln>
        </p:spPr>
        <p:txBody>
          <a:bodyPr wrap="none" lIns="0" tIns="0" rIns="0" bIns="0" anchor="b">
            <a:spAutoFit/>
          </a:bodyPr>
          <a:lstStyle/>
          <a:p>
            <a:pPr algn="r">
              <a:spcBef>
                <a:spcPct val="0"/>
              </a:spcBef>
            </a:pPr>
            <a:r>
              <a:rPr lang="en-US" sz="1400" b="0" dirty="0">
                <a:effectLst/>
                <a:latin typeface="Arial Narrow" pitchFamily="34" charset="0"/>
              </a:rPr>
              <a:t>Version </a:t>
            </a:r>
            <a:r>
              <a:rPr lang="en-US" sz="1400" b="0" dirty="0" smtClean="0">
                <a:effectLst/>
                <a:latin typeface="Arial Narrow" pitchFamily="34" charset="0"/>
              </a:rPr>
              <a:t>1.10</a:t>
            </a:r>
            <a:endParaRPr lang="en-US" sz="1400" b="0" dirty="0">
              <a:effectLst/>
              <a:latin typeface="Arial Narrow" pitchFamily="34" charset="0"/>
            </a:endParaRPr>
          </a:p>
        </p:txBody>
      </p:sp>
      <p:pic>
        <p:nvPicPr>
          <p:cNvPr id="11" name="Picture 10" descr="transparent perspective.png"/>
          <p:cNvPicPr>
            <a:picLocks noChangeAspect="1"/>
          </p:cNvPicPr>
          <p:nvPr/>
        </p:nvPicPr>
        <p:blipFill>
          <a:blip r:embed="rId3" cstate="print"/>
          <a:stretch>
            <a:fillRect/>
          </a:stretch>
        </p:blipFill>
        <p:spPr>
          <a:xfrm>
            <a:off x="2286000" y="2337811"/>
            <a:ext cx="4343400" cy="4062989"/>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256373" y="658025"/>
            <a:ext cx="8024501" cy="5494947"/>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1507" name="Rectangle 2"/>
          <p:cNvSpPr>
            <a:spLocks noGrp="1" noChangeArrowheads="1"/>
          </p:cNvSpPr>
          <p:nvPr>
            <p:ph type="title"/>
          </p:nvPr>
        </p:nvSpPr>
        <p:spPr>
          <a:xfrm>
            <a:off x="231775" y="7727"/>
            <a:ext cx="8458200" cy="814387"/>
          </a:xfrm>
        </p:spPr>
        <p:txBody>
          <a:bodyPr>
            <a:normAutofit/>
          </a:bodyPr>
          <a:lstStyle/>
          <a:p>
            <a:pPr eaLnBrk="1" hangingPunct="1"/>
            <a:r>
              <a:rPr lang="en-US" dirty="0" smtClean="0">
                <a:solidFill>
                  <a:srgbClr val="FF0000"/>
                </a:solidFill>
              </a:rPr>
              <a:t>LM4F120H5QR Peripherals</a:t>
            </a:r>
          </a:p>
        </p:txBody>
      </p:sp>
      <p:sp>
        <p:nvSpPr>
          <p:cNvPr id="21508" name="Rectangle 3"/>
          <p:cNvSpPr>
            <a:spLocks noGrp="1" noChangeArrowheads="1"/>
          </p:cNvSpPr>
          <p:nvPr>
            <p:ph idx="1"/>
          </p:nvPr>
        </p:nvSpPr>
        <p:spPr>
          <a:xfrm>
            <a:off x="457200" y="609600"/>
            <a:ext cx="8229600" cy="5562600"/>
          </a:xfrm>
        </p:spPr>
        <p:txBody>
          <a:bodyPr>
            <a:normAutofit/>
          </a:bodyPr>
          <a:lstStyle/>
          <a:p>
            <a:pPr lvl="1">
              <a:lnSpc>
                <a:spcPct val="90000"/>
              </a:lnSpc>
              <a:buNone/>
            </a:pPr>
            <a:endParaRPr lang="en-US" sz="1400" b="0" dirty="0" smtClean="0"/>
          </a:p>
          <a:p>
            <a:pPr>
              <a:buNone/>
            </a:pPr>
            <a:r>
              <a:rPr lang="en-US" sz="1800" dirty="0" smtClean="0"/>
              <a:t>Memory Protection Unit (MPU)</a:t>
            </a:r>
          </a:p>
          <a:p>
            <a:pPr lvl="1"/>
            <a:r>
              <a:rPr lang="en-US" sz="1400" b="0" dirty="0" smtClean="0"/>
              <a:t>Generates a Memory Management Fault on incorrect access to region</a:t>
            </a:r>
          </a:p>
          <a:p>
            <a:pPr eaLnBrk="1" hangingPunct="1">
              <a:buNone/>
            </a:pPr>
            <a:r>
              <a:rPr lang="en-US" sz="1800" b="1" dirty="0" smtClean="0"/>
              <a:t>Timers</a:t>
            </a:r>
          </a:p>
          <a:p>
            <a:pPr lvl="1"/>
            <a:r>
              <a:rPr lang="en-US" sz="1400" b="0" dirty="0" smtClean="0"/>
              <a:t>2 Watchdog timers with </a:t>
            </a:r>
            <a:r>
              <a:rPr lang="en-US" sz="1400" b="0" smtClean="0"/>
              <a:t>separate clocks</a:t>
            </a:r>
            <a:endParaRPr lang="en-US" sz="1400" b="0" dirty="0" smtClean="0"/>
          </a:p>
          <a:p>
            <a:pPr lvl="1"/>
            <a:r>
              <a:rPr lang="en-US" sz="1400" b="0" dirty="0" err="1" smtClean="0"/>
              <a:t>SysTick</a:t>
            </a:r>
            <a:r>
              <a:rPr lang="en-US" sz="1400" b="0" dirty="0" smtClean="0"/>
              <a:t> timer. 24-bit high speed RTOS and other timer</a:t>
            </a:r>
          </a:p>
          <a:p>
            <a:pPr lvl="1"/>
            <a:r>
              <a:rPr lang="en-US" sz="1400" b="0" dirty="0" smtClean="0"/>
              <a:t>Six 32-bit and Six 64-bit general purpose timers</a:t>
            </a:r>
          </a:p>
          <a:p>
            <a:pPr lvl="1"/>
            <a:r>
              <a:rPr lang="en-US" sz="1400" b="0" dirty="0" smtClean="0"/>
              <a:t>PWM and CCP modes</a:t>
            </a:r>
          </a:p>
          <a:p>
            <a:pPr lvl="1"/>
            <a:r>
              <a:rPr lang="en-US" sz="1400" b="0" dirty="0" smtClean="0"/>
              <a:t>Daisy chaining </a:t>
            </a:r>
          </a:p>
          <a:p>
            <a:pPr lvl="1"/>
            <a:r>
              <a:rPr lang="en-US" sz="1400" b="0" dirty="0" smtClean="0"/>
              <a:t>User enabled stalling on CPU Halt flag from debugger for all timers</a:t>
            </a:r>
          </a:p>
          <a:p>
            <a:pPr>
              <a:buNone/>
            </a:pPr>
            <a:r>
              <a:rPr lang="en-US" sz="1800" dirty="0" smtClean="0"/>
              <a:t>32 channel µDMA</a:t>
            </a:r>
          </a:p>
          <a:p>
            <a:pPr lvl="1"/>
            <a:r>
              <a:rPr lang="en-US" sz="1400" b="0" dirty="0" smtClean="0"/>
              <a:t>Basic, Ping-pong and scatter-gather modes</a:t>
            </a:r>
          </a:p>
          <a:p>
            <a:pPr lvl="1"/>
            <a:r>
              <a:rPr lang="en-US" sz="1400" b="0" dirty="0" smtClean="0"/>
              <a:t>Two priority levels</a:t>
            </a:r>
          </a:p>
          <a:p>
            <a:pPr lvl="1"/>
            <a:r>
              <a:rPr lang="en-US" sz="1400" b="0" dirty="0" smtClean="0"/>
              <a:t>8,16 and 32-bit data sizes</a:t>
            </a:r>
          </a:p>
          <a:p>
            <a:pPr lvl="1"/>
            <a:r>
              <a:rPr lang="en-US" sz="1400" b="0" dirty="0" smtClean="0"/>
              <a:t>Interrupt enabled</a:t>
            </a:r>
          </a:p>
          <a:p>
            <a:pPr>
              <a:buNone/>
            </a:pPr>
            <a:r>
              <a:rPr lang="en-US" sz="1800" dirty="0" smtClean="0"/>
              <a:t>Nested-Vectored Interrupt Controller</a:t>
            </a:r>
          </a:p>
          <a:p>
            <a:pPr lvl="1"/>
            <a:r>
              <a:rPr lang="en-US" sz="1400" b="0" dirty="0" smtClean="0"/>
              <a:t>7 exceptions and 65 interrupts with 8 programmable priority levels</a:t>
            </a:r>
          </a:p>
          <a:p>
            <a:pPr lvl="1"/>
            <a:r>
              <a:rPr lang="en-US" sz="1400" b="0" dirty="0" smtClean="0"/>
              <a:t>Tail-chaining</a:t>
            </a:r>
          </a:p>
          <a:p>
            <a:pPr lvl="1"/>
            <a:r>
              <a:rPr lang="en-US" sz="1400" b="0" dirty="0" smtClean="0"/>
              <a:t>Deterministic: always 12 cycles or 6 with tail-chaining</a:t>
            </a:r>
          </a:p>
          <a:p>
            <a:pPr lvl="1"/>
            <a:r>
              <a:rPr lang="en-US" sz="1400" b="0" dirty="0" smtClean="0"/>
              <a:t>Automatic system save and restore</a:t>
            </a:r>
          </a:p>
          <a:p>
            <a:pPr lvl="1"/>
            <a:endParaRPr lang="en-US" sz="1400" dirty="0" smtClean="0"/>
          </a:p>
          <a:p>
            <a:pPr marL="0" indent="0">
              <a:buNone/>
            </a:pPr>
            <a:endParaRPr lang="en-US" sz="1400" dirty="0" smtClean="0"/>
          </a:p>
          <a:p>
            <a:pPr>
              <a:lnSpc>
                <a:spcPct val="90000"/>
              </a:lnSpc>
            </a:pPr>
            <a:endParaRPr lang="en-US" sz="1800" b="1" dirty="0" smtClean="0"/>
          </a:p>
          <a:p>
            <a:pPr lvl="1">
              <a:lnSpc>
                <a:spcPct val="90000"/>
              </a:lnSpc>
            </a:pPr>
            <a:endParaRPr lang="en-US" sz="1400" dirty="0" smtClean="0"/>
          </a:p>
          <a:p>
            <a:pPr>
              <a:buNone/>
            </a:pPr>
            <a:endParaRPr lang="en-US" sz="1800" dirty="0" smtClean="0"/>
          </a:p>
          <a:p>
            <a:endParaRPr lang="en-US" sz="1800" dirty="0" smtClean="0"/>
          </a:p>
          <a:p>
            <a:pPr lvl="1"/>
            <a:endParaRPr lang="en-US" sz="1400" dirty="0" smtClean="0"/>
          </a:p>
        </p:txBody>
      </p:sp>
      <p:sp>
        <p:nvSpPr>
          <p:cNvPr id="8" name="Leading Question"/>
          <p:cNvSpPr txBox="1"/>
          <p:nvPr/>
        </p:nvSpPr>
        <p:spPr>
          <a:xfrm>
            <a:off x="8234032" y="6562045"/>
            <a:ext cx="58669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Board...</a:t>
            </a:r>
          </a:p>
        </p:txBody>
      </p:sp>
      <p:pic>
        <p:nvPicPr>
          <p:cNvPr id="7" name="Picture 6" descr="part.jpg"/>
          <p:cNvPicPr>
            <a:picLocks noChangeAspect="1"/>
          </p:cNvPicPr>
          <p:nvPr/>
        </p:nvPicPr>
        <p:blipFill>
          <a:blip r:embed="rId3" cstate="print"/>
          <a:stretch>
            <a:fillRect/>
          </a:stretch>
        </p:blipFill>
        <p:spPr>
          <a:xfrm>
            <a:off x="6928697" y="3657600"/>
            <a:ext cx="1986703" cy="198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noAutofit/>
          </a:bodyPr>
          <a:lstStyle/>
          <a:p>
            <a:r>
              <a:rPr lang="en-US" dirty="0" err="1" smtClean="0">
                <a:solidFill>
                  <a:srgbClr val="FF0000"/>
                </a:solidFill>
              </a:rPr>
              <a:t>Microwire</a:t>
            </a:r>
            <a:r>
              <a:rPr lang="en-US" dirty="0" smtClean="0">
                <a:solidFill>
                  <a:srgbClr val="FF0000"/>
                </a:solidFill>
              </a:rPr>
              <a:t> Signal Formats</a:t>
            </a:r>
          </a:p>
        </p:txBody>
      </p:sp>
      <p:sp>
        <p:nvSpPr>
          <p:cNvPr id="8" name="Leading Question"/>
          <p:cNvSpPr txBox="1"/>
          <p:nvPr/>
        </p:nvSpPr>
        <p:spPr>
          <a:xfrm>
            <a:off x="8402347" y="6562045"/>
            <a:ext cx="418384"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Lab...</a:t>
            </a:r>
          </a:p>
        </p:txBody>
      </p:sp>
      <p:sp>
        <p:nvSpPr>
          <p:cNvPr id="2" name="TextBox 1"/>
          <p:cNvSpPr txBox="1"/>
          <p:nvPr/>
        </p:nvSpPr>
        <p:spPr>
          <a:xfrm>
            <a:off x="416764" y="1233606"/>
            <a:ext cx="6072496" cy="1138773"/>
          </a:xfrm>
          <a:prstGeom prst="rect">
            <a:avLst/>
          </a:prstGeom>
          <a:noFill/>
        </p:spPr>
        <p:txBody>
          <a:bodyPr wrap="none" rtlCol="0" anchor="ctr" anchorCtr="0">
            <a:spAutoFit/>
          </a:bodyPr>
          <a:lstStyle/>
          <a:p>
            <a:pPr marL="342900" indent="-342900" algn="l">
              <a:buClr>
                <a:schemeClr val="tx2"/>
              </a:buClr>
              <a:buSzPct val="75000"/>
              <a:buFont typeface="Wingdings"/>
              <a:buChar char=""/>
            </a:pPr>
            <a:r>
              <a:rPr lang="en-US" b="0" dirty="0" smtClean="0">
                <a:solidFill>
                  <a:schemeClr val="dk1"/>
                </a:solidFill>
                <a:effectLst/>
              </a:rPr>
              <a:t>Four wire interface</a:t>
            </a:r>
          </a:p>
          <a:p>
            <a:pPr marL="342900" indent="-342900" algn="l">
              <a:buClr>
                <a:schemeClr val="tx2"/>
              </a:buClr>
              <a:buSzPct val="75000"/>
              <a:buFont typeface="Wingdings"/>
              <a:buChar char=""/>
            </a:pPr>
            <a:r>
              <a:rPr lang="en-US" b="0" dirty="0" smtClean="0">
                <a:solidFill>
                  <a:schemeClr val="dk1"/>
                </a:solidFill>
                <a:effectLst/>
              </a:rPr>
              <a:t>Similar to SPI, except transmission is half-duplex</a:t>
            </a:r>
          </a:p>
          <a:p>
            <a:pPr marL="342900" indent="-342900" algn="l">
              <a:buClr>
                <a:schemeClr val="tx2"/>
              </a:buClr>
              <a:buSzPct val="75000"/>
              <a:buFont typeface="Wingdings"/>
              <a:buChar char=""/>
            </a:pPr>
            <a:r>
              <a:rPr lang="en-US" b="0" dirty="0" smtClean="0">
                <a:solidFill>
                  <a:schemeClr val="dk1"/>
                </a:solidFill>
              </a:rPr>
              <a:t>Master – Slave message passing technique</a:t>
            </a:r>
            <a:endParaRPr lang="en-US" b="0" dirty="0" smtClean="0">
              <a:solidFill>
                <a:schemeClr val="dk1"/>
              </a:solidFill>
              <a:effectLst/>
            </a:endParaRPr>
          </a:p>
        </p:txBody>
      </p:sp>
      <p:sp>
        <p:nvSpPr>
          <p:cNvPr id="3" name="TextBox 2"/>
          <p:cNvSpPr txBox="1"/>
          <p:nvPr/>
        </p:nvSpPr>
        <p:spPr>
          <a:xfrm>
            <a:off x="321502" y="3460744"/>
            <a:ext cx="1196417" cy="738664"/>
          </a:xfrm>
          <a:prstGeom prst="rect">
            <a:avLst/>
          </a:prstGeom>
          <a:noFill/>
        </p:spPr>
        <p:txBody>
          <a:bodyPr wrap="none" rtlCol="0" anchor="ctr" anchorCtr="0">
            <a:spAutoFit/>
          </a:bodyPr>
          <a:lstStyle/>
          <a:p>
            <a:r>
              <a:rPr lang="en-US" dirty="0" smtClean="0">
                <a:solidFill>
                  <a:schemeClr val="dk1"/>
                </a:solidFill>
              </a:rPr>
              <a:t>Single</a:t>
            </a:r>
          </a:p>
          <a:p>
            <a:r>
              <a:rPr lang="en-US" dirty="0" smtClean="0">
                <a:solidFill>
                  <a:schemeClr val="dk1"/>
                </a:solidFill>
                <a:effectLst/>
              </a:rPr>
              <a:t>Transfer</a:t>
            </a:r>
          </a:p>
        </p:txBody>
      </p:sp>
      <p:sp>
        <p:nvSpPr>
          <p:cNvPr id="4" name="Rectangle 3"/>
          <p:cNvSpPr/>
          <p:nvPr/>
        </p:nvSpPr>
        <p:spPr bwMode="auto">
          <a:xfrm>
            <a:off x="340065" y="2971800"/>
            <a:ext cx="8346735" cy="1660490"/>
          </a:xfrm>
          <a:prstGeom prst="rect">
            <a:avLst/>
          </a:prstGeom>
          <a:noFill/>
          <a:ln w="12700" cap="flat" cmpd="sng" algn="ctr">
            <a:solidFill>
              <a:schemeClr val="tx2"/>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rgbClr val="FF0000"/>
              </a:solidFill>
              <a:effectLst/>
              <a:latin typeface="Arial Narrow" pitchFamily="34" charset="0"/>
            </a:endParaRPr>
          </a:p>
        </p:txBody>
      </p:sp>
      <p:sp>
        <p:nvSpPr>
          <p:cNvPr id="9" name="TextBox 8"/>
          <p:cNvSpPr txBox="1"/>
          <p:nvPr/>
        </p:nvSpPr>
        <p:spPr>
          <a:xfrm>
            <a:off x="293661" y="5213344"/>
            <a:ext cx="1611339" cy="738664"/>
          </a:xfrm>
          <a:prstGeom prst="rect">
            <a:avLst/>
          </a:prstGeom>
          <a:noFill/>
        </p:spPr>
        <p:txBody>
          <a:bodyPr wrap="none" rtlCol="0" anchor="ctr" anchorCtr="0">
            <a:spAutoFit/>
          </a:bodyPr>
          <a:lstStyle/>
          <a:p>
            <a:r>
              <a:rPr lang="en-US" dirty="0" smtClean="0">
                <a:solidFill>
                  <a:schemeClr val="dk1"/>
                </a:solidFill>
                <a:effectLst/>
              </a:rPr>
              <a:t>Continuous</a:t>
            </a:r>
            <a:endParaRPr lang="en-US" dirty="0" smtClean="0">
              <a:solidFill>
                <a:schemeClr val="dk1"/>
              </a:solidFill>
            </a:endParaRPr>
          </a:p>
          <a:p>
            <a:r>
              <a:rPr lang="en-US" dirty="0" smtClean="0">
                <a:solidFill>
                  <a:schemeClr val="dk1"/>
                </a:solidFill>
                <a:effectLst/>
              </a:rPr>
              <a:t>Transfer</a:t>
            </a:r>
          </a:p>
        </p:txBody>
      </p:sp>
      <p:sp>
        <p:nvSpPr>
          <p:cNvPr id="11" name="Rectangle 10"/>
          <p:cNvSpPr/>
          <p:nvPr/>
        </p:nvSpPr>
        <p:spPr bwMode="auto">
          <a:xfrm>
            <a:off x="340065" y="4724400"/>
            <a:ext cx="8346735" cy="1660490"/>
          </a:xfrm>
          <a:prstGeom prst="rect">
            <a:avLst/>
          </a:prstGeom>
          <a:noFill/>
          <a:ln w="12700" cap="flat" cmpd="sng" algn="ctr">
            <a:solidFill>
              <a:schemeClr val="tx2"/>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rgbClr val="FF0000"/>
              </a:solidFill>
              <a:effectLst/>
              <a:latin typeface="Arial Narrow"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26" y="3006087"/>
            <a:ext cx="6210827" cy="159191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7357" y="4769133"/>
            <a:ext cx="6463243" cy="1581345"/>
          </a:xfrm>
          <a:prstGeom prst="rect">
            <a:avLst/>
          </a:prstGeom>
        </p:spPr>
      </p:pic>
    </p:spTree>
    <p:extLst>
      <p:ext uri="{BB962C8B-B14F-4D97-AF65-F5344CB8AC3E}">
        <p14:creationId xmlns:p14="http://schemas.microsoft.com/office/powerpoint/2010/main" val="551036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Straight Connector 41"/>
          <p:cNvCxnSpPr/>
          <p:nvPr/>
        </p:nvCxnSpPr>
        <p:spPr bwMode="auto">
          <a:xfrm flipH="1">
            <a:off x="3276600" y="2362200"/>
            <a:ext cx="1184367" cy="8709"/>
          </a:xfrm>
          <a:prstGeom prst="line">
            <a:avLst/>
          </a:prstGeom>
          <a:solidFill>
            <a:schemeClr val="accent1"/>
          </a:solidFill>
          <a:ln w="25400" cap="flat" cmpd="sng" algn="ctr">
            <a:solidFill>
              <a:schemeClr val="tx1"/>
            </a:solidFill>
            <a:prstDash val="solid"/>
            <a:round/>
            <a:headEnd type="none" w="sm" len="sm"/>
            <a:tailEnd type="none" w="sm" len="sm"/>
          </a:ln>
          <a:effectLst/>
        </p:spPr>
      </p:cxnSp>
      <p:sp>
        <p:nvSpPr>
          <p:cNvPr id="12" name="Rounded Rectangle 11"/>
          <p:cNvSpPr/>
          <p:nvPr/>
        </p:nvSpPr>
        <p:spPr bwMode="auto">
          <a:xfrm>
            <a:off x="609600" y="4038600"/>
            <a:ext cx="4238046" cy="19812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482" name="Rectangle 2"/>
          <p:cNvSpPr>
            <a:spLocks noGrp="1" noChangeArrowheads="1"/>
          </p:cNvSpPr>
          <p:nvPr>
            <p:ph type="title"/>
          </p:nvPr>
        </p:nvSpPr>
        <p:spPr/>
        <p:txBody>
          <a:bodyPr>
            <a:normAutofit/>
          </a:bodyPr>
          <a:lstStyle/>
          <a:p>
            <a:r>
              <a:rPr lang="en-US" sz="2800" dirty="0" smtClean="0">
                <a:solidFill>
                  <a:srgbClr val="FF0000"/>
                </a:solidFill>
              </a:rPr>
              <a:t>Lab 11 : SPI Bus and the </a:t>
            </a:r>
            <a:r>
              <a:rPr lang="en-US" sz="2800" dirty="0" err="1" smtClean="0">
                <a:solidFill>
                  <a:srgbClr val="FF0000"/>
                </a:solidFill>
              </a:rPr>
              <a:t>Olimex</a:t>
            </a:r>
            <a:r>
              <a:rPr lang="en-US" sz="2800" dirty="0" smtClean="0">
                <a:solidFill>
                  <a:srgbClr val="FF0000"/>
                </a:solidFill>
              </a:rPr>
              <a:t> LED </a:t>
            </a:r>
            <a:r>
              <a:rPr lang="en-US" sz="2800" dirty="0" err="1" smtClean="0">
                <a:solidFill>
                  <a:srgbClr val="FF0000"/>
                </a:solidFill>
              </a:rPr>
              <a:t>Boosterpack</a:t>
            </a:r>
            <a:endParaRPr lang="en-US" sz="2800" dirty="0" smtClean="0">
              <a:solidFill>
                <a:srgbClr val="FF0000"/>
              </a:solidFill>
            </a:endParaRPr>
          </a:p>
        </p:txBody>
      </p:sp>
      <p:sp>
        <p:nvSpPr>
          <p:cNvPr id="20484" name="Text Box 4"/>
          <p:cNvSpPr txBox="1">
            <a:spLocks noChangeArrowheads="1"/>
          </p:cNvSpPr>
          <p:nvPr/>
        </p:nvSpPr>
        <p:spPr bwMode="auto">
          <a:xfrm>
            <a:off x="617788" y="4101678"/>
            <a:ext cx="3929281" cy="1837426"/>
          </a:xfrm>
          <a:prstGeom prst="rect">
            <a:avLst/>
          </a:prstGeom>
          <a:noFill/>
          <a:ln w="12700" algn="ctr">
            <a:noFill/>
            <a:miter lim="800000"/>
            <a:headEnd/>
            <a:tailEnd/>
          </a:ln>
        </p:spPr>
        <p:txBody>
          <a:bodyPr wrap="none" anchorCtr="1">
            <a:spAutoFit/>
          </a:bodyPr>
          <a:lstStyle/>
          <a:p>
            <a:pPr marL="342900" indent="-342900" algn="l">
              <a:buClr>
                <a:schemeClr val="tx2"/>
              </a:buClr>
              <a:buSzPct val="75000"/>
              <a:buFont typeface="Wingdings" pitchFamily="2" charset="2"/>
              <a:buChar char="u"/>
            </a:pPr>
            <a:r>
              <a:rPr lang="en-US" sz="1800" b="0" dirty="0" smtClean="0"/>
              <a:t>Carefully install pin-modified </a:t>
            </a:r>
            <a:br>
              <a:rPr lang="en-US" sz="1800" b="0" dirty="0" smtClean="0"/>
            </a:br>
            <a:r>
              <a:rPr lang="en-US" sz="1800" b="0" dirty="0" smtClean="0"/>
              <a:t>Olimex BoosterPack</a:t>
            </a:r>
          </a:p>
          <a:p>
            <a:pPr marL="342900" indent="-342900" algn="l">
              <a:buClr>
                <a:schemeClr val="tx2"/>
              </a:buClr>
              <a:buSzPct val="75000"/>
              <a:buFont typeface="Wingdings" pitchFamily="2" charset="2"/>
              <a:buChar char="u"/>
            </a:pPr>
            <a:r>
              <a:rPr lang="en-US" sz="1800" b="0" dirty="0" smtClean="0"/>
              <a:t>Run faces program (</a:t>
            </a:r>
            <a:r>
              <a:rPr lang="en-US" sz="1800" b="0" dirty="0" err="1" smtClean="0"/>
              <a:t>SoftSSI</a:t>
            </a:r>
            <a:r>
              <a:rPr lang="en-US" sz="1800" b="0" dirty="0" smtClean="0"/>
              <a:t>)</a:t>
            </a:r>
          </a:p>
          <a:p>
            <a:pPr marL="342900" indent="-342900" algn="l">
              <a:buClr>
                <a:schemeClr val="tx2"/>
              </a:buClr>
              <a:buSzPct val="75000"/>
              <a:buFont typeface="Wingdings" pitchFamily="2" charset="2"/>
              <a:buChar char="u"/>
            </a:pPr>
            <a:r>
              <a:rPr lang="en-US" sz="1800" b="0" dirty="0" smtClean="0"/>
              <a:t>Carefully install proto-board </a:t>
            </a:r>
            <a:br>
              <a:rPr lang="en-US" sz="1800" b="0" dirty="0" smtClean="0"/>
            </a:br>
            <a:r>
              <a:rPr lang="en-US" sz="1800" b="0" dirty="0" smtClean="0"/>
              <a:t>modified Olimex BoosterPack</a:t>
            </a:r>
          </a:p>
          <a:p>
            <a:pPr marL="342900" indent="-342900" algn="l">
              <a:buClr>
                <a:schemeClr val="tx2"/>
              </a:buClr>
              <a:buSzPct val="75000"/>
              <a:buFont typeface="Wingdings" pitchFamily="2" charset="2"/>
              <a:buChar char="u"/>
            </a:pPr>
            <a:r>
              <a:rPr lang="en-US" sz="1800" b="0" dirty="0" smtClean="0"/>
              <a:t>Create program to utilize SSI SPI</a:t>
            </a:r>
            <a:endParaRPr lang="en-US" sz="1800" b="1" dirty="0"/>
          </a:p>
        </p:txBody>
      </p:sp>
      <p:cxnSp>
        <p:nvCxnSpPr>
          <p:cNvPr id="56" name="Straight Connector 55"/>
          <p:cNvCxnSpPr/>
          <p:nvPr/>
        </p:nvCxnSpPr>
        <p:spPr bwMode="auto">
          <a:xfrm>
            <a:off x="4448933" y="1951843"/>
            <a:ext cx="0" cy="410357"/>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2058" name="Picture 10" descr="http://us.toshiba.com/images/showcase/products/satellite-a505-s6033-laptop.png"/>
          <p:cNvPicPr>
            <a:picLocks noChangeAspect="1" noChangeArrowheads="1"/>
          </p:cNvPicPr>
          <p:nvPr/>
        </p:nvPicPr>
        <p:blipFill>
          <a:blip r:embed="rId3" cstate="print"/>
          <a:srcRect/>
          <a:stretch>
            <a:fillRect/>
          </a:stretch>
        </p:blipFill>
        <p:spPr bwMode="auto">
          <a:xfrm>
            <a:off x="838200" y="1752600"/>
            <a:ext cx="3117464" cy="2153301"/>
          </a:xfrm>
          <a:prstGeom prst="rect">
            <a:avLst/>
          </a:prstGeom>
          <a:noFill/>
        </p:spPr>
      </p:pic>
      <p:sp>
        <p:nvSpPr>
          <p:cNvPr id="60" name="TextBox 59"/>
          <p:cNvSpPr txBox="1"/>
          <p:nvPr/>
        </p:nvSpPr>
        <p:spPr>
          <a:xfrm>
            <a:off x="3581400" y="1566446"/>
            <a:ext cx="3294493" cy="338554"/>
          </a:xfrm>
          <a:prstGeom prst="rect">
            <a:avLst/>
          </a:prstGeom>
          <a:noFill/>
        </p:spPr>
        <p:txBody>
          <a:bodyPr wrap="none" rtlCol="0" anchor="ctr" anchorCtr="1">
            <a:spAutoFit/>
          </a:bodyPr>
          <a:lstStyle/>
          <a:p>
            <a:r>
              <a:rPr lang="en-US" sz="2000" b="0" dirty="0" smtClean="0">
                <a:solidFill>
                  <a:schemeClr val="dk1"/>
                </a:solidFill>
                <a:effectLst/>
              </a:rPr>
              <a:t>USB Emulation Connection</a:t>
            </a:r>
          </a:p>
        </p:txBody>
      </p:sp>
      <p:cxnSp>
        <p:nvCxnSpPr>
          <p:cNvPr id="58" name="Straight Arrow Connector 57"/>
          <p:cNvCxnSpPr/>
          <p:nvPr/>
        </p:nvCxnSpPr>
        <p:spPr bwMode="auto">
          <a:xfrm flipH="1">
            <a:off x="5562600" y="1944328"/>
            <a:ext cx="5697" cy="304800"/>
          </a:xfrm>
          <a:prstGeom prst="straightConnector1">
            <a:avLst/>
          </a:prstGeom>
          <a:solidFill>
            <a:schemeClr val="accent1"/>
          </a:solidFill>
          <a:ln w="25400" cap="flat" cmpd="sng" algn="ctr">
            <a:solidFill>
              <a:schemeClr val="tx1"/>
            </a:solidFill>
            <a:prstDash val="solid"/>
            <a:round/>
            <a:headEnd type="none" w="sm" len="sm"/>
            <a:tailEnd type="triangle" w="lg" len="med"/>
          </a:ln>
          <a:effectLst/>
        </p:spPr>
      </p:cxnSp>
      <p:cxnSp>
        <p:nvCxnSpPr>
          <p:cNvPr id="28" name="Straight Connector 27"/>
          <p:cNvCxnSpPr/>
          <p:nvPr/>
        </p:nvCxnSpPr>
        <p:spPr bwMode="auto">
          <a:xfrm>
            <a:off x="4436267" y="1951843"/>
            <a:ext cx="1132030" cy="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14" name="Picture 13" descr="transparent flat.png"/>
          <p:cNvPicPr>
            <a:picLocks noChangeAspect="1"/>
          </p:cNvPicPr>
          <p:nvPr/>
        </p:nvPicPr>
        <p:blipFill>
          <a:blip r:embed="rId4" cstate="print"/>
          <a:stretch>
            <a:fillRect/>
          </a:stretch>
        </p:blipFill>
        <p:spPr>
          <a:xfrm>
            <a:off x="4953000" y="2209800"/>
            <a:ext cx="1863048" cy="2325716"/>
          </a:xfrm>
          <a:prstGeom prst="rect">
            <a:avLst/>
          </a:prstGeom>
        </p:spPr>
      </p:pic>
      <p:pic>
        <p:nvPicPr>
          <p:cNvPr id="2050" name="Picture 2" descr="Olimex MSP430-LED8x8 BOOSTERPACK Development Boa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301832">
            <a:off x="7003915" y="2391583"/>
            <a:ext cx="1800225" cy="1962150"/>
          </a:xfrm>
          <a:prstGeom prst="rect">
            <a:avLst/>
          </a:prstGeom>
          <a:noFill/>
          <a:extLst>
            <a:ext uri="{909E8E84-426E-40DD-AFC4-6F175D3DCCD1}">
              <a14:hiddenFill xmlns:a14="http://schemas.microsoft.com/office/drawing/2010/main">
                <a:solidFill>
                  <a:srgbClr val="FFFFFF"/>
                </a:solidFill>
              </a14:hiddenFill>
            </a:ext>
          </a:extLst>
        </p:spPr>
      </p:pic>
      <p:sp>
        <p:nvSpPr>
          <p:cNvPr id="15" name="Leading Question"/>
          <p:cNvSpPr txBox="1"/>
          <p:nvPr/>
        </p:nvSpPr>
        <p:spPr>
          <a:xfrm>
            <a:off x="8057702" y="6562045"/>
            <a:ext cx="76302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Agenda ...</a:t>
            </a:r>
          </a:p>
        </p:txBody>
      </p:sp>
    </p:spTree>
    <p:extLst>
      <p:ext uri="{BB962C8B-B14F-4D97-AF65-F5344CB8AC3E}">
        <p14:creationId xmlns:p14="http://schemas.microsoft.com/office/powerpoint/2010/main" val="39416355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sp>
        <p:nvSpPr>
          <p:cNvPr id="4" name="Text Box 4"/>
          <p:cNvSpPr txBox="1">
            <a:spLocks noChangeArrowheads="1"/>
          </p:cNvSpPr>
          <p:nvPr/>
        </p:nvSpPr>
        <p:spPr bwMode="auto">
          <a:xfrm>
            <a:off x="1066800" y="990600"/>
            <a:ext cx="6705600" cy="5786199"/>
          </a:xfrm>
          <a:prstGeom prst="rect">
            <a:avLst/>
          </a:prstGeom>
          <a:noFill/>
          <a:ln w="25400" algn="ctr">
            <a:noFill/>
            <a:miter lim="800000"/>
            <a:headEnd/>
            <a:tailEnd/>
          </a:ln>
        </p:spPr>
        <p:txBody>
          <a:bodyPr wrap="square">
            <a:spAutoFit/>
          </a:bodyPr>
          <a:lstStyle/>
          <a:p>
            <a:r>
              <a:rPr lang="en-US" b="0" dirty="0">
                <a:solidFill>
                  <a:srgbClr val="000000"/>
                </a:solidFill>
              </a:rPr>
              <a:t>Introduction to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a:t>
            </a:r>
            <a:r>
              <a:rPr lang="en-US" b="0" dirty="0">
                <a:solidFill>
                  <a:srgbClr val="000000"/>
                </a:solidFill>
              </a:rPr>
              <a:t>and Peripherals</a:t>
            </a:r>
          </a:p>
          <a:p>
            <a:r>
              <a:rPr lang="en-US" b="0" dirty="0">
                <a:solidFill>
                  <a:srgbClr val="000000"/>
                </a:solidFill>
              </a:rPr>
              <a:t>Code Composer Studio</a:t>
            </a:r>
          </a:p>
          <a:p>
            <a:r>
              <a:rPr lang="en-US" b="0" dirty="0">
                <a:solidFill>
                  <a:srgbClr val="000000"/>
                </a:solidFill>
              </a:rPr>
              <a:t>Introduction to StellarisWare, </a:t>
            </a:r>
            <a:br>
              <a:rPr lang="en-US" b="0" dirty="0">
                <a:solidFill>
                  <a:srgbClr val="000000"/>
                </a:solidFill>
              </a:rPr>
            </a:br>
            <a:r>
              <a:rPr lang="en-US" b="0" dirty="0">
                <a:solidFill>
                  <a:srgbClr val="000000"/>
                </a:solidFill>
              </a:rPr>
              <a:t>Initialization and GPIO</a:t>
            </a:r>
          </a:p>
          <a:p>
            <a:r>
              <a:rPr lang="en-US" b="0" dirty="0" smtClean="0">
                <a:solidFill>
                  <a:srgbClr val="000000"/>
                </a:solidFill>
              </a:rPr>
              <a:t>Interrupts and the Timers</a:t>
            </a:r>
            <a:endParaRPr lang="en-US" b="0" dirty="0">
              <a:solidFill>
                <a:srgbClr val="000000"/>
              </a:solidFill>
            </a:endParaRPr>
          </a:p>
          <a:p>
            <a:r>
              <a:rPr lang="en-US" b="0" dirty="0" smtClean="0">
                <a:solidFill>
                  <a:srgbClr val="000000"/>
                </a:solidFill>
              </a:rPr>
              <a:t>ADC12</a:t>
            </a:r>
            <a:endParaRPr lang="en-US" b="0" dirty="0">
              <a:solidFill>
                <a:srgbClr val="000000"/>
              </a:solidFill>
            </a:endParaRPr>
          </a:p>
          <a:p>
            <a:r>
              <a:rPr lang="en-US" b="0" dirty="0" smtClean="0">
                <a:solidFill>
                  <a:srgbClr val="000000"/>
                </a:solidFill>
              </a:rPr>
              <a:t>Hibernation Module</a:t>
            </a:r>
          </a:p>
          <a:p>
            <a:r>
              <a:rPr lang="en-US" b="0" dirty="0" smtClean="0">
                <a:solidFill>
                  <a:srgbClr val="000000"/>
                </a:solidFill>
              </a:rPr>
              <a:t>USB</a:t>
            </a:r>
          </a:p>
          <a:p>
            <a:r>
              <a:rPr lang="en-US" b="0" dirty="0" smtClean="0">
                <a:solidFill>
                  <a:srgbClr val="000000"/>
                </a:solidFill>
              </a:rPr>
              <a:t>Memory</a:t>
            </a:r>
          </a:p>
          <a:p>
            <a:r>
              <a:rPr lang="en-US" b="0" dirty="0" smtClean="0">
                <a:solidFill>
                  <a:srgbClr val="000000"/>
                </a:solidFill>
              </a:rPr>
              <a:t>Floating-Point</a:t>
            </a:r>
          </a:p>
          <a:p>
            <a:r>
              <a:rPr lang="en-US" b="0" dirty="0" err="1" smtClean="0">
                <a:solidFill>
                  <a:srgbClr val="000000"/>
                </a:solidFill>
              </a:rPr>
              <a:t>BoosterPacks</a:t>
            </a:r>
            <a:r>
              <a:rPr lang="en-US" b="0" dirty="0" smtClean="0">
                <a:solidFill>
                  <a:srgbClr val="000000"/>
                </a:solidFill>
              </a:rPr>
              <a:t> and </a:t>
            </a:r>
            <a:r>
              <a:rPr lang="en-US" b="0" dirty="0" err="1" smtClean="0">
                <a:solidFill>
                  <a:srgbClr val="000000"/>
                </a:solidFill>
              </a:rPr>
              <a:t>grLib</a:t>
            </a:r>
            <a:endParaRPr lang="en-US" b="0" dirty="0" smtClean="0">
              <a:solidFill>
                <a:srgbClr val="000000"/>
              </a:solidFill>
            </a:endParaRPr>
          </a:p>
          <a:p>
            <a:r>
              <a:rPr lang="en-US" b="0" dirty="0" smtClean="0">
                <a:solidFill>
                  <a:srgbClr val="000000"/>
                </a:solidFill>
              </a:rPr>
              <a:t>Synchronous Serial Interface</a:t>
            </a:r>
          </a:p>
          <a:p>
            <a:r>
              <a:rPr lang="en-US" dirty="0" smtClean="0">
                <a:solidFill>
                  <a:srgbClr val="000000"/>
                </a:solidFill>
              </a:rPr>
              <a:t>UART</a:t>
            </a:r>
          </a:p>
          <a:p>
            <a:r>
              <a:rPr lang="en-US" b="0" dirty="0">
                <a:solidFill>
                  <a:srgbClr val="000000"/>
                </a:solidFill>
              </a:rPr>
              <a:t>µDMA</a:t>
            </a:r>
          </a:p>
          <a:p>
            <a:endParaRPr lang="en-US" dirty="0" smtClean="0">
              <a:solidFill>
                <a:srgbClr val="000000"/>
              </a:solidFill>
            </a:endParaRPr>
          </a:p>
        </p:txBody>
      </p:sp>
      <p:sp>
        <p:nvSpPr>
          <p:cNvPr id="8" name="Leading Question"/>
          <p:cNvSpPr txBox="1"/>
          <p:nvPr/>
        </p:nvSpPr>
        <p:spPr>
          <a:xfrm>
            <a:off x="8019230" y="6562045"/>
            <a:ext cx="801501" cy="196977"/>
          </a:xfrm>
          <a:prstGeom prst="rect">
            <a:avLst/>
          </a:prstGeom>
          <a:noFill/>
        </p:spPr>
        <p:txBody>
          <a:bodyPr vert="horz" wrap="none" lIns="0" tIns="0" rIns="0" bIns="0" rtlCol="0" anchor="b" anchorCtr="0">
            <a:spAutoFit/>
          </a:bodyPr>
          <a:lstStyle/>
          <a:p>
            <a:pPr algn="r">
              <a:spcBef>
                <a:spcPct val="0"/>
              </a:spcBef>
            </a:pPr>
            <a:r>
              <a:rPr lang="en-US" sz="1600" b="0" dirty="0">
                <a:solidFill>
                  <a:srgbClr val="000000"/>
                </a:solidFill>
                <a:latin typeface="Arial Narrow"/>
              </a:rPr>
              <a:t>F</a:t>
            </a:r>
            <a:r>
              <a:rPr lang="en-US" sz="1600" b="0" dirty="0" smtClean="0">
                <a:solidFill>
                  <a:srgbClr val="000000"/>
                </a:solidFill>
                <a:latin typeface="Arial Narrow"/>
              </a:rPr>
              <a:t>eatures...</a:t>
            </a:r>
          </a:p>
        </p:txBody>
      </p:sp>
      <p:sp>
        <p:nvSpPr>
          <p:cNvPr id="7" name="Rounded Rectangle 6"/>
          <p:cNvSpPr/>
          <p:nvPr/>
        </p:nvSpPr>
        <p:spPr bwMode="auto">
          <a:xfrm>
            <a:off x="1219200" y="5524857"/>
            <a:ext cx="6400800" cy="418743"/>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algn="l"/>
            <a:endParaRPr lang="en-US" sz="2800" dirty="0" smtClean="0">
              <a:solidFill>
                <a:srgbClr val="000000"/>
              </a:solidFill>
              <a:latin typeface="Arial Narrow" pitchFamily="34" charset="0"/>
            </a:endParaRPr>
          </a:p>
        </p:txBody>
      </p:sp>
      <p:pic>
        <p:nvPicPr>
          <p:cNvPr id="10" name="Picture 9" descr="transparent perspective.png"/>
          <p:cNvPicPr>
            <a:picLocks noChangeAspect="1"/>
          </p:cNvPicPr>
          <p:nvPr/>
        </p:nvPicPr>
        <p:blipFill>
          <a:blip r:embed="rId4" cstate="print"/>
          <a:stretch>
            <a:fillRect/>
          </a:stretch>
        </p:blipFill>
        <p:spPr>
          <a:xfrm>
            <a:off x="5334000" y="1828800"/>
            <a:ext cx="3962400" cy="3706586"/>
          </a:xfrm>
          <a:prstGeom prst="rect">
            <a:avLst/>
          </a:prstGeom>
        </p:spPr>
      </p:pic>
    </p:spTree>
    <p:extLst>
      <p:ext uri="{BB962C8B-B14F-4D97-AF65-F5344CB8AC3E}">
        <p14:creationId xmlns:p14="http://schemas.microsoft.com/office/powerpoint/2010/main" val="267236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7"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6" name="Rectangle 78"/>
          <p:cNvSpPr>
            <a:spLocks noGrp="1" noChangeArrowheads="1"/>
          </p:cNvSpPr>
          <p:nvPr>
            <p:ph type="title"/>
          </p:nvPr>
        </p:nvSpPr>
        <p:spPr/>
        <p:txBody>
          <a:bodyPr/>
          <a:lstStyle/>
          <a:p>
            <a:r>
              <a:rPr lang="en-US" dirty="0" smtClean="0"/>
              <a:t>UART Features</a:t>
            </a:r>
            <a:endParaRPr lang="en-US" dirty="0"/>
          </a:p>
        </p:txBody>
      </p:sp>
      <p:sp>
        <p:nvSpPr>
          <p:cNvPr id="5" name="Content Placeholder 4"/>
          <p:cNvSpPr>
            <a:spLocks noGrp="1"/>
          </p:cNvSpPr>
          <p:nvPr>
            <p:ph idx="1"/>
          </p:nvPr>
        </p:nvSpPr>
        <p:spPr>
          <a:xfrm>
            <a:off x="457200" y="761999"/>
            <a:ext cx="8229600" cy="5835385"/>
          </a:xfrm>
        </p:spPr>
        <p:txBody>
          <a:bodyPr>
            <a:noAutofit/>
          </a:bodyPr>
          <a:lstStyle/>
          <a:p>
            <a:r>
              <a:rPr lang="en-US" sz="2400" dirty="0" smtClean="0"/>
              <a:t>Separate 16x8 bit transmit and receive FIFOs</a:t>
            </a:r>
          </a:p>
          <a:p>
            <a:r>
              <a:rPr lang="en-US" sz="2400" dirty="0" smtClean="0"/>
              <a:t>Programmable baud rate generator</a:t>
            </a:r>
          </a:p>
          <a:p>
            <a:r>
              <a:rPr lang="en-US" sz="2400" dirty="0" smtClean="0"/>
              <a:t>Auto generation and stripping of start, stop, and parity bits</a:t>
            </a:r>
          </a:p>
          <a:p>
            <a:r>
              <a:rPr lang="en-US" sz="2400" dirty="0" smtClean="0"/>
              <a:t>Line break generation and detection</a:t>
            </a:r>
          </a:p>
          <a:p>
            <a:r>
              <a:rPr lang="en-US" sz="2400" dirty="0" smtClean="0"/>
              <a:t>Programmable serial interface</a:t>
            </a:r>
          </a:p>
          <a:p>
            <a:pPr lvl="1"/>
            <a:r>
              <a:rPr lang="en-US" sz="2000" dirty="0" smtClean="0"/>
              <a:t>5, 6, 7, or 8 data bits</a:t>
            </a:r>
          </a:p>
          <a:p>
            <a:pPr lvl="1"/>
            <a:r>
              <a:rPr lang="en-US" sz="2000" dirty="0" smtClean="0"/>
              <a:t>even, odd, stick, or no parity bits</a:t>
            </a:r>
          </a:p>
          <a:p>
            <a:pPr lvl="1"/>
            <a:r>
              <a:rPr lang="en-US" sz="2000" dirty="0" smtClean="0"/>
              <a:t>1 or 2 stop bits</a:t>
            </a:r>
          </a:p>
          <a:p>
            <a:pPr lvl="1"/>
            <a:r>
              <a:rPr lang="en-US" sz="2000" dirty="0" smtClean="0"/>
              <a:t>baud rate generation, from DC to processor clock/16</a:t>
            </a:r>
          </a:p>
          <a:p>
            <a:r>
              <a:rPr lang="en-US" sz="2400" dirty="0" smtClean="0"/>
              <a:t>Modem control/flow control</a:t>
            </a:r>
          </a:p>
          <a:p>
            <a:r>
              <a:rPr lang="en-US" sz="2400" dirty="0" smtClean="0"/>
              <a:t>IrDA and </a:t>
            </a:r>
            <a:r>
              <a:rPr lang="en-US" sz="2400" dirty="0"/>
              <a:t>EIA-495 9-bit </a:t>
            </a:r>
            <a:r>
              <a:rPr lang="en-US" sz="2400" dirty="0" smtClean="0"/>
              <a:t>protocols</a:t>
            </a:r>
            <a:endParaRPr lang="en-US" sz="2400" dirty="0"/>
          </a:p>
          <a:p>
            <a:r>
              <a:rPr lang="en-US" sz="2400" dirty="0" smtClean="0"/>
              <a:t>µDMA support</a:t>
            </a:r>
            <a:endParaRPr lang="en-US" sz="2400" dirty="0" smtClean="0"/>
          </a:p>
        </p:txBody>
      </p:sp>
      <p:sp>
        <p:nvSpPr>
          <p:cNvPr id="4" name="Leading Question"/>
          <p:cNvSpPr txBox="1"/>
          <p:nvPr/>
        </p:nvSpPr>
        <p:spPr>
          <a:xfrm>
            <a:off x="7589625" y="6562045"/>
            <a:ext cx="1231106"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Block Diagram...</a:t>
            </a:r>
          </a:p>
        </p:txBody>
      </p:sp>
    </p:spTree>
    <p:custDataLst>
      <p:tags r:id="rId1"/>
    </p:custDataLst>
    <p:extLst>
      <p:ext uri="{BB962C8B-B14F-4D97-AF65-F5344CB8AC3E}">
        <p14:creationId xmlns:p14="http://schemas.microsoft.com/office/powerpoint/2010/main" val="2455775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6" name="Rectangle 78"/>
          <p:cNvSpPr>
            <a:spLocks noGrp="1" noChangeArrowheads="1"/>
          </p:cNvSpPr>
          <p:nvPr>
            <p:ph type="title"/>
          </p:nvPr>
        </p:nvSpPr>
        <p:spPr/>
        <p:txBody>
          <a:bodyPr/>
          <a:lstStyle/>
          <a:p>
            <a:r>
              <a:rPr lang="en-US" dirty="0" smtClean="0"/>
              <a:t>Block Diagram</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2245" y="951979"/>
            <a:ext cx="7019994" cy="5571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Leading Question"/>
          <p:cNvSpPr txBox="1"/>
          <p:nvPr/>
        </p:nvSpPr>
        <p:spPr>
          <a:xfrm>
            <a:off x="7487033" y="6562045"/>
            <a:ext cx="1333698"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Basic Operation...</a:t>
            </a:r>
          </a:p>
        </p:txBody>
      </p:sp>
    </p:spTree>
    <p:custDataLst>
      <p:tags r:id="rId1"/>
    </p:custDataLst>
    <p:extLst>
      <p:ext uri="{BB962C8B-B14F-4D97-AF65-F5344CB8AC3E}">
        <p14:creationId xmlns:p14="http://schemas.microsoft.com/office/powerpoint/2010/main" val="921401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6" name="Rectangle 78"/>
          <p:cNvSpPr>
            <a:spLocks noGrp="1" noChangeArrowheads="1"/>
          </p:cNvSpPr>
          <p:nvPr>
            <p:ph type="title"/>
          </p:nvPr>
        </p:nvSpPr>
        <p:spPr/>
        <p:txBody>
          <a:bodyPr/>
          <a:lstStyle/>
          <a:p>
            <a:r>
              <a:rPr lang="en-US" dirty="0" smtClean="0"/>
              <a:t>Basic Operation</a:t>
            </a:r>
            <a:endParaRPr lang="en-US" dirty="0"/>
          </a:p>
        </p:txBody>
      </p:sp>
      <p:sp>
        <p:nvSpPr>
          <p:cNvPr id="5" name="Content Placeholder 4"/>
          <p:cNvSpPr>
            <a:spLocks noGrp="1"/>
          </p:cNvSpPr>
          <p:nvPr>
            <p:ph idx="1"/>
          </p:nvPr>
        </p:nvSpPr>
        <p:spPr/>
        <p:txBody>
          <a:bodyPr>
            <a:normAutofit fontScale="77500" lnSpcReduction="20000"/>
          </a:bodyPr>
          <a:lstStyle/>
          <a:p>
            <a:r>
              <a:rPr lang="en-US" dirty="0" smtClean="0"/>
              <a:t>Initialize the UART</a:t>
            </a:r>
          </a:p>
          <a:p>
            <a:pPr lvl="1"/>
            <a:r>
              <a:rPr lang="en-US" dirty="0" smtClean="0"/>
              <a:t>Enable the UART peripheral, e.g.</a:t>
            </a:r>
          </a:p>
          <a:p>
            <a:pPr marL="914400" lvl="2" indent="0">
              <a:buNone/>
            </a:pPr>
            <a:r>
              <a:rPr lang="en-US" sz="1800" dirty="0" err="1" smtClean="0">
                <a:latin typeface="Courier New" pitchFamily="49" charset="0"/>
                <a:cs typeface="Courier New" pitchFamily="49" charset="0"/>
              </a:rPr>
              <a:t>SysCtlPeripheralEnable</a:t>
            </a:r>
            <a:r>
              <a:rPr lang="en-US" sz="1800" dirty="0" smtClean="0">
                <a:latin typeface="Courier New" pitchFamily="49" charset="0"/>
                <a:cs typeface="Courier New" pitchFamily="49" charset="0"/>
              </a:rPr>
              <a:t>(SYSCTL_PERIPH_UART0</a:t>
            </a:r>
            <a:r>
              <a:rPr lang="en-US" sz="1800" dirty="0">
                <a:latin typeface="Courier New" pitchFamily="49" charset="0"/>
                <a:cs typeface="Courier New" pitchFamily="49" charset="0"/>
              </a:rPr>
              <a:t>);</a:t>
            </a:r>
          </a:p>
          <a:p>
            <a:pPr marL="914400" lvl="2" indent="0">
              <a:buNone/>
            </a:pPr>
            <a:r>
              <a:rPr lang="en-US" sz="1800" dirty="0" err="1" smtClean="0">
                <a:latin typeface="Courier New" pitchFamily="49" charset="0"/>
                <a:cs typeface="Courier New" pitchFamily="49" charset="0"/>
              </a:rPr>
              <a:t>SysCtlPeripheralEnable</a:t>
            </a:r>
            <a:r>
              <a:rPr lang="en-US" sz="1800" dirty="0" smtClean="0">
                <a:latin typeface="Courier New" pitchFamily="49" charset="0"/>
                <a:cs typeface="Courier New" pitchFamily="49" charset="0"/>
              </a:rPr>
              <a:t>(SYSCTL_PERIPH_GPIOA</a:t>
            </a:r>
            <a:r>
              <a:rPr lang="en-US" sz="1800" dirty="0">
                <a:latin typeface="Courier New" pitchFamily="49" charset="0"/>
                <a:cs typeface="Courier New" pitchFamily="49" charset="0"/>
              </a:rPr>
              <a:t>);</a:t>
            </a:r>
            <a:endParaRPr lang="en-US" sz="1800" dirty="0" smtClean="0">
              <a:latin typeface="Courier New" pitchFamily="49" charset="0"/>
              <a:cs typeface="Courier New" pitchFamily="49" charset="0"/>
            </a:endParaRPr>
          </a:p>
          <a:p>
            <a:pPr lvl="1"/>
            <a:r>
              <a:rPr lang="en-US" dirty="0" smtClean="0"/>
              <a:t>Set the Rx/</a:t>
            </a:r>
            <a:r>
              <a:rPr lang="en-US" dirty="0" err="1" smtClean="0"/>
              <a:t>Tx</a:t>
            </a:r>
            <a:r>
              <a:rPr lang="en-US" dirty="0" smtClean="0"/>
              <a:t> pins as UART pins</a:t>
            </a:r>
          </a:p>
          <a:p>
            <a:pPr marL="914400" lvl="2" indent="0">
              <a:buNone/>
            </a:pPr>
            <a:r>
              <a:rPr lang="en-US" sz="1800" dirty="0" err="1">
                <a:latin typeface="Courier New" pitchFamily="49" charset="0"/>
                <a:cs typeface="Courier New" pitchFamily="49" charset="0"/>
              </a:rPr>
              <a:t>GPIOPinConfigure</a:t>
            </a:r>
            <a:r>
              <a:rPr lang="en-US" sz="1800" dirty="0">
                <a:latin typeface="Courier New" pitchFamily="49" charset="0"/>
                <a:cs typeface="Courier New" pitchFamily="49" charset="0"/>
              </a:rPr>
              <a:t>(GPIO_PA0_U0RX);</a:t>
            </a:r>
          </a:p>
          <a:p>
            <a:pPr marL="914400" lvl="2" indent="0">
              <a:buNone/>
            </a:pPr>
            <a:r>
              <a:rPr lang="en-US" sz="1800" dirty="0" err="1" smtClean="0">
                <a:latin typeface="Courier New" pitchFamily="49" charset="0"/>
                <a:cs typeface="Courier New" pitchFamily="49" charset="0"/>
              </a:rPr>
              <a:t>GPIOPinConfigure</a:t>
            </a:r>
            <a:r>
              <a:rPr lang="en-US" sz="1800" dirty="0" smtClean="0">
                <a:latin typeface="Courier New" pitchFamily="49" charset="0"/>
                <a:cs typeface="Courier New" pitchFamily="49" charset="0"/>
              </a:rPr>
              <a:t>(GPIO_PA1_U0TX</a:t>
            </a:r>
            <a:r>
              <a:rPr lang="en-US" sz="1800" dirty="0">
                <a:latin typeface="Courier New" pitchFamily="49" charset="0"/>
                <a:cs typeface="Courier New" pitchFamily="49" charset="0"/>
              </a:rPr>
              <a:t>);</a:t>
            </a:r>
          </a:p>
          <a:p>
            <a:pPr marL="914400" lvl="2" indent="0">
              <a:buNone/>
            </a:pPr>
            <a:r>
              <a:rPr lang="en-US" sz="1800" dirty="0" err="1" smtClean="0">
                <a:latin typeface="Courier New" pitchFamily="49" charset="0"/>
                <a:cs typeface="Courier New" pitchFamily="49" charset="0"/>
              </a:rPr>
              <a:t>GPIOPinTypeUART</a:t>
            </a:r>
            <a:r>
              <a:rPr lang="en-US" sz="1800" dirty="0" smtClean="0">
                <a:latin typeface="Courier New" pitchFamily="49" charset="0"/>
                <a:cs typeface="Courier New" pitchFamily="49" charset="0"/>
              </a:rPr>
              <a:t>(GPIO_PORTA_BASE</a:t>
            </a:r>
            <a:r>
              <a:rPr lang="en-US" sz="1800" dirty="0">
                <a:latin typeface="Courier New" pitchFamily="49" charset="0"/>
                <a:cs typeface="Courier New" pitchFamily="49" charset="0"/>
              </a:rPr>
              <a:t>, GPIO_PIN_0 | GPIO_PIN_1</a:t>
            </a:r>
            <a:r>
              <a:rPr lang="en-US" sz="1800" dirty="0" smtClean="0">
                <a:latin typeface="Courier New" pitchFamily="49" charset="0"/>
                <a:cs typeface="Courier New" pitchFamily="49" charset="0"/>
              </a:rPr>
              <a:t>);</a:t>
            </a:r>
            <a:endParaRPr lang="en-US" sz="1800" dirty="0" smtClean="0"/>
          </a:p>
          <a:p>
            <a:pPr lvl="1"/>
            <a:r>
              <a:rPr lang="en-US" dirty="0" smtClean="0"/>
              <a:t>Configure the UART baud rate, data configuration</a:t>
            </a:r>
          </a:p>
          <a:p>
            <a:pPr marL="857250" lvl="2" indent="0">
              <a:buNone/>
            </a:pPr>
            <a:r>
              <a:rPr lang="en-US" sz="13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ROM_UARTConfigSetExpClk</a:t>
            </a:r>
            <a:r>
              <a:rPr lang="en-US" sz="1800" dirty="0" smtClean="0">
                <a:latin typeface="Courier New" pitchFamily="49" charset="0"/>
                <a:cs typeface="Courier New" pitchFamily="49" charset="0"/>
              </a:rPr>
              <a:t>(UART0_BASE</a:t>
            </a:r>
            <a:r>
              <a:rPr lang="en-US" sz="1800" dirty="0">
                <a:latin typeface="Courier New" pitchFamily="49" charset="0"/>
                <a:cs typeface="Courier New" pitchFamily="49" charset="0"/>
              </a:rPr>
              <a:t>, </a:t>
            </a:r>
            <a:r>
              <a:rPr lang="en-US" sz="1800" dirty="0" err="1">
                <a:latin typeface="Courier New" pitchFamily="49" charset="0"/>
                <a:cs typeface="Courier New" pitchFamily="49" charset="0"/>
              </a:rPr>
              <a:t>ROM_SysCtlClockGet</a:t>
            </a:r>
            <a:r>
              <a:rPr lang="en-US" sz="1800" dirty="0">
                <a:latin typeface="Courier New" pitchFamily="49" charset="0"/>
                <a:cs typeface="Courier New" pitchFamily="49" charset="0"/>
              </a:rPr>
              <a:t>(), 115200,</a:t>
            </a:r>
          </a:p>
          <a:p>
            <a:pPr marL="857250" lvl="2" indent="0">
              <a:buNone/>
            </a:pPr>
            <a:r>
              <a:rPr lang="en-US" sz="1800" dirty="0">
                <a:latin typeface="Courier New" pitchFamily="49" charset="0"/>
                <a:cs typeface="Courier New" pitchFamily="49" charset="0"/>
              </a:rPr>
              <a:t>                        </a:t>
            </a:r>
            <a:r>
              <a:rPr lang="en-US" sz="1800" dirty="0" smtClean="0">
                <a:latin typeface="Courier New" pitchFamily="49" charset="0"/>
                <a:cs typeface="Courier New" pitchFamily="49" charset="0"/>
              </a:rPr>
              <a:t>UART_CONFIG_WLEN_8 </a:t>
            </a:r>
            <a:r>
              <a:rPr lang="en-US" sz="1800" dirty="0">
                <a:latin typeface="Courier New" pitchFamily="49" charset="0"/>
                <a:cs typeface="Courier New" pitchFamily="49" charset="0"/>
              </a:rPr>
              <a:t>| UART_CONFIG_STOP_ONE |</a:t>
            </a:r>
          </a:p>
          <a:p>
            <a:pPr marL="857250" lvl="2" indent="0">
              <a:buNone/>
            </a:pPr>
            <a:r>
              <a:rPr lang="en-US" sz="1800" dirty="0">
                <a:latin typeface="Courier New" pitchFamily="49" charset="0"/>
                <a:cs typeface="Courier New" pitchFamily="49" charset="0"/>
              </a:rPr>
              <a:t>                        </a:t>
            </a:r>
            <a:r>
              <a:rPr lang="en-US" sz="1800" dirty="0" smtClean="0">
                <a:latin typeface="Courier New" pitchFamily="49" charset="0"/>
                <a:cs typeface="Courier New" pitchFamily="49" charset="0"/>
              </a:rPr>
              <a:t>UART_CONFIG_PAR_NONE</a:t>
            </a:r>
            <a:r>
              <a:rPr lang="en-US" sz="1800" dirty="0">
                <a:latin typeface="Courier New" pitchFamily="49" charset="0"/>
                <a:cs typeface="Courier New" pitchFamily="49" charset="0"/>
              </a:rPr>
              <a:t>));</a:t>
            </a:r>
          </a:p>
          <a:p>
            <a:pPr lvl="1"/>
            <a:r>
              <a:rPr lang="en-US" dirty="0" smtClean="0"/>
              <a:t>Configure other UART features (e.g. interrupts, FIFO)</a:t>
            </a:r>
          </a:p>
          <a:p>
            <a:r>
              <a:rPr lang="en-US" dirty="0" smtClean="0"/>
              <a:t>Send/receive a character</a:t>
            </a:r>
          </a:p>
          <a:p>
            <a:pPr lvl="1"/>
            <a:r>
              <a:rPr lang="en-US" dirty="0" smtClean="0"/>
              <a:t>Single register used for transmit/receive</a:t>
            </a:r>
          </a:p>
          <a:p>
            <a:pPr lvl="1"/>
            <a:r>
              <a:rPr lang="en-US" dirty="0" smtClean="0"/>
              <a:t>Blocking/non-blocking functions in </a:t>
            </a:r>
            <a:r>
              <a:rPr lang="en-US" dirty="0" err="1" smtClean="0"/>
              <a:t>driverlib</a:t>
            </a:r>
            <a:r>
              <a:rPr lang="en-US" dirty="0" smtClean="0"/>
              <a:t>:</a:t>
            </a:r>
          </a:p>
          <a:p>
            <a:pPr marL="914400" lvl="2" indent="0">
              <a:buNone/>
            </a:pPr>
            <a:r>
              <a:rPr lang="en-US" sz="1900" dirty="0" err="1" smtClean="0">
                <a:latin typeface="Courier New" pitchFamily="49" charset="0"/>
                <a:cs typeface="Courier New" pitchFamily="49" charset="0"/>
              </a:rPr>
              <a:t>UARTCharPut</a:t>
            </a:r>
            <a:r>
              <a:rPr lang="en-US" sz="1900" dirty="0" smtClean="0">
                <a:latin typeface="Courier New" pitchFamily="49" charset="0"/>
                <a:cs typeface="Courier New" pitchFamily="49" charset="0"/>
              </a:rPr>
              <a:t>(UART0_BASE</a:t>
            </a:r>
            <a:r>
              <a:rPr lang="en-US" sz="1900" dirty="0">
                <a:latin typeface="Courier New" pitchFamily="49" charset="0"/>
                <a:cs typeface="Courier New" pitchFamily="49" charset="0"/>
              </a:rPr>
              <a:t>, ‘a</a:t>
            </a:r>
            <a:r>
              <a:rPr lang="en-US" sz="1900" dirty="0" smtClean="0">
                <a:latin typeface="Courier New" pitchFamily="49" charset="0"/>
                <a:cs typeface="Courier New" pitchFamily="49" charset="0"/>
              </a:rPr>
              <a:t>’);</a:t>
            </a:r>
          </a:p>
          <a:p>
            <a:pPr marL="914400" lvl="2" indent="0">
              <a:buNone/>
            </a:pPr>
            <a:r>
              <a:rPr lang="en-US" sz="1900" dirty="0" err="1">
                <a:latin typeface="Courier New" pitchFamily="49" charset="0"/>
                <a:cs typeface="Courier New" pitchFamily="49" charset="0"/>
              </a:rPr>
              <a:t>newchar</a:t>
            </a:r>
            <a:r>
              <a:rPr lang="en-US" sz="1900" dirty="0">
                <a:latin typeface="Courier New" pitchFamily="49" charset="0"/>
                <a:cs typeface="Courier New" pitchFamily="49" charset="0"/>
              </a:rPr>
              <a:t> = </a:t>
            </a:r>
            <a:r>
              <a:rPr lang="en-US" sz="1900" dirty="0" err="1">
                <a:latin typeface="Courier New" pitchFamily="49" charset="0"/>
                <a:cs typeface="Courier New" pitchFamily="49" charset="0"/>
              </a:rPr>
              <a:t>UARTCharGet</a:t>
            </a:r>
            <a:r>
              <a:rPr lang="en-US" sz="1900" dirty="0">
                <a:latin typeface="Courier New" pitchFamily="49" charset="0"/>
                <a:cs typeface="Courier New" pitchFamily="49" charset="0"/>
              </a:rPr>
              <a:t>(UART0_BASE);</a:t>
            </a:r>
          </a:p>
          <a:p>
            <a:pPr marL="914400" lvl="2" indent="0">
              <a:buNone/>
            </a:pPr>
            <a:r>
              <a:rPr lang="en-US" sz="1900" dirty="0" err="1" smtClean="0">
                <a:latin typeface="Courier New" pitchFamily="49" charset="0"/>
                <a:cs typeface="Courier New" pitchFamily="49" charset="0"/>
              </a:rPr>
              <a:t>UARTCharPutNonBlocking</a:t>
            </a:r>
            <a:r>
              <a:rPr lang="en-US" sz="1900" dirty="0" smtClean="0">
                <a:latin typeface="Courier New" pitchFamily="49" charset="0"/>
                <a:cs typeface="Courier New" pitchFamily="49" charset="0"/>
              </a:rPr>
              <a:t>(UART0_BASE</a:t>
            </a:r>
            <a:r>
              <a:rPr lang="en-US" sz="1900" dirty="0">
                <a:latin typeface="Courier New" pitchFamily="49" charset="0"/>
                <a:cs typeface="Courier New" pitchFamily="49" charset="0"/>
              </a:rPr>
              <a:t>, ‘a</a:t>
            </a:r>
            <a:r>
              <a:rPr lang="en-US" sz="1900" dirty="0" smtClean="0">
                <a:latin typeface="Courier New" pitchFamily="49" charset="0"/>
                <a:cs typeface="Courier New" pitchFamily="49" charset="0"/>
              </a:rPr>
              <a:t>’);</a:t>
            </a:r>
          </a:p>
          <a:p>
            <a:pPr marL="914400" lvl="2" indent="0">
              <a:buNone/>
            </a:pPr>
            <a:r>
              <a:rPr lang="en-US" sz="1900" dirty="0" err="1">
                <a:latin typeface="Courier New" pitchFamily="49" charset="0"/>
                <a:cs typeface="Courier New" pitchFamily="49" charset="0"/>
              </a:rPr>
              <a:t>newchar</a:t>
            </a:r>
            <a:r>
              <a:rPr lang="en-US" sz="1900" dirty="0">
                <a:latin typeface="Courier New" pitchFamily="49" charset="0"/>
                <a:cs typeface="Courier New" pitchFamily="49" charset="0"/>
              </a:rPr>
              <a:t> = </a:t>
            </a:r>
            <a:r>
              <a:rPr lang="en-US" sz="1900" dirty="0" err="1">
                <a:latin typeface="Courier New" pitchFamily="49" charset="0"/>
                <a:cs typeface="Courier New" pitchFamily="49" charset="0"/>
              </a:rPr>
              <a:t>UARTCharGetNonBlocking</a:t>
            </a:r>
            <a:r>
              <a:rPr lang="en-US" sz="1900" dirty="0">
                <a:latin typeface="Courier New" pitchFamily="49" charset="0"/>
                <a:cs typeface="Courier New" pitchFamily="49" charset="0"/>
              </a:rPr>
              <a:t>(UART0_BASE</a:t>
            </a:r>
            <a:r>
              <a:rPr lang="en-US" sz="1900" dirty="0" smtClean="0">
                <a:latin typeface="Courier New" pitchFamily="49" charset="0"/>
                <a:cs typeface="Courier New" pitchFamily="49" charset="0"/>
              </a:rPr>
              <a:t>);</a:t>
            </a:r>
            <a:endParaRPr lang="en-US" dirty="0" smtClean="0"/>
          </a:p>
          <a:p>
            <a:pPr lvl="1"/>
            <a:endParaRPr lang="en-US" dirty="0"/>
          </a:p>
        </p:txBody>
      </p:sp>
      <p:sp>
        <p:nvSpPr>
          <p:cNvPr id="4" name="Leading Question"/>
          <p:cNvSpPr txBox="1"/>
          <p:nvPr/>
        </p:nvSpPr>
        <p:spPr>
          <a:xfrm>
            <a:off x="7972742" y="6562045"/>
            <a:ext cx="84798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Interrupts...</a:t>
            </a:r>
          </a:p>
        </p:txBody>
      </p:sp>
    </p:spTree>
    <p:custDataLst>
      <p:tags r:id="rId1"/>
    </p:custDataLst>
    <p:extLst>
      <p:ext uri="{BB962C8B-B14F-4D97-AF65-F5344CB8AC3E}">
        <p14:creationId xmlns:p14="http://schemas.microsoft.com/office/powerpoint/2010/main" val="593268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6" name="Rectangle 78"/>
          <p:cNvSpPr>
            <a:spLocks noGrp="1" noChangeArrowheads="1"/>
          </p:cNvSpPr>
          <p:nvPr>
            <p:ph type="title"/>
          </p:nvPr>
        </p:nvSpPr>
        <p:spPr/>
        <p:txBody>
          <a:bodyPr/>
          <a:lstStyle/>
          <a:p>
            <a:r>
              <a:rPr lang="en-US" dirty="0" smtClean="0"/>
              <a:t>UART Interrupts</a:t>
            </a:r>
            <a:endParaRPr lang="en-US" dirty="0"/>
          </a:p>
        </p:txBody>
      </p:sp>
      <p:sp>
        <p:nvSpPr>
          <p:cNvPr id="5" name="Content Placeholder 4"/>
          <p:cNvSpPr>
            <a:spLocks noGrp="1"/>
          </p:cNvSpPr>
          <p:nvPr>
            <p:ph idx="1"/>
          </p:nvPr>
        </p:nvSpPr>
        <p:spPr/>
        <p:txBody>
          <a:bodyPr>
            <a:noAutofit/>
          </a:bodyPr>
          <a:lstStyle/>
          <a:p>
            <a:pPr marL="0" indent="0">
              <a:buNone/>
            </a:pPr>
            <a:r>
              <a:rPr lang="en-US" sz="2000" dirty="0" smtClean="0"/>
              <a:t>Single </a:t>
            </a:r>
            <a:r>
              <a:rPr lang="en-US" sz="2000" dirty="0" smtClean="0"/>
              <a:t>interrupt per module, cleared automatically</a:t>
            </a:r>
            <a:endParaRPr lang="en-US" sz="2000" dirty="0" smtClean="0"/>
          </a:p>
          <a:p>
            <a:pPr marL="0" indent="0">
              <a:buNone/>
            </a:pPr>
            <a:r>
              <a:rPr lang="en-US" sz="2000" dirty="0" smtClean="0"/>
              <a:t>Interrupt </a:t>
            </a:r>
            <a:r>
              <a:rPr lang="en-US" sz="2000" dirty="0" smtClean="0"/>
              <a:t>conditions:</a:t>
            </a:r>
            <a:endParaRPr lang="en-US" sz="2000" dirty="0" smtClean="0"/>
          </a:p>
          <a:p>
            <a:pPr lvl="1"/>
            <a:r>
              <a:rPr lang="en-US" sz="1800" b="0" dirty="0" smtClean="0"/>
              <a:t>Overrun error</a:t>
            </a:r>
          </a:p>
          <a:p>
            <a:pPr lvl="1"/>
            <a:r>
              <a:rPr lang="en-US" sz="1800" b="0" dirty="0" smtClean="0"/>
              <a:t>Break error</a:t>
            </a:r>
          </a:p>
          <a:p>
            <a:pPr lvl="1"/>
            <a:r>
              <a:rPr lang="en-US" sz="1800" b="0" dirty="0" smtClean="0"/>
              <a:t>Parity error</a:t>
            </a:r>
          </a:p>
          <a:p>
            <a:pPr lvl="1"/>
            <a:r>
              <a:rPr lang="en-US" sz="1800" b="0" dirty="0" smtClean="0"/>
              <a:t>Framing error</a:t>
            </a:r>
          </a:p>
          <a:p>
            <a:pPr lvl="1"/>
            <a:r>
              <a:rPr lang="en-US" sz="1800" b="0" dirty="0" smtClean="0"/>
              <a:t>Receive timeout – when FIFO is not empty and no further data is received over a 32-bit period</a:t>
            </a:r>
          </a:p>
          <a:p>
            <a:pPr lvl="1"/>
            <a:r>
              <a:rPr lang="en-US" sz="1800" b="0" dirty="0" smtClean="0"/>
              <a:t>Transmit – generated when no data present (if FIFO enabled, see next slide)</a:t>
            </a:r>
          </a:p>
          <a:p>
            <a:pPr lvl="1"/>
            <a:r>
              <a:rPr lang="en-US" sz="1800" b="0" dirty="0" smtClean="0"/>
              <a:t>Receive – generated when character is received (if FIFO enabled, see next slide</a:t>
            </a:r>
            <a:r>
              <a:rPr lang="en-US" sz="1800" b="0" dirty="0" smtClean="0"/>
              <a:t>)</a:t>
            </a:r>
          </a:p>
          <a:p>
            <a:pPr marL="0" indent="0">
              <a:buNone/>
            </a:pPr>
            <a:r>
              <a:rPr lang="en-US" sz="2000" dirty="0">
                <a:solidFill>
                  <a:schemeClr val="dk1"/>
                </a:solidFill>
              </a:rPr>
              <a:t>Interrupts on these conditions can be enabled individually</a:t>
            </a:r>
          </a:p>
          <a:p>
            <a:pPr marL="0" indent="0">
              <a:buNone/>
            </a:pPr>
            <a:r>
              <a:rPr lang="en-US" sz="2000" dirty="0">
                <a:solidFill>
                  <a:schemeClr val="dk1"/>
                </a:solidFill>
              </a:rPr>
              <a:t>Your handler code must check to determine the source </a:t>
            </a:r>
            <a:br>
              <a:rPr lang="en-US" sz="2000" dirty="0">
                <a:solidFill>
                  <a:schemeClr val="dk1"/>
                </a:solidFill>
              </a:rPr>
            </a:br>
            <a:r>
              <a:rPr lang="en-US" sz="2000" dirty="0">
                <a:solidFill>
                  <a:schemeClr val="dk1"/>
                </a:solidFill>
              </a:rPr>
              <a:t>of the </a:t>
            </a:r>
            <a:r>
              <a:rPr lang="en-US" sz="2000" dirty="0" smtClean="0">
                <a:solidFill>
                  <a:schemeClr val="dk1"/>
                </a:solidFill>
              </a:rPr>
              <a:t>UART </a:t>
            </a:r>
            <a:r>
              <a:rPr lang="en-US" sz="2000" dirty="0">
                <a:solidFill>
                  <a:schemeClr val="dk1"/>
                </a:solidFill>
              </a:rPr>
              <a:t>interrupt and clear the flag(s)</a:t>
            </a:r>
          </a:p>
          <a:p>
            <a:pPr marL="0" indent="0">
              <a:buNone/>
            </a:pPr>
            <a:endParaRPr lang="en-US" sz="2200" b="0" dirty="0" smtClean="0"/>
          </a:p>
        </p:txBody>
      </p:sp>
      <p:sp>
        <p:nvSpPr>
          <p:cNvPr id="4" name="Leading Question"/>
          <p:cNvSpPr txBox="1"/>
          <p:nvPr/>
        </p:nvSpPr>
        <p:spPr>
          <a:xfrm>
            <a:off x="8213192" y="6562045"/>
            <a:ext cx="60753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FIFOs...</a:t>
            </a:r>
          </a:p>
        </p:txBody>
      </p:sp>
    </p:spTree>
    <p:custDataLst>
      <p:tags r:id="rId1"/>
    </p:custDataLst>
    <p:extLst>
      <p:ext uri="{BB962C8B-B14F-4D97-AF65-F5344CB8AC3E}">
        <p14:creationId xmlns:p14="http://schemas.microsoft.com/office/powerpoint/2010/main" val="4113206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6" name="Rectangle 78"/>
          <p:cNvSpPr>
            <a:spLocks noGrp="1" noChangeArrowheads="1"/>
          </p:cNvSpPr>
          <p:nvPr>
            <p:ph type="title"/>
          </p:nvPr>
        </p:nvSpPr>
        <p:spPr/>
        <p:txBody>
          <a:bodyPr/>
          <a:lstStyle/>
          <a:p>
            <a:r>
              <a:rPr lang="en-US" dirty="0" smtClean="0"/>
              <a:t>Using the UART FIFOs</a:t>
            </a:r>
            <a:endParaRPr lang="en-US" dirty="0"/>
          </a:p>
        </p:txBody>
      </p:sp>
      <p:sp>
        <p:nvSpPr>
          <p:cNvPr id="23" name="Content Placeholder 22"/>
          <p:cNvSpPr>
            <a:spLocks noGrp="1"/>
          </p:cNvSpPr>
          <p:nvPr>
            <p:ph idx="1"/>
          </p:nvPr>
        </p:nvSpPr>
        <p:spPr>
          <a:xfrm>
            <a:off x="4074584" y="1360945"/>
            <a:ext cx="5069416" cy="3744455"/>
          </a:xfrm>
        </p:spPr>
        <p:txBody>
          <a:bodyPr>
            <a:normAutofit/>
          </a:bodyPr>
          <a:lstStyle/>
          <a:p>
            <a:r>
              <a:rPr lang="en-US" sz="2000" dirty="0" smtClean="0"/>
              <a:t>Both FIFOs are accessed via the UART Data register (UARTDR)</a:t>
            </a:r>
          </a:p>
          <a:p>
            <a:r>
              <a:rPr lang="en-US" sz="2000" dirty="0" smtClean="0"/>
              <a:t>After reset, the FIFOs are enabled*, you can disable by resetting the FEN bit in UARTLCRH, e.g.</a:t>
            </a:r>
          </a:p>
          <a:p>
            <a:pPr marL="0" indent="0">
              <a:buNone/>
            </a:pP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UARTFIFODisable</a:t>
            </a:r>
            <a:r>
              <a:rPr lang="en-US" sz="1600" dirty="0" smtClean="0">
                <a:latin typeface="Courier New" pitchFamily="49" charset="0"/>
                <a:cs typeface="Courier New" pitchFamily="49" charset="0"/>
              </a:rPr>
              <a:t>(UART0_BASE);</a:t>
            </a:r>
          </a:p>
          <a:p>
            <a:r>
              <a:rPr lang="en-US" sz="2000" dirty="0" smtClean="0"/>
              <a:t>Trigger points for FIFO interrupts can be set at 1/8, 1/4, 1/2,3/4, 7/8 full, e.g.</a:t>
            </a:r>
          </a:p>
          <a:p>
            <a:pPr marL="0" indent="0">
              <a:buNone/>
            </a:pP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UARTFIFOLevelSet</a:t>
            </a:r>
            <a:r>
              <a:rPr lang="en-US" sz="1600" dirty="0" smtClean="0">
                <a:latin typeface="Courier New" pitchFamily="49" charset="0"/>
                <a:cs typeface="Courier New" pitchFamily="49" charset="0"/>
              </a:rPr>
              <a:t>(UART0_BASE,</a:t>
            </a:r>
          </a:p>
          <a:p>
            <a:pPr marL="0" indent="0">
              <a:buNone/>
            </a:pPr>
            <a:r>
              <a:rPr lang="en-US" sz="1600" dirty="0">
                <a:latin typeface="Courier New" pitchFamily="49" charset="0"/>
                <a:cs typeface="Courier New" pitchFamily="49" charset="0"/>
              </a:rPr>
              <a:t>	</a:t>
            </a:r>
            <a:r>
              <a:rPr lang="en-US" sz="1600" dirty="0" smtClean="0">
                <a:latin typeface="Courier New" pitchFamily="49" charset="0"/>
                <a:cs typeface="Courier New" pitchFamily="49" charset="0"/>
              </a:rPr>
              <a:t>  UART_FIFO_TX4_8,</a:t>
            </a:r>
          </a:p>
          <a:p>
            <a:pPr marL="0" indent="0">
              <a:buNone/>
            </a:pPr>
            <a:r>
              <a:rPr lang="en-US" sz="1600" dirty="0">
                <a:latin typeface="Courier New" pitchFamily="49" charset="0"/>
                <a:cs typeface="Courier New" pitchFamily="49" charset="0"/>
              </a:rPr>
              <a:t>	</a:t>
            </a:r>
            <a:r>
              <a:rPr lang="en-US" sz="1600" dirty="0" smtClean="0">
                <a:latin typeface="Courier New" pitchFamily="49" charset="0"/>
                <a:cs typeface="Courier New" pitchFamily="49" charset="0"/>
              </a:rPr>
              <a:t>  </a:t>
            </a:r>
            <a:r>
              <a:rPr lang="en-US" sz="1600" dirty="0">
                <a:latin typeface="Courier New" pitchFamily="49" charset="0"/>
                <a:cs typeface="Courier New" pitchFamily="49" charset="0"/>
              </a:rPr>
              <a:t>UART_FIFO_RX4_8</a:t>
            </a:r>
            <a:r>
              <a:rPr lang="en-US" sz="1600" dirty="0" smtClean="0">
                <a:latin typeface="Courier New" pitchFamily="49" charset="0"/>
                <a:cs typeface="Courier New" pitchFamily="49" charset="0"/>
              </a:rPr>
              <a:t>);</a:t>
            </a:r>
            <a:endParaRPr lang="en-US" sz="1600" dirty="0">
              <a:latin typeface="Courier New" pitchFamily="49" charset="0"/>
              <a:cs typeface="Courier New" pitchFamily="49" charset="0"/>
            </a:endParaRPr>
          </a:p>
        </p:txBody>
      </p:sp>
      <p:grpSp>
        <p:nvGrpSpPr>
          <p:cNvPr id="7" name="Group 6"/>
          <p:cNvGrpSpPr/>
          <p:nvPr/>
        </p:nvGrpSpPr>
        <p:grpSpPr>
          <a:xfrm>
            <a:off x="366690" y="1596226"/>
            <a:ext cx="1382568" cy="3686848"/>
            <a:chOff x="942759" y="1643183"/>
            <a:chExt cx="1382568" cy="3686848"/>
          </a:xfrm>
        </p:grpSpPr>
        <p:sp>
          <p:nvSpPr>
            <p:cNvPr id="4" name="Rectangle 3"/>
            <p:cNvSpPr/>
            <p:nvPr/>
          </p:nvSpPr>
          <p:spPr bwMode="auto">
            <a:xfrm>
              <a:off x="942759" y="1643183"/>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8" name="Rectangle 7"/>
            <p:cNvSpPr/>
            <p:nvPr/>
          </p:nvSpPr>
          <p:spPr bwMode="auto">
            <a:xfrm>
              <a:off x="942759" y="1873611"/>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9" name="Rectangle 8"/>
            <p:cNvSpPr/>
            <p:nvPr/>
          </p:nvSpPr>
          <p:spPr bwMode="auto">
            <a:xfrm>
              <a:off x="942759" y="2104039"/>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0" name="Rectangle 9"/>
            <p:cNvSpPr/>
            <p:nvPr/>
          </p:nvSpPr>
          <p:spPr bwMode="auto">
            <a:xfrm>
              <a:off x="942759" y="2334467"/>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1" name="Rectangle 10"/>
            <p:cNvSpPr/>
            <p:nvPr/>
          </p:nvSpPr>
          <p:spPr bwMode="auto">
            <a:xfrm>
              <a:off x="942759" y="2564895"/>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2" name="Rectangle 11"/>
            <p:cNvSpPr/>
            <p:nvPr/>
          </p:nvSpPr>
          <p:spPr bwMode="auto">
            <a:xfrm>
              <a:off x="942759" y="2795323"/>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3" name="Rectangle 12"/>
            <p:cNvSpPr/>
            <p:nvPr/>
          </p:nvSpPr>
          <p:spPr bwMode="auto">
            <a:xfrm>
              <a:off x="942759" y="3025751"/>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4" name="Rectangle 13"/>
            <p:cNvSpPr/>
            <p:nvPr/>
          </p:nvSpPr>
          <p:spPr bwMode="auto">
            <a:xfrm>
              <a:off x="942759" y="3256179"/>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5" name="Rectangle 14"/>
            <p:cNvSpPr/>
            <p:nvPr/>
          </p:nvSpPr>
          <p:spPr bwMode="auto">
            <a:xfrm>
              <a:off x="942759" y="3486607"/>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6" name="Rectangle 15"/>
            <p:cNvSpPr/>
            <p:nvPr/>
          </p:nvSpPr>
          <p:spPr bwMode="auto">
            <a:xfrm>
              <a:off x="942759" y="3717035"/>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7" name="Rectangle 16"/>
            <p:cNvSpPr/>
            <p:nvPr/>
          </p:nvSpPr>
          <p:spPr bwMode="auto">
            <a:xfrm>
              <a:off x="942759" y="3947463"/>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8" name="Rectangle 17"/>
            <p:cNvSpPr/>
            <p:nvPr/>
          </p:nvSpPr>
          <p:spPr bwMode="auto">
            <a:xfrm>
              <a:off x="942759" y="4177891"/>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9" name="Rectangle 18"/>
            <p:cNvSpPr/>
            <p:nvPr/>
          </p:nvSpPr>
          <p:spPr bwMode="auto">
            <a:xfrm>
              <a:off x="942759" y="4408319"/>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 name="Rectangle 19"/>
            <p:cNvSpPr/>
            <p:nvPr/>
          </p:nvSpPr>
          <p:spPr bwMode="auto">
            <a:xfrm>
              <a:off x="942759" y="4638747"/>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1" name="Rectangle 20"/>
            <p:cNvSpPr/>
            <p:nvPr/>
          </p:nvSpPr>
          <p:spPr bwMode="auto">
            <a:xfrm>
              <a:off x="942759" y="4869175"/>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2" name="Rectangle 21"/>
            <p:cNvSpPr/>
            <p:nvPr/>
          </p:nvSpPr>
          <p:spPr bwMode="auto">
            <a:xfrm>
              <a:off x="942759" y="5099603"/>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grpSp>
      <p:sp>
        <p:nvSpPr>
          <p:cNvPr id="26" name="TextBox 25"/>
          <p:cNvSpPr txBox="1"/>
          <p:nvPr/>
        </p:nvSpPr>
        <p:spPr>
          <a:xfrm>
            <a:off x="366689" y="1210805"/>
            <a:ext cx="1382569" cy="289310"/>
          </a:xfrm>
          <a:prstGeom prst="rect">
            <a:avLst/>
          </a:prstGeom>
          <a:noFill/>
        </p:spPr>
        <p:txBody>
          <a:bodyPr wrap="square" rtlCol="0" anchor="ctr" anchorCtr="0">
            <a:spAutoFit/>
          </a:bodyPr>
          <a:lstStyle/>
          <a:p>
            <a:pPr algn="ctr"/>
            <a:r>
              <a:rPr lang="en-US" sz="1600" dirty="0" smtClean="0">
                <a:solidFill>
                  <a:schemeClr val="dk1"/>
                </a:solidFill>
                <a:effectLst/>
              </a:rPr>
              <a:t>Transmit FIFO</a:t>
            </a:r>
          </a:p>
        </p:txBody>
      </p:sp>
      <p:sp>
        <p:nvSpPr>
          <p:cNvPr id="28" name="TextBox 27"/>
          <p:cNvSpPr txBox="1"/>
          <p:nvPr/>
        </p:nvSpPr>
        <p:spPr>
          <a:xfrm>
            <a:off x="2094900" y="3307306"/>
            <a:ext cx="1901031" cy="264688"/>
          </a:xfrm>
          <a:prstGeom prst="rect">
            <a:avLst/>
          </a:prstGeom>
          <a:noFill/>
        </p:spPr>
        <p:txBody>
          <a:bodyPr wrap="square" rtlCol="0" anchor="ctr" anchorCtr="0">
            <a:spAutoFit/>
          </a:bodyPr>
          <a:lstStyle/>
          <a:p>
            <a:r>
              <a:rPr lang="en-US" sz="1400" dirty="0" smtClean="0">
                <a:solidFill>
                  <a:schemeClr val="dk1"/>
                </a:solidFill>
                <a:effectLst/>
              </a:rPr>
              <a:t>UART_FIFO_TX4_8</a:t>
            </a:r>
          </a:p>
        </p:txBody>
      </p:sp>
      <p:cxnSp>
        <p:nvCxnSpPr>
          <p:cNvPr id="30" name="Straight Arrow Connector 29"/>
          <p:cNvCxnSpPr/>
          <p:nvPr/>
        </p:nvCxnSpPr>
        <p:spPr bwMode="auto">
          <a:xfrm flipH="1">
            <a:off x="1749259" y="3439650"/>
            <a:ext cx="345641" cy="0"/>
          </a:xfrm>
          <a:prstGeom prst="straightConnector1">
            <a:avLst/>
          </a:prstGeom>
          <a:solidFill>
            <a:schemeClr val="accent1"/>
          </a:solidFill>
          <a:ln w="12700" cap="flat" cmpd="sng" algn="ctr">
            <a:solidFill>
              <a:schemeClr val="tx1"/>
            </a:solidFill>
            <a:prstDash val="solid"/>
            <a:round/>
            <a:headEnd type="none" w="sm" len="sm"/>
            <a:tailEnd type="arrow"/>
          </a:ln>
          <a:effectLst/>
        </p:spPr>
      </p:cxnSp>
      <p:sp>
        <p:nvSpPr>
          <p:cNvPr id="37" name="TextBox 36"/>
          <p:cNvSpPr txBox="1"/>
          <p:nvPr/>
        </p:nvSpPr>
        <p:spPr>
          <a:xfrm>
            <a:off x="2094899" y="1942254"/>
            <a:ext cx="1901031" cy="264688"/>
          </a:xfrm>
          <a:prstGeom prst="rect">
            <a:avLst/>
          </a:prstGeom>
          <a:noFill/>
        </p:spPr>
        <p:txBody>
          <a:bodyPr wrap="square" rtlCol="0" anchor="ctr" anchorCtr="0">
            <a:spAutoFit/>
          </a:bodyPr>
          <a:lstStyle/>
          <a:p>
            <a:r>
              <a:rPr lang="en-US" sz="1400" dirty="0" smtClean="0">
                <a:solidFill>
                  <a:schemeClr val="dk1"/>
                </a:solidFill>
                <a:effectLst/>
              </a:rPr>
              <a:t>UART_FIFO_TX1_8</a:t>
            </a:r>
          </a:p>
        </p:txBody>
      </p:sp>
      <p:cxnSp>
        <p:nvCxnSpPr>
          <p:cNvPr id="38" name="Straight Arrow Connector 37"/>
          <p:cNvCxnSpPr/>
          <p:nvPr/>
        </p:nvCxnSpPr>
        <p:spPr bwMode="auto">
          <a:xfrm flipH="1">
            <a:off x="1749258" y="2046432"/>
            <a:ext cx="345641" cy="0"/>
          </a:xfrm>
          <a:prstGeom prst="straightConnector1">
            <a:avLst/>
          </a:prstGeom>
          <a:solidFill>
            <a:schemeClr val="accent1"/>
          </a:solidFill>
          <a:ln w="12700" cap="flat" cmpd="sng" algn="ctr">
            <a:solidFill>
              <a:schemeClr val="tx1"/>
            </a:solidFill>
            <a:prstDash val="solid"/>
            <a:round/>
            <a:headEnd type="none" w="sm" len="sm"/>
            <a:tailEnd type="arrow"/>
          </a:ln>
          <a:effectLst/>
        </p:spPr>
      </p:cxnSp>
      <p:sp>
        <p:nvSpPr>
          <p:cNvPr id="39" name="TextBox 38"/>
          <p:cNvSpPr txBox="1"/>
          <p:nvPr/>
        </p:nvSpPr>
        <p:spPr>
          <a:xfrm>
            <a:off x="2094900" y="2403110"/>
            <a:ext cx="1901031" cy="264688"/>
          </a:xfrm>
          <a:prstGeom prst="rect">
            <a:avLst/>
          </a:prstGeom>
          <a:noFill/>
        </p:spPr>
        <p:txBody>
          <a:bodyPr wrap="square" rtlCol="0" anchor="ctr" anchorCtr="0">
            <a:spAutoFit/>
          </a:bodyPr>
          <a:lstStyle/>
          <a:p>
            <a:r>
              <a:rPr lang="en-US" sz="1400" dirty="0" smtClean="0">
                <a:solidFill>
                  <a:schemeClr val="dk1"/>
                </a:solidFill>
                <a:effectLst/>
              </a:rPr>
              <a:t>UART_FIFO_TX2_8</a:t>
            </a:r>
          </a:p>
        </p:txBody>
      </p:sp>
      <p:cxnSp>
        <p:nvCxnSpPr>
          <p:cNvPr id="40" name="Straight Arrow Connector 39"/>
          <p:cNvCxnSpPr/>
          <p:nvPr/>
        </p:nvCxnSpPr>
        <p:spPr bwMode="auto">
          <a:xfrm flipH="1">
            <a:off x="1749259" y="2507288"/>
            <a:ext cx="345641" cy="0"/>
          </a:xfrm>
          <a:prstGeom prst="straightConnector1">
            <a:avLst/>
          </a:prstGeom>
          <a:solidFill>
            <a:schemeClr val="accent1"/>
          </a:solidFill>
          <a:ln w="12700" cap="flat" cmpd="sng" algn="ctr">
            <a:solidFill>
              <a:schemeClr val="tx1"/>
            </a:solidFill>
            <a:prstDash val="solid"/>
            <a:round/>
            <a:headEnd type="none" w="sm" len="sm"/>
            <a:tailEnd type="arrow"/>
          </a:ln>
          <a:effectLst/>
        </p:spPr>
      </p:cxnSp>
      <p:sp>
        <p:nvSpPr>
          <p:cNvPr id="41" name="TextBox 40"/>
          <p:cNvSpPr txBox="1"/>
          <p:nvPr/>
        </p:nvSpPr>
        <p:spPr>
          <a:xfrm>
            <a:off x="2094900" y="4246534"/>
            <a:ext cx="1901031" cy="264688"/>
          </a:xfrm>
          <a:prstGeom prst="rect">
            <a:avLst/>
          </a:prstGeom>
          <a:noFill/>
        </p:spPr>
        <p:txBody>
          <a:bodyPr wrap="square" rtlCol="0" anchor="ctr" anchorCtr="0">
            <a:spAutoFit/>
          </a:bodyPr>
          <a:lstStyle/>
          <a:p>
            <a:r>
              <a:rPr lang="en-US" sz="1400" dirty="0" smtClean="0">
                <a:solidFill>
                  <a:schemeClr val="dk1"/>
                </a:solidFill>
                <a:effectLst/>
              </a:rPr>
              <a:t>UART_FIFO_TX6_8</a:t>
            </a:r>
          </a:p>
        </p:txBody>
      </p:sp>
      <p:cxnSp>
        <p:nvCxnSpPr>
          <p:cNvPr id="42" name="Straight Arrow Connector 41"/>
          <p:cNvCxnSpPr/>
          <p:nvPr/>
        </p:nvCxnSpPr>
        <p:spPr bwMode="auto">
          <a:xfrm flipH="1">
            <a:off x="1749258" y="4350712"/>
            <a:ext cx="345641" cy="0"/>
          </a:xfrm>
          <a:prstGeom prst="straightConnector1">
            <a:avLst/>
          </a:prstGeom>
          <a:solidFill>
            <a:schemeClr val="accent1"/>
          </a:solidFill>
          <a:ln w="12700" cap="flat" cmpd="sng" algn="ctr">
            <a:solidFill>
              <a:schemeClr val="tx1"/>
            </a:solidFill>
            <a:prstDash val="solid"/>
            <a:round/>
            <a:headEnd type="none" w="sm" len="sm"/>
            <a:tailEnd type="arrow"/>
          </a:ln>
          <a:effectLst/>
        </p:spPr>
      </p:cxnSp>
      <p:sp>
        <p:nvSpPr>
          <p:cNvPr id="43" name="TextBox 42"/>
          <p:cNvSpPr txBox="1"/>
          <p:nvPr/>
        </p:nvSpPr>
        <p:spPr>
          <a:xfrm>
            <a:off x="2094900" y="4708665"/>
            <a:ext cx="1901031" cy="264688"/>
          </a:xfrm>
          <a:prstGeom prst="rect">
            <a:avLst/>
          </a:prstGeom>
          <a:noFill/>
        </p:spPr>
        <p:txBody>
          <a:bodyPr wrap="square" rtlCol="0" anchor="ctr" anchorCtr="0">
            <a:spAutoFit/>
          </a:bodyPr>
          <a:lstStyle/>
          <a:p>
            <a:r>
              <a:rPr lang="en-US" sz="1400" dirty="0" smtClean="0">
                <a:solidFill>
                  <a:schemeClr val="dk1"/>
                </a:solidFill>
                <a:effectLst/>
              </a:rPr>
              <a:t>UART_FIFO_TX7_8</a:t>
            </a:r>
          </a:p>
        </p:txBody>
      </p:sp>
      <p:cxnSp>
        <p:nvCxnSpPr>
          <p:cNvPr id="44" name="Straight Arrow Connector 43"/>
          <p:cNvCxnSpPr/>
          <p:nvPr/>
        </p:nvCxnSpPr>
        <p:spPr bwMode="auto">
          <a:xfrm flipH="1">
            <a:off x="1749258" y="4812843"/>
            <a:ext cx="345641" cy="0"/>
          </a:xfrm>
          <a:prstGeom prst="straightConnector1">
            <a:avLst/>
          </a:prstGeom>
          <a:solidFill>
            <a:schemeClr val="accent1"/>
          </a:solidFill>
          <a:ln w="12700" cap="flat" cmpd="sng" algn="ctr">
            <a:solidFill>
              <a:schemeClr val="tx1"/>
            </a:solidFill>
            <a:prstDash val="solid"/>
            <a:round/>
            <a:headEnd type="none" w="sm" len="sm"/>
            <a:tailEnd type="arrow"/>
          </a:ln>
          <a:effectLst/>
        </p:spPr>
      </p:cxnSp>
      <p:sp>
        <p:nvSpPr>
          <p:cNvPr id="45" name="TextBox 44"/>
          <p:cNvSpPr txBox="1"/>
          <p:nvPr/>
        </p:nvSpPr>
        <p:spPr>
          <a:xfrm>
            <a:off x="2094899" y="1206818"/>
            <a:ext cx="1670604" cy="289310"/>
          </a:xfrm>
          <a:prstGeom prst="rect">
            <a:avLst/>
          </a:prstGeom>
          <a:noFill/>
        </p:spPr>
        <p:txBody>
          <a:bodyPr wrap="square" rtlCol="0" anchor="ctr" anchorCtr="0">
            <a:spAutoFit/>
          </a:bodyPr>
          <a:lstStyle/>
          <a:p>
            <a:pPr algn="ctr"/>
            <a:r>
              <a:rPr lang="en-US" sz="1600" dirty="0" smtClean="0">
                <a:solidFill>
                  <a:schemeClr val="dk1"/>
                </a:solidFill>
                <a:effectLst/>
              </a:rPr>
              <a:t>FIFO Level Select</a:t>
            </a:r>
          </a:p>
        </p:txBody>
      </p:sp>
      <p:sp>
        <p:nvSpPr>
          <p:cNvPr id="12353" name="Rectangle 12352"/>
          <p:cNvSpPr/>
          <p:nvPr/>
        </p:nvSpPr>
        <p:spPr bwMode="auto">
          <a:xfrm>
            <a:off x="3481750" y="5867400"/>
            <a:ext cx="5357450" cy="460856"/>
          </a:xfrm>
          <a:prstGeom prst="rect">
            <a:avLst/>
          </a:prstGeom>
          <a:no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Arial Narrow" pitchFamily="34" charset="0"/>
              </a:rPr>
              <a:t>* Note: the datasheet says FIFOs are disabled</a:t>
            </a:r>
            <a:r>
              <a:rPr kumimoji="0" lang="en-US" sz="1800" b="1" i="0" u="none" strike="noStrike" cap="none" normalizeH="0" dirty="0" smtClean="0">
                <a:ln>
                  <a:noFill/>
                </a:ln>
                <a:solidFill>
                  <a:schemeClr val="dk1"/>
                </a:solidFill>
                <a:effectLst/>
                <a:latin typeface="Arial Narrow" pitchFamily="34" charset="0"/>
              </a:rPr>
              <a:t> at reset</a:t>
            </a:r>
            <a:endParaRPr kumimoji="0" lang="en-US" sz="1800" b="1" i="0" u="none" strike="noStrike" cap="none" normalizeH="0" baseline="0" dirty="0" smtClean="0">
              <a:ln>
                <a:noFill/>
              </a:ln>
              <a:solidFill>
                <a:schemeClr val="dk1"/>
              </a:solidFill>
              <a:effectLst/>
              <a:latin typeface="Arial Narrow" pitchFamily="34" charset="0"/>
            </a:endParaRPr>
          </a:p>
        </p:txBody>
      </p:sp>
      <p:sp>
        <p:nvSpPr>
          <p:cNvPr id="34" name="Leading Question"/>
          <p:cNvSpPr txBox="1"/>
          <p:nvPr/>
        </p:nvSpPr>
        <p:spPr>
          <a:xfrm>
            <a:off x="7552755" y="6562045"/>
            <a:ext cx="1267976" cy="196977"/>
          </a:xfrm>
          <a:prstGeom prst="rect">
            <a:avLst/>
          </a:prstGeom>
          <a:noFill/>
        </p:spPr>
        <p:txBody>
          <a:bodyPr vert="horz" wrap="none" lIns="0" tIns="0" rIns="0" bIns="0" rtlCol="0" anchor="b" anchorCtr="0">
            <a:spAutoFit/>
          </a:bodyPr>
          <a:lstStyle/>
          <a:p>
            <a:pPr algn="r">
              <a:spcBef>
                <a:spcPct val="0"/>
              </a:spcBef>
            </a:pPr>
            <a:r>
              <a:rPr lang="en-US" sz="1600" b="0" dirty="0" err="1">
                <a:solidFill>
                  <a:srgbClr val="000000"/>
                </a:solidFill>
                <a:latin typeface="Arial Narrow"/>
              </a:rPr>
              <a:t>s</a:t>
            </a:r>
            <a:r>
              <a:rPr lang="en-US" sz="1600" b="0" dirty="0" err="1" smtClean="0">
                <a:solidFill>
                  <a:srgbClr val="000000"/>
                </a:solidFill>
                <a:latin typeface="Arial Narrow"/>
              </a:rPr>
              <a:t>tdio</a:t>
            </a:r>
            <a:r>
              <a:rPr lang="en-US" sz="1600" b="0" dirty="0" smtClean="0">
                <a:solidFill>
                  <a:srgbClr val="000000"/>
                </a:solidFill>
                <a:latin typeface="Arial Narrow"/>
              </a:rPr>
              <a:t> Functions...</a:t>
            </a:r>
          </a:p>
        </p:txBody>
      </p:sp>
    </p:spTree>
    <p:custDataLst>
      <p:tags r:id="rId1"/>
    </p:custDataLst>
    <p:extLst>
      <p:ext uri="{BB962C8B-B14F-4D97-AF65-F5344CB8AC3E}">
        <p14:creationId xmlns:p14="http://schemas.microsoft.com/office/powerpoint/2010/main" val="783006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utoUpdateAnimBg="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6" name="Rectangle 78"/>
          <p:cNvSpPr>
            <a:spLocks noGrp="1" noChangeArrowheads="1"/>
          </p:cNvSpPr>
          <p:nvPr>
            <p:ph type="title"/>
          </p:nvPr>
        </p:nvSpPr>
        <p:spPr/>
        <p:txBody>
          <a:bodyPr/>
          <a:lstStyle/>
          <a:p>
            <a:r>
              <a:rPr lang="en-US" dirty="0" smtClean="0"/>
              <a:t>UART “</a:t>
            </a:r>
            <a:r>
              <a:rPr lang="en-US" dirty="0" err="1" smtClean="0"/>
              <a:t>stdio</a:t>
            </a:r>
            <a:r>
              <a:rPr lang="en-US" dirty="0" smtClean="0"/>
              <a:t>” Functions</a:t>
            </a:r>
            <a:endParaRPr lang="en-US" dirty="0"/>
          </a:p>
        </p:txBody>
      </p:sp>
      <p:sp>
        <p:nvSpPr>
          <p:cNvPr id="5" name="Content Placeholder 4"/>
          <p:cNvSpPr>
            <a:spLocks noGrp="1"/>
          </p:cNvSpPr>
          <p:nvPr>
            <p:ph idx="1"/>
          </p:nvPr>
        </p:nvSpPr>
        <p:spPr/>
        <p:txBody>
          <a:bodyPr>
            <a:noAutofit/>
          </a:bodyPr>
          <a:lstStyle/>
          <a:p>
            <a:r>
              <a:rPr lang="en-US" sz="2400" dirty="0" err="1" smtClean="0"/>
              <a:t>StellarisWare</a:t>
            </a:r>
            <a:r>
              <a:rPr lang="en-US" sz="2400" dirty="0" smtClean="0"/>
              <a:t> “</a:t>
            </a:r>
            <a:r>
              <a:rPr lang="en-US" sz="2400" dirty="0" err="1" smtClean="0"/>
              <a:t>utils</a:t>
            </a:r>
            <a:r>
              <a:rPr lang="en-US" sz="2400" dirty="0" smtClean="0"/>
              <a:t>” folder contains functions for C </a:t>
            </a:r>
            <a:r>
              <a:rPr lang="en-US" sz="2400" dirty="0" err="1" smtClean="0"/>
              <a:t>stdio</a:t>
            </a:r>
            <a:r>
              <a:rPr lang="en-US" sz="2400" dirty="0" smtClean="0"/>
              <a:t> console functions:</a:t>
            </a:r>
          </a:p>
          <a:p>
            <a:pPr marL="457200" lvl="1" indent="0">
              <a:buNone/>
            </a:pPr>
            <a:r>
              <a:rPr lang="en-US" sz="1600" dirty="0">
                <a:latin typeface="Courier New" pitchFamily="49" charset="0"/>
                <a:cs typeface="Courier New" pitchFamily="49" charset="0"/>
              </a:rPr>
              <a:t>c</a:t>
            </a:r>
            <a:r>
              <a:rPr lang="en-US" sz="1600" dirty="0" smtClean="0">
                <a:latin typeface="Courier New" pitchFamily="49" charset="0"/>
                <a:cs typeface="Courier New" pitchFamily="49" charset="0"/>
              </a:rPr>
              <a:t>:\StellarisWare\utils\uartstdio.h</a:t>
            </a:r>
          </a:p>
          <a:p>
            <a:pPr marL="457200" lvl="1" indent="0">
              <a:buNone/>
            </a:pPr>
            <a:r>
              <a:rPr lang="en-US" sz="1600" dirty="0" smtClean="0">
                <a:latin typeface="Courier New" pitchFamily="49" charset="0"/>
                <a:cs typeface="Courier New" pitchFamily="49" charset="0"/>
              </a:rPr>
              <a:t>c:\StellarisWare\utils\uartstdio.c</a:t>
            </a:r>
          </a:p>
          <a:p>
            <a:r>
              <a:rPr lang="en-US" sz="2400" dirty="0" smtClean="0"/>
              <a:t>Usage example:</a:t>
            </a:r>
          </a:p>
          <a:p>
            <a:pPr marL="457200" lvl="1" indent="0">
              <a:buNone/>
            </a:pPr>
            <a:r>
              <a:rPr lang="en-US" sz="1600" dirty="0" err="1" smtClean="0">
                <a:latin typeface="Courier New" pitchFamily="49" charset="0"/>
                <a:cs typeface="Courier New" pitchFamily="49" charset="0"/>
              </a:rPr>
              <a:t>UARTStdioInit</a:t>
            </a:r>
            <a:r>
              <a:rPr lang="en-US" sz="1600" dirty="0" smtClean="0">
                <a:latin typeface="Courier New" pitchFamily="49" charset="0"/>
                <a:cs typeface="Courier New" pitchFamily="49" charset="0"/>
              </a:rPr>
              <a:t>(0); //use UART0, 115200</a:t>
            </a:r>
          </a:p>
          <a:p>
            <a:pPr marL="457200" lvl="1" indent="0">
              <a:buNone/>
            </a:pPr>
            <a:r>
              <a:rPr lang="en-US" sz="1600" dirty="0" err="1" smtClean="0">
                <a:latin typeface="Courier New" pitchFamily="49" charset="0"/>
                <a:cs typeface="Courier New" pitchFamily="49" charset="0"/>
              </a:rPr>
              <a:t>UARTprintf</a:t>
            </a:r>
            <a:r>
              <a:rPr lang="en-US" sz="1600" dirty="0" smtClean="0">
                <a:latin typeface="Courier New" pitchFamily="49" charset="0"/>
                <a:cs typeface="Courier New" pitchFamily="49" charset="0"/>
              </a:rPr>
              <a:t>(“Enter text: “);</a:t>
            </a:r>
          </a:p>
          <a:p>
            <a:r>
              <a:rPr lang="en-US" sz="2400" dirty="0" smtClean="0"/>
              <a:t>See </a:t>
            </a:r>
            <a:r>
              <a:rPr lang="en-US" sz="1600" dirty="0" err="1" smtClean="0">
                <a:latin typeface="Courier New" pitchFamily="49" charset="0"/>
                <a:cs typeface="Courier New" pitchFamily="49" charset="0"/>
              </a:rPr>
              <a:t>uartstdio.h</a:t>
            </a:r>
            <a:r>
              <a:rPr lang="en-US" sz="2400" dirty="0" smtClean="0"/>
              <a:t> for other functions</a:t>
            </a:r>
          </a:p>
          <a:p>
            <a:r>
              <a:rPr lang="en-US" sz="2400" dirty="0" smtClean="0"/>
              <a:t>Notes:</a:t>
            </a:r>
          </a:p>
          <a:p>
            <a:pPr lvl="1"/>
            <a:r>
              <a:rPr lang="en-US" sz="2000" dirty="0" smtClean="0"/>
              <a:t>Use the provided interrupt handler </a:t>
            </a:r>
            <a:r>
              <a:rPr lang="en-US" sz="1600" dirty="0" err="1" smtClean="0">
                <a:latin typeface="Courier New" pitchFamily="49" charset="0"/>
                <a:cs typeface="Courier New" pitchFamily="49" charset="0"/>
              </a:rPr>
              <a:t>UARTStdioIntHandler</a:t>
            </a:r>
            <a:r>
              <a:rPr lang="en-US" sz="1600" dirty="0" smtClean="0">
                <a:latin typeface="Courier New" pitchFamily="49" charset="0"/>
                <a:cs typeface="Courier New" pitchFamily="49" charset="0"/>
              </a:rPr>
              <a:t>() </a:t>
            </a:r>
            <a:r>
              <a:rPr lang="en-US" sz="2000" dirty="0" smtClean="0"/>
              <a:t>code in </a:t>
            </a:r>
            <a:r>
              <a:rPr lang="en-US" sz="1600" dirty="0" err="1" smtClean="0">
                <a:latin typeface="Courier New" pitchFamily="49" charset="0"/>
                <a:cs typeface="Courier New" pitchFamily="49" charset="0"/>
              </a:rPr>
              <a:t>uartstdio.c</a:t>
            </a:r>
            <a:endParaRPr lang="en-US" sz="1600" dirty="0" smtClean="0">
              <a:latin typeface="Courier New" pitchFamily="49" charset="0"/>
              <a:cs typeface="Courier New" pitchFamily="49" charset="0"/>
            </a:endParaRPr>
          </a:p>
          <a:p>
            <a:pPr lvl="1"/>
            <a:r>
              <a:rPr lang="en-US" sz="2000" dirty="0" smtClean="0"/>
              <a:t>Buffering is provided if you define UART_BUFFERED symbol</a:t>
            </a:r>
          </a:p>
          <a:p>
            <a:pPr lvl="2"/>
            <a:r>
              <a:rPr lang="en-US" sz="2000" b="0" dirty="0" smtClean="0"/>
              <a:t>Receive buffer is 128 bytes</a:t>
            </a:r>
          </a:p>
          <a:p>
            <a:pPr lvl="2"/>
            <a:r>
              <a:rPr lang="en-US" sz="2000" b="0" dirty="0" smtClean="0"/>
              <a:t>Transmit buffer is 1024 bytes</a:t>
            </a:r>
            <a:endParaRPr lang="en-US" sz="2000" b="0" dirty="0"/>
          </a:p>
        </p:txBody>
      </p:sp>
      <p:sp>
        <p:nvSpPr>
          <p:cNvPr id="4" name="Leading Question"/>
          <p:cNvSpPr txBox="1"/>
          <p:nvPr/>
        </p:nvSpPr>
        <p:spPr>
          <a:xfrm>
            <a:off x="7053581" y="6562045"/>
            <a:ext cx="1767150"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Other UART Features...</a:t>
            </a:r>
          </a:p>
        </p:txBody>
      </p:sp>
    </p:spTree>
    <p:custDataLst>
      <p:tags r:id="rId1"/>
    </p:custDataLst>
    <p:extLst>
      <p:ext uri="{BB962C8B-B14F-4D97-AF65-F5344CB8AC3E}">
        <p14:creationId xmlns:p14="http://schemas.microsoft.com/office/powerpoint/2010/main" val="2230423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6" name="Rectangle 78"/>
          <p:cNvSpPr>
            <a:spLocks noGrp="1" noChangeArrowheads="1"/>
          </p:cNvSpPr>
          <p:nvPr>
            <p:ph type="title"/>
          </p:nvPr>
        </p:nvSpPr>
        <p:spPr/>
        <p:txBody>
          <a:bodyPr/>
          <a:lstStyle/>
          <a:p>
            <a:r>
              <a:rPr lang="en-US" dirty="0" smtClean="0"/>
              <a:t>Other UART Features</a:t>
            </a:r>
            <a:endParaRPr lang="en-US" dirty="0"/>
          </a:p>
        </p:txBody>
      </p:sp>
      <p:sp>
        <p:nvSpPr>
          <p:cNvPr id="5" name="Content Placeholder 4"/>
          <p:cNvSpPr>
            <a:spLocks noGrp="1"/>
          </p:cNvSpPr>
          <p:nvPr>
            <p:ph idx="1"/>
          </p:nvPr>
        </p:nvSpPr>
        <p:spPr>
          <a:xfrm>
            <a:off x="481903" y="779078"/>
            <a:ext cx="8229600" cy="5562600"/>
          </a:xfrm>
        </p:spPr>
        <p:txBody>
          <a:bodyPr>
            <a:noAutofit/>
          </a:bodyPr>
          <a:lstStyle/>
          <a:p>
            <a:r>
              <a:rPr lang="en-US" sz="1800" dirty="0" smtClean="0"/>
              <a:t>Modem </a:t>
            </a:r>
            <a:r>
              <a:rPr lang="en-US" sz="1800" dirty="0"/>
              <a:t>control/flow </a:t>
            </a:r>
            <a:r>
              <a:rPr lang="en-US" sz="1800" dirty="0" smtClean="0"/>
              <a:t>control </a:t>
            </a:r>
            <a:endParaRPr lang="en-US" sz="1800" dirty="0" smtClean="0"/>
          </a:p>
          <a:p>
            <a:r>
              <a:rPr lang="en-US" sz="1800" dirty="0" smtClean="0"/>
              <a:t>IrDA </a:t>
            </a:r>
            <a:r>
              <a:rPr lang="en-US" sz="1800" dirty="0"/>
              <a:t>serial IR (SIR) </a:t>
            </a:r>
            <a:r>
              <a:rPr lang="en-US" sz="1800" dirty="0" smtClean="0"/>
              <a:t>encoder/decoder</a:t>
            </a:r>
          </a:p>
          <a:p>
            <a:pPr lvl="1"/>
            <a:r>
              <a:rPr lang="en-US" sz="1400" b="0" dirty="0" smtClean="0"/>
              <a:t>External infrared transceiver required</a:t>
            </a:r>
          </a:p>
          <a:p>
            <a:pPr lvl="1"/>
            <a:r>
              <a:rPr lang="en-US" sz="1400" b="0" dirty="0" smtClean="0"/>
              <a:t>Supports half-duplex serial SIR interface</a:t>
            </a:r>
          </a:p>
          <a:p>
            <a:pPr lvl="1"/>
            <a:r>
              <a:rPr lang="en-US" sz="1400" b="0" dirty="0" smtClean="0"/>
              <a:t>Minimum of 10-ms delay required between transmit/receive, provided by software</a:t>
            </a:r>
          </a:p>
          <a:p>
            <a:r>
              <a:rPr lang="en-US" sz="1800" dirty="0" smtClean="0"/>
              <a:t>ISA 7816 smartcard support</a:t>
            </a:r>
          </a:p>
          <a:p>
            <a:pPr lvl="1"/>
            <a:r>
              <a:rPr lang="en-US" sz="1400" b="0" dirty="0" err="1" smtClean="0"/>
              <a:t>UnT</a:t>
            </a:r>
            <a:r>
              <a:rPr lang="en-US" sz="1400" b="0" dirty="0" err="1"/>
              <a:t>X</a:t>
            </a:r>
            <a:r>
              <a:rPr lang="en-US" sz="1400" b="0" dirty="0" smtClean="0"/>
              <a:t> </a:t>
            </a:r>
            <a:r>
              <a:rPr lang="en-US" sz="1400" b="0" dirty="0" smtClean="0"/>
              <a:t>signal used as a bit clock</a:t>
            </a:r>
          </a:p>
          <a:p>
            <a:pPr lvl="1"/>
            <a:r>
              <a:rPr lang="en-US" sz="1400" b="0" dirty="0" err="1" smtClean="0"/>
              <a:t>UnRx</a:t>
            </a:r>
            <a:r>
              <a:rPr lang="en-US" sz="1400" b="0" dirty="0" smtClean="0"/>
              <a:t> </a:t>
            </a:r>
            <a:r>
              <a:rPr lang="en-US" sz="1400" b="0" dirty="0" smtClean="0"/>
              <a:t>signal is half-duplex communication line</a:t>
            </a:r>
          </a:p>
          <a:p>
            <a:pPr lvl="1"/>
            <a:r>
              <a:rPr lang="en-US" sz="1400" b="0" dirty="0" smtClean="0"/>
              <a:t>GPIO pin used for smartcard reset, other signals provided by your system design</a:t>
            </a:r>
          </a:p>
          <a:p>
            <a:r>
              <a:rPr lang="en-US" sz="1800" dirty="0" smtClean="0"/>
              <a:t>LIN </a:t>
            </a:r>
            <a:r>
              <a:rPr lang="en-US" sz="1800" dirty="0" smtClean="0"/>
              <a:t>(Local Interconnect Network) support</a:t>
            </a:r>
            <a:r>
              <a:rPr lang="en-US" sz="1800" dirty="0" smtClean="0"/>
              <a:t>:</a:t>
            </a:r>
            <a:r>
              <a:rPr lang="en-US" sz="1800" dirty="0" smtClean="0"/>
              <a:t> master </a:t>
            </a:r>
            <a:r>
              <a:rPr lang="en-US" sz="1800" dirty="0" smtClean="0"/>
              <a:t>or slave</a:t>
            </a:r>
          </a:p>
          <a:p>
            <a:r>
              <a:rPr lang="en-US" sz="1800" dirty="0" smtClean="0"/>
              <a:t>µDMA support</a:t>
            </a:r>
            <a:endParaRPr lang="en-US" sz="1800" dirty="0" smtClean="0"/>
          </a:p>
          <a:p>
            <a:pPr lvl="1"/>
            <a:r>
              <a:rPr lang="en-US" sz="1400" b="0" dirty="0" smtClean="0"/>
              <a:t>Single </a:t>
            </a:r>
            <a:r>
              <a:rPr lang="en-US" sz="1400" b="0" dirty="0" smtClean="0"/>
              <a:t>or burst transfers support</a:t>
            </a:r>
          </a:p>
          <a:p>
            <a:pPr lvl="1"/>
            <a:r>
              <a:rPr lang="en-US" sz="1400" b="0" dirty="0" smtClean="0"/>
              <a:t>UART interrupt handler handles DMA completion interrupt</a:t>
            </a:r>
            <a:endParaRPr lang="en-US" sz="1400" b="0" dirty="0"/>
          </a:p>
          <a:p>
            <a:r>
              <a:rPr lang="en-US" sz="1800" dirty="0" smtClean="0"/>
              <a:t>EIA-495 9-bit </a:t>
            </a:r>
            <a:r>
              <a:rPr lang="en-US" sz="1800" dirty="0" smtClean="0"/>
              <a:t>operation</a:t>
            </a:r>
          </a:p>
          <a:p>
            <a:pPr lvl="1"/>
            <a:r>
              <a:rPr lang="en-US" sz="1400" b="0" dirty="0"/>
              <a:t>M</a:t>
            </a:r>
            <a:r>
              <a:rPr lang="en-US" sz="1400" b="0" dirty="0" smtClean="0"/>
              <a:t>ulti-drop configuration: </a:t>
            </a:r>
            <a:r>
              <a:rPr lang="en-US" sz="1400" b="0" dirty="0" smtClean="0"/>
              <a:t>one master, multiple slaves</a:t>
            </a:r>
          </a:p>
          <a:p>
            <a:pPr lvl="1"/>
            <a:r>
              <a:rPr lang="en-US" sz="1400" b="0" dirty="0" smtClean="0"/>
              <a:t>Provides “address” bit (in place of parity bit)</a:t>
            </a:r>
          </a:p>
          <a:p>
            <a:pPr lvl="1"/>
            <a:r>
              <a:rPr lang="en-US" sz="1400" b="0" dirty="0" smtClean="0"/>
              <a:t>Slaves only respond to their address</a:t>
            </a:r>
            <a:endParaRPr lang="en-US" sz="1400" b="0" dirty="0"/>
          </a:p>
        </p:txBody>
      </p:sp>
      <p:sp>
        <p:nvSpPr>
          <p:cNvPr id="4" name="Leading Question"/>
          <p:cNvSpPr txBox="1"/>
          <p:nvPr/>
        </p:nvSpPr>
        <p:spPr>
          <a:xfrm>
            <a:off x="8402347" y="6562045"/>
            <a:ext cx="418384" cy="196977"/>
          </a:xfrm>
          <a:prstGeom prst="rect">
            <a:avLst/>
          </a:prstGeom>
          <a:noFill/>
        </p:spPr>
        <p:txBody>
          <a:bodyPr vert="horz" wrap="none" lIns="0" tIns="0" rIns="0" bIns="0" rtlCol="0" anchor="b" anchorCtr="0">
            <a:spAutoFit/>
          </a:bodyPr>
          <a:lstStyle/>
          <a:p>
            <a:pPr algn="r">
              <a:spcBef>
                <a:spcPct val="0"/>
              </a:spcBef>
            </a:pPr>
            <a:r>
              <a:rPr lang="en-US" sz="1600" b="0" smtClean="0">
                <a:solidFill>
                  <a:srgbClr val="000000"/>
                </a:solidFill>
                <a:latin typeface="Arial Narrow"/>
              </a:rPr>
              <a:t>Lab...</a:t>
            </a:r>
            <a:endParaRPr lang="en-US" sz="1600" b="0" dirty="0" smtClean="0">
              <a:solidFill>
                <a:srgbClr val="000000"/>
              </a:solidFill>
              <a:latin typeface="Arial Narrow"/>
            </a:endParaRPr>
          </a:p>
        </p:txBody>
      </p:sp>
    </p:spTree>
    <p:custDataLst>
      <p:tags r:id="rId1"/>
    </p:custDataLst>
    <p:extLst>
      <p:ext uri="{BB962C8B-B14F-4D97-AF65-F5344CB8AC3E}">
        <p14:creationId xmlns:p14="http://schemas.microsoft.com/office/powerpoint/2010/main" val="3250414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solidFill>
                  <a:srgbClr val="FF0000"/>
                </a:solidFill>
              </a:rPr>
              <a:t>Stellaris</a:t>
            </a:r>
            <a:r>
              <a:rPr lang="en-US" baseline="30000" dirty="0" smtClean="0">
                <a:solidFill>
                  <a:srgbClr val="FF0000"/>
                </a:solidFill>
              </a:rPr>
              <a:t>®</a:t>
            </a:r>
            <a:r>
              <a:rPr lang="en-US" dirty="0" smtClean="0">
                <a:solidFill>
                  <a:srgbClr val="FF0000"/>
                </a:solidFill>
              </a:rPr>
              <a:t> LaunchPad</a:t>
            </a:r>
            <a:endParaRPr lang="en-US" dirty="0">
              <a:solidFill>
                <a:srgbClr val="FF0000"/>
              </a:solidFill>
            </a:endParaRPr>
          </a:p>
        </p:txBody>
      </p:sp>
      <p:sp>
        <p:nvSpPr>
          <p:cNvPr id="7" name="TextBox 6"/>
          <p:cNvSpPr txBox="1"/>
          <p:nvPr/>
        </p:nvSpPr>
        <p:spPr>
          <a:xfrm>
            <a:off x="304800" y="1066800"/>
            <a:ext cx="4106702" cy="4721292"/>
          </a:xfrm>
          <a:prstGeom prst="rect">
            <a:avLst/>
          </a:prstGeom>
          <a:noFill/>
        </p:spPr>
        <p:txBody>
          <a:bodyPr wrap="none" rtlCol="0" anchor="ctr" anchorCtr="1">
            <a:spAutoFit/>
          </a:bodyPr>
          <a:lstStyle/>
          <a:p>
            <a:pPr algn="l">
              <a:buClr>
                <a:schemeClr val="tx2"/>
              </a:buClr>
              <a:buSzPct val="75000"/>
              <a:buFont typeface="Wingdings" pitchFamily="2" charset="2"/>
              <a:buChar char="u"/>
            </a:pPr>
            <a:r>
              <a:rPr lang="en-US" sz="1600" dirty="0" smtClean="0">
                <a:solidFill>
                  <a:schemeClr val="dk1"/>
                </a:solidFill>
                <a:effectLst/>
              </a:rPr>
              <a:t> </a:t>
            </a:r>
            <a:r>
              <a:rPr lang="en-US" sz="1600" dirty="0" smtClean="0">
                <a:solidFill>
                  <a:schemeClr val="dk1"/>
                </a:solidFill>
              </a:rPr>
              <a:t>ARM</a:t>
            </a:r>
            <a:r>
              <a:rPr lang="en-US" sz="1600" baseline="30000" dirty="0" smtClean="0">
                <a:solidFill>
                  <a:schemeClr val="dk1"/>
                </a:solidFill>
              </a:rPr>
              <a:t>®</a:t>
            </a:r>
            <a:r>
              <a:rPr lang="en-US" sz="1600" dirty="0" smtClean="0">
                <a:solidFill>
                  <a:schemeClr val="dk1"/>
                </a:solidFill>
              </a:rPr>
              <a:t> Cortex™-M4F </a:t>
            </a:r>
            <a:br>
              <a:rPr lang="en-US" sz="1600" dirty="0" smtClean="0">
                <a:solidFill>
                  <a:schemeClr val="dk1"/>
                </a:solidFill>
              </a:rPr>
            </a:br>
            <a:r>
              <a:rPr lang="en-US" sz="1600" dirty="0" smtClean="0">
                <a:solidFill>
                  <a:schemeClr val="dk1"/>
                </a:solidFill>
              </a:rPr>
              <a:t>    64-pin 80MHz </a:t>
            </a:r>
            <a:r>
              <a:rPr lang="en-US" sz="1600" dirty="0" smtClean="0">
                <a:solidFill>
                  <a:schemeClr val="dk1"/>
                </a:solidFill>
                <a:effectLst/>
              </a:rPr>
              <a:t>LM4F120H5QR</a:t>
            </a:r>
          </a:p>
          <a:p>
            <a:pPr algn="l">
              <a:buClr>
                <a:schemeClr val="tx2"/>
              </a:buClr>
              <a:buSzPct val="75000"/>
              <a:buFont typeface="Wingdings" pitchFamily="2" charset="2"/>
              <a:buChar char="u"/>
            </a:pPr>
            <a:r>
              <a:rPr lang="en-US" sz="1600" dirty="0" smtClean="0">
                <a:solidFill>
                  <a:schemeClr val="dk1"/>
                </a:solidFill>
              </a:rPr>
              <a:t> On-board USB ICDI </a:t>
            </a:r>
            <a:br>
              <a:rPr lang="en-US" sz="1600" dirty="0" smtClean="0">
                <a:solidFill>
                  <a:schemeClr val="dk1"/>
                </a:solidFill>
              </a:rPr>
            </a:br>
            <a:r>
              <a:rPr lang="en-US" sz="1600" dirty="0" smtClean="0">
                <a:solidFill>
                  <a:schemeClr val="dk1"/>
                </a:solidFill>
              </a:rPr>
              <a:t>    (In-Circuit Debug Interface) </a:t>
            </a:r>
          </a:p>
          <a:p>
            <a:pPr algn="l">
              <a:buClr>
                <a:schemeClr val="tx2"/>
              </a:buClr>
              <a:buSzPct val="75000"/>
              <a:buFont typeface="Wingdings" pitchFamily="2" charset="2"/>
              <a:buChar char="u"/>
            </a:pPr>
            <a:r>
              <a:rPr lang="en-US" sz="1600" dirty="0" smtClean="0">
                <a:solidFill>
                  <a:schemeClr val="dk1"/>
                </a:solidFill>
                <a:effectLst/>
              </a:rPr>
              <a:t> Micro AB USB Device port</a:t>
            </a:r>
          </a:p>
          <a:p>
            <a:pPr algn="l">
              <a:buClr>
                <a:schemeClr val="tx2"/>
              </a:buClr>
              <a:buSzPct val="75000"/>
              <a:buFont typeface="Wingdings" pitchFamily="2" charset="2"/>
              <a:buChar char="u"/>
            </a:pPr>
            <a:r>
              <a:rPr lang="en-US" sz="1600" dirty="0" smtClean="0">
                <a:solidFill>
                  <a:schemeClr val="dk1"/>
                </a:solidFill>
              </a:rPr>
              <a:t> Device/ICDI power switch</a:t>
            </a:r>
            <a:endParaRPr lang="en-US" sz="1600" dirty="0" smtClean="0">
              <a:solidFill>
                <a:schemeClr val="dk1"/>
              </a:solidFill>
              <a:effectLst/>
            </a:endParaRPr>
          </a:p>
          <a:p>
            <a:pPr algn="l">
              <a:buClr>
                <a:schemeClr val="tx2"/>
              </a:buClr>
              <a:buSzPct val="75000"/>
              <a:buFont typeface="Wingdings" pitchFamily="2" charset="2"/>
              <a:buChar char="u"/>
            </a:pPr>
            <a:r>
              <a:rPr lang="en-US" sz="1600" dirty="0" smtClean="0">
                <a:solidFill>
                  <a:schemeClr val="dk1"/>
                </a:solidFill>
                <a:effectLst/>
              </a:rPr>
              <a:t> BoosterPack XL </a:t>
            </a:r>
            <a:r>
              <a:rPr lang="en-US" sz="1600" dirty="0" err="1" smtClean="0">
                <a:solidFill>
                  <a:schemeClr val="dk1"/>
                </a:solidFill>
                <a:effectLst/>
              </a:rPr>
              <a:t>pinout</a:t>
            </a:r>
            <a:r>
              <a:rPr lang="en-US" sz="1600" dirty="0" smtClean="0">
                <a:solidFill>
                  <a:schemeClr val="dk1"/>
                </a:solidFill>
                <a:effectLst/>
              </a:rPr>
              <a:t> also supports </a:t>
            </a:r>
            <a:br>
              <a:rPr lang="en-US" sz="1600" dirty="0" smtClean="0">
                <a:solidFill>
                  <a:schemeClr val="dk1"/>
                </a:solidFill>
                <a:effectLst/>
              </a:rPr>
            </a:br>
            <a:r>
              <a:rPr lang="en-US" sz="1600" dirty="0" smtClean="0">
                <a:solidFill>
                  <a:schemeClr val="dk1"/>
                </a:solidFill>
                <a:effectLst/>
              </a:rPr>
              <a:t>    existing </a:t>
            </a:r>
            <a:r>
              <a:rPr lang="en-US" sz="1600" dirty="0" err="1" smtClean="0">
                <a:solidFill>
                  <a:schemeClr val="dk1"/>
                </a:solidFill>
                <a:effectLst/>
              </a:rPr>
              <a:t>BoosterPacks</a:t>
            </a:r>
            <a:endParaRPr lang="en-US" sz="1600" dirty="0" smtClean="0">
              <a:solidFill>
                <a:schemeClr val="dk1"/>
              </a:solidFill>
              <a:effectLst/>
            </a:endParaRPr>
          </a:p>
          <a:p>
            <a:pPr algn="l">
              <a:buClr>
                <a:schemeClr val="tx2"/>
              </a:buClr>
              <a:buSzPct val="75000"/>
              <a:buFont typeface="Wingdings" pitchFamily="2" charset="2"/>
              <a:buChar char="u"/>
            </a:pPr>
            <a:r>
              <a:rPr lang="en-US" sz="1600" dirty="0" smtClean="0">
                <a:solidFill>
                  <a:schemeClr val="dk1"/>
                </a:solidFill>
                <a:effectLst/>
              </a:rPr>
              <a:t> 2 user pushbuttons</a:t>
            </a:r>
          </a:p>
          <a:p>
            <a:pPr algn="l">
              <a:buClr>
                <a:schemeClr val="tx2"/>
              </a:buClr>
              <a:buSzPct val="75000"/>
              <a:buFont typeface="Wingdings" pitchFamily="2" charset="2"/>
              <a:buChar char="u"/>
            </a:pPr>
            <a:r>
              <a:rPr lang="en-US" sz="1600" smtClean="0">
                <a:solidFill>
                  <a:schemeClr val="dk1"/>
                </a:solidFill>
              </a:rPr>
              <a:t> Reset button</a:t>
            </a:r>
            <a:endParaRPr lang="en-US" sz="1600" dirty="0" smtClean="0">
              <a:solidFill>
                <a:schemeClr val="dk1"/>
              </a:solidFill>
              <a:effectLst/>
            </a:endParaRPr>
          </a:p>
          <a:p>
            <a:pPr algn="l">
              <a:buClr>
                <a:schemeClr val="tx2"/>
              </a:buClr>
              <a:buSzPct val="75000"/>
              <a:buFont typeface="Wingdings" pitchFamily="2" charset="2"/>
              <a:buChar char="u"/>
            </a:pPr>
            <a:r>
              <a:rPr lang="en-US" sz="1600" dirty="0" smtClean="0">
                <a:solidFill>
                  <a:schemeClr val="dk1"/>
                </a:solidFill>
                <a:effectLst/>
              </a:rPr>
              <a:t> 3 user LEDs (1 tri-color device)</a:t>
            </a:r>
          </a:p>
          <a:p>
            <a:pPr algn="l">
              <a:buClr>
                <a:schemeClr val="tx2"/>
              </a:buClr>
              <a:buSzPct val="75000"/>
              <a:buFont typeface="Wingdings" pitchFamily="2" charset="2"/>
              <a:buChar char="u"/>
            </a:pPr>
            <a:r>
              <a:rPr lang="en-US" sz="1600" dirty="0" smtClean="0">
                <a:solidFill>
                  <a:schemeClr val="dk1"/>
                </a:solidFill>
              </a:rPr>
              <a:t> C</a:t>
            </a:r>
            <a:r>
              <a:rPr lang="en-US" sz="1600" dirty="0" smtClean="0">
                <a:solidFill>
                  <a:schemeClr val="dk1"/>
                </a:solidFill>
                <a:effectLst/>
              </a:rPr>
              <a:t>urrent measurement test points</a:t>
            </a:r>
          </a:p>
          <a:p>
            <a:pPr algn="l">
              <a:buClr>
                <a:schemeClr val="tx2"/>
              </a:buClr>
              <a:buSzPct val="75000"/>
              <a:buFont typeface="Wingdings" pitchFamily="2" charset="2"/>
              <a:buChar char="u"/>
            </a:pPr>
            <a:r>
              <a:rPr lang="en-US" sz="1600" dirty="0" smtClean="0">
                <a:solidFill>
                  <a:schemeClr val="dk1"/>
                </a:solidFill>
              </a:rPr>
              <a:t> 16MHz Main Oscillator crystal</a:t>
            </a:r>
          </a:p>
          <a:p>
            <a:pPr algn="l">
              <a:buClr>
                <a:schemeClr val="tx2"/>
              </a:buClr>
              <a:buSzPct val="75000"/>
              <a:buFont typeface="Wingdings" pitchFamily="2" charset="2"/>
              <a:buChar char="u"/>
            </a:pPr>
            <a:r>
              <a:rPr lang="en-US" sz="1600" dirty="0" smtClean="0">
                <a:solidFill>
                  <a:schemeClr val="dk1"/>
                </a:solidFill>
              </a:rPr>
              <a:t> 32kHz Real Time Clock crystal</a:t>
            </a:r>
          </a:p>
          <a:p>
            <a:pPr algn="l">
              <a:buClr>
                <a:schemeClr val="tx2"/>
              </a:buClr>
              <a:buSzPct val="75000"/>
              <a:buFont typeface="Wingdings" pitchFamily="2" charset="2"/>
              <a:buChar char="u"/>
            </a:pPr>
            <a:r>
              <a:rPr lang="en-US" sz="1600" dirty="0" smtClean="0">
                <a:solidFill>
                  <a:schemeClr val="dk1"/>
                </a:solidFill>
                <a:effectLst/>
              </a:rPr>
              <a:t> </a:t>
            </a:r>
            <a:r>
              <a:rPr lang="en-US" sz="1600" dirty="0" smtClean="0">
                <a:solidFill>
                  <a:schemeClr val="dk1"/>
                </a:solidFill>
              </a:rPr>
              <a:t>3.3V regulator</a:t>
            </a:r>
            <a:endParaRPr lang="en-US" sz="1600" dirty="0" smtClean="0">
              <a:solidFill>
                <a:schemeClr val="dk1"/>
              </a:solidFill>
              <a:effectLst/>
            </a:endParaRPr>
          </a:p>
          <a:p>
            <a:pPr algn="l">
              <a:buClr>
                <a:schemeClr val="tx2"/>
              </a:buClr>
              <a:buSzPct val="75000"/>
              <a:buFont typeface="Wingdings" pitchFamily="2" charset="2"/>
              <a:buChar char="u"/>
            </a:pPr>
            <a:r>
              <a:rPr lang="en-US" sz="1600" dirty="0" smtClean="0">
                <a:solidFill>
                  <a:schemeClr val="dk1"/>
                </a:solidFill>
              </a:rPr>
              <a:t> Support for multiple IDEs:</a:t>
            </a:r>
          </a:p>
        </p:txBody>
      </p:sp>
      <p:pic>
        <p:nvPicPr>
          <p:cNvPr id="10" name="Picture 9" descr="transparent flat.png"/>
          <p:cNvPicPr>
            <a:picLocks noChangeAspect="1"/>
          </p:cNvPicPr>
          <p:nvPr/>
        </p:nvPicPr>
        <p:blipFill>
          <a:blip r:embed="rId3" cstate="print"/>
          <a:stretch>
            <a:fillRect/>
          </a:stretch>
        </p:blipFill>
        <p:spPr>
          <a:xfrm>
            <a:off x="4419600" y="914400"/>
            <a:ext cx="3967674" cy="4953000"/>
          </a:xfrm>
          <a:prstGeom prst="rect">
            <a:avLst/>
          </a:prstGeom>
        </p:spPr>
      </p:pic>
      <p:pic>
        <p:nvPicPr>
          <p:cNvPr id="6" name="Picture 40"/>
          <p:cNvPicPr>
            <a:picLocks noChangeArrowheads="1"/>
          </p:cNvPicPr>
          <p:nvPr/>
        </p:nvPicPr>
        <p:blipFill>
          <a:blip r:embed="rId4" cstate="print"/>
          <a:srcRect/>
          <a:stretch>
            <a:fillRect/>
          </a:stretch>
        </p:blipFill>
        <p:spPr bwMode="auto">
          <a:xfrm>
            <a:off x="2057400" y="5943600"/>
            <a:ext cx="628650" cy="381000"/>
          </a:xfrm>
          <a:prstGeom prst="rect">
            <a:avLst/>
          </a:prstGeom>
          <a:noFill/>
          <a:ln w="9525">
            <a:noFill/>
            <a:miter lim="800000"/>
            <a:headEnd/>
            <a:tailEnd/>
          </a:ln>
        </p:spPr>
      </p:pic>
      <p:pic>
        <p:nvPicPr>
          <p:cNvPr id="9" name="Picture 42"/>
          <p:cNvPicPr>
            <a:picLocks noChangeArrowheads="1"/>
          </p:cNvPicPr>
          <p:nvPr/>
        </p:nvPicPr>
        <p:blipFill>
          <a:blip r:embed="rId5" cstate="print"/>
          <a:srcRect/>
          <a:stretch>
            <a:fillRect/>
          </a:stretch>
        </p:blipFill>
        <p:spPr bwMode="auto">
          <a:xfrm>
            <a:off x="3276600" y="6037262"/>
            <a:ext cx="677863" cy="211138"/>
          </a:xfrm>
          <a:prstGeom prst="rect">
            <a:avLst/>
          </a:prstGeom>
          <a:noFill/>
          <a:ln w="9525">
            <a:noFill/>
            <a:miter lim="800000"/>
            <a:headEnd/>
            <a:tailEnd/>
          </a:ln>
        </p:spPr>
      </p:pic>
      <p:pic>
        <p:nvPicPr>
          <p:cNvPr id="11" name="Picture 43"/>
          <p:cNvPicPr>
            <a:picLocks noChangeArrowheads="1"/>
          </p:cNvPicPr>
          <p:nvPr/>
        </p:nvPicPr>
        <p:blipFill>
          <a:blip r:embed="rId6" cstate="print"/>
          <a:srcRect/>
          <a:stretch>
            <a:fillRect/>
          </a:stretch>
        </p:blipFill>
        <p:spPr bwMode="auto">
          <a:xfrm>
            <a:off x="2743200" y="6019800"/>
            <a:ext cx="525463" cy="209550"/>
          </a:xfrm>
          <a:prstGeom prst="rect">
            <a:avLst/>
          </a:prstGeom>
          <a:noFill/>
          <a:ln w="9525">
            <a:noFill/>
            <a:miter lim="800000"/>
            <a:headEnd/>
            <a:tailEnd/>
          </a:ln>
        </p:spPr>
      </p:pic>
      <p:pic>
        <p:nvPicPr>
          <p:cNvPr id="13" name="Picture 73"/>
          <p:cNvPicPr>
            <a:picLocks noChangeAspect="1" noChangeArrowheads="1"/>
          </p:cNvPicPr>
          <p:nvPr/>
        </p:nvPicPr>
        <p:blipFill>
          <a:blip r:embed="rId7" cstate="print"/>
          <a:srcRect/>
          <a:stretch>
            <a:fillRect/>
          </a:stretch>
        </p:blipFill>
        <p:spPr bwMode="auto">
          <a:xfrm>
            <a:off x="4114800" y="5927725"/>
            <a:ext cx="1066800" cy="396875"/>
          </a:xfrm>
          <a:prstGeom prst="rect">
            <a:avLst/>
          </a:prstGeom>
          <a:noFill/>
          <a:ln w="12700" algn="ctr">
            <a:noFill/>
            <a:miter lim="800000"/>
            <a:headEnd/>
            <a:tailEnd/>
          </a:ln>
        </p:spPr>
      </p:pic>
      <p:pic>
        <p:nvPicPr>
          <p:cNvPr id="14" name="Picture 13" descr="MentorEmbedded_brand_lg.jpg"/>
          <p:cNvPicPr>
            <a:picLocks noChangeAspect="1"/>
          </p:cNvPicPr>
          <p:nvPr/>
        </p:nvPicPr>
        <p:blipFill>
          <a:blip r:embed="rId8" cstate="print"/>
          <a:stretch>
            <a:fillRect/>
          </a:stretch>
        </p:blipFill>
        <p:spPr>
          <a:xfrm>
            <a:off x="457200" y="5867400"/>
            <a:ext cx="1490352" cy="433387"/>
          </a:xfrm>
          <a:prstGeom prst="rect">
            <a:avLst/>
          </a:prstGeom>
        </p:spPr>
      </p:pic>
      <p:sp>
        <p:nvSpPr>
          <p:cNvPr id="12" name="Leading Question"/>
          <p:cNvSpPr txBox="1"/>
          <p:nvPr/>
        </p:nvSpPr>
        <p:spPr>
          <a:xfrm>
            <a:off x="8402347" y="6562045"/>
            <a:ext cx="418384"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Lab</a:t>
            </a:r>
            <a:r>
              <a:rPr lang="en-US" sz="1600" b="0" dirty="0" smtClean="0">
                <a:solidFill>
                  <a:srgbClr val="000000"/>
                </a:solidFill>
                <a:effectLst/>
                <a:latin typeface="Arial Narrow"/>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bwMode="auto">
          <a:xfrm>
            <a:off x="304800" y="4394982"/>
            <a:ext cx="4732500" cy="1674384"/>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342900" indent="-342900" algn="l">
              <a:buClr>
                <a:schemeClr val="tx2"/>
              </a:buClr>
              <a:buSzPct val="75000"/>
              <a:buFont typeface="Wingdings"/>
              <a:buChar char=""/>
            </a:pPr>
            <a:r>
              <a:rPr lang="en-US" b="0" dirty="0" smtClean="0">
                <a:effectLst/>
                <a:cs typeface="Arial" pitchFamily="34" charset="0"/>
              </a:rPr>
              <a:t>Initialize UART </a:t>
            </a:r>
            <a:r>
              <a:rPr lang="en-US" b="0" dirty="0" smtClean="0">
                <a:cs typeface="Arial" pitchFamily="34" charset="0"/>
              </a:rPr>
              <a:t>and</a:t>
            </a:r>
            <a:r>
              <a:rPr lang="en-US" b="0" dirty="0" smtClean="0">
                <a:effectLst/>
                <a:cs typeface="Arial" pitchFamily="34" charset="0"/>
              </a:rPr>
              <a:t> echo </a:t>
            </a:r>
            <a:r>
              <a:rPr lang="en-US" b="0" dirty="0" smtClean="0">
                <a:effectLst/>
                <a:cs typeface="Arial" pitchFamily="34" charset="0"/>
              </a:rPr>
              <a:t>characters using polling</a:t>
            </a:r>
            <a:endParaRPr lang="en-US" b="0" dirty="0">
              <a:effectLst/>
              <a:cs typeface="Arial" pitchFamily="34" charset="0"/>
            </a:endParaRPr>
          </a:p>
          <a:p>
            <a:pPr marL="342900" indent="-342900" algn="l">
              <a:buClr>
                <a:schemeClr val="tx2"/>
              </a:buClr>
              <a:buSzPct val="75000"/>
              <a:buFont typeface="Wingdings"/>
              <a:buChar char=""/>
            </a:pPr>
            <a:r>
              <a:rPr lang="en-US" b="0" dirty="0">
                <a:effectLst/>
                <a:cs typeface="Arial" pitchFamily="34" charset="0"/>
              </a:rPr>
              <a:t>Use interrupts</a:t>
            </a:r>
          </a:p>
          <a:p>
            <a:pPr marL="342900" indent="-342900" algn="l">
              <a:buClr>
                <a:schemeClr val="tx2"/>
              </a:buClr>
              <a:buSzPct val="75000"/>
              <a:buFont typeface="Wingdings"/>
              <a:buChar char=""/>
            </a:pPr>
            <a:r>
              <a:rPr lang="en-US" b="0" dirty="0">
                <a:effectLst/>
                <a:cs typeface="Arial" pitchFamily="34" charset="0"/>
              </a:rPr>
              <a:t>Use </a:t>
            </a:r>
            <a:r>
              <a:rPr lang="en-US" b="0" dirty="0" err="1">
                <a:effectLst/>
                <a:cs typeface="Arial" pitchFamily="34" charset="0"/>
              </a:rPr>
              <a:t>stdio</a:t>
            </a:r>
            <a:r>
              <a:rPr lang="en-US" b="0" dirty="0">
                <a:effectLst/>
                <a:cs typeface="Arial" pitchFamily="34" charset="0"/>
              </a:rPr>
              <a:t> utility, </a:t>
            </a:r>
            <a:r>
              <a:rPr lang="en-US" b="0" dirty="0" smtClean="0">
                <a:effectLst/>
                <a:cs typeface="Arial" pitchFamily="34" charset="0"/>
              </a:rPr>
              <a:t>e.g. </a:t>
            </a:r>
            <a:r>
              <a:rPr lang="en-US" b="0" dirty="0" err="1" smtClean="0">
                <a:effectLst/>
                <a:latin typeface="Consolas" pitchFamily="49" charset="0"/>
                <a:cs typeface="Consolas" pitchFamily="49" charset="0"/>
              </a:rPr>
              <a:t>UARTprintf</a:t>
            </a:r>
            <a:r>
              <a:rPr lang="en-US" b="0" dirty="0">
                <a:effectLst/>
                <a:latin typeface="Consolas" pitchFamily="49" charset="0"/>
                <a:cs typeface="Consolas" pitchFamily="49" charset="0"/>
              </a:rPr>
              <a:t>()</a:t>
            </a:r>
          </a:p>
        </p:txBody>
      </p:sp>
      <p:sp>
        <p:nvSpPr>
          <p:cNvPr id="20482" name="Rectangle 2"/>
          <p:cNvSpPr>
            <a:spLocks noGrp="1" noChangeArrowheads="1"/>
          </p:cNvSpPr>
          <p:nvPr>
            <p:ph type="title"/>
          </p:nvPr>
        </p:nvSpPr>
        <p:spPr/>
        <p:txBody>
          <a:bodyPr>
            <a:normAutofit/>
          </a:bodyPr>
          <a:lstStyle/>
          <a:p>
            <a:r>
              <a:rPr lang="en-US" dirty="0" smtClean="0"/>
              <a:t>Lab 12: UART</a:t>
            </a:r>
          </a:p>
        </p:txBody>
      </p:sp>
      <p:cxnSp>
        <p:nvCxnSpPr>
          <p:cNvPr id="12" name="Straight Connector 11"/>
          <p:cNvCxnSpPr/>
          <p:nvPr/>
        </p:nvCxnSpPr>
        <p:spPr bwMode="auto">
          <a:xfrm flipH="1">
            <a:off x="3276600" y="2362200"/>
            <a:ext cx="1184367" cy="8709"/>
          </a:xfrm>
          <a:prstGeom prst="line">
            <a:avLst/>
          </a:prstGeom>
          <a:solidFill>
            <a:schemeClr val="accent1"/>
          </a:solidFill>
          <a:ln w="25400" cap="flat" cmpd="sng" algn="ctr">
            <a:solidFill>
              <a:schemeClr val="tx1"/>
            </a:solidFill>
            <a:prstDash val="solid"/>
            <a:round/>
            <a:headEnd type="none" w="sm" len="sm"/>
            <a:tailEnd type="none" w="sm" len="sm"/>
          </a:ln>
          <a:effectLst/>
        </p:spPr>
      </p:cxnSp>
      <p:cxnSp>
        <p:nvCxnSpPr>
          <p:cNvPr id="14" name="Straight Connector 13"/>
          <p:cNvCxnSpPr/>
          <p:nvPr/>
        </p:nvCxnSpPr>
        <p:spPr bwMode="auto">
          <a:xfrm>
            <a:off x="4448933" y="1676400"/>
            <a:ext cx="0" cy="68580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15" name="Picture 10" descr="http://us.toshiba.com/images/showcase/products/satellite-a505-s6033-laptop.png"/>
          <p:cNvPicPr>
            <a:picLocks noChangeAspect="1" noChangeArrowheads="1"/>
          </p:cNvPicPr>
          <p:nvPr/>
        </p:nvPicPr>
        <p:blipFill>
          <a:blip r:embed="rId3" cstate="print"/>
          <a:srcRect/>
          <a:stretch>
            <a:fillRect/>
          </a:stretch>
        </p:blipFill>
        <p:spPr bwMode="auto">
          <a:xfrm>
            <a:off x="838200" y="1752600"/>
            <a:ext cx="3117464" cy="2153301"/>
          </a:xfrm>
          <a:prstGeom prst="rect">
            <a:avLst/>
          </a:prstGeom>
          <a:noFill/>
        </p:spPr>
      </p:pic>
      <p:sp>
        <p:nvSpPr>
          <p:cNvPr id="16" name="TextBox 15"/>
          <p:cNvSpPr txBox="1"/>
          <p:nvPr/>
        </p:nvSpPr>
        <p:spPr>
          <a:xfrm>
            <a:off x="3581400" y="1371600"/>
            <a:ext cx="3294493" cy="338554"/>
          </a:xfrm>
          <a:prstGeom prst="rect">
            <a:avLst/>
          </a:prstGeom>
          <a:noFill/>
        </p:spPr>
        <p:txBody>
          <a:bodyPr wrap="none" rtlCol="0" anchor="ctr" anchorCtr="1">
            <a:spAutoFit/>
          </a:bodyPr>
          <a:lstStyle/>
          <a:p>
            <a:r>
              <a:rPr lang="en-US" sz="2000" b="0" dirty="0" smtClean="0">
                <a:solidFill>
                  <a:schemeClr val="dk1"/>
                </a:solidFill>
                <a:effectLst/>
              </a:rPr>
              <a:t>USB Emulation Connection</a:t>
            </a:r>
          </a:p>
        </p:txBody>
      </p:sp>
      <p:cxnSp>
        <p:nvCxnSpPr>
          <p:cNvPr id="18" name="Straight Arrow Connector 17"/>
          <p:cNvCxnSpPr/>
          <p:nvPr/>
        </p:nvCxnSpPr>
        <p:spPr bwMode="auto">
          <a:xfrm flipH="1">
            <a:off x="6169819" y="1676400"/>
            <a:ext cx="5697" cy="304800"/>
          </a:xfrm>
          <a:prstGeom prst="straightConnector1">
            <a:avLst/>
          </a:prstGeom>
          <a:solidFill>
            <a:schemeClr val="accent1"/>
          </a:solidFill>
          <a:ln w="25400" cap="flat" cmpd="sng" algn="ctr">
            <a:solidFill>
              <a:schemeClr val="tx1"/>
            </a:solidFill>
            <a:prstDash val="solid"/>
            <a:round/>
            <a:headEnd type="none" w="sm" len="sm"/>
            <a:tailEnd type="triangle" w="lg" len="med"/>
          </a:ln>
          <a:effectLst/>
        </p:spPr>
      </p:cxnSp>
      <p:cxnSp>
        <p:nvCxnSpPr>
          <p:cNvPr id="19" name="Straight Connector 18"/>
          <p:cNvCxnSpPr/>
          <p:nvPr/>
        </p:nvCxnSpPr>
        <p:spPr bwMode="auto">
          <a:xfrm>
            <a:off x="4436267" y="1676400"/>
            <a:ext cx="1752600" cy="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20" name="Picture 19" descr="transparent flat.png"/>
          <p:cNvPicPr>
            <a:picLocks noChangeAspect="1"/>
          </p:cNvPicPr>
          <p:nvPr/>
        </p:nvPicPr>
        <p:blipFill>
          <a:blip r:embed="rId4" cstate="print"/>
          <a:stretch>
            <a:fillRect/>
          </a:stretch>
        </p:blipFill>
        <p:spPr>
          <a:xfrm>
            <a:off x="5037300" y="1725966"/>
            <a:ext cx="3479344" cy="4343400"/>
          </a:xfrm>
          <a:prstGeom prst="rect">
            <a:avLst/>
          </a:prstGeom>
        </p:spPr>
      </p:pic>
    </p:spTree>
    <p:extLst>
      <p:ext uri="{BB962C8B-B14F-4D97-AF65-F5344CB8AC3E}">
        <p14:creationId xmlns:p14="http://schemas.microsoft.com/office/powerpoint/2010/main" val="808216546"/>
      </p:ext>
    </p:extLst>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sp>
        <p:nvSpPr>
          <p:cNvPr id="8" name="Leading Question"/>
          <p:cNvSpPr txBox="1"/>
          <p:nvPr/>
        </p:nvSpPr>
        <p:spPr>
          <a:xfrm>
            <a:off x="8019230" y="6562045"/>
            <a:ext cx="801501" cy="196977"/>
          </a:xfrm>
          <a:prstGeom prst="rect">
            <a:avLst/>
          </a:prstGeom>
          <a:noFill/>
        </p:spPr>
        <p:txBody>
          <a:bodyPr vert="horz" wrap="none" lIns="0" tIns="0" rIns="0" bIns="0" rtlCol="0" anchor="b" anchorCtr="0">
            <a:spAutoFit/>
          </a:bodyPr>
          <a:lstStyle/>
          <a:p>
            <a:pPr algn="r">
              <a:spcBef>
                <a:spcPct val="0"/>
              </a:spcBef>
            </a:pPr>
            <a:r>
              <a:rPr lang="en-US" sz="1600" b="0" dirty="0">
                <a:solidFill>
                  <a:srgbClr val="000000"/>
                </a:solidFill>
                <a:latin typeface="Arial Narrow"/>
              </a:rPr>
              <a:t>F</a:t>
            </a:r>
            <a:r>
              <a:rPr lang="en-US" sz="1600" b="0" dirty="0" smtClean="0">
                <a:solidFill>
                  <a:srgbClr val="000000"/>
                </a:solidFill>
                <a:latin typeface="Arial Narrow"/>
              </a:rPr>
              <a:t>eatures</a:t>
            </a:r>
            <a:r>
              <a:rPr lang="en-US" sz="1600" b="0" dirty="0" smtClean="0">
                <a:solidFill>
                  <a:srgbClr val="000000"/>
                </a:solidFill>
                <a:effectLst/>
                <a:latin typeface="Arial Narrow"/>
              </a:rPr>
              <a:t>...</a:t>
            </a:r>
          </a:p>
        </p:txBody>
      </p:sp>
      <p:sp>
        <p:nvSpPr>
          <p:cNvPr id="7" name="Rounded Rectangle 6"/>
          <p:cNvSpPr/>
          <p:nvPr/>
        </p:nvSpPr>
        <p:spPr bwMode="auto">
          <a:xfrm>
            <a:off x="1295400" y="5926877"/>
            <a:ext cx="6400800" cy="418743"/>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pic>
        <p:nvPicPr>
          <p:cNvPr id="10" name="Picture 9" descr="transparent perspective.png"/>
          <p:cNvPicPr>
            <a:picLocks noChangeAspect="1"/>
          </p:cNvPicPr>
          <p:nvPr/>
        </p:nvPicPr>
        <p:blipFill>
          <a:blip r:embed="rId4" cstate="print"/>
          <a:stretch>
            <a:fillRect/>
          </a:stretch>
        </p:blipFill>
        <p:spPr>
          <a:xfrm>
            <a:off x="5334000" y="1828800"/>
            <a:ext cx="3962400" cy="3706586"/>
          </a:xfrm>
          <a:prstGeom prst="rect">
            <a:avLst/>
          </a:prstGeom>
        </p:spPr>
      </p:pic>
      <p:sp>
        <p:nvSpPr>
          <p:cNvPr id="9" name="Text Box 4"/>
          <p:cNvSpPr txBox="1">
            <a:spLocks noChangeArrowheads="1"/>
          </p:cNvSpPr>
          <p:nvPr/>
        </p:nvSpPr>
        <p:spPr bwMode="auto">
          <a:xfrm>
            <a:off x="1066800" y="990600"/>
            <a:ext cx="6705600" cy="5786199"/>
          </a:xfrm>
          <a:prstGeom prst="rect">
            <a:avLst/>
          </a:prstGeom>
          <a:noFill/>
          <a:ln w="25400" algn="ctr">
            <a:noFill/>
            <a:miter lim="800000"/>
            <a:headEnd/>
            <a:tailEnd/>
          </a:ln>
        </p:spPr>
        <p:txBody>
          <a:bodyPr wrap="square">
            <a:spAutoFit/>
          </a:bodyPr>
          <a:lstStyle/>
          <a:p>
            <a:r>
              <a:rPr lang="en-US" b="0" dirty="0">
                <a:solidFill>
                  <a:srgbClr val="000000"/>
                </a:solidFill>
              </a:rPr>
              <a:t>Introduction to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a:t>
            </a:r>
            <a:r>
              <a:rPr lang="en-US" b="0" dirty="0">
                <a:solidFill>
                  <a:srgbClr val="000000"/>
                </a:solidFill>
              </a:rPr>
              <a:t>and Peripherals</a:t>
            </a:r>
          </a:p>
          <a:p>
            <a:r>
              <a:rPr lang="en-US" b="0" dirty="0">
                <a:solidFill>
                  <a:srgbClr val="000000"/>
                </a:solidFill>
              </a:rPr>
              <a:t>Code Composer Studio</a:t>
            </a:r>
          </a:p>
          <a:p>
            <a:r>
              <a:rPr lang="en-US" b="0" dirty="0">
                <a:solidFill>
                  <a:srgbClr val="000000"/>
                </a:solidFill>
              </a:rPr>
              <a:t>Introduction to StellarisWare, </a:t>
            </a:r>
            <a:br>
              <a:rPr lang="en-US" b="0" dirty="0">
                <a:solidFill>
                  <a:srgbClr val="000000"/>
                </a:solidFill>
              </a:rPr>
            </a:br>
            <a:r>
              <a:rPr lang="en-US" b="0" dirty="0">
                <a:solidFill>
                  <a:srgbClr val="000000"/>
                </a:solidFill>
              </a:rPr>
              <a:t>Initialization and GPIO</a:t>
            </a:r>
          </a:p>
          <a:p>
            <a:r>
              <a:rPr lang="en-US" b="0" dirty="0" smtClean="0">
                <a:solidFill>
                  <a:srgbClr val="000000"/>
                </a:solidFill>
              </a:rPr>
              <a:t>Interrupts and the Timers</a:t>
            </a:r>
            <a:endParaRPr lang="en-US" b="0" dirty="0">
              <a:solidFill>
                <a:srgbClr val="000000"/>
              </a:solidFill>
            </a:endParaRPr>
          </a:p>
          <a:p>
            <a:r>
              <a:rPr lang="en-US" b="0" dirty="0" smtClean="0">
                <a:solidFill>
                  <a:srgbClr val="000000"/>
                </a:solidFill>
              </a:rPr>
              <a:t>ADC12</a:t>
            </a:r>
            <a:endParaRPr lang="en-US" b="0" dirty="0">
              <a:solidFill>
                <a:srgbClr val="000000"/>
              </a:solidFill>
            </a:endParaRPr>
          </a:p>
          <a:p>
            <a:r>
              <a:rPr lang="en-US" b="0" dirty="0" smtClean="0">
                <a:solidFill>
                  <a:srgbClr val="000000"/>
                </a:solidFill>
              </a:rPr>
              <a:t>Hibernation Module</a:t>
            </a:r>
          </a:p>
          <a:p>
            <a:r>
              <a:rPr lang="en-US" b="0" dirty="0" smtClean="0">
                <a:solidFill>
                  <a:srgbClr val="000000"/>
                </a:solidFill>
              </a:rPr>
              <a:t>USB</a:t>
            </a:r>
          </a:p>
          <a:p>
            <a:r>
              <a:rPr lang="en-US" b="0" dirty="0" smtClean="0">
                <a:solidFill>
                  <a:srgbClr val="000000"/>
                </a:solidFill>
              </a:rPr>
              <a:t>Memory</a:t>
            </a:r>
          </a:p>
          <a:p>
            <a:r>
              <a:rPr lang="en-US" b="0" dirty="0" smtClean="0">
                <a:solidFill>
                  <a:srgbClr val="000000"/>
                </a:solidFill>
              </a:rPr>
              <a:t>Floating-Point</a:t>
            </a:r>
          </a:p>
          <a:p>
            <a:r>
              <a:rPr lang="en-US" b="0" dirty="0" err="1" smtClean="0">
                <a:solidFill>
                  <a:srgbClr val="000000"/>
                </a:solidFill>
              </a:rPr>
              <a:t>BoosterPacks</a:t>
            </a:r>
            <a:r>
              <a:rPr lang="en-US" b="0" dirty="0" smtClean="0">
                <a:solidFill>
                  <a:srgbClr val="000000"/>
                </a:solidFill>
              </a:rPr>
              <a:t> and </a:t>
            </a:r>
            <a:r>
              <a:rPr lang="en-US" b="0" dirty="0" err="1" smtClean="0">
                <a:solidFill>
                  <a:srgbClr val="000000"/>
                </a:solidFill>
              </a:rPr>
              <a:t>grLib</a:t>
            </a:r>
            <a:endParaRPr lang="en-US" b="0" dirty="0" smtClean="0">
              <a:solidFill>
                <a:srgbClr val="000000"/>
              </a:solidFill>
            </a:endParaRPr>
          </a:p>
          <a:p>
            <a:r>
              <a:rPr lang="en-US" b="0" dirty="0" smtClean="0">
                <a:solidFill>
                  <a:srgbClr val="000000"/>
                </a:solidFill>
              </a:rPr>
              <a:t>Synchronous Serial Interface</a:t>
            </a:r>
          </a:p>
          <a:p>
            <a:r>
              <a:rPr lang="en-US" b="0" dirty="0" smtClean="0">
                <a:solidFill>
                  <a:srgbClr val="000000"/>
                </a:solidFill>
              </a:rPr>
              <a:t>UART</a:t>
            </a:r>
          </a:p>
          <a:p>
            <a:r>
              <a:rPr lang="en-US" dirty="0">
                <a:solidFill>
                  <a:srgbClr val="000000"/>
                </a:solidFill>
              </a:rPr>
              <a:t>µDMA</a:t>
            </a:r>
          </a:p>
          <a:p>
            <a:endParaRPr lang="en-US" dirty="0" smtClean="0">
              <a:solidFill>
                <a:srgbClr val="000000"/>
              </a:solidFill>
            </a:endParaRPr>
          </a:p>
        </p:txBody>
      </p:sp>
    </p:spTree>
    <p:extLst>
      <p:ext uri="{BB962C8B-B14F-4D97-AF65-F5344CB8AC3E}">
        <p14:creationId xmlns:p14="http://schemas.microsoft.com/office/powerpoint/2010/main" val="415678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7"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622223" y="838200"/>
            <a:ext cx="8114298" cy="5380861"/>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a:xfrm>
            <a:off x="457200" y="0"/>
            <a:ext cx="8229600" cy="715962"/>
          </a:xfrm>
        </p:spPr>
        <p:txBody>
          <a:bodyPr>
            <a:normAutofit/>
          </a:bodyPr>
          <a:lstStyle/>
          <a:p>
            <a:r>
              <a:rPr lang="en-US" dirty="0" smtClean="0">
                <a:solidFill>
                  <a:srgbClr val="FF0000"/>
                </a:solidFill>
              </a:rPr>
              <a:t>µDMA Features</a:t>
            </a:r>
            <a:endParaRPr lang="en-US" sz="3600" b="1" dirty="0">
              <a:solidFill>
                <a:srgbClr val="FF0000"/>
              </a:solidFill>
            </a:endParaRPr>
          </a:p>
        </p:txBody>
      </p:sp>
      <p:sp>
        <p:nvSpPr>
          <p:cNvPr id="6" name="Leading Question"/>
          <p:cNvSpPr txBox="1"/>
          <p:nvPr/>
        </p:nvSpPr>
        <p:spPr>
          <a:xfrm>
            <a:off x="7613349" y="6562045"/>
            <a:ext cx="1207382"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Transfer types...</a:t>
            </a:r>
          </a:p>
        </p:txBody>
      </p:sp>
      <p:sp>
        <p:nvSpPr>
          <p:cNvPr id="3" name="TextBox 2"/>
          <p:cNvSpPr txBox="1"/>
          <p:nvPr/>
        </p:nvSpPr>
        <p:spPr>
          <a:xfrm>
            <a:off x="589826" y="836049"/>
            <a:ext cx="7177991" cy="5383012"/>
          </a:xfrm>
          <a:prstGeom prst="rect">
            <a:avLst/>
          </a:prstGeom>
          <a:noFill/>
        </p:spPr>
        <p:txBody>
          <a:bodyPr wrap="none" rtlCol="0" anchor="ctr" anchorCtr="0">
            <a:spAutoFit/>
          </a:bodyPr>
          <a:lstStyle/>
          <a:p>
            <a:pPr marL="342900" indent="-342900" algn="l">
              <a:buClr>
                <a:schemeClr val="tx2"/>
              </a:buClr>
              <a:buSzPct val="75000"/>
              <a:buFont typeface="Wingdings"/>
              <a:buChar char=""/>
            </a:pPr>
            <a:r>
              <a:rPr lang="en-US" sz="1800" dirty="0" smtClean="0">
                <a:solidFill>
                  <a:schemeClr val="dk1"/>
                </a:solidFill>
                <a:effectLst/>
              </a:rPr>
              <a:t>32 channels</a:t>
            </a:r>
          </a:p>
          <a:p>
            <a:pPr marL="342900" indent="-342900" algn="l">
              <a:buClr>
                <a:schemeClr val="tx2"/>
              </a:buClr>
              <a:buSzPct val="75000"/>
              <a:buFont typeface="Wingdings"/>
              <a:buChar char=""/>
            </a:pPr>
            <a:r>
              <a:rPr lang="en-US" sz="1800" dirty="0" smtClean="0">
                <a:solidFill>
                  <a:schemeClr val="dk1"/>
                </a:solidFill>
              </a:rPr>
              <a:t>SRAM to </a:t>
            </a:r>
            <a:r>
              <a:rPr lang="en-US" sz="1800" dirty="0">
                <a:solidFill>
                  <a:schemeClr val="dk1"/>
                </a:solidFill>
              </a:rPr>
              <a:t>SRAM </a:t>
            </a:r>
            <a:r>
              <a:rPr lang="en-US" sz="1800" dirty="0" smtClean="0">
                <a:solidFill>
                  <a:schemeClr val="dk1"/>
                </a:solidFill>
              </a:rPr>
              <a:t>, </a:t>
            </a:r>
            <a:r>
              <a:rPr lang="en-US" sz="1800" dirty="0">
                <a:solidFill>
                  <a:schemeClr val="dk1"/>
                </a:solidFill>
              </a:rPr>
              <a:t>SRAM </a:t>
            </a:r>
            <a:r>
              <a:rPr lang="en-US" sz="1800" dirty="0" smtClean="0">
                <a:solidFill>
                  <a:schemeClr val="dk1"/>
                </a:solidFill>
              </a:rPr>
              <a:t>to peripheral and peripheral to </a:t>
            </a:r>
            <a:br>
              <a:rPr lang="en-US" sz="1800" dirty="0" smtClean="0">
                <a:solidFill>
                  <a:schemeClr val="dk1"/>
                </a:solidFill>
              </a:rPr>
            </a:br>
            <a:r>
              <a:rPr lang="en-US" sz="1800" dirty="0">
                <a:solidFill>
                  <a:schemeClr val="dk1"/>
                </a:solidFill>
              </a:rPr>
              <a:t>SRAM </a:t>
            </a:r>
            <a:r>
              <a:rPr lang="en-US" sz="1800" dirty="0" smtClean="0">
                <a:solidFill>
                  <a:schemeClr val="dk1"/>
                </a:solidFill>
              </a:rPr>
              <a:t>transfers (no Flash or ROM transfers are possible)</a:t>
            </a:r>
          </a:p>
          <a:p>
            <a:pPr marL="342900" indent="-342900" algn="l">
              <a:buClr>
                <a:schemeClr val="tx2"/>
              </a:buClr>
              <a:buSzPct val="75000"/>
              <a:buFont typeface="Wingdings"/>
              <a:buChar char=""/>
            </a:pPr>
            <a:r>
              <a:rPr lang="en-US" sz="1800" dirty="0" smtClean="0">
                <a:solidFill>
                  <a:schemeClr val="dk1"/>
                </a:solidFill>
                <a:effectLst/>
              </a:rPr>
              <a:t>Basic, Auto (transfer completes even if request is removed), </a:t>
            </a:r>
            <a:br>
              <a:rPr lang="en-US" sz="1800" dirty="0" smtClean="0">
                <a:solidFill>
                  <a:schemeClr val="dk1"/>
                </a:solidFill>
                <a:effectLst/>
              </a:rPr>
            </a:br>
            <a:r>
              <a:rPr lang="en-US" sz="1800" dirty="0" smtClean="0">
                <a:solidFill>
                  <a:schemeClr val="dk1"/>
                </a:solidFill>
                <a:effectLst/>
              </a:rPr>
              <a:t>Ping-Pong and Scatter-gather (via a task list)</a:t>
            </a:r>
          </a:p>
          <a:p>
            <a:pPr marL="342900" indent="-342900" algn="l">
              <a:buClr>
                <a:schemeClr val="tx2"/>
              </a:buClr>
              <a:buSzPct val="75000"/>
              <a:buFont typeface="Wingdings"/>
              <a:buChar char=""/>
            </a:pPr>
            <a:r>
              <a:rPr lang="en-US" sz="1800" dirty="0" smtClean="0">
                <a:solidFill>
                  <a:schemeClr val="dk1"/>
                </a:solidFill>
              </a:rPr>
              <a:t>Two priority levels</a:t>
            </a:r>
          </a:p>
          <a:p>
            <a:pPr marL="342900" indent="-342900" algn="l">
              <a:buClr>
                <a:schemeClr val="tx2"/>
              </a:buClr>
              <a:buSzPct val="75000"/>
              <a:buFont typeface="Wingdings"/>
              <a:buChar char=""/>
            </a:pPr>
            <a:r>
              <a:rPr lang="en-US" sz="1800" dirty="0" smtClean="0">
                <a:solidFill>
                  <a:schemeClr val="dk1"/>
                </a:solidFill>
              </a:rPr>
              <a:t>8, 16 and 32-bit data transfer sizes</a:t>
            </a:r>
          </a:p>
          <a:p>
            <a:pPr marL="342900" indent="-342900" algn="l">
              <a:buClr>
                <a:schemeClr val="tx2"/>
              </a:buClr>
              <a:buSzPct val="75000"/>
              <a:buFont typeface="Wingdings"/>
              <a:buChar char=""/>
            </a:pPr>
            <a:r>
              <a:rPr lang="en-US" sz="1800" dirty="0" smtClean="0">
                <a:solidFill>
                  <a:schemeClr val="dk1"/>
                </a:solidFill>
              </a:rPr>
              <a:t>Transfer sizes of 1 to 1024 elements (in binary steps)</a:t>
            </a:r>
          </a:p>
          <a:p>
            <a:pPr marL="342900" indent="-342900" algn="l">
              <a:buClr>
                <a:schemeClr val="tx2"/>
              </a:buClr>
              <a:buSzPct val="75000"/>
              <a:buFont typeface="Wingdings"/>
              <a:buChar char=""/>
            </a:pPr>
            <a:r>
              <a:rPr lang="en-US" sz="1800" dirty="0" smtClean="0">
                <a:solidFill>
                  <a:schemeClr val="dk1"/>
                </a:solidFill>
                <a:effectLst/>
              </a:rPr>
              <a:t>CPU </a:t>
            </a:r>
            <a:r>
              <a:rPr lang="en-US" sz="1800" dirty="0" smtClean="0">
                <a:solidFill>
                  <a:schemeClr val="dk1"/>
                </a:solidFill>
              </a:rPr>
              <a:t>bus accesses outrank </a:t>
            </a:r>
            <a:r>
              <a:rPr lang="en-US" sz="1800" dirty="0" smtClean="0">
                <a:solidFill>
                  <a:schemeClr val="dk1"/>
                </a:solidFill>
                <a:effectLst/>
              </a:rPr>
              <a:t>DMA controller </a:t>
            </a:r>
          </a:p>
          <a:p>
            <a:pPr marL="342900" indent="-342900" algn="l">
              <a:buClr>
                <a:schemeClr val="tx2"/>
              </a:buClr>
              <a:buSzPct val="75000"/>
              <a:buFont typeface="Wingdings"/>
              <a:buChar char=""/>
            </a:pPr>
            <a:r>
              <a:rPr lang="en-US" sz="1800" dirty="0" smtClean="0">
                <a:solidFill>
                  <a:schemeClr val="dk1"/>
                </a:solidFill>
              </a:rPr>
              <a:t>Source and destination address increment sizes: </a:t>
            </a:r>
            <a:br>
              <a:rPr lang="en-US" sz="1800" dirty="0" smtClean="0">
                <a:solidFill>
                  <a:schemeClr val="dk1"/>
                </a:solidFill>
              </a:rPr>
            </a:br>
            <a:r>
              <a:rPr lang="en-US" sz="1800" dirty="0" smtClean="0">
                <a:solidFill>
                  <a:schemeClr val="dk1"/>
                </a:solidFill>
              </a:rPr>
              <a:t>size of element, half-word, word, no increment</a:t>
            </a:r>
          </a:p>
          <a:p>
            <a:pPr marL="342900" indent="-342900" algn="l">
              <a:buClr>
                <a:schemeClr val="tx2"/>
              </a:buClr>
              <a:buSzPct val="75000"/>
              <a:buFont typeface="Wingdings"/>
              <a:buChar char=""/>
            </a:pPr>
            <a:r>
              <a:rPr lang="en-US" sz="1800" dirty="0" smtClean="0">
                <a:solidFill>
                  <a:schemeClr val="dk1"/>
                </a:solidFill>
                <a:effectLst/>
              </a:rPr>
              <a:t>Interrupt on transfer completion (per channel)</a:t>
            </a:r>
          </a:p>
          <a:p>
            <a:pPr marL="342900" indent="-342900" algn="l">
              <a:buClr>
                <a:schemeClr val="tx2"/>
              </a:buClr>
              <a:buSzPct val="75000"/>
              <a:buFont typeface="Wingdings"/>
              <a:buChar char=""/>
            </a:pPr>
            <a:r>
              <a:rPr lang="en-US" sz="1800" dirty="0" smtClean="0">
                <a:solidFill>
                  <a:schemeClr val="dk1"/>
                </a:solidFill>
              </a:rPr>
              <a:t>Hardware and software triggers</a:t>
            </a:r>
          </a:p>
          <a:p>
            <a:pPr marL="342900" indent="-342900" algn="l">
              <a:buClr>
                <a:schemeClr val="tx2"/>
              </a:buClr>
              <a:buSzPct val="75000"/>
              <a:buFont typeface="Wingdings"/>
              <a:buChar char=""/>
            </a:pPr>
            <a:r>
              <a:rPr lang="en-US" sz="1800" dirty="0" smtClean="0">
                <a:solidFill>
                  <a:schemeClr val="dk1"/>
                </a:solidFill>
                <a:effectLst/>
              </a:rPr>
              <a:t>Single and Burst requests</a:t>
            </a:r>
          </a:p>
          <a:p>
            <a:pPr marL="342900" indent="-342900" algn="l">
              <a:buClr>
                <a:schemeClr val="tx2"/>
              </a:buClr>
              <a:buSzPct val="75000"/>
              <a:buFont typeface="Wingdings"/>
              <a:buChar char=""/>
            </a:pPr>
            <a:r>
              <a:rPr lang="en-US" sz="1800" dirty="0" smtClean="0">
                <a:solidFill>
                  <a:schemeClr val="dk1"/>
                </a:solidFill>
              </a:rPr>
              <a:t>Each channel can specify a minimum # of transfers before </a:t>
            </a:r>
            <a:br>
              <a:rPr lang="en-US" sz="1800" dirty="0" smtClean="0">
                <a:solidFill>
                  <a:schemeClr val="dk1"/>
                </a:solidFill>
              </a:rPr>
            </a:br>
            <a:r>
              <a:rPr lang="en-US" sz="1800" dirty="0" smtClean="0">
                <a:solidFill>
                  <a:schemeClr val="dk1"/>
                </a:solidFill>
              </a:rPr>
              <a:t>relinquishing to a higher priority transfer. </a:t>
            </a:r>
            <a:br>
              <a:rPr lang="en-US" sz="1800" dirty="0" smtClean="0">
                <a:solidFill>
                  <a:schemeClr val="dk1"/>
                </a:solidFill>
              </a:rPr>
            </a:br>
            <a:r>
              <a:rPr lang="en-US" sz="1800" dirty="0" smtClean="0">
                <a:solidFill>
                  <a:schemeClr val="dk1"/>
                </a:solidFill>
              </a:rPr>
              <a:t>Known as “Burst” or “Arbitration”</a:t>
            </a:r>
            <a:endParaRPr lang="en-US" sz="1800" dirty="0" smtClean="0">
              <a:solidFill>
                <a:schemeClr val="dk1"/>
              </a:solidFill>
              <a:effectLst/>
            </a:endParaRPr>
          </a:p>
        </p:txBody>
      </p:sp>
    </p:spTree>
    <p:extLst>
      <p:ext uri="{BB962C8B-B14F-4D97-AF65-F5344CB8AC3E}">
        <p14:creationId xmlns:p14="http://schemas.microsoft.com/office/powerpoint/2010/main" val="3823919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Transfer Types</a:t>
            </a:r>
            <a:endParaRPr lang="en-US" dirty="0"/>
          </a:p>
        </p:txBody>
      </p:sp>
      <p:sp>
        <p:nvSpPr>
          <p:cNvPr id="3" name="Content Placeholder 2"/>
          <p:cNvSpPr>
            <a:spLocks noGrp="1"/>
          </p:cNvSpPr>
          <p:nvPr>
            <p:ph idx="1"/>
          </p:nvPr>
        </p:nvSpPr>
        <p:spPr>
          <a:ln>
            <a:solidFill>
              <a:schemeClr val="accent1"/>
            </a:solidFill>
          </a:ln>
        </p:spPr>
        <p:txBody>
          <a:bodyPr>
            <a:normAutofit fontScale="77500" lnSpcReduction="20000"/>
          </a:bodyPr>
          <a:lstStyle/>
          <a:p>
            <a:pPr marL="0" indent="0">
              <a:buNone/>
            </a:pPr>
            <a:r>
              <a:rPr lang="en-US" dirty="0" smtClean="0"/>
              <a:t>Basic</a:t>
            </a:r>
          </a:p>
          <a:p>
            <a:pPr lvl="1"/>
            <a:r>
              <a:rPr lang="en-US" b="0" dirty="0" smtClean="0"/>
              <a:t>Single to Single</a:t>
            </a:r>
          </a:p>
          <a:p>
            <a:pPr lvl="1"/>
            <a:r>
              <a:rPr lang="en-US" b="0" dirty="0" smtClean="0"/>
              <a:t>Single to </a:t>
            </a:r>
            <a:r>
              <a:rPr lang="en-US" b="0" dirty="0" smtClean="0"/>
              <a:t>Array</a:t>
            </a:r>
          </a:p>
          <a:p>
            <a:pPr lvl="1"/>
            <a:r>
              <a:rPr lang="en-US" b="0" dirty="0" smtClean="0"/>
              <a:t>Array to Single</a:t>
            </a:r>
            <a:endParaRPr lang="en-US" b="0" dirty="0" smtClean="0"/>
          </a:p>
          <a:p>
            <a:pPr lvl="1"/>
            <a:r>
              <a:rPr lang="en-US" b="0" dirty="0" smtClean="0"/>
              <a:t>Array to Array</a:t>
            </a:r>
          </a:p>
          <a:p>
            <a:pPr marL="0" indent="0">
              <a:buNone/>
            </a:pPr>
            <a:r>
              <a:rPr lang="en-US" dirty="0" smtClean="0"/>
              <a:t>Auto</a:t>
            </a:r>
          </a:p>
          <a:p>
            <a:pPr lvl="1"/>
            <a:r>
              <a:rPr lang="en-US" b="0" dirty="0" smtClean="0"/>
              <a:t>Same as Basic but the transfer </a:t>
            </a:r>
            <a:r>
              <a:rPr lang="en-US" b="0" dirty="0" smtClean="0"/>
              <a:t>completes </a:t>
            </a:r>
            <a:r>
              <a:rPr lang="en-US" b="0" dirty="0" smtClean="0"/>
              <a:t>even if the request is removed</a:t>
            </a:r>
          </a:p>
          <a:p>
            <a:pPr marL="0" indent="0">
              <a:buNone/>
            </a:pPr>
            <a:r>
              <a:rPr lang="en-US" dirty="0" smtClean="0"/>
              <a:t>Ping-Pong</a:t>
            </a:r>
          </a:p>
          <a:p>
            <a:pPr lvl="1"/>
            <a:r>
              <a:rPr lang="en-US" b="0" dirty="0" smtClean="0"/>
              <a:t>Single to Array (and vice-versa). Normally used to stream data from a peripheral to memory. When the PING array is full the µDMA switches to the PONG array, freeing </a:t>
            </a:r>
            <a:r>
              <a:rPr lang="en-US" b="0" dirty="0" smtClean="0"/>
              <a:t>the PING array for use by </a:t>
            </a:r>
            <a:r>
              <a:rPr lang="en-US" b="0" dirty="0" smtClean="0"/>
              <a:t>the program.</a:t>
            </a:r>
          </a:p>
          <a:p>
            <a:pPr marL="0" indent="0">
              <a:buNone/>
            </a:pPr>
            <a:r>
              <a:rPr lang="en-US" dirty="0" smtClean="0"/>
              <a:t>Scatter-Gather</a:t>
            </a:r>
          </a:p>
          <a:p>
            <a:pPr lvl="1"/>
            <a:r>
              <a:rPr lang="en-US" b="0" dirty="0" smtClean="0"/>
              <a:t>Many Singles to an Array (and vice-versa). May be used to read elements from a data stream or move objects in  a graphics memory frame.</a:t>
            </a:r>
          </a:p>
          <a:p>
            <a:pPr lvl="1"/>
            <a:endParaRPr lang="en-US" b="0" dirty="0"/>
          </a:p>
        </p:txBody>
      </p:sp>
      <p:sp>
        <p:nvSpPr>
          <p:cNvPr id="4" name="Leading Question"/>
          <p:cNvSpPr txBox="1"/>
          <p:nvPr/>
        </p:nvSpPr>
        <p:spPr>
          <a:xfrm>
            <a:off x="7618479" y="6562045"/>
            <a:ext cx="1202252"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Block diagram...</a:t>
            </a:r>
          </a:p>
        </p:txBody>
      </p:sp>
    </p:spTree>
    <p:extLst>
      <p:ext uri="{BB962C8B-B14F-4D97-AF65-F5344CB8AC3E}">
        <p14:creationId xmlns:p14="http://schemas.microsoft.com/office/powerpoint/2010/main" val="1647319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µDMA Block Diagram</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990600"/>
            <a:ext cx="8524875" cy="4877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Leading Question"/>
          <p:cNvSpPr txBox="1"/>
          <p:nvPr/>
        </p:nvSpPr>
        <p:spPr>
          <a:xfrm>
            <a:off x="7972742" y="6562045"/>
            <a:ext cx="84798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Channels...</a:t>
            </a:r>
          </a:p>
        </p:txBody>
      </p:sp>
    </p:spTree>
    <p:extLst>
      <p:ext uri="{BB962C8B-B14F-4D97-AF65-F5344CB8AC3E}">
        <p14:creationId xmlns:p14="http://schemas.microsoft.com/office/powerpoint/2010/main" val="1858765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µDMA Channels</a:t>
            </a:r>
            <a:endParaRPr lang="en-US" dirty="0"/>
          </a:p>
        </p:txBody>
      </p:sp>
      <p:sp>
        <p:nvSpPr>
          <p:cNvPr id="3" name="Content Placeholder 2"/>
          <p:cNvSpPr>
            <a:spLocks noGrp="1"/>
          </p:cNvSpPr>
          <p:nvPr>
            <p:ph idx="1"/>
          </p:nvPr>
        </p:nvSpPr>
        <p:spPr>
          <a:xfrm>
            <a:off x="304800" y="762000"/>
            <a:ext cx="8610600" cy="990600"/>
          </a:xfrm>
        </p:spPr>
        <p:txBody>
          <a:bodyPr/>
          <a:lstStyle/>
          <a:p>
            <a:pPr>
              <a:buFont typeface="Wingdings"/>
              <a:buChar char=""/>
            </a:pPr>
            <a:r>
              <a:rPr lang="en-US" sz="1600" dirty="0" smtClean="0"/>
              <a:t>Each channel has 5 possible assignments made in the </a:t>
            </a:r>
            <a:r>
              <a:rPr lang="en-US" sz="1600" dirty="0" err="1" smtClean="0"/>
              <a:t>DMACHMAPn</a:t>
            </a:r>
            <a:r>
              <a:rPr lang="en-US" sz="1600" dirty="0" smtClean="0"/>
              <a:t> register</a:t>
            </a:r>
            <a:endParaRPr lang="en-US" sz="1600" dirty="0"/>
          </a:p>
        </p:txBody>
      </p:sp>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4931847"/>
            <a:ext cx="5820273" cy="188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8846" y="1084974"/>
            <a:ext cx="5746522" cy="388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434320" y="3080671"/>
            <a:ext cx="1242648" cy="1034129"/>
          </a:xfrm>
          <a:prstGeom prst="rect">
            <a:avLst/>
          </a:prstGeom>
          <a:noFill/>
        </p:spPr>
        <p:txBody>
          <a:bodyPr wrap="none" rtlCol="0" anchor="ctr" anchorCtr="0">
            <a:spAutoFit/>
          </a:bodyPr>
          <a:lstStyle/>
          <a:p>
            <a:pPr algn="l"/>
            <a:r>
              <a:rPr lang="en-US" sz="1800" b="0" dirty="0" smtClean="0">
                <a:solidFill>
                  <a:schemeClr val="dk1"/>
                </a:solidFill>
                <a:effectLst/>
              </a:rPr>
              <a:t>S = Single</a:t>
            </a:r>
          </a:p>
          <a:p>
            <a:pPr algn="l"/>
            <a:r>
              <a:rPr lang="en-US" sz="1800" b="0" dirty="0" smtClean="0">
                <a:solidFill>
                  <a:schemeClr val="dk1"/>
                </a:solidFill>
              </a:rPr>
              <a:t>B = Burst</a:t>
            </a:r>
          </a:p>
          <a:p>
            <a:pPr algn="l"/>
            <a:r>
              <a:rPr lang="en-US" sz="1800" b="0" dirty="0" smtClean="0">
                <a:solidFill>
                  <a:schemeClr val="dk1"/>
                </a:solidFill>
                <a:effectLst/>
              </a:rPr>
              <a:t>SB = Both</a:t>
            </a:r>
          </a:p>
        </p:txBody>
      </p:sp>
      <p:sp>
        <p:nvSpPr>
          <p:cNvPr id="9" name="Leading Question"/>
          <p:cNvSpPr txBox="1"/>
          <p:nvPr/>
        </p:nvSpPr>
        <p:spPr>
          <a:xfrm>
            <a:off x="7685805" y="6562045"/>
            <a:ext cx="1134926"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Configuration...</a:t>
            </a:r>
          </a:p>
        </p:txBody>
      </p:sp>
    </p:spTree>
    <p:extLst>
      <p:ext uri="{BB962C8B-B14F-4D97-AF65-F5344CB8AC3E}">
        <p14:creationId xmlns:p14="http://schemas.microsoft.com/office/powerpoint/2010/main" val="3719207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Channel Configuration</a:t>
            </a:r>
            <a:endParaRPr lang="en-US" dirty="0"/>
          </a:p>
        </p:txBody>
      </p:sp>
      <p:sp>
        <p:nvSpPr>
          <p:cNvPr id="4" name="Content Placeholder 2"/>
          <p:cNvSpPr>
            <a:spLocks noGrp="1"/>
          </p:cNvSpPr>
          <p:nvPr>
            <p:ph idx="1"/>
          </p:nvPr>
        </p:nvSpPr>
        <p:spPr>
          <a:xfrm>
            <a:off x="304800" y="762000"/>
            <a:ext cx="8610600" cy="1600200"/>
          </a:xfrm>
        </p:spPr>
        <p:txBody>
          <a:bodyPr>
            <a:normAutofit/>
          </a:bodyPr>
          <a:lstStyle/>
          <a:p>
            <a:pPr>
              <a:buFont typeface="Wingdings"/>
              <a:buChar char=""/>
            </a:pPr>
            <a:r>
              <a:rPr lang="en-US" sz="1600" dirty="0" smtClean="0"/>
              <a:t>Channel control is done via a set of control structures in a table</a:t>
            </a:r>
          </a:p>
          <a:p>
            <a:pPr>
              <a:buFont typeface="Wingdings"/>
              <a:buChar char=""/>
            </a:pPr>
            <a:r>
              <a:rPr lang="en-US" sz="1600" dirty="0" smtClean="0"/>
              <a:t>The table must be located on a 1024-byte boundary</a:t>
            </a:r>
          </a:p>
          <a:p>
            <a:pPr>
              <a:buFont typeface="Wingdings"/>
              <a:buChar char=""/>
            </a:pPr>
            <a:r>
              <a:rPr lang="en-US" sz="1600" dirty="0" smtClean="0"/>
              <a:t>Each channel can have one or two control structures; a primary and an alternate</a:t>
            </a:r>
          </a:p>
          <a:p>
            <a:pPr>
              <a:buFont typeface="Wingdings"/>
              <a:buChar char=""/>
            </a:pPr>
            <a:r>
              <a:rPr lang="en-US" sz="1600" dirty="0" smtClean="0"/>
              <a:t>The primary structure is for BASIC and AUTO transfers. Alternate is for Ping-Pong and Scatter-gather</a:t>
            </a:r>
            <a:endParaRPr lang="en-US" sz="16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 y="2800350"/>
            <a:ext cx="2628900" cy="245745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63592" y="2571750"/>
            <a:ext cx="3570208" cy="313932"/>
          </a:xfrm>
          <a:prstGeom prst="rect">
            <a:avLst/>
          </a:prstGeom>
          <a:noFill/>
        </p:spPr>
        <p:txBody>
          <a:bodyPr wrap="none" rtlCol="0" anchor="ctr" anchorCtr="0">
            <a:spAutoFit/>
          </a:bodyPr>
          <a:lstStyle/>
          <a:p>
            <a:r>
              <a:rPr lang="en-US" sz="1800" dirty="0" smtClean="0">
                <a:solidFill>
                  <a:schemeClr val="dk1"/>
                </a:solidFill>
                <a:effectLst/>
              </a:rPr>
              <a:t>Control Structure Memory Map</a:t>
            </a: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3950" y="2800350"/>
            <a:ext cx="3219450" cy="140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061862" y="2571750"/>
            <a:ext cx="3070072" cy="313932"/>
          </a:xfrm>
          <a:prstGeom prst="rect">
            <a:avLst/>
          </a:prstGeom>
          <a:noFill/>
        </p:spPr>
        <p:txBody>
          <a:bodyPr wrap="none" rtlCol="0" anchor="ctr" anchorCtr="0">
            <a:spAutoFit/>
          </a:bodyPr>
          <a:lstStyle/>
          <a:p>
            <a:r>
              <a:rPr lang="en-US" sz="1800" dirty="0" smtClean="0">
                <a:solidFill>
                  <a:schemeClr val="dk1"/>
                </a:solidFill>
                <a:effectLst/>
              </a:rPr>
              <a:t>Channel Control Structure</a:t>
            </a:r>
          </a:p>
        </p:txBody>
      </p:sp>
      <p:sp>
        <p:nvSpPr>
          <p:cNvPr id="6" name="TextBox 5"/>
          <p:cNvSpPr txBox="1"/>
          <p:nvPr/>
        </p:nvSpPr>
        <p:spPr>
          <a:xfrm>
            <a:off x="4800600" y="4303252"/>
            <a:ext cx="3475631" cy="1945148"/>
          </a:xfrm>
          <a:prstGeom prst="rect">
            <a:avLst/>
          </a:prstGeom>
          <a:noFill/>
          <a:ln>
            <a:solidFill>
              <a:schemeClr val="tx1"/>
            </a:solidFill>
          </a:ln>
        </p:spPr>
        <p:txBody>
          <a:bodyPr wrap="none" rtlCol="0" anchor="ctr" anchorCtr="0">
            <a:spAutoFit/>
          </a:bodyPr>
          <a:lstStyle/>
          <a:p>
            <a:pPr algn="l">
              <a:buClr>
                <a:schemeClr val="tx2"/>
              </a:buClr>
              <a:buSzPct val="75000"/>
            </a:pPr>
            <a:r>
              <a:rPr lang="en-US" sz="1400" dirty="0" smtClean="0">
                <a:solidFill>
                  <a:schemeClr val="dk1"/>
                </a:solidFill>
                <a:effectLst/>
              </a:rPr>
              <a:t>Control word contains:</a:t>
            </a:r>
          </a:p>
          <a:p>
            <a:pPr marL="342900" indent="-342900" algn="l">
              <a:buClr>
                <a:schemeClr val="tx2"/>
              </a:buClr>
              <a:buSzPct val="75000"/>
              <a:buFont typeface="Wingdings"/>
              <a:buChar char=""/>
            </a:pPr>
            <a:r>
              <a:rPr lang="en-US" sz="1400" b="0" dirty="0" smtClean="0">
                <a:solidFill>
                  <a:schemeClr val="dk1"/>
                </a:solidFill>
              </a:rPr>
              <a:t>Source and </a:t>
            </a:r>
            <a:r>
              <a:rPr lang="en-US" sz="1400" b="0" dirty="0" err="1" smtClean="0">
                <a:solidFill>
                  <a:schemeClr val="dk1"/>
                </a:solidFill>
              </a:rPr>
              <a:t>Dest</a:t>
            </a:r>
            <a:r>
              <a:rPr lang="en-US" sz="1400" b="0" dirty="0" smtClean="0">
                <a:solidFill>
                  <a:schemeClr val="dk1"/>
                </a:solidFill>
              </a:rPr>
              <a:t> data sizes</a:t>
            </a:r>
          </a:p>
          <a:p>
            <a:pPr marL="342900" indent="-342900" algn="l">
              <a:buClr>
                <a:schemeClr val="tx2"/>
              </a:buClr>
              <a:buSzPct val="75000"/>
              <a:buFont typeface="Wingdings"/>
              <a:buChar char=""/>
            </a:pPr>
            <a:r>
              <a:rPr lang="en-US" sz="1400" b="0" dirty="0" smtClean="0">
                <a:solidFill>
                  <a:schemeClr val="dk1"/>
                </a:solidFill>
                <a:effectLst/>
              </a:rPr>
              <a:t>Source and </a:t>
            </a:r>
            <a:r>
              <a:rPr lang="en-US" sz="1400" b="0" dirty="0" err="1" smtClean="0">
                <a:solidFill>
                  <a:schemeClr val="dk1"/>
                </a:solidFill>
                <a:effectLst/>
              </a:rPr>
              <a:t>Dest</a:t>
            </a:r>
            <a:r>
              <a:rPr lang="en-US" sz="1400" b="0" dirty="0" smtClean="0">
                <a:solidFill>
                  <a:schemeClr val="dk1"/>
                </a:solidFill>
                <a:effectLst/>
              </a:rPr>
              <a:t> </a:t>
            </a:r>
            <a:r>
              <a:rPr lang="en-US" sz="1400" b="0" dirty="0" err="1" smtClean="0">
                <a:solidFill>
                  <a:schemeClr val="dk1"/>
                </a:solidFill>
                <a:effectLst/>
              </a:rPr>
              <a:t>addr</a:t>
            </a:r>
            <a:r>
              <a:rPr lang="en-US" sz="1400" b="0" dirty="0" smtClean="0">
                <a:solidFill>
                  <a:schemeClr val="dk1"/>
                </a:solidFill>
                <a:effectLst/>
              </a:rPr>
              <a:t> increment size</a:t>
            </a:r>
          </a:p>
          <a:p>
            <a:pPr marL="342900" indent="-342900" algn="l">
              <a:buClr>
                <a:schemeClr val="tx2"/>
              </a:buClr>
              <a:buSzPct val="75000"/>
              <a:buFont typeface="Wingdings"/>
              <a:buChar char=""/>
            </a:pPr>
            <a:r>
              <a:rPr lang="en-US" sz="1400" b="0" dirty="0" smtClean="0">
                <a:solidFill>
                  <a:schemeClr val="dk1"/>
                </a:solidFill>
              </a:rPr>
              <a:t># of transfers before bus arbitration</a:t>
            </a:r>
          </a:p>
          <a:p>
            <a:pPr marL="342900" indent="-342900" algn="l">
              <a:buClr>
                <a:schemeClr val="tx2"/>
              </a:buClr>
              <a:buSzPct val="75000"/>
              <a:buFont typeface="Wingdings"/>
              <a:buChar char=""/>
            </a:pPr>
            <a:r>
              <a:rPr lang="en-US" sz="1400" b="0" dirty="0" smtClean="0">
                <a:solidFill>
                  <a:schemeClr val="dk1"/>
                </a:solidFill>
                <a:effectLst/>
              </a:rPr>
              <a:t>Total elements to transfer</a:t>
            </a:r>
          </a:p>
          <a:p>
            <a:pPr marL="342900" indent="-342900" algn="l">
              <a:buClr>
                <a:schemeClr val="tx2"/>
              </a:buClr>
              <a:buSzPct val="75000"/>
              <a:buFont typeface="Wingdings"/>
              <a:buChar char=""/>
            </a:pPr>
            <a:r>
              <a:rPr lang="en-US" sz="1400" b="0" dirty="0" err="1" smtClean="0">
                <a:solidFill>
                  <a:schemeClr val="dk1"/>
                </a:solidFill>
              </a:rPr>
              <a:t>Useburst</a:t>
            </a:r>
            <a:r>
              <a:rPr lang="en-US" sz="1400" b="0" dirty="0" smtClean="0">
                <a:solidFill>
                  <a:schemeClr val="dk1"/>
                </a:solidFill>
              </a:rPr>
              <a:t> flag</a:t>
            </a:r>
          </a:p>
          <a:p>
            <a:pPr marL="342900" indent="-342900" algn="l">
              <a:buClr>
                <a:schemeClr val="tx2"/>
              </a:buClr>
              <a:buSzPct val="75000"/>
              <a:buFont typeface="Wingdings"/>
              <a:buChar char=""/>
            </a:pPr>
            <a:r>
              <a:rPr lang="en-US" sz="1400" b="0" dirty="0" smtClean="0">
                <a:solidFill>
                  <a:schemeClr val="dk1"/>
                </a:solidFill>
                <a:effectLst/>
              </a:rPr>
              <a:t>Transfer mode</a:t>
            </a:r>
          </a:p>
        </p:txBody>
      </p:sp>
      <p:sp>
        <p:nvSpPr>
          <p:cNvPr id="10" name="Leading Question"/>
          <p:cNvSpPr txBox="1"/>
          <p:nvPr/>
        </p:nvSpPr>
        <p:spPr>
          <a:xfrm>
            <a:off x="8402347" y="6562045"/>
            <a:ext cx="418384"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Lab...</a:t>
            </a:r>
          </a:p>
        </p:txBody>
      </p:sp>
    </p:spTree>
    <p:extLst>
      <p:ext uri="{BB962C8B-B14F-4D97-AF65-F5344CB8AC3E}">
        <p14:creationId xmlns:p14="http://schemas.microsoft.com/office/powerpoint/2010/main" val="3905530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Straight Connector 41"/>
          <p:cNvCxnSpPr/>
          <p:nvPr/>
        </p:nvCxnSpPr>
        <p:spPr bwMode="auto">
          <a:xfrm flipH="1">
            <a:off x="3276600" y="2362200"/>
            <a:ext cx="1184367" cy="8709"/>
          </a:xfrm>
          <a:prstGeom prst="line">
            <a:avLst/>
          </a:prstGeom>
          <a:solidFill>
            <a:schemeClr val="accent1"/>
          </a:solidFill>
          <a:ln w="25400" cap="flat" cmpd="sng" algn="ctr">
            <a:solidFill>
              <a:schemeClr val="tx1"/>
            </a:solidFill>
            <a:prstDash val="solid"/>
            <a:round/>
            <a:headEnd type="none" w="sm" len="sm"/>
            <a:tailEnd type="none" w="sm" len="sm"/>
          </a:ln>
          <a:effectLst/>
        </p:spPr>
      </p:cxnSp>
      <p:sp>
        <p:nvSpPr>
          <p:cNvPr id="12" name="Rounded Rectangle 11"/>
          <p:cNvSpPr/>
          <p:nvPr/>
        </p:nvSpPr>
        <p:spPr bwMode="auto">
          <a:xfrm>
            <a:off x="609600" y="4648199"/>
            <a:ext cx="4238046" cy="1110665"/>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482" name="Rectangle 2"/>
          <p:cNvSpPr>
            <a:spLocks noGrp="1" noChangeArrowheads="1"/>
          </p:cNvSpPr>
          <p:nvPr>
            <p:ph type="title"/>
          </p:nvPr>
        </p:nvSpPr>
        <p:spPr/>
        <p:txBody>
          <a:bodyPr>
            <a:normAutofit/>
          </a:bodyPr>
          <a:lstStyle/>
          <a:p>
            <a:r>
              <a:rPr lang="en-US" dirty="0" smtClean="0">
                <a:solidFill>
                  <a:srgbClr val="FF0000"/>
                </a:solidFill>
              </a:rPr>
              <a:t>Lab 13: Transferring Data with the µDMA</a:t>
            </a:r>
          </a:p>
        </p:txBody>
      </p:sp>
      <p:sp>
        <p:nvSpPr>
          <p:cNvPr id="20484" name="Text Box 4"/>
          <p:cNvSpPr txBox="1">
            <a:spLocks noChangeArrowheads="1"/>
          </p:cNvSpPr>
          <p:nvPr/>
        </p:nvSpPr>
        <p:spPr bwMode="auto">
          <a:xfrm>
            <a:off x="617788" y="4711278"/>
            <a:ext cx="4198650" cy="895630"/>
          </a:xfrm>
          <a:prstGeom prst="rect">
            <a:avLst/>
          </a:prstGeom>
          <a:noFill/>
          <a:ln w="12700" algn="ctr">
            <a:solidFill>
              <a:schemeClr val="accent1"/>
            </a:solidFill>
            <a:miter lim="800000"/>
            <a:headEnd/>
            <a:tailEnd/>
          </a:ln>
        </p:spPr>
        <p:txBody>
          <a:bodyPr wrap="none" anchorCtr="1">
            <a:spAutoFit/>
          </a:bodyPr>
          <a:lstStyle/>
          <a:p>
            <a:pPr marL="342900" indent="-342900" algn="l">
              <a:buClr>
                <a:schemeClr val="tx2"/>
              </a:buClr>
              <a:buSzPct val="75000"/>
              <a:buFont typeface="Wingdings" pitchFamily="2" charset="2"/>
              <a:buChar char="u"/>
            </a:pPr>
            <a:r>
              <a:rPr lang="en-US" sz="1800" b="0" dirty="0" smtClean="0"/>
              <a:t>Perform an array to array memory </a:t>
            </a:r>
            <a:br>
              <a:rPr lang="en-US" sz="1800" b="0" dirty="0" smtClean="0"/>
            </a:br>
            <a:r>
              <a:rPr lang="en-US" sz="1800" b="0" dirty="0" smtClean="0"/>
              <a:t>transfer</a:t>
            </a:r>
          </a:p>
          <a:p>
            <a:pPr marL="342900" indent="-342900" algn="l">
              <a:buClr>
                <a:schemeClr val="tx2"/>
              </a:buClr>
              <a:buSzPct val="75000"/>
              <a:buFont typeface="Wingdings" pitchFamily="2" charset="2"/>
              <a:buChar char="u"/>
            </a:pPr>
            <a:r>
              <a:rPr lang="en-US" sz="1800" b="0" dirty="0" smtClean="0"/>
              <a:t>Transfer data to and from the UART</a:t>
            </a:r>
            <a:endParaRPr lang="en-US" sz="1800" b="0" dirty="0"/>
          </a:p>
        </p:txBody>
      </p:sp>
      <p:cxnSp>
        <p:nvCxnSpPr>
          <p:cNvPr id="56" name="Straight Connector 55"/>
          <p:cNvCxnSpPr/>
          <p:nvPr/>
        </p:nvCxnSpPr>
        <p:spPr bwMode="auto">
          <a:xfrm>
            <a:off x="4448933" y="1951843"/>
            <a:ext cx="0" cy="410357"/>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2058" name="Picture 10" descr="http://us.toshiba.com/images/showcase/products/satellite-a505-s6033-laptop.png"/>
          <p:cNvPicPr>
            <a:picLocks noChangeAspect="1" noChangeArrowheads="1"/>
          </p:cNvPicPr>
          <p:nvPr/>
        </p:nvPicPr>
        <p:blipFill>
          <a:blip r:embed="rId3" cstate="print"/>
          <a:srcRect/>
          <a:stretch>
            <a:fillRect/>
          </a:stretch>
        </p:blipFill>
        <p:spPr bwMode="auto">
          <a:xfrm>
            <a:off x="838200" y="1752600"/>
            <a:ext cx="3117464" cy="2153301"/>
          </a:xfrm>
          <a:prstGeom prst="rect">
            <a:avLst/>
          </a:prstGeom>
          <a:noFill/>
        </p:spPr>
      </p:pic>
      <p:sp>
        <p:nvSpPr>
          <p:cNvPr id="60" name="TextBox 59"/>
          <p:cNvSpPr txBox="1"/>
          <p:nvPr/>
        </p:nvSpPr>
        <p:spPr>
          <a:xfrm>
            <a:off x="3868307" y="1566446"/>
            <a:ext cx="3294493" cy="338554"/>
          </a:xfrm>
          <a:prstGeom prst="rect">
            <a:avLst/>
          </a:prstGeom>
          <a:noFill/>
        </p:spPr>
        <p:txBody>
          <a:bodyPr wrap="none" rtlCol="0" anchor="ctr" anchorCtr="1">
            <a:spAutoFit/>
          </a:bodyPr>
          <a:lstStyle/>
          <a:p>
            <a:r>
              <a:rPr lang="en-US" sz="2000" b="0" dirty="0" smtClean="0">
                <a:solidFill>
                  <a:schemeClr val="dk1"/>
                </a:solidFill>
                <a:effectLst/>
              </a:rPr>
              <a:t>USB Emulation Connection</a:t>
            </a:r>
          </a:p>
        </p:txBody>
      </p:sp>
      <p:cxnSp>
        <p:nvCxnSpPr>
          <p:cNvPr id="58" name="Straight Arrow Connector 57"/>
          <p:cNvCxnSpPr/>
          <p:nvPr/>
        </p:nvCxnSpPr>
        <p:spPr bwMode="auto">
          <a:xfrm flipH="1">
            <a:off x="6324601" y="1951843"/>
            <a:ext cx="5696" cy="357578"/>
          </a:xfrm>
          <a:prstGeom prst="straightConnector1">
            <a:avLst/>
          </a:prstGeom>
          <a:solidFill>
            <a:schemeClr val="accent1"/>
          </a:solidFill>
          <a:ln w="25400" cap="flat" cmpd="sng" algn="ctr">
            <a:solidFill>
              <a:schemeClr val="tx1"/>
            </a:solidFill>
            <a:prstDash val="solid"/>
            <a:round/>
            <a:headEnd type="none" w="sm" len="sm"/>
            <a:tailEnd type="triangle" w="lg" len="med"/>
          </a:ln>
          <a:effectLst/>
        </p:spPr>
      </p:cxnSp>
      <p:cxnSp>
        <p:nvCxnSpPr>
          <p:cNvPr id="28" name="Straight Connector 27"/>
          <p:cNvCxnSpPr/>
          <p:nvPr/>
        </p:nvCxnSpPr>
        <p:spPr bwMode="auto">
          <a:xfrm>
            <a:off x="4436267" y="1951843"/>
            <a:ext cx="1894030" cy="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14" name="Picture 13" descr="transparent flat.png"/>
          <p:cNvPicPr>
            <a:picLocks noChangeAspect="1"/>
          </p:cNvPicPr>
          <p:nvPr/>
        </p:nvPicPr>
        <p:blipFill>
          <a:blip r:embed="rId4" cstate="print"/>
          <a:stretch>
            <a:fillRect/>
          </a:stretch>
        </p:blipFill>
        <p:spPr>
          <a:xfrm>
            <a:off x="5369748" y="2239297"/>
            <a:ext cx="2819400" cy="3519568"/>
          </a:xfrm>
          <a:prstGeom prst="rect">
            <a:avLst/>
          </a:prstGeom>
        </p:spPr>
      </p:pic>
      <p:sp>
        <p:nvSpPr>
          <p:cNvPr id="13" name="Leading Question"/>
          <p:cNvSpPr txBox="1"/>
          <p:nvPr/>
        </p:nvSpPr>
        <p:spPr>
          <a:xfrm>
            <a:off x="7994864" y="6562045"/>
            <a:ext cx="825867"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Wrap-up ...</a:t>
            </a:r>
          </a:p>
        </p:txBody>
      </p:sp>
    </p:spTree>
    <p:extLst>
      <p:ext uri="{BB962C8B-B14F-4D97-AF65-F5344CB8AC3E}">
        <p14:creationId xmlns:p14="http://schemas.microsoft.com/office/powerpoint/2010/main" val="5488200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152400" y="1295400"/>
            <a:ext cx="8763000" cy="36576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p:txBody>
          <a:bodyPr/>
          <a:lstStyle/>
          <a:p>
            <a:r>
              <a:rPr lang="en-US" dirty="0" smtClean="0">
                <a:solidFill>
                  <a:schemeClr val="tx1"/>
                </a:solidFill>
              </a:rPr>
              <a:t>Thanks for Attending!</a:t>
            </a:r>
            <a:endParaRPr lang="en-US" dirty="0">
              <a:solidFill>
                <a:schemeClr val="tx1"/>
              </a:solidFill>
            </a:endParaRPr>
          </a:p>
        </p:txBody>
      </p:sp>
      <p:sp>
        <p:nvSpPr>
          <p:cNvPr id="3" name="Content Placeholder 2"/>
          <p:cNvSpPr>
            <a:spLocks noGrp="1"/>
          </p:cNvSpPr>
          <p:nvPr>
            <p:ph idx="1"/>
          </p:nvPr>
        </p:nvSpPr>
        <p:spPr>
          <a:xfrm>
            <a:off x="685800" y="1447800"/>
            <a:ext cx="8229600" cy="3581400"/>
          </a:xfrm>
        </p:spPr>
        <p:txBody>
          <a:bodyPr/>
          <a:lstStyle/>
          <a:p>
            <a:pPr>
              <a:buFont typeface="Wingdings"/>
              <a:buChar char=""/>
            </a:pPr>
            <a:r>
              <a:rPr lang="en-US" b="0" dirty="0" smtClean="0"/>
              <a:t> Make sure to take your kits and      workbooks with you</a:t>
            </a:r>
          </a:p>
          <a:p>
            <a:pPr>
              <a:buFont typeface="Wingdings"/>
              <a:buChar char=""/>
            </a:pPr>
            <a:r>
              <a:rPr lang="en-US" b="0" dirty="0" smtClean="0"/>
              <a:t> Please leave the TTO flash drives and meters here</a:t>
            </a:r>
          </a:p>
          <a:p>
            <a:pPr>
              <a:buFont typeface="Wingdings"/>
              <a:buChar char=""/>
            </a:pPr>
            <a:r>
              <a:rPr lang="en-US" b="0" dirty="0" smtClean="0"/>
              <a:t> Please fill out the feedback form</a:t>
            </a:r>
          </a:p>
          <a:p>
            <a:pPr>
              <a:buFont typeface="Wingdings"/>
              <a:buChar char=""/>
            </a:pPr>
            <a:r>
              <a:rPr lang="en-US" b="0" dirty="0" smtClean="0"/>
              <a:t> Have safe trip home!</a:t>
            </a:r>
            <a:endParaRPr lang="en-US" b="0" dirty="0"/>
          </a:p>
        </p:txBody>
      </p:sp>
      <p:pic>
        <p:nvPicPr>
          <p:cNvPr id="6" name="Picture 5" descr="ti_stk_2c_pos_rgb_jpg.jpg"/>
          <p:cNvPicPr>
            <a:picLocks noChangeAspect="1"/>
          </p:cNvPicPr>
          <p:nvPr/>
        </p:nvPicPr>
        <p:blipFill>
          <a:blip r:embed="rId2" cstate="print"/>
          <a:stretch>
            <a:fillRect/>
          </a:stretch>
        </p:blipFill>
        <p:spPr>
          <a:xfrm>
            <a:off x="2286000" y="5040920"/>
            <a:ext cx="4745736" cy="1664680"/>
          </a:xfrm>
          <a:prstGeom prst="rect">
            <a:avLst/>
          </a:prstGeom>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16" name="Text Box 176"/>
          <p:cNvSpPr txBox="1">
            <a:spLocks noChangeArrowheads="1"/>
          </p:cNvSpPr>
          <p:nvPr/>
        </p:nvSpPr>
        <p:spPr bwMode="auto">
          <a:xfrm>
            <a:off x="955675" y="2116138"/>
            <a:ext cx="7212013" cy="2876550"/>
          </a:xfrm>
          <a:prstGeom prst="rect">
            <a:avLst/>
          </a:prstGeom>
          <a:noFill/>
          <a:ln w="12700">
            <a:noFill/>
            <a:miter lim="800000"/>
            <a:headEnd type="none" w="sm" len="sm"/>
            <a:tailEnd type="none" w="sm" len="sm"/>
          </a:ln>
          <a:effectLst/>
        </p:spPr>
        <p:txBody>
          <a:bodyPr>
            <a:spAutoFit/>
          </a:bodyPr>
          <a:lstStyle/>
          <a:p>
            <a:pPr algn="ctr"/>
            <a:r>
              <a:rPr lang="en-US" sz="2000" b="0" dirty="0">
                <a:effectLst/>
                <a:latin typeface="Arial" charset="0"/>
              </a:rPr>
              <a:t>Presented by</a:t>
            </a:r>
          </a:p>
          <a:p>
            <a:pPr algn="ctr"/>
            <a:r>
              <a:rPr lang="en-US" sz="3600" dirty="0">
                <a:effectLst/>
              </a:rPr>
              <a:t>Texas Instruments</a:t>
            </a:r>
          </a:p>
          <a:p>
            <a:pPr algn="ctr"/>
            <a:r>
              <a:rPr lang="en-US" sz="3600" dirty="0">
                <a:effectLst/>
              </a:rPr>
              <a:t>Technical Training Organization</a:t>
            </a:r>
          </a:p>
          <a:p>
            <a:pPr algn="ctr"/>
            <a:endParaRPr lang="en-US" b="0" dirty="0">
              <a:effectLst/>
              <a:latin typeface="Arial" charset="0"/>
            </a:endParaRPr>
          </a:p>
          <a:p>
            <a:pPr algn="ctr"/>
            <a:r>
              <a:rPr lang="en-US" b="0" dirty="0">
                <a:effectLst/>
                <a:latin typeface="Arial" charset="0"/>
              </a:rPr>
              <a:t>www.ti.com/training</a:t>
            </a:r>
          </a:p>
        </p:txBody>
      </p:sp>
    </p:spTree>
    <p:custDataLst>
      <p:tags r:id="rId1"/>
    </p:custData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Straight Connector 41"/>
          <p:cNvCxnSpPr/>
          <p:nvPr/>
        </p:nvCxnSpPr>
        <p:spPr bwMode="auto">
          <a:xfrm flipH="1">
            <a:off x="3276600" y="2362200"/>
            <a:ext cx="1184367" cy="8709"/>
          </a:xfrm>
          <a:prstGeom prst="line">
            <a:avLst/>
          </a:prstGeom>
          <a:solidFill>
            <a:schemeClr val="accent1"/>
          </a:solidFill>
          <a:ln w="25400" cap="flat" cmpd="sng" algn="ctr">
            <a:solidFill>
              <a:schemeClr val="tx1"/>
            </a:solidFill>
            <a:prstDash val="solid"/>
            <a:round/>
            <a:headEnd type="none" w="sm" len="sm"/>
            <a:tailEnd type="none" w="sm" len="sm"/>
          </a:ln>
          <a:effectLst/>
        </p:spPr>
      </p:cxnSp>
      <p:sp>
        <p:nvSpPr>
          <p:cNvPr id="12" name="Rounded Rectangle 11"/>
          <p:cNvSpPr/>
          <p:nvPr/>
        </p:nvSpPr>
        <p:spPr bwMode="auto">
          <a:xfrm>
            <a:off x="990600" y="4267200"/>
            <a:ext cx="3733800" cy="15240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482" name="Rectangle 2"/>
          <p:cNvSpPr>
            <a:spLocks noGrp="1" noChangeArrowheads="1"/>
          </p:cNvSpPr>
          <p:nvPr>
            <p:ph type="title"/>
          </p:nvPr>
        </p:nvSpPr>
        <p:spPr/>
        <p:txBody>
          <a:bodyPr>
            <a:normAutofit/>
          </a:bodyPr>
          <a:lstStyle/>
          <a:p>
            <a:r>
              <a:rPr lang="en-US" dirty="0" smtClean="0">
                <a:solidFill>
                  <a:srgbClr val="FF0000"/>
                </a:solidFill>
              </a:rPr>
              <a:t>Lab 1: Hardware and Software Setup</a:t>
            </a:r>
          </a:p>
        </p:txBody>
      </p:sp>
      <p:sp>
        <p:nvSpPr>
          <p:cNvPr id="20484" name="Text Box 4"/>
          <p:cNvSpPr txBox="1">
            <a:spLocks noChangeArrowheads="1"/>
          </p:cNvSpPr>
          <p:nvPr/>
        </p:nvSpPr>
        <p:spPr bwMode="auto">
          <a:xfrm>
            <a:off x="998788" y="4330278"/>
            <a:ext cx="3647217" cy="1394228"/>
          </a:xfrm>
          <a:prstGeom prst="rect">
            <a:avLst/>
          </a:prstGeom>
          <a:noFill/>
          <a:ln w="12700" algn="ctr">
            <a:noFill/>
            <a:miter lim="800000"/>
            <a:headEnd/>
            <a:tailEnd/>
          </a:ln>
        </p:spPr>
        <p:txBody>
          <a:bodyPr wrap="none" anchorCtr="1">
            <a:spAutoFit/>
          </a:bodyPr>
          <a:lstStyle/>
          <a:p>
            <a:pPr marL="342900" indent="-342900" algn="l">
              <a:buClr>
                <a:schemeClr val="tx2"/>
              </a:buClr>
              <a:buSzPct val="75000"/>
              <a:buFont typeface="Wingdings" pitchFamily="2" charset="2"/>
              <a:buChar char="u"/>
            </a:pPr>
            <a:r>
              <a:rPr lang="en-US" sz="1800" b="0" dirty="0" smtClean="0"/>
              <a:t>Install the software</a:t>
            </a:r>
            <a:endParaRPr lang="en-US" sz="1800" b="0" dirty="0" smtClean="0">
              <a:effectLst/>
            </a:endParaRPr>
          </a:p>
          <a:p>
            <a:pPr marL="342900" indent="-342900" algn="l">
              <a:buClr>
                <a:schemeClr val="tx2"/>
              </a:buClr>
              <a:buSzPct val="75000"/>
              <a:buFont typeface="Wingdings" pitchFamily="2" charset="2"/>
              <a:buChar char="u"/>
            </a:pPr>
            <a:r>
              <a:rPr lang="en-US" sz="1800" b="0" dirty="0" smtClean="0">
                <a:effectLst/>
              </a:rPr>
              <a:t>Review </a:t>
            </a:r>
            <a:r>
              <a:rPr lang="en-US" sz="1800" b="0" dirty="0">
                <a:effectLst/>
              </a:rPr>
              <a:t>the kit contents</a:t>
            </a:r>
          </a:p>
          <a:p>
            <a:pPr marL="342900" indent="-342900" algn="l">
              <a:buClr>
                <a:schemeClr val="tx2"/>
              </a:buClr>
              <a:buSzPct val="75000"/>
              <a:buFont typeface="Wingdings" pitchFamily="2" charset="2"/>
              <a:buChar char="u"/>
            </a:pPr>
            <a:r>
              <a:rPr lang="en-US" sz="1800" b="0" dirty="0" smtClean="0">
                <a:effectLst/>
              </a:rPr>
              <a:t>Connect </a:t>
            </a:r>
            <a:r>
              <a:rPr lang="en-US" sz="1800" b="0" dirty="0">
                <a:effectLst/>
              </a:rPr>
              <a:t>the </a:t>
            </a:r>
            <a:r>
              <a:rPr lang="en-US" sz="1800" b="0" dirty="0" smtClean="0">
                <a:effectLst/>
              </a:rPr>
              <a:t>hardware</a:t>
            </a:r>
            <a:endParaRPr lang="en-US" sz="1800" b="0" dirty="0">
              <a:effectLst/>
            </a:endParaRPr>
          </a:p>
          <a:p>
            <a:pPr marL="342900" indent="-342900" algn="l">
              <a:buClr>
                <a:schemeClr val="tx2"/>
              </a:buClr>
              <a:buSzPct val="75000"/>
              <a:buFont typeface="Wingdings" pitchFamily="2" charset="2"/>
              <a:buChar char="u"/>
            </a:pPr>
            <a:r>
              <a:rPr lang="en-US" sz="1800" b="0" dirty="0">
                <a:effectLst/>
              </a:rPr>
              <a:t>Test the </a:t>
            </a:r>
            <a:r>
              <a:rPr lang="en-US" sz="1800" b="0" dirty="0" err="1">
                <a:effectLst/>
              </a:rPr>
              <a:t>QuickStart</a:t>
            </a:r>
            <a:r>
              <a:rPr lang="en-US" sz="1800" b="0" dirty="0">
                <a:effectLst/>
              </a:rPr>
              <a:t> </a:t>
            </a:r>
            <a:r>
              <a:rPr lang="en-US" sz="1800" b="0" dirty="0" smtClean="0">
                <a:effectLst/>
              </a:rPr>
              <a:t>application</a:t>
            </a:r>
            <a:endParaRPr lang="en-US" sz="1800" b="1" dirty="0"/>
          </a:p>
        </p:txBody>
      </p:sp>
      <p:cxnSp>
        <p:nvCxnSpPr>
          <p:cNvPr id="56" name="Straight Connector 55"/>
          <p:cNvCxnSpPr/>
          <p:nvPr/>
        </p:nvCxnSpPr>
        <p:spPr bwMode="auto">
          <a:xfrm>
            <a:off x="4448933" y="1676400"/>
            <a:ext cx="0" cy="68580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2058" name="Picture 10" descr="http://us.toshiba.com/images/showcase/products/satellite-a505-s6033-laptop.png"/>
          <p:cNvPicPr>
            <a:picLocks noChangeAspect="1" noChangeArrowheads="1"/>
          </p:cNvPicPr>
          <p:nvPr/>
        </p:nvPicPr>
        <p:blipFill>
          <a:blip r:embed="rId3" cstate="print"/>
          <a:srcRect/>
          <a:stretch>
            <a:fillRect/>
          </a:stretch>
        </p:blipFill>
        <p:spPr bwMode="auto">
          <a:xfrm>
            <a:off x="838200" y="1752600"/>
            <a:ext cx="3117464" cy="2153301"/>
          </a:xfrm>
          <a:prstGeom prst="rect">
            <a:avLst/>
          </a:prstGeom>
          <a:noFill/>
        </p:spPr>
      </p:pic>
      <p:sp>
        <p:nvSpPr>
          <p:cNvPr id="60" name="TextBox 59"/>
          <p:cNvSpPr txBox="1"/>
          <p:nvPr/>
        </p:nvSpPr>
        <p:spPr>
          <a:xfrm>
            <a:off x="3581400" y="1371600"/>
            <a:ext cx="3294493" cy="338554"/>
          </a:xfrm>
          <a:prstGeom prst="rect">
            <a:avLst/>
          </a:prstGeom>
          <a:noFill/>
        </p:spPr>
        <p:txBody>
          <a:bodyPr wrap="none" rtlCol="0" anchor="ctr" anchorCtr="1">
            <a:spAutoFit/>
          </a:bodyPr>
          <a:lstStyle/>
          <a:p>
            <a:r>
              <a:rPr lang="en-US" sz="2000" b="0" dirty="0" smtClean="0">
                <a:solidFill>
                  <a:schemeClr val="dk1"/>
                </a:solidFill>
                <a:effectLst/>
              </a:rPr>
              <a:t>USB Emulation Connection</a:t>
            </a:r>
          </a:p>
        </p:txBody>
      </p:sp>
      <p:sp>
        <p:nvSpPr>
          <p:cNvPr id="62" name="Leading Question"/>
          <p:cNvSpPr txBox="1"/>
          <p:nvPr/>
        </p:nvSpPr>
        <p:spPr>
          <a:xfrm>
            <a:off x="8057702" y="6562045"/>
            <a:ext cx="76302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Agenda ...</a:t>
            </a:r>
          </a:p>
        </p:txBody>
      </p:sp>
      <p:cxnSp>
        <p:nvCxnSpPr>
          <p:cNvPr id="58" name="Straight Arrow Connector 57"/>
          <p:cNvCxnSpPr/>
          <p:nvPr/>
        </p:nvCxnSpPr>
        <p:spPr bwMode="auto">
          <a:xfrm flipH="1">
            <a:off x="6169819" y="1676400"/>
            <a:ext cx="5697" cy="304800"/>
          </a:xfrm>
          <a:prstGeom prst="straightConnector1">
            <a:avLst/>
          </a:prstGeom>
          <a:solidFill>
            <a:schemeClr val="accent1"/>
          </a:solidFill>
          <a:ln w="25400" cap="flat" cmpd="sng" algn="ctr">
            <a:solidFill>
              <a:schemeClr val="tx1"/>
            </a:solidFill>
            <a:prstDash val="solid"/>
            <a:round/>
            <a:headEnd type="none" w="sm" len="sm"/>
            <a:tailEnd type="triangle" w="lg" len="med"/>
          </a:ln>
          <a:effectLst/>
        </p:spPr>
      </p:cxnSp>
      <p:cxnSp>
        <p:nvCxnSpPr>
          <p:cNvPr id="28" name="Straight Connector 27"/>
          <p:cNvCxnSpPr/>
          <p:nvPr/>
        </p:nvCxnSpPr>
        <p:spPr bwMode="auto">
          <a:xfrm>
            <a:off x="4436267" y="1676400"/>
            <a:ext cx="1752600" cy="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14" name="Picture 13" descr="transparent flat.png"/>
          <p:cNvPicPr>
            <a:picLocks noChangeAspect="1"/>
          </p:cNvPicPr>
          <p:nvPr/>
        </p:nvPicPr>
        <p:blipFill>
          <a:blip r:embed="rId4" cstate="print"/>
          <a:stretch>
            <a:fillRect/>
          </a:stretch>
        </p:blipFill>
        <p:spPr>
          <a:xfrm>
            <a:off x="5037300" y="1725966"/>
            <a:ext cx="3479344" cy="43434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sp>
        <p:nvSpPr>
          <p:cNvPr id="8" name="Leading Question"/>
          <p:cNvSpPr txBox="1"/>
          <p:nvPr/>
        </p:nvSpPr>
        <p:spPr>
          <a:xfrm>
            <a:off x="8315785" y="6562045"/>
            <a:ext cx="504946"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IDEs...</a:t>
            </a:r>
          </a:p>
        </p:txBody>
      </p:sp>
      <p:sp>
        <p:nvSpPr>
          <p:cNvPr id="12" name="Rounded Rectangle 11"/>
          <p:cNvSpPr/>
          <p:nvPr/>
        </p:nvSpPr>
        <p:spPr bwMode="auto">
          <a:xfrm>
            <a:off x="1600200" y="1325380"/>
            <a:ext cx="5638800" cy="418743"/>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pic>
        <p:nvPicPr>
          <p:cNvPr id="13" name="Picture 12" descr="transparent perspective.png"/>
          <p:cNvPicPr>
            <a:picLocks noChangeAspect="1"/>
          </p:cNvPicPr>
          <p:nvPr/>
        </p:nvPicPr>
        <p:blipFill>
          <a:blip r:embed="rId4" cstate="print"/>
          <a:stretch>
            <a:fillRect/>
          </a:stretch>
        </p:blipFill>
        <p:spPr>
          <a:xfrm>
            <a:off x="5334000" y="1828800"/>
            <a:ext cx="3962400" cy="3706586"/>
          </a:xfrm>
          <a:prstGeom prst="rect">
            <a:avLst/>
          </a:prstGeom>
        </p:spPr>
      </p:pic>
      <p:sp>
        <p:nvSpPr>
          <p:cNvPr id="9" name="Text Box 4"/>
          <p:cNvSpPr txBox="1">
            <a:spLocks noChangeArrowheads="1"/>
          </p:cNvSpPr>
          <p:nvPr/>
        </p:nvSpPr>
        <p:spPr bwMode="auto">
          <a:xfrm>
            <a:off x="1066800" y="990600"/>
            <a:ext cx="6705600" cy="5786199"/>
          </a:xfrm>
          <a:prstGeom prst="rect">
            <a:avLst/>
          </a:prstGeom>
          <a:noFill/>
          <a:ln w="25400" algn="ctr">
            <a:noFill/>
            <a:miter lim="800000"/>
            <a:headEnd/>
            <a:tailEnd/>
          </a:ln>
        </p:spPr>
        <p:txBody>
          <a:bodyPr wrap="square">
            <a:spAutoFit/>
          </a:bodyPr>
          <a:lstStyle/>
          <a:p>
            <a:r>
              <a:rPr lang="en-US" b="0" dirty="0">
                <a:solidFill>
                  <a:srgbClr val="000000"/>
                </a:solidFill>
              </a:rPr>
              <a:t>Introduction to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a:t>
            </a:r>
            <a:r>
              <a:rPr lang="en-US" b="0" dirty="0">
                <a:solidFill>
                  <a:srgbClr val="000000"/>
                </a:solidFill>
              </a:rPr>
              <a:t>and Peripherals</a:t>
            </a:r>
          </a:p>
          <a:p>
            <a:r>
              <a:rPr lang="en-US" dirty="0">
                <a:solidFill>
                  <a:srgbClr val="000000"/>
                </a:solidFill>
              </a:rPr>
              <a:t>Code Composer Studio</a:t>
            </a:r>
          </a:p>
          <a:p>
            <a:r>
              <a:rPr lang="en-US" b="0" dirty="0">
                <a:solidFill>
                  <a:srgbClr val="000000"/>
                </a:solidFill>
              </a:rPr>
              <a:t>Introduction to StellarisWare, </a:t>
            </a:r>
            <a:br>
              <a:rPr lang="en-US" b="0" dirty="0">
                <a:solidFill>
                  <a:srgbClr val="000000"/>
                </a:solidFill>
              </a:rPr>
            </a:br>
            <a:r>
              <a:rPr lang="en-US" b="0" dirty="0">
                <a:solidFill>
                  <a:srgbClr val="000000"/>
                </a:solidFill>
              </a:rPr>
              <a:t>Initialization and GPIO</a:t>
            </a:r>
          </a:p>
          <a:p>
            <a:r>
              <a:rPr lang="en-US" b="0" dirty="0" smtClean="0">
                <a:solidFill>
                  <a:srgbClr val="000000"/>
                </a:solidFill>
              </a:rPr>
              <a:t>Interrupts and the Timers</a:t>
            </a:r>
            <a:endParaRPr lang="en-US" b="0" dirty="0">
              <a:solidFill>
                <a:srgbClr val="000000"/>
              </a:solidFill>
            </a:endParaRPr>
          </a:p>
          <a:p>
            <a:r>
              <a:rPr lang="en-US" b="0" dirty="0" smtClean="0">
                <a:solidFill>
                  <a:srgbClr val="000000"/>
                </a:solidFill>
              </a:rPr>
              <a:t>ADC12</a:t>
            </a:r>
            <a:endParaRPr lang="en-US" b="0" dirty="0">
              <a:solidFill>
                <a:srgbClr val="000000"/>
              </a:solidFill>
            </a:endParaRPr>
          </a:p>
          <a:p>
            <a:r>
              <a:rPr lang="en-US" b="0" dirty="0" smtClean="0">
                <a:solidFill>
                  <a:srgbClr val="000000"/>
                </a:solidFill>
              </a:rPr>
              <a:t>Hibernation Module</a:t>
            </a:r>
          </a:p>
          <a:p>
            <a:r>
              <a:rPr lang="en-US" b="0" dirty="0" smtClean="0">
                <a:solidFill>
                  <a:srgbClr val="000000"/>
                </a:solidFill>
              </a:rPr>
              <a:t>USB</a:t>
            </a:r>
          </a:p>
          <a:p>
            <a:r>
              <a:rPr lang="en-US" b="0" dirty="0" smtClean="0">
                <a:solidFill>
                  <a:srgbClr val="000000"/>
                </a:solidFill>
              </a:rPr>
              <a:t>Memory</a:t>
            </a:r>
          </a:p>
          <a:p>
            <a:r>
              <a:rPr lang="en-US" b="0" dirty="0" smtClean="0">
                <a:solidFill>
                  <a:srgbClr val="000000"/>
                </a:solidFill>
              </a:rPr>
              <a:t>Floating-Point</a:t>
            </a:r>
          </a:p>
          <a:p>
            <a:r>
              <a:rPr lang="en-US" b="0" dirty="0" err="1" smtClean="0">
                <a:solidFill>
                  <a:srgbClr val="000000"/>
                </a:solidFill>
              </a:rPr>
              <a:t>BoosterPacks</a:t>
            </a:r>
            <a:r>
              <a:rPr lang="en-US" b="0" dirty="0" smtClean="0">
                <a:solidFill>
                  <a:srgbClr val="000000"/>
                </a:solidFill>
              </a:rPr>
              <a:t> and </a:t>
            </a:r>
            <a:r>
              <a:rPr lang="en-US" b="0" dirty="0" err="1" smtClean="0">
                <a:solidFill>
                  <a:srgbClr val="000000"/>
                </a:solidFill>
              </a:rPr>
              <a:t>grLib</a:t>
            </a:r>
            <a:endParaRPr lang="en-US" b="0" dirty="0" smtClean="0">
              <a:solidFill>
                <a:srgbClr val="000000"/>
              </a:solidFill>
            </a:endParaRPr>
          </a:p>
          <a:p>
            <a:r>
              <a:rPr lang="en-US" b="0" dirty="0" smtClean="0">
                <a:solidFill>
                  <a:srgbClr val="000000"/>
                </a:solidFill>
              </a:rPr>
              <a:t>Synchronous Serial Interface</a:t>
            </a:r>
          </a:p>
          <a:p>
            <a:r>
              <a:rPr lang="en-US" b="0" dirty="0" smtClean="0">
                <a:solidFill>
                  <a:srgbClr val="000000"/>
                </a:solidFill>
              </a:rPr>
              <a:t>UART</a:t>
            </a:r>
          </a:p>
          <a:p>
            <a:r>
              <a:rPr lang="en-US" b="0" dirty="0">
                <a:solidFill>
                  <a:srgbClr val="000000"/>
                </a:solidFill>
              </a:rPr>
              <a:t>µDMA</a:t>
            </a:r>
          </a:p>
          <a:p>
            <a:endParaRPr lang="en-US" dirty="0"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par>
                          <p:cTn id="7" fill="hold">
                            <p:stCondLst>
                              <p:cond delay="500"/>
                            </p:stCondLst>
                            <p:childTnLst>
                              <p:par>
                                <p:cTn id="8" presetID="9" presetClass="entr" presetSubtype="0"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9"/>
          <p:cNvSpPr>
            <a:spLocks noGrp="1" noChangeArrowheads="1"/>
          </p:cNvSpPr>
          <p:nvPr>
            <p:ph type="title" idx="4294967295"/>
          </p:nvPr>
        </p:nvSpPr>
        <p:spPr>
          <a:xfrm>
            <a:off x="251311" y="0"/>
            <a:ext cx="8511689" cy="563231"/>
          </a:xfrm>
        </p:spPr>
        <p:txBody>
          <a:bodyPr wrap="none" lIns="91440" tIns="45720" rIns="91440" bIns="45720">
            <a:spAutoFit/>
          </a:bodyPr>
          <a:lstStyle/>
          <a:p>
            <a:pPr eaLnBrk="1" hangingPunct="1">
              <a:lnSpc>
                <a:spcPct val="85000"/>
              </a:lnSpc>
            </a:pPr>
            <a:r>
              <a:rPr lang="en-US" dirty="0" smtClean="0">
                <a:solidFill>
                  <a:srgbClr val="FF0000"/>
                </a:solidFill>
              </a:rPr>
              <a:t>Development Tools for Stellaris MCUs</a:t>
            </a:r>
          </a:p>
        </p:txBody>
      </p:sp>
      <p:graphicFrame>
        <p:nvGraphicFramePr>
          <p:cNvPr id="10" name="Group 3"/>
          <p:cNvGraphicFramePr>
            <a:graphicFrameLocks noGrp="1"/>
          </p:cNvGraphicFramePr>
          <p:nvPr/>
        </p:nvGraphicFramePr>
        <p:xfrm>
          <a:off x="838200" y="1327150"/>
          <a:ext cx="7467600" cy="3930650"/>
        </p:xfrm>
        <a:graphic>
          <a:graphicData uri="http://schemas.openxmlformats.org/drawingml/2006/table">
            <a:tbl>
              <a:tblPr/>
              <a:tblGrid>
                <a:gridCol w="1295400"/>
                <a:gridCol w="1295400"/>
                <a:gridCol w="1524000"/>
                <a:gridCol w="1600200"/>
                <a:gridCol w="1752600"/>
              </a:tblGrid>
              <a:tr h="492125">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 </a:t>
                      </a: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 </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 </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 </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 </a:t>
                      </a: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787400">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Eval Kit License</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4000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30-day full function. Upgradeable </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32KB code size limited. Upgradeable</a:t>
                      </a: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32KB code size limited. Upgradeable</a:t>
                      </a: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Full function. Onboard emulation limited</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r>
              <a:tr h="352425">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Compiler</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GNU C/C++</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IAR C/C++</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RealView C/C++</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TI C/C++</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r>
              <a:tr h="806450">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Debugger / IDE</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gdb / Eclipse</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C-SPY / Embedded Workbench</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µVision</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CCS/Eclipse-based suite</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r>
              <a:tr h="990600">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Full Upgrade</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99 USD personal edition / 2800 USD full support</a:t>
                      </a: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2700 USD</a:t>
                      </a: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MDK-Basic (256 KB) = </a:t>
                      </a:r>
                      <a:r>
                        <a:rPr kumimoji="0" lang="en-US" sz="1600" b="1" i="0" u="none" strike="noStrike" cap="none" normalizeH="0" baseline="0" smtClean="0">
                          <a:ln>
                            <a:noFill/>
                          </a:ln>
                          <a:solidFill>
                            <a:schemeClr val="tx1"/>
                          </a:solidFill>
                          <a:effectLst/>
                          <a:latin typeface="Arial" pitchFamily="34" charset="0"/>
                        </a:rPr>
                        <a:t>€</a:t>
                      </a:r>
                      <a:r>
                        <a:rPr kumimoji="0" lang="en-US" sz="1400" b="1" i="0" u="none" strike="noStrike" cap="none" normalizeH="0" baseline="0" smtClean="0">
                          <a:ln>
                            <a:noFill/>
                          </a:ln>
                          <a:solidFill>
                            <a:schemeClr val="tx1"/>
                          </a:solidFill>
                          <a:effectLst/>
                          <a:latin typeface="Arial" pitchFamily="34" charset="0"/>
                        </a:rPr>
                        <a:t>2000 (</a:t>
                      </a:r>
                      <a:r>
                        <a:rPr kumimoji="0" lang="en-US" sz="1400" b="1" i="0" u="none" strike="noStrike" cap="none" normalizeH="0" baseline="0" smtClean="0">
                          <a:ln>
                            <a:noFill/>
                          </a:ln>
                          <a:solidFill>
                            <a:schemeClr val="tx1"/>
                          </a:solidFill>
                          <a:effectLst/>
                          <a:latin typeface="Arial" pitchFamily="34" charset="0"/>
                          <a:cs typeface="Arial" pitchFamily="34" charset="0"/>
                        </a:rPr>
                        <a:t>2895 USD)</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rPr>
                        <a:t>445 USD</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r>
              <a:tr h="501650">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JTAG Debugger</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 </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J-Link, 299 USD</a:t>
                      </a: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U-Link, 199 USD</a:t>
                      </a: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rPr>
                        <a:t>XDS100, 79 USD  </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r>
            </a:tbl>
          </a:graphicData>
        </a:graphic>
      </p:graphicFrame>
      <p:pic>
        <p:nvPicPr>
          <p:cNvPr id="11" name="Picture 40"/>
          <p:cNvPicPr>
            <a:picLocks noChangeArrowheads="1"/>
          </p:cNvPicPr>
          <p:nvPr/>
        </p:nvPicPr>
        <p:blipFill>
          <a:blip r:embed="rId3" cstate="print"/>
          <a:srcRect/>
          <a:stretch>
            <a:fillRect/>
          </a:stretch>
        </p:blipFill>
        <p:spPr bwMode="auto">
          <a:xfrm>
            <a:off x="3867150" y="1406525"/>
            <a:ext cx="628650" cy="381000"/>
          </a:xfrm>
          <a:prstGeom prst="rect">
            <a:avLst/>
          </a:prstGeom>
          <a:noFill/>
          <a:ln w="9525">
            <a:noFill/>
            <a:miter lim="800000"/>
            <a:headEnd/>
            <a:tailEnd/>
          </a:ln>
        </p:spPr>
      </p:pic>
      <p:pic>
        <p:nvPicPr>
          <p:cNvPr id="13" name="Picture 42"/>
          <p:cNvPicPr>
            <a:picLocks noChangeArrowheads="1"/>
          </p:cNvPicPr>
          <p:nvPr/>
        </p:nvPicPr>
        <p:blipFill>
          <a:blip r:embed="rId4" cstate="print"/>
          <a:srcRect/>
          <a:stretch>
            <a:fillRect/>
          </a:stretch>
        </p:blipFill>
        <p:spPr bwMode="auto">
          <a:xfrm>
            <a:off x="5686425" y="1508125"/>
            <a:ext cx="677863" cy="211138"/>
          </a:xfrm>
          <a:prstGeom prst="rect">
            <a:avLst/>
          </a:prstGeom>
          <a:noFill/>
          <a:ln w="9525">
            <a:noFill/>
            <a:miter lim="800000"/>
            <a:headEnd/>
            <a:tailEnd/>
          </a:ln>
        </p:spPr>
      </p:pic>
      <p:pic>
        <p:nvPicPr>
          <p:cNvPr id="14" name="Picture 43"/>
          <p:cNvPicPr>
            <a:picLocks noChangeArrowheads="1"/>
          </p:cNvPicPr>
          <p:nvPr/>
        </p:nvPicPr>
        <p:blipFill>
          <a:blip r:embed="rId5" cstate="print"/>
          <a:srcRect/>
          <a:stretch>
            <a:fillRect/>
          </a:stretch>
        </p:blipFill>
        <p:spPr bwMode="auto">
          <a:xfrm>
            <a:off x="5105400" y="1501775"/>
            <a:ext cx="525463" cy="209550"/>
          </a:xfrm>
          <a:prstGeom prst="rect">
            <a:avLst/>
          </a:prstGeom>
          <a:noFill/>
          <a:ln w="9525">
            <a:noFill/>
            <a:miter lim="800000"/>
            <a:headEnd/>
            <a:tailEnd/>
          </a:ln>
        </p:spPr>
      </p:pic>
      <p:pic>
        <p:nvPicPr>
          <p:cNvPr id="15" name="Picture 73"/>
          <p:cNvPicPr>
            <a:picLocks noChangeAspect="1" noChangeArrowheads="1"/>
          </p:cNvPicPr>
          <p:nvPr/>
        </p:nvPicPr>
        <p:blipFill>
          <a:blip r:embed="rId6" cstate="print"/>
          <a:srcRect/>
          <a:stretch>
            <a:fillRect/>
          </a:stretch>
        </p:blipFill>
        <p:spPr bwMode="auto">
          <a:xfrm>
            <a:off x="6858000" y="1384300"/>
            <a:ext cx="1066800" cy="396875"/>
          </a:xfrm>
          <a:prstGeom prst="rect">
            <a:avLst/>
          </a:prstGeom>
          <a:noFill/>
          <a:ln w="12700" algn="ctr">
            <a:noFill/>
            <a:miter lim="800000"/>
            <a:headEnd/>
            <a:tailEnd/>
          </a:ln>
        </p:spPr>
      </p:pic>
      <p:sp>
        <p:nvSpPr>
          <p:cNvPr id="16" name="Leading Question"/>
          <p:cNvSpPr txBox="1"/>
          <p:nvPr/>
        </p:nvSpPr>
        <p:spPr>
          <a:xfrm>
            <a:off x="7626493" y="6562045"/>
            <a:ext cx="1194238"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What is CCS?...</a:t>
            </a:r>
          </a:p>
        </p:txBody>
      </p:sp>
      <p:pic>
        <p:nvPicPr>
          <p:cNvPr id="17" name="Picture 16" descr="MentorEmbedded_brand_lg.jpg"/>
          <p:cNvPicPr>
            <a:picLocks noChangeAspect="1"/>
          </p:cNvPicPr>
          <p:nvPr/>
        </p:nvPicPr>
        <p:blipFill>
          <a:blip r:embed="rId7" cstate="print"/>
          <a:stretch>
            <a:fillRect/>
          </a:stretch>
        </p:blipFill>
        <p:spPr>
          <a:xfrm>
            <a:off x="2185736" y="1395664"/>
            <a:ext cx="1228312" cy="357187"/>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152400" y="914400"/>
            <a:ext cx="8458200" cy="45720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p:txBody>
          <a:bodyPr/>
          <a:lstStyle/>
          <a:p>
            <a:pPr>
              <a:defRPr/>
            </a:pPr>
            <a:r>
              <a:rPr lang="en-US" dirty="0" smtClean="0">
                <a:solidFill>
                  <a:srgbClr val="FF0000"/>
                </a:solidFill>
              </a:rPr>
              <a:t>What is Code Composer Studio?</a:t>
            </a:r>
            <a:endParaRPr lang="en-US" dirty="0">
              <a:solidFill>
                <a:srgbClr val="FF0000"/>
              </a:solidFill>
            </a:endParaRPr>
          </a:p>
        </p:txBody>
      </p:sp>
      <p:sp>
        <p:nvSpPr>
          <p:cNvPr id="3" name="Content Placeholder 2"/>
          <p:cNvSpPr>
            <a:spLocks noGrp="1"/>
          </p:cNvSpPr>
          <p:nvPr>
            <p:ph idx="1"/>
          </p:nvPr>
        </p:nvSpPr>
        <p:spPr>
          <a:xfrm>
            <a:off x="333375" y="1112838"/>
            <a:ext cx="8467725" cy="4463402"/>
          </a:xfrm>
        </p:spPr>
        <p:txBody>
          <a:bodyPr>
            <a:normAutofit lnSpcReduction="10000"/>
          </a:bodyPr>
          <a:lstStyle/>
          <a:p>
            <a:pPr>
              <a:buNone/>
              <a:defRPr/>
            </a:pPr>
            <a:r>
              <a:rPr lang="en-US" sz="1800" dirty="0" smtClean="0"/>
              <a:t>Integrated development environment for TI embedded processors</a:t>
            </a:r>
          </a:p>
          <a:p>
            <a:pPr lvl="1">
              <a:defRPr/>
            </a:pPr>
            <a:r>
              <a:rPr lang="en-US" sz="1600" b="0" dirty="0" smtClean="0"/>
              <a:t>Includes debugger, compiler, editor, simulator, OS…</a:t>
            </a:r>
          </a:p>
          <a:p>
            <a:pPr lvl="1">
              <a:defRPr/>
            </a:pPr>
            <a:r>
              <a:rPr lang="en-US" sz="1600" b="0" dirty="0" smtClean="0"/>
              <a:t>The IDE is built on the Eclipse open source software framework</a:t>
            </a:r>
          </a:p>
          <a:p>
            <a:pPr lvl="1">
              <a:defRPr/>
            </a:pPr>
            <a:r>
              <a:rPr lang="en-US" sz="1600" b="0" dirty="0" smtClean="0"/>
              <a:t>Extended by TI to support device capabilities</a:t>
            </a:r>
          </a:p>
          <a:p>
            <a:pPr>
              <a:buNone/>
              <a:defRPr/>
            </a:pPr>
            <a:r>
              <a:rPr lang="en-US" sz="1800" dirty="0" smtClean="0"/>
              <a:t>CCSv5 is based on “off the shelf” Eclipse (version 3.7 in CCS 5.2)</a:t>
            </a:r>
          </a:p>
          <a:p>
            <a:pPr lvl="1">
              <a:defRPr/>
            </a:pPr>
            <a:r>
              <a:rPr lang="en-US" sz="1600" b="0" dirty="0" smtClean="0"/>
              <a:t>Uses </a:t>
            </a:r>
            <a:r>
              <a:rPr lang="en-US" sz="1600" b="0" dirty="0" smtClean="0">
                <a:solidFill>
                  <a:schemeClr val="tx2"/>
                </a:solidFill>
              </a:rPr>
              <a:t>unmodified</a:t>
            </a:r>
            <a:r>
              <a:rPr lang="en-US" sz="1600" b="0" dirty="0" smtClean="0"/>
              <a:t> version of Eclipse</a:t>
            </a:r>
          </a:p>
          <a:p>
            <a:pPr lvl="2">
              <a:defRPr/>
            </a:pPr>
            <a:r>
              <a:rPr lang="en-US" sz="1400" b="0" dirty="0" smtClean="0"/>
              <a:t>TI contributes changes directly to the open source community</a:t>
            </a:r>
          </a:p>
          <a:p>
            <a:pPr lvl="1">
              <a:defRPr/>
            </a:pPr>
            <a:r>
              <a:rPr lang="en-US" sz="1600" b="0" dirty="0" smtClean="0"/>
              <a:t>Drop in Eclipse plug-ins from other vendors or take TI tools and drop them into an existing Eclipse environment</a:t>
            </a:r>
          </a:p>
          <a:p>
            <a:pPr lvl="1">
              <a:defRPr/>
            </a:pPr>
            <a:r>
              <a:rPr lang="en-US" sz="1600" b="0" dirty="0" smtClean="0"/>
              <a:t>Users can take advantage of all the latest improvements in Eclipse</a:t>
            </a:r>
          </a:p>
          <a:p>
            <a:pPr>
              <a:buNone/>
              <a:defRPr/>
            </a:pPr>
            <a:r>
              <a:rPr lang="en-US" sz="1800" dirty="0" smtClean="0"/>
              <a:t>Integrate additional tools</a:t>
            </a:r>
          </a:p>
          <a:p>
            <a:pPr lvl="1">
              <a:defRPr/>
            </a:pPr>
            <a:r>
              <a:rPr lang="en-US" sz="1600" b="0" dirty="0" smtClean="0"/>
              <a:t>OS application development tools (Linux, Android, Sys/BIOS…)</a:t>
            </a:r>
          </a:p>
          <a:p>
            <a:pPr lvl="1">
              <a:defRPr/>
            </a:pPr>
            <a:r>
              <a:rPr lang="en-US" sz="1600" b="0" dirty="0" smtClean="0"/>
              <a:t>Code analysis, source control…</a:t>
            </a:r>
          </a:p>
          <a:p>
            <a:pPr>
              <a:buNone/>
              <a:defRPr/>
            </a:pPr>
            <a:r>
              <a:rPr lang="en-US" sz="1800" dirty="0" smtClean="0"/>
              <a:t>Runs under Windows and Linux</a:t>
            </a:r>
          </a:p>
          <a:p>
            <a:pPr>
              <a:buNone/>
              <a:defRPr/>
            </a:pPr>
            <a:r>
              <a:rPr lang="en-US" sz="1800" dirty="0" smtClean="0"/>
              <a:t>$445 single seat. $99/year subscription fee</a:t>
            </a:r>
          </a:p>
        </p:txBody>
      </p:sp>
      <p:pic>
        <p:nvPicPr>
          <p:cNvPr id="12292" name="Picture 3"/>
          <p:cNvPicPr>
            <a:picLocks noChangeAspect="1" noChangeArrowheads="1"/>
          </p:cNvPicPr>
          <p:nvPr/>
        </p:nvPicPr>
        <p:blipFill>
          <a:blip r:embed="rId3" cstate="email"/>
          <a:srcRect/>
          <a:stretch>
            <a:fillRect/>
          </a:stretch>
        </p:blipFill>
        <p:spPr bwMode="auto">
          <a:xfrm>
            <a:off x="5638800" y="4648200"/>
            <a:ext cx="2895600" cy="1690771"/>
          </a:xfrm>
          <a:prstGeom prst="rect">
            <a:avLst/>
          </a:prstGeom>
          <a:noFill/>
          <a:ln w="9525">
            <a:noFill/>
            <a:miter lim="800000"/>
            <a:headEnd/>
            <a:tailEnd/>
          </a:ln>
        </p:spPr>
      </p:pic>
      <p:sp>
        <p:nvSpPr>
          <p:cNvPr id="9" name="Leading Question"/>
          <p:cNvSpPr txBox="1"/>
          <p:nvPr/>
        </p:nvSpPr>
        <p:spPr>
          <a:xfrm>
            <a:off x="7076664" y="6562045"/>
            <a:ext cx="1744067"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User Interface Modes...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457200" y="762000"/>
            <a:ext cx="8153400" cy="38100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p:txBody>
          <a:bodyPr/>
          <a:lstStyle/>
          <a:p>
            <a:pPr>
              <a:defRPr/>
            </a:pPr>
            <a:r>
              <a:rPr lang="en-US" dirty="0" smtClean="0">
                <a:solidFill>
                  <a:srgbClr val="FF0000"/>
                </a:solidFill>
              </a:rPr>
              <a:t>User Interface Modes</a:t>
            </a:r>
            <a:endParaRPr lang="en-US" dirty="0">
              <a:solidFill>
                <a:srgbClr val="FF0000"/>
              </a:solidFill>
            </a:endParaRPr>
          </a:p>
        </p:txBody>
      </p:sp>
      <p:sp>
        <p:nvSpPr>
          <p:cNvPr id="3" name="Content Placeholder 2"/>
          <p:cNvSpPr>
            <a:spLocks noGrp="1"/>
          </p:cNvSpPr>
          <p:nvPr>
            <p:ph idx="1"/>
          </p:nvPr>
        </p:nvSpPr>
        <p:spPr>
          <a:xfrm>
            <a:off x="685800" y="914400"/>
            <a:ext cx="7772400" cy="3540073"/>
          </a:xfrm>
        </p:spPr>
        <p:txBody>
          <a:bodyPr>
            <a:normAutofit/>
          </a:bodyPr>
          <a:lstStyle/>
          <a:p>
            <a:pPr>
              <a:buNone/>
              <a:defRPr/>
            </a:pPr>
            <a:r>
              <a:rPr lang="en-US" sz="1800" dirty="0" smtClean="0"/>
              <a:t>Simple Mode</a:t>
            </a:r>
          </a:p>
          <a:p>
            <a:pPr lvl="1">
              <a:defRPr/>
            </a:pPr>
            <a:r>
              <a:rPr lang="en-US" sz="1600" b="0" dirty="0" smtClean="0"/>
              <a:t>By default CCS will open in simple/basic mode</a:t>
            </a:r>
          </a:p>
          <a:p>
            <a:pPr lvl="1">
              <a:defRPr/>
            </a:pPr>
            <a:r>
              <a:rPr lang="en-US" sz="1600" b="0" dirty="0" smtClean="0"/>
              <a:t>Simplified user interface with far fewer menu items, toolbar buttons</a:t>
            </a:r>
          </a:p>
          <a:p>
            <a:pPr lvl="1">
              <a:defRPr/>
            </a:pPr>
            <a:r>
              <a:rPr lang="en-US" sz="1600" b="0" dirty="0" smtClean="0"/>
              <a:t>TI supplied CCS Edit and CCS Debug Perspectives</a:t>
            </a:r>
          </a:p>
          <a:p>
            <a:pPr>
              <a:buNone/>
              <a:defRPr/>
            </a:pPr>
            <a:r>
              <a:rPr lang="en-US" sz="1800" dirty="0" smtClean="0"/>
              <a:t>Advanced Mode</a:t>
            </a:r>
          </a:p>
          <a:p>
            <a:pPr lvl="1">
              <a:defRPr/>
            </a:pPr>
            <a:r>
              <a:rPr lang="en-US" sz="1600" b="0" dirty="0" smtClean="0"/>
              <a:t>Uses default Eclipse perspectives (similar to what existed in CCSv4)</a:t>
            </a:r>
          </a:p>
          <a:p>
            <a:pPr lvl="1">
              <a:defRPr/>
            </a:pPr>
            <a:r>
              <a:rPr lang="en-US" sz="1600" b="0" dirty="0" smtClean="0"/>
              <a:t>Recommended for users integrating other Eclipse based tools into CCS</a:t>
            </a:r>
          </a:p>
          <a:p>
            <a:pPr>
              <a:buNone/>
              <a:defRPr/>
            </a:pPr>
            <a:r>
              <a:rPr lang="en-US" sz="1800" dirty="0" smtClean="0"/>
              <a:t>Switching Modes</a:t>
            </a:r>
          </a:p>
          <a:p>
            <a:pPr lvl="1">
              <a:defRPr/>
            </a:pPr>
            <a:r>
              <a:rPr lang="en-US" sz="1600" b="0" dirty="0" smtClean="0"/>
              <a:t>On the CCS menu bar, select Window </a:t>
            </a:r>
            <a:r>
              <a:rPr lang="en-US" sz="1600" b="0" dirty="0" smtClean="0">
                <a:sym typeface="Wingdings"/>
              </a:rPr>
              <a:t></a:t>
            </a:r>
            <a:r>
              <a:rPr lang="en-US" sz="1600" b="0" dirty="0" smtClean="0"/>
              <a:t> Open Perspective </a:t>
            </a:r>
            <a:r>
              <a:rPr lang="en-US" sz="1600" b="0" dirty="0" smtClean="0">
                <a:sym typeface="Wingdings"/>
              </a:rPr>
              <a:t></a:t>
            </a:r>
            <a:r>
              <a:rPr lang="en-US" sz="1600" b="0" dirty="0" smtClean="0"/>
              <a:t> Other…</a:t>
            </a:r>
            <a:br>
              <a:rPr lang="en-US" sz="1600" b="0" dirty="0" smtClean="0"/>
            </a:br>
            <a:r>
              <a:rPr lang="en-US" sz="1600" b="0" dirty="0" smtClean="0"/>
              <a:t>Check the “Show all” checkbox</a:t>
            </a:r>
            <a:br>
              <a:rPr lang="en-US" sz="1600" b="0" dirty="0" smtClean="0"/>
            </a:br>
            <a:r>
              <a:rPr lang="en-US" sz="1600" b="0" dirty="0" smtClean="0"/>
              <a:t>“C/C++” and “Debug” are the</a:t>
            </a:r>
            <a:br>
              <a:rPr lang="en-US" sz="1600" b="0" dirty="0" smtClean="0"/>
            </a:br>
            <a:r>
              <a:rPr lang="en-US" sz="1600" b="0" dirty="0" smtClean="0"/>
              <a:t>advanced perspectives</a:t>
            </a:r>
            <a:endParaRPr lang="en-US" sz="1600" b="0" dirty="0"/>
          </a:p>
        </p:txBody>
      </p:sp>
      <p:pic>
        <p:nvPicPr>
          <p:cNvPr id="1026" name="Picture 2" descr="image002"/>
          <p:cNvPicPr>
            <a:picLocks noChangeAspect="1" noChangeArrowheads="1"/>
          </p:cNvPicPr>
          <p:nvPr/>
        </p:nvPicPr>
        <p:blipFill>
          <a:blip r:embed="rId3" cstate="print"/>
          <a:srcRect/>
          <a:stretch>
            <a:fillRect/>
          </a:stretch>
        </p:blipFill>
        <p:spPr bwMode="auto">
          <a:xfrm>
            <a:off x="4953000" y="3810000"/>
            <a:ext cx="2286000" cy="2929136"/>
          </a:xfrm>
          <a:prstGeom prst="rect">
            <a:avLst/>
          </a:prstGeom>
          <a:noFill/>
          <a:ln w="9525">
            <a:noFill/>
            <a:miter lim="800000"/>
            <a:headEnd/>
            <a:tailEnd/>
          </a:ln>
        </p:spPr>
      </p:pic>
      <p:sp>
        <p:nvSpPr>
          <p:cNvPr id="8" name="Leading Question"/>
          <p:cNvSpPr txBox="1"/>
          <p:nvPr/>
        </p:nvSpPr>
        <p:spPr>
          <a:xfrm>
            <a:off x="7526209" y="6562045"/>
            <a:ext cx="1294522"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Common Tasks...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457200" y="685800"/>
            <a:ext cx="7848600" cy="33528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p:txBody>
          <a:bodyPr/>
          <a:lstStyle/>
          <a:p>
            <a:pPr>
              <a:defRPr/>
            </a:pPr>
            <a:r>
              <a:rPr lang="en-US" dirty="0" smtClean="0">
                <a:solidFill>
                  <a:srgbClr val="FF0000"/>
                </a:solidFill>
              </a:rPr>
              <a:t>Common Tasks</a:t>
            </a:r>
            <a:endParaRPr lang="en-US" dirty="0">
              <a:solidFill>
                <a:srgbClr val="FF0000"/>
              </a:solidFill>
            </a:endParaRPr>
          </a:p>
        </p:txBody>
      </p:sp>
      <p:sp>
        <p:nvSpPr>
          <p:cNvPr id="3" name="Content Placeholder 2"/>
          <p:cNvSpPr>
            <a:spLocks noGrp="1"/>
          </p:cNvSpPr>
          <p:nvPr>
            <p:ph idx="1"/>
          </p:nvPr>
        </p:nvSpPr>
        <p:spPr>
          <a:xfrm>
            <a:off x="533400" y="914400"/>
            <a:ext cx="7772400" cy="3047630"/>
          </a:xfrm>
        </p:spPr>
        <p:txBody>
          <a:bodyPr>
            <a:normAutofit/>
          </a:bodyPr>
          <a:lstStyle/>
          <a:p>
            <a:pPr>
              <a:buNone/>
              <a:defRPr/>
            </a:pPr>
            <a:r>
              <a:rPr lang="en-US" sz="1800" dirty="0" smtClean="0"/>
              <a:t>Creating New Projects</a:t>
            </a:r>
          </a:p>
          <a:p>
            <a:pPr lvl="1">
              <a:defRPr/>
            </a:pPr>
            <a:r>
              <a:rPr lang="en-US" sz="1600" b="0" dirty="0" smtClean="0"/>
              <a:t>Very simple to create a new project for a device using a template</a:t>
            </a:r>
          </a:p>
          <a:p>
            <a:pPr>
              <a:buNone/>
              <a:defRPr/>
            </a:pPr>
            <a:r>
              <a:rPr lang="en-US" sz="1800" dirty="0" smtClean="0"/>
              <a:t>Build options</a:t>
            </a:r>
          </a:p>
          <a:p>
            <a:pPr lvl="1">
              <a:defRPr/>
            </a:pPr>
            <a:r>
              <a:rPr lang="en-US" sz="1600" b="0" dirty="0" smtClean="0"/>
              <a:t>Simplified build options dialog from earlier CCS versions</a:t>
            </a:r>
          </a:p>
          <a:p>
            <a:pPr lvl="1">
              <a:defRPr/>
            </a:pPr>
            <a:r>
              <a:rPr lang="en-US" sz="1600" b="0" dirty="0" smtClean="0"/>
              <a:t>Updates to options are delivered via compiler releases and not dependent on CCS updates</a:t>
            </a:r>
          </a:p>
          <a:p>
            <a:pPr>
              <a:buNone/>
              <a:defRPr/>
            </a:pPr>
            <a:r>
              <a:rPr lang="en-US" sz="1800" dirty="0" smtClean="0"/>
              <a:t>Sharing projects</a:t>
            </a:r>
          </a:p>
          <a:p>
            <a:pPr lvl="1">
              <a:defRPr/>
            </a:pPr>
            <a:r>
              <a:rPr lang="en-US" sz="1600" b="0" dirty="0" smtClean="0"/>
              <a:t>Easy for users to share projects, including working with version control (portable projects)</a:t>
            </a:r>
          </a:p>
          <a:p>
            <a:pPr lvl="1">
              <a:defRPr/>
            </a:pPr>
            <a:r>
              <a:rPr lang="en-US" sz="1600" b="0" dirty="0" smtClean="0"/>
              <a:t>Setting up linked resources has been simplified from earlier CCS versions</a:t>
            </a:r>
          </a:p>
        </p:txBody>
      </p:sp>
      <p:pic>
        <p:nvPicPr>
          <p:cNvPr id="6" name="Picture 6" descr="http://www.quantum360.co.uk/Portals/0/images/easy%20image.jpg"/>
          <p:cNvPicPr>
            <a:picLocks noChangeAspect="1" noChangeArrowheads="1"/>
          </p:cNvPicPr>
          <p:nvPr/>
        </p:nvPicPr>
        <p:blipFill>
          <a:blip r:embed="rId3" cstate="email"/>
          <a:srcRect/>
          <a:stretch>
            <a:fillRect/>
          </a:stretch>
        </p:blipFill>
        <p:spPr bwMode="auto">
          <a:xfrm>
            <a:off x="6096000" y="4343400"/>
            <a:ext cx="2057400" cy="2019355"/>
          </a:xfrm>
          <a:prstGeom prst="rect">
            <a:avLst/>
          </a:prstGeom>
          <a:noFill/>
          <a:ln w="9525">
            <a:noFill/>
            <a:miter lim="800000"/>
            <a:headEnd/>
            <a:tailEnd/>
          </a:ln>
        </p:spPr>
      </p:pic>
      <p:sp>
        <p:nvSpPr>
          <p:cNvPr id="8" name="Leading Question"/>
          <p:cNvSpPr txBox="1"/>
          <p:nvPr/>
        </p:nvSpPr>
        <p:spPr>
          <a:xfrm>
            <a:off x="6778185" y="6562045"/>
            <a:ext cx="2042546"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Workspaces and Project</a:t>
            </a:r>
            <a:r>
              <a:rPr lang="en-US" sz="1600" b="0" dirty="0" smtClean="0">
                <a:solidFill>
                  <a:srgbClr val="000000"/>
                </a:solidFill>
                <a:effectLst/>
                <a:latin typeface="Arial Narrow"/>
              </a:rPr>
              <a: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4191000" y="1752600"/>
            <a:ext cx="1981200" cy="1828800"/>
          </a:xfrm>
          <a:prstGeom prst="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800" b="1" i="0" u="none" strike="noStrike" cap="none" normalizeH="0" baseline="0" dirty="0" smtClean="0">
                <a:ln>
                  <a:noFill/>
                </a:ln>
                <a:effectLst/>
                <a:latin typeface="Arial Narrow" pitchFamily="34" charset="0"/>
              </a:rPr>
              <a:t>Project</a:t>
            </a:r>
          </a:p>
          <a:p>
            <a:pPr marL="0" marR="0" indent="0" algn="l" defTabSz="914400" rtl="0" eaLnBrk="0" fontAlgn="base" latinLnBrk="0" hangingPunct="0">
              <a:lnSpc>
                <a:spcPct val="80000"/>
              </a:lnSpc>
              <a:spcBef>
                <a:spcPct val="50000"/>
              </a:spcBef>
              <a:spcAft>
                <a:spcPct val="0"/>
              </a:spcAft>
              <a:buClrTx/>
              <a:buSzTx/>
              <a:buFontTx/>
              <a:buNone/>
              <a:tabLst/>
            </a:pPr>
            <a:r>
              <a:rPr kumimoji="0" lang="en-US" sz="1600" i="0" u="none" strike="noStrike" cap="none" normalizeH="0" baseline="0" dirty="0" smtClean="0">
                <a:ln>
                  <a:noFill/>
                </a:ln>
                <a:effectLst/>
                <a:latin typeface="Arial Narrow" pitchFamily="34" charset="0"/>
              </a:rPr>
              <a:t>Source</a:t>
            </a:r>
            <a:r>
              <a:rPr kumimoji="0" lang="en-US" sz="1600" i="0" u="none" strike="noStrike" cap="none" normalizeH="0" dirty="0" smtClean="0">
                <a:ln>
                  <a:noFill/>
                </a:ln>
                <a:effectLst/>
                <a:latin typeface="Arial Narrow" pitchFamily="34" charset="0"/>
              </a:rPr>
              <a:t> files</a:t>
            </a:r>
          </a:p>
          <a:p>
            <a:pPr marL="0" marR="0" indent="0" algn="l" defTabSz="914400" rtl="0" eaLnBrk="0" fontAlgn="base" latinLnBrk="0" hangingPunct="0">
              <a:lnSpc>
                <a:spcPct val="80000"/>
              </a:lnSpc>
              <a:spcBef>
                <a:spcPct val="50000"/>
              </a:spcBef>
              <a:spcAft>
                <a:spcPct val="0"/>
              </a:spcAft>
              <a:buClrTx/>
              <a:buSzTx/>
              <a:buFontTx/>
              <a:buNone/>
              <a:tabLst/>
            </a:pPr>
            <a:r>
              <a:rPr lang="en-US" sz="1600" baseline="0" dirty="0" smtClean="0">
                <a:latin typeface="Arial Narrow" pitchFamily="34" charset="0"/>
              </a:rPr>
              <a:t>Header Files</a:t>
            </a:r>
          </a:p>
          <a:p>
            <a:pPr marL="0" marR="0" indent="0" algn="l" defTabSz="914400" rtl="0" eaLnBrk="0" fontAlgn="base" latinLnBrk="0" hangingPunct="0">
              <a:lnSpc>
                <a:spcPct val="80000"/>
              </a:lnSpc>
              <a:spcBef>
                <a:spcPct val="50000"/>
              </a:spcBef>
              <a:spcAft>
                <a:spcPct val="0"/>
              </a:spcAft>
              <a:buClrTx/>
              <a:buSzTx/>
              <a:buFontTx/>
              <a:buNone/>
              <a:tabLst/>
            </a:pPr>
            <a:r>
              <a:rPr lang="en-US" sz="1600" dirty="0" smtClean="0">
                <a:latin typeface="Arial Narrow" pitchFamily="34" charset="0"/>
              </a:rPr>
              <a:t>Library files</a:t>
            </a:r>
            <a:endParaRPr lang="en-US" sz="1600" baseline="0" dirty="0" smtClean="0">
              <a:latin typeface="Arial Narrow" pitchFamily="34" charset="0"/>
            </a:endParaRPr>
          </a:p>
          <a:p>
            <a:pPr marL="0" marR="0" indent="0" algn="l" defTabSz="914400" rtl="0" eaLnBrk="0" fontAlgn="base" latinLnBrk="0" hangingPunct="0">
              <a:lnSpc>
                <a:spcPct val="80000"/>
              </a:lnSpc>
              <a:spcBef>
                <a:spcPct val="50000"/>
              </a:spcBef>
              <a:spcAft>
                <a:spcPct val="0"/>
              </a:spcAft>
              <a:buClrTx/>
              <a:buSzTx/>
              <a:buFontTx/>
              <a:buNone/>
              <a:tabLst/>
            </a:pPr>
            <a:r>
              <a:rPr kumimoji="0" lang="en-US" sz="1600" i="0" u="none" strike="noStrike" cap="none" normalizeH="0" dirty="0" smtClean="0">
                <a:ln>
                  <a:noFill/>
                </a:ln>
                <a:effectLst/>
                <a:latin typeface="Arial Narrow" pitchFamily="34" charset="0"/>
              </a:rPr>
              <a:t>Build and</a:t>
            </a:r>
            <a:endParaRPr kumimoji="0" lang="en-US" sz="1600" i="0" u="none" strike="noStrike" cap="none" normalizeH="0" baseline="0" dirty="0" smtClean="0">
              <a:ln>
                <a:noFill/>
              </a:ln>
              <a:effectLst/>
              <a:latin typeface="Arial Narrow" pitchFamily="34" charset="0"/>
            </a:endParaRPr>
          </a:p>
        </p:txBody>
      </p:sp>
      <p:sp>
        <p:nvSpPr>
          <p:cNvPr id="9" name="Rectangle 8"/>
          <p:cNvSpPr/>
          <p:nvPr/>
        </p:nvSpPr>
        <p:spPr bwMode="auto">
          <a:xfrm>
            <a:off x="4038600" y="1600200"/>
            <a:ext cx="1981200" cy="1828800"/>
          </a:xfrm>
          <a:prstGeom prst="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800" b="1" i="0" u="none" strike="noStrike" cap="none" normalizeH="0" baseline="0" dirty="0" smtClean="0">
                <a:ln>
                  <a:noFill/>
                </a:ln>
                <a:effectLst/>
                <a:latin typeface="Arial Narrow" pitchFamily="34" charset="0"/>
              </a:rPr>
              <a:t>Project</a:t>
            </a:r>
          </a:p>
          <a:p>
            <a:pPr marL="0" marR="0" indent="0" algn="l" defTabSz="914400" rtl="0" eaLnBrk="0" fontAlgn="base" latinLnBrk="0" hangingPunct="0">
              <a:lnSpc>
                <a:spcPct val="80000"/>
              </a:lnSpc>
              <a:spcBef>
                <a:spcPct val="50000"/>
              </a:spcBef>
              <a:spcAft>
                <a:spcPct val="0"/>
              </a:spcAft>
              <a:buClrTx/>
              <a:buSzTx/>
              <a:buFontTx/>
              <a:buNone/>
              <a:tabLst/>
            </a:pPr>
            <a:r>
              <a:rPr kumimoji="0" lang="en-US" sz="1600" i="0" u="none" strike="noStrike" cap="none" normalizeH="0" baseline="0" dirty="0" smtClean="0">
                <a:ln>
                  <a:noFill/>
                </a:ln>
                <a:effectLst/>
                <a:latin typeface="Arial Narrow" pitchFamily="34" charset="0"/>
              </a:rPr>
              <a:t>Source</a:t>
            </a:r>
            <a:r>
              <a:rPr kumimoji="0" lang="en-US" sz="1600" i="0" u="none" strike="noStrike" cap="none" normalizeH="0" dirty="0" smtClean="0">
                <a:ln>
                  <a:noFill/>
                </a:ln>
                <a:effectLst/>
                <a:latin typeface="Arial Narrow" pitchFamily="34" charset="0"/>
              </a:rPr>
              <a:t> files</a:t>
            </a:r>
          </a:p>
          <a:p>
            <a:pPr marL="0" marR="0" indent="0" algn="l" defTabSz="914400" rtl="0" eaLnBrk="0" fontAlgn="base" latinLnBrk="0" hangingPunct="0">
              <a:lnSpc>
                <a:spcPct val="80000"/>
              </a:lnSpc>
              <a:spcBef>
                <a:spcPct val="50000"/>
              </a:spcBef>
              <a:spcAft>
                <a:spcPct val="0"/>
              </a:spcAft>
              <a:buClrTx/>
              <a:buSzTx/>
              <a:buFontTx/>
              <a:buNone/>
              <a:tabLst/>
            </a:pPr>
            <a:r>
              <a:rPr lang="en-US" sz="1600" baseline="0" dirty="0" smtClean="0">
                <a:latin typeface="Arial Narrow" pitchFamily="34" charset="0"/>
              </a:rPr>
              <a:t>Header Files</a:t>
            </a:r>
          </a:p>
          <a:p>
            <a:pPr marL="0" marR="0" indent="0" algn="l" defTabSz="914400" rtl="0" eaLnBrk="0" fontAlgn="base" latinLnBrk="0" hangingPunct="0">
              <a:lnSpc>
                <a:spcPct val="80000"/>
              </a:lnSpc>
              <a:spcBef>
                <a:spcPct val="50000"/>
              </a:spcBef>
              <a:spcAft>
                <a:spcPct val="0"/>
              </a:spcAft>
              <a:buClrTx/>
              <a:buSzTx/>
              <a:buFontTx/>
              <a:buNone/>
              <a:tabLst/>
            </a:pPr>
            <a:r>
              <a:rPr lang="en-US" sz="1600" dirty="0" smtClean="0">
                <a:latin typeface="Arial Narrow" pitchFamily="34" charset="0"/>
              </a:rPr>
              <a:t>Library files</a:t>
            </a:r>
            <a:endParaRPr lang="en-US" sz="1600" baseline="0" dirty="0" smtClean="0">
              <a:latin typeface="Arial Narrow" pitchFamily="34" charset="0"/>
            </a:endParaRPr>
          </a:p>
          <a:p>
            <a:pPr marL="0" marR="0" indent="0" algn="l" defTabSz="914400" rtl="0" eaLnBrk="0" fontAlgn="base" latinLnBrk="0" hangingPunct="0">
              <a:lnSpc>
                <a:spcPct val="80000"/>
              </a:lnSpc>
              <a:spcBef>
                <a:spcPct val="50000"/>
              </a:spcBef>
              <a:spcAft>
                <a:spcPct val="0"/>
              </a:spcAft>
              <a:buClrTx/>
              <a:buSzTx/>
              <a:buFontTx/>
              <a:buNone/>
              <a:tabLst/>
            </a:pPr>
            <a:r>
              <a:rPr kumimoji="0" lang="en-US" sz="1600" i="0" u="none" strike="noStrike" cap="none" normalizeH="0" dirty="0" smtClean="0">
                <a:ln>
                  <a:noFill/>
                </a:ln>
                <a:effectLst/>
                <a:latin typeface="Arial Narrow" pitchFamily="34" charset="0"/>
              </a:rPr>
              <a:t>Build and tool se</a:t>
            </a:r>
            <a:endParaRPr kumimoji="0" lang="en-US" sz="1600" i="0" u="none" strike="noStrike" cap="none" normalizeH="0" baseline="0" dirty="0" smtClean="0">
              <a:ln>
                <a:noFill/>
              </a:ln>
              <a:effectLst/>
              <a:latin typeface="Arial Narrow" pitchFamily="34" charset="0"/>
            </a:endParaRPr>
          </a:p>
        </p:txBody>
      </p:sp>
      <p:sp>
        <p:nvSpPr>
          <p:cNvPr id="2" name="Title 1"/>
          <p:cNvSpPr>
            <a:spLocks noGrp="1"/>
          </p:cNvSpPr>
          <p:nvPr>
            <p:ph type="title"/>
          </p:nvPr>
        </p:nvSpPr>
        <p:spPr/>
        <p:txBody>
          <a:bodyPr/>
          <a:lstStyle/>
          <a:p>
            <a:r>
              <a:rPr lang="en-US" dirty="0" smtClean="0">
                <a:solidFill>
                  <a:srgbClr val="FF0000"/>
                </a:solidFill>
              </a:rPr>
              <a:t>Workspaces and Projects</a:t>
            </a:r>
            <a:endParaRPr lang="en-US" dirty="0">
              <a:solidFill>
                <a:srgbClr val="FF0000"/>
              </a:solidFill>
            </a:endParaRPr>
          </a:p>
        </p:txBody>
      </p:sp>
      <p:sp>
        <p:nvSpPr>
          <p:cNvPr id="4" name="Rectangle 3"/>
          <p:cNvSpPr/>
          <p:nvPr/>
        </p:nvSpPr>
        <p:spPr bwMode="auto">
          <a:xfrm>
            <a:off x="762000" y="1447800"/>
            <a:ext cx="2286000" cy="1828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800" b="1" i="0" u="none" strike="noStrike" cap="none" normalizeH="0" baseline="0" dirty="0" smtClean="0">
                <a:ln>
                  <a:noFill/>
                </a:ln>
                <a:effectLst/>
                <a:latin typeface="Arial Narrow" pitchFamily="34" charset="0"/>
              </a:rPr>
              <a:t>Workspace</a:t>
            </a:r>
          </a:p>
          <a:p>
            <a:pPr marL="0" marR="0" indent="0" algn="l" defTabSz="914400" rtl="0" eaLnBrk="0" fontAlgn="base" latinLnBrk="0" hangingPunct="0">
              <a:lnSpc>
                <a:spcPct val="80000"/>
              </a:lnSpc>
              <a:spcBef>
                <a:spcPct val="50000"/>
              </a:spcBef>
              <a:spcAft>
                <a:spcPct val="0"/>
              </a:spcAft>
              <a:buClrTx/>
              <a:buSzTx/>
              <a:buFontTx/>
              <a:buNone/>
              <a:tabLst/>
            </a:pPr>
            <a:r>
              <a:rPr lang="en-US" sz="1600" b="0" dirty="0" smtClean="0">
                <a:latin typeface="Arial Narrow" pitchFamily="34" charset="0"/>
              </a:rPr>
              <a:t>Project 1</a:t>
            </a:r>
          </a:p>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effectLst/>
                <a:latin typeface="Arial Narrow" pitchFamily="34" charset="0"/>
              </a:rPr>
              <a:t>Project 2</a:t>
            </a:r>
          </a:p>
          <a:p>
            <a:pPr marL="0" marR="0" indent="0" algn="l" defTabSz="914400" rtl="0" eaLnBrk="0" fontAlgn="base" latinLnBrk="0" hangingPunct="0">
              <a:lnSpc>
                <a:spcPct val="80000"/>
              </a:lnSpc>
              <a:spcBef>
                <a:spcPct val="50000"/>
              </a:spcBef>
              <a:spcAft>
                <a:spcPct val="0"/>
              </a:spcAft>
              <a:buClrTx/>
              <a:buSzTx/>
              <a:buFontTx/>
              <a:buNone/>
              <a:tabLst/>
            </a:pPr>
            <a:r>
              <a:rPr lang="en-US" sz="1600" b="0" dirty="0" smtClean="0">
                <a:latin typeface="Arial Narrow" pitchFamily="34" charset="0"/>
              </a:rPr>
              <a:t>Project 3</a:t>
            </a:r>
          </a:p>
          <a:p>
            <a:pPr marL="0" marR="0" indent="0" algn="l" defTabSz="914400" rtl="0" eaLnBrk="0" fontAlgn="base" latinLnBrk="0" hangingPunct="0">
              <a:lnSpc>
                <a:spcPct val="80000"/>
              </a:lnSpc>
              <a:spcBef>
                <a:spcPct val="50000"/>
              </a:spcBef>
              <a:spcAft>
                <a:spcPct val="0"/>
              </a:spcAft>
              <a:buClrTx/>
              <a:buSzTx/>
              <a:buFontTx/>
              <a:buNone/>
              <a:tabLst/>
            </a:pPr>
            <a:r>
              <a:rPr lang="en-US" sz="1600" b="0" dirty="0" smtClean="0">
                <a:latin typeface="Arial Narrow" pitchFamily="34" charset="0"/>
              </a:rPr>
              <a:t>S</a:t>
            </a:r>
            <a:r>
              <a:rPr kumimoji="0" lang="en-US" sz="1600" b="0" i="0" u="none" strike="noStrike" cap="none" normalizeH="0" baseline="0" dirty="0" smtClean="0">
                <a:ln>
                  <a:noFill/>
                </a:ln>
                <a:effectLst/>
                <a:latin typeface="Arial Narrow" pitchFamily="34" charset="0"/>
              </a:rPr>
              <a:t>ettings and preferences</a:t>
            </a:r>
          </a:p>
        </p:txBody>
      </p:sp>
      <p:sp>
        <p:nvSpPr>
          <p:cNvPr id="5" name="TextBox 4"/>
          <p:cNvSpPr txBox="1"/>
          <p:nvPr/>
        </p:nvSpPr>
        <p:spPr>
          <a:xfrm>
            <a:off x="457200" y="3886200"/>
            <a:ext cx="2971800" cy="1815882"/>
          </a:xfrm>
          <a:prstGeom prst="rect">
            <a:avLst/>
          </a:prstGeom>
          <a:noFill/>
        </p:spPr>
        <p:txBody>
          <a:bodyPr wrap="square" rtlCol="0" anchor="ctr" anchorCtr="1">
            <a:spAutoFit/>
          </a:bodyPr>
          <a:lstStyle/>
          <a:p>
            <a:pPr algn="l">
              <a:buNone/>
            </a:pPr>
            <a:r>
              <a:rPr lang="en-US" b="0" dirty="0" smtClean="0">
                <a:solidFill>
                  <a:schemeClr val="dk1"/>
                </a:solidFill>
                <a:effectLst/>
              </a:rPr>
              <a:t>A workspace contains your </a:t>
            </a:r>
            <a:r>
              <a:rPr lang="en-US" b="0" dirty="0" smtClean="0">
                <a:solidFill>
                  <a:schemeClr val="dk1"/>
                </a:solidFill>
              </a:rPr>
              <a:t>s</a:t>
            </a:r>
            <a:r>
              <a:rPr lang="en-US" b="0" dirty="0" smtClean="0">
                <a:solidFill>
                  <a:schemeClr val="dk1"/>
                </a:solidFill>
                <a:effectLst/>
              </a:rPr>
              <a:t>ettings and preferences, as well as links to your projects. </a:t>
            </a:r>
            <a:br>
              <a:rPr lang="en-US" b="0" dirty="0" smtClean="0">
                <a:solidFill>
                  <a:schemeClr val="dk1"/>
                </a:solidFill>
                <a:effectLst/>
              </a:rPr>
            </a:br>
            <a:r>
              <a:rPr lang="en-US" b="0" dirty="0" smtClean="0">
                <a:solidFill>
                  <a:schemeClr val="dk1"/>
                </a:solidFill>
                <a:effectLst/>
              </a:rPr>
              <a:t>Deleting projects from the workspace deletes the links, not the files*</a:t>
            </a:r>
          </a:p>
        </p:txBody>
      </p:sp>
      <p:sp>
        <p:nvSpPr>
          <p:cNvPr id="6" name="Rectangle 5"/>
          <p:cNvSpPr/>
          <p:nvPr/>
        </p:nvSpPr>
        <p:spPr bwMode="auto">
          <a:xfrm>
            <a:off x="3886200" y="1447800"/>
            <a:ext cx="1981200" cy="1828800"/>
          </a:xfrm>
          <a:prstGeom prst="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800" b="1" i="0" u="none" strike="noStrike" cap="none" normalizeH="0" baseline="0" dirty="0" smtClean="0">
                <a:ln>
                  <a:noFill/>
                </a:ln>
                <a:effectLst/>
                <a:latin typeface="Arial Narrow" pitchFamily="34" charset="0"/>
              </a:rPr>
              <a:t>Project</a:t>
            </a:r>
          </a:p>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effectLst/>
                <a:latin typeface="Arial Narrow" pitchFamily="34" charset="0"/>
              </a:rPr>
              <a:t>Source</a:t>
            </a:r>
            <a:r>
              <a:rPr kumimoji="0" lang="en-US" sz="1600" b="0" i="0" u="none" strike="noStrike" cap="none" normalizeH="0" dirty="0" smtClean="0">
                <a:ln>
                  <a:noFill/>
                </a:ln>
                <a:effectLst/>
                <a:latin typeface="Arial Narrow" pitchFamily="34" charset="0"/>
              </a:rPr>
              <a:t> files</a:t>
            </a:r>
          </a:p>
          <a:p>
            <a:pPr marL="0" marR="0" indent="0" algn="l" defTabSz="914400" rtl="0" eaLnBrk="0" fontAlgn="base" latinLnBrk="0" hangingPunct="0">
              <a:lnSpc>
                <a:spcPct val="80000"/>
              </a:lnSpc>
              <a:spcBef>
                <a:spcPct val="50000"/>
              </a:spcBef>
              <a:spcAft>
                <a:spcPct val="0"/>
              </a:spcAft>
              <a:buClrTx/>
              <a:buSzTx/>
              <a:buFontTx/>
              <a:buNone/>
              <a:tabLst/>
            </a:pPr>
            <a:r>
              <a:rPr lang="en-US" sz="1600" b="0" baseline="0" dirty="0" smtClean="0">
                <a:latin typeface="Arial Narrow" pitchFamily="34" charset="0"/>
              </a:rPr>
              <a:t>Header files</a:t>
            </a:r>
          </a:p>
          <a:p>
            <a:pPr marL="0" marR="0" indent="0" algn="l" defTabSz="914400" rtl="0" eaLnBrk="0" fontAlgn="base" latinLnBrk="0" hangingPunct="0">
              <a:lnSpc>
                <a:spcPct val="80000"/>
              </a:lnSpc>
              <a:spcBef>
                <a:spcPct val="50000"/>
              </a:spcBef>
              <a:spcAft>
                <a:spcPct val="0"/>
              </a:spcAft>
              <a:buClrTx/>
              <a:buSzTx/>
              <a:buFontTx/>
              <a:buNone/>
              <a:tabLst/>
            </a:pPr>
            <a:r>
              <a:rPr lang="en-US" sz="1600" b="0" dirty="0" smtClean="0">
                <a:latin typeface="Arial Narrow" pitchFamily="34" charset="0"/>
              </a:rPr>
              <a:t>Library files</a:t>
            </a:r>
            <a:endParaRPr lang="en-US" sz="1600" b="0" baseline="0" dirty="0" smtClean="0">
              <a:latin typeface="Arial Narrow" pitchFamily="34" charset="0"/>
            </a:endParaRPr>
          </a:p>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dirty="0" smtClean="0">
                <a:ln>
                  <a:noFill/>
                </a:ln>
                <a:effectLst/>
                <a:latin typeface="Arial Narrow" pitchFamily="34" charset="0"/>
              </a:rPr>
              <a:t>Build and tool settings</a:t>
            </a:r>
            <a:endParaRPr kumimoji="0" lang="en-US" sz="1600" b="0" i="0" u="none" strike="noStrike" cap="none" normalizeH="0" baseline="0" dirty="0" smtClean="0">
              <a:ln>
                <a:noFill/>
              </a:ln>
              <a:effectLst/>
              <a:latin typeface="Arial Narrow" pitchFamily="34" charset="0"/>
            </a:endParaRPr>
          </a:p>
        </p:txBody>
      </p:sp>
      <p:sp>
        <p:nvSpPr>
          <p:cNvPr id="7" name="TextBox 6"/>
          <p:cNvSpPr txBox="1"/>
          <p:nvPr/>
        </p:nvSpPr>
        <p:spPr>
          <a:xfrm>
            <a:off x="3581400" y="3933110"/>
            <a:ext cx="2971800" cy="1815882"/>
          </a:xfrm>
          <a:prstGeom prst="rect">
            <a:avLst/>
          </a:prstGeom>
          <a:noFill/>
        </p:spPr>
        <p:txBody>
          <a:bodyPr wrap="square" rtlCol="0" anchor="ctr" anchorCtr="1">
            <a:spAutoFit/>
          </a:bodyPr>
          <a:lstStyle/>
          <a:p>
            <a:pPr algn="l">
              <a:buNone/>
            </a:pPr>
            <a:r>
              <a:rPr lang="en-US" b="0" dirty="0" smtClean="0">
                <a:solidFill>
                  <a:schemeClr val="dk1"/>
                </a:solidFill>
                <a:effectLst/>
              </a:rPr>
              <a:t>A project contains your build and tool </a:t>
            </a:r>
            <a:r>
              <a:rPr lang="en-US" b="0" dirty="0" smtClean="0">
                <a:solidFill>
                  <a:schemeClr val="dk1"/>
                </a:solidFill>
              </a:rPr>
              <a:t>s</a:t>
            </a:r>
            <a:r>
              <a:rPr lang="en-US" b="0" dirty="0" smtClean="0">
                <a:solidFill>
                  <a:schemeClr val="dk1"/>
                </a:solidFill>
                <a:effectLst/>
              </a:rPr>
              <a:t>ettings, as well as links to your input files. Deleting files from the workspace deletes the links, not the files*</a:t>
            </a:r>
          </a:p>
        </p:txBody>
      </p:sp>
      <p:sp>
        <p:nvSpPr>
          <p:cNvPr id="8" name="Rectangle 7"/>
          <p:cNvSpPr/>
          <p:nvPr/>
        </p:nvSpPr>
        <p:spPr bwMode="auto">
          <a:xfrm>
            <a:off x="6629400" y="1447800"/>
            <a:ext cx="1981200" cy="762000"/>
          </a:xfrm>
          <a:prstGeom prst="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800" b="1" i="0" u="none" strike="noStrike" cap="none" normalizeH="0" baseline="0" dirty="0" smtClean="0">
                <a:ln>
                  <a:noFill/>
                </a:ln>
                <a:effectLst/>
                <a:latin typeface="Arial Narrow" pitchFamily="34" charset="0"/>
              </a:rPr>
              <a:t>Source files</a:t>
            </a:r>
          </a:p>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effectLst/>
                <a:latin typeface="Arial Narrow" pitchFamily="34" charset="0"/>
              </a:rPr>
              <a:t>Code and Data</a:t>
            </a:r>
            <a:endParaRPr kumimoji="0" lang="en-US" sz="1600" b="0" i="0" u="none" strike="noStrike" cap="none" normalizeH="0" dirty="0" smtClean="0">
              <a:ln>
                <a:noFill/>
              </a:ln>
              <a:effectLst/>
              <a:latin typeface="Arial Narrow" pitchFamily="34" charset="0"/>
            </a:endParaRPr>
          </a:p>
        </p:txBody>
      </p:sp>
      <p:sp>
        <p:nvSpPr>
          <p:cNvPr id="12" name="Rectangle 11"/>
          <p:cNvSpPr/>
          <p:nvPr/>
        </p:nvSpPr>
        <p:spPr bwMode="auto">
          <a:xfrm>
            <a:off x="6629400" y="2286000"/>
            <a:ext cx="1981200" cy="762000"/>
          </a:xfrm>
          <a:prstGeom prst="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800" b="1" i="0" u="none" strike="noStrike" cap="none" normalizeH="0" baseline="0" dirty="0" smtClean="0">
                <a:ln>
                  <a:noFill/>
                </a:ln>
                <a:effectLst/>
                <a:latin typeface="Arial Narrow" pitchFamily="34" charset="0"/>
              </a:rPr>
              <a:t>Header files</a:t>
            </a:r>
          </a:p>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effectLst/>
                <a:latin typeface="Arial Narrow" pitchFamily="34" charset="0"/>
              </a:rPr>
              <a:t>Declarations</a:t>
            </a:r>
            <a:r>
              <a:rPr lang="en-US" sz="1600" b="0" dirty="0" smtClean="0">
                <a:latin typeface="Arial Narrow" pitchFamily="34" charset="0"/>
              </a:rPr>
              <a:t>/Defines</a:t>
            </a:r>
            <a:endParaRPr kumimoji="0" lang="en-US" sz="1600" b="0" i="0" u="none" strike="noStrike" cap="none" normalizeH="0" dirty="0" smtClean="0">
              <a:ln>
                <a:noFill/>
              </a:ln>
              <a:effectLst/>
              <a:latin typeface="Arial Narrow" pitchFamily="34" charset="0"/>
            </a:endParaRPr>
          </a:p>
        </p:txBody>
      </p:sp>
      <p:sp>
        <p:nvSpPr>
          <p:cNvPr id="13" name="Rectangle 12"/>
          <p:cNvSpPr/>
          <p:nvPr/>
        </p:nvSpPr>
        <p:spPr bwMode="auto">
          <a:xfrm>
            <a:off x="6629400" y="3124200"/>
            <a:ext cx="1981200" cy="762000"/>
          </a:xfrm>
          <a:prstGeom prst="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800" b="1" i="0" u="none" strike="noStrike" cap="none" normalizeH="0" baseline="0" dirty="0" smtClean="0">
                <a:ln>
                  <a:noFill/>
                </a:ln>
                <a:effectLst/>
                <a:latin typeface="Arial Narrow" pitchFamily="34" charset="0"/>
              </a:rPr>
              <a:t>Library files</a:t>
            </a:r>
          </a:p>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effectLst/>
                <a:latin typeface="Arial Narrow" pitchFamily="34" charset="0"/>
              </a:rPr>
              <a:t>Code and Data</a:t>
            </a:r>
            <a:endParaRPr kumimoji="0" lang="en-US" sz="1600" b="0" i="0" u="none" strike="noStrike" cap="none" normalizeH="0" dirty="0" smtClean="0">
              <a:ln>
                <a:noFill/>
              </a:ln>
              <a:effectLst/>
              <a:latin typeface="Arial Narrow" pitchFamily="34" charset="0"/>
            </a:endParaRPr>
          </a:p>
        </p:txBody>
      </p:sp>
      <p:grpSp>
        <p:nvGrpSpPr>
          <p:cNvPr id="3" name="Group 17"/>
          <p:cNvGrpSpPr/>
          <p:nvPr/>
        </p:nvGrpSpPr>
        <p:grpSpPr>
          <a:xfrm>
            <a:off x="3124200" y="1871289"/>
            <a:ext cx="732149" cy="404663"/>
            <a:chOff x="3124200" y="1871289"/>
            <a:chExt cx="732149" cy="404663"/>
          </a:xfrm>
        </p:grpSpPr>
        <p:cxnSp>
          <p:nvCxnSpPr>
            <p:cNvPr id="15" name="Straight Arrow Connector 14"/>
            <p:cNvCxnSpPr/>
            <p:nvPr/>
          </p:nvCxnSpPr>
          <p:spPr bwMode="auto">
            <a:xfrm flipH="1">
              <a:off x="3124200" y="2209800"/>
              <a:ext cx="685800" cy="0"/>
            </a:xfrm>
            <a:prstGeom prst="straightConnector1">
              <a:avLst/>
            </a:prstGeom>
            <a:solidFill>
              <a:schemeClr val="accent1"/>
            </a:solidFill>
            <a:ln w="31750" cap="flat" cmpd="sng" algn="ctr">
              <a:solidFill>
                <a:schemeClr val="tx1"/>
              </a:solidFill>
              <a:prstDash val="dash"/>
              <a:round/>
              <a:headEnd type="none" w="sm" len="sm"/>
              <a:tailEnd type="arrow"/>
            </a:ln>
            <a:effectLst/>
          </p:spPr>
        </p:cxnSp>
        <p:sp>
          <p:nvSpPr>
            <p:cNvPr id="17" name="TextBox 16"/>
            <p:cNvSpPr txBox="1"/>
            <p:nvPr/>
          </p:nvSpPr>
          <p:spPr>
            <a:xfrm>
              <a:off x="3200400" y="1871289"/>
              <a:ext cx="655949" cy="404663"/>
            </a:xfrm>
            <a:prstGeom prst="rect">
              <a:avLst/>
            </a:prstGeom>
            <a:noFill/>
          </p:spPr>
          <p:txBody>
            <a:bodyPr wrap="none" rtlCol="0" anchor="ctr" anchorCtr="1">
              <a:spAutoFit/>
            </a:bodyPr>
            <a:lstStyle/>
            <a:p>
              <a:pPr>
                <a:buNone/>
              </a:pPr>
              <a:r>
                <a:rPr lang="en-US" dirty="0" smtClean="0">
                  <a:solidFill>
                    <a:schemeClr val="dk1"/>
                  </a:solidFill>
                  <a:effectLst/>
                </a:rPr>
                <a:t>Link</a:t>
              </a:r>
            </a:p>
          </p:txBody>
        </p:sp>
      </p:grpSp>
      <p:grpSp>
        <p:nvGrpSpPr>
          <p:cNvPr id="11" name="Group 18"/>
          <p:cNvGrpSpPr/>
          <p:nvPr/>
        </p:nvGrpSpPr>
        <p:grpSpPr>
          <a:xfrm>
            <a:off x="5897251" y="1524000"/>
            <a:ext cx="732149" cy="404663"/>
            <a:chOff x="3124200" y="1871289"/>
            <a:chExt cx="732149" cy="404663"/>
          </a:xfrm>
        </p:grpSpPr>
        <p:cxnSp>
          <p:nvCxnSpPr>
            <p:cNvPr id="20" name="Straight Arrow Connector 19"/>
            <p:cNvCxnSpPr/>
            <p:nvPr/>
          </p:nvCxnSpPr>
          <p:spPr bwMode="auto">
            <a:xfrm flipH="1">
              <a:off x="3124200" y="2209800"/>
              <a:ext cx="685800" cy="0"/>
            </a:xfrm>
            <a:prstGeom prst="straightConnector1">
              <a:avLst/>
            </a:prstGeom>
            <a:solidFill>
              <a:schemeClr val="accent1"/>
            </a:solidFill>
            <a:ln w="31750" cap="flat" cmpd="sng" algn="ctr">
              <a:solidFill>
                <a:schemeClr val="tx1"/>
              </a:solidFill>
              <a:prstDash val="dash"/>
              <a:round/>
              <a:headEnd type="none" w="sm" len="sm"/>
              <a:tailEnd type="arrow"/>
            </a:ln>
            <a:effectLst/>
          </p:spPr>
        </p:cxnSp>
        <p:sp>
          <p:nvSpPr>
            <p:cNvPr id="21" name="TextBox 20"/>
            <p:cNvSpPr txBox="1"/>
            <p:nvPr/>
          </p:nvSpPr>
          <p:spPr>
            <a:xfrm>
              <a:off x="3200400" y="1871289"/>
              <a:ext cx="655949" cy="404663"/>
            </a:xfrm>
            <a:prstGeom prst="rect">
              <a:avLst/>
            </a:prstGeom>
            <a:noFill/>
          </p:spPr>
          <p:txBody>
            <a:bodyPr wrap="none" rtlCol="0" anchor="ctr" anchorCtr="1">
              <a:spAutoFit/>
            </a:bodyPr>
            <a:lstStyle/>
            <a:p>
              <a:pPr>
                <a:buNone/>
              </a:pPr>
              <a:r>
                <a:rPr lang="en-US" dirty="0" smtClean="0">
                  <a:solidFill>
                    <a:schemeClr val="dk1"/>
                  </a:solidFill>
                  <a:effectLst/>
                </a:rPr>
                <a:t>Link</a:t>
              </a:r>
            </a:p>
          </p:txBody>
        </p:sp>
      </p:grpSp>
      <p:grpSp>
        <p:nvGrpSpPr>
          <p:cNvPr id="14" name="Group 21"/>
          <p:cNvGrpSpPr/>
          <p:nvPr/>
        </p:nvGrpSpPr>
        <p:grpSpPr>
          <a:xfrm>
            <a:off x="5897251" y="2338537"/>
            <a:ext cx="732149" cy="404663"/>
            <a:chOff x="3124200" y="1871289"/>
            <a:chExt cx="732149" cy="404663"/>
          </a:xfrm>
        </p:grpSpPr>
        <p:cxnSp>
          <p:nvCxnSpPr>
            <p:cNvPr id="23" name="Straight Arrow Connector 22"/>
            <p:cNvCxnSpPr/>
            <p:nvPr/>
          </p:nvCxnSpPr>
          <p:spPr bwMode="auto">
            <a:xfrm flipH="1">
              <a:off x="3124200" y="2209800"/>
              <a:ext cx="685800" cy="0"/>
            </a:xfrm>
            <a:prstGeom prst="straightConnector1">
              <a:avLst/>
            </a:prstGeom>
            <a:solidFill>
              <a:schemeClr val="accent1"/>
            </a:solidFill>
            <a:ln w="31750" cap="flat" cmpd="sng" algn="ctr">
              <a:solidFill>
                <a:schemeClr val="tx1"/>
              </a:solidFill>
              <a:prstDash val="dash"/>
              <a:round/>
              <a:headEnd type="none" w="sm" len="sm"/>
              <a:tailEnd type="arrow"/>
            </a:ln>
            <a:effectLst/>
          </p:spPr>
        </p:cxnSp>
        <p:sp>
          <p:nvSpPr>
            <p:cNvPr id="24" name="TextBox 23"/>
            <p:cNvSpPr txBox="1"/>
            <p:nvPr/>
          </p:nvSpPr>
          <p:spPr>
            <a:xfrm>
              <a:off x="3200400" y="1871289"/>
              <a:ext cx="655949" cy="404663"/>
            </a:xfrm>
            <a:prstGeom prst="rect">
              <a:avLst/>
            </a:prstGeom>
            <a:noFill/>
          </p:spPr>
          <p:txBody>
            <a:bodyPr wrap="none" rtlCol="0" anchor="ctr" anchorCtr="1">
              <a:spAutoFit/>
            </a:bodyPr>
            <a:lstStyle/>
            <a:p>
              <a:pPr>
                <a:buNone/>
              </a:pPr>
              <a:r>
                <a:rPr lang="en-US" dirty="0" smtClean="0">
                  <a:solidFill>
                    <a:schemeClr val="dk1"/>
                  </a:solidFill>
                  <a:effectLst/>
                </a:rPr>
                <a:t>Link</a:t>
              </a:r>
            </a:p>
          </p:txBody>
        </p:sp>
      </p:grpSp>
      <p:grpSp>
        <p:nvGrpSpPr>
          <p:cNvPr id="16" name="Group 24"/>
          <p:cNvGrpSpPr/>
          <p:nvPr/>
        </p:nvGrpSpPr>
        <p:grpSpPr>
          <a:xfrm>
            <a:off x="5897251" y="3133591"/>
            <a:ext cx="760202" cy="338554"/>
            <a:chOff x="3124200" y="1904343"/>
            <a:chExt cx="760202" cy="338554"/>
          </a:xfrm>
        </p:grpSpPr>
        <p:cxnSp>
          <p:nvCxnSpPr>
            <p:cNvPr id="26" name="Straight Arrow Connector 25"/>
            <p:cNvCxnSpPr/>
            <p:nvPr/>
          </p:nvCxnSpPr>
          <p:spPr bwMode="auto">
            <a:xfrm flipH="1">
              <a:off x="3124200" y="2209800"/>
              <a:ext cx="685800" cy="0"/>
            </a:xfrm>
            <a:prstGeom prst="straightConnector1">
              <a:avLst/>
            </a:prstGeom>
            <a:solidFill>
              <a:schemeClr val="accent1"/>
            </a:solidFill>
            <a:ln w="31750" cap="flat" cmpd="sng" algn="ctr">
              <a:solidFill>
                <a:schemeClr val="tx1"/>
              </a:solidFill>
              <a:prstDash val="dash"/>
              <a:round/>
              <a:headEnd type="none" w="sm" len="sm"/>
              <a:tailEnd type="arrow"/>
            </a:ln>
            <a:effectLst/>
          </p:spPr>
        </p:cxnSp>
        <p:sp>
          <p:nvSpPr>
            <p:cNvPr id="27" name="TextBox 26"/>
            <p:cNvSpPr txBox="1"/>
            <p:nvPr/>
          </p:nvSpPr>
          <p:spPr>
            <a:xfrm>
              <a:off x="3172348" y="1904343"/>
              <a:ext cx="712054" cy="338554"/>
            </a:xfrm>
            <a:prstGeom prst="rect">
              <a:avLst/>
            </a:prstGeom>
            <a:noFill/>
          </p:spPr>
          <p:txBody>
            <a:bodyPr wrap="none" rtlCol="0" anchor="ctr" anchorCtr="1">
              <a:spAutoFit/>
            </a:bodyPr>
            <a:lstStyle/>
            <a:p>
              <a:pPr>
                <a:buNone/>
              </a:pPr>
              <a:r>
                <a:rPr lang="en-US" dirty="0" smtClean="0">
                  <a:solidFill>
                    <a:schemeClr val="dk1"/>
                  </a:solidFill>
                </a:rPr>
                <a:t>L</a:t>
              </a:r>
              <a:r>
                <a:rPr lang="en-US" dirty="0" smtClean="0">
                  <a:solidFill>
                    <a:schemeClr val="dk1"/>
                  </a:solidFill>
                  <a:effectLst/>
                </a:rPr>
                <a:t>ink</a:t>
              </a:r>
            </a:p>
          </p:txBody>
        </p:sp>
      </p:grpSp>
      <p:sp>
        <p:nvSpPr>
          <p:cNvPr id="25" name="TextBox 24"/>
          <p:cNvSpPr txBox="1"/>
          <p:nvPr/>
        </p:nvSpPr>
        <p:spPr>
          <a:xfrm>
            <a:off x="1066800" y="6019800"/>
            <a:ext cx="5224507" cy="584775"/>
          </a:xfrm>
          <a:prstGeom prst="rect">
            <a:avLst/>
          </a:prstGeom>
          <a:noFill/>
        </p:spPr>
        <p:txBody>
          <a:bodyPr wrap="none" rtlCol="0" anchor="ctr" anchorCtr="0">
            <a:spAutoFit/>
          </a:bodyPr>
          <a:lstStyle/>
          <a:p>
            <a:r>
              <a:rPr lang="en-US" dirty="0" smtClean="0">
                <a:solidFill>
                  <a:schemeClr val="dk1"/>
                </a:solidFill>
                <a:effectLst/>
              </a:rPr>
              <a:t>* Unless you have located or copied files </a:t>
            </a:r>
            <a:br>
              <a:rPr lang="en-US" dirty="0" smtClean="0">
                <a:solidFill>
                  <a:schemeClr val="dk1"/>
                </a:solidFill>
                <a:effectLst/>
              </a:rPr>
            </a:br>
            <a:r>
              <a:rPr lang="en-US" dirty="0" smtClean="0">
                <a:solidFill>
                  <a:schemeClr val="dk1"/>
                </a:solidFill>
                <a:effectLst/>
              </a:rPr>
              <a:t>into the workspace</a:t>
            </a:r>
          </a:p>
        </p:txBody>
      </p:sp>
      <p:sp>
        <p:nvSpPr>
          <p:cNvPr id="28" name="Leading Question"/>
          <p:cNvSpPr txBox="1"/>
          <p:nvPr/>
        </p:nvSpPr>
        <p:spPr>
          <a:xfrm>
            <a:off x="7589625" y="6562045"/>
            <a:ext cx="1231106"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Project Wizard</a:t>
            </a:r>
            <a:r>
              <a:rPr lang="en-US" sz="1600" b="0" dirty="0" smtClean="0">
                <a:solidFill>
                  <a:srgbClr val="000000"/>
                </a:solidFill>
                <a:effectLst/>
                <a:latin typeface="Arial Narrow"/>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4419600" y="990600"/>
            <a:ext cx="4572000" cy="32766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p:txBody>
          <a:bodyPr/>
          <a:lstStyle/>
          <a:p>
            <a:pPr>
              <a:defRPr/>
            </a:pPr>
            <a:r>
              <a:rPr lang="en-US" dirty="0" smtClean="0">
                <a:solidFill>
                  <a:srgbClr val="FF0000"/>
                </a:solidFill>
                <a:effectLst/>
              </a:rPr>
              <a:t>Project Wizard</a:t>
            </a:r>
            <a:endParaRPr lang="en-US" dirty="0">
              <a:solidFill>
                <a:srgbClr val="FF0000"/>
              </a:solidFill>
              <a:effectLst/>
            </a:endParaRPr>
          </a:p>
        </p:txBody>
      </p:sp>
      <p:sp>
        <p:nvSpPr>
          <p:cNvPr id="9" name="Content Placeholder 8"/>
          <p:cNvSpPr>
            <a:spLocks noGrp="1"/>
          </p:cNvSpPr>
          <p:nvPr>
            <p:ph sz="half" idx="1"/>
          </p:nvPr>
        </p:nvSpPr>
        <p:spPr>
          <a:xfrm>
            <a:off x="4419600" y="1219200"/>
            <a:ext cx="4572000" cy="3276600"/>
          </a:xfrm>
        </p:spPr>
        <p:txBody>
          <a:bodyPr>
            <a:noAutofit/>
          </a:bodyPr>
          <a:lstStyle/>
          <a:p>
            <a:pPr>
              <a:buNone/>
              <a:defRPr/>
            </a:pPr>
            <a:r>
              <a:rPr lang="en-US" sz="1800" dirty="0" smtClean="0">
                <a:solidFill>
                  <a:schemeClr val="tx1"/>
                </a:solidFill>
                <a:effectLst/>
              </a:rPr>
              <a:t>Single page wizard for majority of users</a:t>
            </a:r>
          </a:p>
          <a:p>
            <a:pPr lvl="1">
              <a:defRPr/>
            </a:pPr>
            <a:r>
              <a:rPr lang="en-US" sz="1600" b="0" dirty="0" smtClean="0"/>
              <a:t>Next button will show up if a template requires additional settings</a:t>
            </a:r>
          </a:p>
          <a:p>
            <a:pPr>
              <a:buNone/>
              <a:defRPr/>
            </a:pPr>
            <a:r>
              <a:rPr lang="en-US" sz="1800" dirty="0" smtClean="0">
                <a:solidFill>
                  <a:schemeClr val="tx1"/>
                </a:solidFill>
                <a:effectLst/>
              </a:rPr>
              <a:t>Debugger setup included</a:t>
            </a:r>
          </a:p>
          <a:p>
            <a:pPr lvl="1">
              <a:defRPr/>
            </a:pPr>
            <a:r>
              <a:rPr lang="en-US" sz="1600" b="0" dirty="0" smtClean="0"/>
              <a:t>User chooses location, device and connection</a:t>
            </a:r>
          </a:p>
          <a:p>
            <a:pPr lvl="1">
              <a:defRPr/>
            </a:pPr>
            <a:r>
              <a:rPr lang="en-US" sz="1600" b="0" dirty="0" smtClean="0"/>
              <a:t>A modifiable </a:t>
            </a:r>
            <a:r>
              <a:rPr lang="en-US" sz="1600" b="0" dirty="0" err="1" smtClean="0"/>
              <a:t>ccxml</a:t>
            </a:r>
            <a:r>
              <a:rPr lang="en-US" sz="1600" b="0" dirty="0" smtClean="0"/>
              <a:t> file is created</a:t>
            </a:r>
          </a:p>
          <a:p>
            <a:pPr>
              <a:buNone/>
              <a:defRPr/>
            </a:pPr>
            <a:r>
              <a:rPr lang="en-US" sz="1800" dirty="0" smtClean="0">
                <a:solidFill>
                  <a:schemeClr val="tx1"/>
                </a:solidFill>
                <a:effectLst/>
              </a:rPr>
              <a:t>Simple by default</a:t>
            </a:r>
          </a:p>
          <a:p>
            <a:pPr lvl="1">
              <a:defRPr/>
            </a:pPr>
            <a:r>
              <a:rPr lang="en-US" sz="1600" b="0" dirty="0" smtClean="0"/>
              <a:t>Compiler version, </a:t>
            </a:r>
            <a:r>
              <a:rPr lang="en-US" sz="1600" b="0" dirty="0" err="1" smtClean="0"/>
              <a:t>endianness</a:t>
            </a:r>
            <a:r>
              <a:rPr lang="en-US" sz="1600" b="0" dirty="0" smtClean="0"/>
              <a:t>… are under advanced settings</a:t>
            </a:r>
          </a:p>
        </p:txBody>
      </p:sp>
      <p:pic>
        <p:nvPicPr>
          <p:cNvPr id="1027" name="Picture 3" descr="C:\Documents and Settings\a0192895\Local Settings\Temporary Internet Files\Content.IE5\L4SL3DTM\MC900360788[1].wmf"/>
          <p:cNvPicPr>
            <a:picLocks noChangeAspect="1" noChangeArrowheads="1"/>
          </p:cNvPicPr>
          <p:nvPr/>
        </p:nvPicPr>
        <p:blipFill>
          <a:blip r:embed="rId3" cstate="print"/>
          <a:srcRect/>
          <a:stretch>
            <a:fillRect/>
          </a:stretch>
        </p:blipFill>
        <p:spPr bwMode="auto">
          <a:xfrm>
            <a:off x="5562600" y="4419600"/>
            <a:ext cx="1371600" cy="2150278"/>
          </a:xfrm>
          <a:prstGeom prst="rect">
            <a:avLst/>
          </a:prstGeom>
          <a:noFill/>
          <a:scene3d>
            <a:camera prst="orthographicFront">
              <a:rot lat="21354360" lon="10800000" rev="21427604"/>
            </a:camera>
            <a:lightRig rig="threePt" dir="t"/>
          </a:scene3d>
        </p:spPr>
      </p:pic>
      <p:pic>
        <p:nvPicPr>
          <p:cNvPr id="11" name="Picture 10" descr="7-22-2012 2-32-23 PM.png"/>
          <p:cNvPicPr>
            <a:picLocks noChangeAspect="1"/>
          </p:cNvPicPr>
          <p:nvPr/>
        </p:nvPicPr>
        <p:blipFill>
          <a:blip r:embed="rId4" cstate="print"/>
          <a:stretch>
            <a:fillRect/>
          </a:stretch>
        </p:blipFill>
        <p:spPr>
          <a:xfrm>
            <a:off x="152400" y="990600"/>
            <a:ext cx="4159331" cy="5410200"/>
          </a:xfrm>
          <a:prstGeom prst="rect">
            <a:avLst/>
          </a:prstGeom>
        </p:spPr>
      </p:pic>
      <p:sp>
        <p:nvSpPr>
          <p:cNvPr id="12" name="Leading Question"/>
          <p:cNvSpPr txBox="1"/>
          <p:nvPr/>
        </p:nvSpPr>
        <p:spPr>
          <a:xfrm>
            <a:off x="7982360" y="6562045"/>
            <a:ext cx="838371"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Add Files...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sp>
        <p:nvSpPr>
          <p:cNvPr id="8" name="Leading Question"/>
          <p:cNvSpPr txBox="1"/>
          <p:nvPr/>
        </p:nvSpPr>
        <p:spPr>
          <a:xfrm>
            <a:off x="8020833" y="6562045"/>
            <a:ext cx="799898"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Portfolio ...</a:t>
            </a:r>
          </a:p>
        </p:txBody>
      </p:sp>
      <p:sp>
        <p:nvSpPr>
          <p:cNvPr id="7" name="Rounded Rectangle 6"/>
          <p:cNvSpPr/>
          <p:nvPr/>
        </p:nvSpPr>
        <p:spPr bwMode="auto">
          <a:xfrm>
            <a:off x="1219200" y="914400"/>
            <a:ext cx="6400800" cy="418743"/>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pic>
        <p:nvPicPr>
          <p:cNvPr id="10" name="Picture 9" descr="transparent perspective.png"/>
          <p:cNvPicPr>
            <a:picLocks noChangeAspect="1"/>
          </p:cNvPicPr>
          <p:nvPr/>
        </p:nvPicPr>
        <p:blipFill>
          <a:blip r:embed="rId4" cstate="print"/>
          <a:stretch>
            <a:fillRect/>
          </a:stretch>
        </p:blipFill>
        <p:spPr>
          <a:xfrm>
            <a:off x="5334000" y="1828800"/>
            <a:ext cx="3962400" cy="3706586"/>
          </a:xfrm>
          <a:prstGeom prst="rect">
            <a:avLst/>
          </a:prstGeom>
        </p:spPr>
      </p:pic>
      <p:sp>
        <p:nvSpPr>
          <p:cNvPr id="11" name="Text Box 4"/>
          <p:cNvSpPr txBox="1">
            <a:spLocks noChangeArrowheads="1"/>
          </p:cNvSpPr>
          <p:nvPr/>
        </p:nvSpPr>
        <p:spPr bwMode="auto">
          <a:xfrm>
            <a:off x="1066800" y="990600"/>
            <a:ext cx="6705600" cy="5786199"/>
          </a:xfrm>
          <a:prstGeom prst="rect">
            <a:avLst/>
          </a:prstGeom>
          <a:noFill/>
          <a:ln w="25400" algn="ctr">
            <a:noFill/>
            <a:miter lim="800000"/>
            <a:headEnd/>
            <a:tailEnd/>
          </a:ln>
        </p:spPr>
        <p:txBody>
          <a:bodyPr wrap="square">
            <a:spAutoFit/>
          </a:bodyPr>
          <a:lstStyle/>
          <a:p>
            <a:r>
              <a:rPr lang="en-US" dirty="0">
                <a:solidFill>
                  <a:srgbClr val="000000"/>
                </a:solidFill>
              </a:rPr>
              <a:t>Introduction to </a:t>
            </a:r>
            <a:r>
              <a:rPr lang="en-US" dirty="0" smtClean="0">
                <a:solidFill>
                  <a:srgbClr val="000000"/>
                </a:solidFill>
              </a:rPr>
              <a:t>ARM</a:t>
            </a:r>
            <a:r>
              <a:rPr lang="en-US" baseline="30000" dirty="0" smtClean="0">
                <a:solidFill>
                  <a:srgbClr val="000000"/>
                </a:solidFill>
              </a:rPr>
              <a:t>®</a:t>
            </a:r>
            <a:r>
              <a:rPr lang="en-US" dirty="0" smtClean="0">
                <a:solidFill>
                  <a:srgbClr val="000000"/>
                </a:solidFill>
              </a:rPr>
              <a:t> Cortex™-M4F </a:t>
            </a:r>
            <a:r>
              <a:rPr lang="en-US" dirty="0">
                <a:solidFill>
                  <a:srgbClr val="000000"/>
                </a:solidFill>
              </a:rPr>
              <a:t>and Peripherals</a:t>
            </a:r>
          </a:p>
          <a:p>
            <a:r>
              <a:rPr lang="en-US" b="0" dirty="0">
                <a:solidFill>
                  <a:srgbClr val="000000"/>
                </a:solidFill>
              </a:rPr>
              <a:t>Code Composer Studio</a:t>
            </a:r>
          </a:p>
          <a:p>
            <a:r>
              <a:rPr lang="en-US" b="0" dirty="0">
                <a:solidFill>
                  <a:srgbClr val="000000"/>
                </a:solidFill>
              </a:rPr>
              <a:t>Introduction to StellarisWare, </a:t>
            </a:r>
            <a:br>
              <a:rPr lang="en-US" b="0" dirty="0">
                <a:solidFill>
                  <a:srgbClr val="000000"/>
                </a:solidFill>
              </a:rPr>
            </a:br>
            <a:r>
              <a:rPr lang="en-US" b="0" dirty="0">
                <a:solidFill>
                  <a:srgbClr val="000000"/>
                </a:solidFill>
              </a:rPr>
              <a:t>Initialization and GPIO</a:t>
            </a:r>
          </a:p>
          <a:p>
            <a:r>
              <a:rPr lang="en-US" b="0" dirty="0" smtClean="0">
                <a:solidFill>
                  <a:srgbClr val="000000"/>
                </a:solidFill>
              </a:rPr>
              <a:t>Interrupts and the Timers</a:t>
            </a:r>
            <a:endParaRPr lang="en-US" b="0" dirty="0">
              <a:solidFill>
                <a:srgbClr val="000000"/>
              </a:solidFill>
            </a:endParaRPr>
          </a:p>
          <a:p>
            <a:r>
              <a:rPr lang="en-US" b="0" dirty="0" smtClean="0">
                <a:solidFill>
                  <a:srgbClr val="000000"/>
                </a:solidFill>
              </a:rPr>
              <a:t>ADC12</a:t>
            </a:r>
            <a:endParaRPr lang="en-US" b="0" dirty="0">
              <a:solidFill>
                <a:srgbClr val="000000"/>
              </a:solidFill>
            </a:endParaRPr>
          </a:p>
          <a:p>
            <a:r>
              <a:rPr lang="en-US" b="0" dirty="0" smtClean="0">
                <a:solidFill>
                  <a:srgbClr val="000000"/>
                </a:solidFill>
              </a:rPr>
              <a:t>Hibernation Module</a:t>
            </a:r>
          </a:p>
          <a:p>
            <a:r>
              <a:rPr lang="en-US" b="0" dirty="0" smtClean="0">
                <a:solidFill>
                  <a:srgbClr val="000000"/>
                </a:solidFill>
              </a:rPr>
              <a:t>USB</a:t>
            </a:r>
          </a:p>
          <a:p>
            <a:r>
              <a:rPr lang="en-US" b="0" dirty="0" smtClean="0">
                <a:solidFill>
                  <a:srgbClr val="000000"/>
                </a:solidFill>
              </a:rPr>
              <a:t>Memory</a:t>
            </a:r>
          </a:p>
          <a:p>
            <a:r>
              <a:rPr lang="en-US" b="0" dirty="0" smtClean="0">
                <a:solidFill>
                  <a:srgbClr val="000000"/>
                </a:solidFill>
              </a:rPr>
              <a:t>Floating-Point</a:t>
            </a:r>
          </a:p>
          <a:p>
            <a:r>
              <a:rPr lang="en-US" b="0" dirty="0" err="1" smtClean="0">
                <a:solidFill>
                  <a:srgbClr val="000000"/>
                </a:solidFill>
              </a:rPr>
              <a:t>BoosterPacks</a:t>
            </a:r>
            <a:r>
              <a:rPr lang="en-US" b="0" dirty="0" smtClean="0">
                <a:solidFill>
                  <a:srgbClr val="000000"/>
                </a:solidFill>
              </a:rPr>
              <a:t> and </a:t>
            </a:r>
            <a:r>
              <a:rPr lang="en-US" b="0" dirty="0" err="1" smtClean="0">
                <a:solidFill>
                  <a:srgbClr val="000000"/>
                </a:solidFill>
              </a:rPr>
              <a:t>grLib</a:t>
            </a:r>
            <a:endParaRPr lang="en-US" b="0" dirty="0" smtClean="0">
              <a:solidFill>
                <a:srgbClr val="000000"/>
              </a:solidFill>
            </a:endParaRPr>
          </a:p>
          <a:p>
            <a:r>
              <a:rPr lang="en-US" b="0" dirty="0" smtClean="0">
                <a:solidFill>
                  <a:srgbClr val="000000"/>
                </a:solidFill>
              </a:rPr>
              <a:t>Synchronous Serial Interface</a:t>
            </a:r>
          </a:p>
          <a:p>
            <a:r>
              <a:rPr lang="en-US" b="0" dirty="0" smtClean="0">
                <a:solidFill>
                  <a:srgbClr val="000000"/>
                </a:solidFill>
              </a:rPr>
              <a:t>UART</a:t>
            </a:r>
          </a:p>
          <a:p>
            <a:r>
              <a:rPr lang="en-US" b="0" dirty="0">
                <a:solidFill>
                  <a:srgbClr val="000000"/>
                </a:solidFill>
              </a:rPr>
              <a:t>µDMA</a:t>
            </a:r>
          </a:p>
          <a:p>
            <a:endParaRPr lang="en-US" dirty="0"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bwMode="auto">
          <a:xfrm>
            <a:off x="6096000" y="4191000"/>
            <a:ext cx="2993570" cy="16002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5" name="Title 4"/>
          <p:cNvSpPr>
            <a:spLocks noGrp="1"/>
          </p:cNvSpPr>
          <p:nvPr>
            <p:ph type="title"/>
          </p:nvPr>
        </p:nvSpPr>
        <p:spPr/>
        <p:txBody>
          <a:bodyPr/>
          <a:lstStyle/>
          <a:p>
            <a:pPr>
              <a:defRPr/>
            </a:pPr>
            <a:r>
              <a:rPr lang="en-US" dirty="0" smtClean="0">
                <a:solidFill>
                  <a:srgbClr val="FF0000"/>
                </a:solidFill>
                <a:effectLst/>
              </a:rPr>
              <a:t>Adding Files to Projects</a:t>
            </a:r>
            <a:endParaRPr lang="en-US" dirty="0">
              <a:solidFill>
                <a:srgbClr val="FF0000"/>
              </a:solidFill>
              <a:effectLst/>
            </a:endParaRPr>
          </a:p>
        </p:txBody>
      </p:sp>
      <p:pic>
        <p:nvPicPr>
          <p:cNvPr id="25603" name="Content Placeholder 3" descr="ProjectContext_AddFiles.png"/>
          <p:cNvPicPr>
            <a:picLocks noGrp="1" noChangeAspect="1"/>
          </p:cNvPicPr>
          <p:nvPr>
            <p:ph sz="half" idx="1"/>
          </p:nvPr>
        </p:nvPicPr>
        <p:blipFill>
          <a:blip r:embed="rId3" cstate="email"/>
          <a:srcRect/>
          <a:stretch>
            <a:fillRect/>
          </a:stretch>
        </p:blipFill>
        <p:spPr>
          <a:xfrm>
            <a:off x="152400" y="1268412"/>
            <a:ext cx="2835275" cy="4811529"/>
          </a:xfrm>
        </p:spPr>
      </p:pic>
      <p:pic>
        <p:nvPicPr>
          <p:cNvPr id="25604" name="Content Placeholder 6" descr="FileSelectionDialog.png"/>
          <p:cNvPicPr>
            <a:picLocks noGrp="1" noChangeAspect="1"/>
          </p:cNvPicPr>
          <p:nvPr>
            <p:ph sz="half" idx="2"/>
          </p:nvPr>
        </p:nvPicPr>
        <p:blipFill>
          <a:blip r:embed="rId4" cstate="email"/>
          <a:srcRect/>
          <a:stretch>
            <a:fillRect/>
          </a:stretch>
        </p:blipFill>
        <p:spPr>
          <a:xfrm>
            <a:off x="3276600" y="914400"/>
            <a:ext cx="4861520" cy="2944813"/>
          </a:xfrm>
        </p:spPr>
      </p:pic>
      <p:pic>
        <p:nvPicPr>
          <p:cNvPr id="25605" name="Picture 2"/>
          <p:cNvPicPr>
            <a:picLocks noChangeAspect="1" noChangeArrowheads="1"/>
          </p:cNvPicPr>
          <p:nvPr/>
        </p:nvPicPr>
        <p:blipFill>
          <a:blip r:embed="rId5" cstate="email"/>
          <a:srcRect/>
          <a:stretch>
            <a:fillRect/>
          </a:stretch>
        </p:blipFill>
        <p:spPr bwMode="auto">
          <a:xfrm>
            <a:off x="2362200" y="4267200"/>
            <a:ext cx="3636462" cy="1803400"/>
          </a:xfrm>
          <a:prstGeom prst="rect">
            <a:avLst/>
          </a:prstGeom>
          <a:noFill/>
          <a:ln w="9525">
            <a:noFill/>
            <a:miter lim="800000"/>
            <a:headEnd/>
            <a:tailEnd/>
          </a:ln>
        </p:spPr>
      </p:pic>
      <p:sp>
        <p:nvSpPr>
          <p:cNvPr id="25606" name="TextBox 8"/>
          <p:cNvSpPr txBox="1">
            <a:spLocks noChangeArrowheads="1"/>
          </p:cNvSpPr>
          <p:nvPr/>
        </p:nvSpPr>
        <p:spPr bwMode="auto">
          <a:xfrm>
            <a:off x="6096000" y="4267200"/>
            <a:ext cx="3048000" cy="1421928"/>
          </a:xfrm>
          <a:prstGeom prst="rect">
            <a:avLst/>
          </a:prstGeom>
          <a:noFill/>
          <a:ln w="9525">
            <a:noFill/>
            <a:miter lim="800000"/>
            <a:headEnd/>
            <a:tailEnd/>
          </a:ln>
        </p:spPr>
        <p:txBody>
          <a:bodyPr wrap="square">
            <a:spAutoFit/>
          </a:bodyPr>
          <a:lstStyle/>
          <a:p>
            <a:pPr algn="l">
              <a:buClr>
                <a:schemeClr val="tx2"/>
              </a:buClr>
              <a:buSzPct val="75000"/>
              <a:buFont typeface="Wingdings" pitchFamily="2" charset="2"/>
              <a:buChar char="u"/>
            </a:pPr>
            <a:r>
              <a:rPr lang="en-US" sz="1800" b="0" dirty="0" smtClean="0"/>
              <a:t> </a:t>
            </a:r>
            <a:r>
              <a:rPr lang="en-US" sz="1600" b="0" dirty="0" smtClean="0"/>
              <a:t>Add </a:t>
            </a:r>
            <a:r>
              <a:rPr lang="en-US" sz="1600" b="0" dirty="0"/>
              <a:t>Files to Project allows </a:t>
            </a:r>
            <a:r>
              <a:rPr lang="en-US" sz="1600" b="0" dirty="0" smtClean="0"/>
              <a:t>users </a:t>
            </a:r>
            <a:r>
              <a:rPr lang="en-US" sz="1600" b="0" dirty="0"/>
              <a:t>to control </a:t>
            </a:r>
            <a:r>
              <a:rPr lang="en-US" sz="1600" b="0" u="sng" dirty="0"/>
              <a:t>how</a:t>
            </a:r>
            <a:r>
              <a:rPr lang="en-US" sz="1600" b="0" dirty="0"/>
              <a:t> the file </a:t>
            </a:r>
            <a:r>
              <a:rPr lang="en-US" sz="1600" b="0" dirty="0" smtClean="0"/>
              <a:t>is added </a:t>
            </a:r>
            <a:r>
              <a:rPr lang="en-US" sz="1600" b="0" dirty="0"/>
              <a:t>to the project</a:t>
            </a:r>
          </a:p>
          <a:p>
            <a:pPr algn="l">
              <a:buClr>
                <a:schemeClr val="tx2"/>
              </a:buClr>
              <a:buSzPct val="75000"/>
              <a:buFont typeface="Wingdings" pitchFamily="2" charset="2"/>
              <a:buChar char="u"/>
            </a:pPr>
            <a:r>
              <a:rPr lang="en-US" sz="1600" b="0" dirty="0" smtClean="0"/>
              <a:t> Linking </a:t>
            </a:r>
            <a:r>
              <a:rPr lang="en-US" sz="1600" b="0" dirty="0"/>
              <a:t>Files using built-in macros allows easy creation of portable projects</a:t>
            </a:r>
          </a:p>
        </p:txBody>
      </p:sp>
      <p:sp>
        <p:nvSpPr>
          <p:cNvPr id="12" name="Right Arrow 11"/>
          <p:cNvSpPr/>
          <p:nvPr/>
        </p:nvSpPr>
        <p:spPr>
          <a:xfrm rot="18423156">
            <a:off x="1499805" y="3284538"/>
            <a:ext cx="2114550" cy="228600"/>
          </a:xfrm>
          <a:prstGeom prst="rightArrow">
            <a:avLst/>
          </a:prstGeom>
          <a:solidFill>
            <a:srgbClr val="0070C0"/>
          </a:solidFill>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3" name="Right Arrow 12"/>
          <p:cNvSpPr/>
          <p:nvPr/>
        </p:nvSpPr>
        <p:spPr>
          <a:xfrm rot="7395374">
            <a:off x="4830836" y="3997860"/>
            <a:ext cx="1301750" cy="228600"/>
          </a:xfrm>
          <a:prstGeom prst="rightArrow">
            <a:avLst/>
          </a:prstGeom>
          <a:solidFill>
            <a:srgbClr val="0070C0"/>
          </a:solidFill>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4" name="Rectangle 13"/>
          <p:cNvSpPr/>
          <p:nvPr/>
        </p:nvSpPr>
        <p:spPr>
          <a:xfrm>
            <a:off x="838200" y="4191000"/>
            <a:ext cx="1066800" cy="152400"/>
          </a:xfrm>
          <a:prstGeom prst="rect">
            <a:avLst/>
          </a:prstGeom>
          <a:noFill/>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en-US"/>
          </a:p>
        </p:txBody>
      </p:sp>
      <p:sp>
        <p:nvSpPr>
          <p:cNvPr id="17" name="Leading Question"/>
          <p:cNvSpPr txBox="1"/>
          <p:nvPr/>
        </p:nvSpPr>
        <p:spPr>
          <a:xfrm>
            <a:off x="8402347" y="6562045"/>
            <a:ext cx="418384"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Lab</a:t>
            </a:r>
            <a:r>
              <a:rPr lang="en-US" sz="1600" b="0" dirty="0" smtClean="0">
                <a:solidFill>
                  <a:srgbClr val="000000"/>
                </a:solidFill>
                <a:effectLst/>
                <a:latin typeface="Arial Narrow"/>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bwMode="auto">
          <a:xfrm>
            <a:off x="381000" y="4648200"/>
            <a:ext cx="4343400" cy="12954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482" name="Rectangle 2"/>
          <p:cNvSpPr>
            <a:spLocks noGrp="1" noChangeArrowheads="1"/>
          </p:cNvSpPr>
          <p:nvPr>
            <p:ph type="title"/>
          </p:nvPr>
        </p:nvSpPr>
        <p:spPr/>
        <p:txBody>
          <a:bodyPr>
            <a:normAutofit/>
          </a:bodyPr>
          <a:lstStyle/>
          <a:p>
            <a:r>
              <a:rPr lang="en-US" dirty="0" smtClean="0">
                <a:solidFill>
                  <a:srgbClr val="FF0000"/>
                </a:solidFill>
              </a:rPr>
              <a:t>Lab 2: Code Composer Studio</a:t>
            </a:r>
          </a:p>
        </p:txBody>
      </p:sp>
      <p:sp>
        <p:nvSpPr>
          <p:cNvPr id="20484" name="Text Box 4"/>
          <p:cNvSpPr txBox="1">
            <a:spLocks noChangeArrowheads="1"/>
          </p:cNvSpPr>
          <p:nvPr/>
        </p:nvSpPr>
        <p:spPr bwMode="auto">
          <a:xfrm>
            <a:off x="455230" y="4787478"/>
            <a:ext cx="4249881" cy="1034129"/>
          </a:xfrm>
          <a:prstGeom prst="rect">
            <a:avLst/>
          </a:prstGeom>
          <a:noFill/>
          <a:ln w="12700" algn="ctr">
            <a:noFill/>
            <a:miter lim="800000"/>
            <a:headEnd/>
            <a:tailEnd/>
          </a:ln>
        </p:spPr>
        <p:txBody>
          <a:bodyPr wrap="none" anchorCtr="1">
            <a:spAutoFit/>
          </a:bodyPr>
          <a:lstStyle/>
          <a:p>
            <a:pPr marL="342900" indent="-342900" algn="l">
              <a:buClr>
                <a:schemeClr val="tx2"/>
              </a:buClr>
              <a:buSzPct val="75000"/>
              <a:buFont typeface="Wingdings" pitchFamily="2" charset="2"/>
              <a:buChar char="u"/>
              <a:defRPr/>
            </a:pPr>
            <a:r>
              <a:rPr lang="en-US" sz="1800" b="0" dirty="0" smtClean="0"/>
              <a:t>Create a </a:t>
            </a:r>
            <a:r>
              <a:rPr lang="en-US" sz="1800" b="0" smtClean="0"/>
              <a:t>new project</a:t>
            </a:r>
            <a:endParaRPr lang="en-US" sz="1800" b="0" dirty="0" smtClean="0"/>
          </a:p>
          <a:p>
            <a:pPr marL="342900" indent="-342900" algn="l">
              <a:buClr>
                <a:schemeClr val="tx2"/>
              </a:buClr>
              <a:buSzPct val="75000"/>
              <a:buFont typeface="Wingdings" pitchFamily="2" charset="2"/>
              <a:buChar char="u"/>
              <a:defRPr/>
            </a:pPr>
            <a:r>
              <a:rPr lang="en-US" sz="1800" b="0" dirty="0" smtClean="0"/>
              <a:t>Experiment with some CCS features</a:t>
            </a:r>
          </a:p>
          <a:p>
            <a:pPr marL="342900" indent="-342900" algn="l">
              <a:buClr>
                <a:schemeClr val="tx2"/>
              </a:buClr>
              <a:buSzPct val="75000"/>
              <a:buFont typeface="Wingdings" pitchFamily="2" charset="2"/>
              <a:buChar char="u"/>
              <a:defRPr/>
            </a:pPr>
            <a:r>
              <a:rPr lang="en-US" sz="1800" b="0" dirty="0" smtClean="0"/>
              <a:t>Use the LM Flash Programmer </a:t>
            </a:r>
            <a:endParaRPr lang="en-US" sz="1800" b="0" dirty="0"/>
          </a:p>
        </p:txBody>
      </p:sp>
      <p:sp>
        <p:nvSpPr>
          <p:cNvPr id="62" name="Leading Question"/>
          <p:cNvSpPr txBox="1"/>
          <p:nvPr/>
        </p:nvSpPr>
        <p:spPr>
          <a:xfrm>
            <a:off x="8057702" y="6562045"/>
            <a:ext cx="76302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Agenda ...</a:t>
            </a:r>
          </a:p>
        </p:txBody>
      </p:sp>
      <p:cxnSp>
        <p:nvCxnSpPr>
          <p:cNvPr id="12" name="Straight Connector 11"/>
          <p:cNvCxnSpPr/>
          <p:nvPr/>
        </p:nvCxnSpPr>
        <p:spPr bwMode="auto">
          <a:xfrm flipH="1">
            <a:off x="3276600" y="2362200"/>
            <a:ext cx="1184367" cy="8709"/>
          </a:xfrm>
          <a:prstGeom prst="line">
            <a:avLst/>
          </a:prstGeom>
          <a:solidFill>
            <a:schemeClr val="accent1"/>
          </a:solidFill>
          <a:ln w="25400" cap="flat" cmpd="sng" algn="ctr">
            <a:solidFill>
              <a:schemeClr val="tx1"/>
            </a:solidFill>
            <a:prstDash val="solid"/>
            <a:round/>
            <a:headEnd type="none" w="sm" len="sm"/>
            <a:tailEnd type="none" w="sm" len="sm"/>
          </a:ln>
          <a:effectLst/>
        </p:spPr>
      </p:cxnSp>
      <p:cxnSp>
        <p:nvCxnSpPr>
          <p:cNvPr id="14" name="Straight Connector 13"/>
          <p:cNvCxnSpPr/>
          <p:nvPr/>
        </p:nvCxnSpPr>
        <p:spPr bwMode="auto">
          <a:xfrm>
            <a:off x="4448933" y="1676400"/>
            <a:ext cx="0" cy="68580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15" name="Picture 10" descr="http://us.toshiba.com/images/showcase/products/satellite-a505-s6033-laptop.png"/>
          <p:cNvPicPr>
            <a:picLocks noChangeAspect="1" noChangeArrowheads="1"/>
          </p:cNvPicPr>
          <p:nvPr/>
        </p:nvPicPr>
        <p:blipFill>
          <a:blip r:embed="rId3" cstate="print"/>
          <a:srcRect/>
          <a:stretch>
            <a:fillRect/>
          </a:stretch>
        </p:blipFill>
        <p:spPr bwMode="auto">
          <a:xfrm>
            <a:off x="838200" y="1752600"/>
            <a:ext cx="3117464" cy="2153301"/>
          </a:xfrm>
          <a:prstGeom prst="rect">
            <a:avLst/>
          </a:prstGeom>
          <a:noFill/>
        </p:spPr>
      </p:pic>
      <p:sp>
        <p:nvSpPr>
          <p:cNvPr id="16" name="TextBox 15"/>
          <p:cNvSpPr txBox="1"/>
          <p:nvPr/>
        </p:nvSpPr>
        <p:spPr>
          <a:xfrm>
            <a:off x="3581400" y="1371600"/>
            <a:ext cx="3294493" cy="338554"/>
          </a:xfrm>
          <a:prstGeom prst="rect">
            <a:avLst/>
          </a:prstGeom>
          <a:noFill/>
        </p:spPr>
        <p:txBody>
          <a:bodyPr wrap="none" rtlCol="0" anchor="ctr" anchorCtr="1">
            <a:spAutoFit/>
          </a:bodyPr>
          <a:lstStyle/>
          <a:p>
            <a:r>
              <a:rPr lang="en-US" sz="2000" b="0" dirty="0" smtClean="0">
                <a:solidFill>
                  <a:schemeClr val="dk1"/>
                </a:solidFill>
                <a:effectLst/>
              </a:rPr>
              <a:t>USB Emulation Connection</a:t>
            </a:r>
          </a:p>
        </p:txBody>
      </p:sp>
      <p:cxnSp>
        <p:nvCxnSpPr>
          <p:cNvPr id="18" name="Straight Arrow Connector 17"/>
          <p:cNvCxnSpPr/>
          <p:nvPr/>
        </p:nvCxnSpPr>
        <p:spPr bwMode="auto">
          <a:xfrm flipH="1">
            <a:off x="6169819" y="1676400"/>
            <a:ext cx="5697" cy="304800"/>
          </a:xfrm>
          <a:prstGeom prst="straightConnector1">
            <a:avLst/>
          </a:prstGeom>
          <a:solidFill>
            <a:schemeClr val="accent1"/>
          </a:solidFill>
          <a:ln w="25400" cap="flat" cmpd="sng" algn="ctr">
            <a:solidFill>
              <a:schemeClr val="tx1"/>
            </a:solidFill>
            <a:prstDash val="solid"/>
            <a:round/>
            <a:headEnd type="none" w="sm" len="sm"/>
            <a:tailEnd type="triangle" w="lg" len="med"/>
          </a:ln>
          <a:effectLst/>
        </p:spPr>
      </p:cxnSp>
      <p:cxnSp>
        <p:nvCxnSpPr>
          <p:cNvPr id="19" name="Straight Connector 18"/>
          <p:cNvCxnSpPr/>
          <p:nvPr/>
        </p:nvCxnSpPr>
        <p:spPr bwMode="auto">
          <a:xfrm>
            <a:off x="4436267" y="1676400"/>
            <a:ext cx="1752600" cy="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20" name="Picture 19" descr="transparent flat.png"/>
          <p:cNvPicPr>
            <a:picLocks noChangeAspect="1"/>
          </p:cNvPicPr>
          <p:nvPr/>
        </p:nvPicPr>
        <p:blipFill>
          <a:blip r:embed="rId4" cstate="print"/>
          <a:stretch>
            <a:fillRect/>
          </a:stretch>
        </p:blipFill>
        <p:spPr>
          <a:xfrm>
            <a:off x="5037300" y="1725966"/>
            <a:ext cx="3479344" cy="43434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sp>
        <p:nvSpPr>
          <p:cNvPr id="8" name="Leading Question"/>
          <p:cNvSpPr txBox="1"/>
          <p:nvPr/>
        </p:nvSpPr>
        <p:spPr>
          <a:xfrm>
            <a:off x="7690293" y="6562045"/>
            <a:ext cx="1130438"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StellarisWare...</a:t>
            </a:r>
          </a:p>
        </p:txBody>
      </p:sp>
      <p:sp>
        <p:nvSpPr>
          <p:cNvPr id="12" name="Rounded Rectangle 11"/>
          <p:cNvSpPr/>
          <p:nvPr/>
        </p:nvSpPr>
        <p:spPr bwMode="auto">
          <a:xfrm>
            <a:off x="1600200" y="1729847"/>
            <a:ext cx="5638800" cy="647343"/>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pic>
        <p:nvPicPr>
          <p:cNvPr id="13" name="Picture 12" descr="transparent perspective.png"/>
          <p:cNvPicPr>
            <a:picLocks noChangeAspect="1"/>
          </p:cNvPicPr>
          <p:nvPr/>
        </p:nvPicPr>
        <p:blipFill>
          <a:blip r:embed="rId4" cstate="print"/>
          <a:stretch>
            <a:fillRect/>
          </a:stretch>
        </p:blipFill>
        <p:spPr>
          <a:xfrm>
            <a:off x="5334000" y="1828800"/>
            <a:ext cx="3962400" cy="3706586"/>
          </a:xfrm>
          <a:prstGeom prst="rect">
            <a:avLst/>
          </a:prstGeom>
        </p:spPr>
      </p:pic>
      <p:sp>
        <p:nvSpPr>
          <p:cNvPr id="9" name="Text Box 4"/>
          <p:cNvSpPr txBox="1">
            <a:spLocks noChangeArrowheads="1"/>
          </p:cNvSpPr>
          <p:nvPr/>
        </p:nvSpPr>
        <p:spPr bwMode="auto">
          <a:xfrm>
            <a:off x="1066800" y="990600"/>
            <a:ext cx="6705600" cy="5786199"/>
          </a:xfrm>
          <a:prstGeom prst="rect">
            <a:avLst/>
          </a:prstGeom>
          <a:noFill/>
          <a:ln w="25400" algn="ctr">
            <a:noFill/>
            <a:miter lim="800000"/>
            <a:headEnd/>
            <a:tailEnd/>
          </a:ln>
        </p:spPr>
        <p:txBody>
          <a:bodyPr wrap="square">
            <a:spAutoFit/>
          </a:bodyPr>
          <a:lstStyle/>
          <a:p>
            <a:r>
              <a:rPr lang="en-US" b="0" dirty="0">
                <a:solidFill>
                  <a:srgbClr val="000000"/>
                </a:solidFill>
              </a:rPr>
              <a:t>Introduction to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a:t>
            </a:r>
            <a:r>
              <a:rPr lang="en-US" b="0" dirty="0">
                <a:solidFill>
                  <a:srgbClr val="000000"/>
                </a:solidFill>
              </a:rPr>
              <a:t>and Peripherals</a:t>
            </a:r>
          </a:p>
          <a:p>
            <a:r>
              <a:rPr lang="en-US" b="0" dirty="0">
                <a:solidFill>
                  <a:srgbClr val="000000"/>
                </a:solidFill>
              </a:rPr>
              <a:t>Code Composer Studio</a:t>
            </a:r>
          </a:p>
          <a:p>
            <a:r>
              <a:rPr lang="en-US" dirty="0">
                <a:solidFill>
                  <a:srgbClr val="000000"/>
                </a:solidFill>
              </a:rPr>
              <a:t>Introduction to StellarisWare, </a:t>
            </a:r>
            <a:br>
              <a:rPr lang="en-US" dirty="0">
                <a:solidFill>
                  <a:srgbClr val="000000"/>
                </a:solidFill>
              </a:rPr>
            </a:br>
            <a:r>
              <a:rPr lang="en-US" dirty="0">
                <a:solidFill>
                  <a:srgbClr val="000000"/>
                </a:solidFill>
              </a:rPr>
              <a:t>Initialization and GPIO</a:t>
            </a:r>
          </a:p>
          <a:p>
            <a:r>
              <a:rPr lang="en-US" b="0" dirty="0" smtClean="0">
                <a:solidFill>
                  <a:srgbClr val="000000"/>
                </a:solidFill>
              </a:rPr>
              <a:t>Interrupts and the Timers</a:t>
            </a:r>
            <a:endParaRPr lang="en-US" b="0" dirty="0">
              <a:solidFill>
                <a:srgbClr val="000000"/>
              </a:solidFill>
            </a:endParaRPr>
          </a:p>
          <a:p>
            <a:r>
              <a:rPr lang="en-US" b="0" dirty="0" smtClean="0">
                <a:solidFill>
                  <a:srgbClr val="000000"/>
                </a:solidFill>
              </a:rPr>
              <a:t>ADC12</a:t>
            </a:r>
            <a:endParaRPr lang="en-US" b="0" dirty="0">
              <a:solidFill>
                <a:srgbClr val="000000"/>
              </a:solidFill>
            </a:endParaRPr>
          </a:p>
          <a:p>
            <a:r>
              <a:rPr lang="en-US" b="0" dirty="0" smtClean="0">
                <a:solidFill>
                  <a:srgbClr val="000000"/>
                </a:solidFill>
              </a:rPr>
              <a:t>Hibernation Module</a:t>
            </a:r>
          </a:p>
          <a:p>
            <a:r>
              <a:rPr lang="en-US" b="0" dirty="0" smtClean="0">
                <a:solidFill>
                  <a:srgbClr val="000000"/>
                </a:solidFill>
              </a:rPr>
              <a:t>USB</a:t>
            </a:r>
          </a:p>
          <a:p>
            <a:r>
              <a:rPr lang="en-US" b="0" dirty="0" smtClean="0">
                <a:solidFill>
                  <a:srgbClr val="000000"/>
                </a:solidFill>
              </a:rPr>
              <a:t>Memory</a:t>
            </a:r>
          </a:p>
          <a:p>
            <a:r>
              <a:rPr lang="en-US" b="0" dirty="0" smtClean="0">
                <a:solidFill>
                  <a:srgbClr val="000000"/>
                </a:solidFill>
              </a:rPr>
              <a:t>Floating-Point</a:t>
            </a:r>
          </a:p>
          <a:p>
            <a:r>
              <a:rPr lang="en-US" b="0" dirty="0" err="1" smtClean="0">
                <a:solidFill>
                  <a:srgbClr val="000000"/>
                </a:solidFill>
              </a:rPr>
              <a:t>BoosterPacks</a:t>
            </a:r>
            <a:r>
              <a:rPr lang="en-US" b="0" dirty="0" smtClean="0">
                <a:solidFill>
                  <a:srgbClr val="000000"/>
                </a:solidFill>
              </a:rPr>
              <a:t> and </a:t>
            </a:r>
            <a:r>
              <a:rPr lang="en-US" b="0" dirty="0" err="1" smtClean="0">
                <a:solidFill>
                  <a:srgbClr val="000000"/>
                </a:solidFill>
              </a:rPr>
              <a:t>grLib</a:t>
            </a:r>
            <a:endParaRPr lang="en-US" b="0" dirty="0" smtClean="0">
              <a:solidFill>
                <a:srgbClr val="000000"/>
              </a:solidFill>
            </a:endParaRPr>
          </a:p>
          <a:p>
            <a:r>
              <a:rPr lang="en-US" b="0" dirty="0" smtClean="0">
                <a:solidFill>
                  <a:srgbClr val="000000"/>
                </a:solidFill>
              </a:rPr>
              <a:t>Synchronous Serial Interface</a:t>
            </a:r>
          </a:p>
          <a:p>
            <a:r>
              <a:rPr lang="en-US" b="0" dirty="0" smtClean="0">
                <a:solidFill>
                  <a:srgbClr val="000000"/>
                </a:solidFill>
              </a:rPr>
              <a:t>UART</a:t>
            </a:r>
          </a:p>
          <a:p>
            <a:r>
              <a:rPr lang="en-US" b="0" dirty="0">
                <a:solidFill>
                  <a:srgbClr val="000000"/>
                </a:solidFill>
              </a:rPr>
              <a:t>µDMA</a:t>
            </a:r>
          </a:p>
          <a:p>
            <a:endParaRPr lang="en-US" dirty="0"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par>
                          <p:cTn id="7" fill="hold">
                            <p:stCondLst>
                              <p:cond delay="500"/>
                            </p:stCondLst>
                            <p:childTnLst>
                              <p:par>
                                <p:cTn id="8" presetID="9" presetClass="entr" presetSubtype="0"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1066800" y="1371600"/>
            <a:ext cx="6934200" cy="25908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9700" name="Rectangle 50"/>
          <p:cNvSpPr>
            <a:spLocks noChangeArrowheads="1"/>
          </p:cNvSpPr>
          <p:nvPr/>
        </p:nvSpPr>
        <p:spPr bwMode="auto">
          <a:xfrm>
            <a:off x="2668588" y="2101850"/>
            <a:ext cx="4494212" cy="1555750"/>
          </a:xfrm>
          <a:prstGeom prst="rect">
            <a:avLst/>
          </a:prstGeom>
          <a:noFill/>
          <a:ln w="9525" algn="ctr">
            <a:noFill/>
            <a:miter lim="800000"/>
            <a:headEnd/>
            <a:tailEnd/>
          </a:ln>
        </p:spPr>
        <p:txBody>
          <a:bodyPr/>
          <a:lstStyle/>
          <a:p>
            <a:pPr marL="169863" indent="-169863" algn="l" eaLnBrk="1" hangingPunct="1">
              <a:lnSpc>
                <a:spcPct val="90000"/>
              </a:lnSpc>
              <a:spcBef>
                <a:spcPct val="30000"/>
              </a:spcBef>
              <a:buClr>
                <a:schemeClr val="tx2"/>
              </a:buClr>
              <a:buSzPct val="75000"/>
              <a:buFont typeface="Wingdings" pitchFamily="2" charset="2"/>
              <a:buChar char="w"/>
            </a:pPr>
            <a:r>
              <a:rPr lang="en-US" b="0" dirty="0"/>
              <a:t>Peripheral Driver Library</a:t>
            </a:r>
          </a:p>
          <a:p>
            <a:pPr marL="169863" indent="-169863" algn="l" eaLnBrk="1" hangingPunct="1">
              <a:lnSpc>
                <a:spcPct val="90000"/>
              </a:lnSpc>
              <a:spcBef>
                <a:spcPct val="30000"/>
              </a:spcBef>
              <a:buClr>
                <a:schemeClr val="tx2"/>
              </a:buClr>
              <a:buSzPct val="75000"/>
              <a:buFont typeface="Wingdings" pitchFamily="2" charset="2"/>
              <a:buChar char="w"/>
            </a:pPr>
            <a:r>
              <a:rPr lang="en-US" b="0" dirty="0"/>
              <a:t>Graphics Library</a:t>
            </a:r>
          </a:p>
          <a:p>
            <a:pPr marL="169863" indent="-169863" algn="l" eaLnBrk="1" hangingPunct="1">
              <a:lnSpc>
                <a:spcPct val="90000"/>
              </a:lnSpc>
              <a:spcBef>
                <a:spcPct val="30000"/>
              </a:spcBef>
              <a:buClr>
                <a:schemeClr val="tx2"/>
              </a:buClr>
              <a:buSzPct val="75000"/>
              <a:buFont typeface="Wingdings" pitchFamily="2" charset="2"/>
              <a:buChar char="w"/>
            </a:pPr>
            <a:r>
              <a:rPr lang="en-US" b="0" dirty="0"/>
              <a:t>USB </a:t>
            </a:r>
            <a:r>
              <a:rPr lang="en-US" b="0" dirty="0" smtClean="0"/>
              <a:t>Library</a:t>
            </a:r>
          </a:p>
          <a:p>
            <a:pPr marL="169863" indent="-169863" algn="l" eaLnBrk="1" hangingPunct="1">
              <a:lnSpc>
                <a:spcPct val="90000"/>
              </a:lnSpc>
              <a:spcBef>
                <a:spcPct val="30000"/>
              </a:spcBef>
              <a:buClr>
                <a:schemeClr val="tx2"/>
              </a:buClr>
              <a:buSzPct val="75000"/>
              <a:buFont typeface="Wingdings" pitchFamily="2" charset="2"/>
              <a:buChar char="w"/>
            </a:pPr>
            <a:r>
              <a:rPr lang="en-US" b="0" dirty="0" smtClean="0"/>
              <a:t>Ethernet stacks</a:t>
            </a:r>
            <a:endParaRPr lang="en-US" b="0" dirty="0"/>
          </a:p>
          <a:p>
            <a:pPr marL="169863" indent="-169863" algn="l" eaLnBrk="1" hangingPunct="1">
              <a:lnSpc>
                <a:spcPct val="90000"/>
              </a:lnSpc>
              <a:spcBef>
                <a:spcPct val="30000"/>
              </a:spcBef>
              <a:buClr>
                <a:schemeClr val="tx2"/>
              </a:buClr>
              <a:buSzPct val="75000"/>
              <a:buFont typeface="Wingdings" pitchFamily="2" charset="2"/>
              <a:buChar char="w"/>
            </a:pPr>
            <a:r>
              <a:rPr lang="en-US" b="0" dirty="0" smtClean="0"/>
              <a:t>In-System Programming</a:t>
            </a:r>
            <a:endParaRPr lang="en-US" b="0" dirty="0"/>
          </a:p>
        </p:txBody>
      </p:sp>
      <p:sp>
        <p:nvSpPr>
          <p:cNvPr id="29701" name="Rectangle 50"/>
          <p:cNvSpPr>
            <a:spLocks noChangeArrowheads="1"/>
          </p:cNvSpPr>
          <p:nvPr/>
        </p:nvSpPr>
        <p:spPr bwMode="auto">
          <a:xfrm>
            <a:off x="1143000" y="1447800"/>
            <a:ext cx="6705600" cy="683264"/>
          </a:xfrm>
          <a:prstGeom prst="rect">
            <a:avLst/>
          </a:prstGeom>
          <a:noFill/>
          <a:ln w="9525">
            <a:noFill/>
            <a:miter lim="800000"/>
            <a:headEnd/>
            <a:tailEnd/>
          </a:ln>
        </p:spPr>
        <p:txBody>
          <a:bodyPr>
            <a:spAutoFit/>
          </a:bodyPr>
          <a:lstStyle/>
          <a:p>
            <a:pPr eaLnBrk="1" hangingPunct="1">
              <a:lnSpc>
                <a:spcPct val="80000"/>
              </a:lnSpc>
              <a:spcBef>
                <a:spcPct val="0"/>
              </a:spcBef>
              <a:buClrTx/>
              <a:buSzTx/>
              <a:buFontTx/>
              <a:buNone/>
            </a:pPr>
            <a:r>
              <a:rPr lang="en-US" sz="2400" b="1" dirty="0"/>
              <a:t>License-free and Royalty-free source code</a:t>
            </a:r>
            <a:br>
              <a:rPr lang="en-US" sz="2400" b="1" dirty="0"/>
            </a:br>
            <a:r>
              <a:rPr lang="en-US" sz="2400" b="1" dirty="0"/>
              <a:t>for TI </a:t>
            </a:r>
            <a:r>
              <a:rPr lang="en-US" sz="2400" b="1" dirty="0" smtClean="0"/>
              <a:t>Cortex-M </a:t>
            </a:r>
            <a:r>
              <a:rPr lang="en-US" sz="2400" b="1" dirty="0"/>
              <a:t>devices:</a:t>
            </a:r>
            <a:endParaRPr lang="en-US" b="1" dirty="0"/>
          </a:p>
        </p:txBody>
      </p:sp>
      <p:pic>
        <p:nvPicPr>
          <p:cNvPr id="7" name="Picture 3" descr="C:\Users\x0marcom\Documents\2011\06_KW_New Stellaris ppt\Stellaris-144-LQFP sm.png"/>
          <p:cNvPicPr>
            <a:picLocks noChangeAspect="1" noChangeArrowheads="1"/>
          </p:cNvPicPr>
          <p:nvPr/>
        </p:nvPicPr>
        <p:blipFill>
          <a:blip r:embed="rId3" cstate="print"/>
          <a:srcRect/>
          <a:stretch>
            <a:fillRect/>
          </a:stretch>
        </p:blipFill>
        <p:spPr bwMode="auto">
          <a:xfrm>
            <a:off x="3048000" y="3886200"/>
            <a:ext cx="2744625" cy="2617558"/>
          </a:xfrm>
          <a:prstGeom prst="rect">
            <a:avLst/>
          </a:prstGeom>
          <a:noFill/>
          <a:effectLst>
            <a:outerShdw blurRad="50800" dist="38100" dir="2700000" algn="tl" rotWithShape="0">
              <a:prstClr val="black">
                <a:alpha val="40000"/>
              </a:prstClr>
            </a:outerShdw>
          </a:effectLst>
        </p:spPr>
      </p:pic>
      <p:sp>
        <p:nvSpPr>
          <p:cNvPr id="9" name="Leading Question"/>
          <p:cNvSpPr txBox="1"/>
          <p:nvPr/>
        </p:nvSpPr>
        <p:spPr>
          <a:xfrm>
            <a:off x="8019230" y="6562045"/>
            <a:ext cx="801501"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Features...</a:t>
            </a:r>
          </a:p>
        </p:txBody>
      </p:sp>
      <p:sp>
        <p:nvSpPr>
          <p:cNvPr id="11" name="Rectangle 2"/>
          <p:cNvSpPr txBox="1">
            <a:spLocks noChangeArrowheads="1"/>
          </p:cNvSpPr>
          <p:nvPr/>
        </p:nvSpPr>
        <p:spPr>
          <a:xfrm>
            <a:off x="0" y="50800"/>
            <a:ext cx="9144000" cy="609600"/>
          </a:xfrm>
          <a:prstGeom prst="rect">
            <a:avLst/>
          </a:prstGeom>
        </p:spPr>
        <p:txBody>
          <a:bodyPr>
            <a:normAutofit fontScale="97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rgbClr val="FF0000"/>
                </a:solidFill>
                <a:effectLst/>
                <a:uLnTx/>
                <a:uFillTx/>
                <a:latin typeface="+mj-lt"/>
                <a:ea typeface="+mj-ea"/>
                <a:cs typeface="+mj-cs"/>
              </a:rPr>
              <a:t>StellarisWare</a:t>
            </a:r>
            <a:r>
              <a:rPr kumimoji="0" lang="en-US" sz="3600" b="1" i="0" u="none" strike="noStrike" kern="1200" cap="none" spc="0" normalizeH="0" baseline="30000" noProof="0" dirty="0" smtClean="0">
                <a:ln>
                  <a:noFill/>
                </a:ln>
                <a:solidFill>
                  <a:srgbClr val="FF0000"/>
                </a:solidFill>
                <a:effectLst/>
                <a:uLnTx/>
                <a:uFillTx/>
                <a:latin typeface="+mj-lt"/>
                <a:ea typeface="+mj-ea"/>
                <a:cs typeface="+mj-cs"/>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untitled.bmp"/>
          <p:cNvPicPr>
            <a:picLocks noChangeAspect="1"/>
          </p:cNvPicPr>
          <p:nvPr/>
        </p:nvPicPr>
        <p:blipFill>
          <a:blip r:embed="rId3" cstate="print"/>
          <a:stretch>
            <a:fillRect/>
          </a:stretch>
        </p:blipFill>
        <p:spPr>
          <a:xfrm>
            <a:off x="6858000" y="4648200"/>
            <a:ext cx="799981" cy="799981"/>
          </a:xfrm>
          <a:prstGeom prst="rect">
            <a:avLst/>
          </a:prstGeom>
        </p:spPr>
      </p:pic>
      <p:sp>
        <p:nvSpPr>
          <p:cNvPr id="7" name="Rounded Rectangle 6"/>
          <p:cNvSpPr/>
          <p:nvPr/>
        </p:nvSpPr>
        <p:spPr bwMode="auto">
          <a:xfrm>
            <a:off x="1295400" y="685800"/>
            <a:ext cx="4953000" cy="13716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0723" name="Rectangle 7"/>
          <p:cNvSpPr>
            <a:spLocks noGrp="1" noChangeArrowheads="1"/>
          </p:cNvSpPr>
          <p:nvPr>
            <p:ph type="body" idx="4294967295"/>
          </p:nvPr>
        </p:nvSpPr>
        <p:spPr>
          <a:xfrm>
            <a:off x="1447800" y="685800"/>
            <a:ext cx="5638800" cy="1371600"/>
          </a:xfrm>
        </p:spPr>
        <p:txBody>
          <a:bodyPr lIns="91440" tIns="45720" rIns="91440" bIns="45720" anchorCtr="0">
            <a:normAutofit lnSpcReduction="10000"/>
          </a:bodyPr>
          <a:lstStyle/>
          <a:p>
            <a:pPr marL="169863" indent="-169863" eaLnBrk="1" hangingPunct="1">
              <a:lnSpc>
                <a:spcPct val="85000"/>
              </a:lnSpc>
              <a:spcBef>
                <a:spcPct val="50000"/>
              </a:spcBef>
              <a:buNone/>
            </a:pPr>
            <a:r>
              <a:rPr lang="en-US" sz="1600" dirty="0" smtClean="0"/>
              <a:t>Peripheral Driver Library </a:t>
            </a:r>
          </a:p>
          <a:p>
            <a:pPr marL="169863" indent="-169863" eaLnBrk="1" hangingPunct="1">
              <a:lnSpc>
                <a:spcPct val="85000"/>
              </a:lnSpc>
              <a:spcBef>
                <a:spcPct val="50000"/>
              </a:spcBef>
            </a:pPr>
            <a:r>
              <a:rPr lang="en-US" sz="1400" b="0" dirty="0" smtClean="0"/>
              <a:t> High-level API interface to complete peripheral set</a:t>
            </a:r>
          </a:p>
          <a:p>
            <a:pPr marL="169863" indent="-169863" eaLnBrk="1" hangingPunct="1">
              <a:lnSpc>
                <a:spcPct val="85000"/>
              </a:lnSpc>
              <a:spcBef>
                <a:spcPct val="50000"/>
              </a:spcBef>
            </a:pPr>
            <a:r>
              <a:rPr lang="en-US" sz="1400" b="0" dirty="0" smtClean="0"/>
              <a:t> License &amp; royalty free use for TI Cortex-M parts</a:t>
            </a:r>
          </a:p>
          <a:p>
            <a:pPr marL="169863" indent="-169863" eaLnBrk="1" hangingPunct="1">
              <a:lnSpc>
                <a:spcPct val="85000"/>
              </a:lnSpc>
              <a:spcBef>
                <a:spcPct val="50000"/>
              </a:spcBef>
            </a:pPr>
            <a:r>
              <a:rPr lang="en-US" sz="1400" b="0" dirty="0" smtClean="0"/>
              <a:t> Available as object library and as source code</a:t>
            </a:r>
          </a:p>
          <a:p>
            <a:pPr marL="169863" indent="-169863" eaLnBrk="1" hangingPunct="1">
              <a:lnSpc>
                <a:spcPct val="85000"/>
              </a:lnSpc>
              <a:spcBef>
                <a:spcPct val="50000"/>
              </a:spcBef>
            </a:pPr>
            <a:r>
              <a:rPr lang="en-US" sz="1400" b="0" dirty="0" smtClean="0"/>
              <a:t>Programmed in the on-chip ROM</a:t>
            </a:r>
          </a:p>
          <a:p>
            <a:pPr marL="169863" indent="-169863" eaLnBrk="1" hangingPunct="1">
              <a:lnSpc>
                <a:spcPct val="85000"/>
              </a:lnSpc>
              <a:spcBef>
                <a:spcPct val="50000"/>
              </a:spcBef>
            </a:pPr>
            <a:endParaRPr lang="en-US" sz="1800" b="0" dirty="0" smtClean="0"/>
          </a:p>
        </p:txBody>
      </p:sp>
      <p:sp>
        <p:nvSpPr>
          <p:cNvPr id="30724" name="Rectangle 7"/>
          <p:cNvSpPr>
            <a:spLocks noChangeArrowheads="1"/>
          </p:cNvSpPr>
          <p:nvPr/>
        </p:nvSpPr>
        <p:spPr bwMode="auto">
          <a:xfrm>
            <a:off x="1937838" y="-304800"/>
            <a:ext cx="4588885" cy="929485"/>
          </a:xfrm>
          <a:prstGeom prst="rect">
            <a:avLst/>
          </a:prstGeom>
          <a:noFill/>
          <a:ln w="9525" algn="ctr">
            <a:noFill/>
            <a:miter lim="800000"/>
            <a:headEnd/>
            <a:tailEnd/>
          </a:ln>
        </p:spPr>
        <p:txBody>
          <a:bodyPr wrap="none">
            <a:spAutoFit/>
          </a:bodyPr>
          <a:lstStyle/>
          <a:p>
            <a:pPr eaLnBrk="1" hangingPunct="1">
              <a:lnSpc>
                <a:spcPct val="85000"/>
              </a:lnSpc>
              <a:spcBef>
                <a:spcPct val="0"/>
              </a:spcBef>
              <a:buClrTx/>
              <a:buSzTx/>
              <a:buFontTx/>
              <a:buNone/>
            </a:pPr>
            <a:r>
              <a:rPr lang="en-US" sz="3200" b="1" dirty="0">
                <a:solidFill>
                  <a:srgbClr val="FF0000"/>
                </a:solidFill>
              </a:rPr>
              <a:t/>
            </a:r>
            <a:br>
              <a:rPr lang="en-US" sz="3200" b="1" dirty="0">
                <a:solidFill>
                  <a:srgbClr val="FF0000"/>
                </a:solidFill>
              </a:rPr>
            </a:br>
            <a:r>
              <a:rPr lang="en-US" sz="3200" b="1" dirty="0" smtClean="0">
                <a:solidFill>
                  <a:srgbClr val="FF0000"/>
                </a:solidFill>
              </a:rPr>
              <a:t>StellarisWare Features</a:t>
            </a:r>
            <a:endParaRPr lang="en-US" sz="3200" b="1" dirty="0">
              <a:solidFill>
                <a:srgbClr val="FF0000"/>
              </a:solidFill>
            </a:endParaRPr>
          </a:p>
        </p:txBody>
      </p:sp>
      <p:pic>
        <p:nvPicPr>
          <p:cNvPr id="30725" name="Picture 6" descr="MCj04104130000[1]"/>
          <p:cNvPicPr>
            <a:picLocks noChangeAspect="1" noChangeArrowheads="1"/>
          </p:cNvPicPr>
          <p:nvPr/>
        </p:nvPicPr>
        <p:blipFill>
          <a:blip r:embed="rId4" cstate="print"/>
          <a:srcRect/>
          <a:stretch>
            <a:fillRect/>
          </a:stretch>
        </p:blipFill>
        <p:spPr bwMode="auto">
          <a:xfrm>
            <a:off x="6858000" y="685800"/>
            <a:ext cx="758839" cy="1143000"/>
          </a:xfrm>
          <a:prstGeom prst="rect">
            <a:avLst/>
          </a:prstGeom>
          <a:noFill/>
          <a:ln w="9525">
            <a:noFill/>
            <a:miter lim="800000"/>
            <a:headEnd/>
            <a:tailEnd/>
          </a:ln>
        </p:spPr>
      </p:pic>
      <p:sp>
        <p:nvSpPr>
          <p:cNvPr id="8" name="Rounded Rectangle 7"/>
          <p:cNvSpPr/>
          <p:nvPr/>
        </p:nvSpPr>
        <p:spPr bwMode="auto">
          <a:xfrm>
            <a:off x="1295400" y="2106966"/>
            <a:ext cx="4953000" cy="1191580"/>
          </a:xfrm>
          <a:prstGeom prst="roundRect">
            <a:avLst/>
          </a:prstGeom>
          <a:solidFill>
            <a:schemeClr val="accent4"/>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9" name="Rectangle 7"/>
          <p:cNvSpPr txBox="1">
            <a:spLocks noChangeArrowheads="1"/>
          </p:cNvSpPr>
          <p:nvPr/>
        </p:nvSpPr>
        <p:spPr>
          <a:xfrm>
            <a:off x="1447800" y="2120034"/>
            <a:ext cx="5562600" cy="1295400"/>
          </a:xfrm>
          <a:prstGeom prst="rect">
            <a:avLst/>
          </a:prstGeom>
        </p:spPr>
        <p:txBody>
          <a:bodyPr vert="horz" lIns="91440" tIns="45720" rIns="91440" bIns="45720" rtlCol="0" anchorCtr="0">
            <a:normAutofit/>
          </a:bodyPr>
          <a:lstStyle/>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Graphics Library </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rPr>
              <a:t> Graphics primitive and widgets</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rPr>
              <a:t> 153 fonts plus Asian and Cyrillic</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rPr>
              <a:t> Graphics utility tools</a:t>
            </a:r>
            <a:endParaRPr kumimoji="0" lang="en-US" sz="1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1" name="Rounded Rectangle 10"/>
          <p:cNvSpPr/>
          <p:nvPr/>
        </p:nvSpPr>
        <p:spPr bwMode="auto">
          <a:xfrm>
            <a:off x="1295400" y="3352800"/>
            <a:ext cx="4953000" cy="116725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2" name="Rectangle 7"/>
          <p:cNvSpPr txBox="1">
            <a:spLocks noChangeArrowheads="1"/>
          </p:cNvSpPr>
          <p:nvPr/>
        </p:nvSpPr>
        <p:spPr>
          <a:xfrm>
            <a:off x="1447800" y="3359294"/>
            <a:ext cx="6477000" cy="1295400"/>
          </a:xfrm>
          <a:prstGeom prst="rect">
            <a:avLst/>
          </a:prstGeom>
        </p:spPr>
        <p:txBody>
          <a:bodyPr vert="horz" lIns="91440" tIns="45720" rIns="91440" bIns="45720" rtlCol="0" anchorCtr="0">
            <a:normAutofit/>
          </a:bodyPr>
          <a:lstStyle/>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USB Stacks and Examples</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u"/>
              <a:tabLst/>
              <a:defRPr/>
            </a:pPr>
            <a:r>
              <a:rPr lang="en-US" sz="1400" b="0" dirty="0" smtClean="0">
                <a:latin typeface="Arial" pitchFamily="34" charset="0"/>
                <a:cs typeface="Arial" pitchFamily="34" charset="0"/>
              </a:rPr>
              <a:t> USB Device and Embedded Host compliant</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kumimoji="0" lang="en-US" sz="1400" b="0" i="0" u="none" strike="noStrike" kern="1200" cap="none" spc="0" normalizeH="0" baseline="0" noProof="0" dirty="0" smtClean="0">
                <a:ln>
                  <a:noFill/>
                </a:ln>
                <a:solidFill>
                  <a:schemeClr val="tx1"/>
                </a:solidFill>
                <a:effectLst/>
                <a:uLnTx/>
                <a:uFillTx/>
                <a:latin typeface="Arial" pitchFamily="34" charset="0"/>
                <a:cs typeface="Arial" pitchFamily="34" charset="0"/>
              </a:rPr>
              <a:t> Device, Host, OTG and Windows-side</a:t>
            </a:r>
            <a:r>
              <a:rPr kumimoji="0" lang="en-US" sz="1400" b="0" i="0" u="none" strike="noStrike" kern="1200" cap="none" spc="0" normalizeH="0" noProof="0" dirty="0" smtClean="0">
                <a:ln>
                  <a:noFill/>
                </a:ln>
                <a:solidFill>
                  <a:schemeClr val="tx1"/>
                </a:solidFill>
                <a:effectLst/>
                <a:uLnTx/>
                <a:uFillTx/>
                <a:latin typeface="Arial" pitchFamily="34" charset="0"/>
                <a:cs typeface="Arial" pitchFamily="34" charset="0"/>
              </a:rPr>
              <a:t> examples</a:t>
            </a:r>
            <a:endParaRPr kumimoji="0" lang="en-US" sz="1400" b="0" i="0" u="none" strike="noStrike" kern="1200" cap="none" spc="0" normalizeH="0" baseline="0" noProof="0" dirty="0" smtClean="0">
              <a:ln>
                <a:noFill/>
              </a:ln>
              <a:solidFill>
                <a:schemeClr val="tx1"/>
              </a:solidFill>
              <a:effectLst/>
              <a:uLnTx/>
              <a:uFillTx/>
              <a:latin typeface="Arial" pitchFamily="34" charset="0"/>
              <a:cs typeface="Arial" pitchFamily="34" charset="0"/>
            </a:endParaRP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kumimoji="0" lang="en-US" sz="1400" b="0" i="0" u="none" strike="noStrike" kern="1200" cap="none" spc="0" normalizeH="0" baseline="0" noProof="0" dirty="0" smtClean="0">
                <a:ln>
                  <a:noFill/>
                </a:ln>
                <a:solidFill>
                  <a:schemeClr val="tx1"/>
                </a:solidFill>
                <a:effectLst/>
                <a:uLnTx/>
                <a:uFillTx/>
                <a:latin typeface="Arial" pitchFamily="34" charset="0"/>
                <a:cs typeface="Arial" pitchFamily="34" charset="0"/>
              </a:rPr>
              <a:t> Free VID/PID</a:t>
            </a:r>
            <a:r>
              <a:rPr kumimoji="0" lang="en-US" sz="1400" b="0" i="0" u="none" strike="noStrike" kern="1200" cap="none" spc="0" normalizeH="0" noProof="0" dirty="0" smtClean="0">
                <a:ln>
                  <a:noFill/>
                </a:ln>
                <a:solidFill>
                  <a:schemeClr val="tx1"/>
                </a:solidFill>
                <a:effectLst/>
                <a:uLnTx/>
                <a:uFillTx/>
                <a:latin typeface="Arial" pitchFamily="34" charset="0"/>
                <a:cs typeface="Arial" pitchFamily="34" charset="0"/>
              </a:rPr>
              <a:t> sharing program</a:t>
            </a:r>
            <a:endParaRPr kumimoji="0" lang="en-US" sz="1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4" name="Picture 7"/>
          <p:cNvPicPr>
            <a:picLocks noChangeAspect="1" noChangeArrowheads="1"/>
          </p:cNvPicPr>
          <p:nvPr/>
        </p:nvPicPr>
        <p:blipFill>
          <a:blip r:embed="rId5" cstate="print"/>
          <a:srcRect/>
          <a:stretch>
            <a:fillRect/>
          </a:stretch>
        </p:blipFill>
        <p:spPr bwMode="auto">
          <a:xfrm>
            <a:off x="6705600" y="1931634"/>
            <a:ext cx="1017380" cy="1115380"/>
          </a:xfrm>
          <a:prstGeom prst="rect">
            <a:avLst/>
          </a:prstGeom>
          <a:noFill/>
          <a:ln w="9525">
            <a:noFill/>
            <a:miter lim="800000"/>
            <a:headEnd/>
            <a:tailEnd/>
          </a:ln>
        </p:spPr>
      </p:pic>
      <p:pic>
        <p:nvPicPr>
          <p:cNvPr id="15" name="Picture 7" descr="USB logo">
            <a:hlinkClick r:id="rId6"/>
          </p:cNvPr>
          <p:cNvPicPr>
            <a:picLocks noChangeAspect="1" noChangeArrowheads="1"/>
          </p:cNvPicPr>
          <p:nvPr/>
        </p:nvPicPr>
        <p:blipFill>
          <a:blip r:embed="rId7" cstate="print"/>
          <a:srcRect/>
          <a:stretch>
            <a:fillRect/>
          </a:stretch>
        </p:blipFill>
        <p:spPr bwMode="auto">
          <a:xfrm>
            <a:off x="6400800" y="3276600"/>
            <a:ext cx="1834894" cy="838200"/>
          </a:xfrm>
          <a:prstGeom prst="rect">
            <a:avLst/>
          </a:prstGeom>
          <a:noFill/>
          <a:ln w="9525">
            <a:noFill/>
            <a:miter lim="800000"/>
            <a:headEnd/>
            <a:tailEnd/>
          </a:ln>
        </p:spPr>
      </p:pic>
      <p:sp>
        <p:nvSpPr>
          <p:cNvPr id="13" name="Rounded Rectangle 12"/>
          <p:cNvSpPr/>
          <p:nvPr/>
        </p:nvSpPr>
        <p:spPr bwMode="auto">
          <a:xfrm>
            <a:off x="1295400" y="4572000"/>
            <a:ext cx="4953000" cy="897962"/>
          </a:xfrm>
          <a:prstGeom prst="roundRect">
            <a:avLst/>
          </a:prstGeom>
          <a:solidFill>
            <a:srgbClr val="92D05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6" name="Rectangle 7"/>
          <p:cNvSpPr txBox="1">
            <a:spLocks noChangeArrowheads="1"/>
          </p:cNvSpPr>
          <p:nvPr/>
        </p:nvSpPr>
        <p:spPr>
          <a:xfrm>
            <a:off x="1447800" y="4572000"/>
            <a:ext cx="6477000" cy="990600"/>
          </a:xfrm>
          <a:prstGeom prst="rect">
            <a:avLst/>
          </a:prstGeom>
        </p:spPr>
        <p:txBody>
          <a:bodyPr vert="horz" lIns="91440" tIns="45720" rIns="91440" bIns="45720" rtlCol="0" anchorCtr="0">
            <a:normAutofit/>
          </a:bodyPr>
          <a:lstStyle/>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Ethernet</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u"/>
              <a:tabLst/>
              <a:defRPr/>
            </a:pPr>
            <a:r>
              <a:rPr lang="en-US" sz="1400" b="0" dirty="0" smtClean="0">
                <a:latin typeface="Arial" pitchFamily="34" charset="0"/>
                <a:cs typeface="Arial" pitchFamily="34" charset="0"/>
              </a:rPr>
              <a:t> </a:t>
            </a:r>
            <a:r>
              <a:rPr lang="en-US" sz="1400" b="0" dirty="0" err="1" smtClean="0">
                <a:latin typeface="Arial" pitchFamily="34" charset="0"/>
                <a:cs typeface="Arial" pitchFamily="34" charset="0"/>
              </a:rPr>
              <a:t>lwip</a:t>
            </a:r>
            <a:r>
              <a:rPr lang="en-US" sz="1400" b="0" dirty="0" smtClean="0">
                <a:latin typeface="Arial" pitchFamily="34" charset="0"/>
                <a:cs typeface="Arial" pitchFamily="34" charset="0"/>
              </a:rPr>
              <a:t> and </a:t>
            </a:r>
            <a:r>
              <a:rPr lang="en-US" sz="1400" b="0" dirty="0" err="1" smtClean="0">
                <a:latin typeface="Arial" pitchFamily="34" charset="0"/>
                <a:cs typeface="Arial" pitchFamily="34" charset="0"/>
              </a:rPr>
              <a:t>uip</a:t>
            </a:r>
            <a:r>
              <a:rPr lang="en-US" sz="1400" b="0" dirty="0" smtClean="0">
                <a:latin typeface="Arial" pitchFamily="34" charset="0"/>
                <a:cs typeface="Arial" pitchFamily="34" charset="0"/>
              </a:rPr>
              <a:t> stacks with 1588 PTP modifications</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kumimoji="0" lang="en-US" sz="1400" b="0" i="0" u="none" strike="noStrike" kern="1200" cap="none" spc="0" normalizeH="0" baseline="0" noProof="0" dirty="0" smtClean="0">
                <a:ln>
                  <a:noFill/>
                </a:ln>
                <a:solidFill>
                  <a:schemeClr val="tx1"/>
                </a:solidFill>
                <a:effectLst/>
                <a:uLnTx/>
                <a:uFillTx/>
                <a:latin typeface="Arial" pitchFamily="34" charset="0"/>
                <a:cs typeface="Arial" pitchFamily="34" charset="0"/>
              </a:rPr>
              <a:t> Extensive </a:t>
            </a:r>
            <a:r>
              <a:rPr kumimoji="0" lang="en-US" sz="1400" b="0" i="0" u="none" strike="noStrike" kern="1200" cap="none" spc="0" normalizeH="0" noProof="0" dirty="0" smtClean="0">
                <a:ln>
                  <a:noFill/>
                </a:ln>
                <a:solidFill>
                  <a:schemeClr val="tx1"/>
                </a:solidFill>
                <a:effectLst/>
                <a:uLnTx/>
                <a:uFillTx/>
                <a:latin typeface="Arial" pitchFamily="34" charset="0"/>
                <a:cs typeface="Arial" pitchFamily="34" charset="0"/>
              </a:rPr>
              <a:t>examples</a:t>
            </a:r>
            <a:endParaRPr kumimoji="0" lang="en-US" sz="1400" b="0" i="0" u="none" strike="noStrike" kern="1200" cap="none" spc="0" normalizeH="0" baseline="0" noProof="0" dirty="0" smtClean="0">
              <a:ln>
                <a:noFill/>
              </a:ln>
              <a:solidFill>
                <a:schemeClr val="tx1"/>
              </a:solidFill>
              <a:effectLst/>
              <a:uLnTx/>
              <a:uFillTx/>
              <a:latin typeface="Arial" pitchFamily="34" charset="0"/>
              <a:cs typeface="Arial" pitchFamily="34" charset="0"/>
            </a:endParaRPr>
          </a:p>
        </p:txBody>
      </p:sp>
      <p:sp>
        <p:nvSpPr>
          <p:cNvPr id="19" name="Rounded Rectangle 18"/>
          <p:cNvSpPr/>
          <p:nvPr/>
        </p:nvSpPr>
        <p:spPr bwMode="auto">
          <a:xfrm>
            <a:off x="1295400" y="5527088"/>
            <a:ext cx="4953000" cy="1178512"/>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 name="Rectangle 7"/>
          <p:cNvSpPr txBox="1">
            <a:spLocks noChangeArrowheads="1"/>
          </p:cNvSpPr>
          <p:nvPr/>
        </p:nvSpPr>
        <p:spPr>
          <a:xfrm>
            <a:off x="1447800" y="5572062"/>
            <a:ext cx="6477000" cy="1169634"/>
          </a:xfrm>
          <a:prstGeom prst="rect">
            <a:avLst/>
          </a:prstGeom>
        </p:spPr>
        <p:txBody>
          <a:bodyPr vert="horz" lIns="91440" tIns="45720" rIns="91440" bIns="45720" rtlCol="0" anchorCtr="0">
            <a:normAutofit fontScale="92500" lnSpcReduction="20000"/>
          </a:bodyPr>
          <a:lstStyle/>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Extras</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u"/>
              <a:tabLst/>
              <a:defRPr/>
            </a:pPr>
            <a:r>
              <a:rPr lang="en-US" sz="1400" b="0" dirty="0" smtClean="0">
                <a:latin typeface="Arial" pitchFamily="34" charset="0"/>
                <a:cs typeface="Arial" pitchFamily="34" charset="0"/>
              </a:rPr>
              <a:t> </a:t>
            </a:r>
            <a:r>
              <a:rPr lang="en-US" sz="1400" b="0" dirty="0" err="1" smtClean="0">
                <a:latin typeface="Arial" pitchFamily="34" charset="0"/>
                <a:cs typeface="Arial" pitchFamily="34" charset="0"/>
              </a:rPr>
              <a:t>SimpliciTI</a:t>
            </a:r>
            <a:r>
              <a:rPr lang="en-US" sz="1400" b="0" dirty="0" smtClean="0">
                <a:latin typeface="Arial" pitchFamily="34" charset="0"/>
                <a:cs typeface="Arial" pitchFamily="34" charset="0"/>
              </a:rPr>
              <a:t> wireless protocol</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kumimoji="0" lang="en-US" sz="1400" b="0" i="0" u="none" strike="noStrike" kern="1200" cap="none" spc="0" normalizeH="0" baseline="0" noProof="0" dirty="0" smtClean="0">
                <a:ln>
                  <a:noFill/>
                </a:ln>
                <a:solidFill>
                  <a:schemeClr val="tx1"/>
                </a:solidFill>
                <a:effectLst/>
                <a:uLnTx/>
                <a:uFillTx/>
                <a:latin typeface="Arial" pitchFamily="34" charset="0"/>
                <a:cs typeface="Arial" pitchFamily="34" charset="0"/>
              </a:rPr>
              <a:t> IQ math examples</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lang="en-US" sz="1400" b="0" dirty="0" err="1" smtClean="0">
                <a:latin typeface="Arial" pitchFamily="34" charset="0"/>
                <a:cs typeface="Arial" pitchFamily="34" charset="0"/>
              </a:rPr>
              <a:t>Bootloaders</a:t>
            </a:r>
            <a:endParaRPr lang="en-US" sz="1400" b="0" dirty="0" smtClean="0">
              <a:latin typeface="Arial" pitchFamily="34" charset="0"/>
              <a:cs typeface="Arial" pitchFamily="34" charset="0"/>
            </a:endParaRP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kumimoji="0" lang="en-US" sz="1400" b="0" i="0" u="none" strike="noStrike" kern="1200" cap="none" spc="0" normalizeH="0" baseline="0" noProof="0" dirty="0" smtClean="0">
                <a:ln>
                  <a:noFill/>
                </a:ln>
                <a:solidFill>
                  <a:schemeClr val="tx1"/>
                </a:solidFill>
                <a:effectLst/>
                <a:uLnTx/>
                <a:uFillTx/>
                <a:latin typeface="Arial" pitchFamily="34" charset="0"/>
                <a:cs typeface="Arial" pitchFamily="34" charset="0"/>
              </a:rPr>
              <a:t>Windows side applications</a:t>
            </a:r>
          </a:p>
        </p:txBody>
      </p:sp>
      <p:sp>
        <p:nvSpPr>
          <p:cNvPr id="18" name="Leading Question"/>
          <p:cNvSpPr txBox="1"/>
          <p:nvPr/>
        </p:nvSpPr>
        <p:spPr>
          <a:xfrm>
            <a:off x="8431907" y="6562045"/>
            <a:ext cx="388824"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ISP</a:t>
            </a:r>
            <a:r>
              <a:rPr lang="en-US" sz="1600" b="0" dirty="0" smtClean="0">
                <a:solidFill>
                  <a:srgbClr val="000000"/>
                </a:solidFill>
                <a:effectLst/>
                <a:latin typeface="Arial Narrow"/>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bwMode="auto">
          <a:xfrm>
            <a:off x="304800" y="3276600"/>
            <a:ext cx="8229600" cy="24384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7" name="Rounded Rectangle 6"/>
          <p:cNvSpPr/>
          <p:nvPr/>
        </p:nvSpPr>
        <p:spPr bwMode="auto">
          <a:xfrm>
            <a:off x="304800" y="914400"/>
            <a:ext cx="8229600" cy="22860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4820" name="Rectangle 7"/>
          <p:cNvSpPr>
            <a:spLocks noChangeArrowheads="1"/>
          </p:cNvSpPr>
          <p:nvPr/>
        </p:nvSpPr>
        <p:spPr bwMode="auto">
          <a:xfrm>
            <a:off x="914400" y="-304800"/>
            <a:ext cx="7627938" cy="920750"/>
          </a:xfrm>
          <a:prstGeom prst="rect">
            <a:avLst/>
          </a:prstGeom>
          <a:noFill/>
          <a:ln w="9525" algn="ctr">
            <a:noFill/>
            <a:miter lim="800000"/>
            <a:headEnd/>
            <a:tailEnd/>
          </a:ln>
        </p:spPr>
        <p:txBody>
          <a:bodyPr>
            <a:spAutoFit/>
          </a:bodyPr>
          <a:lstStyle/>
          <a:p>
            <a:pPr eaLnBrk="1" hangingPunct="1">
              <a:lnSpc>
                <a:spcPct val="85000"/>
              </a:lnSpc>
              <a:spcBef>
                <a:spcPct val="0"/>
              </a:spcBef>
              <a:buClrTx/>
              <a:buSzTx/>
              <a:buFontTx/>
              <a:buNone/>
            </a:pPr>
            <a:r>
              <a:rPr lang="en-US" sz="3200" b="1" dirty="0">
                <a:solidFill>
                  <a:srgbClr val="FF0000"/>
                </a:solidFill>
              </a:rPr>
              <a:t/>
            </a:r>
            <a:br>
              <a:rPr lang="en-US" sz="3200" b="1" dirty="0">
                <a:solidFill>
                  <a:srgbClr val="FF0000"/>
                </a:solidFill>
              </a:rPr>
            </a:br>
            <a:r>
              <a:rPr lang="en-US" sz="3200" b="1" dirty="0">
                <a:solidFill>
                  <a:srgbClr val="FF0000"/>
                </a:solidFill>
              </a:rPr>
              <a:t>In System Programming Options</a:t>
            </a:r>
          </a:p>
        </p:txBody>
      </p:sp>
      <p:sp>
        <p:nvSpPr>
          <p:cNvPr id="34821" name="Rectangle 3"/>
          <p:cNvSpPr>
            <a:spLocks noChangeArrowheads="1"/>
          </p:cNvSpPr>
          <p:nvPr/>
        </p:nvSpPr>
        <p:spPr bwMode="auto">
          <a:xfrm>
            <a:off x="457200" y="932831"/>
            <a:ext cx="8229600" cy="2191369"/>
          </a:xfrm>
          <a:prstGeom prst="rect">
            <a:avLst/>
          </a:prstGeom>
          <a:noFill/>
          <a:ln w="9525">
            <a:noFill/>
            <a:miter lim="800000"/>
            <a:headEnd/>
            <a:tailEnd/>
          </a:ln>
        </p:spPr>
        <p:txBody>
          <a:bodyPr>
            <a:spAutoFit/>
          </a:bodyPr>
          <a:lstStyle/>
          <a:p>
            <a:pPr marL="552450" indent="-552450" algn="l">
              <a:lnSpc>
                <a:spcPct val="90000"/>
              </a:lnSpc>
              <a:spcBef>
                <a:spcPct val="40000"/>
              </a:spcBef>
              <a:buFont typeface="Wingdings" pitchFamily="2" charset="2"/>
              <a:buNone/>
            </a:pPr>
            <a:r>
              <a:rPr lang="en-US" b="1" dirty="0">
                <a:latin typeface="ArialMT" charset="-127"/>
              </a:rPr>
              <a:t>Stellaris Serial Flash Loader</a:t>
            </a:r>
          </a:p>
          <a:p>
            <a:pPr marL="552450" indent="-552450" algn="l">
              <a:lnSpc>
                <a:spcPct val="90000"/>
              </a:lnSpc>
              <a:spcBef>
                <a:spcPct val="40000"/>
              </a:spcBef>
              <a:buClr>
                <a:schemeClr val="tx2"/>
              </a:buClr>
              <a:buSzPct val="75000"/>
              <a:buFont typeface="Wingdings" pitchFamily="2" charset="2"/>
              <a:buChar char="u"/>
            </a:pPr>
            <a:r>
              <a:rPr lang="en-US" sz="1600" b="0" dirty="0"/>
              <a:t>Small piece of code that allows programming of the flash without the need for a debugger interface.</a:t>
            </a:r>
          </a:p>
          <a:p>
            <a:pPr marL="552450" indent="-552450" algn="l">
              <a:lnSpc>
                <a:spcPct val="90000"/>
              </a:lnSpc>
              <a:spcBef>
                <a:spcPct val="40000"/>
              </a:spcBef>
              <a:buClr>
                <a:schemeClr val="tx2"/>
              </a:buClr>
              <a:buSzPct val="75000"/>
              <a:buFont typeface="Wingdings" pitchFamily="2" charset="2"/>
              <a:buChar char="u"/>
            </a:pPr>
            <a:r>
              <a:rPr lang="en-US" sz="1600" b="0" dirty="0"/>
              <a:t>All Stellaris MCUs ship with this pre-loaded in flash</a:t>
            </a:r>
          </a:p>
          <a:p>
            <a:pPr marL="552450" indent="-552450" algn="l">
              <a:lnSpc>
                <a:spcPct val="90000"/>
              </a:lnSpc>
              <a:spcBef>
                <a:spcPct val="40000"/>
              </a:spcBef>
              <a:buClr>
                <a:schemeClr val="tx2"/>
              </a:buClr>
              <a:buSzPct val="75000"/>
              <a:buFont typeface="Wingdings" pitchFamily="2" charset="2"/>
              <a:buChar char="u"/>
            </a:pPr>
            <a:r>
              <a:rPr lang="en-US" sz="1600" b="0" dirty="0" smtClean="0">
                <a:latin typeface="ArialMT" charset="-127"/>
              </a:rPr>
              <a:t>UART </a:t>
            </a:r>
            <a:r>
              <a:rPr lang="en-US" sz="1600" b="0" dirty="0">
                <a:latin typeface="ArialMT" charset="-127"/>
              </a:rPr>
              <a:t>or </a:t>
            </a:r>
            <a:r>
              <a:rPr lang="en-US" sz="1600" b="0" dirty="0" smtClean="0">
                <a:latin typeface="ArialMT" charset="-127"/>
              </a:rPr>
              <a:t>SSI interface option</a:t>
            </a:r>
            <a:endParaRPr lang="en-US" sz="1600" b="0" dirty="0">
              <a:latin typeface="ArialMT" charset="-127"/>
            </a:endParaRPr>
          </a:p>
          <a:p>
            <a:pPr marL="552450" indent="-552450" algn="l">
              <a:lnSpc>
                <a:spcPct val="90000"/>
              </a:lnSpc>
              <a:spcBef>
                <a:spcPct val="40000"/>
              </a:spcBef>
              <a:buClr>
                <a:schemeClr val="tx2"/>
              </a:buClr>
              <a:buSzPct val="75000"/>
              <a:buFont typeface="Wingdings" pitchFamily="2" charset="2"/>
              <a:buChar char="u"/>
            </a:pPr>
            <a:r>
              <a:rPr lang="en-US" sz="1600" b="0" dirty="0" smtClean="0"/>
              <a:t>The LM Flash Programmer interfaces with the </a:t>
            </a:r>
            <a:r>
              <a:rPr lang="en-US" sz="1600" b="0" dirty="0"/>
              <a:t>serial flash </a:t>
            </a:r>
            <a:r>
              <a:rPr lang="en-US" sz="1600" b="0" dirty="0" smtClean="0"/>
              <a:t>loader</a:t>
            </a:r>
            <a:endParaRPr lang="en-US" sz="1600" b="0" dirty="0">
              <a:latin typeface="ArialMT" charset="-127"/>
            </a:endParaRPr>
          </a:p>
          <a:p>
            <a:pPr marL="552450" indent="-552450" algn="l">
              <a:lnSpc>
                <a:spcPct val="90000"/>
              </a:lnSpc>
              <a:spcBef>
                <a:spcPct val="40000"/>
              </a:spcBef>
              <a:buClr>
                <a:schemeClr val="tx2"/>
              </a:buClr>
              <a:buSzPct val="75000"/>
              <a:buFont typeface="Wingdings" pitchFamily="2" charset="2"/>
              <a:buChar char="u"/>
            </a:pPr>
            <a:r>
              <a:rPr lang="en-US" sz="1600" b="0" dirty="0">
                <a:latin typeface="ArialMT" charset="-127"/>
              </a:rPr>
              <a:t>See application </a:t>
            </a:r>
            <a:r>
              <a:rPr lang="en-US" sz="1600" b="0" dirty="0" smtClean="0">
                <a:latin typeface="ArialMT" charset="-127"/>
              </a:rPr>
              <a:t>note SPMA029</a:t>
            </a:r>
            <a:endParaRPr lang="en-US" sz="1600" b="0" dirty="0">
              <a:latin typeface="ArialMT" charset="-127"/>
            </a:endParaRPr>
          </a:p>
        </p:txBody>
      </p:sp>
      <p:sp>
        <p:nvSpPr>
          <p:cNvPr id="8" name="TextBox 7"/>
          <p:cNvSpPr txBox="1"/>
          <p:nvPr/>
        </p:nvSpPr>
        <p:spPr>
          <a:xfrm>
            <a:off x="457200" y="3463599"/>
            <a:ext cx="8001000" cy="2092881"/>
          </a:xfrm>
          <a:prstGeom prst="rect">
            <a:avLst/>
          </a:prstGeom>
          <a:noFill/>
        </p:spPr>
        <p:txBody>
          <a:bodyPr wrap="square" rtlCol="0" anchor="ctr" anchorCtr="0">
            <a:spAutoFit/>
          </a:bodyPr>
          <a:lstStyle/>
          <a:p>
            <a:pPr marL="552450" indent="-552450" algn="l">
              <a:lnSpc>
                <a:spcPct val="90000"/>
              </a:lnSpc>
              <a:spcBef>
                <a:spcPct val="40000"/>
              </a:spcBef>
              <a:buFont typeface="Wingdings" pitchFamily="2" charset="2"/>
              <a:buNone/>
            </a:pPr>
            <a:r>
              <a:rPr lang="en-US" dirty="0" smtClean="0">
                <a:latin typeface="ArialMT" charset="-127"/>
              </a:rPr>
              <a:t>Stellaris Boot Loader</a:t>
            </a:r>
          </a:p>
          <a:p>
            <a:pPr marL="552450" indent="-552450" algn="l">
              <a:lnSpc>
                <a:spcPct val="90000"/>
              </a:lnSpc>
              <a:spcBef>
                <a:spcPct val="40000"/>
              </a:spcBef>
              <a:buClr>
                <a:schemeClr val="tx2"/>
              </a:buClr>
              <a:buSzPct val="75000"/>
              <a:buFont typeface="Wingdings" pitchFamily="2" charset="2"/>
              <a:buChar char="u"/>
            </a:pPr>
            <a:r>
              <a:rPr lang="en-US" sz="1600" b="0" dirty="0" smtClean="0">
                <a:latin typeface="ArialMT" charset="-127"/>
              </a:rPr>
              <a:t>Preloaded in ROM or can be programmed at the beginning of flash to act as an application loader </a:t>
            </a:r>
          </a:p>
          <a:p>
            <a:pPr marL="552450" indent="-552450" algn="l">
              <a:lnSpc>
                <a:spcPct val="90000"/>
              </a:lnSpc>
              <a:spcBef>
                <a:spcPct val="40000"/>
              </a:spcBef>
              <a:buClr>
                <a:schemeClr val="tx2"/>
              </a:buClr>
              <a:buSzPct val="75000"/>
              <a:buFont typeface="Wingdings" pitchFamily="2" charset="2"/>
              <a:buChar char="u"/>
            </a:pPr>
            <a:r>
              <a:rPr lang="en-US" sz="1600" b="0" dirty="0" smtClean="0">
                <a:latin typeface="ArialMT" charset="-127"/>
              </a:rPr>
              <a:t>Can also be used as an update mechanism for an application running on a Stellaris microcontroller.</a:t>
            </a:r>
          </a:p>
          <a:p>
            <a:pPr marL="552450" indent="-552450" algn="l">
              <a:lnSpc>
                <a:spcPct val="90000"/>
              </a:lnSpc>
              <a:spcBef>
                <a:spcPct val="40000"/>
              </a:spcBef>
              <a:buClr>
                <a:schemeClr val="tx2"/>
              </a:buClr>
              <a:buSzPct val="75000"/>
              <a:buFont typeface="Wingdings" pitchFamily="2" charset="2"/>
              <a:buChar char="u"/>
            </a:pPr>
            <a:r>
              <a:rPr lang="en-US" sz="1600" b="0" dirty="0" smtClean="0">
                <a:latin typeface="ArialMT" charset="-127"/>
              </a:rPr>
              <a:t>Interface via UART (default), I</a:t>
            </a:r>
            <a:r>
              <a:rPr lang="en-US" sz="1600" b="0" baseline="30000" dirty="0" smtClean="0">
                <a:latin typeface="ArialMT" charset="-127"/>
              </a:rPr>
              <a:t>2</a:t>
            </a:r>
            <a:r>
              <a:rPr lang="en-US" sz="1600" b="0" dirty="0" smtClean="0">
                <a:latin typeface="ArialMT" charset="-127"/>
              </a:rPr>
              <a:t>C, SSI, Ethernet, USB (DFU H/D)</a:t>
            </a:r>
          </a:p>
          <a:p>
            <a:pPr marL="552450" indent="-552450" algn="l">
              <a:lnSpc>
                <a:spcPct val="90000"/>
              </a:lnSpc>
              <a:spcBef>
                <a:spcPct val="40000"/>
              </a:spcBef>
              <a:buClr>
                <a:schemeClr val="tx2"/>
              </a:buClr>
              <a:buSzPct val="75000"/>
              <a:buFont typeface="Wingdings" pitchFamily="2" charset="2"/>
              <a:buChar char="u"/>
            </a:pPr>
            <a:r>
              <a:rPr lang="en-US" sz="1600" b="0" dirty="0" smtClean="0">
                <a:latin typeface="ArialMT" charset="-127"/>
              </a:rPr>
              <a:t>Included in the Stellaris Peripheral Driver Library with full applications examples</a:t>
            </a:r>
            <a:endParaRPr lang="en-US" dirty="0" smtClean="0">
              <a:solidFill>
                <a:schemeClr val="dk1"/>
              </a:solidFill>
              <a:effectLst/>
            </a:endParaRPr>
          </a:p>
        </p:txBody>
      </p:sp>
      <p:sp>
        <p:nvSpPr>
          <p:cNvPr id="10" name="Leading Question"/>
          <p:cNvSpPr txBox="1"/>
          <p:nvPr/>
        </p:nvSpPr>
        <p:spPr>
          <a:xfrm>
            <a:off x="7152004" y="6562045"/>
            <a:ext cx="1668727"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Fundamental Clocks...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533400" y="1143000"/>
            <a:ext cx="8077200" cy="39624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6867" name="Rectangle 2"/>
          <p:cNvSpPr>
            <a:spLocks noGrp="1" noChangeArrowheads="1"/>
          </p:cNvSpPr>
          <p:nvPr>
            <p:ph type="title"/>
          </p:nvPr>
        </p:nvSpPr>
        <p:spPr/>
        <p:txBody>
          <a:bodyPr/>
          <a:lstStyle/>
          <a:p>
            <a:r>
              <a:rPr lang="en-US" dirty="0" smtClean="0">
                <a:solidFill>
                  <a:srgbClr val="FF0000"/>
                </a:solidFill>
              </a:rPr>
              <a:t>Fundamental Clock Sources</a:t>
            </a:r>
          </a:p>
        </p:txBody>
      </p:sp>
      <p:sp>
        <p:nvSpPr>
          <p:cNvPr id="36868" name="Rectangle 3"/>
          <p:cNvSpPr>
            <a:spLocks noGrp="1" noChangeArrowheads="1"/>
          </p:cNvSpPr>
          <p:nvPr>
            <p:ph idx="1"/>
          </p:nvPr>
        </p:nvSpPr>
        <p:spPr>
          <a:xfrm>
            <a:off x="685800" y="1371600"/>
            <a:ext cx="7772400" cy="3581400"/>
          </a:xfrm>
        </p:spPr>
        <p:txBody>
          <a:bodyPr/>
          <a:lstStyle/>
          <a:p>
            <a:pPr>
              <a:lnSpc>
                <a:spcPct val="75000"/>
              </a:lnSpc>
              <a:buNone/>
            </a:pPr>
            <a:r>
              <a:rPr lang="en-US" sz="2400" dirty="0" smtClean="0"/>
              <a:t>Precision Internal Oscillator (PIOSC)</a:t>
            </a:r>
            <a:endParaRPr lang="en-US" sz="2400" b="0" dirty="0" smtClean="0"/>
          </a:p>
          <a:p>
            <a:pPr lvl="1">
              <a:lnSpc>
                <a:spcPct val="75000"/>
              </a:lnSpc>
            </a:pPr>
            <a:r>
              <a:rPr lang="en-US" sz="2000" b="0" dirty="0" smtClean="0"/>
              <a:t>16 MHz ± 3%</a:t>
            </a:r>
          </a:p>
          <a:p>
            <a:pPr>
              <a:lnSpc>
                <a:spcPct val="75000"/>
              </a:lnSpc>
              <a:buNone/>
            </a:pPr>
            <a:r>
              <a:rPr lang="en-US" sz="2400" dirty="0" smtClean="0"/>
              <a:t>Main Oscillator (MOSC) using…</a:t>
            </a:r>
          </a:p>
          <a:p>
            <a:pPr lvl="1">
              <a:lnSpc>
                <a:spcPct val="75000"/>
              </a:lnSpc>
            </a:pPr>
            <a:r>
              <a:rPr lang="en-US" sz="2000" b="0" dirty="0" smtClean="0"/>
              <a:t>An external single-ended clock source</a:t>
            </a:r>
          </a:p>
          <a:p>
            <a:pPr lvl="1">
              <a:lnSpc>
                <a:spcPct val="75000"/>
              </a:lnSpc>
            </a:pPr>
            <a:r>
              <a:rPr lang="en-US" sz="2000" b="0" dirty="0" smtClean="0"/>
              <a:t>An external crystal</a:t>
            </a:r>
          </a:p>
          <a:p>
            <a:pPr>
              <a:lnSpc>
                <a:spcPct val="75000"/>
              </a:lnSpc>
              <a:buNone/>
            </a:pPr>
            <a:r>
              <a:rPr lang="en-US" sz="2400" dirty="0" smtClean="0"/>
              <a:t>Internal 30 kHz Oscillator</a:t>
            </a:r>
          </a:p>
          <a:p>
            <a:pPr lvl="1">
              <a:lnSpc>
                <a:spcPct val="75000"/>
              </a:lnSpc>
            </a:pPr>
            <a:r>
              <a:rPr lang="en-US" sz="2000" b="0" dirty="0" smtClean="0"/>
              <a:t>30 kHz ± 50%</a:t>
            </a:r>
          </a:p>
          <a:p>
            <a:pPr lvl="1">
              <a:lnSpc>
                <a:spcPct val="75000"/>
              </a:lnSpc>
            </a:pPr>
            <a:r>
              <a:rPr lang="en-US" sz="2000" b="0" dirty="0" smtClean="0"/>
              <a:t>Intended for use during Deep-Sleep power-saving modes</a:t>
            </a:r>
          </a:p>
          <a:p>
            <a:pPr>
              <a:lnSpc>
                <a:spcPct val="75000"/>
              </a:lnSpc>
              <a:buNone/>
            </a:pPr>
            <a:r>
              <a:rPr lang="en-US" sz="2400" dirty="0" smtClean="0"/>
              <a:t>Hibernation Module Clock Source</a:t>
            </a:r>
          </a:p>
          <a:p>
            <a:pPr lvl="1">
              <a:lnSpc>
                <a:spcPct val="75000"/>
              </a:lnSpc>
            </a:pPr>
            <a:r>
              <a:rPr lang="en-US" sz="2000" b="0" dirty="0" smtClean="0"/>
              <a:t>32,768Hz crystal</a:t>
            </a:r>
          </a:p>
          <a:p>
            <a:pPr lvl="1">
              <a:lnSpc>
                <a:spcPct val="75000"/>
              </a:lnSpc>
            </a:pPr>
            <a:r>
              <a:rPr lang="en-US" sz="2000" b="0" dirty="0" smtClean="0"/>
              <a:t>Intended to provide the system with a real-time clock source</a:t>
            </a:r>
          </a:p>
        </p:txBody>
      </p:sp>
      <p:pic>
        <p:nvPicPr>
          <p:cNvPr id="1026" name="Picture 2" descr="C:\Documents and Settings\a0192895\Local Settings\Temporary Internet Files\Content.IE5\WLCS3L39\MP900430829[1].jpg"/>
          <p:cNvPicPr>
            <a:picLocks noChangeAspect="1" noChangeArrowheads="1"/>
          </p:cNvPicPr>
          <p:nvPr/>
        </p:nvPicPr>
        <p:blipFill>
          <a:blip r:embed="rId3" cstate="print"/>
          <a:srcRect/>
          <a:stretch>
            <a:fillRect/>
          </a:stretch>
        </p:blipFill>
        <p:spPr bwMode="auto">
          <a:xfrm>
            <a:off x="6353521" y="1547812"/>
            <a:ext cx="2485679" cy="1652588"/>
          </a:xfrm>
          <a:prstGeom prst="rect">
            <a:avLst/>
          </a:prstGeom>
          <a:noFill/>
        </p:spPr>
      </p:pic>
      <p:sp>
        <p:nvSpPr>
          <p:cNvPr id="8" name="Leading Question"/>
          <p:cNvSpPr txBox="1"/>
          <p:nvPr/>
        </p:nvSpPr>
        <p:spPr>
          <a:xfrm>
            <a:off x="7491841" y="6562045"/>
            <a:ext cx="1328890" cy="196977"/>
          </a:xfrm>
          <a:prstGeom prst="rect">
            <a:avLst/>
          </a:prstGeom>
          <a:noFill/>
        </p:spPr>
        <p:txBody>
          <a:bodyPr vert="horz" wrap="none" lIns="0" tIns="0" rIns="0" bIns="0" rtlCol="0" anchor="b" anchorCtr="0">
            <a:spAutoFit/>
          </a:bodyPr>
          <a:lstStyle/>
          <a:p>
            <a:pPr algn="r">
              <a:spcBef>
                <a:spcPct val="0"/>
              </a:spcBef>
            </a:pPr>
            <a:r>
              <a:rPr lang="en-US" sz="1600" b="0" dirty="0" err="1" smtClean="0">
                <a:solidFill>
                  <a:srgbClr val="000000"/>
                </a:solidFill>
                <a:effectLst/>
                <a:latin typeface="Arial Narrow"/>
              </a:rPr>
              <a:t>SysClk</a:t>
            </a:r>
            <a:r>
              <a:rPr lang="en-US" sz="1600" b="0" dirty="0" smtClean="0">
                <a:solidFill>
                  <a:srgbClr val="000000"/>
                </a:solidFill>
                <a:effectLst/>
                <a:latin typeface="Arial Narrow"/>
              </a:rPr>
              <a:t> Sources...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609600" y="762000"/>
            <a:ext cx="7848600" cy="29718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7891" name="Rectangle 2"/>
          <p:cNvSpPr>
            <a:spLocks noGrp="1" noChangeArrowheads="1"/>
          </p:cNvSpPr>
          <p:nvPr>
            <p:ph type="title"/>
          </p:nvPr>
        </p:nvSpPr>
        <p:spPr/>
        <p:txBody>
          <a:bodyPr>
            <a:normAutofit fontScale="90000"/>
          </a:bodyPr>
          <a:lstStyle/>
          <a:p>
            <a:r>
              <a:rPr lang="en-US" dirty="0" smtClean="0">
                <a:solidFill>
                  <a:srgbClr val="FF0000"/>
                </a:solidFill>
              </a:rPr>
              <a:t>System (CPU) Clock Sources</a:t>
            </a:r>
          </a:p>
        </p:txBody>
      </p:sp>
      <p:sp>
        <p:nvSpPr>
          <p:cNvPr id="37892" name="Rectangle 3"/>
          <p:cNvSpPr>
            <a:spLocks noGrp="1" noChangeArrowheads="1"/>
          </p:cNvSpPr>
          <p:nvPr>
            <p:ph type="body" sz="half" idx="1"/>
          </p:nvPr>
        </p:nvSpPr>
        <p:spPr>
          <a:xfrm>
            <a:off x="838200" y="838200"/>
            <a:ext cx="7467600" cy="3003550"/>
          </a:xfrm>
        </p:spPr>
        <p:txBody>
          <a:bodyPr>
            <a:normAutofit/>
          </a:bodyPr>
          <a:lstStyle/>
          <a:p>
            <a:pPr>
              <a:buFont typeface="Wingdings" pitchFamily="2" charset="2"/>
              <a:buNone/>
            </a:pPr>
            <a:r>
              <a:rPr lang="en-US" sz="2000" dirty="0" smtClean="0"/>
              <a:t>The CPU can be driven by any of the fundamental clocks …</a:t>
            </a:r>
          </a:p>
          <a:p>
            <a:r>
              <a:rPr lang="en-US" sz="1800" b="0" dirty="0" smtClean="0"/>
              <a:t>Internal 16 MHz</a:t>
            </a:r>
          </a:p>
          <a:p>
            <a:r>
              <a:rPr lang="en-US" sz="1800" b="0" dirty="0" smtClean="0"/>
              <a:t>Main</a:t>
            </a:r>
          </a:p>
          <a:p>
            <a:r>
              <a:rPr lang="en-US" sz="1800" b="0" dirty="0" smtClean="0"/>
              <a:t>Internal 30 kHz</a:t>
            </a:r>
          </a:p>
          <a:p>
            <a:r>
              <a:rPr lang="en-US" sz="1800" b="0" dirty="0" smtClean="0"/>
              <a:t>External Real-Time</a:t>
            </a:r>
          </a:p>
          <a:p>
            <a:pPr>
              <a:buFont typeface="Wingdings" pitchFamily="2" charset="2"/>
              <a:buNone/>
            </a:pPr>
            <a:r>
              <a:rPr lang="en-US" sz="2000" dirty="0" smtClean="0"/>
              <a:t>- Plus -</a:t>
            </a:r>
          </a:p>
          <a:p>
            <a:r>
              <a:rPr lang="en-US" sz="1800" b="0" dirty="0" smtClean="0"/>
              <a:t>The </a:t>
            </a:r>
            <a:r>
              <a:rPr lang="en-US" sz="1800" b="0" smtClean="0"/>
              <a:t>internal PLL (400 MHz)</a:t>
            </a:r>
            <a:endParaRPr lang="en-US" sz="1800" b="0" dirty="0" smtClean="0"/>
          </a:p>
          <a:p>
            <a:r>
              <a:rPr lang="en-US" sz="1800" b="0" dirty="0" smtClean="0"/>
              <a:t>The internal 16MHz oscillator divided by four (4MHz ± 3%)</a:t>
            </a:r>
          </a:p>
        </p:txBody>
      </p:sp>
      <p:graphicFrame>
        <p:nvGraphicFramePr>
          <p:cNvPr id="175180" name="Group 76"/>
          <p:cNvGraphicFramePr>
            <a:graphicFrameLocks noGrp="1"/>
          </p:cNvGraphicFramePr>
          <p:nvPr>
            <p:ph sz="half" idx="2"/>
          </p:nvPr>
        </p:nvGraphicFramePr>
        <p:xfrm>
          <a:off x="609600" y="3886200"/>
          <a:ext cx="7924800" cy="2346960"/>
        </p:xfrm>
        <a:graphic>
          <a:graphicData uri="http://schemas.openxmlformats.org/drawingml/2006/table">
            <a:tbl>
              <a:tblPr/>
              <a:tblGrid>
                <a:gridCol w="3276600"/>
                <a:gridCol w="1905000"/>
                <a:gridCol w="2743200"/>
              </a:tblGrid>
              <a:tr h="3302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dirty="0" smtClean="0">
                          <a:ln>
                            <a:noFill/>
                          </a:ln>
                          <a:solidFill>
                            <a:schemeClr val="tx1"/>
                          </a:solidFill>
                          <a:effectLst/>
                          <a:latin typeface="Arial" pitchFamily="34" charset="0"/>
                        </a:rPr>
                        <a:t>Clock Source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pitchFamily="34" charset="0"/>
                        </a:rPr>
                        <a:t>Drive PLL?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pitchFamily="34" charset="0"/>
                        </a:rPr>
                        <a:t>Used as SysClk?</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3302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pitchFamily="34" charset="0"/>
                        </a:rPr>
                        <a:t>Internal 16MHz</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pitchFamily="34"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02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pitchFamily="34" charset="0"/>
                        </a:rPr>
                        <a:t>Internal 16Mhz/4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02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Main Oscillator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02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Internal 30 kHz</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02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pitchFamily="34" charset="0"/>
                        </a:rPr>
                        <a:t>Hibernation Module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02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PLL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pitchFamily="34"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Leading Question"/>
          <p:cNvSpPr txBox="1"/>
          <p:nvPr/>
        </p:nvSpPr>
        <p:spPr>
          <a:xfrm>
            <a:off x="7877524" y="6562045"/>
            <a:ext cx="943207"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Clock Tree</a:t>
            </a:r>
            <a:r>
              <a:rPr lang="en-US" sz="1600" b="0" dirty="0" smtClean="0">
                <a:solidFill>
                  <a:srgbClr val="000000"/>
                </a:solidFill>
                <a:effectLst/>
                <a:latin typeface="Arial Narrow"/>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304800" y="533400"/>
            <a:ext cx="8458199" cy="5243254"/>
          </a:xfrm>
          <a:prstGeom prst="rect">
            <a:avLst/>
          </a:prstGeom>
          <a:noFill/>
          <a:ln w="9525">
            <a:noFill/>
            <a:miter lim="800000"/>
            <a:headEnd/>
            <a:tailEnd/>
          </a:ln>
        </p:spPr>
      </p:pic>
      <p:sp>
        <p:nvSpPr>
          <p:cNvPr id="11" name="Rounded Rectangle 10"/>
          <p:cNvSpPr/>
          <p:nvPr/>
        </p:nvSpPr>
        <p:spPr bwMode="auto">
          <a:xfrm>
            <a:off x="1066800" y="5638800"/>
            <a:ext cx="6324600" cy="11430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8915" name="Rectangle 2"/>
          <p:cNvSpPr>
            <a:spLocks noGrp="1" noChangeArrowheads="1"/>
          </p:cNvSpPr>
          <p:nvPr>
            <p:ph type="title"/>
          </p:nvPr>
        </p:nvSpPr>
        <p:spPr/>
        <p:txBody>
          <a:bodyPr>
            <a:normAutofit/>
          </a:bodyPr>
          <a:lstStyle/>
          <a:p>
            <a:r>
              <a:rPr lang="fr-FR" sz="3200" dirty="0" smtClean="0">
                <a:solidFill>
                  <a:srgbClr val="FF0000"/>
                </a:solidFill>
              </a:rPr>
              <a:t>Stellaris </a:t>
            </a:r>
            <a:r>
              <a:rPr lang="fr-FR" sz="3200" dirty="0" err="1" smtClean="0">
                <a:solidFill>
                  <a:srgbClr val="FF0000"/>
                </a:solidFill>
              </a:rPr>
              <a:t>Clock</a:t>
            </a:r>
            <a:r>
              <a:rPr lang="fr-FR" sz="3200" dirty="0" smtClean="0">
                <a:solidFill>
                  <a:srgbClr val="FF0000"/>
                </a:solidFill>
              </a:rPr>
              <a:t> </a:t>
            </a:r>
            <a:r>
              <a:rPr lang="fr-FR" sz="3200" dirty="0" err="1" smtClean="0">
                <a:solidFill>
                  <a:srgbClr val="FF0000"/>
                </a:solidFill>
              </a:rPr>
              <a:t>Tree</a:t>
            </a:r>
            <a:endParaRPr lang="en-US" sz="3200" dirty="0" smtClean="0">
              <a:solidFill>
                <a:srgbClr val="FF0000"/>
              </a:solidFill>
            </a:endParaRPr>
          </a:p>
        </p:txBody>
      </p:sp>
      <p:sp>
        <p:nvSpPr>
          <p:cNvPr id="30726" name="Text Box 6"/>
          <p:cNvSpPr txBox="1">
            <a:spLocks noChangeArrowheads="1"/>
          </p:cNvSpPr>
          <p:nvPr/>
        </p:nvSpPr>
        <p:spPr bwMode="auto">
          <a:xfrm>
            <a:off x="1143000" y="5715000"/>
            <a:ext cx="3292475" cy="325438"/>
          </a:xfrm>
          <a:prstGeom prst="rect">
            <a:avLst/>
          </a:prstGeom>
          <a:noFill/>
          <a:ln w="57150" algn="ctr">
            <a:noFill/>
            <a:miter lim="800000"/>
            <a:headEnd/>
            <a:tailEnd/>
          </a:ln>
          <a:effectLst>
            <a:prstShdw prst="shdw17" dist="17961" dir="2700000">
              <a:schemeClr val="accent1">
                <a:gamma/>
                <a:shade val="60000"/>
                <a:invGamma/>
              </a:schemeClr>
            </a:prstShdw>
          </a:effectLst>
        </p:spPr>
        <p:txBody>
          <a:bodyPr wrap="none">
            <a:spAutoFit/>
          </a:bodyPr>
          <a:lstStyle/>
          <a:p>
            <a:pPr marL="342900" indent="-342900">
              <a:buFont typeface="Wingdings" pitchFamily="2" charset="2"/>
              <a:buNone/>
              <a:defRPr/>
            </a:pPr>
            <a:r>
              <a:rPr lang="en-US" sz="1400"/>
              <a:t>driverLib API  SysCtlClockSet() selects:</a:t>
            </a:r>
          </a:p>
        </p:txBody>
      </p:sp>
      <p:sp>
        <p:nvSpPr>
          <p:cNvPr id="30727" name="Text Box 7"/>
          <p:cNvSpPr txBox="1">
            <a:spLocks noChangeArrowheads="1"/>
          </p:cNvSpPr>
          <p:nvPr/>
        </p:nvSpPr>
        <p:spPr bwMode="auto">
          <a:xfrm>
            <a:off x="4556740" y="5720470"/>
            <a:ext cx="2529860" cy="1021883"/>
          </a:xfrm>
          <a:prstGeom prst="rect">
            <a:avLst/>
          </a:prstGeom>
          <a:noFill/>
          <a:ln w="57150" algn="ctr">
            <a:noFill/>
            <a:miter lim="800000"/>
            <a:headEnd/>
            <a:tailEnd/>
          </a:ln>
          <a:effectLst>
            <a:prstShdw prst="shdw17" dist="17961" dir="2700000">
              <a:schemeClr val="accent1">
                <a:gamma/>
                <a:shade val="60000"/>
                <a:invGamma/>
              </a:schemeClr>
            </a:prstShdw>
          </a:effectLst>
        </p:spPr>
        <p:txBody>
          <a:bodyPr wrap="none">
            <a:spAutoFit/>
          </a:bodyPr>
          <a:lstStyle/>
          <a:p>
            <a:pPr marL="342900" indent="-342900" algn="l">
              <a:lnSpc>
                <a:spcPct val="70000"/>
              </a:lnSpc>
              <a:buClr>
                <a:schemeClr val="tx2"/>
              </a:buClr>
              <a:buSzPct val="75000"/>
              <a:buFont typeface="Wingdings" pitchFamily="2" charset="2"/>
              <a:buChar char="u"/>
              <a:defRPr/>
            </a:pPr>
            <a:r>
              <a:rPr lang="en-US" sz="1400" b="0" dirty="0"/>
              <a:t>SYSDIV divider setting</a:t>
            </a:r>
          </a:p>
          <a:p>
            <a:pPr marL="342900" indent="-342900" algn="l">
              <a:lnSpc>
                <a:spcPct val="70000"/>
              </a:lnSpc>
              <a:buClr>
                <a:schemeClr val="tx2"/>
              </a:buClr>
              <a:buSzPct val="75000"/>
              <a:buFont typeface="Wingdings" pitchFamily="2" charset="2"/>
              <a:buChar char="u"/>
              <a:defRPr/>
            </a:pPr>
            <a:r>
              <a:rPr lang="en-US" sz="1400" b="0" dirty="0"/>
              <a:t>OSC or PLL</a:t>
            </a:r>
          </a:p>
          <a:p>
            <a:pPr marL="342900" indent="-342900" algn="l">
              <a:lnSpc>
                <a:spcPct val="70000"/>
              </a:lnSpc>
              <a:buClr>
                <a:schemeClr val="tx2"/>
              </a:buClr>
              <a:buSzPct val="75000"/>
              <a:buFont typeface="Wingdings" pitchFamily="2" charset="2"/>
              <a:buChar char="u"/>
              <a:defRPr/>
            </a:pPr>
            <a:r>
              <a:rPr lang="en-US" sz="1400" b="0" dirty="0"/>
              <a:t>Main or Internal oscillator</a:t>
            </a:r>
          </a:p>
          <a:p>
            <a:pPr marL="342900" indent="-342900" algn="l">
              <a:lnSpc>
                <a:spcPct val="70000"/>
              </a:lnSpc>
              <a:buClr>
                <a:schemeClr val="tx2"/>
              </a:buClr>
              <a:buSzPct val="75000"/>
              <a:buFont typeface="Wingdings" pitchFamily="2" charset="2"/>
              <a:buChar char="u"/>
              <a:defRPr/>
            </a:pPr>
            <a:r>
              <a:rPr lang="en-US" sz="1400" b="0" dirty="0"/>
              <a:t>Crystal frequency</a:t>
            </a:r>
          </a:p>
        </p:txBody>
      </p:sp>
      <p:sp>
        <p:nvSpPr>
          <p:cNvPr id="8" name="Leading Question"/>
          <p:cNvSpPr txBox="1"/>
          <p:nvPr/>
        </p:nvSpPr>
        <p:spPr>
          <a:xfrm>
            <a:off x="8259680" y="6562045"/>
            <a:ext cx="561051"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GPIO</a:t>
            </a:r>
            <a:r>
              <a:rPr lang="en-US" sz="1600" b="0" dirty="0" smtClean="0">
                <a:solidFill>
                  <a:srgbClr val="000000"/>
                </a:solidFill>
                <a:effectLst/>
                <a:latin typeface="Arial Narrow"/>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304800" y="1143000"/>
            <a:ext cx="8458200" cy="35814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44034" name="Title 1"/>
          <p:cNvSpPr>
            <a:spLocks noGrp="1"/>
          </p:cNvSpPr>
          <p:nvPr>
            <p:ph type="title"/>
          </p:nvPr>
        </p:nvSpPr>
        <p:spPr/>
        <p:txBody>
          <a:bodyPr/>
          <a:lstStyle/>
          <a:p>
            <a:pPr eaLnBrk="1" hangingPunct="1"/>
            <a:r>
              <a:rPr lang="en-US" dirty="0" smtClean="0">
                <a:solidFill>
                  <a:srgbClr val="FF0000"/>
                </a:solidFill>
              </a:rPr>
              <a:t>General Purpose IO</a:t>
            </a:r>
          </a:p>
        </p:txBody>
      </p:sp>
      <p:sp>
        <p:nvSpPr>
          <p:cNvPr id="44035" name="Content Placeholder 2"/>
          <p:cNvSpPr>
            <a:spLocks noGrp="1"/>
          </p:cNvSpPr>
          <p:nvPr>
            <p:ph idx="1"/>
          </p:nvPr>
        </p:nvSpPr>
        <p:spPr>
          <a:xfrm>
            <a:off x="0" y="1219200"/>
            <a:ext cx="8610600" cy="2514600"/>
          </a:xfrm>
        </p:spPr>
        <p:txBody>
          <a:bodyPr>
            <a:noAutofit/>
          </a:bodyPr>
          <a:lstStyle/>
          <a:p>
            <a:pPr lvl="1">
              <a:lnSpc>
                <a:spcPct val="90000"/>
              </a:lnSpc>
            </a:pPr>
            <a:r>
              <a:rPr lang="en-US" sz="2000" dirty="0" smtClean="0">
                <a:cs typeface="Times New Roman" pitchFamily="18" charset="0"/>
              </a:rPr>
              <a:t>Any GPIO can be an interrupt:</a:t>
            </a:r>
          </a:p>
          <a:p>
            <a:pPr lvl="2">
              <a:lnSpc>
                <a:spcPct val="90000"/>
              </a:lnSpc>
            </a:pPr>
            <a:r>
              <a:rPr lang="en-US" sz="1600" b="0" dirty="0" smtClean="0">
                <a:cs typeface="Times New Roman" pitchFamily="18" charset="0"/>
              </a:rPr>
              <a:t>Edge-triggered on rising, falling or both</a:t>
            </a:r>
          </a:p>
          <a:p>
            <a:pPr lvl="2">
              <a:lnSpc>
                <a:spcPct val="90000"/>
              </a:lnSpc>
            </a:pPr>
            <a:r>
              <a:rPr lang="en-US" sz="1600" b="0" dirty="0" smtClean="0">
                <a:cs typeface="Times New Roman" pitchFamily="18" charset="0"/>
              </a:rPr>
              <a:t>Level-sensitive on high or low values</a:t>
            </a:r>
          </a:p>
          <a:p>
            <a:pPr lvl="1">
              <a:lnSpc>
                <a:spcPct val="90000"/>
              </a:lnSpc>
            </a:pPr>
            <a:r>
              <a:rPr lang="en-US" sz="2000" dirty="0" smtClean="0">
                <a:cs typeface="Times New Roman" pitchFamily="18" charset="0"/>
              </a:rPr>
              <a:t>Can directly initiate an ADC sample sequence or µDMA transfer</a:t>
            </a:r>
          </a:p>
          <a:p>
            <a:pPr lvl="1">
              <a:lnSpc>
                <a:spcPct val="90000"/>
              </a:lnSpc>
            </a:pPr>
            <a:r>
              <a:rPr lang="en-US" sz="2000" dirty="0" smtClean="0">
                <a:cs typeface="Times New Roman" pitchFamily="18" charset="0"/>
              </a:rPr>
              <a:t>Toggle rate up to the CPU clock speed on the Advanced </a:t>
            </a:r>
            <a:br>
              <a:rPr lang="en-US" sz="2000" dirty="0" smtClean="0">
                <a:cs typeface="Times New Roman" pitchFamily="18" charset="0"/>
              </a:rPr>
            </a:br>
            <a:r>
              <a:rPr lang="en-US" sz="2000" dirty="0" smtClean="0">
                <a:cs typeface="Times New Roman" pitchFamily="18" charset="0"/>
              </a:rPr>
              <a:t>High-Performance Bus. ½ CPU clock speed on the Standard.</a:t>
            </a:r>
          </a:p>
          <a:p>
            <a:pPr lvl="1">
              <a:lnSpc>
                <a:spcPct val="90000"/>
              </a:lnSpc>
            </a:pPr>
            <a:r>
              <a:rPr lang="en-US" sz="2000" dirty="0" smtClean="0">
                <a:cs typeface="Times New Roman" pitchFamily="18" charset="0"/>
              </a:rPr>
              <a:t>5V tolerant in input configuration</a:t>
            </a:r>
          </a:p>
          <a:p>
            <a:pPr lvl="1">
              <a:lnSpc>
                <a:spcPct val="90000"/>
              </a:lnSpc>
            </a:pPr>
            <a:r>
              <a:rPr lang="en-US" sz="2000" dirty="0" smtClean="0">
                <a:cs typeface="Times New Roman" pitchFamily="18" charset="0"/>
              </a:rPr>
              <a:t>Programmable Drive Strength (2, 4</a:t>
            </a:r>
            <a:r>
              <a:rPr lang="en-US" sz="2000" smtClean="0">
                <a:cs typeface="Times New Roman" pitchFamily="18" charset="0"/>
              </a:rPr>
              <a:t>, 8mA or 8mA </a:t>
            </a:r>
            <a:r>
              <a:rPr lang="en-US" sz="2000" dirty="0" smtClean="0">
                <a:cs typeface="Times New Roman" pitchFamily="18" charset="0"/>
              </a:rPr>
              <a:t>with slew rate control)</a:t>
            </a:r>
          </a:p>
          <a:p>
            <a:pPr lvl="1">
              <a:lnSpc>
                <a:spcPct val="90000"/>
              </a:lnSpc>
            </a:pPr>
            <a:r>
              <a:rPr lang="en-US" sz="2000" dirty="0" smtClean="0">
                <a:cs typeface="Times New Roman" pitchFamily="18" charset="0"/>
              </a:rPr>
              <a:t>Programmable weak pull-up, pull-down, and open drain</a:t>
            </a:r>
          </a:p>
          <a:p>
            <a:pPr lvl="1">
              <a:lnSpc>
                <a:spcPct val="90000"/>
              </a:lnSpc>
            </a:pPr>
            <a:r>
              <a:rPr lang="en-US" sz="2000" dirty="0" smtClean="0">
                <a:cs typeface="Times New Roman" pitchFamily="18" charset="0"/>
              </a:rPr>
              <a:t>Pin state can be retained during Hibernation mode</a:t>
            </a:r>
          </a:p>
        </p:txBody>
      </p:sp>
      <p:sp>
        <p:nvSpPr>
          <p:cNvPr id="6" name="Left-Right Arrow 5"/>
          <p:cNvSpPr/>
          <p:nvPr/>
        </p:nvSpPr>
        <p:spPr bwMode="auto">
          <a:xfrm>
            <a:off x="3429000" y="4800600"/>
            <a:ext cx="2057400" cy="1219200"/>
          </a:xfrm>
          <a:prstGeom prst="leftRightArrow">
            <a:avLst/>
          </a:prstGeom>
          <a:solidFill>
            <a:schemeClr val="tx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8" name="Leading Question"/>
          <p:cNvSpPr txBox="1"/>
          <p:nvPr/>
        </p:nvSpPr>
        <p:spPr>
          <a:xfrm>
            <a:off x="8056098" y="6562045"/>
            <a:ext cx="764633"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Masking</a:t>
            </a:r>
            <a:r>
              <a:rPr lang="en-US" sz="1600" b="0" dirty="0" smtClean="0">
                <a:solidFill>
                  <a:srgbClr val="000000"/>
                </a:solidFill>
                <a:effectLst/>
                <a:latin typeface="Arial Narrow"/>
              </a:rPr>
              <a:t>...</a:t>
            </a:r>
          </a:p>
        </p:txBody>
      </p:sp>
      <p:sp>
        <p:nvSpPr>
          <p:cNvPr id="7" name="TextBox 6"/>
          <p:cNvSpPr txBox="1"/>
          <p:nvPr/>
        </p:nvSpPr>
        <p:spPr>
          <a:xfrm>
            <a:off x="785986" y="6138446"/>
            <a:ext cx="7138814" cy="338554"/>
          </a:xfrm>
          <a:prstGeom prst="rect">
            <a:avLst/>
          </a:prstGeom>
          <a:noFill/>
        </p:spPr>
        <p:txBody>
          <a:bodyPr wrap="none" rtlCol="0" anchor="ctr" anchorCtr="0">
            <a:spAutoFit/>
          </a:bodyPr>
          <a:lstStyle/>
          <a:p>
            <a:r>
              <a:rPr lang="en-US" dirty="0" smtClean="0">
                <a:solidFill>
                  <a:schemeClr val="dk1"/>
                </a:solidFill>
                <a:effectLst/>
              </a:rPr>
              <a:t>New Pin Mux GUI Tool: </a:t>
            </a:r>
            <a:r>
              <a:rPr lang="en-US" u="sng" dirty="0" smtClean="0"/>
              <a:t>www.ti.com/StellarisPinMuxUtility</a:t>
            </a:r>
            <a:endParaRPr lang="en-US" dirty="0" smtClean="0">
              <a:solidFill>
                <a:schemeClr val="dk1"/>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a:bodyPr>
          <a:lstStyle/>
          <a:p>
            <a:r>
              <a:rPr lang="en-US" sz="3600" b="1" dirty="0" smtClean="0">
                <a:solidFill>
                  <a:srgbClr val="FF0000"/>
                </a:solidFill>
              </a:rPr>
              <a:t>TI Embedded Processing Portfolio</a:t>
            </a:r>
            <a:endParaRPr lang="en-US" sz="3600" b="1" dirty="0">
              <a:solidFill>
                <a:srgbClr val="FF0000"/>
              </a:solidFill>
            </a:endParaRPr>
          </a:p>
        </p:txBody>
      </p:sp>
      <p:sp>
        <p:nvSpPr>
          <p:cNvPr id="6" name="Leading Question"/>
          <p:cNvSpPr txBox="1"/>
          <p:nvPr/>
        </p:nvSpPr>
        <p:spPr>
          <a:xfrm>
            <a:off x="7908622" y="6562045"/>
            <a:ext cx="91210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Roadmap ...</a:t>
            </a:r>
          </a:p>
        </p:txBody>
      </p:sp>
      <p:pic>
        <p:nvPicPr>
          <p:cNvPr id="5" name="Picture 6" descr="Embedded_Processing_Portfolio_1.png"/>
          <p:cNvPicPr>
            <a:picLocks/>
          </p:cNvPicPr>
          <p:nvPr/>
        </p:nvPicPr>
        <p:blipFill>
          <a:blip r:embed="rId3" cstate="print"/>
          <a:srcRect/>
          <a:stretch>
            <a:fillRect/>
          </a:stretch>
        </p:blipFill>
        <p:spPr bwMode="auto">
          <a:xfrm>
            <a:off x="0" y="838200"/>
            <a:ext cx="9144000" cy="571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6"/>
          <p:cNvGrpSpPr>
            <a:grpSpLocks/>
          </p:cNvGrpSpPr>
          <p:nvPr/>
        </p:nvGrpSpPr>
        <p:grpSpPr bwMode="auto">
          <a:xfrm>
            <a:off x="5049838" y="3606800"/>
            <a:ext cx="3430587" cy="577850"/>
            <a:chOff x="4668203" y="4235116"/>
            <a:chExt cx="3431903" cy="577515"/>
          </a:xfrm>
        </p:grpSpPr>
        <p:sp>
          <p:nvSpPr>
            <p:cNvPr id="23" name="Rectangle 22"/>
            <p:cNvSpPr/>
            <p:nvPr/>
          </p:nvSpPr>
          <p:spPr>
            <a:xfrm>
              <a:off x="5916457"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24" name="Rectangle 23"/>
            <p:cNvSpPr/>
            <p:nvPr/>
          </p:nvSpPr>
          <p:spPr>
            <a:xfrm>
              <a:off x="6135616"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25" name="Rectangle 24"/>
            <p:cNvSpPr/>
            <p:nvPr/>
          </p:nvSpPr>
          <p:spPr>
            <a:xfrm>
              <a:off x="6351599"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26" name="Rectangle 25"/>
            <p:cNvSpPr/>
            <p:nvPr/>
          </p:nvSpPr>
          <p:spPr>
            <a:xfrm>
              <a:off x="6570758"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27" name="Rectangle 26"/>
            <p:cNvSpPr/>
            <p:nvPr/>
          </p:nvSpPr>
          <p:spPr>
            <a:xfrm>
              <a:off x="6785152"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28" name="Rectangle 27"/>
            <p:cNvSpPr/>
            <p:nvPr/>
          </p:nvSpPr>
          <p:spPr>
            <a:xfrm>
              <a:off x="7004311"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29" name="Rectangle 28"/>
            <p:cNvSpPr/>
            <p:nvPr/>
          </p:nvSpPr>
          <p:spPr>
            <a:xfrm>
              <a:off x="7220294"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30" name="Rectangle 29"/>
            <p:cNvSpPr/>
            <p:nvPr/>
          </p:nvSpPr>
          <p:spPr>
            <a:xfrm>
              <a:off x="7439453"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39" name="Rectangle 38"/>
            <p:cNvSpPr/>
            <p:nvPr/>
          </p:nvSpPr>
          <p:spPr>
            <a:xfrm>
              <a:off x="7661788"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40" name="Rectangle 39"/>
            <p:cNvSpPr/>
            <p:nvPr/>
          </p:nvSpPr>
          <p:spPr>
            <a:xfrm>
              <a:off x="7880947"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41" name="Rectangle 40"/>
            <p:cNvSpPr/>
            <p:nvPr/>
          </p:nvSpPr>
          <p:spPr>
            <a:xfrm>
              <a:off x="5702061"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42" name="Rectangle 41"/>
            <p:cNvSpPr/>
            <p:nvPr/>
          </p:nvSpPr>
          <p:spPr>
            <a:xfrm>
              <a:off x="5479726"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43" name="Rectangle 42"/>
            <p:cNvSpPr/>
            <p:nvPr/>
          </p:nvSpPr>
          <p:spPr>
            <a:xfrm>
              <a:off x="5257391"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44" name="Rectangle 43"/>
            <p:cNvSpPr/>
            <p:nvPr/>
          </p:nvSpPr>
          <p:spPr>
            <a:xfrm rot="629490">
              <a:off x="4668203" y="4235116"/>
              <a:ext cx="713060" cy="5775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118" name="TextBox 45"/>
            <p:cNvSpPr txBox="1">
              <a:spLocks noChangeArrowheads="1"/>
            </p:cNvSpPr>
            <p:nvPr/>
          </p:nvSpPr>
          <p:spPr bwMode="auto">
            <a:xfrm>
              <a:off x="4976257" y="4331373"/>
              <a:ext cx="529389" cy="369332"/>
            </a:xfrm>
            <a:prstGeom prst="rect">
              <a:avLst/>
            </a:prstGeom>
            <a:noFill/>
            <a:ln w="9525">
              <a:noFill/>
              <a:miter lim="800000"/>
              <a:headEnd/>
              <a:tailEnd/>
            </a:ln>
          </p:spPr>
          <p:txBody>
            <a:bodyPr>
              <a:spAutoFit/>
            </a:bodyPr>
            <a:lstStyle/>
            <a:p>
              <a:r>
                <a:rPr lang="en-US"/>
                <a:t>…</a:t>
              </a:r>
            </a:p>
          </p:txBody>
        </p:sp>
      </p:grpSp>
      <p:sp>
        <p:nvSpPr>
          <p:cNvPr id="45059" name="Title 1"/>
          <p:cNvSpPr>
            <a:spLocks noGrp="1"/>
          </p:cNvSpPr>
          <p:nvPr>
            <p:ph type="title"/>
          </p:nvPr>
        </p:nvSpPr>
        <p:spPr/>
        <p:txBody>
          <a:bodyPr/>
          <a:lstStyle/>
          <a:p>
            <a:pPr eaLnBrk="1" hangingPunct="1"/>
            <a:r>
              <a:rPr lang="en-US" dirty="0" smtClean="0">
                <a:solidFill>
                  <a:srgbClr val="FF0000"/>
                </a:solidFill>
              </a:rPr>
              <a:t>GPIO Address Masking</a:t>
            </a:r>
          </a:p>
        </p:txBody>
      </p:sp>
      <p:sp>
        <p:nvSpPr>
          <p:cNvPr id="45061" name="TextBox 4"/>
          <p:cNvSpPr txBox="1">
            <a:spLocks noChangeArrowheads="1"/>
          </p:cNvSpPr>
          <p:nvPr/>
        </p:nvSpPr>
        <p:spPr bwMode="auto">
          <a:xfrm>
            <a:off x="400050" y="2162175"/>
            <a:ext cx="5553075" cy="437043"/>
          </a:xfrm>
          <a:prstGeom prst="rect">
            <a:avLst/>
          </a:prstGeom>
          <a:noFill/>
          <a:ln w="9525">
            <a:noFill/>
            <a:miter lim="800000"/>
            <a:headEnd/>
            <a:tailEnd/>
          </a:ln>
        </p:spPr>
        <p:txBody>
          <a:bodyPr>
            <a:spAutoFit/>
          </a:bodyPr>
          <a:lstStyle/>
          <a:p>
            <a:r>
              <a:rPr lang="en-US" sz="1400" b="0" dirty="0"/>
              <a:t>The register we want to change is GPIO Port D (0x4005.8000</a:t>
            </a:r>
            <a:r>
              <a:rPr lang="en-US" sz="1400" b="0" dirty="0" smtClean="0"/>
              <a:t>)</a:t>
            </a:r>
            <a:br>
              <a:rPr lang="en-US" sz="1400" b="0" dirty="0" smtClean="0"/>
            </a:br>
            <a:r>
              <a:rPr lang="en-US" sz="1400" b="0" dirty="0" smtClean="0"/>
              <a:t>Current contents of the register is: </a:t>
            </a:r>
            <a:endParaRPr lang="en-US" sz="1400" b="0" dirty="0"/>
          </a:p>
        </p:txBody>
      </p:sp>
      <p:sp>
        <p:nvSpPr>
          <p:cNvPr id="6" name="Rectangle 5"/>
          <p:cNvSpPr/>
          <p:nvPr/>
        </p:nvSpPr>
        <p:spPr>
          <a:xfrm>
            <a:off x="6257925" y="2197100"/>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7" name="Rectangle 6"/>
          <p:cNvSpPr/>
          <p:nvPr/>
        </p:nvSpPr>
        <p:spPr>
          <a:xfrm>
            <a:off x="6477000" y="2197100"/>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8" name="Rectangle 7"/>
          <p:cNvSpPr/>
          <p:nvPr/>
        </p:nvSpPr>
        <p:spPr>
          <a:xfrm>
            <a:off x="6692900" y="2197100"/>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9" name="Rectangle 8"/>
          <p:cNvSpPr/>
          <p:nvPr/>
        </p:nvSpPr>
        <p:spPr>
          <a:xfrm>
            <a:off x="6911975" y="2197100"/>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10" name="Rectangle 9"/>
          <p:cNvSpPr/>
          <p:nvPr/>
        </p:nvSpPr>
        <p:spPr>
          <a:xfrm>
            <a:off x="7126288" y="2197100"/>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11" name="Rectangle 10"/>
          <p:cNvSpPr/>
          <p:nvPr/>
        </p:nvSpPr>
        <p:spPr>
          <a:xfrm>
            <a:off x="7345363" y="2197100"/>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12" name="Rectangle 11"/>
          <p:cNvSpPr/>
          <p:nvPr/>
        </p:nvSpPr>
        <p:spPr>
          <a:xfrm>
            <a:off x="7562850" y="2197100"/>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13" name="Rectangle 12"/>
          <p:cNvSpPr/>
          <p:nvPr/>
        </p:nvSpPr>
        <p:spPr>
          <a:xfrm>
            <a:off x="7781925" y="2197100"/>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45070" name="TextBox 13"/>
          <p:cNvSpPr txBox="1">
            <a:spLocks noChangeArrowheads="1"/>
          </p:cNvSpPr>
          <p:nvPr/>
        </p:nvSpPr>
        <p:spPr bwMode="auto">
          <a:xfrm>
            <a:off x="400050" y="3619500"/>
            <a:ext cx="4611688" cy="609398"/>
          </a:xfrm>
          <a:prstGeom prst="rect">
            <a:avLst/>
          </a:prstGeom>
          <a:noFill/>
          <a:ln w="9525">
            <a:noFill/>
            <a:miter lim="800000"/>
            <a:headEnd/>
            <a:tailEnd/>
          </a:ln>
        </p:spPr>
        <p:txBody>
          <a:bodyPr>
            <a:spAutoFit/>
          </a:bodyPr>
          <a:lstStyle/>
          <a:p>
            <a:r>
              <a:rPr lang="en-US" sz="1400" b="0" dirty="0"/>
              <a:t>Instead of writing to GPIO Port D directly, write to 0x4005.8098.  Bits 9:2 (shown here) become a bit-mask for the value you write.</a:t>
            </a:r>
          </a:p>
        </p:txBody>
      </p:sp>
      <p:sp>
        <p:nvSpPr>
          <p:cNvPr id="15" name="Rectangle 14"/>
          <p:cNvSpPr/>
          <p:nvPr/>
        </p:nvSpPr>
        <p:spPr>
          <a:xfrm>
            <a:off x="6302375" y="459581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16" name="Rectangle 15"/>
          <p:cNvSpPr/>
          <p:nvPr/>
        </p:nvSpPr>
        <p:spPr>
          <a:xfrm>
            <a:off x="6521450" y="459581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17" name="Rectangle 16"/>
          <p:cNvSpPr/>
          <p:nvPr/>
        </p:nvSpPr>
        <p:spPr>
          <a:xfrm>
            <a:off x="6737350" y="459581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solidFill>
                  <a:srgbClr val="FF0000"/>
                </a:solidFill>
              </a:rPr>
              <a:t>1</a:t>
            </a:r>
          </a:p>
        </p:txBody>
      </p:sp>
      <p:sp>
        <p:nvSpPr>
          <p:cNvPr id="18" name="Rectangle 17"/>
          <p:cNvSpPr/>
          <p:nvPr/>
        </p:nvSpPr>
        <p:spPr>
          <a:xfrm>
            <a:off x="6956425" y="459581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19" name="Rectangle 18"/>
          <p:cNvSpPr/>
          <p:nvPr/>
        </p:nvSpPr>
        <p:spPr>
          <a:xfrm>
            <a:off x="7170738" y="459581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20" name="Rectangle 19"/>
          <p:cNvSpPr/>
          <p:nvPr/>
        </p:nvSpPr>
        <p:spPr>
          <a:xfrm>
            <a:off x="7389813" y="459581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solidFill>
                  <a:srgbClr val="FF0000"/>
                </a:solidFill>
              </a:rPr>
              <a:t>0</a:t>
            </a:r>
          </a:p>
        </p:txBody>
      </p:sp>
      <p:sp>
        <p:nvSpPr>
          <p:cNvPr id="21" name="Rectangle 20"/>
          <p:cNvSpPr/>
          <p:nvPr/>
        </p:nvSpPr>
        <p:spPr>
          <a:xfrm>
            <a:off x="7607300" y="459581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solidFill>
                  <a:srgbClr val="FF0000"/>
                </a:solidFill>
              </a:rPr>
              <a:t>1</a:t>
            </a:r>
          </a:p>
        </p:txBody>
      </p:sp>
      <p:sp>
        <p:nvSpPr>
          <p:cNvPr id="22" name="Rectangle 21"/>
          <p:cNvSpPr/>
          <p:nvPr/>
        </p:nvSpPr>
        <p:spPr>
          <a:xfrm>
            <a:off x="7826375" y="459581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31" name="Rectangle 30"/>
          <p:cNvSpPr/>
          <p:nvPr/>
        </p:nvSpPr>
        <p:spPr>
          <a:xfrm>
            <a:off x="6294438" y="297656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32" name="Rectangle 31"/>
          <p:cNvSpPr/>
          <p:nvPr/>
        </p:nvSpPr>
        <p:spPr>
          <a:xfrm>
            <a:off x="6513513" y="297656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33" name="Rectangle 32"/>
          <p:cNvSpPr/>
          <p:nvPr/>
        </p:nvSpPr>
        <p:spPr>
          <a:xfrm>
            <a:off x="6731000" y="297656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34" name="Rectangle 33"/>
          <p:cNvSpPr/>
          <p:nvPr/>
        </p:nvSpPr>
        <p:spPr>
          <a:xfrm>
            <a:off x="6950075" y="297656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35" name="Rectangle 34"/>
          <p:cNvSpPr/>
          <p:nvPr/>
        </p:nvSpPr>
        <p:spPr>
          <a:xfrm>
            <a:off x="7164388" y="297656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36" name="Rectangle 35"/>
          <p:cNvSpPr/>
          <p:nvPr/>
        </p:nvSpPr>
        <p:spPr>
          <a:xfrm>
            <a:off x="7383463" y="297656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37" name="Rectangle 36"/>
          <p:cNvSpPr/>
          <p:nvPr/>
        </p:nvSpPr>
        <p:spPr>
          <a:xfrm>
            <a:off x="7599363" y="297656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38" name="Rectangle 37"/>
          <p:cNvSpPr/>
          <p:nvPr/>
        </p:nvSpPr>
        <p:spPr>
          <a:xfrm>
            <a:off x="7818438" y="297656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45087" name="TextBox 44"/>
          <p:cNvSpPr txBox="1">
            <a:spLocks noChangeArrowheads="1"/>
          </p:cNvSpPr>
          <p:nvPr/>
        </p:nvSpPr>
        <p:spPr bwMode="auto">
          <a:xfrm>
            <a:off x="400050" y="4503738"/>
            <a:ext cx="4351338" cy="437043"/>
          </a:xfrm>
          <a:prstGeom prst="rect">
            <a:avLst/>
          </a:prstGeom>
          <a:noFill/>
          <a:ln w="9525">
            <a:noFill/>
            <a:miter lim="800000"/>
            <a:headEnd/>
            <a:tailEnd/>
          </a:ln>
        </p:spPr>
        <p:txBody>
          <a:bodyPr>
            <a:spAutoFit/>
          </a:bodyPr>
          <a:lstStyle/>
          <a:p>
            <a:r>
              <a:rPr lang="en-US" sz="1400" b="0" dirty="0"/>
              <a:t>Only the bits marked as “1” in the bit-mask are changed.</a:t>
            </a:r>
          </a:p>
        </p:txBody>
      </p:sp>
      <p:cxnSp>
        <p:nvCxnSpPr>
          <p:cNvPr id="49" name="Straight Arrow Connector 48"/>
          <p:cNvCxnSpPr>
            <a:stCxn id="31" idx="2"/>
          </p:cNvCxnSpPr>
          <p:nvPr/>
        </p:nvCxnSpPr>
        <p:spPr>
          <a:xfrm rot="16200000" flipH="1">
            <a:off x="6158707" y="3536156"/>
            <a:ext cx="493712" cy="31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32" idx="2"/>
          </p:cNvCxnSpPr>
          <p:nvPr/>
        </p:nvCxnSpPr>
        <p:spPr>
          <a:xfrm rot="16200000" flipH="1">
            <a:off x="6377782" y="3536156"/>
            <a:ext cx="493712" cy="31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33" idx="2"/>
          </p:cNvCxnSpPr>
          <p:nvPr/>
        </p:nvCxnSpPr>
        <p:spPr>
          <a:xfrm rot="16200000" flipH="1">
            <a:off x="6594476" y="3536950"/>
            <a:ext cx="493712"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34" idx="2"/>
          </p:cNvCxnSpPr>
          <p:nvPr/>
        </p:nvCxnSpPr>
        <p:spPr>
          <a:xfrm rot="16200000" flipH="1">
            <a:off x="6813551" y="3536950"/>
            <a:ext cx="493712"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35" idx="2"/>
          </p:cNvCxnSpPr>
          <p:nvPr/>
        </p:nvCxnSpPr>
        <p:spPr>
          <a:xfrm rot="16200000" flipH="1">
            <a:off x="7027863" y="3536950"/>
            <a:ext cx="49371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36" idx="2"/>
          </p:cNvCxnSpPr>
          <p:nvPr/>
        </p:nvCxnSpPr>
        <p:spPr>
          <a:xfrm rot="16200000" flipH="1">
            <a:off x="7246938" y="3536950"/>
            <a:ext cx="49371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37" idx="2"/>
          </p:cNvCxnSpPr>
          <p:nvPr/>
        </p:nvCxnSpPr>
        <p:spPr>
          <a:xfrm rot="16200000" flipH="1">
            <a:off x="7463632" y="3536156"/>
            <a:ext cx="493712" cy="31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38" idx="2"/>
          </p:cNvCxnSpPr>
          <p:nvPr/>
        </p:nvCxnSpPr>
        <p:spPr>
          <a:xfrm rot="16200000" flipH="1">
            <a:off x="7682707" y="3536156"/>
            <a:ext cx="493712" cy="31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endCxn id="17" idx="0"/>
          </p:cNvCxnSpPr>
          <p:nvPr/>
        </p:nvCxnSpPr>
        <p:spPr>
          <a:xfrm rot="16200000" flipH="1">
            <a:off x="6596063" y="4344987"/>
            <a:ext cx="496888" cy="47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a:endCxn id="21" idx="0"/>
          </p:cNvCxnSpPr>
          <p:nvPr/>
        </p:nvCxnSpPr>
        <p:spPr>
          <a:xfrm rot="16200000" flipH="1">
            <a:off x="7466013" y="4344987"/>
            <a:ext cx="496888" cy="47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endCxn id="20" idx="0"/>
          </p:cNvCxnSpPr>
          <p:nvPr/>
        </p:nvCxnSpPr>
        <p:spPr>
          <a:xfrm rot="16200000" flipH="1">
            <a:off x="7248525" y="4344988"/>
            <a:ext cx="496888" cy="4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099" name="Rectangle 69"/>
          <p:cNvSpPr>
            <a:spLocks noChangeArrowheads="1"/>
          </p:cNvSpPr>
          <p:nvPr/>
        </p:nvSpPr>
        <p:spPr bwMode="auto">
          <a:xfrm>
            <a:off x="6129338" y="1949450"/>
            <a:ext cx="2124075" cy="276225"/>
          </a:xfrm>
          <a:prstGeom prst="rect">
            <a:avLst/>
          </a:prstGeom>
          <a:noFill/>
          <a:ln w="9525">
            <a:noFill/>
            <a:miter lim="800000"/>
            <a:headEnd/>
            <a:tailEnd/>
          </a:ln>
        </p:spPr>
        <p:txBody>
          <a:bodyPr wrap="none">
            <a:spAutoFit/>
          </a:bodyPr>
          <a:lstStyle/>
          <a:p>
            <a:r>
              <a:rPr lang="en-US" sz="1200"/>
              <a:t>GPIO Port D (0x4005.8000)</a:t>
            </a:r>
          </a:p>
        </p:txBody>
      </p:sp>
      <p:sp>
        <p:nvSpPr>
          <p:cNvPr id="45100" name="TextBox 78"/>
          <p:cNvSpPr txBox="1">
            <a:spLocks noChangeArrowheads="1"/>
          </p:cNvSpPr>
          <p:nvPr/>
        </p:nvSpPr>
        <p:spPr bwMode="auto">
          <a:xfrm>
            <a:off x="400050" y="2857500"/>
            <a:ext cx="5010150" cy="264688"/>
          </a:xfrm>
          <a:prstGeom prst="rect">
            <a:avLst/>
          </a:prstGeom>
          <a:noFill/>
          <a:ln w="9525">
            <a:noFill/>
            <a:miter lim="800000"/>
            <a:headEnd/>
            <a:tailEnd/>
          </a:ln>
        </p:spPr>
        <p:txBody>
          <a:bodyPr>
            <a:spAutoFit/>
          </a:bodyPr>
          <a:lstStyle/>
          <a:p>
            <a:r>
              <a:rPr lang="en-US" sz="1400" b="0" dirty="0"/>
              <a:t>The value we will write is 0xEB:</a:t>
            </a:r>
          </a:p>
        </p:txBody>
      </p:sp>
      <p:sp>
        <p:nvSpPr>
          <p:cNvPr id="45101" name="Rectangle 79"/>
          <p:cNvSpPr>
            <a:spLocks noChangeArrowheads="1"/>
          </p:cNvSpPr>
          <p:nvPr/>
        </p:nvSpPr>
        <p:spPr bwMode="auto">
          <a:xfrm>
            <a:off x="6376988" y="2730500"/>
            <a:ext cx="1476375" cy="276225"/>
          </a:xfrm>
          <a:prstGeom prst="rect">
            <a:avLst/>
          </a:prstGeom>
          <a:noFill/>
          <a:ln w="9525">
            <a:noFill/>
            <a:miter lim="800000"/>
            <a:headEnd/>
            <a:tailEnd/>
          </a:ln>
        </p:spPr>
        <p:txBody>
          <a:bodyPr wrap="none">
            <a:spAutoFit/>
          </a:bodyPr>
          <a:lstStyle/>
          <a:p>
            <a:r>
              <a:rPr lang="en-US" sz="1200"/>
              <a:t>Write Value (0xEB)</a:t>
            </a:r>
          </a:p>
        </p:txBody>
      </p:sp>
      <p:sp>
        <p:nvSpPr>
          <p:cNvPr id="45102" name="TextBox 83"/>
          <p:cNvSpPr txBox="1">
            <a:spLocks noChangeArrowheads="1"/>
          </p:cNvSpPr>
          <p:nvPr/>
        </p:nvSpPr>
        <p:spPr bwMode="auto">
          <a:xfrm>
            <a:off x="5929313" y="5022402"/>
            <a:ext cx="2576512" cy="387798"/>
          </a:xfrm>
          <a:prstGeom prst="rect">
            <a:avLst/>
          </a:prstGeom>
          <a:noFill/>
          <a:ln w="9525">
            <a:noFill/>
            <a:miter lim="800000"/>
            <a:headEnd/>
            <a:tailEnd/>
          </a:ln>
        </p:spPr>
        <p:txBody>
          <a:bodyPr>
            <a:spAutoFit/>
          </a:bodyPr>
          <a:lstStyle/>
          <a:p>
            <a:pPr algn="ctr"/>
            <a:r>
              <a:rPr lang="en-US" sz="1200" b="0" dirty="0"/>
              <a:t>New value in GPIO Port D (note that only the red bits were written)</a:t>
            </a:r>
          </a:p>
        </p:txBody>
      </p:sp>
      <p:sp>
        <p:nvSpPr>
          <p:cNvPr id="45103" name="TextBox 85"/>
          <p:cNvSpPr txBox="1">
            <a:spLocks noChangeArrowheads="1"/>
          </p:cNvSpPr>
          <p:nvPr/>
        </p:nvSpPr>
        <p:spPr bwMode="auto">
          <a:xfrm>
            <a:off x="152400" y="820271"/>
            <a:ext cx="8839200" cy="880241"/>
          </a:xfrm>
          <a:prstGeom prst="rect">
            <a:avLst/>
          </a:prstGeom>
          <a:noFill/>
          <a:ln w="9525">
            <a:noFill/>
            <a:miter lim="800000"/>
            <a:headEnd/>
            <a:tailEnd/>
          </a:ln>
        </p:spPr>
        <p:txBody>
          <a:bodyPr wrap="square">
            <a:spAutoFit/>
          </a:bodyPr>
          <a:lstStyle/>
          <a:p>
            <a:pPr algn="l"/>
            <a:r>
              <a:rPr lang="en-US" sz="1600" dirty="0" smtClean="0">
                <a:latin typeface="Arial" pitchFamily="34" charset="0"/>
                <a:cs typeface="Arial" pitchFamily="34" charset="0"/>
              </a:rPr>
              <a:t>Each GPIO port has a base address. You can write an 8-bit value directly to this base address and all eight pins are modified. If you want to modify specific bits, you can use a bit-mask to indicate which bits are to be modified. This is done in hardware by mapping each GPIO port to 256 addresses. Bits 9:2 of the address bus are used as the bit mask. </a:t>
            </a:r>
            <a:endParaRPr lang="en-US" sz="1600" dirty="0">
              <a:latin typeface="Arial" pitchFamily="34" charset="0"/>
              <a:cs typeface="Arial" pitchFamily="34" charset="0"/>
            </a:endParaRPr>
          </a:p>
        </p:txBody>
      </p:sp>
      <p:sp>
        <p:nvSpPr>
          <p:cNvPr id="64" name="Rounded Rectangle 63"/>
          <p:cNvSpPr/>
          <p:nvPr/>
        </p:nvSpPr>
        <p:spPr bwMode="auto">
          <a:xfrm>
            <a:off x="304800" y="1828800"/>
            <a:ext cx="8305800" cy="38100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70" name="TextBox 69"/>
          <p:cNvSpPr txBox="1"/>
          <p:nvPr/>
        </p:nvSpPr>
        <p:spPr>
          <a:xfrm>
            <a:off x="448984" y="5803511"/>
            <a:ext cx="8269700" cy="289310"/>
          </a:xfrm>
          <a:prstGeom prst="rect">
            <a:avLst/>
          </a:prstGeom>
          <a:noFill/>
        </p:spPr>
        <p:txBody>
          <a:bodyPr wrap="none" rtlCol="0" anchor="ctr" anchorCtr="0">
            <a:spAutoFit/>
          </a:bodyPr>
          <a:lstStyle/>
          <a:p>
            <a:r>
              <a:rPr lang="en-US" sz="1600" dirty="0" err="1" smtClean="0"/>
              <a:t>GPIOPinWrite</a:t>
            </a:r>
            <a:r>
              <a:rPr lang="en-US" sz="1600" dirty="0" smtClean="0"/>
              <a:t>(GPIO_PORTD_BASE, GPIO_PIN_5|GPIO_PIN_2|GPIO_PIN_1, 0xEB);</a:t>
            </a:r>
            <a:endParaRPr lang="en-US" sz="1600" dirty="0" smtClean="0">
              <a:solidFill>
                <a:schemeClr val="dk1"/>
              </a:solidFill>
              <a:effectLst/>
            </a:endParaRPr>
          </a:p>
        </p:txBody>
      </p:sp>
      <p:sp>
        <p:nvSpPr>
          <p:cNvPr id="68" name="TextBox 67"/>
          <p:cNvSpPr txBox="1"/>
          <p:nvPr/>
        </p:nvSpPr>
        <p:spPr>
          <a:xfrm>
            <a:off x="1464689" y="6172200"/>
            <a:ext cx="6059608" cy="717119"/>
          </a:xfrm>
          <a:prstGeom prst="rect">
            <a:avLst/>
          </a:prstGeom>
          <a:noFill/>
        </p:spPr>
        <p:txBody>
          <a:bodyPr wrap="none" rtlCol="0" anchor="ctr" anchorCtr="0">
            <a:spAutoFit/>
          </a:bodyPr>
          <a:lstStyle/>
          <a:p>
            <a:r>
              <a:rPr lang="en-US" sz="1400" b="0" dirty="0" smtClean="0"/>
              <a:t>Note: you specify base address, bit mask, and value to write. </a:t>
            </a:r>
            <a:br>
              <a:rPr lang="en-US" sz="1400" b="0" dirty="0" smtClean="0"/>
            </a:br>
            <a:r>
              <a:rPr lang="en-US" sz="1400" b="0" dirty="0" smtClean="0"/>
              <a:t>The </a:t>
            </a:r>
            <a:r>
              <a:rPr lang="en-US" sz="1400" b="0" dirty="0" err="1" smtClean="0"/>
              <a:t>GIPOPinWrite</a:t>
            </a:r>
            <a:r>
              <a:rPr lang="en-US" sz="1400" b="0" smtClean="0"/>
              <a:t>() </a:t>
            </a:r>
            <a:r>
              <a:rPr lang="en-US" sz="1400" b="0" dirty="0" smtClean="0"/>
              <a:t>function determines the correct address for the mask.</a:t>
            </a:r>
          </a:p>
          <a:p>
            <a:endParaRPr lang="en-US" sz="1400" dirty="0" smtClean="0">
              <a:effectLst/>
            </a:endParaRPr>
          </a:p>
        </p:txBody>
      </p:sp>
      <p:sp>
        <p:nvSpPr>
          <p:cNvPr id="71" name="Leading Question"/>
          <p:cNvSpPr txBox="1"/>
          <p:nvPr/>
        </p:nvSpPr>
        <p:spPr>
          <a:xfrm>
            <a:off x="8402347" y="6562045"/>
            <a:ext cx="418384"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Lab</a:t>
            </a:r>
            <a:r>
              <a:rPr lang="en-US" sz="1600" b="0" dirty="0" smtClean="0">
                <a:solidFill>
                  <a:srgbClr val="000000"/>
                </a:solidFill>
                <a:effectLst/>
                <a:latin typeface="Arial Narrow"/>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bwMode="auto">
          <a:xfrm>
            <a:off x="228600" y="4648200"/>
            <a:ext cx="4648200" cy="13716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482" name="Rectangle 2"/>
          <p:cNvSpPr>
            <a:spLocks noGrp="1" noChangeArrowheads="1"/>
          </p:cNvSpPr>
          <p:nvPr>
            <p:ph type="title"/>
          </p:nvPr>
        </p:nvSpPr>
        <p:spPr/>
        <p:txBody>
          <a:bodyPr>
            <a:normAutofit/>
          </a:bodyPr>
          <a:lstStyle/>
          <a:p>
            <a:r>
              <a:rPr lang="en-US" dirty="0" smtClean="0">
                <a:solidFill>
                  <a:srgbClr val="FF0000"/>
                </a:solidFill>
              </a:rPr>
              <a:t>Lab 3: Initialization and GPIO</a:t>
            </a:r>
          </a:p>
        </p:txBody>
      </p:sp>
      <p:sp>
        <p:nvSpPr>
          <p:cNvPr id="20484" name="Text Box 4"/>
          <p:cNvSpPr txBox="1">
            <a:spLocks noChangeArrowheads="1"/>
          </p:cNvSpPr>
          <p:nvPr/>
        </p:nvSpPr>
        <p:spPr bwMode="auto">
          <a:xfrm>
            <a:off x="228600" y="4724400"/>
            <a:ext cx="4497770" cy="1255728"/>
          </a:xfrm>
          <a:prstGeom prst="rect">
            <a:avLst/>
          </a:prstGeom>
          <a:noFill/>
          <a:ln w="12700" algn="ctr">
            <a:noFill/>
            <a:miter lim="800000"/>
            <a:headEnd/>
            <a:tailEnd/>
          </a:ln>
        </p:spPr>
        <p:txBody>
          <a:bodyPr wrap="square" anchorCtr="1">
            <a:spAutoFit/>
          </a:bodyPr>
          <a:lstStyle/>
          <a:p>
            <a:pPr marL="342900" indent="-342900" algn="l">
              <a:buClr>
                <a:schemeClr val="tx2"/>
              </a:buClr>
              <a:buSzPct val="75000"/>
              <a:buFont typeface="Wingdings" pitchFamily="2" charset="2"/>
              <a:buChar char="u"/>
              <a:defRPr/>
            </a:pPr>
            <a:r>
              <a:rPr lang="en-US" sz="1800" b="0" dirty="0" smtClean="0"/>
              <a:t>Configure the system clock</a:t>
            </a:r>
          </a:p>
          <a:p>
            <a:pPr marL="342900" indent="-342900" algn="l">
              <a:buClr>
                <a:schemeClr val="tx2"/>
              </a:buClr>
              <a:buSzPct val="75000"/>
              <a:buFont typeface="Wingdings" pitchFamily="2" charset="2"/>
              <a:buChar char="u"/>
              <a:defRPr/>
            </a:pPr>
            <a:r>
              <a:rPr lang="en-US" sz="1800" b="0" dirty="0" smtClean="0"/>
              <a:t>Enable and configure GPIO</a:t>
            </a:r>
          </a:p>
          <a:p>
            <a:pPr marL="342900" indent="-342900" algn="l">
              <a:buClr>
                <a:schemeClr val="tx2"/>
              </a:buClr>
              <a:buSzPct val="75000"/>
              <a:buFont typeface="Wingdings" pitchFamily="2" charset="2"/>
              <a:buChar char="u"/>
              <a:defRPr/>
            </a:pPr>
            <a:r>
              <a:rPr lang="en-US" sz="1800" b="0" dirty="0" smtClean="0"/>
              <a:t>Use a software delay to toggle an LED on the evaluation board</a:t>
            </a:r>
            <a:endParaRPr lang="en-US" sz="1800" b="0" dirty="0"/>
          </a:p>
        </p:txBody>
      </p:sp>
      <p:sp>
        <p:nvSpPr>
          <p:cNvPr id="62" name="Leading Question"/>
          <p:cNvSpPr txBox="1"/>
          <p:nvPr/>
        </p:nvSpPr>
        <p:spPr>
          <a:xfrm>
            <a:off x="8057702" y="6562045"/>
            <a:ext cx="76302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Agenda ...</a:t>
            </a:r>
          </a:p>
        </p:txBody>
      </p:sp>
      <p:cxnSp>
        <p:nvCxnSpPr>
          <p:cNvPr id="14" name="Straight Connector 13"/>
          <p:cNvCxnSpPr/>
          <p:nvPr/>
        </p:nvCxnSpPr>
        <p:spPr bwMode="auto">
          <a:xfrm flipH="1">
            <a:off x="3276600" y="2362200"/>
            <a:ext cx="1184367" cy="8709"/>
          </a:xfrm>
          <a:prstGeom prst="line">
            <a:avLst/>
          </a:prstGeom>
          <a:solidFill>
            <a:schemeClr val="accent1"/>
          </a:solidFill>
          <a:ln w="25400" cap="flat" cmpd="sng" algn="ctr">
            <a:solidFill>
              <a:schemeClr val="tx1"/>
            </a:solidFill>
            <a:prstDash val="solid"/>
            <a:round/>
            <a:headEnd type="none" w="sm" len="sm"/>
            <a:tailEnd type="none" w="sm" len="sm"/>
          </a:ln>
          <a:effectLst/>
        </p:spPr>
      </p:cxnSp>
      <p:cxnSp>
        <p:nvCxnSpPr>
          <p:cNvPr id="15" name="Straight Connector 14"/>
          <p:cNvCxnSpPr/>
          <p:nvPr/>
        </p:nvCxnSpPr>
        <p:spPr bwMode="auto">
          <a:xfrm>
            <a:off x="4448933" y="1676400"/>
            <a:ext cx="0" cy="68580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16" name="Picture 10" descr="http://us.toshiba.com/images/showcase/products/satellite-a505-s6033-laptop.png"/>
          <p:cNvPicPr>
            <a:picLocks noChangeAspect="1" noChangeArrowheads="1"/>
          </p:cNvPicPr>
          <p:nvPr/>
        </p:nvPicPr>
        <p:blipFill>
          <a:blip r:embed="rId3" cstate="print"/>
          <a:srcRect/>
          <a:stretch>
            <a:fillRect/>
          </a:stretch>
        </p:blipFill>
        <p:spPr bwMode="auto">
          <a:xfrm>
            <a:off x="838200" y="1752600"/>
            <a:ext cx="3117464" cy="2153301"/>
          </a:xfrm>
          <a:prstGeom prst="rect">
            <a:avLst/>
          </a:prstGeom>
          <a:noFill/>
        </p:spPr>
      </p:pic>
      <p:sp>
        <p:nvSpPr>
          <p:cNvPr id="17" name="TextBox 16"/>
          <p:cNvSpPr txBox="1"/>
          <p:nvPr/>
        </p:nvSpPr>
        <p:spPr>
          <a:xfrm>
            <a:off x="3581400" y="1371600"/>
            <a:ext cx="3294493" cy="338554"/>
          </a:xfrm>
          <a:prstGeom prst="rect">
            <a:avLst/>
          </a:prstGeom>
          <a:noFill/>
        </p:spPr>
        <p:txBody>
          <a:bodyPr wrap="none" rtlCol="0" anchor="ctr" anchorCtr="1">
            <a:spAutoFit/>
          </a:bodyPr>
          <a:lstStyle/>
          <a:p>
            <a:r>
              <a:rPr lang="en-US" sz="2000" b="0" dirty="0" smtClean="0">
                <a:solidFill>
                  <a:schemeClr val="dk1"/>
                </a:solidFill>
                <a:effectLst/>
              </a:rPr>
              <a:t>USB Emulation Connection</a:t>
            </a:r>
          </a:p>
        </p:txBody>
      </p:sp>
      <p:cxnSp>
        <p:nvCxnSpPr>
          <p:cNvPr id="19" name="Straight Arrow Connector 18"/>
          <p:cNvCxnSpPr/>
          <p:nvPr/>
        </p:nvCxnSpPr>
        <p:spPr bwMode="auto">
          <a:xfrm flipH="1">
            <a:off x="6169819" y="1676400"/>
            <a:ext cx="5697" cy="304800"/>
          </a:xfrm>
          <a:prstGeom prst="straightConnector1">
            <a:avLst/>
          </a:prstGeom>
          <a:solidFill>
            <a:schemeClr val="accent1"/>
          </a:solidFill>
          <a:ln w="25400" cap="flat" cmpd="sng" algn="ctr">
            <a:solidFill>
              <a:schemeClr val="tx1"/>
            </a:solidFill>
            <a:prstDash val="solid"/>
            <a:round/>
            <a:headEnd type="none" w="sm" len="sm"/>
            <a:tailEnd type="triangle" w="lg" len="med"/>
          </a:ln>
          <a:effectLst/>
        </p:spPr>
      </p:cxnSp>
      <p:cxnSp>
        <p:nvCxnSpPr>
          <p:cNvPr id="20" name="Straight Connector 19"/>
          <p:cNvCxnSpPr/>
          <p:nvPr/>
        </p:nvCxnSpPr>
        <p:spPr bwMode="auto">
          <a:xfrm>
            <a:off x="4436267" y="1676400"/>
            <a:ext cx="1752600" cy="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21" name="Picture 20" descr="transparent flat.png"/>
          <p:cNvPicPr>
            <a:picLocks noChangeAspect="1"/>
          </p:cNvPicPr>
          <p:nvPr/>
        </p:nvPicPr>
        <p:blipFill>
          <a:blip r:embed="rId4" cstate="print"/>
          <a:stretch>
            <a:fillRect/>
          </a:stretch>
        </p:blipFill>
        <p:spPr>
          <a:xfrm>
            <a:off x="5037300" y="1725966"/>
            <a:ext cx="3479344" cy="43434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sp>
        <p:nvSpPr>
          <p:cNvPr id="8" name="Leading Question"/>
          <p:cNvSpPr txBox="1"/>
          <p:nvPr/>
        </p:nvSpPr>
        <p:spPr>
          <a:xfrm>
            <a:off x="8278916" y="6562045"/>
            <a:ext cx="541815"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NVIC...</a:t>
            </a:r>
          </a:p>
        </p:txBody>
      </p:sp>
      <p:sp>
        <p:nvSpPr>
          <p:cNvPr id="12" name="Rounded Rectangle 11"/>
          <p:cNvSpPr/>
          <p:nvPr/>
        </p:nvSpPr>
        <p:spPr bwMode="auto">
          <a:xfrm>
            <a:off x="1600200" y="2362200"/>
            <a:ext cx="5638800" cy="418743"/>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pic>
        <p:nvPicPr>
          <p:cNvPr id="13" name="Picture 12" descr="transparent perspective.png"/>
          <p:cNvPicPr>
            <a:picLocks noChangeAspect="1"/>
          </p:cNvPicPr>
          <p:nvPr/>
        </p:nvPicPr>
        <p:blipFill>
          <a:blip r:embed="rId4" cstate="print"/>
          <a:stretch>
            <a:fillRect/>
          </a:stretch>
        </p:blipFill>
        <p:spPr>
          <a:xfrm>
            <a:off x="5334000" y="1828800"/>
            <a:ext cx="3962400" cy="3706586"/>
          </a:xfrm>
          <a:prstGeom prst="rect">
            <a:avLst/>
          </a:prstGeom>
        </p:spPr>
      </p:pic>
      <p:sp>
        <p:nvSpPr>
          <p:cNvPr id="9" name="Text Box 4"/>
          <p:cNvSpPr txBox="1">
            <a:spLocks noChangeArrowheads="1"/>
          </p:cNvSpPr>
          <p:nvPr/>
        </p:nvSpPr>
        <p:spPr bwMode="auto">
          <a:xfrm>
            <a:off x="1066800" y="990600"/>
            <a:ext cx="6705600" cy="5786199"/>
          </a:xfrm>
          <a:prstGeom prst="rect">
            <a:avLst/>
          </a:prstGeom>
          <a:noFill/>
          <a:ln w="25400" algn="ctr">
            <a:noFill/>
            <a:miter lim="800000"/>
            <a:headEnd/>
            <a:tailEnd/>
          </a:ln>
        </p:spPr>
        <p:txBody>
          <a:bodyPr wrap="square">
            <a:spAutoFit/>
          </a:bodyPr>
          <a:lstStyle/>
          <a:p>
            <a:r>
              <a:rPr lang="en-US" b="0" dirty="0">
                <a:solidFill>
                  <a:srgbClr val="000000"/>
                </a:solidFill>
              </a:rPr>
              <a:t>Introduction to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a:t>
            </a:r>
            <a:r>
              <a:rPr lang="en-US" b="0" dirty="0">
                <a:solidFill>
                  <a:srgbClr val="000000"/>
                </a:solidFill>
              </a:rPr>
              <a:t>and Peripherals</a:t>
            </a:r>
          </a:p>
          <a:p>
            <a:r>
              <a:rPr lang="en-US" b="0" dirty="0">
                <a:solidFill>
                  <a:srgbClr val="000000"/>
                </a:solidFill>
              </a:rPr>
              <a:t>Code Composer Studio</a:t>
            </a:r>
          </a:p>
          <a:p>
            <a:r>
              <a:rPr lang="en-US" b="0" dirty="0">
                <a:solidFill>
                  <a:srgbClr val="000000"/>
                </a:solidFill>
              </a:rPr>
              <a:t>Introduction to StellarisWare, </a:t>
            </a:r>
            <a:br>
              <a:rPr lang="en-US" b="0" dirty="0">
                <a:solidFill>
                  <a:srgbClr val="000000"/>
                </a:solidFill>
              </a:rPr>
            </a:br>
            <a:r>
              <a:rPr lang="en-US" b="0" dirty="0">
                <a:solidFill>
                  <a:srgbClr val="000000"/>
                </a:solidFill>
              </a:rPr>
              <a:t>Initialization and GPIO</a:t>
            </a:r>
          </a:p>
          <a:p>
            <a:r>
              <a:rPr lang="en-US" dirty="0" smtClean="0">
                <a:solidFill>
                  <a:srgbClr val="000000"/>
                </a:solidFill>
              </a:rPr>
              <a:t>Interrupts and the Timers</a:t>
            </a:r>
            <a:endParaRPr lang="en-US" dirty="0">
              <a:solidFill>
                <a:srgbClr val="000000"/>
              </a:solidFill>
            </a:endParaRPr>
          </a:p>
          <a:p>
            <a:r>
              <a:rPr lang="en-US" b="0" dirty="0" smtClean="0">
                <a:solidFill>
                  <a:srgbClr val="000000"/>
                </a:solidFill>
              </a:rPr>
              <a:t>ADC12</a:t>
            </a:r>
            <a:endParaRPr lang="en-US" b="0" dirty="0">
              <a:solidFill>
                <a:srgbClr val="000000"/>
              </a:solidFill>
            </a:endParaRPr>
          </a:p>
          <a:p>
            <a:r>
              <a:rPr lang="en-US" b="0" dirty="0" smtClean="0">
                <a:solidFill>
                  <a:srgbClr val="000000"/>
                </a:solidFill>
              </a:rPr>
              <a:t>Hibernation Module</a:t>
            </a:r>
          </a:p>
          <a:p>
            <a:r>
              <a:rPr lang="en-US" b="0" dirty="0" smtClean="0">
                <a:solidFill>
                  <a:srgbClr val="000000"/>
                </a:solidFill>
              </a:rPr>
              <a:t>USB</a:t>
            </a:r>
          </a:p>
          <a:p>
            <a:r>
              <a:rPr lang="en-US" b="0" dirty="0" smtClean="0">
                <a:solidFill>
                  <a:srgbClr val="000000"/>
                </a:solidFill>
              </a:rPr>
              <a:t>Memory</a:t>
            </a:r>
          </a:p>
          <a:p>
            <a:r>
              <a:rPr lang="en-US" b="0" dirty="0" smtClean="0">
                <a:solidFill>
                  <a:srgbClr val="000000"/>
                </a:solidFill>
              </a:rPr>
              <a:t>Floating-Point</a:t>
            </a:r>
          </a:p>
          <a:p>
            <a:r>
              <a:rPr lang="en-US" b="0" dirty="0" err="1" smtClean="0">
                <a:solidFill>
                  <a:srgbClr val="000000"/>
                </a:solidFill>
              </a:rPr>
              <a:t>BoosterPacks</a:t>
            </a:r>
            <a:r>
              <a:rPr lang="en-US" b="0" dirty="0" smtClean="0">
                <a:solidFill>
                  <a:srgbClr val="000000"/>
                </a:solidFill>
              </a:rPr>
              <a:t> and </a:t>
            </a:r>
            <a:r>
              <a:rPr lang="en-US" b="0" dirty="0" err="1" smtClean="0">
                <a:solidFill>
                  <a:srgbClr val="000000"/>
                </a:solidFill>
              </a:rPr>
              <a:t>grLib</a:t>
            </a:r>
            <a:endParaRPr lang="en-US" b="0" dirty="0" smtClean="0">
              <a:solidFill>
                <a:srgbClr val="000000"/>
              </a:solidFill>
            </a:endParaRPr>
          </a:p>
          <a:p>
            <a:r>
              <a:rPr lang="en-US" b="0" dirty="0" smtClean="0">
                <a:solidFill>
                  <a:srgbClr val="000000"/>
                </a:solidFill>
              </a:rPr>
              <a:t>Synchronous Serial Interface</a:t>
            </a:r>
          </a:p>
          <a:p>
            <a:r>
              <a:rPr lang="en-US" b="0" dirty="0" smtClean="0">
                <a:solidFill>
                  <a:srgbClr val="000000"/>
                </a:solidFill>
              </a:rPr>
              <a:t>UART</a:t>
            </a:r>
          </a:p>
          <a:p>
            <a:r>
              <a:rPr lang="en-US" b="0" dirty="0">
                <a:solidFill>
                  <a:srgbClr val="000000"/>
                </a:solidFill>
              </a:rPr>
              <a:t>µDMA</a:t>
            </a:r>
          </a:p>
          <a:p>
            <a:endParaRPr lang="en-US" dirty="0"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par>
                          <p:cTn id="7" fill="hold">
                            <p:stCondLst>
                              <p:cond delay="500"/>
                            </p:stCondLst>
                            <p:childTnLst>
                              <p:par>
                                <p:cTn id="8" presetID="9" presetClass="entr" presetSubtype="0"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1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ed Rectangle 48"/>
          <p:cNvSpPr/>
          <p:nvPr/>
        </p:nvSpPr>
        <p:spPr bwMode="auto">
          <a:xfrm>
            <a:off x="152400" y="838200"/>
            <a:ext cx="6629400" cy="27432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9698" name="Title 1"/>
          <p:cNvSpPr>
            <a:spLocks noGrp="1"/>
          </p:cNvSpPr>
          <p:nvPr>
            <p:ph type="title"/>
          </p:nvPr>
        </p:nvSpPr>
        <p:spPr/>
        <p:txBody>
          <a:bodyPr>
            <a:normAutofit/>
          </a:bodyPr>
          <a:lstStyle/>
          <a:p>
            <a:pPr eaLnBrk="1" hangingPunct="1"/>
            <a:r>
              <a:rPr lang="en-US" sz="3200" dirty="0" smtClean="0">
                <a:solidFill>
                  <a:srgbClr val="FF0000"/>
                </a:solidFill>
              </a:rPr>
              <a:t>Nested Vectored Interrupt Controller (NVIC)</a:t>
            </a:r>
          </a:p>
        </p:txBody>
      </p:sp>
      <p:sp>
        <p:nvSpPr>
          <p:cNvPr id="29699" name="Content Placeholder 2"/>
          <p:cNvSpPr>
            <a:spLocks noGrp="1"/>
          </p:cNvSpPr>
          <p:nvPr>
            <p:ph idx="1"/>
          </p:nvPr>
        </p:nvSpPr>
        <p:spPr>
          <a:xfrm>
            <a:off x="333374" y="838201"/>
            <a:ext cx="6600825" cy="2743200"/>
          </a:xfrm>
        </p:spPr>
        <p:txBody>
          <a:bodyPr>
            <a:normAutofit/>
          </a:bodyPr>
          <a:lstStyle/>
          <a:p>
            <a:pPr eaLnBrk="1" hangingPunct="1"/>
            <a:r>
              <a:rPr lang="en-US" sz="1800" b="0" dirty="0" smtClean="0"/>
              <a:t>Handles exceptions and interrupts</a:t>
            </a:r>
          </a:p>
          <a:p>
            <a:pPr eaLnBrk="1" hangingPunct="1"/>
            <a:r>
              <a:rPr lang="en-US" sz="1800" b="0" dirty="0" smtClean="0"/>
              <a:t>8 programmable priority levels, priority grouping</a:t>
            </a:r>
          </a:p>
          <a:p>
            <a:pPr eaLnBrk="1" hangingPunct="1"/>
            <a:r>
              <a:rPr lang="en-US" sz="1800" b="0" dirty="0" smtClean="0"/>
              <a:t>7 exceptions and 65 Interrupts</a:t>
            </a:r>
          </a:p>
          <a:p>
            <a:pPr eaLnBrk="1" hangingPunct="1"/>
            <a:r>
              <a:rPr lang="en-US" sz="1800" b="0" dirty="0" smtClean="0"/>
              <a:t>Automatic state saving and restoring</a:t>
            </a:r>
          </a:p>
          <a:p>
            <a:pPr eaLnBrk="1" hangingPunct="1"/>
            <a:r>
              <a:rPr lang="en-US" sz="1800" b="0" dirty="0" smtClean="0"/>
              <a:t>Automatic reading of the vector table entry</a:t>
            </a:r>
          </a:p>
          <a:p>
            <a:pPr eaLnBrk="1" hangingPunct="1"/>
            <a:r>
              <a:rPr lang="en-US" sz="1800" b="0" dirty="0" smtClean="0"/>
              <a:t>Pre-emptive/Nested Interrupts</a:t>
            </a:r>
          </a:p>
          <a:p>
            <a:pPr eaLnBrk="1" hangingPunct="1"/>
            <a:r>
              <a:rPr lang="en-US" sz="1800" b="0" dirty="0" smtClean="0"/>
              <a:t>Tail-chaining</a:t>
            </a:r>
          </a:p>
          <a:p>
            <a:pPr marL="342900" lvl="1" indent="-342900"/>
            <a:r>
              <a:rPr lang="en-US" sz="1800" b="0" dirty="0" smtClean="0"/>
              <a:t>Deterministic: always 12 cycles or 6 with tail-chaining</a:t>
            </a:r>
          </a:p>
        </p:txBody>
      </p:sp>
      <p:sp>
        <p:nvSpPr>
          <p:cNvPr id="9" name="Rectangle 6"/>
          <p:cNvSpPr>
            <a:spLocks noChangeArrowheads="1"/>
          </p:cNvSpPr>
          <p:nvPr/>
        </p:nvSpPr>
        <p:spPr bwMode="auto">
          <a:xfrm>
            <a:off x="298450" y="3852862"/>
            <a:ext cx="5715000" cy="2438400"/>
          </a:xfrm>
          <a:prstGeom prst="rect">
            <a:avLst/>
          </a:prstGeom>
          <a:solidFill>
            <a:schemeClr val="accent3"/>
          </a:solidFill>
          <a:ln w="12700" algn="ctr">
            <a:solidFill>
              <a:schemeClr val="tx1"/>
            </a:solidFill>
            <a:miter lim="800000"/>
            <a:headEnd/>
            <a:tailEnd/>
          </a:ln>
        </p:spPr>
        <p:txBody>
          <a:bodyPr wrap="none" anchor="ctr"/>
          <a:lstStyle/>
          <a:p>
            <a:endParaRPr lang="en-US"/>
          </a:p>
        </p:txBody>
      </p:sp>
      <p:sp>
        <p:nvSpPr>
          <p:cNvPr id="10" name="Line 11"/>
          <p:cNvSpPr>
            <a:spLocks noChangeShapeType="1"/>
          </p:cNvSpPr>
          <p:nvPr/>
        </p:nvSpPr>
        <p:spPr bwMode="auto">
          <a:xfrm flipV="1">
            <a:off x="457200" y="6110287"/>
            <a:ext cx="5010150" cy="9525"/>
          </a:xfrm>
          <a:prstGeom prst="line">
            <a:avLst/>
          </a:prstGeom>
          <a:noFill/>
          <a:ln w="19050">
            <a:solidFill>
              <a:schemeClr val="tx1"/>
            </a:solidFill>
            <a:round/>
            <a:headEnd/>
            <a:tailEnd type="triangle" w="med" len="med"/>
          </a:ln>
        </p:spPr>
        <p:txBody>
          <a:bodyPr/>
          <a:lstStyle/>
          <a:p>
            <a:endParaRPr lang="en-US"/>
          </a:p>
        </p:txBody>
      </p:sp>
      <p:sp>
        <p:nvSpPr>
          <p:cNvPr id="11" name="Text Box 12"/>
          <p:cNvSpPr txBox="1">
            <a:spLocks noChangeArrowheads="1"/>
          </p:cNvSpPr>
          <p:nvPr/>
        </p:nvSpPr>
        <p:spPr bwMode="auto">
          <a:xfrm>
            <a:off x="5584825" y="5957887"/>
            <a:ext cx="247650" cy="366713"/>
          </a:xfrm>
          <a:prstGeom prst="rect">
            <a:avLst/>
          </a:prstGeom>
          <a:noFill/>
          <a:ln w="9525">
            <a:noFill/>
            <a:miter lim="800000"/>
            <a:headEnd/>
            <a:tailEnd/>
          </a:ln>
        </p:spPr>
        <p:txBody>
          <a:bodyPr wrap="none">
            <a:spAutoFit/>
          </a:bodyPr>
          <a:lstStyle/>
          <a:p>
            <a:pPr algn="l" eaLnBrk="1" hangingPunct="1">
              <a:lnSpc>
                <a:spcPct val="100000"/>
              </a:lnSpc>
              <a:spcBef>
                <a:spcPct val="0"/>
              </a:spcBef>
              <a:buClrTx/>
              <a:buSzTx/>
              <a:buFontTx/>
              <a:buNone/>
            </a:pPr>
            <a:r>
              <a:rPr lang="en-US" sz="1800"/>
              <a:t>t</a:t>
            </a:r>
          </a:p>
        </p:txBody>
      </p:sp>
      <p:sp>
        <p:nvSpPr>
          <p:cNvPr id="12" name="Text Box 43"/>
          <p:cNvSpPr txBox="1">
            <a:spLocks noChangeArrowheads="1"/>
          </p:cNvSpPr>
          <p:nvPr/>
        </p:nvSpPr>
        <p:spPr bwMode="auto">
          <a:xfrm>
            <a:off x="5299075" y="3960812"/>
            <a:ext cx="3654425" cy="336550"/>
          </a:xfrm>
          <a:prstGeom prst="rect">
            <a:avLst/>
          </a:prstGeom>
          <a:noFill/>
          <a:ln w="9525">
            <a:noFill/>
            <a:miter lim="800000"/>
            <a:headEnd/>
            <a:tailEnd/>
          </a:ln>
        </p:spPr>
        <p:txBody>
          <a:bodyPr wrap="none">
            <a:spAutoFit/>
          </a:bodyPr>
          <a:lstStyle/>
          <a:p>
            <a:pPr algn="l" eaLnBrk="1" hangingPunct="1">
              <a:lnSpc>
                <a:spcPct val="100000"/>
              </a:lnSpc>
              <a:spcBef>
                <a:spcPct val="0"/>
              </a:spcBef>
              <a:buClrTx/>
              <a:buSzTx/>
              <a:buFontTx/>
              <a:buNone/>
            </a:pPr>
            <a:r>
              <a:rPr lang="en-US" sz="1600" b="1"/>
              <a:t>Motor control ISRs (e.g. PWM, ADC)</a:t>
            </a:r>
          </a:p>
        </p:txBody>
      </p:sp>
      <p:sp>
        <p:nvSpPr>
          <p:cNvPr id="13" name="Text Box 45"/>
          <p:cNvSpPr txBox="1">
            <a:spLocks noChangeArrowheads="1"/>
          </p:cNvSpPr>
          <p:nvPr/>
        </p:nvSpPr>
        <p:spPr bwMode="auto">
          <a:xfrm>
            <a:off x="5299075" y="4600575"/>
            <a:ext cx="3297698" cy="338554"/>
          </a:xfrm>
          <a:prstGeom prst="rect">
            <a:avLst/>
          </a:prstGeom>
          <a:noFill/>
          <a:ln w="9525">
            <a:noFill/>
            <a:miter lim="800000"/>
            <a:headEnd/>
            <a:tailEnd/>
          </a:ln>
        </p:spPr>
        <p:txBody>
          <a:bodyPr wrap="none">
            <a:spAutoFit/>
          </a:bodyPr>
          <a:lstStyle/>
          <a:p>
            <a:pPr algn="l" eaLnBrk="1" hangingPunct="1">
              <a:lnSpc>
                <a:spcPct val="100000"/>
              </a:lnSpc>
              <a:spcBef>
                <a:spcPct val="0"/>
              </a:spcBef>
              <a:buClrTx/>
              <a:buSzTx/>
              <a:buFontTx/>
              <a:buNone/>
            </a:pPr>
            <a:r>
              <a:rPr lang="en-US" sz="1600" b="1" dirty="0"/>
              <a:t>Communication ISRs (e.g. </a:t>
            </a:r>
            <a:r>
              <a:rPr lang="en-US" sz="1600" b="1" dirty="0" smtClean="0"/>
              <a:t>CAN</a:t>
            </a:r>
            <a:r>
              <a:rPr lang="en-US" sz="1600" b="1" dirty="0"/>
              <a:t>)</a:t>
            </a:r>
          </a:p>
        </p:txBody>
      </p:sp>
      <p:sp>
        <p:nvSpPr>
          <p:cNvPr id="14" name="Text Box 50"/>
          <p:cNvSpPr txBox="1">
            <a:spLocks noChangeArrowheads="1"/>
          </p:cNvSpPr>
          <p:nvPr/>
        </p:nvSpPr>
        <p:spPr bwMode="auto">
          <a:xfrm>
            <a:off x="5299075" y="5724525"/>
            <a:ext cx="3054350" cy="336550"/>
          </a:xfrm>
          <a:prstGeom prst="rect">
            <a:avLst/>
          </a:prstGeom>
          <a:noFill/>
          <a:ln w="9525">
            <a:noFill/>
            <a:miter lim="800000"/>
            <a:headEnd/>
            <a:tailEnd/>
          </a:ln>
        </p:spPr>
        <p:txBody>
          <a:bodyPr wrap="none">
            <a:spAutoFit/>
          </a:bodyPr>
          <a:lstStyle/>
          <a:p>
            <a:pPr algn="l" eaLnBrk="1" hangingPunct="1">
              <a:lnSpc>
                <a:spcPct val="100000"/>
              </a:lnSpc>
              <a:spcBef>
                <a:spcPct val="0"/>
              </a:spcBef>
              <a:buClrTx/>
              <a:buSzTx/>
              <a:buFontTx/>
              <a:buNone/>
            </a:pPr>
            <a:r>
              <a:rPr lang="en-US" sz="1600" b="1"/>
              <a:t>Main application (foreground)</a:t>
            </a:r>
          </a:p>
        </p:txBody>
      </p:sp>
      <p:sp>
        <p:nvSpPr>
          <p:cNvPr id="15" name="Line 54"/>
          <p:cNvSpPr>
            <a:spLocks noChangeShapeType="1"/>
          </p:cNvSpPr>
          <p:nvPr/>
        </p:nvSpPr>
        <p:spPr bwMode="auto">
          <a:xfrm>
            <a:off x="457200" y="5967412"/>
            <a:ext cx="438150" cy="0"/>
          </a:xfrm>
          <a:prstGeom prst="line">
            <a:avLst/>
          </a:prstGeom>
          <a:noFill/>
          <a:ln w="38100">
            <a:solidFill>
              <a:schemeClr val="tx1"/>
            </a:solidFill>
            <a:round/>
            <a:headEnd/>
            <a:tailEnd/>
          </a:ln>
        </p:spPr>
        <p:txBody>
          <a:bodyPr/>
          <a:lstStyle/>
          <a:p>
            <a:endParaRPr lang="en-US"/>
          </a:p>
        </p:txBody>
      </p:sp>
      <p:sp>
        <p:nvSpPr>
          <p:cNvPr id="16" name="Line 55"/>
          <p:cNvSpPr>
            <a:spLocks noChangeShapeType="1"/>
          </p:cNvSpPr>
          <p:nvPr/>
        </p:nvSpPr>
        <p:spPr bwMode="auto">
          <a:xfrm flipV="1">
            <a:off x="895350" y="4138612"/>
            <a:ext cx="0" cy="1828800"/>
          </a:xfrm>
          <a:prstGeom prst="line">
            <a:avLst/>
          </a:prstGeom>
          <a:noFill/>
          <a:ln w="15875">
            <a:solidFill>
              <a:schemeClr val="tx1"/>
            </a:solidFill>
            <a:round/>
            <a:headEnd/>
            <a:tailEnd/>
          </a:ln>
        </p:spPr>
        <p:txBody>
          <a:bodyPr/>
          <a:lstStyle/>
          <a:p>
            <a:endParaRPr lang="en-US"/>
          </a:p>
        </p:txBody>
      </p:sp>
      <p:sp>
        <p:nvSpPr>
          <p:cNvPr id="17" name="Line 56"/>
          <p:cNvSpPr>
            <a:spLocks noChangeShapeType="1"/>
          </p:cNvSpPr>
          <p:nvPr/>
        </p:nvSpPr>
        <p:spPr bwMode="auto">
          <a:xfrm>
            <a:off x="895350" y="4138612"/>
            <a:ext cx="180975" cy="0"/>
          </a:xfrm>
          <a:prstGeom prst="line">
            <a:avLst/>
          </a:prstGeom>
          <a:noFill/>
          <a:ln w="38100">
            <a:solidFill>
              <a:srgbClr val="FF3300"/>
            </a:solidFill>
            <a:round/>
            <a:headEnd/>
            <a:tailEnd/>
          </a:ln>
        </p:spPr>
        <p:txBody>
          <a:bodyPr/>
          <a:lstStyle/>
          <a:p>
            <a:endParaRPr lang="en-US"/>
          </a:p>
        </p:txBody>
      </p:sp>
      <p:sp>
        <p:nvSpPr>
          <p:cNvPr id="18" name="Line 57"/>
          <p:cNvSpPr>
            <a:spLocks noChangeShapeType="1"/>
          </p:cNvSpPr>
          <p:nvPr/>
        </p:nvSpPr>
        <p:spPr bwMode="auto">
          <a:xfrm flipV="1">
            <a:off x="1074738" y="4138612"/>
            <a:ext cx="0" cy="1828800"/>
          </a:xfrm>
          <a:prstGeom prst="line">
            <a:avLst/>
          </a:prstGeom>
          <a:noFill/>
          <a:ln w="15875">
            <a:solidFill>
              <a:schemeClr val="tx1"/>
            </a:solidFill>
            <a:round/>
            <a:headEnd/>
            <a:tailEnd/>
          </a:ln>
        </p:spPr>
        <p:txBody>
          <a:bodyPr/>
          <a:lstStyle/>
          <a:p>
            <a:endParaRPr lang="en-US"/>
          </a:p>
        </p:txBody>
      </p:sp>
      <p:sp>
        <p:nvSpPr>
          <p:cNvPr id="19" name="Line 58"/>
          <p:cNvSpPr>
            <a:spLocks noChangeShapeType="1"/>
          </p:cNvSpPr>
          <p:nvPr/>
        </p:nvSpPr>
        <p:spPr bwMode="auto">
          <a:xfrm>
            <a:off x="1076325" y="5967412"/>
            <a:ext cx="438150" cy="0"/>
          </a:xfrm>
          <a:prstGeom prst="line">
            <a:avLst/>
          </a:prstGeom>
          <a:noFill/>
          <a:ln w="38100">
            <a:solidFill>
              <a:schemeClr val="tx1"/>
            </a:solidFill>
            <a:round/>
            <a:headEnd/>
            <a:tailEnd/>
          </a:ln>
        </p:spPr>
        <p:txBody>
          <a:bodyPr/>
          <a:lstStyle/>
          <a:p>
            <a:endParaRPr lang="en-US"/>
          </a:p>
        </p:txBody>
      </p:sp>
      <p:sp>
        <p:nvSpPr>
          <p:cNvPr id="20" name="Line 59"/>
          <p:cNvSpPr>
            <a:spLocks noChangeShapeType="1"/>
          </p:cNvSpPr>
          <p:nvPr/>
        </p:nvSpPr>
        <p:spPr bwMode="auto">
          <a:xfrm>
            <a:off x="2524125" y="5969000"/>
            <a:ext cx="609600" cy="0"/>
          </a:xfrm>
          <a:prstGeom prst="line">
            <a:avLst/>
          </a:prstGeom>
          <a:noFill/>
          <a:ln w="38100">
            <a:solidFill>
              <a:schemeClr val="tx1"/>
            </a:solidFill>
            <a:round/>
            <a:headEnd/>
            <a:tailEnd/>
          </a:ln>
        </p:spPr>
        <p:txBody>
          <a:bodyPr/>
          <a:lstStyle/>
          <a:p>
            <a:endParaRPr lang="en-US"/>
          </a:p>
        </p:txBody>
      </p:sp>
      <p:sp>
        <p:nvSpPr>
          <p:cNvPr id="21" name="Line 60"/>
          <p:cNvSpPr>
            <a:spLocks noChangeShapeType="1"/>
          </p:cNvSpPr>
          <p:nvPr/>
        </p:nvSpPr>
        <p:spPr bwMode="auto">
          <a:xfrm flipV="1">
            <a:off x="1514475" y="4138612"/>
            <a:ext cx="0" cy="1828800"/>
          </a:xfrm>
          <a:prstGeom prst="line">
            <a:avLst/>
          </a:prstGeom>
          <a:noFill/>
          <a:ln w="15875">
            <a:solidFill>
              <a:schemeClr val="tx1"/>
            </a:solidFill>
            <a:round/>
            <a:headEnd/>
            <a:tailEnd/>
          </a:ln>
        </p:spPr>
        <p:txBody>
          <a:bodyPr/>
          <a:lstStyle/>
          <a:p>
            <a:endParaRPr lang="en-US"/>
          </a:p>
        </p:txBody>
      </p:sp>
      <p:sp>
        <p:nvSpPr>
          <p:cNvPr id="22" name="Line 61"/>
          <p:cNvSpPr>
            <a:spLocks noChangeShapeType="1"/>
          </p:cNvSpPr>
          <p:nvPr/>
        </p:nvSpPr>
        <p:spPr bwMode="auto">
          <a:xfrm>
            <a:off x="1514475" y="4138612"/>
            <a:ext cx="320675" cy="0"/>
          </a:xfrm>
          <a:prstGeom prst="line">
            <a:avLst/>
          </a:prstGeom>
          <a:noFill/>
          <a:ln w="38100">
            <a:solidFill>
              <a:srgbClr val="FF3300"/>
            </a:solidFill>
            <a:round/>
            <a:headEnd/>
            <a:tailEnd/>
          </a:ln>
        </p:spPr>
        <p:txBody>
          <a:bodyPr/>
          <a:lstStyle/>
          <a:p>
            <a:endParaRPr lang="en-US"/>
          </a:p>
        </p:txBody>
      </p:sp>
      <p:sp>
        <p:nvSpPr>
          <p:cNvPr id="23" name="Line 62"/>
          <p:cNvSpPr>
            <a:spLocks noChangeShapeType="1"/>
          </p:cNvSpPr>
          <p:nvPr/>
        </p:nvSpPr>
        <p:spPr bwMode="auto">
          <a:xfrm flipV="1">
            <a:off x="1835150" y="4138612"/>
            <a:ext cx="0" cy="1828800"/>
          </a:xfrm>
          <a:prstGeom prst="line">
            <a:avLst/>
          </a:prstGeom>
          <a:noFill/>
          <a:ln w="15875">
            <a:solidFill>
              <a:schemeClr val="tx1"/>
            </a:solidFill>
            <a:round/>
            <a:headEnd/>
            <a:tailEnd/>
          </a:ln>
        </p:spPr>
        <p:txBody>
          <a:bodyPr/>
          <a:lstStyle/>
          <a:p>
            <a:endParaRPr lang="en-US"/>
          </a:p>
        </p:txBody>
      </p:sp>
      <p:sp>
        <p:nvSpPr>
          <p:cNvPr id="24" name="Line 63"/>
          <p:cNvSpPr>
            <a:spLocks noChangeShapeType="1"/>
          </p:cNvSpPr>
          <p:nvPr/>
        </p:nvSpPr>
        <p:spPr bwMode="auto">
          <a:xfrm>
            <a:off x="1835150" y="5967412"/>
            <a:ext cx="296863" cy="0"/>
          </a:xfrm>
          <a:prstGeom prst="line">
            <a:avLst/>
          </a:prstGeom>
          <a:noFill/>
          <a:ln w="38100">
            <a:solidFill>
              <a:schemeClr val="tx1"/>
            </a:solidFill>
            <a:round/>
            <a:headEnd/>
            <a:tailEnd/>
          </a:ln>
        </p:spPr>
        <p:txBody>
          <a:bodyPr/>
          <a:lstStyle/>
          <a:p>
            <a:endParaRPr lang="en-US"/>
          </a:p>
        </p:txBody>
      </p:sp>
      <p:sp>
        <p:nvSpPr>
          <p:cNvPr id="25" name="Line 64"/>
          <p:cNvSpPr>
            <a:spLocks noChangeShapeType="1"/>
          </p:cNvSpPr>
          <p:nvPr/>
        </p:nvSpPr>
        <p:spPr bwMode="auto">
          <a:xfrm flipV="1">
            <a:off x="2128838" y="4795837"/>
            <a:ext cx="0" cy="1171575"/>
          </a:xfrm>
          <a:prstGeom prst="line">
            <a:avLst/>
          </a:prstGeom>
          <a:noFill/>
          <a:ln w="15875">
            <a:solidFill>
              <a:schemeClr val="tx1"/>
            </a:solidFill>
            <a:round/>
            <a:headEnd/>
            <a:tailEnd/>
          </a:ln>
        </p:spPr>
        <p:txBody>
          <a:bodyPr/>
          <a:lstStyle/>
          <a:p>
            <a:endParaRPr lang="en-US"/>
          </a:p>
        </p:txBody>
      </p:sp>
      <p:sp>
        <p:nvSpPr>
          <p:cNvPr id="26" name="Line 65"/>
          <p:cNvSpPr>
            <a:spLocks noChangeShapeType="1"/>
          </p:cNvSpPr>
          <p:nvPr/>
        </p:nvSpPr>
        <p:spPr bwMode="auto">
          <a:xfrm>
            <a:off x="2132013" y="4795837"/>
            <a:ext cx="57150" cy="9525"/>
          </a:xfrm>
          <a:prstGeom prst="line">
            <a:avLst/>
          </a:prstGeom>
          <a:noFill/>
          <a:ln w="38100">
            <a:solidFill>
              <a:schemeClr val="accent4"/>
            </a:solidFill>
            <a:round/>
            <a:headEnd/>
            <a:tailEnd/>
          </a:ln>
        </p:spPr>
        <p:txBody>
          <a:bodyPr/>
          <a:lstStyle/>
          <a:p>
            <a:endParaRPr lang="en-US"/>
          </a:p>
        </p:txBody>
      </p:sp>
      <p:sp>
        <p:nvSpPr>
          <p:cNvPr id="27" name="Line 66"/>
          <p:cNvSpPr>
            <a:spLocks noChangeShapeType="1"/>
          </p:cNvSpPr>
          <p:nvPr/>
        </p:nvSpPr>
        <p:spPr bwMode="auto">
          <a:xfrm flipV="1">
            <a:off x="2198688" y="4138612"/>
            <a:ext cx="0" cy="657225"/>
          </a:xfrm>
          <a:prstGeom prst="line">
            <a:avLst/>
          </a:prstGeom>
          <a:noFill/>
          <a:ln w="15875">
            <a:solidFill>
              <a:schemeClr val="tx1"/>
            </a:solidFill>
            <a:round/>
            <a:headEnd/>
            <a:tailEnd/>
          </a:ln>
        </p:spPr>
        <p:txBody>
          <a:bodyPr/>
          <a:lstStyle/>
          <a:p>
            <a:endParaRPr lang="en-US"/>
          </a:p>
        </p:txBody>
      </p:sp>
      <p:sp>
        <p:nvSpPr>
          <p:cNvPr id="28" name="Line 67"/>
          <p:cNvSpPr>
            <a:spLocks noChangeShapeType="1"/>
          </p:cNvSpPr>
          <p:nvPr/>
        </p:nvSpPr>
        <p:spPr bwMode="auto">
          <a:xfrm>
            <a:off x="2193925" y="4138612"/>
            <a:ext cx="180975" cy="0"/>
          </a:xfrm>
          <a:prstGeom prst="line">
            <a:avLst/>
          </a:prstGeom>
          <a:noFill/>
          <a:ln w="38100">
            <a:solidFill>
              <a:srgbClr val="FF3300"/>
            </a:solidFill>
            <a:round/>
            <a:headEnd/>
            <a:tailEnd/>
          </a:ln>
        </p:spPr>
        <p:txBody>
          <a:bodyPr/>
          <a:lstStyle/>
          <a:p>
            <a:endParaRPr lang="en-US"/>
          </a:p>
        </p:txBody>
      </p:sp>
      <p:sp>
        <p:nvSpPr>
          <p:cNvPr id="29" name="Line 68"/>
          <p:cNvSpPr>
            <a:spLocks noChangeShapeType="1"/>
          </p:cNvSpPr>
          <p:nvPr/>
        </p:nvSpPr>
        <p:spPr bwMode="auto">
          <a:xfrm>
            <a:off x="2374900" y="4138612"/>
            <a:ext cx="0" cy="657225"/>
          </a:xfrm>
          <a:prstGeom prst="line">
            <a:avLst/>
          </a:prstGeom>
          <a:noFill/>
          <a:ln w="15875">
            <a:solidFill>
              <a:schemeClr val="tx1"/>
            </a:solidFill>
            <a:round/>
            <a:headEnd/>
            <a:tailEnd/>
          </a:ln>
        </p:spPr>
        <p:txBody>
          <a:bodyPr/>
          <a:lstStyle/>
          <a:p>
            <a:endParaRPr lang="en-US"/>
          </a:p>
        </p:txBody>
      </p:sp>
      <p:sp>
        <p:nvSpPr>
          <p:cNvPr id="30" name="Line 69"/>
          <p:cNvSpPr>
            <a:spLocks noChangeShapeType="1"/>
          </p:cNvSpPr>
          <p:nvPr/>
        </p:nvSpPr>
        <p:spPr bwMode="auto">
          <a:xfrm>
            <a:off x="2374900" y="4795837"/>
            <a:ext cx="149225" cy="0"/>
          </a:xfrm>
          <a:prstGeom prst="line">
            <a:avLst/>
          </a:prstGeom>
          <a:noFill/>
          <a:ln w="38100">
            <a:solidFill>
              <a:schemeClr val="accent4"/>
            </a:solidFill>
            <a:round/>
            <a:headEnd/>
            <a:tailEnd/>
          </a:ln>
        </p:spPr>
        <p:txBody>
          <a:bodyPr/>
          <a:lstStyle/>
          <a:p>
            <a:endParaRPr lang="en-US"/>
          </a:p>
        </p:txBody>
      </p:sp>
      <p:sp>
        <p:nvSpPr>
          <p:cNvPr id="31" name="Line 70"/>
          <p:cNvSpPr>
            <a:spLocks noChangeShapeType="1"/>
          </p:cNvSpPr>
          <p:nvPr/>
        </p:nvSpPr>
        <p:spPr bwMode="auto">
          <a:xfrm>
            <a:off x="2524125" y="4795837"/>
            <a:ext cx="0" cy="1171575"/>
          </a:xfrm>
          <a:prstGeom prst="line">
            <a:avLst/>
          </a:prstGeom>
          <a:noFill/>
          <a:ln w="15875">
            <a:solidFill>
              <a:schemeClr val="tx1"/>
            </a:solidFill>
            <a:round/>
            <a:headEnd/>
            <a:tailEnd/>
          </a:ln>
        </p:spPr>
        <p:txBody>
          <a:bodyPr/>
          <a:lstStyle/>
          <a:p>
            <a:endParaRPr lang="en-US"/>
          </a:p>
        </p:txBody>
      </p:sp>
      <p:sp>
        <p:nvSpPr>
          <p:cNvPr id="32" name="Line 71"/>
          <p:cNvSpPr>
            <a:spLocks noChangeShapeType="1"/>
          </p:cNvSpPr>
          <p:nvPr/>
        </p:nvSpPr>
        <p:spPr bwMode="auto">
          <a:xfrm flipV="1">
            <a:off x="3133725" y="4138612"/>
            <a:ext cx="0" cy="1828800"/>
          </a:xfrm>
          <a:prstGeom prst="line">
            <a:avLst/>
          </a:prstGeom>
          <a:noFill/>
          <a:ln w="15875">
            <a:solidFill>
              <a:schemeClr val="tx1"/>
            </a:solidFill>
            <a:round/>
            <a:headEnd/>
            <a:tailEnd/>
          </a:ln>
        </p:spPr>
        <p:txBody>
          <a:bodyPr/>
          <a:lstStyle/>
          <a:p>
            <a:endParaRPr lang="en-US"/>
          </a:p>
        </p:txBody>
      </p:sp>
      <p:sp>
        <p:nvSpPr>
          <p:cNvPr id="33" name="Line 72"/>
          <p:cNvSpPr>
            <a:spLocks noChangeShapeType="1"/>
          </p:cNvSpPr>
          <p:nvPr/>
        </p:nvSpPr>
        <p:spPr bwMode="auto">
          <a:xfrm>
            <a:off x="3133725" y="4138612"/>
            <a:ext cx="180975" cy="0"/>
          </a:xfrm>
          <a:prstGeom prst="line">
            <a:avLst/>
          </a:prstGeom>
          <a:noFill/>
          <a:ln w="38100">
            <a:solidFill>
              <a:srgbClr val="FF3300"/>
            </a:solidFill>
            <a:round/>
            <a:headEnd/>
            <a:tailEnd/>
          </a:ln>
        </p:spPr>
        <p:txBody>
          <a:bodyPr/>
          <a:lstStyle/>
          <a:p>
            <a:endParaRPr lang="en-US"/>
          </a:p>
        </p:txBody>
      </p:sp>
      <p:sp>
        <p:nvSpPr>
          <p:cNvPr id="34" name="Line 73"/>
          <p:cNvSpPr>
            <a:spLocks noChangeShapeType="1"/>
          </p:cNvSpPr>
          <p:nvPr/>
        </p:nvSpPr>
        <p:spPr bwMode="auto">
          <a:xfrm>
            <a:off x="3314700" y="4138612"/>
            <a:ext cx="0" cy="1828800"/>
          </a:xfrm>
          <a:prstGeom prst="line">
            <a:avLst/>
          </a:prstGeom>
          <a:noFill/>
          <a:ln w="15875">
            <a:solidFill>
              <a:schemeClr val="tx1"/>
            </a:solidFill>
            <a:round/>
            <a:headEnd/>
            <a:tailEnd/>
          </a:ln>
        </p:spPr>
        <p:txBody>
          <a:bodyPr/>
          <a:lstStyle/>
          <a:p>
            <a:endParaRPr lang="en-US"/>
          </a:p>
        </p:txBody>
      </p:sp>
      <p:sp>
        <p:nvSpPr>
          <p:cNvPr id="35" name="Line 74"/>
          <p:cNvSpPr>
            <a:spLocks noChangeShapeType="1"/>
          </p:cNvSpPr>
          <p:nvPr/>
        </p:nvSpPr>
        <p:spPr bwMode="auto">
          <a:xfrm flipV="1">
            <a:off x="3314700" y="5967412"/>
            <a:ext cx="190500" cy="1588"/>
          </a:xfrm>
          <a:prstGeom prst="line">
            <a:avLst/>
          </a:prstGeom>
          <a:noFill/>
          <a:ln w="38100">
            <a:solidFill>
              <a:schemeClr val="tx1"/>
            </a:solidFill>
            <a:round/>
            <a:headEnd/>
            <a:tailEnd/>
          </a:ln>
        </p:spPr>
        <p:txBody>
          <a:bodyPr/>
          <a:lstStyle/>
          <a:p>
            <a:endParaRPr lang="en-US"/>
          </a:p>
        </p:txBody>
      </p:sp>
      <p:sp>
        <p:nvSpPr>
          <p:cNvPr id="36" name="Line 75"/>
          <p:cNvSpPr>
            <a:spLocks noChangeShapeType="1"/>
          </p:cNvSpPr>
          <p:nvPr/>
        </p:nvSpPr>
        <p:spPr bwMode="auto">
          <a:xfrm flipV="1">
            <a:off x="3962400" y="4138612"/>
            <a:ext cx="0" cy="1828800"/>
          </a:xfrm>
          <a:prstGeom prst="line">
            <a:avLst/>
          </a:prstGeom>
          <a:noFill/>
          <a:ln w="15875">
            <a:solidFill>
              <a:schemeClr val="tx1"/>
            </a:solidFill>
            <a:round/>
            <a:headEnd/>
            <a:tailEnd/>
          </a:ln>
        </p:spPr>
        <p:txBody>
          <a:bodyPr/>
          <a:lstStyle/>
          <a:p>
            <a:endParaRPr lang="en-US"/>
          </a:p>
        </p:txBody>
      </p:sp>
      <p:sp>
        <p:nvSpPr>
          <p:cNvPr id="37" name="Line 76"/>
          <p:cNvSpPr>
            <a:spLocks noChangeShapeType="1"/>
          </p:cNvSpPr>
          <p:nvPr/>
        </p:nvSpPr>
        <p:spPr bwMode="auto">
          <a:xfrm>
            <a:off x="3962400" y="4138612"/>
            <a:ext cx="180975" cy="0"/>
          </a:xfrm>
          <a:prstGeom prst="line">
            <a:avLst/>
          </a:prstGeom>
          <a:noFill/>
          <a:ln w="38100">
            <a:solidFill>
              <a:srgbClr val="FF3300"/>
            </a:solidFill>
            <a:round/>
            <a:headEnd/>
            <a:tailEnd/>
          </a:ln>
        </p:spPr>
        <p:txBody>
          <a:bodyPr/>
          <a:lstStyle/>
          <a:p>
            <a:endParaRPr lang="en-US"/>
          </a:p>
        </p:txBody>
      </p:sp>
      <p:sp>
        <p:nvSpPr>
          <p:cNvPr id="38" name="Line 77"/>
          <p:cNvSpPr>
            <a:spLocks noChangeShapeType="1"/>
          </p:cNvSpPr>
          <p:nvPr/>
        </p:nvSpPr>
        <p:spPr bwMode="auto">
          <a:xfrm>
            <a:off x="4143375" y="4159250"/>
            <a:ext cx="0" cy="636587"/>
          </a:xfrm>
          <a:prstGeom prst="line">
            <a:avLst/>
          </a:prstGeom>
          <a:noFill/>
          <a:ln w="15875">
            <a:solidFill>
              <a:schemeClr val="tx1"/>
            </a:solidFill>
            <a:round/>
            <a:headEnd/>
            <a:tailEnd/>
          </a:ln>
        </p:spPr>
        <p:txBody>
          <a:bodyPr/>
          <a:lstStyle/>
          <a:p>
            <a:endParaRPr lang="en-US"/>
          </a:p>
        </p:txBody>
      </p:sp>
      <p:sp>
        <p:nvSpPr>
          <p:cNvPr id="39" name="Line 78"/>
          <p:cNvSpPr>
            <a:spLocks noChangeShapeType="1"/>
          </p:cNvSpPr>
          <p:nvPr/>
        </p:nvSpPr>
        <p:spPr bwMode="auto">
          <a:xfrm>
            <a:off x="4143375" y="4795837"/>
            <a:ext cx="285750" cy="0"/>
          </a:xfrm>
          <a:prstGeom prst="line">
            <a:avLst/>
          </a:prstGeom>
          <a:noFill/>
          <a:ln w="38100">
            <a:solidFill>
              <a:schemeClr val="accent4"/>
            </a:solidFill>
            <a:round/>
            <a:headEnd/>
            <a:tailEnd/>
          </a:ln>
        </p:spPr>
        <p:txBody>
          <a:bodyPr/>
          <a:lstStyle/>
          <a:p>
            <a:endParaRPr lang="en-US"/>
          </a:p>
        </p:txBody>
      </p:sp>
      <p:sp>
        <p:nvSpPr>
          <p:cNvPr id="40" name="Line 79"/>
          <p:cNvSpPr>
            <a:spLocks noChangeShapeType="1"/>
          </p:cNvSpPr>
          <p:nvPr/>
        </p:nvSpPr>
        <p:spPr bwMode="auto">
          <a:xfrm>
            <a:off x="4429125" y="4795837"/>
            <a:ext cx="0" cy="1171575"/>
          </a:xfrm>
          <a:prstGeom prst="line">
            <a:avLst/>
          </a:prstGeom>
          <a:noFill/>
          <a:ln w="15875">
            <a:solidFill>
              <a:schemeClr val="tx1"/>
            </a:solidFill>
            <a:round/>
            <a:headEnd/>
            <a:tailEnd/>
          </a:ln>
        </p:spPr>
        <p:txBody>
          <a:bodyPr/>
          <a:lstStyle/>
          <a:p>
            <a:endParaRPr lang="en-US"/>
          </a:p>
        </p:txBody>
      </p:sp>
      <p:sp>
        <p:nvSpPr>
          <p:cNvPr id="41" name="Line 80"/>
          <p:cNvSpPr>
            <a:spLocks noChangeShapeType="1"/>
          </p:cNvSpPr>
          <p:nvPr/>
        </p:nvSpPr>
        <p:spPr bwMode="auto">
          <a:xfrm>
            <a:off x="4429125" y="5969000"/>
            <a:ext cx="647700" cy="0"/>
          </a:xfrm>
          <a:prstGeom prst="line">
            <a:avLst/>
          </a:prstGeom>
          <a:noFill/>
          <a:ln w="38100">
            <a:solidFill>
              <a:schemeClr val="tx1"/>
            </a:solidFill>
            <a:round/>
            <a:headEnd/>
            <a:tailEnd/>
          </a:ln>
        </p:spPr>
        <p:txBody>
          <a:bodyPr/>
          <a:lstStyle/>
          <a:p>
            <a:endParaRPr lang="en-US"/>
          </a:p>
        </p:txBody>
      </p:sp>
      <p:sp>
        <p:nvSpPr>
          <p:cNvPr id="42" name="Line 81"/>
          <p:cNvSpPr>
            <a:spLocks noChangeShapeType="1"/>
          </p:cNvSpPr>
          <p:nvPr/>
        </p:nvSpPr>
        <p:spPr bwMode="auto">
          <a:xfrm>
            <a:off x="3495675" y="4786312"/>
            <a:ext cx="0" cy="1171575"/>
          </a:xfrm>
          <a:prstGeom prst="line">
            <a:avLst/>
          </a:prstGeom>
          <a:noFill/>
          <a:ln w="15875">
            <a:solidFill>
              <a:schemeClr val="tx1"/>
            </a:solidFill>
            <a:round/>
            <a:headEnd/>
            <a:tailEnd/>
          </a:ln>
        </p:spPr>
        <p:txBody>
          <a:bodyPr/>
          <a:lstStyle/>
          <a:p>
            <a:endParaRPr lang="en-US"/>
          </a:p>
        </p:txBody>
      </p:sp>
      <p:sp>
        <p:nvSpPr>
          <p:cNvPr id="43" name="Line 82"/>
          <p:cNvSpPr>
            <a:spLocks noChangeShapeType="1"/>
          </p:cNvSpPr>
          <p:nvPr/>
        </p:nvSpPr>
        <p:spPr bwMode="auto">
          <a:xfrm>
            <a:off x="3686175" y="4795837"/>
            <a:ext cx="0" cy="1171575"/>
          </a:xfrm>
          <a:prstGeom prst="line">
            <a:avLst/>
          </a:prstGeom>
          <a:noFill/>
          <a:ln w="15875">
            <a:solidFill>
              <a:schemeClr val="tx1"/>
            </a:solidFill>
            <a:round/>
            <a:headEnd/>
            <a:tailEnd/>
          </a:ln>
        </p:spPr>
        <p:txBody>
          <a:bodyPr/>
          <a:lstStyle/>
          <a:p>
            <a:endParaRPr lang="en-US"/>
          </a:p>
        </p:txBody>
      </p:sp>
      <p:sp>
        <p:nvSpPr>
          <p:cNvPr id="44" name="Line 83"/>
          <p:cNvSpPr>
            <a:spLocks noChangeShapeType="1"/>
          </p:cNvSpPr>
          <p:nvPr/>
        </p:nvSpPr>
        <p:spPr bwMode="auto">
          <a:xfrm flipV="1">
            <a:off x="3676650" y="5969000"/>
            <a:ext cx="304800" cy="0"/>
          </a:xfrm>
          <a:prstGeom prst="line">
            <a:avLst/>
          </a:prstGeom>
          <a:noFill/>
          <a:ln w="38100">
            <a:solidFill>
              <a:schemeClr val="tx1"/>
            </a:solidFill>
            <a:round/>
            <a:headEnd/>
            <a:tailEnd/>
          </a:ln>
        </p:spPr>
        <p:txBody>
          <a:bodyPr/>
          <a:lstStyle/>
          <a:p>
            <a:endParaRPr lang="en-US"/>
          </a:p>
        </p:txBody>
      </p:sp>
      <p:sp>
        <p:nvSpPr>
          <p:cNvPr id="45" name="Line 84"/>
          <p:cNvSpPr>
            <a:spLocks noChangeShapeType="1"/>
          </p:cNvSpPr>
          <p:nvPr/>
        </p:nvSpPr>
        <p:spPr bwMode="auto">
          <a:xfrm>
            <a:off x="3500438" y="4795837"/>
            <a:ext cx="182562" cy="0"/>
          </a:xfrm>
          <a:prstGeom prst="line">
            <a:avLst/>
          </a:prstGeom>
          <a:noFill/>
          <a:ln w="38100">
            <a:solidFill>
              <a:schemeClr val="accent4"/>
            </a:solidFill>
            <a:round/>
            <a:headEnd/>
            <a:tailEnd/>
          </a:ln>
        </p:spPr>
        <p:txBody>
          <a:bodyPr/>
          <a:lstStyle/>
          <a:p>
            <a:endParaRPr lang="en-US"/>
          </a:p>
        </p:txBody>
      </p:sp>
      <p:sp>
        <p:nvSpPr>
          <p:cNvPr id="46" name="Line 43"/>
          <p:cNvSpPr>
            <a:spLocks noChangeShapeType="1"/>
          </p:cNvSpPr>
          <p:nvPr/>
        </p:nvSpPr>
        <p:spPr bwMode="auto">
          <a:xfrm>
            <a:off x="450850" y="4157662"/>
            <a:ext cx="4724400" cy="0"/>
          </a:xfrm>
          <a:prstGeom prst="line">
            <a:avLst/>
          </a:prstGeom>
          <a:noFill/>
          <a:ln w="12700">
            <a:solidFill>
              <a:schemeClr val="tx1"/>
            </a:solidFill>
            <a:prstDash val="sysDot"/>
            <a:round/>
            <a:headEnd/>
            <a:tailEnd/>
          </a:ln>
        </p:spPr>
        <p:txBody>
          <a:bodyPr wrap="none" anchor="ctr" anchorCtr="1"/>
          <a:lstStyle/>
          <a:p>
            <a:endParaRPr lang="en-US"/>
          </a:p>
        </p:txBody>
      </p:sp>
      <p:sp>
        <p:nvSpPr>
          <p:cNvPr id="47" name="Line 44"/>
          <p:cNvSpPr>
            <a:spLocks noChangeShapeType="1"/>
          </p:cNvSpPr>
          <p:nvPr/>
        </p:nvSpPr>
        <p:spPr bwMode="auto">
          <a:xfrm>
            <a:off x="450850" y="4821237"/>
            <a:ext cx="4724400" cy="0"/>
          </a:xfrm>
          <a:prstGeom prst="line">
            <a:avLst/>
          </a:prstGeom>
          <a:noFill/>
          <a:ln w="12700">
            <a:solidFill>
              <a:schemeClr val="tx1"/>
            </a:solidFill>
            <a:prstDash val="sysDot"/>
            <a:round/>
            <a:headEnd/>
            <a:tailEnd/>
          </a:ln>
        </p:spPr>
        <p:txBody>
          <a:bodyPr wrap="none" anchor="ctr" anchorCtr="1"/>
          <a:lstStyle/>
          <a:p>
            <a:endParaRPr lang="en-US"/>
          </a:p>
        </p:txBody>
      </p:sp>
      <p:sp>
        <p:nvSpPr>
          <p:cNvPr id="48" name="Line 45"/>
          <p:cNvSpPr>
            <a:spLocks noChangeShapeType="1"/>
          </p:cNvSpPr>
          <p:nvPr/>
        </p:nvSpPr>
        <p:spPr bwMode="auto">
          <a:xfrm>
            <a:off x="450850" y="5986462"/>
            <a:ext cx="4724400" cy="0"/>
          </a:xfrm>
          <a:prstGeom prst="line">
            <a:avLst/>
          </a:prstGeom>
          <a:noFill/>
          <a:ln w="12700">
            <a:solidFill>
              <a:schemeClr val="tx1"/>
            </a:solidFill>
            <a:prstDash val="sysDot"/>
            <a:round/>
            <a:headEnd/>
            <a:tailEnd/>
          </a:ln>
        </p:spPr>
        <p:txBody>
          <a:bodyPr wrap="none" anchor="ctr" anchorCtr="1"/>
          <a:lstStyle/>
          <a:p>
            <a:endParaRPr lang="en-US"/>
          </a:p>
        </p:txBody>
      </p:sp>
      <p:sp>
        <p:nvSpPr>
          <p:cNvPr id="50" name="Leading Question"/>
          <p:cNvSpPr txBox="1"/>
          <p:nvPr/>
        </p:nvSpPr>
        <p:spPr>
          <a:xfrm>
            <a:off x="7723699" y="6562045"/>
            <a:ext cx="1097032"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Tail Chaining...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noChangeArrowheads="1"/>
          </p:cNvSpPr>
          <p:nvPr/>
        </p:nvSpPr>
        <p:spPr bwMode="auto">
          <a:xfrm>
            <a:off x="2932113" y="2978348"/>
            <a:ext cx="725487" cy="365125"/>
          </a:xfrm>
          <a:prstGeom prst="roundRect">
            <a:avLst>
              <a:gd name="adj" fmla="val 16667"/>
            </a:avLst>
          </a:prstGeom>
          <a:solidFill>
            <a:srgbClr val="3399FF"/>
          </a:solid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dirty="0" smtClean="0">
                <a:latin typeface="Verdana" pitchFamily="34" charset="0"/>
              </a:rPr>
              <a:t>PUSH</a:t>
            </a:r>
            <a:endParaRPr lang="en-US" sz="1400" b="1" dirty="0">
              <a:latin typeface="Verdana" pitchFamily="34" charset="0"/>
            </a:endParaRPr>
          </a:p>
        </p:txBody>
      </p:sp>
      <p:sp>
        <p:nvSpPr>
          <p:cNvPr id="15363" name="AutoShape 3"/>
          <p:cNvSpPr>
            <a:spLocks noChangeArrowheads="1"/>
          </p:cNvSpPr>
          <p:nvPr/>
        </p:nvSpPr>
        <p:spPr bwMode="auto">
          <a:xfrm>
            <a:off x="4983822" y="2978348"/>
            <a:ext cx="590550" cy="365125"/>
          </a:xfrm>
          <a:prstGeom prst="roundRect">
            <a:avLst>
              <a:gd name="adj" fmla="val 16667"/>
            </a:avLst>
          </a:prstGeom>
          <a:solidFill>
            <a:schemeClr val="accent4"/>
          </a:solid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dirty="0">
                <a:solidFill>
                  <a:schemeClr val="bg1"/>
                </a:solidFill>
                <a:latin typeface="Verdana" pitchFamily="34" charset="0"/>
              </a:rPr>
              <a:t>POP</a:t>
            </a:r>
          </a:p>
        </p:txBody>
      </p:sp>
      <p:sp>
        <p:nvSpPr>
          <p:cNvPr id="15364" name="AutoShape 4"/>
          <p:cNvSpPr>
            <a:spLocks noChangeArrowheads="1"/>
          </p:cNvSpPr>
          <p:nvPr/>
        </p:nvSpPr>
        <p:spPr bwMode="auto">
          <a:xfrm>
            <a:off x="3657600" y="2978348"/>
            <a:ext cx="1320800" cy="365125"/>
          </a:xfrm>
          <a:prstGeom prst="roundRect">
            <a:avLst>
              <a:gd name="adj" fmla="val 16667"/>
            </a:avLst>
          </a:prstGeom>
          <a:no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a:latin typeface="Verdana" pitchFamily="34" charset="0"/>
              </a:rPr>
              <a:t>ISR 1</a:t>
            </a:r>
          </a:p>
        </p:txBody>
      </p:sp>
      <p:sp>
        <p:nvSpPr>
          <p:cNvPr id="15366" name="AutoShape 6"/>
          <p:cNvSpPr>
            <a:spLocks noChangeArrowheads="1"/>
          </p:cNvSpPr>
          <p:nvPr/>
        </p:nvSpPr>
        <p:spPr bwMode="auto">
          <a:xfrm>
            <a:off x="7632700" y="2978348"/>
            <a:ext cx="731838" cy="365125"/>
          </a:xfrm>
          <a:prstGeom prst="roundRect">
            <a:avLst>
              <a:gd name="adj" fmla="val 16667"/>
            </a:avLst>
          </a:prstGeom>
          <a:solidFill>
            <a:schemeClr val="accent4"/>
          </a:solid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a:solidFill>
                  <a:schemeClr val="bg1"/>
                </a:solidFill>
                <a:latin typeface="Verdana" pitchFamily="34" charset="0"/>
              </a:rPr>
              <a:t>POP </a:t>
            </a:r>
          </a:p>
        </p:txBody>
      </p:sp>
      <p:sp>
        <p:nvSpPr>
          <p:cNvPr id="15367" name="AutoShape 7"/>
          <p:cNvSpPr>
            <a:spLocks noChangeArrowheads="1"/>
          </p:cNvSpPr>
          <p:nvPr/>
        </p:nvSpPr>
        <p:spPr bwMode="auto">
          <a:xfrm>
            <a:off x="6324600" y="2978348"/>
            <a:ext cx="1308100" cy="365125"/>
          </a:xfrm>
          <a:prstGeom prst="roundRect">
            <a:avLst>
              <a:gd name="adj" fmla="val 16667"/>
            </a:avLst>
          </a:prstGeom>
          <a:no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a:latin typeface="Verdana" pitchFamily="34" charset="0"/>
              </a:rPr>
              <a:t>ISR 2</a:t>
            </a:r>
          </a:p>
        </p:txBody>
      </p:sp>
      <p:sp>
        <p:nvSpPr>
          <p:cNvPr id="15368" name="AutoShape 8"/>
          <p:cNvSpPr>
            <a:spLocks noChangeArrowheads="1"/>
          </p:cNvSpPr>
          <p:nvPr/>
        </p:nvSpPr>
        <p:spPr bwMode="auto">
          <a:xfrm>
            <a:off x="2933700" y="4008437"/>
            <a:ext cx="731838" cy="365125"/>
          </a:xfrm>
          <a:prstGeom prst="roundRect">
            <a:avLst>
              <a:gd name="adj" fmla="val 16667"/>
            </a:avLst>
          </a:prstGeom>
          <a:solidFill>
            <a:srgbClr val="3399FF"/>
          </a:solid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a:latin typeface="Verdana" pitchFamily="34" charset="0"/>
              </a:rPr>
              <a:t>PUSH</a:t>
            </a:r>
          </a:p>
        </p:txBody>
      </p:sp>
      <p:sp>
        <p:nvSpPr>
          <p:cNvPr id="15369" name="AutoShape 9"/>
          <p:cNvSpPr>
            <a:spLocks noChangeArrowheads="1"/>
          </p:cNvSpPr>
          <p:nvPr/>
        </p:nvSpPr>
        <p:spPr bwMode="auto">
          <a:xfrm>
            <a:off x="5038725" y="4008437"/>
            <a:ext cx="274638" cy="365125"/>
          </a:xfrm>
          <a:prstGeom prst="roundRect">
            <a:avLst>
              <a:gd name="adj" fmla="val 16667"/>
            </a:avLst>
          </a:prstGeom>
          <a:solidFill>
            <a:srgbClr val="33DD37"/>
          </a:solidFill>
          <a:ln w="9525">
            <a:solidFill>
              <a:schemeClr val="tx1"/>
            </a:solidFill>
            <a:round/>
            <a:headEnd/>
            <a:tailEnd/>
          </a:ln>
        </p:spPr>
        <p:txBody>
          <a:bodyPr wrap="none" anchor="ctr"/>
          <a:lstStyle/>
          <a:p>
            <a:pPr eaLnBrk="1" hangingPunct="1">
              <a:lnSpc>
                <a:spcPct val="100000"/>
              </a:lnSpc>
              <a:spcBef>
                <a:spcPct val="0"/>
              </a:spcBef>
              <a:buClrTx/>
              <a:buSzTx/>
              <a:buFontTx/>
              <a:buNone/>
            </a:pPr>
            <a:endParaRPr lang="en-US" sz="1400" b="1">
              <a:latin typeface="Verdana" pitchFamily="34" charset="0"/>
            </a:endParaRPr>
          </a:p>
        </p:txBody>
      </p:sp>
      <p:sp>
        <p:nvSpPr>
          <p:cNvPr id="15370" name="AutoShape 10"/>
          <p:cNvSpPr>
            <a:spLocks noChangeArrowheads="1"/>
          </p:cNvSpPr>
          <p:nvPr/>
        </p:nvSpPr>
        <p:spPr bwMode="auto">
          <a:xfrm>
            <a:off x="3667125" y="4008437"/>
            <a:ext cx="1371600" cy="365125"/>
          </a:xfrm>
          <a:prstGeom prst="roundRect">
            <a:avLst>
              <a:gd name="adj" fmla="val 16667"/>
            </a:avLst>
          </a:prstGeom>
          <a:no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a:latin typeface="Verdana" pitchFamily="34" charset="0"/>
              </a:rPr>
              <a:t>ISR 1</a:t>
            </a:r>
          </a:p>
        </p:txBody>
      </p:sp>
      <p:sp>
        <p:nvSpPr>
          <p:cNvPr id="15371" name="AutoShape 11"/>
          <p:cNvSpPr>
            <a:spLocks noChangeArrowheads="1"/>
          </p:cNvSpPr>
          <p:nvPr/>
        </p:nvSpPr>
        <p:spPr bwMode="auto">
          <a:xfrm>
            <a:off x="6684963" y="4008437"/>
            <a:ext cx="547687" cy="365125"/>
          </a:xfrm>
          <a:prstGeom prst="roundRect">
            <a:avLst>
              <a:gd name="adj" fmla="val 16667"/>
            </a:avLst>
          </a:prstGeom>
          <a:solidFill>
            <a:schemeClr val="accent4"/>
          </a:solid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a:solidFill>
                  <a:schemeClr val="bg1"/>
                </a:solidFill>
                <a:latin typeface="Verdana" pitchFamily="34" charset="0"/>
              </a:rPr>
              <a:t>POP</a:t>
            </a:r>
          </a:p>
        </p:txBody>
      </p:sp>
      <p:sp>
        <p:nvSpPr>
          <p:cNvPr id="15372" name="AutoShape 12"/>
          <p:cNvSpPr>
            <a:spLocks noChangeArrowheads="1"/>
          </p:cNvSpPr>
          <p:nvPr/>
        </p:nvSpPr>
        <p:spPr bwMode="auto">
          <a:xfrm>
            <a:off x="5313363" y="4008437"/>
            <a:ext cx="1371600" cy="365125"/>
          </a:xfrm>
          <a:prstGeom prst="roundRect">
            <a:avLst>
              <a:gd name="adj" fmla="val 16667"/>
            </a:avLst>
          </a:prstGeom>
          <a:no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a:latin typeface="Verdana" pitchFamily="34" charset="0"/>
              </a:rPr>
              <a:t>ISR 2</a:t>
            </a:r>
          </a:p>
        </p:txBody>
      </p:sp>
      <p:sp>
        <p:nvSpPr>
          <p:cNvPr id="15373" name="Line 13"/>
          <p:cNvSpPr>
            <a:spLocks noChangeShapeType="1"/>
          </p:cNvSpPr>
          <p:nvPr/>
        </p:nvSpPr>
        <p:spPr bwMode="auto">
          <a:xfrm>
            <a:off x="2933700" y="2978348"/>
            <a:ext cx="0" cy="274638"/>
          </a:xfrm>
          <a:prstGeom prst="line">
            <a:avLst/>
          </a:prstGeom>
          <a:noFill/>
          <a:ln w="9525">
            <a:solidFill>
              <a:schemeClr val="tx1"/>
            </a:solidFill>
            <a:miter lim="800000"/>
            <a:headEnd/>
            <a:tailEnd/>
          </a:ln>
        </p:spPr>
        <p:txBody>
          <a:bodyPr wrap="none"/>
          <a:lstStyle/>
          <a:p>
            <a:endParaRPr lang="en-US"/>
          </a:p>
        </p:txBody>
      </p:sp>
      <p:sp>
        <p:nvSpPr>
          <p:cNvPr id="15392" name="Line 32"/>
          <p:cNvSpPr>
            <a:spLocks noChangeShapeType="1"/>
          </p:cNvSpPr>
          <p:nvPr/>
        </p:nvSpPr>
        <p:spPr bwMode="auto">
          <a:xfrm>
            <a:off x="2940050" y="3940175"/>
            <a:ext cx="0" cy="274637"/>
          </a:xfrm>
          <a:prstGeom prst="line">
            <a:avLst/>
          </a:prstGeom>
          <a:noFill/>
          <a:ln w="9525">
            <a:solidFill>
              <a:schemeClr val="tx1"/>
            </a:solidFill>
            <a:miter lim="800000"/>
            <a:headEnd/>
            <a:tailEnd/>
          </a:ln>
        </p:spPr>
        <p:txBody>
          <a:bodyPr wrap="none"/>
          <a:lstStyle/>
          <a:p>
            <a:endParaRPr lang="en-US"/>
          </a:p>
        </p:txBody>
      </p:sp>
      <p:sp>
        <p:nvSpPr>
          <p:cNvPr id="15393" name="Line 33"/>
          <p:cNvSpPr>
            <a:spLocks noChangeShapeType="1"/>
          </p:cNvSpPr>
          <p:nvPr/>
        </p:nvSpPr>
        <p:spPr bwMode="auto">
          <a:xfrm>
            <a:off x="3662363" y="4373562"/>
            <a:ext cx="0" cy="274638"/>
          </a:xfrm>
          <a:prstGeom prst="line">
            <a:avLst/>
          </a:prstGeom>
          <a:noFill/>
          <a:ln w="9525">
            <a:solidFill>
              <a:schemeClr val="tx1"/>
            </a:solidFill>
            <a:miter lim="800000"/>
            <a:headEnd/>
            <a:tailEnd/>
          </a:ln>
        </p:spPr>
        <p:txBody>
          <a:bodyPr wrap="none"/>
          <a:lstStyle/>
          <a:p>
            <a:endParaRPr lang="en-US"/>
          </a:p>
        </p:txBody>
      </p:sp>
      <p:sp>
        <p:nvSpPr>
          <p:cNvPr id="15394" name="Line 34"/>
          <p:cNvSpPr>
            <a:spLocks noChangeShapeType="1"/>
          </p:cNvSpPr>
          <p:nvPr/>
        </p:nvSpPr>
        <p:spPr bwMode="auto">
          <a:xfrm>
            <a:off x="5038725" y="4381500"/>
            <a:ext cx="0" cy="274637"/>
          </a:xfrm>
          <a:prstGeom prst="line">
            <a:avLst/>
          </a:prstGeom>
          <a:noFill/>
          <a:ln w="9525">
            <a:solidFill>
              <a:schemeClr val="tx1"/>
            </a:solidFill>
            <a:miter lim="800000"/>
            <a:headEnd/>
            <a:tailEnd/>
          </a:ln>
        </p:spPr>
        <p:txBody>
          <a:bodyPr wrap="none"/>
          <a:lstStyle/>
          <a:p>
            <a:endParaRPr lang="en-US"/>
          </a:p>
        </p:txBody>
      </p:sp>
      <p:sp>
        <p:nvSpPr>
          <p:cNvPr id="15395" name="Line 35"/>
          <p:cNvSpPr>
            <a:spLocks noChangeShapeType="1"/>
          </p:cNvSpPr>
          <p:nvPr/>
        </p:nvSpPr>
        <p:spPr bwMode="auto">
          <a:xfrm>
            <a:off x="5313363" y="4373562"/>
            <a:ext cx="0" cy="274638"/>
          </a:xfrm>
          <a:prstGeom prst="line">
            <a:avLst/>
          </a:prstGeom>
          <a:noFill/>
          <a:ln w="9525">
            <a:solidFill>
              <a:schemeClr val="tx1"/>
            </a:solidFill>
            <a:miter lim="800000"/>
            <a:headEnd/>
            <a:tailEnd/>
          </a:ln>
        </p:spPr>
        <p:txBody>
          <a:bodyPr wrap="none"/>
          <a:lstStyle/>
          <a:p>
            <a:endParaRPr lang="en-US"/>
          </a:p>
        </p:txBody>
      </p:sp>
      <p:sp>
        <p:nvSpPr>
          <p:cNvPr id="15396" name="Text Box 36"/>
          <p:cNvSpPr txBox="1">
            <a:spLocks noChangeArrowheads="1"/>
          </p:cNvSpPr>
          <p:nvPr/>
        </p:nvSpPr>
        <p:spPr bwMode="auto">
          <a:xfrm>
            <a:off x="2895600" y="4370387"/>
            <a:ext cx="822661" cy="523220"/>
          </a:xfrm>
          <a:prstGeom prst="rect">
            <a:avLst/>
          </a:prstGeom>
          <a:noFill/>
          <a:ln w="9525">
            <a:noFill/>
            <a:miter lim="800000"/>
            <a:headEnd/>
            <a:tailEnd/>
          </a:ln>
        </p:spPr>
        <p:txBody>
          <a:bodyPr wrap="none">
            <a:spAutoFit/>
          </a:bodyPr>
          <a:lstStyle/>
          <a:p>
            <a:pPr eaLnBrk="1" hangingPunct="1">
              <a:lnSpc>
                <a:spcPct val="100000"/>
              </a:lnSpc>
              <a:spcBef>
                <a:spcPct val="0"/>
              </a:spcBef>
              <a:buClrTx/>
              <a:buSzTx/>
              <a:buFontTx/>
              <a:buNone/>
            </a:pPr>
            <a:r>
              <a:rPr lang="en-US" sz="1400" dirty="0" smtClean="0">
                <a:latin typeface="Verdana" pitchFamily="34" charset="0"/>
              </a:rPr>
              <a:t>12</a:t>
            </a:r>
            <a:br>
              <a:rPr lang="en-US" sz="1400" dirty="0" smtClean="0">
                <a:latin typeface="Verdana" pitchFamily="34" charset="0"/>
              </a:rPr>
            </a:br>
            <a:r>
              <a:rPr lang="en-US" sz="1400" dirty="0" smtClean="0">
                <a:latin typeface="Verdana" pitchFamily="34" charset="0"/>
              </a:rPr>
              <a:t>Cycles</a:t>
            </a:r>
            <a:endParaRPr lang="en-US" sz="1400" dirty="0">
              <a:latin typeface="Verdana" pitchFamily="34" charset="0"/>
            </a:endParaRPr>
          </a:p>
        </p:txBody>
      </p:sp>
      <p:grpSp>
        <p:nvGrpSpPr>
          <p:cNvPr id="2" name="Group 37"/>
          <p:cNvGrpSpPr>
            <a:grpSpLocks/>
          </p:cNvGrpSpPr>
          <p:nvPr/>
        </p:nvGrpSpPr>
        <p:grpSpPr bwMode="auto">
          <a:xfrm>
            <a:off x="2098675" y="1643062"/>
            <a:ext cx="3462338" cy="365125"/>
            <a:chOff x="963" y="690"/>
            <a:chExt cx="2181" cy="230"/>
          </a:xfrm>
        </p:grpSpPr>
        <p:sp>
          <p:nvSpPr>
            <p:cNvPr id="15427" name="Line 38"/>
            <p:cNvSpPr>
              <a:spLocks noChangeShapeType="1"/>
            </p:cNvSpPr>
            <p:nvPr/>
          </p:nvSpPr>
          <p:spPr bwMode="auto">
            <a:xfrm>
              <a:off x="1417" y="724"/>
              <a:ext cx="1727" cy="0"/>
            </a:xfrm>
            <a:prstGeom prst="line">
              <a:avLst/>
            </a:prstGeom>
            <a:noFill/>
            <a:ln w="9525">
              <a:solidFill>
                <a:schemeClr val="tx1"/>
              </a:solidFill>
              <a:miter lim="800000"/>
              <a:headEnd/>
              <a:tailEnd/>
            </a:ln>
          </p:spPr>
          <p:txBody>
            <a:bodyPr wrap="none"/>
            <a:lstStyle/>
            <a:p>
              <a:endParaRPr lang="en-US"/>
            </a:p>
          </p:txBody>
        </p:sp>
        <p:sp>
          <p:nvSpPr>
            <p:cNvPr id="15428" name="Line 39"/>
            <p:cNvSpPr>
              <a:spLocks noChangeShapeType="1"/>
            </p:cNvSpPr>
            <p:nvPr/>
          </p:nvSpPr>
          <p:spPr bwMode="auto">
            <a:xfrm rot="18900000" flipH="1">
              <a:off x="1219" y="805"/>
              <a:ext cx="230" cy="0"/>
            </a:xfrm>
            <a:prstGeom prst="line">
              <a:avLst/>
            </a:prstGeom>
            <a:noFill/>
            <a:ln w="9525">
              <a:solidFill>
                <a:schemeClr val="tx1"/>
              </a:solidFill>
              <a:miter lim="800000"/>
              <a:headEnd/>
              <a:tailEnd/>
            </a:ln>
          </p:spPr>
          <p:txBody>
            <a:bodyPr wrap="none"/>
            <a:lstStyle/>
            <a:p>
              <a:endParaRPr lang="en-US"/>
            </a:p>
          </p:txBody>
        </p:sp>
        <p:sp>
          <p:nvSpPr>
            <p:cNvPr id="15429" name="Line 40"/>
            <p:cNvSpPr>
              <a:spLocks noChangeShapeType="1"/>
            </p:cNvSpPr>
            <p:nvPr/>
          </p:nvSpPr>
          <p:spPr bwMode="auto">
            <a:xfrm flipH="1">
              <a:off x="963" y="888"/>
              <a:ext cx="288" cy="0"/>
            </a:xfrm>
            <a:prstGeom prst="line">
              <a:avLst/>
            </a:prstGeom>
            <a:noFill/>
            <a:ln w="9525">
              <a:solidFill>
                <a:schemeClr val="tx1"/>
              </a:solidFill>
              <a:miter lim="800000"/>
              <a:headEnd/>
              <a:tailEnd/>
            </a:ln>
          </p:spPr>
          <p:txBody>
            <a:bodyPr wrap="none"/>
            <a:lstStyle/>
            <a:p>
              <a:endParaRPr lang="en-US"/>
            </a:p>
          </p:txBody>
        </p:sp>
      </p:grpSp>
      <p:grpSp>
        <p:nvGrpSpPr>
          <p:cNvPr id="3" name="Group 41"/>
          <p:cNvGrpSpPr>
            <a:grpSpLocks/>
          </p:cNvGrpSpPr>
          <p:nvPr/>
        </p:nvGrpSpPr>
        <p:grpSpPr bwMode="auto">
          <a:xfrm>
            <a:off x="2100263" y="2025650"/>
            <a:ext cx="3462337" cy="365125"/>
            <a:chOff x="964" y="931"/>
            <a:chExt cx="2181" cy="230"/>
          </a:xfrm>
        </p:grpSpPr>
        <p:sp>
          <p:nvSpPr>
            <p:cNvPr id="15424" name="Line 42"/>
            <p:cNvSpPr>
              <a:spLocks noChangeShapeType="1"/>
            </p:cNvSpPr>
            <p:nvPr/>
          </p:nvSpPr>
          <p:spPr bwMode="auto">
            <a:xfrm>
              <a:off x="1418" y="963"/>
              <a:ext cx="1727" cy="0"/>
            </a:xfrm>
            <a:prstGeom prst="line">
              <a:avLst/>
            </a:prstGeom>
            <a:noFill/>
            <a:ln w="9525">
              <a:solidFill>
                <a:schemeClr val="tx1"/>
              </a:solidFill>
              <a:prstDash val="dash"/>
              <a:miter lim="800000"/>
              <a:headEnd/>
              <a:tailEnd/>
            </a:ln>
          </p:spPr>
          <p:txBody>
            <a:bodyPr wrap="none"/>
            <a:lstStyle/>
            <a:p>
              <a:endParaRPr lang="en-US"/>
            </a:p>
          </p:txBody>
        </p:sp>
        <p:sp>
          <p:nvSpPr>
            <p:cNvPr id="15425" name="Line 43"/>
            <p:cNvSpPr>
              <a:spLocks noChangeShapeType="1"/>
            </p:cNvSpPr>
            <p:nvPr/>
          </p:nvSpPr>
          <p:spPr bwMode="auto">
            <a:xfrm rot="18900000" flipH="1">
              <a:off x="1220" y="1046"/>
              <a:ext cx="230" cy="0"/>
            </a:xfrm>
            <a:prstGeom prst="line">
              <a:avLst/>
            </a:prstGeom>
            <a:noFill/>
            <a:ln w="9525">
              <a:solidFill>
                <a:schemeClr val="tx1"/>
              </a:solidFill>
              <a:prstDash val="dash"/>
              <a:miter lim="800000"/>
              <a:headEnd/>
              <a:tailEnd/>
            </a:ln>
          </p:spPr>
          <p:txBody>
            <a:bodyPr wrap="none"/>
            <a:lstStyle/>
            <a:p>
              <a:endParaRPr lang="en-US"/>
            </a:p>
          </p:txBody>
        </p:sp>
        <p:sp>
          <p:nvSpPr>
            <p:cNvPr id="15426" name="Line 44"/>
            <p:cNvSpPr>
              <a:spLocks noChangeShapeType="1"/>
            </p:cNvSpPr>
            <p:nvPr/>
          </p:nvSpPr>
          <p:spPr bwMode="auto">
            <a:xfrm flipH="1">
              <a:off x="964" y="1127"/>
              <a:ext cx="288" cy="0"/>
            </a:xfrm>
            <a:prstGeom prst="line">
              <a:avLst/>
            </a:prstGeom>
            <a:noFill/>
            <a:ln w="9525">
              <a:solidFill>
                <a:schemeClr val="tx1"/>
              </a:solidFill>
              <a:prstDash val="dash"/>
              <a:miter lim="800000"/>
              <a:headEnd/>
              <a:tailEnd/>
            </a:ln>
          </p:spPr>
          <p:txBody>
            <a:bodyPr wrap="none"/>
            <a:lstStyle/>
            <a:p>
              <a:endParaRPr lang="en-US"/>
            </a:p>
          </p:txBody>
        </p:sp>
      </p:grpSp>
      <p:sp>
        <p:nvSpPr>
          <p:cNvPr id="15399" name="Text Box 45"/>
          <p:cNvSpPr txBox="1">
            <a:spLocks noChangeArrowheads="1"/>
          </p:cNvSpPr>
          <p:nvPr/>
        </p:nvSpPr>
        <p:spPr bwMode="auto">
          <a:xfrm>
            <a:off x="1460500" y="1801812"/>
            <a:ext cx="698500" cy="304800"/>
          </a:xfrm>
          <a:prstGeom prst="rect">
            <a:avLst/>
          </a:prstGeom>
          <a:noFill/>
          <a:ln w="9525">
            <a:noFill/>
            <a:miter lim="800000"/>
            <a:headEnd/>
            <a:tailEnd/>
          </a:ln>
        </p:spPr>
        <p:txBody>
          <a:bodyPr wrap="none">
            <a:spAutoFit/>
          </a:bodyPr>
          <a:lstStyle/>
          <a:p>
            <a:pPr algn="l" eaLnBrk="1" hangingPunct="1">
              <a:lnSpc>
                <a:spcPct val="100000"/>
              </a:lnSpc>
              <a:spcBef>
                <a:spcPct val="0"/>
              </a:spcBef>
              <a:buClrTx/>
              <a:buSzTx/>
              <a:buFontTx/>
              <a:buNone/>
            </a:pPr>
            <a:r>
              <a:rPr lang="en-US" sz="1400" b="1">
                <a:latin typeface="Verdana" pitchFamily="34" charset="0"/>
              </a:rPr>
              <a:t>IRQ1</a:t>
            </a:r>
          </a:p>
        </p:txBody>
      </p:sp>
      <p:sp>
        <p:nvSpPr>
          <p:cNvPr id="15400" name="Text Box 46"/>
          <p:cNvSpPr txBox="1">
            <a:spLocks noChangeArrowheads="1"/>
          </p:cNvSpPr>
          <p:nvPr/>
        </p:nvSpPr>
        <p:spPr bwMode="auto">
          <a:xfrm>
            <a:off x="1460500" y="2185987"/>
            <a:ext cx="698500" cy="304800"/>
          </a:xfrm>
          <a:prstGeom prst="rect">
            <a:avLst/>
          </a:prstGeom>
          <a:noFill/>
          <a:ln w="9525">
            <a:noFill/>
            <a:miter lim="800000"/>
            <a:headEnd/>
            <a:tailEnd/>
          </a:ln>
        </p:spPr>
        <p:txBody>
          <a:bodyPr wrap="none">
            <a:spAutoFit/>
          </a:bodyPr>
          <a:lstStyle/>
          <a:p>
            <a:pPr algn="l" eaLnBrk="1" hangingPunct="1">
              <a:lnSpc>
                <a:spcPct val="100000"/>
              </a:lnSpc>
              <a:spcBef>
                <a:spcPct val="0"/>
              </a:spcBef>
              <a:buClrTx/>
              <a:buSzTx/>
              <a:buFontTx/>
              <a:buNone/>
            </a:pPr>
            <a:r>
              <a:rPr lang="en-US" sz="1400" b="1">
                <a:latin typeface="Verdana" pitchFamily="34" charset="0"/>
              </a:rPr>
              <a:t>IRQ2</a:t>
            </a:r>
          </a:p>
        </p:txBody>
      </p:sp>
      <p:sp>
        <p:nvSpPr>
          <p:cNvPr id="15401" name="Line 47"/>
          <p:cNvSpPr>
            <a:spLocks noChangeShapeType="1"/>
          </p:cNvSpPr>
          <p:nvPr/>
        </p:nvSpPr>
        <p:spPr bwMode="auto">
          <a:xfrm>
            <a:off x="2932113" y="1706562"/>
            <a:ext cx="0" cy="3259138"/>
          </a:xfrm>
          <a:prstGeom prst="line">
            <a:avLst/>
          </a:prstGeom>
          <a:noFill/>
          <a:ln w="9525">
            <a:solidFill>
              <a:schemeClr val="tx1"/>
            </a:solidFill>
            <a:prstDash val="dash"/>
            <a:miter lim="800000"/>
            <a:headEnd/>
            <a:tailEnd/>
          </a:ln>
        </p:spPr>
        <p:txBody>
          <a:bodyPr wrap="none"/>
          <a:lstStyle/>
          <a:p>
            <a:endParaRPr lang="en-US"/>
          </a:p>
        </p:txBody>
      </p:sp>
      <p:sp>
        <p:nvSpPr>
          <p:cNvPr id="15402" name="Text Box 48"/>
          <p:cNvSpPr txBox="1">
            <a:spLocks noChangeArrowheads="1"/>
          </p:cNvSpPr>
          <p:nvPr/>
        </p:nvSpPr>
        <p:spPr bwMode="auto">
          <a:xfrm>
            <a:off x="533400" y="3045023"/>
            <a:ext cx="2190750" cy="307777"/>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r>
              <a:rPr lang="en-US" sz="1400" b="1" dirty="0" smtClean="0">
                <a:latin typeface="Verdana" pitchFamily="34" charset="0"/>
              </a:rPr>
              <a:t>Typical processor</a:t>
            </a:r>
            <a:endParaRPr lang="en-US" sz="1200" dirty="0">
              <a:latin typeface="Verdana" pitchFamily="34" charset="0"/>
            </a:endParaRPr>
          </a:p>
        </p:txBody>
      </p:sp>
      <p:sp>
        <p:nvSpPr>
          <p:cNvPr id="15403" name="Text Box 49"/>
          <p:cNvSpPr txBox="1">
            <a:spLocks noChangeArrowheads="1"/>
          </p:cNvSpPr>
          <p:nvPr/>
        </p:nvSpPr>
        <p:spPr bwMode="auto">
          <a:xfrm>
            <a:off x="533400" y="4029075"/>
            <a:ext cx="2228850" cy="892552"/>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r>
              <a:rPr lang="en-US" sz="1400" b="1" dirty="0" smtClean="0">
                <a:latin typeface="Verdana" pitchFamily="34" charset="0"/>
              </a:rPr>
              <a:t>Cortex-M4</a:t>
            </a:r>
            <a:endParaRPr lang="en-US" sz="1400" b="1" dirty="0">
              <a:latin typeface="Verdana" pitchFamily="34" charset="0"/>
            </a:endParaRPr>
          </a:p>
          <a:p>
            <a:pPr eaLnBrk="1" hangingPunct="1">
              <a:lnSpc>
                <a:spcPct val="100000"/>
              </a:lnSpc>
              <a:spcBef>
                <a:spcPct val="0"/>
              </a:spcBef>
              <a:buClrTx/>
              <a:buSzTx/>
              <a:buFontTx/>
              <a:buNone/>
            </a:pPr>
            <a:r>
              <a:rPr lang="en-US" sz="1200" dirty="0">
                <a:latin typeface="Verdana" pitchFamily="34" charset="0"/>
              </a:rPr>
              <a:t>Interrupt handling in HW</a:t>
            </a:r>
          </a:p>
          <a:p>
            <a:pPr eaLnBrk="1" hangingPunct="1">
              <a:lnSpc>
                <a:spcPct val="100000"/>
              </a:lnSpc>
              <a:spcBef>
                <a:spcPct val="0"/>
              </a:spcBef>
              <a:buClrTx/>
              <a:buSzTx/>
              <a:buFontTx/>
              <a:buNone/>
            </a:pPr>
            <a:endParaRPr lang="en-US" sz="1400" b="1" dirty="0">
              <a:latin typeface="Verdana" pitchFamily="34" charset="0"/>
            </a:endParaRPr>
          </a:p>
        </p:txBody>
      </p:sp>
      <p:sp>
        <p:nvSpPr>
          <p:cNvPr id="15404" name="Text Box 50"/>
          <p:cNvSpPr txBox="1">
            <a:spLocks noChangeArrowheads="1"/>
          </p:cNvSpPr>
          <p:nvPr/>
        </p:nvSpPr>
        <p:spPr bwMode="auto">
          <a:xfrm>
            <a:off x="4780052" y="4376737"/>
            <a:ext cx="822661" cy="523220"/>
          </a:xfrm>
          <a:prstGeom prst="rect">
            <a:avLst/>
          </a:prstGeom>
          <a:noFill/>
          <a:ln w="9525">
            <a:noFill/>
            <a:miter lim="800000"/>
            <a:headEnd/>
            <a:tailEnd/>
          </a:ln>
        </p:spPr>
        <p:txBody>
          <a:bodyPr wrap="none">
            <a:spAutoFit/>
          </a:bodyPr>
          <a:lstStyle/>
          <a:p>
            <a:pPr eaLnBrk="1" hangingPunct="1">
              <a:lnSpc>
                <a:spcPct val="100000"/>
              </a:lnSpc>
              <a:spcBef>
                <a:spcPct val="0"/>
              </a:spcBef>
              <a:buClrTx/>
              <a:buSzTx/>
              <a:buFontTx/>
              <a:buNone/>
            </a:pPr>
            <a:r>
              <a:rPr lang="en-US" sz="1400" dirty="0" smtClean="0">
                <a:latin typeface="Verdana" pitchFamily="34" charset="0"/>
              </a:rPr>
              <a:t>6</a:t>
            </a:r>
            <a:br>
              <a:rPr lang="en-US" sz="1400" dirty="0" smtClean="0">
                <a:latin typeface="Verdana" pitchFamily="34" charset="0"/>
              </a:rPr>
            </a:br>
            <a:r>
              <a:rPr lang="en-US" sz="1400" dirty="0" smtClean="0">
                <a:latin typeface="Verdana" pitchFamily="34" charset="0"/>
              </a:rPr>
              <a:t>Cycles</a:t>
            </a:r>
            <a:endParaRPr lang="en-US" sz="1400" dirty="0">
              <a:latin typeface="Verdana" pitchFamily="34" charset="0"/>
            </a:endParaRPr>
          </a:p>
        </p:txBody>
      </p:sp>
      <p:sp>
        <p:nvSpPr>
          <p:cNvPr id="15405" name="Line 51"/>
          <p:cNvSpPr>
            <a:spLocks noChangeShapeType="1"/>
          </p:cNvSpPr>
          <p:nvPr/>
        </p:nvSpPr>
        <p:spPr bwMode="auto">
          <a:xfrm>
            <a:off x="5314950" y="4529137"/>
            <a:ext cx="182563" cy="0"/>
          </a:xfrm>
          <a:prstGeom prst="line">
            <a:avLst/>
          </a:prstGeom>
          <a:noFill/>
          <a:ln w="9525">
            <a:solidFill>
              <a:schemeClr val="tx1"/>
            </a:solidFill>
            <a:miter lim="800000"/>
            <a:headEnd type="triangle" w="med" len="med"/>
            <a:tailEnd/>
          </a:ln>
        </p:spPr>
        <p:txBody>
          <a:bodyPr wrap="none"/>
          <a:lstStyle/>
          <a:p>
            <a:endParaRPr lang="en-US"/>
          </a:p>
        </p:txBody>
      </p:sp>
      <p:sp>
        <p:nvSpPr>
          <p:cNvPr id="15406" name="Line 52"/>
          <p:cNvSpPr>
            <a:spLocks noChangeShapeType="1"/>
          </p:cNvSpPr>
          <p:nvPr/>
        </p:nvSpPr>
        <p:spPr bwMode="auto">
          <a:xfrm>
            <a:off x="4857750" y="4527550"/>
            <a:ext cx="182563" cy="0"/>
          </a:xfrm>
          <a:prstGeom prst="line">
            <a:avLst/>
          </a:prstGeom>
          <a:noFill/>
          <a:ln w="9525">
            <a:solidFill>
              <a:schemeClr val="tx1"/>
            </a:solidFill>
            <a:miter lim="800000"/>
            <a:headEnd/>
            <a:tailEnd type="triangle" w="med" len="med"/>
          </a:ln>
        </p:spPr>
        <p:txBody>
          <a:bodyPr wrap="none"/>
          <a:lstStyle/>
          <a:p>
            <a:endParaRPr lang="en-US"/>
          </a:p>
        </p:txBody>
      </p:sp>
      <p:sp>
        <p:nvSpPr>
          <p:cNvPr id="15407" name="Line 53"/>
          <p:cNvSpPr>
            <a:spLocks noChangeShapeType="1"/>
          </p:cNvSpPr>
          <p:nvPr/>
        </p:nvSpPr>
        <p:spPr bwMode="auto">
          <a:xfrm>
            <a:off x="2936875" y="4529137"/>
            <a:ext cx="182563" cy="0"/>
          </a:xfrm>
          <a:prstGeom prst="line">
            <a:avLst/>
          </a:prstGeom>
          <a:noFill/>
          <a:ln w="9525">
            <a:solidFill>
              <a:schemeClr val="tx1"/>
            </a:solidFill>
            <a:miter lim="800000"/>
            <a:headEnd type="triangle" w="med" len="med"/>
            <a:tailEnd/>
          </a:ln>
        </p:spPr>
        <p:txBody>
          <a:bodyPr wrap="none"/>
          <a:lstStyle/>
          <a:p>
            <a:endParaRPr lang="en-US"/>
          </a:p>
        </p:txBody>
      </p:sp>
      <p:sp>
        <p:nvSpPr>
          <p:cNvPr id="15408" name="Line 54"/>
          <p:cNvSpPr>
            <a:spLocks noChangeShapeType="1"/>
          </p:cNvSpPr>
          <p:nvPr/>
        </p:nvSpPr>
        <p:spPr bwMode="auto">
          <a:xfrm>
            <a:off x="3481388" y="4529137"/>
            <a:ext cx="182562" cy="0"/>
          </a:xfrm>
          <a:prstGeom prst="line">
            <a:avLst/>
          </a:prstGeom>
          <a:noFill/>
          <a:ln w="9525">
            <a:solidFill>
              <a:schemeClr val="tx1"/>
            </a:solidFill>
            <a:miter lim="800000"/>
            <a:headEnd/>
            <a:tailEnd type="triangle" w="med" len="med"/>
          </a:ln>
        </p:spPr>
        <p:txBody>
          <a:bodyPr wrap="none"/>
          <a:lstStyle/>
          <a:p>
            <a:endParaRPr lang="en-US"/>
          </a:p>
        </p:txBody>
      </p:sp>
      <p:grpSp>
        <p:nvGrpSpPr>
          <p:cNvPr id="4" name="Group 55"/>
          <p:cNvGrpSpPr>
            <a:grpSpLocks/>
          </p:cNvGrpSpPr>
          <p:nvPr/>
        </p:nvGrpSpPr>
        <p:grpSpPr bwMode="auto">
          <a:xfrm>
            <a:off x="6543674" y="4373562"/>
            <a:ext cx="822324" cy="527050"/>
            <a:chOff x="3763" y="2358"/>
            <a:chExt cx="518" cy="332"/>
          </a:xfrm>
        </p:grpSpPr>
        <p:sp>
          <p:nvSpPr>
            <p:cNvPr id="15419" name="Line 56"/>
            <p:cNvSpPr>
              <a:spLocks noChangeShapeType="1"/>
            </p:cNvSpPr>
            <p:nvPr/>
          </p:nvSpPr>
          <p:spPr bwMode="auto">
            <a:xfrm>
              <a:off x="3852" y="2358"/>
              <a:ext cx="0" cy="173"/>
            </a:xfrm>
            <a:prstGeom prst="line">
              <a:avLst/>
            </a:prstGeom>
            <a:noFill/>
            <a:ln w="9525">
              <a:solidFill>
                <a:schemeClr val="tx1"/>
              </a:solidFill>
              <a:miter lim="800000"/>
              <a:headEnd/>
              <a:tailEnd/>
            </a:ln>
          </p:spPr>
          <p:txBody>
            <a:bodyPr wrap="none"/>
            <a:lstStyle/>
            <a:p>
              <a:endParaRPr lang="en-US"/>
            </a:p>
          </p:txBody>
        </p:sp>
        <p:sp>
          <p:nvSpPr>
            <p:cNvPr id="15420" name="Line 57"/>
            <p:cNvSpPr>
              <a:spLocks noChangeShapeType="1"/>
            </p:cNvSpPr>
            <p:nvPr/>
          </p:nvSpPr>
          <p:spPr bwMode="auto">
            <a:xfrm>
              <a:off x="4197" y="2358"/>
              <a:ext cx="0" cy="173"/>
            </a:xfrm>
            <a:prstGeom prst="line">
              <a:avLst/>
            </a:prstGeom>
            <a:noFill/>
            <a:ln w="9525">
              <a:solidFill>
                <a:schemeClr val="tx1"/>
              </a:solidFill>
              <a:miter lim="800000"/>
              <a:headEnd/>
              <a:tailEnd/>
            </a:ln>
          </p:spPr>
          <p:txBody>
            <a:bodyPr wrap="none"/>
            <a:lstStyle/>
            <a:p>
              <a:endParaRPr lang="en-US"/>
            </a:p>
          </p:txBody>
        </p:sp>
        <p:sp>
          <p:nvSpPr>
            <p:cNvPr id="15421" name="Text Box 58"/>
            <p:cNvSpPr txBox="1">
              <a:spLocks noChangeArrowheads="1"/>
            </p:cNvSpPr>
            <p:nvPr/>
          </p:nvSpPr>
          <p:spPr bwMode="auto">
            <a:xfrm>
              <a:off x="3763" y="2360"/>
              <a:ext cx="518" cy="330"/>
            </a:xfrm>
            <a:prstGeom prst="rect">
              <a:avLst/>
            </a:prstGeom>
            <a:noFill/>
            <a:ln w="9525">
              <a:noFill/>
              <a:miter lim="800000"/>
              <a:headEnd/>
              <a:tailEnd/>
            </a:ln>
          </p:spPr>
          <p:txBody>
            <a:bodyPr wrap="none">
              <a:spAutoFit/>
            </a:bodyPr>
            <a:lstStyle/>
            <a:p>
              <a:pPr eaLnBrk="1" hangingPunct="1">
                <a:lnSpc>
                  <a:spcPct val="100000"/>
                </a:lnSpc>
                <a:spcBef>
                  <a:spcPct val="0"/>
                </a:spcBef>
                <a:buClrTx/>
                <a:buSzTx/>
                <a:buFontTx/>
                <a:buNone/>
              </a:pPr>
              <a:r>
                <a:rPr lang="en-US" sz="1400" dirty="0" smtClean="0">
                  <a:latin typeface="Verdana" pitchFamily="34" charset="0"/>
                </a:rPr>
                <a:t>12</a:t>
              </a:r>
              <a:br>
                <a:rPr lang="en-US" sz="1400" dirty="0" smtClean="0">
                  <a:latin typeface="Verdana" pitchFamily="34" charset="0"/>
                </a:rPr>
              </a:br>
              <a:r>
                <a:rPr lang="en-US" sz="1400" dirty="0" smtClean="0">
                  <a:latin typeface="Verdana" pitchFamily="34" charset="0"/>
                </a:rPr>
                <a:t>Cycles</a:t>
              </a:r>
              <a:endParaRPr lang="en-US" sz="1400" dirty="0">
                <a:latin typeface="Verdana" pitchFamily="34" charset="0"/>
              </a:endParaRPr>
            </a:p>
          </p:txBody>
        </p:sp>
        <p:sp>
          <p:nvSpPr>
            <p:cNvPr id="15422" name="Line 59"/>
            <p:cNvSpPr>
              <a:spLocks noChangeShapeType="1"/>
            </p:cNvSpPr>
            <p:nvPr/>
          </p:nvSpPr>
          <p:spPr bwMode="auto">
            <a:xfrm>
              <a:off x="3844" y="2457"/>
              <a:ext cx="58" cy="0"/>
            </a:xfrm>
            <a:prstGeom prst="line">
              <a:avLst/>
            </a:prstGeom>
            <a:noFill/>
            <a:ln w="9525">
              <a:solidFill>
                <a:schemeClr val="tx1"/>
              </a:solidFill>
              <a:miter lim="800000"/>
              <a:headEnd type="triangle" w="med" len="med"/>
              <a:tailEnd/>
            </a:ln>
          </p:spPr>
          <p:txBody>
            <a:bodyPr wrap="none"/>
            <a:lstStyle/>
            <a:p>
              <a:endParaRPr lang="en-US"/>
            </a:p>
          </p:txBody>
        </p:sp>
        <p:sp>
          <p:nvSpPr>
            <p:cNvPr id="15423" name="Line 60"/>
            <p:cNvSpPr>
              <a:spLocks noChangeShapeType="1"/>
            </p:cNvSpPr>
            <p:nvPr/>
          </p:nvSpPr>
          <p:spPr bwMode="auto">
            <a:xfrm>
              <a:off x="4130" y="2456"/>
              <a:ext cx="58" cy="0"/>
            </a:xfrm>
            <a:prstGeom prst="line">
              <a:avLst/>
            </a:prstGeom>
            <a:noFill/>
            <a:ln w="9525">
              <a:solidFill>
                <a:schemeClr val="tx1"/>
              </a:solidFill>
              <a:miter lim="800000"/>
              <a:headEnd/>
              <a:tailEnd type="triangle" w="med" len="med"/>
            </a:ln>
          </p:spPr>
          <p:txBody>
            <a:bodyPr wrap="none"/>
            <a:lstStyle/>
            <a:p>
              <a:endParaRPr lang="en-US"/>
            </a:p>
          </p:txBody>
        </p:sp>
      </p:grpSp>
      <p:sp>
        <p:nvSpPr>
          <p:cNvPr id="15412" name="Rectangle 63"/>
          <p:cNvSpPr>
            <a:spLocks noGrp="1" noChangeArrowheads="1"/>
          </p:cNvSpPr>
          <p:nvPr>
            <p:ph type="title"/>
          </p:nvPr>
        </p:nvSpPr>
        <p:spPr/>
        <p:txBody>
          <a:bodyPr/>
          <a:lstStyle/>
          <a:p>
            <a:r>
              <a:rPr lang="en-US" dirty="0" smtClean="0">
                <a:solidFill>
                  <a:srgbClr val="FF0000"/>
                </a:solidFill>
              </a:rPr>
              <a:t>Interrupt Latency - Tail Chaining</a:t>
            </a:r>
          </a:p>
        </p:txBody>
      </p:sp>
      <p:sp>
        <p:nvSpPr>
          <p:cNvPr id="15413" name="Line 64"/>
          <p:cNvSpPr>
            <a:spLocks noChangeShapeType="1"/>
          </p:cNvSpPr>
          <p:nvPr/>
        </p:nvSpPr>
        <p:spPr bwMode="auto">
          <a:xfrm flipV="1">
            <a:off x="1481138" y="1592262"/>
            <a:ext cx="0" cy="1036638"/>
          </a:xfrm>
          <a:prstGeom prst="line">
            <a:avLst/>
          </a:prstGeom>
          <a:noFill/>
          <a:ln w="9525">
            <a:solidFill>
              <a:schemeClr val="tx1"/>
            </a:solidFill>
            <a:round/>
            <a:headEnd/>
            <a:tailEnd type="triangle" w="med" len="med"/>
          </a:ln>
        </p:spPr>
        <p:txBody>
          <a:bodyPr/>
          <a:lstStyle/>
          <a:p>
            <a:endParaRPr lang="en-US"/>
          </a:p>
        </p:txBody>
      </p:sp>
      <p:sp>
        <p:nvSpPr>
          <p:cNvPr id="15414" name="Text Box 65"/>
          <p:cNvSpPr txBox="1">
            <a:spLocks noChangeArrowheads="1"/>
          </p:cNvSpPr>
          <p:nvPr/>
        </p:nvSpPr>
        <p:spPr bwMode="auto">
          <a:xfrm>
            <a:off x="647700" y="1600200"/>
            <a:ext cx="846707" cy="461665"/>
          </a:xfrm>
          <a:prstGeom prst="rect">
            <a:avLst/>
          </a:prstGeom>
          <a:noFill/>
          <a:ln w="9525">
            <a:noFill/>
            <a:miter lim="800000"/>
            <a:headEnd/>
            <a:tailEnd/>
          </a:ln>
        </p:spPr>
        <p:txBody>
          <a:bodyPr wrap="none">
            <a:spAutoFit/>
          </a:bodyPr>
          <a:lstStyle/>
          <a:p>
            <a:pPr algn="l">
              <a:lnSpc>
                <a:spcPct val="100000"/>
              </a:lnSpc>
              <a:spcBef>
                <a:spcPct val="0"/>
              </a:spcBef>
              <a:buClrTx/>
              <a:buSzTx/>
              <a:buFontTx/>
              <a:buNone/>
            </a:pPr>
            <a:r>
              <a:rPr lang="en-US" sz="1200" dirty="0" smtClean="0">
                <a:latin typeface="Verdana" pitchFamily="34" charset="0"/>
              </a:rPr>
              <a:t>Highest</a:t>
            </a:r>
            <a:br>
              <a:rPr lang="en-US" sz="1200" dirty="0" smtClean="0">
                <a:latin typeface="Verdana" pitchFamily="34" charset="0"/>
              </a:rPr>
            </a:br>
            <a:r>
              <a:rPr lang="en-US" sz="1200" dirty="0" smtClean="0">
                <a:latin typeface="Verdana" pitchFamily="34" charset="0"/>
              </a:rPr>
              <a:t>Priority</a:t>
            </a:r>
            <a:endParaRPr lang="en-US" sz="1200" dirty="0">
              <a:latin typeface="Verdana" pitchFamily="34" charset="0"/>
            </a:endParaRPr>
          </a:p>
        </p:txBody>
      </p:sp>
      <p:sp>
        <p:nvSpPr>
          <p:cNvPr id="15415" name="Text Box 66"/>
          <p:cNvSpPr txBox="1">
            <a:spLocks noChangeArrowheads="1"/>
          </p:cNvSpPr>
          <p:nvPr/>
        </p:nvSpPr>
        <p:spPr bwMode="auto">
          <a:xfrm>
            <a:off x="4603750" y="3700462"/>
            <a:ext cx="1162050" cy="274638"/>
          </a:xfrm>
          <a:prstGeom prst="rect">
            <a:avLst/>
          </a:prstGeom>
          <a:noFill/>
          <a:ln w="9525">
            <a:noFill/>
            <a:miter lim="800000"/>
            <a:headEnd/>
            <a:tailEnd/>
          </a:ln>
        </p:spPr>
        <p:txBody>
          <a:bodyPr wrap="none">
            <a:spAutoFit/>
          </a:bodyPr>
          <a:lstStyle/>
          <a:p>
            <a:pPr algn="l" eaLnBrk="1" hangingPunct="1">
              <a:lnSpc>
                <a:spcPct val="100000"/>
              </a:lnSpc>
              <a:spcBef>
                <a:spcPct val="0"/>
              </a:spcBef>
              <a:buClrTx/>
              <a:buSzTx/>
              <a:buFontTx/>
              <a:buNone/>
            </a:pPr>
            <a:r>
              <a:rPr lang="en-US" sz="1200">
                <a:latin typeface="Verdana" pitchFamily="34" charset="0"/>
              </a:rPr>
              <a:t>Tail-chaining</a:t>
            </a:r>
          </a:p>
        </p:txBody>
      </p:sp>
      <p:sp>
        <p:nvSpPr>
          <p:cNvPr id="70" name="Leading Question"/>
          <p:cNvSpPr txBox="1"/>
          <p:nvPr/>
        </p:nvSpPr>
        <p:spPr>
          <a:xfrm>
            <a:off x="7693819" y="6562045"/>
            <a:ext cx="1126912"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Pre-emption …</a:t>
            </a:r>
          </a:p>
        </p:txBody>
      </p:sp>
      <p:sp>
        <p:nvSpPr>
          <p:cNvPr id="48" name="AutoShape 2"/>
          <p:cNvSpPr>
            <a:spLocks noChangeArrowheads="1"/>
          </p:cNvSpPr>
          <p:nvPr/>
        </p:nvSpPr>
        <p:spPr bwMode="auto">
          <a:xfrm>
            <a:off x="5587430" y="2978348"/>
            <a:ext cx="725487" cy="365125"/>
          </a:xfrm>
          <a:prstGeom prst="roundRect">
            <a:avLst>
              <a:gd name="adj" fmla="val 16667"/>
            </a:avLst>
          </a:prstGeom>
          <a:solidFill>
            <a:srgbClr val="3399FF"/>
          </a:solid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dirty="0" smtClean="0">
                <a:latin typeface="Verdana" pitchFamily="34" charset="0"/>
              </a:rPr>
              <a:t>PUSH</a:t>
            </a:r>
            <a:endParaRPr lang="en-US" sz="1400" b="1" dirty="0">
              <a:latin typeface="Verdana" pitchFamily="34" charset="0"/>
            </a:endParaRPr>
          </a:p>
        </p:txBody>
      </p:sp>
      <p:sp>
        <p:nvSpPr>
          <p:cNvPr id="49" name="Rounded Rectangle 48"/>
          <p:cNvSpPr/>
          <p:nvPr/>
        </p:nvSpPr>
        <p:spPr bwMode="auto">
          <a:xfrm>
            <a:off x="381000" y="1219200"/>
            <a:ext cx="8305800" cy="40386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solidFill>
                  <a:srgbClr val="FF0000"/>
                </a:solidFill>
              </a:rPr>
              <a:t>Interrupt Latency – Pre-emption</a:t>
            </a:r>
          </a:p>
        </p:txBody>
      </p:sp>
      <p:sp>
        <p:nvSpPr>
          <p:cNvPr id="16388" name="AutoShape 4"/>
          <p:cNvSpPr>
            <a:spLocks noChangeArrowheads="1"/>
          </p:cNvSpPr>
          <p:nvPr/>
        </p:nvSpPr>
        <p:spPr bwMode="auto">
          <a:xfrm>
            <a:off x="3234397" y="3140075"/>
            <a:ext cx="1371600" cy="365125"/>
          </a:xfrm>
          <a:prstGeom prst="roundRect">
            <a:avLst>
              <a:gd name="adj" fmla="val 16667"/>
            </a:avLst>
          </a:prstGeom>
          <a:no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a:latin typeface="Verdana" pitchFamily="34" charset="0"/>
              </a:rPr>
              <a:t>ISR 1</a:t>
            </a:r>
          </a:p>
        </p:txBody>
      </p:sp>
      <p:sp>
        <p:nvSpPr>
          <p:cNvPr id="16391" name="AutoShape 7"/>
          <p:cNvSpPr>
            <a:spLocks noChangeArrowheads="1"/>
          </p:cNvSpPr>
          <p:nvPr/>
        </p:nvSpPr>
        <p:spPr bwMode="auto">
          <a:xfrm>
            <a:off x="5952376" y="3140075"/>
            <a:ext cx="1371600" cy="365125"/>
          </a:xfrm>
          <a:prstGeom prst="roundRect">
            <a:avLst>
              <a:gd name="adj" fmla="val 16667"/>
            </a:avLst>
          </a:prstGeom>
          <a:no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a:latin typeface="Verdana" pitchFamily="34" charset="0"/>
              </a:rPr>
              <a:t>ISR 2</a:t>
            </a:r>
          </a:p>
        </p:txBody>
      </p:sp>
      <p:sp>
        <p:nvSpPr>
          <p:cNvPr id="16392" name="AutoShape 8"/>
          <p:cNvSpPr>
            <a:spLocks noChangeArrowheads="1"/>
          </p:cNvSpPr>
          <p:nvPr/>
        </p:nvSpPr>
        <p:spPr bwMode="auto">
          <a:xfrm>
            <a:off x="3235985" y="4043362"/>
            <a:ext cx="1371600" cy="365125"/>
          </a:xfrm>
          <a:prstGeom prst="roundRect">
            <a:avLst>
              <a:gd name="adj" fmla="val 16667"/>
            </a:avLst>
          </a:prstGeom>
          <a:no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a:latin typeface="Verdana" pitchFamily="34" charset="0"/>
              </a:rPr>
              <a:t>ISR 1</a:t>
            </a:r>
          </a:p>
        </p:txBody>
      </p:sp>
      <p:sp>
        <p:nvSpPr>
          <p:cNvPr id="16393" name="AutoShape 9"/>
          <p:cNvSpPr>
            <a:spLocks noChangeArrowheads="1"/>
          </p:cNvSpPr>
          <p:nvPr/>
        </p:nvSpPr>
        <p:spPr bwMode="auto">
          <a:xfrm>
            <a:off x="4607585" y="4043362"/>
            <a:ext cx="488950" cy="365125"/>
          </a:xfrm>
          <a:prstGeom prst="roundRect">
            <a:avLst>
              <a:gd name="adj" fmla="val 16667"/>
            </a:avLst>
          </a:prstGeom>
          <a:solidFill>
            <a:schemeClr val="accent4"/>
          </a:solid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a:solidFill>
                  <a:schemeClr val="bg1"/>
                </a:solidFill>
                <a:latin typeface="Verdana" pitchFamily="34" charset="0"/>
              </a:rPr>
              <a:t>POP</a:t>
            </a:r>
          </a:p>
        </p:txBody>
      </p:sp>
      <p:sp>
        <p:nvSpPr>
          <p:cNvPr id="16394" name="AutoShape 10"/>
          <p:cNvSpPr>
            <a:spLocks noChangeArrowheads="1"/>
          </p:cNvSpPr>
          <p:nvPr/>
        </p:nvSpPr>
        <p:spPr bwMode="auto">
          <a:xfrm>
            <a:off x="5374347" y="4043362"/>
            <a:ext cx="1371600" cy="365125"/>
          </a:xfrm>
          <a:prstGeom prst="roundRect">
            <a:avLst>
              <a:gd name="adj" fmla="val 16667"/>
            </a:avLst>
          </a:prstGeom>
          <a:no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a:latin typeface="Verdana" pitchFamily="34" charset="0"/>
              </a:rPr>
              <a:t>ISR 2</a:t>
            </a:r>
          </a:p>
        </p:txBody>
      </p:sp>
      <p:sp>
        <p:nvSpPr>
          <p:cNvPr id="16395" name="Line 11"/>
          <p:cNvSpPr>
            <a:spLocks noChangeShapeType="1"/>
          </p:cNvSpPr>
          <p:nvPr/>
        </p:nvSpPr>
        <p:spPr bwMode="auto">
          <a:xfrm>
            <a:off x="3235985" y="3443287"/>
            <a:ext cx="0" cy="274638"/>
          </a:xfrm>
          <a:prstGeom prst="line">
            <a:avLst/>
          </a:prstGeom>
          <a:noFill/>
          <a:ln w="9525">
            <a:solidFill>
              <a:schemeClr val="tx1"/>
            </a:solidFill>
            <a:miter lim="800000"/>
            <a:headEnd/>
            <a:tailEnd/>
          </a:ln>
        </p:spPr>
        <p:txBody>
          <a:bodyPr wrap="none"/>
          <a:lstStyle/>
          <a:p>
            <a:endParaRPr lang="en-US"/>
          </a:p>
        </p:txBody>
      </p:sp>
      <p:sp>
        <p:nvSpPr>
          <p:cNvPr id="16396" name="Line 12"/>
          <p:cNvSpPr>
            <a:spLocks noChangeShapeType="1"/>
          </p:cNvSpPr>
          <p:nvPr/>
        </p:nvSpPr>
        <p:spPr bwMode="auto">
          <a:xfrm>
            <a:off x="3234397" y="3460750"/>
            <a:ext cx="0" cy="274637"/>
          </a:xfrm>
          <a:prstGeom prst="line">
            <a:avLst/>
          </a:prstGeom>
          <a:noFill/>
          <a:ln w="9525">
            <a:solidFill>
              <a:schemeClr val="tx1"/>
            </a:solidFill>
            <a:miter lim="800000"/>
            <a:headEnd/>
            <a:tailEnd/>
          </a:ln>
        </p:spPr>
        <p:txBody>
          <a:bodyPr wrap="none"/>
          <a:lstStyle/>
          <a:p>
            <a:endParaRPr lang="en-US"/>
          </a:p>
        </p:txBody>
      </p:sp>
      <p:sp>
        <p:nvSpPr>
          <p:cNvPr id="16413" name="Line 29"/>
          <p:cNvSpPr>
            <a:spLocks noChangeShapeType="1"/>
          </p:cNvSpPr>
          <p:nvPr/>
        </p:nvSpPr>
        <p:spPr bwMode="auto">
          <a:xfrm>
            <a:off x="4609172" y="4421187"/>
            <a:ext cx="0" cy="274638"/>
          </a:xfrm>
          <a:prstGeom prst="line">
            <a:avLst/>
          </a:prstGeom>
          <a:noFill/>
          <a:ln w="9525">
            <a:solidFill>
              <a:schemeClr val="tx1"/>
            </a:solidFill>
            <a:miter lim="800000"/>
            <a:headEnd/>
            <a:tailEnd/>
          </a:ln>
        </p:spPr>
        <p:txBody>
          <a:bodyPr wrap="none"/>
          <a:lstStyle/>
          <a:p>
            <a:endParaRPr lang="en-US"/>
          </a:p>
        </p:txBody>
      </p:sp>
      <p:sp>
        <p:nvSpPr>
          <p:cNvPr id="16414" name="Text Box 30"/>
          <p:cNvSpPr txBox="1">
            <a:spLocks noChangeArrowheads="1"/>
          </p:cNvSpPr>
          <p:nvPr/>
        </p:nvSpPr>
        <p:spPr bwMode="auto">
          <a:xfrm>
            <a:off x="4543215" y="4467225"/>
            <a:ext cx="639919" cy="553998"/>
          </a:xfrm>
          <a:prstGeom prst="rect">
            <a:avLst/>
          </a:prstGeom>
          <a:noFill/>
          <a:ln w="9525">
            <a:noFill/>
            <a:miter lim="800000"/>
            <a:headEnd/>
            <a:tailEnd/>
          </a:ln>
        </p:spPr>
        <p:txBody>
          <a:bodyPr wrap="none">
            <a:spAutoFit/>
          </a:bodyPr>
          <a:lstStyle/>
          <a:p>
            <a:pPr eaLnBrk="1" hangingPunct="1">
              <a:lnSpc>
                <a:spcPct val="100000"/>
              </a:lnSpc>
              <a:spcBef>
                <a:spcPct val="0"/>
              </a:spcBef>
              <a:buClrTx/>
              <a:buSzTx/>
              <a:buFontTx/>
              <a:buNone/>
            </a:pPr>
            <a:r>
              <a:rPr lang="en-US" sz="1000" dirty="0">
                <a:latin typeface="Verdana" pitchFamily="34" charset="0"/>
              </a:rPr>
              <a:t>1-</a:t>
            </a:r>
          </a:p>
          <a:p>
            <a:pPr eaLnBrk="1" hangingPunct="1">
              <a:lnSpc>
                <a:spcPct val="100000"/>
              </a:lnSpc>
              <a:spcBef>
                <a:spcPct val="0"/>
              </a:spcBef>
              <a:buClrTx/>
              <a:buSzTx/>
              <a:buFontTx/>
              <a:buNone/>
            </a:pPr>
            <a:r>
              <a:rPr lang="en-US" sz="1000" dirty="0" smtClean="0">
                <a:latin typeface="Verdana" pitchFamily="34" charset="0"/>
              </a:rPr>
              <a:t>12</a:t>
            </a:r>
            <a:br>
              <a:rPr lang="en-US" sz="1000" dirty="0" smtClean="0">
                <a:latin typeface="Verdana" pitchFamily="34" charset="0"/>
              </a:rPr>
            </a:br>
            <a:r>
              <a:rPr lang="en-US" sz="1000" dirty="0" smtClean="0">
                <a:latin typeface="Verdana" pitchFamily="34" charset="0"/>
              </a:rPr>
              <a:t>Cycles</a:t>
            </a:r>
            <a:endParaRPr lang="en-US" sz="1000" dirty="0">
              <a:latin typeface="Verdana" pitchFamily="34" charset="0"/>
            </a:endParaRPr>
          </a:p>
        </p:txBody>
      </p:sp>
      <p:sp>
        <p:nvSpPr>
          <p:cNvPr id="16415" name="Text Box 31"/>
          <p:cNvSpPr txBox="1">
            <a:spLocks noChangeArrowheads="1"/>
          </p:cNvSpPr>
          <p:nvPr/>
        </p:nvSpPr>
        <p:spPr bwMode="auto">
          <a:xfrm>
            <a:off x="1604035" y="1824037"/>
            <a:ext cx="698500" cy="304800"/>
          </a:xfrm>
          <a:prstGeom prst="rect">
            <a:avLst/>
          </a:prstGeom>
          <a:noFill/>
          <a:ln w="9525">
            <a:noFill/>
            <a:miter lim="800000"/>
            <a:headEnd/>
            <a:tailEnd/>
          </a:ln>
        </p:spPr>
        <p:txBody>
          <a:bodyPr wrap="none">
            <a:spAutoFit/>
          </a:bodyPr>
          <a:lstStyle/>
          <a:p>
            <a:pPr algn="l" eaLnBrk="1" hangingPunct="1">
              <a:lnSpc>
                <a:spcPct val="100000"/>
              </a:lnSpc>
              <a:spcBef>
                <a:spcPct val="0"/>
              </a:spcBef>
              <a:buClrTx/>
              <a:buSzTx/>
              <a:buFontTx/>
              <a:buNone/>
            </a:pPr>
            <a:r>
              <a:rPr lang="en-US" sz="1400" b="1">
                <a:latin typeface="Verdana" pitchFamily="34" charset="0"/>
              </a:rPr>
              <a:t>IRQ1</a:t>
            </a:r>
          </a:p>
        </p:txBody>
      </p:sp>
      <p:sp>
        <p:nvSpPr>
          <p:cNvPr id="16416" name="Text Box 32"/>
          <p:cNvSpPr txBox="1">
            <a:spLocks noChangeArrowheads="1"/>
          </p:cNvSpPr>
          <p:nvPr/>
        </p:nvSpPr>
        <p:spPr bwMode="auto">
          <a:xfrm>
            <a:off x="1604035" y="2243137"/>
            <a:ext cx="698500" cy="304800"/>
          </a:xfrm>
          <a:prstGeom prst="rect">
            <a:avLst/>
          </a:prstGeom>
          <a:noFill/>
          <a:ln w="9525">
            <a:noFill/>
            <a:miter lim="800000"/>
            <a:headEnd/>
            <a:tailEnd/>
          </a:ln>
        </p:spPr>
        <p:txBody>
          <a:bodyPr wrap="none">
            <a:spAutoFit/>
          </a:bodyPr>
          <a:lstStyle/>
          <a:p>
            <a:pPr algn="l" eaLnBrk="1" hangingPunct="1">
              <a:lnSpc>
                <a:spcPct val="100000"/>
              </a:lnSpc>
              <a:spcBef>
                <a:spcPct val="0"/>
              </a:spcBef>
              <a:buClrTx/>
              <a:buSzTx/>
              <a:buFontTx/>
              <a:buNone/>
            </a:pPr>
            <a:r>
              <a:rPr lang="en-US" sz="1400" b="1">
                <a:latin typeface="Verdana" pitchFamily="34" charset="0"/>
              </a:rPr>
              <a:t>IRQ2</a:t>
            </a:r>
          </a:p>
        </p:txBody>
      </p:sp>
      <p:sp>
        <p:nvSpPr>
          <p:cNvPr id="16417" name="Line 33"/>
          <p:cNvSpPr>
            <a:spLocks noChangeShapeType="1"/>
          </p:cNvSpPr>
          <p:nvPr/>
        </p:nvSpPr>
        <p:spPr bwMode="auto">
          <a:xfrm flipH="1">
            <a:off x="3234397" y="1355725"/>
            <a:ext cx="7938" cy="3521075"/>
          </a:xfrm>
          <a:prstGeom prst="line">
            <a:avLst/>
          </a:prstGeom>
          <a:noFill/>
          <a:ln w="9525">
            <a:solidFill>
              <a:schemeClr val="tx1"/>
            </a:solidFill>
            <a:prstDash val="dash"/>
            <a:miter lim="800000"/>
            <a:headEnd/>
            <a:tailEnd/>
          </a:ln>
        </p:spPr>
        <p:txBody>
          <a:bodyPr wrap="none"/>
          <a:lstStyle/>
          <a:p>
            <a:endParaRPr lang="en-US"/>
          </a:p>
        </p:txBody>
      </p:sp>
      <p:sp>
        <p:nvSpPr>
          <p:cNvPr id="16419" name="Text Box 35"/>
          <p:cNvSpPr txBox="1">
            <a:spLocks noChangeArrowheads="1"/>
          </p:cNvSpPr>
          <p:nvPr/>
        </p:nvSpPr>
        <p:spPr bwMode="auto">
          <a:xfrm>
            <a:off x="2032660" y="4094162"/>
            <a:ext cx="1233030" cy="307777"/>
          </a:xfrm>
          <a:prstGeom prst="rect">
            <a:avLst/>
          </a:prstGeom>
          <a:noFill/>
          <a:ln w="9525">
            <a:noFill/>
            <a:miter lim="800000"/>
            <a:headEnd/>
            <a:tailEnd/>
          </a:ln>
        </p:spPr>
        <p:txBody>
          <a:bodyPr wrap="none">
            <a:spAutoFit/>
          </a:bodyPr>
          <a:lstStyle/>
          <a:p>
            <a:pPr algn="l" eaLnBrk="1" hangingPunct="1">
              <a:lnSpc>
                <a:spcPct val="100000"/>
              </a:lnSpc>
              <a:spcBef>
                <a:spcPct val="0"/>
              </a:spcBef>
              <a:buClrTx/>
              <a:buSzTx/>
              <a:buFontTx/>
              <a:buNone/>
            </a:pPr>
            <a:r>
              <a:rPr lang="en-US" sz="1400" b="1" dirty="0" smtClean="0">
                <a:latin typeface="Verdana" pitchFamily="34" charset="0"/>
              </a:rPr>
              <a:t>Cortex-M4</a:t>
            </a:r>
            <a:endParaRPr lang="en-US" sz="1400" b="1" dirty="0">
              <a:latin typeface="Verdana" pitchFamily="34" charset="0"/>
            </a:endParaRPr>
          </a:p>
        </p:txBody>
      </p:sp>
      <p:sp>
        <p:nvSpPr>
          <p:cNvPr id="16420" name="Line 36"/>
          <p:cNvSpPr>
            <a:spLocks noChangeShapeType="1"/>
          </p:cNvSpPr>
          <p:nvPr/>
        </p:nvSpPr>
        <p:spPr bwMode="auto">
          <a:xfrm>
            <a:off x="5094947" y="4414837"/>
            <a:ext cx="0" cy="274638"/>
          </a:xfrm>
          <a:prstGeom prst="line">
            <a:avLst/>
          </a:prstGeom>
          <a:noFill/>
          <a:ln w="9525">
            <a:solidFill>
              <a:schemeClr val="tx1"/>
            </a:solidFill>
            <a:miter lim="800000"/>
            <a:headEnd/>
            <a:tailEnd/>
          </a:ln>
        </p:spPr>
        <p:txBody>
          <a:bodyPr wrap="none"/>
          <a:lstStyle/>
          <a:p>
            <a:endParaRPr lang="en-US"/>
          </a:p>
        </p:txBody>
      </p:sp>
      <p:sp>
        <p:nvSpPr>
          <p:cNvPr id="16421" name="Line 37"/>
          <p:cNvSpPr>
            <a:spLocks noChangeShapeType="1"/>
          </p:cNvSpPr>
          <p:nvPr/>
        </p:nvSpPr>
        <p:spPr bwMode="auto">
          <a:xfrm>
            <a:off x="5372760" y="4406900"/>
            <a:ext cx="0" cy="274637"/>
          </a:xfrm>
          <a:prstGeom prst="line">
            <a:avLst/>
          </a:prstGeom>
          <a:noFill/>
          <a:ln w="9525">
            <a:solidFill>
              <a:schemeClr val="tx1"/>
            </a:solidFill>
            <a:miter lim="800000"/>
            <a:headEnd/>
            <a:tailEnd/>
          </a:ln>
        </p:spPr>
        <p:txBody>
          <a:bodyPr wrap="none"/>
          <a:lstStyle/>
          <a:p>
            <a:endParaRPr lang="en-US"/>
          </a:p>
        </p:txBody>
      </p:sp>
      <p:sp>
        <p:nvSpPr>
          <p:cNvPr id="16422" name="Text Box 38"/>
          <p:cNvSpPr txBox="1">
            <a:spLocks noChangeArrowheads="1"/>
          </p:cNvSpPr>
          <p:nvPr/>
        </p:nvSpPr>
        <p:spPr bwMode="auto">
          <a:xfrm>
            <a:off x="5096535" y="4473575"/>
            <a:ext cx="822661" cy="523220"/>
          </a:xfrm>
          <a:prstGeom prst="rect">
            <a:avLst/>
          </a:prstGeom>
          <a:noFill/>
          <a:ln w="9525">
            <a:noFill/>
            <a:miter lim="800000"/>
            <a:headEnd/>
            <a:tailEnd/>
          </a:ln>
        </p:spPr>
        <p:txBody>
          <a:bodyPr wrap="none">
            <a:spAutoFit/>
          </a:bodyPr>
          <a:lstStyle/>
          <a:p>
            <a:pPr algn="l" eaLnBrk="1" hangingPunct="1">
              <a:lnSpc>
                <a:spcPct val="100000"/>
              </a:lnSpc>
              <a:spcBef>
                <a:spcPct val="0"/>
              </a:spcBef>
              <a:buClrTx/>
              <a:buSzTx/>
              <a:buFontTx/>
              <a:buNone/>
            </a:pPr>
            <a:r>
              <a:rPr lang="en-US" sz="1400" dirty="0" smtClean="0">
                <a:latin typeface="Verdana" pitchFamily="34" charset="0"/>
              </a:rPr>
              <a:t>6</a:t>
            </a:r>
            <a:br>
              <a:rPr lang="en-US" sz="1400" dirty="0" smtClean="0">
                <a:latin typeface="Verdana" pitchFamily="34" charset="0"/>
              </a:rPr>
            </a:br>
            <a:r>
              <a:rPr lang="en-US" sz="1400" dirty="0" smtClean="0">
                <a:latin typeface="Verdana" pitchFamily="34" charset="0"/>
              </a:rPr>
              <a:t>Cycles</a:t>
            </a:r>
            <a:endParaRPr lang="en-US" sz="1400" dirty="0">
              <a:latin typeface="Verdana" pitchFamily="34" charset="0"/>
            </a:endParaRPr>
          </a:p>
        </p:txBody>
      </p:sp>
      <p:sp>
        <p:nvSpPr>
          <p:cNvPr id="16423" name="Line 39"/>
          <p:cNvSpPr>
            <a:spLocks noChangeShapeType="1"/>
          </p:cNvSpPr>
          <p:nvPr/>
        </p:nvSpPr>
        <p:spPr bwMode="auto">
          <a:xfrm>
            <a:off x="5380697" y="4562475"/>
            <a:ext cx="182563" cy="0"/>
          </a:xfrm>
          <a:prstGeom prst="line">
            <a:avLst/>
          </a:prstGeom>
          <a:noFill/>
          <a:ln w="9525">
            <a:solidFill>
              <a:schemeClr val="tx1"/>
            </a:solidFill>
            <a:miter lim="800000"/>
            <a:headEnd type="triangle" w="med" len="med"/>
            <a:tailEnd/>
          </a:ln>
        </p:spPr>
        <p:txBody>
          <a:bodyPr wrap="none"/>
          <a:lstStyle/>
          <a:p>
            <a:endParaRPr lang="en-US"/>
          </a:p>
        </p:txBody>
      </p:sp>
      <p:sp>
        <p:nvSpPr>
          <p:cNvPr id="16424" name="Line 40"/>
          <p:cNvSpPr>
            <a:spLocks noChangeShapeType="1"/>
          </p:cNvSpPr>
          <p:nvPr/>
        </p:nvSpPr>
        <p:spPr bwMode="auto">
          <a:xfrm>
            <a:off x="4991760" y="4560887"/>
            <a:ext cx="92075" cy="0"/>
          </a:xfrm>
          <a:prstGeom prst="line">
            <a:avLst/>
          </a:prstGeom>
          <a:noFill/>
          <a:ln w="9525">
            <a:solidFill>
              <a:schemeClr val="tx1"/>
            </a:solidFill>
            <a:miter lim="800000"/>
            <a:headEnd/>
            <a:tailEnd type="triangle" w="med" len="med"/>
          </a:ln>
        </p:spPr>
        <p:txBody>
          <a:bodyPr wrap="none"/>
          <a:lstStyle/>
          <a:p>
            <a:endParaRPr lang="en-US"/>
          </a:p>
        </p:txBody>
      </p:sp>
      <p:sp>
        <p:nvSpPr>
          <p:cNvPr id="16425" name="Line 41"/>
          <p:cNvSpPr>
            <a:spLocks noChangeShapeType="1"/>
          </p:cNvSpPr>
          <p:nvPr/>
        </p:nvSpPr>
        <p:spPr bwMode="auto">
          <a:xfrm>
            <a:off x="4618697" y="4567237"/>
            <a:ext cx="92075" cy="0"/>
          </a:xfrm>
          <a:prstGeom prst="line">
            <a:avLst/>
          </a:prstGeom>
          <a:noFill/>
          <a:ln w="9525">
            <a:solidFill>
              <a:schemeClr val="tx1"/>
            </a:solidFill>
            <a:miter lim="800000"/>
            <a:headEnd type="triangle" w="med" len="med"/>
            <a:tailEnd/>
          </a:ln>
        </p:spPr>
        <p:txBody>
          <a:bodyPr wrap="none"/>
          <a:lstStyle/>
          <a:p>
            <a:endParaRPr lang="en-US"/>
          </a:p>
        </p:txBody>
      </p:sp>
      <p:grpSp>
        <p:nvGrpSpPr>
          <p:cNvPr id="2" name="Group 44"/>
          <p:cNvGrpSpPr>
            <a:grpSpLocks/>
          </p:cNvGrpSpPr>
          <p:nvPr/>
        </p:nvGrpSpPr>
        <p:grpSpPr bwMode="auto">
          <a:xfrm>
            <a:off x="2286660" y="2100262"/>
            <a:ext cx="5564187" cy="365125"/>
            <a:chOff x="1187" y="992"/>
            <a:chExt cx="3505" cy="230"/>
          </a:xfrm>
        </p:grpSpPr>
        <p:sp>
          <p:nvSpPr>
            <p:cNvPr id="16449" name="Line 45"/>
            <p:cNvSpPr>
              <a:spLocks noChangeShapeType="1"/>
            </p:cNvSpPr>
            <p:nvPr/>
          </p:nvSpPr>
          <p:spPr bwMode="auto">
            <a:xfrm>
              <a:off x="2965" y="1024"/>
              <a:ext cx="1727" cy="0"/>
            </a:xfrm>
            <a:prstGeom prst="line">
              <a:avLst/>
            </a:prstGeom>
            <a:noFill/>
            <a:ln w="9525">
              <a:solidFill>
                <a:schemeClr val="tx1"/>
              </a:solidFill>
              <a:miter lim="800000"/>
              <a:headEnd/>
              <a:tailEnd/>
            </a:ln>
          </p:spPr>
          <p:txBody>
            <a:bodyPr wrap="none"/>
            <a:lstStyle/>
            <a:p>
              <a:endParaRPr lang="en-US"/>
            </a:p>
          </p:txBody>
        </p:sp>
        <p:sp>
          <p:nvSpPr>
            <p:cNvPr id="16450" name="Line 46"/>
            <p:cNvSpPr>
              <a:spLocks noChangeShapeType="1"/>
            </p:cNvSpPr>
            <p:nvPr/>
          </p:nvSpPr>
          <p:spPr bwMode="auto">
            <a:xfrm rot="18900000" flipH="1">
              <a:off x="2767" y="1107"/>
              <a:ext cx="230" cy="0"/>
            </a:xfrm>
            <a:prstGeom prst="line">
              <a:avLst/>
            </a:prstGeom>
            <a:noFill/>
            <a:ln w="9525">
              <a:solidFill>
                <a:schemeClr val="tx1"/>
              </a:solidFill>
              <a:miter lim="800000"/>
              <a:headEnd/>
              <a:tailEnd/>
            </a:ln>
          </p:spPr>
          <p:txBody>
            <a:bodyPr wrap="none"/>
            <a:lstStyle/>
            <a:p>
              <a:endParaRPr lang="en-US"/>
            </a:p>
          </p:txBody>
        </p:sp>
        <p:sp>
          <p:nvSpPr>
            <p:cNvPr id="16451" name="Line 47"/>
            <p:cNvSpPr>
              <a:spLocks noChangeShapeType="1"/>
            </p:cNvSpPr>
            <p:nvPr/>
          </p:nvSpPr>
          <p:spPr bwMode="auto">
            <a:xfrm flipH="1">
              <a:off x="1187" y="1188"/>
              <a:ext cx="1612" cy="0"/>
            </a:xfrm>
            <a:prstGeom prst="line">
              <a:avLst/>
            </a:prstGeom>
            <a:noFill/>
            <a:ln w="9525">
              <a:solidFill>
                <a:schemeClr val="tx1"/>
              </a:solidFill>
              <a:miter lim="800000"/>
              <a:headEnd/>
              <a:tailEnd/>
            </a:ln>
          </p:spPr>
          <p:txBody>
            <a:bodyPr wrap="none"/>
            <a:lstStyle/>
            <a:p>
              <a:endParaRPr lang="en-US"/>
            </a:p>
          </p:txBody>
        </p:sp>
      </p:grpSp>
      <p:grpSp>
        <p:nvGrpSpPr>
          <p:cNvPr id="3" name="Group 48"/>
          <p:cNvGrpSpPr>
            <a:grpSpLocks/>
          </p:cNvGrpSpPr>
          <p:nvPr/>
        </p:nvGrpSpPr>
        <p:grpSpPr bwMode="auto">
          <a:xfrm>
            <a:off x="2291422" y="1697037"/>
            <a:ext cx="2841625" cy="365125"/>
            <a:chOff x="1190" y="738"/>
            <a:chExt cx="1790" cy="230"/>
          </a:xfrm>
        </p:grpSpPr>
        <p:sp>
          <p:nvSpPr>
            <p:cNvPr id="16444" name="Line 49"/>
            <p:cNvSpPr>
              <a:spLocks noChangeShapeType="1"/>
            </p:cNvSpPr>
            <p:nvPr/>
          </p:nvSpPr>
          <p:spPr bwMode="auto">
            <a:xfrm>
              <a:off x="1643" y="772"/>
              <a:ext cx="884" cy="0"/>
            </a:xfrm>
            <a:prstGeom prst="line">
              <a:avLst/>
            </a:prstGeom>
            <a:noFill/>
            <a:ln w="9525">
              <a:solidFill>
                <a:schemeClr val="tx1"/>
              </a:solidFill>
              <a:miter lim="800000"/>
              <a:headEnd/>
              <a:tailEnd/>
            </a:ln>
          </p:spPr>
          <p:txBody>
            <a:bodyPr wrap="none"/>
            <a:lstStyle/>
            <a:p>
              <a:endParaRPr lang="en-US"/>
            </a:p>
          </p:txBody>
        </p:sp>
        <p:sp>
          <p:nvSpPr>
            <p:cNvPr id="16445" name="Line 50"/>
            <p:cNvSpPr>
              <a:spLocks noChangeShapeType="1"/>
            </p:cNvSpPr>
            <p:nvPr/>
          </p:nvSpPr>
          <p:spPr bwMode="auto">
            <a:xfrm rot="18900000" flipH="1">
              <a:off x="1445" y="853"/>
              <a:ext cx="230" cy="0"/>
            </a:xfrm>
            <a:prstGeom prst="line">
              <a:avLst/>
            </a:prstGeom>
            <a:noFill/>
            <a:ln w="9525">
              <a:solidFill>
                <a:schemeClr val="tx1"/>
              </a:solidFill>
              <a:miter lim="800000"/>
              <a:headEnd/>
              <a:tailEnd/>
            </a:ln>
          </p:spPr>
          <p:txBody>
            <a:bodyPr wrap="none"/>
            <a:lstStyle/>
            <a:p>
              <a:endParaRPr lang="en-US"/>
            </a:p>
          </p:txBody>
        </p:sp>
        <p:sp>
          <p:nvSpPr>
            <p:cNvPr id="16446" name="Line 51"/>
            <p:cNvSpPr>
              <a:spLocks noChangeShapeType="1"/>
            </p:cNvSpPr>
            <p:nvPr/>
          </p:nvSpPr>
          <p:spPr bwMode="auto">
            <a:xfrm flipH="1">
              <a:off x="1190" y="934"/>
              <a:ext cx="288" cy="0"/>
            </a:xfrm>
            <a:prstGeom prst="line">
              <a:avLst/>
            </a:prstGeom>
            <a:noFill/>
            <a:ln w="9525">
              <a:solidFill>
                <a:schemeClr val="tx1"/>
              </a:solidFill>
              <a:miter lim="800000"/>
              <a:headEnd/>
              <a:tailEnd/>
            </a:ln>
          </p:spPr>
          <p:txBody>
            <a:bodyPr wrap="none"/>
            <a:lstStyle/>
            <a:p>
              <a:endParaRPr lang="en-US"/>
            </a:p>
          </p:txBody>
        </p:sp>
        <p:sp>
          <p:nvSpPr>
            <p:cNvPr id="16447" name="Line 52"/>
            <p:cNvSpPr>
              <a:spLocks noChangeShapeType="1"/>
            </p:cNvSpPr>
            <p:nvPr/>
          </p:nvSpPr>
          <p:spPr bwMode="auto">
            <a:xfrm rot="2700000" flipH="1">
              <a:off x="2495" y="855"/>
              <a:ext cx="230" cy="0"/>
            </a:xfrm>
            <a:prstGeom prst="line">
              <a:avLst/>
            </a:prstGeom>
            <a:noFill/>
            <a:ln w="9525">
              <a:solidFill>
                <a:schemeClr val="tx1"/>
              </a:solidFill>
              <a:miter lim="800000"/>
              <a:headEnd/>
              <a:tailEnd/>
            </a:ln>
          </p:spPr>
          <p:txBody>
            <a:bodyPr wrap="none"/>
            <a:lstStyle/>
            <a:p>
              <a:endParaRPr lang="en-US"/>
            </a:p>
          </p:txBody>
        </p:sp>
        <p:sp>
          <p:nvSpPr>
            <p:cNvPr id="16448" name="Line 53"/>
            <p:cNvSpPr>
              <a:spLocks noChangeShapeType="1"/>
            </p:cNvSpPr>
            <p:nvPr/>
          </p:nvSpPr>
          <p:spPr bwMode="auto">
            <a:xfrm flipH="1">
              <a:off x="2692" y="936"/>
              <a:ext cx="288" cy="0"/>
            </a:xfrm>
            <a:prstGeom prst="line">
              <a:avLst/>
            </a:prstGeom>
            <a:noFill/>
            <a:ln w="9525">
              <a:solidFill>
                <a:schemeClr val="tx1"/>
              </a:solidFill>
              <a:miter lim="800000"/>
              <a:headEnd/>
              <a:tailEnd/>
            </a:ln>
          </p:spPr>
          <p:txBody>
            <a:bodyPr wrap="none"/>
            <a:lstStyle/>
            <a:p>
              <a:endParaRPr lang="en-US"/>
            </a:p>
          </p:txBody>
        </p:sp>
      </p:grpSp>
      <p:sp>
        <p:nvSpPr>
          <p:cNvPr id="16430" name="Line 54"/>
          <p:cNvSpPr>
            <a:spLocks noChangeShapeType="1"/>
          </p:cNvSpPr>
          <p:nvPr/>
        </p:nvSpPr>
        <p:spPr bwMode="auto">
          <a:xfrm flipH="1">
            <a:off x="5098122" y="1449387"/>
            <a:ext cx="6350" cy="3387725"/>
          </a:xfrm>
          <a:prstGeom prst="line">
            <a:avLst/>
          </a:prstGeom>
          <a:noFill/>
          <a:ln w="9525">
            <a:solidFill>
              <a:schemeClr val="tx1"/>
            </a:solidFill>
            <a:prstDash val="dash"/>
            <a:miter lim="800000"/>
            <a:headEnd/>
            <a:tailEnd/>
          </a:ln>
        </p:spPr>
        <p:txBody>
          <a:bodyPr wrap="none"/>
          <a:lstStyle/>
          <a:p>
            <a:endParaRPr lang="en-US"/>
          </a:p>
        </p:txBody>
      </p:sp>
      <p:sp>
        <p:nvSpPr>
          <p:cNvPr id="16431" name="AutoShape 55"/>
          <p:cNvSpPr>
            <a:spLocks noChangeArrowheads="1"/>
          </p:cNvSpPr>
          <p:nvPr/>
        </p:nvSpPr>
        <p:spPr bwMode="auto">
          <a:xfrm>
            <a:off x="5096535" y="4041775"/>
            <a:ext cx="274637" cy="365125"/>
          </a:xfrm>
          <a:prstGeom prst="roundRect">
            <a:avLst>
              <a:gd name="adj" fmla="val 16667"/>
            </a:avLst>
          </a:prstGeom>
          <a:solidFill>
            <a:srgbClr val="33DD37"/>
          </a:solidFill>
          <a:ln w="9525">
            <a:solidFill>
              <a:schemeClr val="tx1"/>
            </a:solidFill>
            <a:round/>
            <a:headEnd/>
            <a:tailEnd/>
          </a:ln>
        </p:spPr>
        <p:txBody>
          <a:bodyPr wrap="none" anchor="ctr"/>
          <a:lstStyle/>
          <a:p>
            <a:pPr eaLnBrk="1" hangingPunct="1">
              <a:lnSpc>
                <a:spcPct val="100000"/>
              </a:lnSpc>
              <a:spcBef>
                <a:spcPct val="0"/>
              </a:spcBef>
              <a:buClrTx/>
              <a:buSzTx/>
              <a:buFontTx/>
              <a:buNone/>
            </a:pPr>
            <a:endParaRPr lang="en-US" sz="1400" b="1">
              <a:latin typeface="Verdana" pitchFamily="34" charset="0"/>
            </a:endParaRPr>
          </a:p>
        </p:txBody>
      </p:sp>
      <p:sp>
        <p:nvSpPr>
          <p:cNvPr id="16434" name="Line 58"/>
          <p:cNvSpPr>
            <a:spLocks noChangeShapeType="1"/>
          </p:cNvSpPr>
          <p:nvPr/>
        </p:nvSpPr>
        <p:spPr bwMode="auto">
          <a:xfrm flipV="1">
            <a:off x="1313522" y="1570037"/>
            <a:ext cx="0" cy="1036638"/>
          </a:xfrm>
          <a:prstGeom prst="line">
            <a:avLst/>
          </a:prstGeom>
          <a:noFill/>
          <a:ln w="9525">
            <a:solidFill>
              <a:schemeClr val="tx1"/>
            </a:solidFill>
            <a:round/>
            <a:headEnd/>
            <a:tailEnd type="triangle" w="med" len="med"/>
          </a:ln>
        </p:spPr>
        <p:txBody>
          <a:bodyPr/>
          <a:lstStyle/>
          <a:p>
            <a:endParaRPr lang="en-US"/>
          </a:p>
        </p:txBody>
      </p:sp>
      <p:sp>
        <p:nvSpPr>
          <p:cNvPr id="16435" name="Text Box 59"/>
          <p:cNvSpPr txBox="1">
            <a:spLocks noChangeArrowheads="1"/>
          </p:cNvSpPr>
          <p:nvPr/>
        </p:nvSpPr>
        <p:spPr bwMode="auto">
          <a:xfrm>
            <a:off x="516597" y="1600200"/>
            <a:ext cx="846707" cy="461665"/>
          </a:xfrm>
          <a:prstGeom prst="rect">
            <a:avLst/>
          </a:prstGeom>
          <a:noFill/>
          <a:ln w="9525">
            <a:noFill/>
            <a:miter lim="800000"/>
            <a:headEnd/>
            <a:tailEnd/>
          </a:ln>
        </p:spPr>
        <p:txBody>
          <a:bodyPr wrap="none">
            <a:spAutoFit/>
          </a:bodyPr>
          <a:lstStyle/>
          <a:p>
            <a:pPr algn="l">
              <a:lnSpc>
                <a:spcPct val="100000"/>
              </a:lnSpc>
              <a:spcBef>
                <a:spcPct val="0"/>
              </a:spcBef>
              <a:buClrTx/>
              <a:buSzTx/>
              <a:buFontTx/>
              <a:buNone/>
            </a:pPr>
            <a:r>
              <a:rPr lang="en-US" sz="1200" dirty="0" smtClean="0">
                <a:latin typeface="Verdana" pitchFamily="34" charset="0"/>
              </a:rPr>
              <a:t>Highest</a:t>
            </a:r>
            <a:br>
              <a:rPr lang="en-US" sz="1200" dirty="0" smtClean="0">
                <a:latin typeface="Verdana" pitchFamily="34" charset="0"/>
              </a:rPr>
            </a:br>
            <a:r>
              <a:rPr lang="en-US" sz="1200" dirty="0" smtClean="0">
                <a:latin typeface="Verdana" pitchFamily="34" charset="0"/>
              </a:rPr>
              <a:t>Priority</a:t>
            </a:r>
            <a:endParaRPr lang="en-US" sz="1200" dirty="0">
              <a:latin typeface="Verdana" pitchFamily="34" charset="0"/>
            </a:endParaRPr>
          </a:p>
        </p:txBody>
      </p:sp>
      <p:sp>
        <p:nvSpPr>
          <p:cNvPr id="16436" name="AutoShape 60"/>
          <p:cNvSpPr>
            <a:spLocks noChangeArrowheads="1"/>
          </p:cNvSpPr>
          <p:nvPr/>
        </p:nvSpPr>
        <p:spPr bwMode="auto">
          <a:xfrm>
            <a:off x="6755472" y="4037012"/>
            <a:ext cx="547688" cy="365125"/>
          </a:xfrm>
          <a:prstGeom prst="roundRect">
            <a:avLst>
              <a:gd name="adj" fmla="val 16667"/>
            </a:avLst>
          </a:prstGeom>
          <a:solidFill>
            <a:schemeClr val="accent4"/>
          </a:solid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a:solidFill>
                  <a:schemeClr val="bg1"/>
                </a:solidFill>
                <a:latin typeface="Verdana" pitchFamily="34" charset="0"/>
              </a:rPr>
              <a:t>POP</a:t>
            </a:r>
          </a:p>
        </p:txBody>
      </p:sp>
      <p:grpSp>
        <p:nvGrpSpPr>
          <p:cNvPr id="4" name="Group 61"/>
          <p:cNvGrpSpPr>
            <a:grpSpLocks/>
          </p:cNvGrpSpPr>
          <p:nvPr/>
        </p:nvGrpSpPr>
        <p:grpSpPr bwMode="auto">
          <a:xfrm>
            <a:off x="6603081" y="4402137"/>
            <a:ext cx="822327" cy="527050"/>
            <a:chOff x="3756" y="2358"/>
            <a:chExt cx="518" cy="332"/>
          </a:xfrm>
        </p:grpSpPr>
        <p:sp>
          <p:nvSpPr>
            <p:cNvPr id="16439" name="Line 62"/>
            <p:cNvSpPr>
              <a:spLocks noChangeShapeType="1"/>
            </p:cNvSpPr>
            <p:nvPr/>
          </p:nvSpPr>
          <p:spPr bwMode="auto">
            <a:xfrm>
              <a:off x="3852" y="2358"/>
              <a:ext cx="0" cy="173"/>
            </a:xfrm>
            <a:prstGeom prst="line">
              <a:avLst/>
            </a:prstGeom>
            <a:noFill/>
            <a:ln w="9525">
              <a:solidFill>
                <a:schemeClr val="tx1"/>
              </a:solidFill>
              <a:miter lim="800000"/>
              <a:headEnd/>
              <a:tailEnd/>
            </a:ln>
          </p:spPr>
          <p:txBody>
            <a:bodyPr wrap="none"/>
            <a:lstStyle/>
            <a:p>
              <a:endParaRPr lang="en-US"/>
            </a:p>
          </p:txBody>
        </p:sp>
        <p:sp>
          <p:nvSpPr>
            <p:cNvPr id="16440" name="Line 63"/>
            <p:cNvSpPr>
              <a:spLocks noChangeShapeType="1"/>
            </p:cNvSpPr>
            <p:nvPr/>
          </p:nvSpPr>
          <p:spPr bwMode="auto">
            <a:xfrm>
              <a:off x="4197" y="2358"/>
              <a:ext cx="0" cy="173"/>
            </a:xfrm>
            <a:prstGeom prst="line">
              <a:avLst/>
            </a:prstGeom>
            <a:noFill/>
            <a:ln w="9525">
              <a:solidFill>
                <a:schemeClr val="tx1"/>
              </a:solidFill>
              <a:miter lim="800000"/>
              <a:headEnd/>
              <a:tailEnd/>
            </a:ln>
          </p:spPr>
          <p:txBody>
            <a:bodyPr wrap="none"/>
            <a:lstStyle/>
            <a:p>
              <a:endParaRPr lang="en-US"/>
            </a:p>
          </p:txBody>
        </p:sp>
        <p:sp>
          <p:nvSpPr>
            <p:cNvPr id="16441" name="Text Box 64"/>
            <p:cNvSpPr txBox="1">
              <a:spLocks noChangeArrowheads="1"/>
            </p:cNvSpPr>
            <p:nvPr/>
          </p:nvSpPr>
          <p:spPr bwMode="auto">
            <a:xfrm>
              <a:off x="3756" y="2360"/>
              <a:ext cx="518" cy="330"/>
            </a:xfrm>
            <a:prstGeom prst="rect">
              <a:avLst/>
            </a:prstGeom>
            <a:noFill/>
            <a:ln w="9525">
              <a:noFill/>
              <a:miter lim="800000"/>
              <a:headEnd/>
              <a:tailEnd/>
            </a:ln>
          </p:spPr>
          <p:txBody>
            <a:bodyPr wrap="none">
              <a:spAutoFit/>
            </a:bodyPr>
            <a:lstStyle/>
            <a:p>
              <a:pPr eaLnBrk="1" hangingPunct="1">
                <a:lnSpc>
                  <a:spcPct val="100000"/>
                </a:lnSpc>
                <a:spcBef>
                  <a:spcPct val="0"/>
                </a:spcBef>
                <a:buClrTx/>
                <a:buSzTx/>
                <a:buFontTx/>
                <a:buNone/>
              </a:pPr>
              <a:r>
                <a:rPr lang="en-US" sz="1400" dirty="0" smtClean="0">
                  <a:latin typeface="Verdana" pitchFamily="34" charset="0"/>
                </a:rPr>
                <a:t>12</a:t>
              </a:r>
              <a:br>
                <a:rPr lang="en-US" sz="1400" dirty="0" smtClean="0">
                  <a:latin typeface="Verdana" pitchFamily="34" charset="0"/>
                </a:rPr>
              </a:br>
              <a:r>
                <a:rPr lang="en-US" sz="1400" dirty="0" smtClean="0">
                  <a:latin typeface="Verdana" pitchFamily="34" charset="0"/>
                </a:rPr>
                <a:t>Cycles</a:t>
              </a:r>
              <a:endParaRPr lang="en-US" sz="1400" dirty="0">
                <a:latin typeface="Verdana" pitchFamily="34" charset="0"/>
              </a:endParaRPr>
            </a:p>
          </p:txBody>
        </p:sp>
        <p:sp>
          <p:nvSpPr>
            <p:cNvPr id="16442" name="Line 65"/>
            <p:cNvSpPr>
              <a:spLocks noChangeShapeType="1"/>
            </p:cNvSpPr>
            <p:nvPr/>
          </p:nvSpPr>
          <p:spPr bwMode="auto">
            <a:xfrm>
              <a:off x="3844" y="2457"/>
              <a:ext cx="58" cy="0"/>
            </a:xfrm>
            <a:prstGeom prst="line">
              <a:avLst/>
            </a:prstGeom>
            <a:noFill/>
            <a:ln w="9525">
              <a:solidFill>
                <a:schemeClr val="tx1"/>
              </a:solidFill>
              <a:miter lim="800000"/>
              <a:headEnd type="triangle" w="med" len="med"/>
              <a:tailEnd/>
            </a:ln>
          </p:spPr>
          <p:txBody>
            <a:bodyPr wrap="none"/>
            <a:lstStyle/>
            <a:p>
              <a:endParaRPr lang="en-US"/>
            </a:p>
          </p:txBody>
        </p:sp>
        <p:sp>
          <p:nvSpPr>
            <p:cNvPr id="16443" name="Line 66"/>
            <p:cNvSpPr>
              <a:spLocks noChangeShapeType="1"/>
            </p:cNvSpPr>
            <p:nvPr/>
          </p:nvSpPr>
          <p:spPr bwMode="auto">
            <a:xfrm>
              <a:off x="4130" y="2456"/>
              <a:ext cx="58" cy="0"/>
            </a:xfrm>
            <a:prstGeom prst="line">
              <a:avLst/>
            </a:prstGeom>
            <a:noFill/>
            <a:ln w="9525">
              <a:solidFill>
                <a:schemeClr val="tx1"/>
              </a:solidFill>
              <a:miter lim="800000"/>
              <a:headEnd/>
              <a:tailEnd type="triangle" w="med" len="med"/>
            </a:ln>
          </p:spPr>
          <p:txBody>
            <a:bodyPr wrap="none"/>
            <a:lstStyle/>
            <a:p>
              <a:endParaRPr lang="en-US"/>
            </a:p>
          </p:txBody>
        </p:sp>
      </p:grpSp>
      <p:sp>
        <p:nvSpPr>
          <p:cNvPr id="68" name="Text Box 48"/>
          <p:cNvSpPr txBox="1">
            <a:spLocks noChangeArrowheads="1"/>
          </p:cNvSpPr>
          <p:nvPr/>
        </p:nvSpPr>
        <p:spPr bwMode="auto">
          <a:xfrm>
            <a:off x="1192872" y="3151385"/>
            <a:ext cx="2190750" cy="307777"/>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r>
              <a:rPr lang="en-US" sz="1400" b="1" dirty="0" smtClean="0">
                <a:latin typeface="Verdana" pitchFamily="34" charset="0"/>
              </a:rPr>
              <a:t>Typical processor</a:t>
            </a:r>
            <a:endParaRPr lang="en-US" sz="1200" dirty="0">
              <a:latin typeface="Verdana" pitchFamily="34" charset="0"/>
            </a:endParaRPr>
          </a:p>
        </p:txBody>
      </p:sp>
      <p:sp>
        <p:nvSpPr>
          <p:cNvPr id="69" name="Leading Question"/>
          <p:cNvSpPr txBox="1"/>
          <p:nvPr/>
        </p:nvSpPr>
        <p:spPr>
          <a:xfrm>
            <a:off x="7852517" y="6562045"/>
            <a:ext cx="968214"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Late arrival...</a:t>
            </a:r>
          </a:p>
        </p:txBody>
      </p:sp>
      <p:sp>
        <p:nvSpPr>
          <p:cNvPr id="48" name="AutoShape 2"/>
          <p:cNvSpPr>
            <a:spLocks noChangeArrowheads="1"/>
          </p:cNvSpPr>
          <p:nvPr/>
        </p:nvSpPr>
        <p:spPr bwMode="auto">
          <a:xfrm>
            <a:off x="5221198" y="3140075"/>
            <a:ext cx="725487" cy="365125"/>
          </a:xfrm>
          <a:prstGeom prst="roundRect">
            <a:avLst>
              <a:gd name="adj" fmla="val 16667"/>
            </a:avLst>
          </a:prstGeom>
          <a:solidFill>
            <a:srgbClr val="3399FF"/>
          </a:solid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dirty="0" smtClean="0">
                <a:latin typeface="Verdana" pitchFamily="34" charset="0"/>
              </a:rPr>
              <a:t>PUSH</a:t>
            </a:r>
            <a:endParaRPr lang="en-US" sz="1400" b="1" dirty="0">
              <a:latin typeface="Verdana" pitchFamily="34" charset="0"/>
            </a:endParaRPr>
          </a:p>
        </p:txBody>
      </p:sp>
      <p:sp>
        <p:nvSpPr>
          <p:cNvPr id="49" name="AutoShape 3"/>
          <p:cNvSpPr>
            <a:spLocks noChangeArrowheads="1"/>
          </p:cNvSpPr>
          <p:nvPr/>
        </p:nvSpPr>
        <p:spPr bwMode="auto">
          <a:xfrm>
            <a:off x="4621872" y="3140075"/>
            <a:ext cx="590550" cy="365125"/>
          </a:xfrm>
          <a:prstGeom prst="roundRect">
            <a:avLst>
              <a:gd name="adj" fmla="val 16667"/>
            </a:avLst>
          </a:prstGeom>
          <a:solidFill>
            <a:schemeClr val="accent4"/>
          </a:solid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dirty="0">
                <a:solidFill>
                  <a:schemeClr val="bg1"/>
                </a:solidFill>
                <a:latin typeface="Verdana" pitchFamily="34" charset="0"/>
              </a:rPr>
              <a:t>POP</a:t>
            </a:r>
          </a:p>
        </p:txBody>
      </p:sp>
      <p:sp>
        <p:nvSpPr>
          <p:cNvPr id="50" name="AutoShape 3"/>
          <p:cNvSpPr>
            <a:spLocks noChangeArrowheads="1"/>
          </p:cNvSpPr>
          <p:nvPr/>
        </p:nvSpPr>
        <p:spPr bwMode="auto">
          <a:xfrm>
            <a:off x="7334250" y="3140075"/>
            <a:ext cx="590550" cy="365125"/>
          </a:xfrm>
          <a:prstGeom prst="roundRect">
            <a:avLst>
              <a:gd name="adj" fmla="val 16667"/>
            </a:avLst>
          </a:prstGeom>
          <a:solidFill>
            <a:schemeClr val="accent4"/>
          </a:solid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dirty="0">
                <a:solidFill>
                  <a:schemeClr val="bg1"/>
                </a:solidFill>
                <a:latin typeface="Verdana" pitchFamily="34" charset="0"/>
              </a:rPr>
              <a:t>POP</a:t>
            </a:r>
          </a:p>
        </p:txBody>
      </p:sp>
      <p:sp>
        <p:nvSpPr>
          <p:cNvPr id="52" name="Rounded Rectangle 51"/>
          <p:cNvSpPr/>
          <p:nvPr/>
        </p:nvSpPr>
        <p:spPr bwMode="auto">
          <a:xfrm>
            <a:off x="381000" y="1219200"/>
            <a:ext cx="8305800" cy="40386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p:cNvSpPr>
            <a:spLocks noChangeArrowheads="1"/>
          </p:cNvSpPr>
          <p:nvPr/>
        </p:nvSpPr>
        <p:spPr bwMode="auto">
          <a:xfrm>
            <a:off x="4732338" y="3841750"/>
            <a:ext cx="1371600" cy="365125"/>
          </a:xfrm>
          <a:prstGeom prst="roundRect">
            <a:avLst>
              <a:gd name="adj" fmla="val 16667"/>
            </a:avLst>
          </a:prstGeom>
          <a:noFill/>
          <a:ln w="9525" algn="ctr">
            <a:solidFill>
              <a:srgbClr val="000000"/>
            </a:solidFill>
            <a:round/>
            <a:headEnd/>
            <a:tailEnd/>
          </a:ln>
        </p:spPr>
        <p:txBody>
          <a:bodyPr wrap="none" anchor="ctr"/>
          <a:lstStyle/>
          <a:p>
            <a:pPr>
              <a:lnSpc>
                <a:spcPct val="100000"/>
              </a:lnSpc>
              <a:spcBef>
                <a:spcPct val="0"/>
              </a:spcBef>
              <a:buClrTx/>
              <a:buSzTx/>
              <a:buFontTx/>
              <a:buNone/>
            </a:pPr>
            <a:r>
              <a:rPr lang="en-US" sz="1400" b="1">
                <a:latin typeface="Verdana" pitchFamily="34" charset="0"/>
              </a:rPr>
              <a:t>ISR 2</a:t>
            </a:r>
          </a:p>
        </p:txBody>
      </p:sp>
      <p:sp>
        <p:nvSpPr>
          <p:cNvPr id="17411" name="Rectangle 3"/>
          <p:cNvSpPr>
            <a:spLocks noGrp="1" noChangeArrowheads="1"/>
          </p:cNvSpPr>
          <p:nvPr>
            <p:ph type="title"/>
          </p:nvPr>
        </p:nvSpPr>
        <p:spPr/>
        <p:txBody>
          <a:bodyPr/>
          <a:lstStyle/>
          <a:p>
            <a:r>
              <a:rPr lang="en-GB" dirty="0" smtClean="0">
                <a:solidFill>
                  <a:srgbClr val="FF0000"/>
                </a:solidFill>
              </a:rPr>
              <a:t>Interrupt Latency – Late Arrival</a:t>
            </a:r>
          </a:p>
        </p:txBody>
      </p:sp>
      <p:sp>
        <p:nvSpPr>
          <p:cNvPr id="17412" name="Text Box 4"/>
          <p:cNvSpPr txBox="1">
            <a:spLocks noChangeArrowheads="1"/>
          </p:cNvSpPr>
          <p:nvPr/>
        </p:nvSpPr>
        <p:spPr bwMode="auto">
          <a:xfrm>
            <a:off x="1062038" y="1985963"/>
            <a:ext cx="698500" cy="304800"/>
          </a:xfrm>
          <a:prstGeom prst="rect">
            <a:avLst/>
          </a:prstGeom>
          <a:noFill/>
          <a:ln w="38100" algn="ctr">
            <a:noFill/>
            <a:miter lim="800000"/>
            <a:headEnd/>
            <a:tailEnd/>
          </a:ln>
        </p:spPr>
        <p:txBody>
          <a:bodyPr wrap="none">
            <a:spAutoFit/>
          </a:bodyPr>
          <a:lstStyle/>
          <a:p>
            <a:pPr eaLnBrk="1" hangingPunct="1">
              <a:lnSpc>
                <a:spcPct val="100000"/>
              </a:lnSpc>
              <a:spcBef>
                <a:spcPct val="25000"/>
              </a:spcBef>
              <a:buClrTx/>
              <a:buSzPct val="125000"/>
              <a:buFont typeface="Wingdings" pitchFamily="2" charset="2"/>
              <a:buNone/>
            </a:pPr>
            <a:r>
              <a:rPr lang="en-GB" sz="1400" b="1">
                <a:latin typeface="Verdana" pitchFamily="34" charset="0"/>
                <a:cs typeface="Arial" pitchFamily="34" charset="0"/>
              </a:rPr>
              <a:t>IRQ1</a:t>
            </a:r>
          </a:p>
        </p:txBody>
      </p:sp>
      <p:sp>
        <p:nvSpPr>
          <p:cNvPr id="17413" name="Text Box 5"/>
          <p:cNvSpPr txBox="1">
            <a:spLocks noChangeArrowheads="1"/>
          </p:cNvSpPr>
          <p:nvPr/>
        </p:nvSpPr>
        <p:spPr bwMode="auto">
          <a:xfrm>
            <a:off x="1062038" y="2482850"/>
            <a:ext cx="698500" cy="304800"/>
          </a:xfrm>
          <a:prstGeom prst="rect">
            <a:avLst/>
          </a:prstGeom>
          <a:noFill/>
          <a:ln w="38100" algn="ctr">
            <a:noFill/>
            <a:miter lim="800000"/>
            <a:headEnd/>
            <a:tailEnd/>
          </a:ln>
        </p:spPr>
        <p:txBody>
          <a:bodyPr wrap="none">
            <a:spAutoFit/>
          </a:bodyPr>
          <a:lstStyle/>
          <a:p>
            <a:pPr eaLnBrk="1" hangingPunct="1">
              <a:lnSpc>
                <a:spcPct val="100000"/>
              </a:lnSpc>
              <a:spcBef>
                <a:spcPct val="25000"/>
              </a:spcBef>
              <a:buClrTx/>
              <a:buSzPct val="125000"/>
              <a:buFont typeface="Wingdings" pitchFamily="2" charset="2"/>
              <a:buNone/>
            </a:pPr>
            <a:r>
              <a:rPr lang="en-GB" sz="1400" b="1">
                <a:latin typeface="Verdana" pitchFamily="34" charset="0"/>
                <a:cs typeface="Arial" pitchFamily="34" charset="0"/>
              </a:rPr>
              <a:t>IRQ2</a:t>
            </a:r>
          </a:p>
        </p:txBody>
      </p:sp>
      <p:grpSp>
        <p:nvGrpSpPr>
          <p:cNvPr id="2" name="Group 6"/>
          <p:cNvGrpSpPr>
            <a:grpSpLocks/>
          </p:cNvGrpSpPr>
          <p:nvPr/>
        </p:nvGrpSpPr>
        <p:grpSpPr bwMode="auto">
          <a:xfrm>
            <a:off x="1682750" y="2271713"/>
            <a:ext cx="3343275" cy="358775"/>
            <a:chOff x="838" y="962"/>
            <a:chExt cx="2106" cy="226"/>
          </a:xfrm>
        </p:grpSpPr>
        <p:sp>
          <p:nvSpPr>
            <p:cNvPr id="17476" name="Line 7"/>
            <p:cNvSpPr>
              <a:spLocks noChangeShapeType="1"/>
            </p:cNvSpPr>
            <p:nvPr/>
          </p:nvSpPr>
          <p:spPr bwMode="auto">
            <a:xfrm>
              <a:off x="838" y="1187"/>
              <a:ext cx="564" cy="0"/>
            </a:xfrm>
            <a:prstGeom prst="line">
              <a:avLst/>
            </a:prstGeom>
            <a:noFill/>
            <a:ln w="9525">
              <a:solidFill>
                <a:schemeClr val="tx1"/>
              </a:solidFill>
              <a:round/>
              <a:headEnd/>
              <a:tailEnd/>
            </a:ln>
          </p:spPr>
          <p:txBody>
            <a:bodyPr anchor="ctr"/>
            <a:lstStyle/>
            <a:p>
              <a:endParaRPr lang="en-US"/>
            </a:p>
          </p:txBody>
        </p:sp>
        <p:sp>
          <p:nvSpPr>
            <p:cNvPr id="17477" name="Line 8"/>
            <p:cNvSpPr>
              <a:spLocks noChangeShapeType="1"/>
            </p:cNvSpPr>
            <p:nvPr/>
          </p:nvSpPr>
          <p:spPr bwMode="auto">
            <a:xfrm flipV="1">
              <a:off x="1404" y="962"/>
              <a:ext cx="31" cy="226"/>
            </a:xfrm>
            <a:prstGeom prst="line">
              <a:avLst/>
            </a:prstGeom>
            <a:noFill/>
            <a:ln w="9525">
              <a:solidFill>
                <a:schemeClr val="tx1"/>
              </a:solidFill>
              <a:round/>
              <a:headEnd/>
              <a:tailEnd/>
            </a:ln>
          </p:spPr>
          <p:txBody>
            <a:bodyPr anchor="ctr"/>
            <a:lstStyle/>
            <a:p>
              <a:endParaRPr lang="en-US"/>
            </a:p>
          </p:txBody>
        </p:sp>
        <p:sp>
          <p:nvSpPr>
            <p:cNvPr id="17478" name="Line 9"/>
            <p:cNvSpPr>
              <a:spLocks noChangeShapeType="1"/>
            </p:cNvSpPr>
            <p:nvPr/>
          </p:nvSpPr>
          <p:spPr bwMode="auto">
            <a:xfrm>
              <a:off x="1439" y="966"/>
              <a:ext cx="1505" cy="0"/>
            </a:xfrm>
            <a:prstGeom prst="line">
              <a:avLst/>
            </a:prstGeom>
            <a:noFill/>
            <a:ln w="9525">
              <a:solidFill>
                <a:schemeClr val="tx1"/>
              </a:solidFill>
              <a:round/>
              <a:headEnd/>
              <a:tailEnd/>
            </a:ln>
          </p:spPr>
          <p:txBody>
            <a:bodyPr anchor="ctr"/>
            <a:lstStyle/>
            <a:p>
              <a:endParaRPr lang="en-US"/>
            </a:p>
          </p:txBody>
        </p:sp>
      </p:grpSp>
      <p:grpSp>
        <p:nvGrpSpPr>
          <p:cNvPr id="3" name="Group 10"/>
          <p:cNvGrpSpPr>
            <a:grpSpLocks/>
          </p:cNvGrpSpPr>
          <p:nvPr/>
        </p:nvGrpSpPr>
        <p:grpSpPr bwMode="auto">
          <a:xfrm>
            <a:off x="1641475" y="1797050"/>
            <a:ext cx="3390900" cy="360363"/>
            <a:chOff x="812" y="663"/>
            <a:chExt cx="2136" cy="227"/>
          </a:xfrm>
        </p:grpSpPr>
        <p:sp>
          <p:nvSpPr>
            <p:cNvPr id="17473" name="Line 11"/>
            <p:cNvSpPr>
              <a:spLocks noChangeShapeType="1"/>
            </p:cNvSpPr>
            <p:nvPr/>
          </p:nvSpPr>
          <p:spPr bwMode="auto">
            <a:xfrm flipV="1">
              <a:off x="1542" y="663"/>
              <a:ext cx="31" cy="226"/>
            </a:xfrm>
            <a:prstGeom prst="line">
              <a:avLst/>
            </a:prstGeom>
            <a:noFill/>
            <a:ln w="9525">
              <a:solidFill>
                <a:schemeClr val="tx1"/>
              </a:solidFill>
              <a:round/>
              <a:headEnd/>
              <a:tailEnd/>
            </a:ln>
          </p:spPr>
          <p:txBody>
            <a:bodyPr anchor="ctr"/>
            <a:lstStyle/>
            <a:p>
              <a:endParaRPr lang="en-US"/>
            </a:p>
          </p:txBody>
        </p:sp>
        <p:sp>
          <p:nvSpPr>
            <p:cNvPr id="17474" name="Line 12"/>
            <p:cNvSpPr>
              <a:spLocks noChangeShapeType="1"/>
            </p:cNvSpPr>
            <p:nvPr/>
          </p:nvSpPr>
          <p:spPr bwMode="auto">
            <a:xfrm flipV="1">
              <a:off x="812" y="890"/>
              <a:ext cx="727" cy="0"/>
            </a:xfrm>
            <a:prstGeom prst="line">
              <a:avLst/>
            </a:prstGeom>
            <a:noFill/>
            <a:ln w="9525">
              <a:solidFill>
                <a:schemeClr val="tx1"/>
              </a:solidFill>
              <a:round/>
              <a:headEnd/>
              <a:tailEnd/>
            </a:ln>
          </p:spPr>
          <p:txBody>
            <a:bodyPr anchor="ctr"/>
            <a:lstStyle/>
            <a:p>
              <a:endParaRPr lang="en-US"/>
            </a:p>
          </p:txBody>
        </p:sp>
        <p:sp>
          <p:nvSpPr>
            <p:cNvPr id="17475" name="Line 13"/>
            <p:cNvSpPr>
              <a:spLocks noChangeShapeType="1"/>
            </p:cNvSpPr>
            <p:nvPr/>
          </p:nvSpPr>
          <p:spPr bwMode="auto">
            <a:xfrm>
              <a:off x="1574" y="667"/>
              <a:ext cx="1374" cy="0"/>
            </a:xfrm>
            <a:prstGeom prst="line">
              <a:avLst/>
            </a:prstGeom>
            <a:noFill/>
            <a:ln w="9525">
              <a:solidFill>
                <a:schemeClr val="tx1"/>
              </a:solidFill>
              <a:round/>
              <a:headEnd/>
              <a:tailEnd/>
            </a:ln>
          </p:spPr>
          <p:txBody>
            <a:bodyPr anchor="ctr"/>
            <a:lstStyle/>
            <a:p>
              <a:endParaRPr lang="en-US"/>
            </a:p>
          </p:txBody>
        </p:sp>
      </p:grpSp>
      <p:sp>
        <p:nvSpPr>
          <p:cNvPr id="17416" name="Line 14"/>
          <p:cNvSpPr>
            <a:spLocks noChangeShapeType="1"/>
          </p:cNvSpPr>
          <p:nvPr/>
        </p:nvSpPr>
        <p:spPr bwMode="auto">
          <a:xfrm>
            <a:off x="2627313" y="1714500"/>
            <a:ext cx="0" cy="2566988"/>
          </a:xfrm>
          <a:prstGeom prst="line">
            <a:avLst/>
          </a:prstGeom>
          <a:noFill/>
          <a:ln w="9525">
            <a:solidFill>
              <a:schemeClr val="tx1"/>
            </a:solidFill>
            <a:prstDash val="dash"/>
            <a:round/>
            <a:headEnd/>
            <a:tailEnd/>
          </a:ln>
        </p:spPr>
        <p:txBody>
          <a:bodyPr anchor="ctr"/>
          <a:lstStyle/>
          <a:p>
            <a:endParaRPr lang="en-US"/>
          </a:p>
        </p:txBody>
      </p:sp>
      <p:sp>
        <p:nvSpPr>
          <p:cNvPr id="17417" name="AutoShape 15"/>
          <p:cNvSpPr>
            <a:spLocks noChangeArrowheads="1"/>
          </p:cNvSpPr>
          <p:nvPr/>
        </p:nvSpPr>
        <p:spPr bwMode="auto">
          <a:xfrm>
            <a:off x="6827178" y="2987675"/>
            <a:ext cx="1371600" cy="365125"/>
          </a:xfrm>
          <a:prstGeom prst="roundRect">
            <a:avLst>
              <a:gd name="adj" fmla="val 16667"/>
            </a:avLst>
          </a:prstGeom>
          <a:noFill/>
          <a:ln w="9525" algn="ctr">
            <a:solidFill>
              <a:srgbClr val="000000"/>
            </a:solidFill>
            <a:round/>
            <a:headEnd/>
            <a:tailEnd/>
          </a:ln>
        </p:spPr>
        <p:txBody>
          <a:bodyPr wrap="none" anchor="ctr"/>
          <a:lstStyle/>
          <a:p>
            <a:pPr>
              <a:lnSpc>
                <a:spcPct val="100000"/>
              </a:lnSpc>
              <a:spcBef>
                <a:spcPct val="0"/>
              </a:spcBef>
              <a:buClrTx/>
              <a:buSzTx/>
              <a:buFontTx/>
              <a:buNone/>
            </a:pPr>
            <a:r>
              <a:rPr lang="en-US" sz="1400" b="1">
                <a:latin typeface="Verdana" pitchFamily="34" charset="0"/>
              </a:rPr>
              <a:t>ISR 2</a:t>
            </a:r>
            <a:endParaRPr lang="en-US" sz="2400">
              <a:latin typeface="Times" pitchFamily="18" charset="0"/>
            </a:endParaRPr>
          </a:p>
        </p:txBody>
      </p:sp>
      <p:sp>
        <p:nvSpPr>
          <p:cNvPr id="17418" name="Line 16"/>
          <p:cNvSpPr>
            <a:spLocks noChangeShapeType="1"/>
          </p:cNvSpPr>
          <p:nvPr/>
        </p:nvSpPr>
        <p:spPr bwMode="auto">
          <a:xfrm>
            <a:off x="4583113" y="4222750"/>
            <a:ext cx="215900" cy="0"/>
          </a:xfrm>
          <a:prstGeom prst="line">
            <a:avLst/>
          </a:prstGeom>
          <a:noFill/>
          <a:ln w="12700">
            <a:solidFill>
              <a:schemeClr val="bg1"/>
            </a:solidFill>
            <a:round/>
            <a:headEnd type="triangle" w="med" len="med"/>
            <a:tailEnd type="triangle" w="med" len="med"/>
          </a:ln>
        </p:spPr>
        <p:txBody>
          <a:bodyPr anchor="ctr"/>
          <a:lstStyle/>
          <a:p>
            <a:endParaRPr lang="en-US"/>
          </a:p>
        </p:txBody>
      </p:sp>
      <p:sp>
        <p:nvSpPr>
          <p:cNvPr id="17420" name="AutoShape 18"/>
          <p:cNvSpPr>
            <a:spLocks noChangeArrowheads="1"/>
          </p:cNvSpPr>
          <p:nvPr/>
        </p:nvSpPr>
        <p:spPr bwMode="auto">
          <a:xfrm>
            <a:off x="4114800" y="2987675"/>
            <a:ext cx="1371600" cy="365125"/>
          </a:xfrm>
          <a:prstGeom prst="roundRect">
            <a:avLst>
              <a:gd name="adj" fmla="val 16667"/>
            </a:avLst>
          </a:prstGeom>
          <a:noFill/>
          <a:ln w="9525" algn="ctr">
            <a:solidFill>
              <a:srgbClr val="000000"/>
            </a:solidFill>
            <a:round/>
            <a:headEnd/>
            <a:tailEnd/>
          </a:ln>
        </p:spPr>
        <p:txBody>
          <a:bodyPr wrap="none" anchor="ctr"/>
          <a:lstStyle/>
          <a:p>
            <a:pPr>
              <a:lnSpc>
                <a:spcPct val="100000"/>
              </a:lnSpc>
              <a:spcBef>
                <a:spcPct val="0"/>
              </a:spcBef>
              <a:buClrTx/>
              <a:buSzTx/>
              <a:buFontTx/>
              <a:buNone/>
            </a:pPr>
            <a:r>
              <a:rPr lang="en-US" sz="1400" b="1" dirty="0">
                <a:latin typeface="Verdana" pitchFamily="34" charset="0"/>
              </a:rPr>
              <a:t>ISR 1</a:t>
            </a:r>
          </a:p>
        </p:txBody>
      </p:sp>
      <p:sp>
        <p:nvSpPr>
          <p:cNvPr id="17423" name="Line 21"/>
          <p:cNvSpPr>
            <a:spLocks noChangeShapeType="1"/>
          </p:cNvSpPr>
          <p:nvPr/>
        </p:nvSpPr>
        <p:spPr bwMode="auto">
          <a:xfrm>
            <a:off x="2862263" y="1714500"/>
            <a:ext cx="0" cy="2566988"/>
          </a:xfrm>
          <a:prstGeom prst="line">
            <a:avLst/>
          </a:prstGeom>
          <a:noFill/>
          <a:ln w="9525">
            <a:solidFill>
              <a:schemeClr val="tx1"/>
            </a:solidFill>
            <a:prstDash val="dash"/>
            <a:round/>
            <a:headEnd/>
            <a:tailEnd/>
          </a:ln>
        </p:spPr>
        <p:txBody>
          <a:bodyPr anchor="ctr"/>
          <a:lstStyle/>
          <a:p>
            <a:endParaRPr lang="en-US"/>
          </a:p>
        </p:txBody>
      </p:sp>
      <p:sp>
        <p:nvSpPr>
          <p:cNvPr id="17426" name="AutoShape 24"/>
          <p:cNvSpPr>
            <a:spLocks noChangeArrowheads="1"/>
          </p:cNvSpPr>
          <p:nvPr/>
        </p:nvSpPr>
        <p:spPr bwMode="auto">
          <a:xfrm>
            <a:off x="2611438" y="3851275"/>
            <a:ext cx="457200" cy="365125"/>
          </a:xfrm>
          <a:prstGeom prst="roundRect">
            <a:avLst>
              <a:gd name="adj" fmla="val 16667"/>
            </a:avLst>
          </a:prstGeom>
          <a:solidFill>
            <a:srgbClr val="3399FF"/>
          </a:solidFill>
          <a:ln w="9525">
            <a:solidFill>
              <a:schemeClr val="tx1"/>
            </a:solidFill>
            <a:round/>
            <a:headEnd/>
            <a:tailEnd/>
          </a:ln>
        </p:spPr>
        <p:txBody>
          <a:bodyPr wrap="none" lIns="0" tIns="0" rIns="0" bIns="0" anchor="ctr"/>
          <a:lstStyle/>
          <a:p>
            <a:pPr algn="l" eaLnBrk="1" hangingPunct="1">
              <a:lnSpc>
                <a:spcPct val="100000"/>
              </a:lnSpc>
              <a:spcBef>
                <a:spcPct val="0"/>
              </a:spcBef>
              <a:buClrTx/>
              <a:buSzTx/>
              <a:buFontTx/>
              <a:buNone/>
            </a:pPr>
            <a:r>
              <a:rPr lang="en-US" sz="1100" b="1">
                <a:latin typeface="Verdana" pitchFamily="34" charset="0"/>
              </a:rPr>
              <a:t>PUSH</a:t>
            </a:r>
          </a:p>
        </p:txBody>
      </p:sp>
      <p:sp>
        <p:nvSpPr>
          <p:cNvPr id="17427" name="AutoShape 25"/>
          <p:cNvSpPr>
            <a:spLocks noChangeArrowheads="1"/>
          </p:cNvSpPr>
          <p:nvPr/>
        </p:nvSpPr>
        <p:spPr bwMode="auto">
          <a:xfrm>
            <a:off x="6108700" y="3841750"/>
            <a:ext cx="547688" cy="365125"/>
          </a:xfrm>
          <a:prstGeom prst="roundRect">
            <a:avLst>
              <a:gd name="adj" fmla="val 16667"/>
            </a:avLst>
          </a:prstGeom>
          <a:solidFill>
            <a:schemeClr val="accent4"/>
          </a:solid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a:solidFill>
                  <a:schemeClr val="bg1"/>
                </a:solidFill>
                <a:latin typeface="Verdana" pitchFamily="34" charset="0"/>
              </a:rPr>
              <a:t>POP</a:t>
            </a:r>
          </a:p>
        </p:txBody>
      </p:sp>
      <p:sp>
        <p:nvSpPr>
          <p:cNvPr id="17428" name="AutoShape 26"/>
          <p:cNvSpPr>
            <a:spLocks noChangeArrowheads="1"/>
          </p:cNvSpPr>
          <p:nvPr/>
        </p:nvSpPr>
        <p:spPr bwMode="auto">
          <a:xfrm>
            <a:off x="4449763" y="3846513"/>
            <a:ext cx="274637" cy="365125"/>
          </a:xfrm>
          <a:prstGeom prst="roundRect">
            <a:avLst>
              <a:gd name="adj" fmla="val 16667"/>
            </a:avLst>
          </a:prstGeom>
          <a:solidFill>
            <a:srgbClr val="33DD37"/>
          </a:solidFill>
          <a:ln w="9525">
            <a:solidFill>
              <a:schemeClr val="tx1"/>
            </a:solidFill>
            <a:round/>
            <a:headEnd/>
            <a:tailEnd/>
          </a:ln>
        </p:spPr>
        <p:txBody>
          <a:bodyPr wrap="none" anchor="ctr"/>
          <a:lstStyle/>
          <a:p>
            <a:pPr eaLnBrk="1" hangingPunct="1">
              <a:lnSpc>
                <a:spcPct val="100000"/>
              </a:lnSpc>
              <a:spcBef>
                <a:spcPct val="0"/>
              </a:spcBef>
              <a:buClrTx/>
              <a:buSzTx/>
              <a:buFontTx/>
              <a:buNone/>
            </a:pPr>
            <a:endParaRPr lang="en-US" sz="1400" b="1">
              <a:latin typeface="Verdana" pitchFamily="34" charset="0"/>
            </a:endParaRPr>
          </a:p>
        </p:txBody>
      </p:sp>
      <p:sp>
        <p:nvSpPr>
          <p:cNvPr id="17430" name="Text Box 28"/>
          <p:cNvSpPr txBox="1">
            <a:spLocks noChangeArrowheads="1"/>
          </p:cNvSpPr>
          <p:nvPr/>
        </p:nvSpPr>
        <p:spPr bwMode="auto">
          <a:xfrm>
            <a:off x="1323975" y="3868738"/>
            <a:ext cx="1233030" cy="307777"/>
          </a:xfrm>
          <a:prstGeom prst="rect">
            <a:avLst/>
          </a:prstGeom>
          <a:noFill/>
          <a:ln w="9525">
            <a:noFill/>
            <a:miter lim="800000"/>
            <a:headEnd/>
            <a:tailEnd/>
          </a:ln>
        </p:spPr>
        <p:txBody>
          <a:bodyPr wrap="none">
            <a:spAutoFit/>
          </a:bodyPr>
          <a:lstStyle/>
          <a:p>
            <a:pPr algn="l" eaLnBrk="1" hangingPunct="1">
              <a:lnSpc>
                <a:spcPct val="100000"/>
              </a:lnSpc>
              <a:spcBef>
                <a:spcPct val="0"/>
              </a:spcBef>
              <a:buClrTx/>
              <a:buSzTx/>
              <a:buFontTx/>
              <a:buNone/>
            </a:pPr>
            <a:r>
              <a:rPr lang="en-US" sz="1400" b="1" dirty="0" smtClean="0">
                <a:latin typeface="Verdana" pitchFamily="34" charset="0"/>
              </a:rPr>
              <a:t>Cortex-M4</a:t>
            </a:r>
            <a:endParaRPr lang="en-US" sz="1400" b="1" dirty="0">
              <a:latin typeface="Verdana" pitchFamily="34" charset="0"/>
            </a:endParaRPr>
          </a:p>
        </p:txBody>
      </p:sp>
      <p:sp>
        <p:nvSpPr>
          <p:cNvPr id="17431" name="Line 29"/>
          <p:cNvSpPr>
            <a:spLocks noChangeShapeType="1"/>
          </p:cNvSpPr>
          <p:nvPr/>
        </p:nvSpPr>
        <p:spPr bwMode="auto">
          <a:xfrm flipV="1">
            <a:off x="1079500" y="1941513"/>
            <a:ext cx="0" cy="1036637"/>
          </a:xfrm>
          <a:prstGeom prst="line">
            <a:avLst/>
          </a:prstGeom>
          <a:noFill/>
          <a:ln w="9525">
            <a:solidFill>
              <a:schemeClr val="tx1"/>
            </a:solidFill>
            <a:round/>
            <a:headEnd/>
            <a:tailEnd type="triangle" w="med" len="med"/>
          </a:ln>
        </p:spPr>
        <p:txBody>
          <a:bodyPr/>
          <a:lstStyle/>
          <a:p>
            <a:endParaRPr lang="en-US"/>
          </a:p>
        </p:txBody>
      </p:sp>
      <p:sp>
        <p:nvSpPr>
          <p:cNvPr id="17432" name="Text Box 30"/>
          <p:cNvSpPr txBox="1">
            <a:spLocks noChangeArrowheads="1"/>
          </p:cNvSpPr>
          <p:nvPr/>
        </p:nvSpPr>
        <p:spPr bwMode="auto">
          <a:xfrm>
            <a:off x="304800" y="1981200"/>
            <a:ext cx="846707" cy="461665"/>
          </a:xfrm>
          <a:prstGeom prst="rect">
            <a:avLst/>
          </a:prstGeom>
          <a:noFill/>
          <a:ln w="9525">
            <a:noFill/>
            <a:miter lim="800000"/>
            <a:headEnd/>
            <a:tailEnd/>
          </a:ln>
        </p:spPr>
        <p:txBody>
          <a:bodyPr wrap="none">
            <a:spAutoFit/>
          </a:bodyPr>
          <a:lstStyle/>
          <a:p>
            <a:pPr algn="l">
              <a:lnSpc>
                <a:spcPct val="100000"/>
              </a:lnSpc>
              <a:spcBef>
                <a:spcPct val="0"/>
              </a:spcBef>
              <a:buClrTx/>
              <a:buSzTx/>
              <a:buFontTx/>
              <a:buNone/>
            </a:pPr>
            <a:r>
              <a:rPr lang="en-US" sz="1200" dirty="0" smtClean="0">
                <a:latin typeface="Verdana" pitchFamily="34" charset="0"/>
              </a:rPr>
              <a:t>Highest</a:t>
            </a:r>
            <a:br>
              <a:rPr lang="en-US" sz="1200" dirty="0" smtClean="0">
                <a:latin typeface="Verdana" pitchFamily="34" charset="0"/>
              </a:rPr>
            </a:br>
            <a:r>
              <a:rPr lang="en-US" sz="1200" dirty="0" smtClean="0">
                <a:latin typeface="Verdana" pitchFamily="34" charset="0"/>
              </a:rPr>
              <a:t>Priority</a:t>
            </a:r>
            <a:endParaRPr lang="en-US" sz="1200" dirty="0">
              <a:latin typeface="Verdana" pitchFamily="34" charset="0"/>
            </a:endParaRPr>
          </a:p>
        </p:txBody>
      </p:sp>
      <p:grpSp>
        <p:nvGrpSpPr>
          <p:cNvPr id="9" name="Group 57"/>
          <p:cNvGrpSpPr>
            <a:grpSpLocks/>
          </p:cNvGrpSpPr>
          <p:nvPr/>
        </p:nvGrpSpPr>
        <p:grpSpPr bwMode="auto">
          <a:xfrm>
            <a:off x="5959484" y="4210050"/>
            <a:ext cx="822327" cy="527050"/>
            <a:chOff x="3764" y="2358"/>
            <a:chExt cx="518" cy="332"/>
          </a:xfrm>
        </p:grpSpPr>
        <p:sp>
          <p:nvSpPr>
            <p:cNvPr id="17448" name="Line 58"/>
            <p:cNvSpPr>
              <a:spLocks noChangeShapeType="1"/>
            </p:cNvSpPr>
            <p:nvPr/>
          </p:nvSpPr>
          <p:spPr bwMode="auto">
            <a:xfrm>
              <a:off x="3852" y="2358"/>
              <a:ext cx="0" cy="173"/>
            </a:xfrm>
            <a:prstGeom prst="line">
              <a:avLst/>
            </a:prstGeom>
            <a:noFill/>
            <a:ln w="9525">
              <a:solidFill>
                <a:schemeClr val="tx1"/>
              </a:solidFill>
              <a:miter lim="800000"/>
              <a:headEnd/>
              <a:tailEnd/>
            </a:ln>
          </p:spPr>
          <p:txBody>
            <a:bodyPr wrap="none"/>
            <a:lstStyle/>
            <a:p>
              <a:endParaRPr lang="en-US"/>
            </a:p>
          </p:txBody>
        </p:sp>
        <p:sp>
          <p:nvSpPr>
            <p:cNvPr id="17449" name="Line 59"/>
            <p:cNvSpPr>
              <a:spLocks noChangeShapeType="1"/>
            </p:cNvSpPr>
            <p:nvPr/>
          </p:nvSpPr>
          <p:spPr bwMode="auto">
            <a:xfrm>
              <a:off x="4197" y="2358"/>
              <a:ext cx="0" cy="173"/>
            </a:xfrm>
            <a:prstGeom prst="line">
              <a:avLst/>
            </a:prstGeom>
            <a:noFill/>
            <a:ln w="9525">
              <a:solidFill>
                <a:schemeClr val="tx1"/>
              </a:solidFill>
              <a:miter lim="800000"/>
              <a:headEnd/>
              <a:tailEnd/>
            </a:ln>
          </p:spPr>
          <p:txBody>
            <a:bodyPr wrap="none"/>
            <a:lstStyle/>
            <a:p>
              <a:endParaRPr lang="en-US"/>
            </a:p>
          </p:txBody>
        </p:sp>
        <p:sp>
          <p:nvSpPr>
            <p:cNvPr id="17450" name="Text Box 60"/>
            <p:cNvSpPr txBox="1">
              <a:spLocks noChangeArrowheads="1"/>
            </p:cNvSpPr>
            <p:nvPr/>
          </p:nvSpPr>
          <p:spPr bwMode="auto">
            <a:xfrm>
              <a:off x="3764" y="2360"/>
              <a:ext cx="518" cy="330"/>
            </a:xfrm>
            <a:prstGeom prst="rect">
              <a:avLst/>
            </a:prstGeom>
            <a:noFill/>
            <a:ln w="9525">
              <a:noFill/>
              <a:miter lim="800000"/>
              <a:headEnd/>
              <a:tailEnd/>
            </a:ln>
          </p:spPr>
          <p:txBody>
            <a:bodyPr wrap="none">
              <a:spAutoFit/>
            </a:bodyPr>
            <a:lstStyle/>
            <a:p>
              <a:pPr eaLnBrk="1" hangingPunct="1">
                <a:lnSpc>
                  <a:spcPct val="100000"/>
                </a:lnSpc>
                <a:spcBef>
                  <a:spcPct val="0"/>
                </a:spcBef>
                <a:buClrTx/>
                <a:buSzTx/>
                <a:buFontTx/>
                <a:buNone/>
              </a:pPr>
              <a:r>
                <a:rPr lang="en-US" sz="1400" dirty="0" smtClean="0">
                  <a:latin typeface="Verdana" pitchFamily="34" charset="0"/>
                </a:rPr>
                <a:t>12</a:t>
              </a:r>
              <a:br>
                <a:rPr lang="en-US" sz="1400" dirty="0" smtClean="0">
                  <a:latin typeface="Verdana" pitchFamily="34" charset="0"/>
                </a:rPr>
              </a:br>
              <a:r>
                <a:rPr lang="en-US" sz="1400" dirty="0" smtClean="0">
                  <a:latin typeface="Verdana" pitchFamily="34" charset="0"/>
                </a:rPr>
                <a:t>Cycles</a:t>
              </a:r>
              <a:endParaRPr lang="en-US" sz="1400" dirty="0">
                <a:latin typeface="Verdana" pitchFamily="34" charset="0"/>
              </a:endParaRPr>
            </a:p>
          </p:txBody>
        </p:sp>
        <p:sp>
          <p:nvSpPr>
            <p:cNvPr id="17451" name="Line 61"/>
            <p:cNvSpPr>
              <a:spLocks noChangeShapeType="1"/>
            </p:cNvSpPr>
            <p:nvPr/>
          </p:nvSpPr>
          <p:spPr bwMode="auto">
            <a:xfrm>
              <a:off x="3853" y="2457"/>
              <a:ext cx="58" cy="0"/>
            </a:xfrm>
            <a:prstGeom prst="line">
              <a:avLst/>
            </a:prstGeom>
            <a:noFill/>
            <a:ln w="9525">
              <a:solidFill>
                <a:schemeClr val="tx1"/>
              </a:solidFill>
              <a:miter lim="800000"/>
              <a:headEnd type="triangle" w="med" len="med"/>
              <a:tailEnd/>
            </a:ln>
          </p:spPr>
          <p:txBody>
            <a:bodyPr wrap="none"/>
            <a:lstStyle/>
            <a:p>
              <a:endParaRPr lang="en-US"/>
            </a:p>
          </p:txBody>
        </p:sp>
        <p:sp>
          <p:nvSpPr>
            <p:cNvPr id="17452" name="Line 62"/>
            <p:cNvSpPr>
              <a:spLocks noChangeShapeType="1"/>
            </p:cNvSpPr>
            <p:nvPr/>
          </p:nvSpPr>
          <p:spPr bwMode="auto">
            <a:xfrm>
              <a:off x="4130" y="2456"/>
              <a:ext cx="58" cy="0"/>
            </a:xfrm>
            <a:prstGeom prst="line">
              <a:avLst/>
            </a:prstGeom>
            <a:noFill/>
            <a:ln w="9525">
              <a:solidFill>
                <a:schemeClr val="tx1"/>
              </a:solidFill>
              <a:miter lim="800000"/>
              <a:headEnd/>
              <a:tailEnd type="triangle" w="med" len="med"/>
            </a:ln>
          </p:spPr>
          <p:txBody>
            <a:bodyPr wrap="none"/>
            <a:lstStyle/>
            <a:p>
              <a:endParaRPr lang="en-US"/>
            </a:p>
          </p:txBody>
        </p:sp>
      </p:grpSp>
      <p:grpSp>
        <p:nvGrpSpPr>
          <p:cNvPr id="10" name="Group 63"/>
          <p:cNvGrpSpPr>
            <a:grpSpLocks/>
          </p:cNvGrpSpPr>
          <p:nvPr/>
        </p:nvGrpSpPr>
        <p:grpSpPr bwMode="auto">
          <a:xfrm>
            <a:off x="4191006" y="4210050"/>
            <a:ext cx="822327" cy="527050"/>
            <a:chOff x="2374" y="2476"/>
            <a:chExt cx="518" cy="332"/>
          </a:xfrm>
        </p:grpSpPr>
        <p:sp>
          <p:nvSpPr>
            <p:cNvPr id="17443" name="Line 64"/>
            <p:cNvSpPr>
              <a:spLocks noChangeShapeType="1"/>
            </p:cNvSpPr>
            <p:nvPr/>
          </p:nvSpPr>
          <p:spPr bwMode="auto">
            <a:xfrm>
              <a:off x="2540" y="2481"/>
              <a:ext cx="0" cy="173"/>
            </a:xfrm>
            <a:prstGeom prst="line">
              <a:avLst/>
            </a:prstGeom>
            <a:noFill/>
            <a:ln w="9525">
              <a:solidFill>
                <a:schemeClr val="tx1"/>
              </a:solidFill>
              <a:miter lim="800000"/>
              <a:headEnd/>
              <a:tailEnd/>
            </a:ln>
          </p:spPr>
          <p:txBody>
            <a:bodyPr wrap="none"/>
            <a:lstStyle/>
            <a:p>
              <a:endParaRPr lang="en-US"/>
            </a:p>
          </p:txBody>
        </p:sp>
        <p:sp>
          <p:nvSpPr>
            <p:cNvPr id="17444" name="Line 65"/>
            <p:cNvSpPr>
              <a:spLocks noChangeShapeType="1"/>
            </p:cNvSpPr>
            <p:nvPr/>
          </p:nvSpPr>
          <p:spPr bwMode="auto">
            <a:xfrm>
              <a:off x="2713" y="2476"/>
              <a:ext cx="0" cy="173"/>
            </a:xfrm>
            <a:prstGeom prst="line">
              <a:avLst/>
            </a:prstGeom>
            <a:noFill/>
            <a:ln w="9525">
              <a:solidFill>
                <a:schemeClr val="tx1"/>
              </a:solidFill>
              <a:miter lim="800000"/>
              <a:headEnd/>
              <a:tailEnd/>
            </a:ln>
          </p:spPr>
          <p:txBody>
            <a:bodyPr wrap="none"/>
            <a:lstStyle/>
            <a:p>
              <a:endParaRPr lang="en-US"/>
            </a:p>
          </p:txBody>
        </p:sp>
        <p:sp>
          <p:nvSpPr>
            <p:cNvPr id="17445" name="Text Box 66"/>
            <p:cNvSpPr txBox="1">
              <a:spLocks noChangeArrowheads="1"/>
            </p:cNvSpPr>
            <p:nvPr/>
          </p:nvSpPr>
          <p:spPr bwMode="auto">
            <a:xfrm>
              <a:off x="2374" y="2478"/>
              <a:ext cx="518" cy="330"/>
            </a:xfrm>
            <a:prstGeom prst="rect">
              <a:avLst/>
            </a:prstGeom>
            <a:noFill/>
            <a:ln w="9525">
              <a:noFill/>
              <a:miter lim="800000"/>
              <a:headEnd/>
              <a:tailEnd/>
            </a:ln>
          </p:spPr>
          <p:txBody>
            <a:bodyPr wrap="none">
              <a:spAutoFit/>
            </a:bodyPr>
            <a:lstStyle/>
            <a:p>
              <a:pPr eaLnBrk="1" hangingPunct="1">
                <a:lnSpc>
                  <a:spcPct val="100000"/>
                </a:lnSpc>
                <a:spcBef>
                  <a:spcPct val="0"/>
                </a:spcBef>
                <a:buClrTx/>
                <a:buSzTx/>
                <a:buFontTx/>
                <a:buNone/>
              </a:pPr>
              <a:r>
                <a:rPr lang="en-US" sz="1400" dirty="0" smtClean="0">
                  <a:latin typeface="Verdana" pitchFamily="34" charset="0"/>
                </a:rPr>
                <a:t>6</a:t>
              </a:r>
              <a:br>
                <a:rPr lang="en-US" sz="1400" dirty="0" smtClean="0">
                  <a:latin typeface="Verdana" pitchFamily="34" charset="0"/>
                </a:rPr>
              </a:br>
              <a:r>
                <a:rPr lang="en-US" sz="1400" dirty="0" smtClean="0">
                  <a:latin typeface="Verdana" pitchFamily="34" charset="0"/>
                </a:rPr>
                <a:t>Cycles</a:t>
              </a:r>
              <a:endParaRPr lang="en-US" sz="1400" dirty="0">
                <a:latin typeface="Verdana" pitchFamily="34" charset="0"/>
              </a:endParaRPr>
            </a:p>
          </p:txBody>
        </p:sp>
        <p:sp>
          <p:nvSpPr>
            <p:cNvPr id="17446" name="Line 67"/>
            <p:cNvSpPr>
              <a:spLocks noChangeShapeType="1"/>
            </p:cNvSpPr>
            <p:nvPr/>
          </p:nvSpPr>
          <p:spPr bwMode="auto">
            <a:xfrm>
              <a:off x="2714" y="2574"/>
              <a:ext cx="115" cy="0"/>
            </a:xfrm>
            <a:prstGeom prst="line">
              <a:avLst/>
            </a:prstGeom>
            <a:noFill/>
            <a:ln w="9525">
              <a:solidFill>
                <a:schemeClr val="tx1"/>
              </a:solidFill>
              <a:miter lim="800000"/>
              <a:headEnd type="triangle" w="med" len="med"/>
              <a:tailEnd/>
            </a:ln>
          </p:spPr>
          <p:txBody>
            <a:bodyPr wrap="none"/>
            <a:lstStyle/>
            <a:p>
              <a:endParaRPr lang="en-US"/>
            </a:p>
          </p:txBody>
        </p:sp>
        <p:sp>
          <p:nvSpPr>
            <p:cNvPr id="17447" name="Line 68"/>
            <p:cNvSpPr>
              <a:spLocks noChangeShapeType="1"/>
            </p:cNvSpPr>
            <p:nvPr/>
          </p:nvSpPr>
          <p:spPr bwMode="auto">
            <a:xfrm>
              <a:off x="2426" y="2573"/>
              <a:ext cx="115" cy="0"/>
            </a:xfrm>
            <a:prstGeom prst="line">
              <a:avLst/>
            </a:prstGeom>
            <a:noFill/>
            <a:ln w="9525">
              <a:solidFill>
                <a:schemeClr val="tx1"/>
              </a:solidFill>
              <a:miter lim="800000"/>
              <a:headEnd/>
              <a:tailEnd type="triangle" w="med" len="med"/>
            </a:ln>
          </p:spPr>
          <p:txBody>
            <a:bodyPr wrap="none"/>
            <a:lstStyle/>
            <a:p>
              <a:endParaRPr lang="en-US"/>
            </a:p>
          </p:txBody>
        </p:sp>
      </p:grpSp>
      <p:sp>
        <p:nvSpPr>
          <p:cNvPr id="17441" name="AutoShape 69"/>
          <p:cNvSpPr>
            <a:spLocks noChangeArrowheads="1"/>
          </p:cNvSpPr>
          <p:nvPr/>
        </p:nvSpPr>
        <p:spPr bwMode="auto">
          <a:xfrm>
            <a:off x="3071813" y="3851275"/>
            <a:ext cx="1371600" cy="365125"/>
          </a:xfrm>
          <a:prstGeom prst="roundRect">
            <a:avLst>
              <a:gd name="adj" fmla="val 16667"/>
            </a:avLst>
          </a:prstGeom>
          <a:noFill/>
          <a:ln w="9525" algn="ctr">
            <a:solidFill>
              <a:srgbClr val="000000"/>
            </a:solidFill>
            <a:round/>
            <a:headEnd/>
            <a:tailEnd/>
          </a:ln>
        </p:spPr>
        <p:txBody>
          <a:bodyPr wrap="none" anchor="ctr"/>
          <a:lstStyle/>
          <a:p>
            <a:pPr>
              <a:lnSpc>
                <a:spcPct val="100000"/>
              </a:lnSpc>
              <a:spcBef>
                <a:spcPct val="0"/>
              </a:spcBef>
              <a:buClrTx/>
              <a:buSzTx/>
              <a:buFontTx/>
              <a:buNone/>
            </a:pPr>
            <a:r>
              <a:rPr lang="en-US" sz="1400" b="1">
                <a:latin typeface="Verdana" pitchFamily="34" charset="0"/>
              </a:rPr>
              <a:t>ISR 1</a:t>
            </a:r>
          </a:p>
        </p:txBody>
      </p:sp>
      <p:sp>
        <p:nvSpPr>
          <p:cNvPr id="71" name="Text Box 48"/>
          <p:cNvSpPr txBox="1">
            <a:spLocks noChangeArrowheads="1"/>
          </p:cNvSpPr>
          <p:nvPr/>
        </p:nvSpPr>
        <p:spPr bwMode="auto">
          <a:xfrm>
            <a:off x="476250" y="3025775"/>
            <a:ext cx="2190750" cy="307777"/>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r>
              <a:rPr lang="en-US" sz="1400" b="1" dirty="0" smtClean="0">
                <a:latin typeface="Verdana" pitchFamily="34" charset="0"/>
              </a:rPr>
              <a:t>Typical processor</a:t>
            </a:r>
            <a:endParaRPr lang="en-US" sz="1200" dirty="0">
              <a:latin typeface="Verdana" pitchFamily="34" charset="0"/>
            </a:endParaRPr>
          </a:p>
        </p:txBody>
      </p:sp>
      <p:sp>
        <p:nvSpPr>
          <p:cNvPr id="72" name="Leading Question"/>
          <p:cNvSpPr txBox="1"/>
          <p:nvPr/>
        </p:nvSpPr>
        <p:spPr>
          <a:xfrm>
            <a:off x="7379631" y="6562045"/>
            <a:ext cx="1441100"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Interrupt handling...</a:t>
            </a:r>
          </a:p>
        </p:txBody>
      </p:sp>
      <p:sp>
        <p:nvSpPr>
          <p:cNvPr id="45" name="AutoShape 2"/>
          <p:cNvSpPr>
            <a:spLocks noChangeArrowheads="1"/>
          </p:cNvSpPr>
          <p:nvPr/>
        </p:nvSpPr>
        <p:spPr bwMode="auto">
          <a:xfrm>
            <a:off x="2636178" y="2987675"/>
            <a:ext cx="725487" cy="365125"/>
          </a:xfrm>
          <a:prstGeom prst="roundRect">
            <a:avLst>
              <a:gd name="adj" fmla="val 16667"/>
            </a:avLst>
          </a:prstGeom>
          <a:solidFill>
            <a:srgbClr val="3399FF"/>
          </a:solid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dirty="0" smtClean="0">
                <a:latin typeface="Verdana" pitchFamily="34" charset="0"/>
              </a:rPr>
              <a:t>PUSH</a:t>
            </a:r>
            <a:endParaRPr lang="en-US" sz="1400" b="1" dirty="0">
              <a:latin typeface="Verdana" pitchFamily="34" charset="0"/>
            </a:endParaRPr>
          </a:p>
        </p:txBody>
      </p:sp>
      <p:sp>
        <p:nvSpPr>
          <p:cNvPr id="46" name="AutoShape 3"/>
          <p:cNvSpPr>
            <a:spLocks noChangeArrowheads="1"/>
          </p:cNvSpPr>
          <p:nvPr/>
        </p:nvSpPr>
        <p:spPr bwMode="auto">
          <a:xfrm>
            <a:off x="5496674" y="2987675"/>
            <a:ext cx="590550" cy="365125"/>
          </a:xfrm>
          <a:prstGeom prst="roundRect">
            <a:avLst>
              <a:gd name="adj" fmla="val 16667"/>
            </a:avLst>
          </a:prstGeom>
          <a:solidFill>
            <a:schemeClr val="accent4"/>
          </a:solid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dirty="0">
                <a:solidFill>
                  <a:schemeClr val="bg1"/>
                </a:solidFill>
                <a:latin typeface="Verdana" pitchFamily="34" charset="0"/>
              </a:rPr>
              <a:t>POP</a:t>
            </a:r>
          </a:p>
        </p:txBody>
      </p:sp>
      <p:sp>
        <p:nvSpPr>
          <p:cNvPr id="50" name="AutoShape 2"/>
          <p:cNvSpPr>
            <a:spLocks noChangeArrowheads="1"/>
          </p:cNvSpPr>
          <p:nvPr/>
        </p:nvSpPr>
        <p:spPr bwMode="auto">
          <a:xfrm>
            <a:off x="3379039" y="2987675"/>
            <a:ext cx="725487" cy="365125"/>
          </a:xfrm>
          <a:prstGeom prst="roundRect">
            <a:avLst>
              <a:gd name="adj" fmla="val 16667"/>
            </a:avLst>
          </a:prstGeom>
          <a:solidFill>
            <a:srgbClr val="3399FF"/>
          </a:solid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dirty="0" smtClean="0">
                <a:latin typeface="Verdana" pitchFamily="34" charset="0"/>
              </a:rPr>
              <a:t>PUSH</a:t>
            </a:r>
            <a:endParaRPr lang="en-US" sz="1400" b="1" dirty="0">
              <a:latin typeface="Verdana" pitchFamily="34" charset="0"/>
            </a:endParaRPr>
          </a:p>
        </p:txBody>
      </p:sp>
      <p:sp>
        <p:nvSpPr>
          <p:cNvPr id="51" name="AutoShape 2"/>
          <p:cNvSpPr>
            <a:spLocks noChangeArrowheads="1"/>
          </p:cNvSpPr>
          <p:nvPr/>
        </p:nvSpPr>
        <p:spPr bwMode="auto">
          <a:xfrm>
            <a:off x="6096000" y="2987675"/>
            <a:ext cx="725487" cy="365125"/>
          </a:xfrm>
          <a:prstGeom prst="roundRect">
            <a:avLst>
              <a:gd name="adj" fmla="val 16667"/>
            </a:avLst>
          </a:prstGeom>
          <a:solidFill>
            <a:srgbClr val="3399FF"/>
          </a:solid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dirty="0" smtClean="0">
                <a:latin typeface="Verdana" pitchFamily="34" charset="0"/>
              </a:rPr>
              <a:t>PUSH</a:t>
            </a:r>
            <a:endParaRPr lang="en-US" sz="1400" b="1" dirty="0">
              <a:latin typeface="Verdana" pitchFamily="34" charset="0"/>
            </a:endParaRPr>
          </a:p>
        </p:txBody>
      </p:sp>
      <p:sp>
        <p:nvSpPr>
          <p:cNvPr id="52" name="AutoShape 3"/>
          <p:cNvSpPr>
            <a:spLocks noChangeArrowheads="1"/>
          </p:cNvSpPr>
          <p:nvPr/>
        </p:nvSpPr>
        <p:spPr bwMode="auto">
          <a:xfrm>
            <a:off x="8209052" y="2987675"/>
            <a:ext cx="590550" cy="365125"/>
          </a:xfrm>
          <a:prstGeom prst="roundRect">
            <a:avLst>
              <a:gd name="adj" fmla="val 16667"/>
            </a:avLst>
          </a:prstGeom>
          <a:solidFill>
            <a:schemeClr val="accent4"/>
          </a:solidFill>
          <a:ln w="9525">
            <a:solidFill>
              <a:schemeClr val="tx1"/>
            </a:solidFill>
            <a:round/>
            <a:headEnd/>
            <a:tailEnd/>
          </a:ln>
        </p:spPr>
        <p:txBody>
          <a:bodyPr wrap="none" anchor="ctr"/>
          <a:lstStyle/>
          <a:p>
            <a:pPr eaLnBrk="1" hangingPunct="1">
              <a:lnSpc>
                <a:spcPct val="100000"/>
              </a:lnSpc>
              <a:spcBef>
                <a:spcPct val="0"/>
              </a:spcBef>
              <a:buClrTx/>
              <a:buSzTx/>
              <a:buFontTx/>
              <a:buNone/>
            </a:pPr>
            <a:r>
              <a:rPr lang="en-US" sz="1400" b="1" dirty="0">
                <a:solidFill>
                  <a:schemeClr val="bg1"/>
                </a:solidFill>
                <a:latin typeface="Verdana" pitchFamily="34" charset="0"/>
              </a:rPr>
              <a:t>POP</a:t>
            </a:r>
          </a:p>
        </p:txBody>
      </p:sp>
      <p:sp>
        <p:nvSpPr>
          <p:cNvPr id="47" name="Rounded Rectangle 46"/>
          <p:cNvSpPr/>
          <p:nvPr/>
        </p:nvSpPr>
        <p:spPr bwMode="auto">
          <a:xfrm>
            <a:off x="228600" y="1219200"/>
            <a:ext cx="8686800" cy="40386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152400" y="1600200"/>
            <a:ext cx="8686800" cy="18288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8" name="Rounded Rectangle 7"/>
          <p:cNvSpPr/>
          <p:nvPr/>
        </p:nvSpPr>
        <p:spPr bwMode="auto">
          <a:xfrm>
            <a:off x="152400" y="3581400"/>
            <a:ext cx="8686800" cy="18288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4341" name="Rectangle 3"/>
          <p:cNvSpPr>
            <a:spLocks noGrp="1" noChangeArrowheads="1"/>
          </p:cNvSpPr>
          <p:nvPr>
            <p:ph idx="1"/>
          </p:nvPr>
        </p:nvSpPr>
        <p:spPr>
          <a:xfrm>
            <a:off x="304800" y="914400"/>
            <a:ext cx="8153400" cy="4918075"/>
          </a:xfrm>
        </p:spPr>
        <p:txBody>
          <a:bodyPr>
            <a:normAutofit/>
          </a:bodyPr>
          <a:lstStyle/>
          <a:p>
            <a:pPr>
              <a:spcBef>
                <a:spcPct val="35000"/>
              </a:spcBef>
              <a:buFont typeface="Wingdings" pitchFamily="2" charset="2"/>
              <a:buNone/>
            </a:pPr>
            <a:r>
              <a:rPr lang="en-GB" sz="2000" dirty="0" smtClean="0"/>
              <a:t>Interrupt handling is automatic. No instruction overhead.</a:t>
            </a:r>
            <a:br>
              <a:rPr lang="en-GB" sz="2000" dirty="0" smtClean="0"/>
            </a:br>
            <a:endParaRPr lang="en-GB" sz="2000" dirty="0" smtClean="0"/>
          </a:p>
          <a:p>
            <a:pPr>
              <a:spcBef>
                <a:spcPct val="35000"/>
              </a:spcBef>
              <a:buNone/>
            </a:pPr>
            <a:r>
              <a:rPr lang="en-GB" sz="2000" dirty="0" smtClean="0"/>
              <a:t>Entry</a:t>
            </a:r>
          </a:p>
          <a:p>
            <a:pPr lvl="1">
              <a:spcBef>
                <a:spcPct val="35000"/>
              </a:spcBef>
            </a:pPr>
            <a:r>
              <a:rPr lang="en-US" sz="1800" b="0" dirty="0" smtClean="0"/>
              <a:t>Automatically pushes registers R0–R3, R12, LR, PSR, and PC onto the stack </a:t>
            </a:r>
          </a:p>
          <a:p>
            <a:pPr lvl="1">
              <a:spcBef>
                <a:spcPct val="35000"/>
              </a:spcBef>
            </a:pPr>
            <a:r>
              <a:rPr lang="en-GB" sz="1800" b="0" dirty="0" smtClean="0"/>
              <a:t>In parallel, ISR is pre-fetched on the instruction bus. ISR ready to start executing as soon as stack PUSH complete</a:t>
            </a:r>
            <a:br>
              <a:rPr lang="en-GB" sz="1800" b="0" dirty="0" smtClean="0"/>
            </a:br>
            <a:endParaRPr lang="en-GB" sz="1800" b="0" dirty="0" smtClean="0"/>
          </a:p>
          <a:p>
            <a:pPr>
              <a:spcBef>
                <a:spcPct val="35000"/>
              </a:spcBef>
              <a:buNone/>
            </a:pPr>
            <a:r>
              <a:rPr lang="en-GB" sz="2000" dirty="0" smtClean="0"/>
              <a:t>Exit</a:t>
            </a:r>
          </a:p>
          <a:p>
            <a:pPr lvl="1">
              <a:spcBef>
                <a:spcPct val="35000"/>
              </a:spcBef>
            </a:pPr>
            <a:r>
              <a:rPr lang="en-GB" sz="1800" b="0" dirty="0" smtClean="0"/>
              <a:t>Processor state is automatically restored from the stack</a:t>
            </a:r>
          </a:p>
          <a:p>
            <a:pPr lvl="1">
              <a:spcBef>
                <a:spcPct val="35000"/>
              </a:spcBef>
            </a:pPr>
            <a:r>
              <a:rPr lang="en-GB" sz="1800" b="0" dirty="0" smtClean="0"/>
              <a:t>In parallel, interrupted instruction is pre-fetched ready for execution upon completion of stack POP</a:t>
            </a:r>
          </a:p>
        </p:txBody>
      </p:sp>
      <p:sp>
        <p:nvSpPr>
          <p:cNvPr id="9" name="Leading Question"/>
          <p:cNvSpPr txBox="1"/>
          <p:nvPr/>
        </p:nvSpPr>
        <p:spPr>
          <a:xfrm>
            <a:off x="7495047" y="6562045"/>
            <a:ext cx="1325684"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Exception types...</a:t>
            </a:r>
          </a:p>
        </p:txBody>
      </p:sp>
      <p:sp>
        <p:nvSpPr>
          <p:cNvPr id="10" name="Title 9"/>
          <p:cNvSpPr>
            <a:spLocks noGrp="1"/>
          </p:cNvSpPr>
          <p:nvPr>
            <p:ph type="title"/>
          </p:nvPr>
        </p:nvSpPr>
        <p:spPr/>
        <p:txBody>
          <a:bodyPr/>
          <a:lstStyle/>
          <a:p>
            <a:r>
              <a:rPr lang="en-US" dirty="0" smtClean="0">
                <a:solidFill>
                  <a:srgbClr val="FF0000"/>
                </a:solidFill>
              </a:rPr>
              <a:t>Cortex-M4</a:t>
            </a:r>
            <a:r>
              <a:rPr lang="en-US" baseline="30000" dirty="0" smtClean="0">
                <a:solidFill>
                  <a:srgbClr val="FF0000"/>
                </a:solidFill>
              </a:rPr>
              <a:t>®</a:t>
            </a:r>
            <a:r>
              <a:rPr lang="en-US" dirty="0" smtClean="0">
                <a:solidFill>
                  <a:srgbClr val="FF0000"/>
                </a:solidFill>
              </a:rPr>
              <a:t> Interrupt Handling</a:t>
            </a: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noAutofit/>
          </a:bodyPr>
          <a:lstStyle/>
          <a:p>
            <a:r>
              <a:rPr lang="fr-FR" dirty="0" smtClean="0">
                <a:solidFill>
                  <a:srgbClr val="FF0000"/>
                </a:solidFill>
              </a:rPr>
              <a:t>Cortex-M4</a:t>
            </a:r>
            <a:r>
              <a:rPr lang="fr-FR" baseline="30000" dirty="0" smtClean="0">
                <a:solidFill>
                  <a:srgbClr val="FF0000"/>
                </a:solidFill>
              </a:rPr>
              <a:t>®</a:t>
            </a:r>
            <a:r>
              <a:rPr lang="fr-FR" dirty="0" smtClean="0">
                <a:solidFill>
                  <a:srgbClr val="FF0000"/>
                </a:solidFill>
              </a:rPr>
              <a:t> Exception Types</a:t>
            </a:r>
            <a:endParaRPr lang="en-US" dirty="0" smtClean="0">
              <a:solidFill>
                <a:srgbClr val="FF0000"/>
              </a:solidFill>
            </a:endParaRPr>
          </a:p>
        </p:txBody>
      </p:sp>
      <p:graphicFrame>
        <p:nvGraphicFramePr>
          <p:cNvPr id="22625" name="Group 97"/>
          <p:cNvGraphicFramePr>
            <a:graphicFrameLocks noGrp="1"/>
          </p:cNvGraphicFramePr>
          <p:nvPr>
            <p:ph type="tbl" idx="1"/>
          </p:nvPr>
        </p:nvGraphicFramePr>
        <p:xfrm>
          <a:off x="228600" y="1085022"/>
          <a:ext cx="8686800" cy="4706178"/>
        </p:xfrm>
        <a:graphic>
          <a:graphicData uri="http://schemas.openxmlformats.org/drawingml/2006/table">
            <a:tbl>
              <a:tblPr/>
              <a:tblGrid>
                <a:gridCol w="1371600"/>
                <a:gridCol w="1491009"/>
                <a:gridCol w="1480791"/>
                <a:gridCol w="1219200"/>
                <a:gridCol w="3124200"/>
              </a:tblGrid>
              <a:tr h="287338">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600" b="0" i="0" u="none" strike="noStrike" cap="none" normalizeH="0" baseline="0" dirty="0" err="1" smtClean="0">
                          <a:ln>
                            <a:noFill/>
                          </a:ln>
                          <a:solidFill>
                            <a:schemeClr val="bg1"/>
                          </a:solidFill>
                          <a:effectLst/>
                          <a:latin typeface="Arial" pitchFamily="34" charset="0"/>
                        </a:rPr>
                        <a:t>Vector</a:t>
                      </a:r>
                      <a:r>
                        <a:rPr kumimoji="0" lang="fr-FR" sz="1600" b="0" i="0" u="none" strike="noStrike" cap="none" normalizeH="0" baseline="0" dirty="0" smtClean="0">
                          <a:ln>
                            <a:noFill/>
                          </a:ln>
                          <a:solidFill>
                            <a:schemeClr val="bg1"/>
                          </a:solidFill>
                          <a:effectLst/>
                          <a:latin typeface="Arial" pitchFamily="34" charset="0"/>
                        </a:rPr>
                        <a:t/>
                      </a:r>
                      <a:br>
                        <a:rPr kumimoji="0" lang="fr-FR" sz="1600" b="0" i="0" u="none" strike="noStrike" cap="none" normalizeH="0" baseline="0" dirty="0" smtClean="0">
                          <a:ln>
                            <a:noFill/>
                          </a:ln>
                          <a:solidFill>
                            <a:schemeClr val="bg1"/>
                          </a:solidFill>
                          <a:effectLst/>
                          <a:latin typeface="Arial" pitchFamily="34" charset="0"/>
                        </a:rPr>
                      </a:br>
                      <a:r>
                        <a:rPr kumimoji="0" lang="fr-FR" sz="1600" b="0" i="0" u="none" strike="noStrike" cap="none" normalizeH="0" baseline="0" dirty="0" err="1" smtClean="0">
                          <a:ln>
                            <a:noFill/>
                          </a:ln>
                          <a:solidFill>
                            <a:schemeClr val="bg1"/>
                          </a:solidFill>
                          <a:effectLst/>
                          <a:latin typeface="Arial" pitchFamily="34" charset="0"/>
                        </a:rPr>
                        <a:t>Number</a:t>
                      </a:r>
                      <a:endParaRPr kumimoji="0" lang="en-US" sz="1600" b="0" i="0" u="none" strike="noStrike" cap="none" normalizeH="0" baseline="0" dirty="0" smtClean="0">
                        <a:ln>
                          <a:noFill/>
                        </a:ln>
                        <a:solidFill>
                          <a:schemeClr val="bg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66FF"/>
                    </a:solid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600" b="0" i="0" u="none" strike="noStrike" cap="none" normalizeH="0" baseline="0" smtClean="0">
                          <a:ln>
                            <a:noFill/>
                          </a:ln>
                          <a:solidFill>
                            <a:schemeClr val="bg1"/>
                          </a:solidFill>
                          <a:effectLst/>
                          <a:latin typeface="Arial" pitchFamily="34" charset="0"/>
                        </a:rPr>
                        <a:t>Exception Type</a:t>
                      </a:r>
                      <a:endParaRPr kumimoji="0" lang="en-US" sz="16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66FF"/>
                    </a:solid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600" b="0" i="0" u="none" strike="noStrike" cap="none" normalizeH="0" baseline="0" smtClean="0">
                          <a:ln>
                            <a:noFill/>
                          </a:ln>
                          <a:solidFill>
                            <a:schemeClr val="bg1"/>
                          </a:solidFill>
                          <a:effectLst/>
                          <a:latin typeface="Arial" pitchFamily="34" charset="0"/>
                        </a:rPr>
                        <a:t>Priority</a:t>
                      </a:r>
                      <a:endParaRPr kumimoji="0" lang="en-US" sz="16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66FF"/>
                    </a:solid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600" b="0" i="0" u="none" strike="noStrike" cap="none" normalizeH="0" baseline="0" smtClean="0">
                          <a:ln>
                            <a:noFill/>
                          </a:ln>
                          <a:solidFill>
                            <a:schemeClr val="bg1"/>
                          </a:solidFill>
                          <a:effectLst/>
                          <a:latin typeface="Arial" pitchFamily="34" charset="0"/>
                        </a:rPr>
                        <a:t>Vector address</a:t>
                      </a:r>
                      <a:endParaRPr kumimoji="0" lang="en-US" sz="16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66FF"/>
                    </a:solid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600" b="0" i="0" u="none" strike="noStrike" cap="none" normalizeH="0" baseline="0" smtClean="0">
                          <a:ln>
                            <a:noFill/>
                          </a:ln>
                          <a:solidFill>
                            <a:schemeClr val="bg1"/>
                          </a:solidFill>
                          <a:effectLst/>
                          <a:latin typeface="Arial" pitchFamily="34" charset="0"/>
                        </a:rPr>
                        <a:t>Descriptions</a:t>
                      </a:r>
                      <a:endParaRPr kumimoji="0" lang="en-US" sz="16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66FF"/>
                    </a:solidFill>
                  </a:tcPr>
                </a:tc>
              </a:tr>
              <a:tr h="304800">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1</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Reset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-3</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0x04</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Reset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1625">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2</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NMI</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-2</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0x08</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Non-Maskable Interrupt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3213">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3</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Hard Fault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-1</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0x0C</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Error during exception processing</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4</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Memory Management Fault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Programmable</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0x10</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MPU violation</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3213">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5</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Bus Fault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Programmable</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0x14</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Bus error (Prefetch or data abort)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6</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Usage Fault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Programmable</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0x18</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Exceptions due to program errors</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1625">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7-10</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Reserved</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0x1C - 0x28</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3213">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11</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SVCall</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Programmable</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0x2C</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SVC instruction</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12</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Debug Monitor</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Programmable</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0x30</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Exception for </a:t>
                      </a:r>
                      <a:r>
                        <a:rPr kumimoji="0" lang="fr-FR" sz="1400" b="1" i="0" u="none" strike="noStrike" cap="none" normalizeH="0" baseline="0" dirty="0" err="1" smtClean="0">
                          <a:ln>
                            <a:noFill/>
                          </a:ln>
                          <a:solidFill>
                            <a:schemeClr val="tx1"/>
                          </a:solidFill>
                          <a:effectLst/>
                          <a:latin typeface="Arial" pitchFamily="34" charset="0"/>
                        </a:rPr>
                        <a:t>debug</a:t>
                      </a:r>
                      <a:r>
                        <a:rPr kumimoji="0" lang="fr-FR" sz="1400" b="1" i="0" u="none" strike="noStrike" cap="none" normalizeH="0" baseline="0" dirty="0" smtClean="0">
                          <a:ln>
                            <a:noFill/>
                          </a:ln>
                          <a:solidFill>
                            <a:schemeClr val="tx1"/>
                          </a:solidFill>
                          <a:effectLst/>
                          <a:latin typeface="Arial" pitchFamily="34" charset="0"/>
                        </a:rPr>
                        <a:t> </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3213">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13</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Reserved</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0x34</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1625">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14</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PendSV</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Programmable</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0x38</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15</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SysTick</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Programmable</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0x3C</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System Tick Timer</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163">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16 and above</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err="1" smtClean="0">
                          <a:ln>
                            <a:noFill/>
                          </a:ln>
                          <a:solidFill>
                            <a:schemeClr val="tx1"/>
                          </a:solidFill>
                          <a:effectLst/>
                          <a:latin typeface="Arial" pitchFamily="34" charset="0"/>
                        </a:rPr>
                        <a:t>Interrupts</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Programmable</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0x40</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err="1" smtClean="0">
                          <a:ln>
                            <a:noFill/>
                          </a:ln>
                          <a:solidFill>
                            <a:schemeClr val="tx1"/>
                          </a:solidFill>
                          <a:effectLst/>
                          <a:latin typeface="Arial" pitchFamily="34" charset="0"/>
                        </a:rPr>
                        <a:t>External</a:t>
                      </a:r>
                      <a:r>
                        <a:rPr kumimoji="0" lang="fr-FR" sz="1400" b="1" i="0" u="none" strike="noStrike" cap="none" normalizeH="0" baseline="0" dirty="0" smtClean="0">
                          <a:ln>
                            <a:noFill/>
                          </a:ln>
                          <a:solidFill>
                            <a:schemeClr val="tx1"/>
                          </a:solidFill>
                          <a:effectLst/>
                          <a:latin typeface="Arial" pitchFamily="34" charset="0"/>
                        </a:rPr>
                        <a:t> </a:t>
                      </a:r>
                      <a:r>
                        <a:rPr kumimoji="0" lang="fr-FR" sz="1400" b="1" i="0" u="none" strike="noStrike" cap="none" normalizeH="0" baseline="0" dirty="0" err="1" smtClean="0">
                          <a:ln>
                            <a:noFill/>
                          </a:ln>
                          <a:solidFill>
                            <a:schemeClr val="tx1"/>
                          </a:solidFill>
                          <a:effectLst/>
                          <a:latin typeface="Arial" pitchFamily="34" charset="0"/>
                        </a:rPr>
                        <a:t>interrupts</a:t>
                      </a:r>
                      <a:r>
                        <a:rPr kumimoji="0" lang="fr-FR" sz="1400" b="1" i="0" u="none" strike="noStrike" cap="none" normalizeH="0" baseline="0" dirty="0" smtClean="0">
                          <a:ln>
                            <a:noFill/>
                          </a:ln>
                          <a:solidFill>
                            <a:schemeClr val="tx1"/>
                          </a:solidFill>
                          <a:effectLst/>
                          <a:latin typeface="Arial" pitchFamily="34" charset="0"/>
                        </a:rPr>
                        <a:t> (</a:t>
                      </a:r>
                      <a:r>
                        <a:rPr kumimoji="0" lang="fr-FR" sz="1400" b="1" i="0" u="none" strike="noStrike" cap="none" normalizeH="0" baseline="0" dirty="0" err="1" smtClean="0">
                          <a:ln>
                            <a:noFill/>
                          </a:ln>
                          <a:solidFill>
                            <a:schemeClr val="tx1"/>
                          </a:solidFill>
                          <a:effectLst/>
                          <a:latin typeface="Arial" pitchFamily="34" charset="0"/>
                        </a:rPr>
                        <a:t>Peripherals</a:t>
                      </a:r>
                      <a:r>
                        <a:rPr kumimoji="0" lang="fr-FR" sz="1400" b="1" i="0" u="none" strike="noStrike" cap="none" normalizeH="0" baseline="0" dirty="0" smtClean="0">
                          <a:ln>
                            <a:noFill/>
                          </a:ln>
                          <a:solidFill>
                            <a:schemeClr val="tx1"/>
                          </a:solidFill>
                          <a:effectLst/>
                          <a:latin typeface="Arial" pitchFamily="34" charset="0"/>
                        </a:rPr>
                        <a:t>)</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Leading Question"/>
          <p:cNvSpPr txBox="1"/>
          <p:nvPr/>
        </p:nvSpPr>
        <p:spPr>
          <a:xfrm>
            <a:off x="7761467" y="6562045"/>
            <a:ext cx="1059264"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Vector Table...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8-15-2012 5-17-21 PM.png"/>
          <p:cNvPicPr>
            <a:picLocks noChangeAspect="1"/>
          </p:cNvPicPr>
          <p:nvPr/>
        </p:nvPicPr>
        <p:blipFill>
          <a:blip r:embed="rId3" cstate="print"/>
          <a:stretch>
            <a:fillRect/>
          </a:stretch>
        </p:blipFill>
        <p:spPr>
          <a:xfrm>
            <a:off x="4495800" y="838200"/>
            <a:ext cx="4200000" cy="5495238"/>
          </a:xfrm>
          <a:prstGeom prst="rect">
            <a:avLst/>
          </a:prstGeom>
        </p:spPr>
      </p:pic>
      <p:sp>
        <p:nvSpPr>
          <p:cNvPr id="7" name="Rounded Rectangle 6"/>
          <p:cNvSpPr/>
          <p:nvPr/>
        </p:nvSpPr>
        <p:spPr bwMode="auto">
          <a:xfrm>
            <a:off x="228600" y="1219200"/>
            <a:ext cx="4495800" cy="46482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49155" name="Rectangle 2"/>
          <p:cNvSpPr>
            <a:spLocks noGrp="1" noChangeArrowheads="1"/>
          </p:cNvSpPr>
          <p:nvPr>
            <p:ph type="title"/>
          </p:nvPr>
        </p:nvSpPr>
        <p:spPr/>
        <p:txBody>
          <a:bodyPr/>
          <a:lstStyle/>
          <a:p>
            <a:r>
              <a:rPr lang="fr-FR" dirty="0" smtClean="0">
                <a:solidFill>
                  <a:srgbClr val="FF0000"/>
                </a:solidFill>
              </a:rPr>
              <a:t>Cortex-M4</a:t>
            </a:r>
            <a:r>
              <a:rPr lang="fr-FR" baseline="30000" dirty="0" smtClean="0">
                <a:solidFill>
                  <a:srgbClr val="FF0000"/>
                </a:solidFill>
              </a:rPr>
              <a:t>®</a:t>
            </a:r>
            <a:r>
              <a:rPr lang="fr-FR" dirty="0" smtClean="0">
                <a:solidFill>
                  <a:srgbClr val="FF0000"/>
                </a:solidFill>
              </a:rPr>
              <a:t> </a:t>
            </a:r>
            <a:r>
              <a:rPr lang="fr-FR" dirty="0" err="1" smtClean="0">
                <a:solidFill>
                  <a:srgbClr val="FF0000"/>
                </a:solidFill>
              </a:rPr>
              <a:t>Vector</a:t>
            </a:r>
            <a:r>
              <a:rPr lang="fr-FR" dirty="0" smtClean="0">
                <a:solidFill>
                  <a:srgbClr val="FF0000"/>
                </a:solidFill>
              </a:rPr>
              <a:t> Table</a:t>
            </a:r>
            <a:endParaRPr lang="en-US" dirty="0" smtClean="0">
              <a:solidFill>
                <a:srgbClr val="FF0000"/>
              </a:solidFill>
            </a:endParaRPr>
          </a:p>
        </p:txBody>
      </p:sp>
      <p:sp>
        <p:nvSpPr>
          <p:cNvPr id="49156" name="Rectangle 3"/>
          <p:cNvSpPr>
            <a:spLocks noGrp="1" noChangeArrowheads="1"/>
          </p:cNvSpPr>
          <p:nvPr>
            <p:ph type="body" idx="4294967295"/>
          </p:nvPr>
        </p:nvSpPr>
        <p:spPr>
          <a:xfrm>
            <a:off x="304800" y="1530350"/>
            <a:ext cx="4267200" cy="4260850"/>
          </a:xfrm>
        </p:spPr>
        <p:txBody>
          <a:bodyPr>
            <a:normAutofit fontScale="62500" lnSpcReduction="20000"/>
          </a:bodyPr>
          <a:lstStyle/>
          <a:p>
            <a:pPr>
              <a:lnSpc>
                <a:spcPct val="110000"/>
              </a:lnSpc>
            </a:pPr>
            <a:r>
              <a:rPr lang="en-US" sz="2600" b="0" dirty="0" smtClean="0"/>
              <a:t>After reset, vector table is located at address 0</a:t>
            </a:r>
          </a:p>
          <a:p>
            <a:pPr>
              <a:lnSpc>
                <a:spcPct val="110000"/>
              </a:lnSpc>
            </a:pPr>
            <a:endParaRPr lang="en-US" sz="2600" b="0" dirty="0" smtClean="0"/>
          </a:p>
          <a:p>
            <a:pPr>
              <a:lnSpc>
                <a:spcPct val="110000"/>
              </a:lnSpc>
            </a:pPr>
            <a:r>
              <a:rPr lang="en-US" sz="2600" b="0" dirty="0" smtClean="0"/>
              <a:t>Each entry contains the address of the function to be executed</a:t>
            </a:r>
          </a:p>
          <a:p>
            <a:pPr>
              <a:lnSpc>
                <a:spcPct val="110000"/>
              </a:lnSpc>
            </a:pPr>
            <a:endParaRPr lang="en-US" sz="2600" b="0" dirty="0" smtClean="0"/>
          </a:p>
          <a:p>
            <a:pPr>
              <a:lnSpc>
                <a:spcPct val="110000"/>
              </a:lnSpc>
            </a:pPr>
            <a:r>
              <a:rPr lang="en-US" sz="2600" b="0" dirty="0" smtClean="0"/>
              <a:t>The value in address 0x00 is used as starting address of the Main Stack Pointer (MSP)</a:t>
            </a:r>
          </a:p>
          <a:p>
            <a:pPr>
              <a:lnSpc>
                <a:spcPct val="110000"/>
              </a:lnSpc>
            </a:pPr>
            <a:endParaRPr lang="en-US" sz="2600" b="0" dirty="0" smtClean="0"/>
          </a:p>
          <a:p>
            <a:pPr>
              <a:lnSpc>
                <a:spcPct val="110000"/>
              </a:lnSpc>
            </a:pPr>
            <a:r>
              <a:rPr lang="en-US" sz="2600" b="0" dirty="0" smtClean="0"/>
              <a:t>Vector table can be relocated by writing to the VTABLE register </a:t>
            </a:r>
            <a:br>
              <a:rPr lang="en-US" sz="2600" b="0" dirty="0" smtClean="0"/>
            </a:br>
            <a:r>
              <a:rPr lang="en-US" sz="2600" b="0" dirty="0" smtClean="0"/>
              <a:t>(must be aligned on a 1KB boundary)</a:t>
            </a:r>
          </a:p>
          <a:p>
            <a:pPr>
              <a:lnSpc>
                <a:spcPct val="110000"/>
              </a:lnSpc>
            </a:pPr>
            <a:endParaRPr lang="en-US" sz="2600" b="0" dirty="0" smtClean="0"/>
          </a:p>
          <a:p>
            <a:pPr>
              <a:lnSpc>
                <a:spcPct val="110000"/>
              </a:lnSpc>
            </a:pPr>
            <a:r>
              <a:rPr lang="en-US" sz="2600" b="0" dirty="0" smtClean="0"/>
              <a:t>Open </a:t>
            </a:r>
            <a:r>
              <a:rPr lang="en-US" sz="2600" b="0" dirty="0" err="1" smtClean="0"/>
              <a:t>startup_ccs.c</a:t>
            </a:r>
            <a:r>
              <a:rPr lang="en-US" sz="2600" b="0" dirty="0" smtClean="0"/>
              <a:t> to see vector table coding</a:t>
            </a:r>
          </a:p>
        </p:txBody>
      </p:sp>
      <p:sp>
        <p:nvSpPr>
          <p:cNvPr id="8" name="Leading Question"/>
          <p:cNvSpPr txBox="1"/>
          <p:nvPr/>
        </p:nvSpPr>
        <p:spPr>
          <a:xfrm>
            <a:off x="8195560" y="6562045"/>
            <a:ext cx="625171"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GPTM...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a:bodyPr>
          <a:lstStyle/>
          <a:p>
            <a:r>
              <a:rPr lang="en-US" sz="3600" b="1" dirty="0" smtClean="0">
                <a:solidFill>
                  <a:srgbClr val="FF0000"/>
                </a:solidFill>
              </a:rPr>
              <a:t>Stellaris</a:t>
            </a:r>
            <a:r>
              <a:rPr lang="en-US" sz="3600" b="1" baseline="30000" dirty="0" smtClean="0">
                <a:solidFill>
                  <a:srgbClr val="FF0000"/>
                </a:solidFill>
              </a:rPr>
              <a:t>®</a:t>
            </a:r>
            <a:r>
              <a:rPr lang="en-US" sz="3600" b="1" dirty="0" smtClean="0">
                <a:solidFill>
                  <a:srgbClr val="FF0000"/>
                </a:solidFill>
              </a:rPr>
              <a:t> Roadmap</a:t>
            </a:r>
            <a:endParaRPr lang="en-US" sz="3600" b="1" dirty="0">
              <a:solidFill>
                <a:srgbClr val="FF0000"/>
              </a:solidFill>
            </a:endParaRPr>
          </a:p>
        </p:txBody>
      </p:sp>
      <p:sp>
        <p:nvSpPr>
          <p:cNvPr id="8" name="Leading Question"/>
          <p:cNvSpPr txBox="1"/>
          <p:nvPr/>
        </p:nvSpPr>
        <p:spPr>
          <a:xfrm>
            <a:off x="8158690" y="6562045"/>
            <a:ext cx="662041"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Series ...</a:t>
            </a:r>
          </a:p>
        </p:txBody>
      </p:sp>
      <p:sp>
        <p:nvSpPr>
          <p:cNvPr id="41" name="Text Box 35"/>
          <p:cNvSpPr txBox="1">
            <a:spLocks noChangeArrowheads="1"/>
          </p:cNvSpPr>
          <p:nvPr/>
        </p:nvSpPr>
        <p:spPr bwMode="auto">
          <a:xfrm rot="-5400000">
            <a:off x="1689974" y="1246187"/>
            <a:ext cx="578594" cy="1636713"/>
          </a:xfrm>
          <a:prstGeom prst="rect">
            <a:avLst/>
          </a:prstGeom>
          <a:noFill/>
          <a:ln>
            <a:noFill/>
          </a:ln>
          <a:extLst/>
        </p:spPr>
        <p:txBody>
          <a:bodyPr vert="eaVert" lIns="91427" tIns="45713" rIns="91427" bIns="45713">
            <a:spAutoFit/>
          </a:bodyPr>
          <a:lstStyle>
            <a:lvl1pPr eaLnBrk="0" hangingPunct="0">
              <a:defRPr sz="2400" b="1">
                <a:solidFill>
                  <a:schemeClr val="tx1"/>
                </a:solidFill>
                <a:latin typeface="Arial" charset="0"/>
                <a:ea typeface="ＭＳ Ｐゴシック" charset="0"/>
                <a:cs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l" eaLnBrk="1" hangingPunct="1">
              <a:spcBef>
                <a:spcPct val="50000"/>
              </a:spcBef>
              <a:defRPr/>
            </a:pPr>
            <a:r>
              <a:rPr lang="en-US" sz="1100" dirty="0" smtClean="0"/>
              <a:t>Fixed Point</a:t>
            </a:r>
            <a:r>
              <a:rPr lang="en-US" sz="1050" dirty="0" smtClean="0">
                <a:solidFill>
                  <a:srgbClr val="000000"/>
                </a:solidFill>
              </a:rPr>
              <a:t/>
            </a:r>
            <a:br>
              <a:rPr lang="en-US" sz="1050" dirty="0" smtClean="0">
                <a:solidFill>
                  <a:srgbClr val="000000"/>
                </a:solidFill>
              </a:rPr>
            </a:br>
            <a:r>
              <a:rPr lang="en-US" sz="1050" dirty="0" smtClean="0">
                <a:solidFill>
                  <a:srgbClr val="000000"/>
                </a:solidFill>
              </a:rPr>
              <a:t>ENET MAC &amp; PHY</a:t>
            </a:r>
            <a:br>
              <a:rPr lang="en-US" sz="1050" dirty="0" smtClean="0">
                <a:solidFill>
                  <a:srgbClr val="000000"/>
                </a:solidFill>
              </a:rPr>
            </a:br>
            <a:r>
              <a:rPr lang="en-US" sz="1050" dirty="0" smtClean="0">
                <a:solidFill>
                  <a:srgbClr val="000000"/>
                </a:solidFill>
              </a:rPr>
              <a:t>USB &amp; CAN options</a:t>
            </a:r>
          </a:p>
        </p:txBody>
      </p:sp>
      <p:sp>
        <p:nvSpPr>
          <p:cNvPr id="45" name="Text Box 35"/>
          <p:cNvSpPr txBox="1">
            <a:spLocks noChangeArrowheads="1"/>
          </p:cNvSpPr>
          <p:nvPr/>
        </p:nvSpPr>
        <p:spPr bwMode="auto">
          <a:xfrm rot="-5400000">
            <a:off x="760866" y="349250"/>
            <a:ext cx="430212" cy="1716088"/>
          </a:xfrm>
          <a:prstGeom prst="rect">
            <a:avLst/>
          </a:prstGeom>
          <a:noFill/>
          <a:ln w="9525">
            <a:noFill/>
            <a:miter lim="800000"/>
            <a:headEnd/>
            <a:tailEnd/>
          </a:ln>
        </p:spPr>
        <p:txBody>
          <a:bodyPr vert="eaVert" lIns="91427" tIns="45713" rIns="91427" bIns="45713">
            <a:spAutoFit/>
          </a:bodyPr>
          <a:lstStyle/>
          <a:p>
            <a:pPr>
              <a:spcBef>
                <a:spcPct val="50000"/>
              </a:spcBef>
            </a:pPr>
            <a:r>
              <a:rPr lang="en-US" sz="1600" b="1">
                <a:solidFill>
                  <a:srgbClr val="FF0000"/>
                </a:solidFill>
                <a:ea typeface="MS PGothic" pitchFamily="34" charset="-128"/>
              </a:rPr>
              <a:t>ARM Cortex-M3</a:t>
            </a:r>
            <a:endParaRPr lang="en-US" sz="1400" b="1">
              <a:solidFill>
                <a:srgbClr val="000000"/>
              </a:solidFill>
              <a:ea typeface="MS PGothic" pitchFamily="34" charset="-128"/>
            </a:endParaRPr>
          </a:p>
        </p:txBody>
      </p:sp>
      <p:sp>
        <p:nvSpPr>
          <p:cNvPr id="46" name="Text Box 35"/>
          <p:cNvSpPr txBox="1">
            <a:spLocks noChangeArrowheads="1"/>
          </p:cNvSpPr>
          <p:nvPr/>
        </p:nvSpPr>
        <p:spPr bwMode="auto">
          <a:xfrm rot="-5400000">
            <a:off x="1689180" y="3094831"/>
            <a:ext cx="578594" cy="1527175"/>
          </a:xfrm>
          <a:prstGeom prst="rect">
            <a:avLst/>
          </a:prstGeom>
          <a:noFill/>
          <a:ln>
            <a:noFill/>
          </a:ln>
          <a:extLst/>
        </p:spPr>
        <p:txBody>
          <a:bodyPr vert="eaVert" lIns="91427" tIns="45713" rIns="91427" bIns="45713">
            <a:spAutoFit/>
          </a:bodyPr>
          <a:lstStyle>
            <a:lvl1pPr eaLnBrk="0" hangingPunct="0">
              <a:defRPr sz="2400" b="1">
                <a:solidFill>
                  <a:schemeClr val="tx1"/>
                </a:solidFill>
                <a:latin typeface="Arial" charset="0"/>
                <a:ea typeface="ＭＳ Ｐゴシック" charset="0"/>
                <a:cs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l" eaLnBrk="1" hangingPunct="1">
              <a:spcBef>
                <a:spcPct val="50000"/>
              </a:spcBef>
              <a:defRPr/>
            </a:pPr>
            <a:r>
              <a:rPr lang="en-US" sz="1100" dirty="0" smtClean="0"/>
              <a:t>Fixed Point</a:t>
            </a:r>
            <a:r>
              <a:rPr lang="en-US" sz="1050" dirty="0" smtClean="0">
                <a:solidFill>
                  <a:srgbClr val="000000"/>
                </a:solidFill>
              </a:rPr>
              <a:t/>
            </a:r>
            <a:br>
              <a:rPr lang="en-US" sz="1050" dirty="0" smtClean="0">
                <a:solidFill>
                  <a:srgbClr val="000000"/>
                </a:solidFill>
              </a:rPr>
            </a:br>
            <a:r>
              <a:rPr lang="en-US" sz="1050" dirty="0" smtClean="0">
                <a:solidFill>
                  <a:srgbClr val="000000"/>
                </a:solidFill>
              </a:rPr>
              <a:t>USB H/D/OTG</a:t>
            </a:r>
            <a:br>
              <a:rPr lang="en-US" sz="1050" dirty="0" smtClean="0">
                <a:solidFill>
                  <a:srgbClr val="000000"/>
                </a:solidFill>
              </a:rPr>
            </a:br>
            <a:r>
              <a:rPr lang="en-US" sz="1050" dirty="0" smtClean="0">
                <a:solidFill>
                  <a:srgbClr val="000000"/>
                </a:solidFill>
              </a:rPr>
              <a:t>CAN options</a:t>
            </a:r>
          </a:p>
        </p:txBody>
      </p:sp>
      <p:pic>
        <p:nvPicPr>
          <p:cNvPr id="48" name="Picture 104" descr="Blank"/>
          <p:cNvPicPr>
            <a:picLocks noChangeAspect="1" noChangeArrowheads="1"/>
          </p:cNvPicPr>
          <p:nvPr/>
        </p:nvPicPr>
        <p:blipFill>
          <a:blip r:embed="rId3" cstate="print"/>
          <a:srcRect/>
          <a:stretch>
            <a:fillRect/>
          </a:stretch>
        </p:blipFill>
        <p:spPr bwMode="auto">
          <a:xfrm>
            <a:off x="294479" y="5410200"/>
            <a:ext cx="800100" cy="795337"/>
          </a:xfrm>
          <a:prstGeom prst="rect">
            <a:avLst/>
          </a:prstGeom>
          <a:noFill/>
          <a:ln w="38100">
            <a:solidFill>
              <a:srgbClr val="92D050"/>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49" name="TextBox 158"/>
          <p:cNvSpPr txBox="1">
            <a:spLocks noChangeArrowheads="1"/>
          </p:cNvSpPr>
          <p:nvPr/>
        </p:nvSpPr>
        <p:spPr bwMode="auto">
          <a:xfrm>
            <a:off x="228600" y="5440672"/>
            <a:ext cx="931858" cy="577081"/>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wrap="square">
            <a:spAutoFit/>
          </a:bodyPr>
          <a:lstStyle>
            <a:lvl1pPr eaLnBrk="0" hangingPunct="0">
              <a:defRPr sz="2400" b="1">
                <a:solidFill>
                  <a:schemeClr val="tx1"/>
                </a:solidFill>
                <a:latin typeface="Arial" charset="0"/>
                <a:ea typeface="ＭＳ Ｐゴシック" charset="0"/>
                <a:cs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defRPr/>
            </a:pPr>
            <a:r>
              <a:rPr lang="en-US" sz="1050" dirty="0" smtClean="0">
                <a:solidFill>
                  <a:srgbClr val="FFC000"/>
                </a:solidFill>
              </a:rPr>
              <a:t>LM3S2000</a:t>
            </a:r>
          </a:p>
          <a:p>
            <a:pPr eaLnBrk="1" hangingPunct="1">
              <a:defRPr/>
            </a:pPr>
            <a:r>
              <a:rPr lang="en-US" sz="1050" dirty="0" smtClean="0">
                <a:solidFill>
                  <a:srgbClr val="FFC000"/>
                </a:solidFill>
              </a:rPr>
              <a:t>LM3S1000</a:t>
            </a:r>
          </a:p>
          <a:p>
            <a:pPr eaLnBrk="1" hangingPunct="1">
              <a:defRPr/>
            </a:pPr>
            <a:r>
              <a:rPr lang="en-US" sz="1050" dirty="0" smtClean="0">
                <a:solidFill>
                  <a:srgbClr val="FFC000"/>
                </a:solidFill>
              </a:rPr>
              <a:t>LM3S800</a:t>
            </a:r>
          </a:p>
        </p:txBody>
      </p:sp>
      <p:sp>
        <p:nvSpPr>
          <p:cNvPr id="50" name="Text Box 35"/>
          <p:cNvSpPr txBox="1">
            <a:spLocks noChangeArrowheads="1"/>
          </p:cNvSpPr>
          <p:nvPr/>
        </p:nvSpPr>
        <p:spPr bwMode="auto">
          <a:xfrm rot="-5400000">
            <a:off x="1670923" y="5030564"/>
            <a:ext cx="578594" cy="1528763"/>
          </a:xfrm>
          <a:prstGeom prst="rect">
            <a:avLst/>
          </a:prstGeom>
          <a:noFill/>
          <a:ln>
            <a:noFill/>
          </a:ln>
          <a:extLst/>
        </p:spPr>
        <p:txBody>
          <a:bodyPr vert="eaVert" lIns="91427" tIns="45713" rIns="91427" bIns="45713">
            <a:spAutoFit/>
          </a:bodyPr>
          <a:lstStyle>
            <a:lvl1pPr eaLnBrk="0" hangingPunct="0">
              <a:defRPr sz="2400" b="1">
                <a:solidFill>
                  <a:schemeClr val="tx1"/>
                </a:solidFill>
                <a:latin typeface="Arial" charset="0"/>
                <a:ea typeface="ＭＳ Ｐゴシック" charset="0"/>
                <a:cs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l" eaLnBrk="1" hangingPunct="1">
              <a:spcBef>
                <a:spcPct val="50000"/>
              </a:spcBef>
              <a:defRPr/>
            </a:pPr>
            <a:r>
              <a:rPr lang="en-US" sz="1100" dirty="0" smtClean="0"/>
              <a:t>Fixed Point</a:t>
            </a:r>
            <a:r>
              <a:rPr lang="en-US" sz="1050" dirty="0" smtClean="0">
                <a:solidFill>
                  <a:srgbClr val="000000"/>
                </a:solidFill>
              </a:rPr>
              <a:t/>
            </a:r>
            <a:br>
              <a:rPr lang="en-US" sz="1050" dirty="0" smtClean="0">
                <a:solidFill>
                  <a:srgbClr val="000000"/>
                </a:solidFill>
              </a:rPr>
            </a:br>
            <a:r>
              <a:rPr lang="en-US" sz="1050" dirty="0" smtClean="0">
                <a:solidFill>
                  <a:srgbClr val="000000"/>
                </a:solidFill>
              </a:rPr>
              <a:t>General Purpose</a:t>
            </a:r>
            <a:br>
              <a:rPr lang="en-US" sz="1050" dirty="0" smtClean="0">
                <a:solidFill>
                  <a:srgbClr val="000000"/>
                </a:solidFill>
              </a:rPr>
            </a:br>
            <a:r>
              <a:rPr lang="en-US" sz="1050" dirty="0" smtClean="0">
                <a:solidFill>
                  <a:srgbClr val="000000"/>
                </a:solidFill>
              </a:rPr>
              <a:t>CAN options</a:t>
            </a:r>
          </a:p>
        </p:txBody>
      </p:sp>
      <p:sp>
        <p:nvSpPr>
          <p:cNvPr id="51" name="Text Box 35"/>
          <p:cNvSpPr txBox="1">
            <a:spLocks noChangeArrowheads="1"/>
          </p:cNvSpPr>
          <p:nvPr/>
        </p:nvSpPr>
        <p:spPr bwMode="auto">
          <a:xfrm rot="-5400000">
            <a:off x="3637837" y="477838"/>
            <a:ext cx="578594" cy="1779587"/>
          </a:xfrm>
          <a:prstGeom prst="rect">
            <a:avLst/>
          </a:prstGeom>
          <a:noFill/>
          <a:ln w="9525">
            <a:noFill/>
            <a:miter lim="800000"/>
            <a:headEnd/>
            <a:tailEnd/>
          </a:ln>
        </p:spPr>
        <p:txBody>
          <a:bodyPr vert="eaVert" lIns="91427" tIns="45713" rIns="91427" bIns="45713">
            <a:spAutoFit/>
          </a:bodyPr>
          <a:lstStyle/>
          <a:p>
            <a:pPr>
              <a:spcBef>
                <a:spcPct val="50000"/>
              </a:spcBef>
            </a:pPr>
            <a:r>
              <a:rPr lang="en-US" sz="1600" b="1" dirty="0">
                <a:solidFill>
                  <a:srgbClr val="FF0000"/>
                </a:solidFill>
                <a:ea typeface="MS PGothic" pitchFamily="34" charset="-128"/>
              </a:rPr>
              <a:t>ARM Cortex-M4F</a:t>
            </a:r>
            <a:br>
              <a:rPr lang="en-US" sz="1600" b="1" dirty="0">
                <a:solidFill>
                  <a:srgbClr val="FF0000"/>
                </a:solidFill>
                <a:ea typeface="MS PGothic" pitchFamily="34" charset="-128"/>
              </a:rPr>
            </a:br>
            <a:r>
              <a:rPr lang="en-US" sz="1600" b="1" dirty="0" smtClean="0">
                <a:solidFill>
                  <a:srgbClr val="FF0000"/>
                </a:solidFill>
                <a:ea typeface="MS PGothic" pitchFamily="34" charset="-128"/>
              </a:rPr>
              <a:t>Floating-Point</a:t>
            </a:r>
            <a:endParaRPr lang="en-US" sz="1400" b="1" dirty="0">
              <a:solidFill>
                <a:srgbClr val="000000"/>
              </a:solidFill>
              <a:ea typeface="MS PGothic" pitchFamily="34" charset="-128"/>
            </a:endParaRPr>
          </a:p>
        </p:txBody>
      </p:sp>
      <p:pic>
        <p:nvPicPr>
          <p:cNvPr id="53" name="Picture 104" descr="Blank"/>
          <p:cNvPicPr>
            <a:picLocks noChangeAspect="1" noChangeArrowheads="1"/>
          </p:cNvPicPr>
          <p:nvPr/>
        </p:nvPicPr>
        <p:blipFill>
          <a:blip r:embed="rId4" cstate="print"/>
          <a:srcRect/>
          <a:stretch>
            <a:fillRect/>
          </a:stretch>
        </p:blipFill>
        <p:spPr bwMode="auto">
          <a:xfrm>
            <a:off x="2962997" y="2490788"/>
            <a:ext cx="872587" cy="835025"/>
          </a:xfrm>
          <a:prstGeom prst="rect">
            <a:avLst/>
          </a:prstGeom>
          <a:noFill/>
          <a:ln w="38100">
            <a:solidFill>
              <a:srgbClr val="FFC000"/>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54" name="TextBox 158"/>
          <p:cNvSpPr txBox="1">
            <a:spLocks noChangeArrowheads="1"/>
          </p:cNvSpPr>
          <p:nvPr/>
        </p:nvSpPr>
        <p:spPr bwMode="auto">
          <a:xfrm>
            <a:off x="2797628" y="2514501"/>
            <a:ext cx="1203325" cy="462397"/>
          </a:xfrm>
          <a:prstGeom prst="rect">
            <a:avLst/>
          </a:prstGeom>
          <a:noFill/>
          <a:ln w="9525">
            <a:noFill/>
            <a:miter lim="800000"/>
            <a:headEnd/>
            <a:tailEnd/>
          </a:ln>
        </p:spPr>
        <p:txBody>
          <a:bodyPr>
            <a:spAutoFit/>
          </a:bodyPr>
          <a:lstStyle/>
          <a:p>
            <a:r>
              <a:rPr lang="en-US" sz="1200" b="1" dirty="0">
                <a:solidFill>
                  <a:srgbClr val="FFC000"/>
                </a:solidFill>
                <a:ea typeface="MS PGothic" pitchFamily="34" charset="-128"/>
              </a:rPr>
              <a:t>LM4F23x</a:t>
            </a:r>
          </a:p>
          <a:p>
            <a:r>
              <a:rPr lang="en-US" sz="1200" b="1" dirty="0">
                <a:solidFill>
                  <a:srgbClr val="FFC000"/>
                </a:solidFill>
                <a:ea typeface="MS PGothic" pitchFamily="34" charset="-128"/>
              </a:rPr>
              <a:t>LM4F13x</a:t>
            </a:r>
            <a:endParaRPr lang="en-US" b="1" dirty="0">
              <a:solidFill>
                <a:srgbClr val="FFC000"/>
              </a:solidFill>
              <a:ea typeface="MS PGothic" pitchFamily="34" charset="-128"/>
            </a:endParaRPr>
          </a:p>
        </p:txBody>
      </p:sp>
      <p:sp>
        <p:nvSpPr>
          <p:cNvPr id="55" name="Text Box 141"/>
          <p:cNvSpPr txBox="1">
            <a:spLocks noChangeArrowheads="1"/>
          </p:cNvSpPr>
          <p:nvPr/>
        </p:nvSpPr>
        <p:spPr bwMode="auto">
          <a:xfrm>
            <a:off x="3940628" y="2432050"/>
            <a:ext cx="2006600" cy="1506167"/>
          </a:xfrm>
          <a:prstGeom prst="rect">
            <a:avLst/>
          </a:prstGeom>
          <a:noFill/>
          <a:ln>
            <a:noFill/>
          </a:ln>
          <a:extLst/>
        </p:spPr>
        <p:txBody>
          <a:bodyPr lIns="91427" tIns="45713" rIns="91427" bIns="45713">
            <a:spAutoFit/>
          </a:bodyPr>
          <a:lstStyle>
            <a:lvl1pPr eaLnBrk="0" hangingPunct="0">
              <a:defRPr sz="2400" b="1">
                <a:solidFill>
                  <a:schemeClr val="tx1"/>
                </a:solidFill>
                <a:latin typeface="Arial" charset="0"/>
                <a:ea typeface="ＭＳ Ｐゴシック" charset="0"/>
                <a:cs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l" eaLnBrk="1" hangingPunct="1">
              <a:lnSpc>
                <a:spcPct val="85000"/>
              </a:lnSpc>
              <a:defRPr/>
            </a:pPr>
            <a:r>
              <a:rPr lang="en-US" sz="1200" dirty="0" smtClean="0">
                <a:solidFill>
                  <a:srgbClr val="0000CC"/>
                </a:solidFill>
              </a:rPr>
              <a:t>RTP Feb ‘13 </a:t>
            </a:r>
            <a:r>
              <a:rPr lang="en-US" altLang="ja-JP" sz="1200" dirty="0" smtClean="0">
                <a:solidFill>
                  <a:srgbClr val="0000CC"/>
                </a:solidFill>
              </a:rPr>
              <a:t>(TMX Now) </a:t>
            </a:r>
          </a:p>
          <a:p>
            <a:pPr algn="l" eaLnBrk="1" hangingPunct="1">
              <a:lnSpc>
                <a:spcPct val="85000"/>
              </a:lnSpc>
              <a:buFont typeface="Arial" charset="0"/>
              <a:buChar char="•"/>
              <a:defRPr/>
            </a:pPr>
            <a:r>
              <a:rPr lang="en-US" sz="1050" b="0" dirty="0" smtClean="0">
                <a:solidFill>
                  <a:schemeClr val="accent4">
                    <a:lumMod val="50000"/>
                  </a:schemeClr>
                </a:solidFill>
              </a:rPr>
              <a:t>  </a:t>
            </a:r>
            <a:r>
              <a:rPr lang="en-US" sz="1050" dirty="0" smtClean="0">
                <a:solidFill>
                  <a:schemeClr val="accent4">
                    <a:lumMod val="50000"/>
                  </a:schemeClr>
                </a:solidFill>
              </a:rPr>
              <a:t>USB H/D/OTG + CAN</a:t>
            </a:r>
          </a:p>
          <a:p>
            <a:pPr algn="l" eaLnBrk="1" hangingPunct="1">
              <a:lnSpc>
                <a:spcPct val="85000"/>
              </a:lnSpc>
              <a:buFont typeface="Arial" charset="0"/>
              <a:buChar char="•"/>
              <a:defRPr/>
            </a:pPr>
            <a:r>
              <a:rPr lang="en-US" sz="1000" b="0" dirty="0" smtClean="0">
                <a:solidFill>
                  <a:schemeClr val="accent4">
                    <a:lumMod val="50000"/>
                  </a:schemeClr>
                </a:solidFill>
              </a:rPr>
              <a:t>  80 MHz</a:t>
            </a:r>
          </a:p>
          <a:p>
            <a:pPr algn="l" eaLnBrk="1" hangingPunct="1">
              <a:lnSpc>
                <a:spcPct val="85000"/>
              </a:lnSpc>
              <a:buFont typeface="Arial" charset="0"/>
              <a:buChar char="•"/>
              <a:defRPr/>
            </a:pPr>
            <a:r>
              <a:rPr lang="en-US" sz="1000" b="0" dirty="0" smtClean="0">
                <a:solidFill>
                  <a:schemeClr val="accent4">
                    <a:lumMod val="50000"/>
                  </a:schemeClr>
                </a:solidFill>
              </a:rPr>
              <a:t>  256K Flash / 32K SRAM</a:t>
            </a:r>
          </a:p>
          <a:p>
            <a:pPr algn="l" eaLnBrk="1" hangingPunct="1">
              <a:lnSpc>
                <a:spcPct val="85000"/>
              </a:lnSpc>
              <a:buFont typeface="Arial" charset="0"/>
              <a:buChar char="•"/>
              <a:defRPr/>
            </a:pPr>
            <a:r>
              <a:rPr lang="en-US" sz="1000" b="0" dirty="0" smtClean="0">
                <a:solidFill>
                  <a:schemeClr val="accent4">
                    <a:lumMod val="50000"/>
                  </a:schemeClr>
                </a:solidFill>
              </a:rPr>
              <a:t>  Low-power hibernate </a:t>
            </a:r>
          </a:p>
          <a:p>
            <a:pPr algn="l" eaLnBrk="1" hangingPunct="1">
              <a:lnSpc>
                <a:spcPct val="85000"/>
              </a:lnSpc>
              <a:buFont typeface="Arial" charset="0"/>
              <a:buChar char="•"/>
              <a:defRPr/>
            </a:pPr>
            <a:r>
              <a:rPr lang="en-US" sz="1000" b="0" dirty="0" smtClean="0">
                <a:solidFill>
                  <a:schemeClr val="accent4">
                    <a:lumMod val="50000"/>
                  </a:schemeClr>
                </a:solidFill>
              </a:rPr>
              <a:t>  2 x 1 </a:t>
            </a:r>
            <a:r>
              <a:rPr lang="en-US" sz="1000" b="0" dirty="0" err="1" smtClean="0">
                <a:solidFill>
                  <a:schemeClr val="accent4">
                    <a:lumMod val="50000"/>
                  </a:schemeClr>
                </a:solidFill>
              </a:rPr>
              <a:t>Msps</a:t>
            </a:r>
            <a:r>
              <a:rPr lang="en-US" sz="1000" b="0" dirty="0" smtClean="0">
                <a:solidFill>
                  <a:schemeClr val="accent4">
                    <a:lumMod val="50000"/>
                  </a:schemeClr>
                </a:solidFill>
              </a:rPr>
              <a:t> 12-bit ADCs</a:t>
            </a:r>
          </a:p>
          <a:p>
            <a:pPr algn="l" eaLnBrk="1" hangingPunct="1">
              <a:lnSpc>
                <a:spcPct val="85000"/>
              </a:lnSpc>
              <a:buFont typeface="Arial" charset="0"/>
              <a:buChar char="•"/>
              <a:defRPr/>
            </a:pPr>
            <a:r>
              <a:rPr lang="en-US" sz="1000" b="0" dirty="0" smtClean="0">
                <a:solidFill>
                  <a:schemeClr val="accent4">
                    <a:lumMod val="50000"/>
                  </a:schemeClr>
                </a:solidFill>
              </a:rPr>
              <a:t>  Motion control options</a:t>
            </a:r>
          </a:p>
        </p:txBody>
      </p:sp>
      <p:pic>
        <p:nvPicPr>
          <p:cNvPr id="57" name="Picture 104" descr="Blank"/>
          <p:cNvPicPr>
            <a:picLocks noChangeAspect="1" noChangeArrowheads="1"/>
          </p:cNvPicPr>
          <p:nvPr/>
        </p:nvPicPr>
        <p:blipFill>
          <a:blip r:embed="rId4" cstate="print"/>
          <a:srcRect/>
          <a:stretch>
            <a:fillRect/>
          </a:stretch>
        </p:blipFill>
        <p:spPr bwMode="auto">
          <a:xfrm>
            <a:off x="2962997" y="4562475"/>
            <a:ext cx="872587" cy="938213"/>
          </a:xfrm>
          <a:prstGeom prst="rect">
            <a:avLst/>
          </a:prstGeom>
          <a:noFill/>
          <a:ln w="38100">
            <a:solidFill>
              <a:srgbClr val="FFC000"/>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58" name="TextBox 158"/>
          <p:cNvSpPr txBox="1">
            <a:spLocks noChangeArrowheads="1"/>
          </p:cNvSpPr>
          <p:nvPr/>
        </p:nvSpPr>
        <p:spPr bwMode="auto">
          <a:xfrm>
            <a:off x="2797628" y="4589118"/>
            <a:ext cx="1203325" cy="726972"/>
          </a:xfrm>
          <a:prstGeom prst="rect">
            <a:avLst/>
          </a:prstGeom>
          <a:noFill/>
          <a:ln w="9525">
            <a:noFill/>
            <a:miter lim="800000"/>
            <a:headEnd/>
            <a:tailEnd/>
          </a:ln>
        </p:spPr>
        <p:txBody>
          <a:bodyPr>
            <a:spAutoFit/>
          </a:bodyPr>
          <a:lstStyle/>
          <a:p>
            <a:r>
              <a:rPr lang="en-US" sz="1200" b="1" dirty="0">
                <a:solidFill>
                  <a:srgbClr val="FFC000"/>
                </a:solidFill>
                <a:ea typeface="MS PGothic" pitchFamily="34" charset="-128"/>
              </a:rPr>
              <a:t>LM4F21x</a:t>
            </a:r>
          </a:p>
          <a:p>
            <a:r>
              <a:rPr lang="en-US" sz="1200" b="1" dirty="0" smtClean="0">
                <a:solidFill>
                  <a:srgbClr val="FFC000"/>
                </a:solidFill>
                <a:ea typeface="MS PGothic" pitchFamily="34" charset="-128"/>
              </a:rPr>
              <a:t>LM4F12x</a:t>
            </a:r>
          </a:p>
          <a:p>
            <a:r>
              <a:rPr lang="en-US" sz="1200" b="1" dirty="0" smtClean="0">
                <a:solidFill>
                  <a:srgbClr val="FFC000"/>
                </a:solidFill>
                <a:ea typeface="MS PGothic" pitchFamily="34" charset="-128"/>
              </a:rPr>
              <a:t>LM4F11x</a:t>
            </a:r>
            <a:endParaRPr lang="en-US" b="1" dirty="0">
              <a:solidFill>
                <a:srgbClr val="FFC000"/>
              </a:solidFill>
              <a:ea typeface="MS PGothic" pitchFamily="34" charset="-128"/>
            </a:endParaRPr>
          </a:p>
        </p:txBody>
      </p:sp>
      <p:sp>
        <p:nvSpPr>
          <p:cNvPr id="59" name="Text Box 141"/>
          <p:cNvSpPr txBox="1">
            <a:spLocks noChangeArrowheads="1"/>
          </p:cNvSpPr>
          <p:nvPr/>
        </p:nvSpPr>
        <p:spPr bwMode="auto">
          <a:xfrm>
            <a:off x="3927928" y="4538663"/>
            <a:ext cx="1917700" cy="1495780"/>
          </a:xfrm>
          <a:prstGeom prst="rect">
            <a:avLst/>
          </a:prstGeom>
          <a:noFill/>
          <a:ln w="9525">
            <a:noFill/>
            <a:miter lim="800000"/>
            <a:headEnd/>
            <a:tailEnd/>
          </a:ln>
        </p:spPr>
        <p:txBody>
          <a:bodyPr lIns="91427" tIns="45713" rIns="91427" bIns="45713">
            <a:spAutoFit/>
          </a:bodyPr>
          <a:lstStyle/>
          <a:p>
            <a:pPr algn="l">
              <a:lnSpc>
                <a:spcPct val="85000"/>
              </a:lnSpc>
            </a:pPr>
            <a:r>
              <a:rPr lang="en-US" sz="1200" b="1" dirty="0">
                <a:solidFill>
                  <a:srgbClr val="0000CC"/>
                </a:solidFill>
                <a:ea typeface="MS PGothic" pitchFamily="34" charset="-128"/>
              </a:rPr>
              <a:t>RTP </a:t>
            </a:r>
            <a:r>
              <a:rPr lang="en-US" sz="1200" b="1" dirty="0" smtClean="0">
                <a:solidFill>
                  <a:srgbClr val="0000CC"/>
                </a:solidFill>
                <a:ea typeface="MS PGothic" pitchFamily="34" charset="-128"/>
              </a:rPr>
              <a:t>Feb ‘</a:t>
            </a:r>
            <a:r>
              <a:rPr lang="en-US" altLang="ja-JP" sz="1200" b="1" dirty="0" smtClean="0">
                <a:solidFill>
                  <a:srgbClr val="0000CC"/>
                </a:solidFill>
                <a:ea typeface="MS PGothic" pitchFamily="34" charset="-128"/>
              </a:rPr>
              <a:t>13 </a:t>
            </a:r>
            <a:r>
              <a:rPr lang="en-US" altLang="ja-JP" sz="1200" b="1" dirty="0">
                <a:solidFill>
                  <a:srgbClr val="0000CC"/>
                </a:solidFill>
                <a:ea typeface="MS PGothic" pitchFamily="34" charset="-128"/>
              </a:rPr>
              <a:t>(TMX Now)</a:t>
            </a:r>
          </a:p>
          <a:p>
            <a:pPr algn="l">
              <a:lnSpc>
                <a:spcPct val="85000"/>
              </a:lnSpc>
              <a:buFont typeface="Arial" pitchFamily="34" charset="0"/>
              <a:buChar char="•"/>
            </a:pPr>
            <a:r>
              <a:rPr lang="en-US" sz="1000" dirty="0">
                <a:solidFill>
                  <a:schemeClr val="accent4">
                    <a:lumMod val="50000"/>
                  </a:schemeClr>
                </a:solidFill>
                <a:ea typeface="MS PGothic" pitchFamily="34" charset="-128"/>
              </a:rPr>
              <a:t>  80 MHz</a:t>
            </a:r>
          </a:p>
          <a:p>
            <a:pPr algn="l">
              <a:lnSpc>
                <a:spcPct val="85000"/>
              </a:lnSpc>
              <a:buFont typeface="Arial" pitchFamily="34" charset="0"/>
              <a:buChar char="•"/>
            </a:pPr>
            <a:r>
              <a:rPr lang="en-US" sz="1000" dirty="0">
                <a:solidFill>
                  <a:schemeClr val="accent4">
                    <a:lumMod val="50000"/>
                  </a:schemeClr>
                </a:solidFill>
                <a:ea typeface="MS PGothic" pitchFamily="34" charset="-128"/>
              </a:rPr>
              <a:t>  256K Flash / 32K SRAM </a:t>
            </a:r>
            <a:endParaRPr lang="en-US" sz="1000" b="1" dirty="0">
              <a:solidFill>
                <a:schemeClr val="accent4">
                  <a:lumMod val="50000"/>
                </a:schemeClr>
              </a:solidFill>
              <a:ea typeface="MS PGothic" pitchFamily="34" charset="-128"/>
            </a:endParaRPr>
          </a:p>
          <a:p>
            <a:pPr algn="l">
              <a:lnSpc>
                <a:spcPct val="85000"/>
              </a:lnSpc>
              <a:buFont typeface="Arial" pitchFamily="34" charset="0"/>
              <a:buChar char="•"/>
            </a:pPr>
            <a:r>
              <a:rPr lang="en-US" sz="1000" dirty="0">
                <a:solidFill>
                  <a:schemeClr val="accent4">
                    <a:lumMod val="50000"/>
                  </a:schemeClr>
                </a:solidFill>
                <a:ea typeface="MS PGothic" pitchFamily="34" charset="-128"/>
              </a:rPr>
              <a:t>  Low-power hibernate </a:t>
            </a:r>
          </a:p>
          <a:p>
            <a:pPr algn="l">
              <a:lnSpc>
                <a:spcPct val="85000"/>
              </a:lnSpc>
              <a:buFont typeface="Arial" pitchFamily="34" charset="0"/>
              <a:buChar char="•"/>
            </a:pPr>
            <a:r>
              <a:rPr lang="en-US" sz="1000" dirty="0">
                <a:solidFill>
                  <a:schemeClr val="accent4">
                    <a:lumMod val="50000"/>
                  </a:schemeClr>
                </a:solidFill>
                <a:ea typeface="MS PGothic" pitchFamily="34" charset="-128"/>
              </a:rPr>
              <a:t>  2 x 1 </a:t>
            </a:r>
            <a:r>
              <a:rPr lang="en-US" sz="1000" dirty="0" err="1">
                <a:solidFill>
                  <a:schemeClr val="accent4">
                    <a:lumMod val="50000"/>
                  </a:schemeClr>
                </a:solidFill>
                <a:ea typeface="MS PGothic" pitchFamily="34" charset="-128"/>
              </a:rPr>
              <a:t>Msps</a:t>
            </a:r>
            <a:r>
              <a:rPr lang="en-US" sz="1000" dirty="0">
                <a:solidFill>
                  <a:schemeClr val="accent4">
                    <a:lumMod val="50000"/>
                  </a:schemeClr>
                </a:solidFill>
                <a:ea typeface="MS PGothic" pitchFamily="34" charset="-128"/>
              </a:rPr>
              <a:t> 12-bit ADCs</a:t>
            </a:r>
          </a:p>
          <a:p>
            <a:pPr algn="l">
              <a:lnSpc>
                <a:spcPct val="85000"/>
              </a:lnSpc>
              <a:buFont typeface="Arial" pitchFamily="34" charset="0"/>
              <a:buChar char="•"/>
            </a:pPr>
            <a:r>
              <a:rPr lang="en-US" sz="1000" dirty="0">
                <a:solidFill>
                  <a:schemeClr val="accent4">
                    <a:lumMod val="50000"/>
                  </a:schemeClr>
                </a:solidFill>
                <a:ea typeface="MS PGothic" pitchFamily="34" charset="-128"/>
              </a:rPr>
              <a:t>  Up to 2 x CAN </a:t>
            </a:r>
          </a:p>
          <a:p>
            <a:pPr algn="l">
              <a:lnSpc>
                <a:spcPct val="85000"/>
              </a:lnSpc>
              <a:buFont typeface="Arial" pitchFamily="34" charset="0"/>
              <a:buChar char="•"/>
            </a:pPr>
            <a:r>
              <a:rPr lang="en-US" sz="1000" dirty="0">
                <a:solidFill>
                  <a:schemeClr val="accent4">
                    <a:lumMod val="50000"/>
                  </a:schemeClr>
                </a:solidFill>
                <a:ea typeface="MS PGothic" pitchFamily="34" charset="-128"/>
              </a:rPr>
              <a:t>  Motion control options</a:t>
            </a:r>
          </a:p>
        </p:txBody>
      </p:sp>
      <p:sp>
        <p:nvSpPr>
          <p:cNvPr id="60" name="Text Box 141"/>
          <p:cNvSpPr txBox="1">
            <a:spLocks noChangeArrowheads="1"/>
          </p:cNvSpPr>
          <p:nvPr/>
        </p:nvSpPr>
        <p:spPr bwMode="auto">
          <a:xfrm>
            <a:off x="6918704" y="1745711"/>
            <a:ext cx="2355924" cy="1807404"/>
          </a:xfrm>
          <a:prstGeom prst="rect">
            <a:avLst/>
          </a:prstGeom>
          <a:noFill/>
          <a:ln w="9525">
            <a:noFill/>
            <a:miter lim="800000"/>
            <a:headEnd/>
            <a:tailEnd/>
          </a:ln>
        </p:spPr>
        <p:txBody>
          <a:bodyPr wrap="square" lIns="91427" tIns="45713" rIns="91427" bIns="45713">
            <a:spAutoFit/>
          </a:bodyPr>
          <a:lstStyle/>
          <a:p>
            <a:pPr algn="l">
              <a:lnSpc>
                <a:spcPct val="85000"/>
              </a:lnSpc>
            </a:pPr>
            <a:r>
              <a:rPr lang="en-US" altLang="ja-JP" sz="1200" b="1" dirty="0" smtClean="0">
                <a:solidFill>
                  <a:srgbClr val="0000CC"/>
                </a:solidFill>
                <a:ea typeface="MS PGothic" pitchFamily="34" charset="-128"/>
              </a:rPr>
              <a:t>TMS </a:t>
            </a:r>
            <a:r>
              <a:rPr lang="en-US" altLang="ja-JP" sz="1200" b="1" dirty="0">
                <a:solidFill>
                  <a:srgbClr val="0000CC"/>
                </a:solidFill>
                <a:ea typeface="MS PGothic" pitchFamily="34" charset="-128"/>
              </a:rPr>
              <a:t>/ RTP </a:t>
            </a:r>
            <a:r>
              <a:rPr lang="en-US" altLang="ja-JP" sz="1200" b="1" dirty="0" smtClean="0">
                <a:solidFill>
                  <a:srgbClr val="0000CC"/>
                </a:solidFill>
                <a:ea typeface="MS PGothic" pitchFamily="34" charset="-128"/>
              </a:rPr>
              <a:t>2H13</a:t>
            </a:r>
            <a:endParaRPr lang="en-US" sz="1200" b="1" dirty="0">
              <a:solidFill>
                <a:srgbClr val="333333"/>
              </a:solidFill>
              <a:ea typeface="MS PGothic" pitchFamily="34" charset="-128"/>
            </a:endParaRPr>
          </a:p>
          <a:p>
            <a:pPr algn="l">
              <a:lnSpc>
                <a:spcPct val="85000"/>
              </a:lnSpc>
            </a:pPr>
            <a:r>
              <a:rPr lang="en-US" sz="1200" b="1" dirty="0" smtClean="0">
                <a:solidFill>
                  <a:schemeClr val="accent4">
                    <a:lumMod val="50000"/>
                  </a:schemeClr>
                </a:solidFill>
                <a:ea typeface="MS PGothic" pitchFamily="34" charset="-128"/>
              </a:rPr>
              <a:t>Ethernet + USB + CAN </a:t>
            </a:r>
            <a:endParaRPr lang="en-US" sz="1200" b="1" dirty="0">
              <a:solidFill>
                <a:schemeClr val="accent4">
                  <a:lumMod val="50000"/>
                </a:schemeClr>
              </a:solidFill>
              <a:ea typeface="MS PGothic" pitchFamily="34" charset="-128"/>
            </a:endParaRPr>
          </a:p>
          <a:p>
            <a:pPr algn="l">
              <a:lnSpc>
                <a:spcPct val="85000"/>
              </a:lnSpc>
              <a:buFont typeface="Arial" pitchFamily="34" charset="0"/>
              <a:buChar char="•"/>
            </a:pPr>
            <a:r>
              <a:rPr lang="en-US" sz="900" dirty="0">
                <a:solidFill>
                  <a:schemeClr val="accent4">
                    <a:lumMod val="50000"/>
                  </a:schemeClr>
                </a:solidFill>
                <a:ea typeface="MS PGothic" pitchFamily="34" charset="-128"/>
              </a:rPr>
              <a:t> </a:t>
            </a:r>
            <a:r>
              <a:rPr lang="en-US" sz="900" dirty="0" smtClean="0">
                <a:solidFill>
                  <a:schemeClr val="accent4">
                    <a:lumMod val="50000"/>
                  </a:schemeClr>
                </a:solidFill>
                <a:ea typeface="MS PGothic" pitchFamily="34" charset="-128"/>
              </a:rPr>
              <a:t>120 </a:t>
            </a:r>
            <a:r>
              <a:rPr lang="en-US" sz="900" dirty="0">
                <a:solidFill>
                  <a:schemeClr val="accent4">
                    <a:lumMod val="50000"/>
                  </a:schemeClr>
                </a:solidFill>
                <a:ea typeface="MS PGothic" pitchFamily="34" charset="-128"/>
              </a:rPr>
              <a:t>MHz</a:t>
            </a:r>
          </a:p>
          <a:p>
            <a:pPr algn="l">
              <a:lnSpc>
                <a:spcPct val="85000"/>
              </a:lnSpc>
              <a:buFont typeface="Arial" pitchFamily="34" charset="0"/>
              <a:buChar char="•"/>
            </a:pPr>
            <a:r>
              <a:rPr lang="en-US" sz="900" dirty="0">
                <a:solidFill>
                  <a:schemeClr val="accent4">
                    <a:lumMod val="50000"/>
                  </a:schemeClr>
                </a:solidFill>
                <a:ea typeface="MS PGothic" pitchFamily="34" charset="-128"/>
              </a:rPr>
              <a:t> </a:t>
            </a:r>
            <a:r>
              <a:rPr lang="en-US" sz="900" dirty="0" smtClean="0">
                <a:solidFill>
                  <a:schemeClr val="accent4">
                    <a:lumMod val="50000"/>
                  </a:schemeClr>
                </a:solidFill>
                <a:ea typeface="MS PGothic" pitchFamily="34" charset="-128"/>
              </a:rPr>
              <a:t>1MB </a:t>
            </a:r>
            <a:r>
              <a:rPr lang="en-US" sz="900" dirty="0">
                <a:solidFill>
                  <a:schemeClr val="accent4">
                    <a:lumMod val="50000"/>
                  </a:schemeClr>
                </a:solidFill>
                <a:ea typeface="MS PGothic" pitchFamily="34" charset="-128"/>
              </a:rPr>
              <a:t>Flash, 256KB SRAM</a:t>
            </a:r>
          </a:p>
          <a:p>
            <a:pPr algn="l">
              <a:lnSpc>
                <a:spcPct val="85000"/>
              </a:lnSpc>
              <a:buFont typeface="Arial" pitchFamily="34" charset="0"/>
              <a:buChar char="•"/>
            </a:pPr>
            <a:r>
              <a:rPr lang="en-US" sz="900" dirty="0" smtClean="0">
                <a:solidFill>
                  <a:schemeClr val="accent4">
                    <a:lumMod val="50000"/>
                  </a:schemeClr>
                </a:solidFill>
                <a:ea typeface="MS PGothic" pitchFamily="34" charset="-128"/>
              </a:rPr>
              <a:t> 10/100 ENET MAC + PHY</a:t>
            </a:r>
          </a:p>
          <a:p>
            <a:pPr algn="l">
              <a:lnSpc>
                <a:spcPct val="85000"/>
              </a:lnSpc>
              <a:buFont typeface="Arial" pitchFamily="34" charset="0"/>
              <a:buChar char="•"/>
            </a:pPr>
            <a:r>
              <a:rPr lang="en-US" sz="900" dirty="0" smtClean="0">
                <a:solidFill>
                  <a:schemeClr val="accent4">
                    <a:lumMod val="50000"/>
                  </a:schemeClr>
                </a:solidFill>
                <a:ea typeface="MS PGothic" pitchFamily="34" charset="-128"/>
              </a:rPr>
              <a:t> USB H/D/OTG w/FS PHY &amp; HS ULPI </a:t>
            </a:r>
          </a:p>
          <a:p>
            <a:pPr algn="l">
              <a:lnSpc>
                <a:spcPct val="85000"/>
              </a:lnSpc>
              <a:buFont typeface="Arial" pitchFamily="34" charset="0"/>
              <a:buChar char="•"/>
            </a:pPr>
            <a:r>
              <a:rPr lang="en-US" sz="900" dirty="0" smtClean="0">
                <a:solidFill>
                  <a:schemeClr val="accent4">
                    <a:lumMod val="50000"/>
                  </a:schemeClr>
                </a:solidFill>
                <a:ea typeface="MS PGothic" pitchFamily="34" charset="-128"/>
              </a:rPr>
              <a:t> Up to 2 x CAN</a:t>
            </a:r>
          </a:p>
          <a:p>
            <a:pPr algn="l">
              <a:lnSpc>
                <a:spcPct val="85000"/>
              </a:lnSpc>
              <a:buFont typeface="Arial" pitchFamily="34" charset="0"/>
              <a:buChar char="•"/>
            </a:pPr>
            <a:r>
              <a:rPr lang="en-US" sz="900" dirty="0" smtClean="0">
                <a:solidFill>
                  <a:schemeClr val="accent4">
                    <a:lumMod val="50000"/>
                  </a:schemeClr>
                </a:solidFill>
                <a:ea typeface="MS PGothic" pitchFamily="34" charset="-128"/>
              </a:rPr>
              <a:t> Parallel Bus Interface (EPI) </a:t>
            </a:r>
          </a:p>
          <a:p>
            <a:pPr algn="l">
              <a:lnSpc>
                <a:spcPct val="85000"/>
              </a:lnSpc>
              <a:buFont typeface="Arial" pitchFamily="34" charset="0"/>
              <a:buChar char="•"/>
            </a:pPr>
            <a:r>
              <a:rPr lang="en-US" sz="900" dirty="0" smtClean="0">
                <a:solidFill>
                  <a:schemeClr val="accent4">
                    <a:lumMod val="50000"/>
                  </a:schemeClr>
                </a:solidFill>
                <a:ea typeface="MS PGothic" pitchFamily="34" charset="-128"/>
              </a:rPr>
              <a:t>Crypto</a:t>
            </a:r>
            <a:endParaRPr lang="en-US" sz="900" dirty="0">
              <a:solidFill>
                <a:schemeClr val="accent4">
                  <a:lumMod val="50000"/>
                </a:schemeClr>
              </a:solidFill>
              <a:ea typeface="MS PGothic" pitchFamily="34" charset="-128"/>
            </a:endParaRPr>
          </a:p>
        </p:txBody>
      </p:sp>
      <p:pic>
        <p:nvPicPr>
          <p:cNvPr id="62" name="Picture 104" descr="Blank"/>
          <p:cNvPicPr>
            <a:picLocks noChangeAspect="1" noChangeArrowheads="1"/>
          </p:cNvPicPr>
          <p:nvPr/>
        </p:nvPicPr>
        <p:blipFill>
          <a:blip r:embed="rId4" cstate="print"/>
          <a:srcRect/>
          <a:stretch>
            <a:fillRect/>
          </a:stretch>
        </p:blipFill>
        <p:spPr bwMode="auto">
          <a:xfrm>
            <a:off x="6004647" y="1896386"/>
            <a:ext cx="872587" cy="835025"/>
          </a:xfrm>
          <a:prstGeom prst="rect">
            <a:avLst/>
          </a:prstGeom>
          <a:noFill/>
          <a:ln w="38100">
            <a:solidFill>
              <a:srgbClr val="FF0000"/>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63" name="TextBox 158"/>
          <p:cNvSpPr txBox="1">
            <a:spLocks noChangeArrowheads="1"/>
          </p:cNvSpPr>
          <p:nvPr/>
        </p:nvSpPr>
        <p:spPr bwMode="auto">
          <a:xfrm>
            <a:off x="5839278" y="1882836"/>
            <a:ext cx="1203325" cy="274390"/>
          </a:xfrm>
          <a:prstGeom prst="rect">
            <a:avLst/>
          </a:prstGeom>
          <a:noFill/>
          <a:ln w="9525">
            <a:noFill/>
            <a:miter lim="800000"/>
            <a:headEnd/>
            <a:tailEnd/>
          </a:ln>
        </p:spPr>
        <p:txBody>
          <a:bodyPr>
            <a:spAutoFit/>
          </a:bodyPr>
          <a:lstStyle/>
          <a:p>
            <a:r>
              <a:rPr lang="en-US" sz="1200" b="1" dirty="0" smtClean="0">
                <a:solidFill>
                  <a:srgbClr val="FFC000"/>
                </a:solidFill>
                <a:ea typeface="MS PGothic" pitchFamily="34" charset="-128"/>
              </a:rPr>
              <a:t>LM4F29x</a:t>
            </a:r>
            <a:endParaRPr lang="en-US" b="1" dirty="0">
              <a:solidFill>
                <a:srgbClr val="FFC000"/>
              </a:solidFill>
              <a:ea typeface="MS PGothic" pitchFamily="34" charset="-128"/>
            </a:endParaRPr>
          </a:p>
        </p:txBody>
      </p:sp>
      <p:pic>
        <p:nvPicPr>
          <p:cNvPr id="65" name="Picture 104" descr="Blank"/>
          <p:cNvPicPr>
            <a:picLocks noChangeAspect="1" noChangeArrowheads="1"/>
          </p:cNvPicPr>
          <p:nvPr/>
        </p:nvPicPr>
        <p:blipFill>
          <a:blip r:embed="rId4" cstate="print"/>
          <a:srcRect/>
          <a:stretch>
            <a:fillRect/>
          </a:stretch>
        </p:blipFill>
        <p:spPr bwMode="auto">
          <a:xfrm>
            <a:off x="6004647" y="3863279"/>
            <a:ext cx="872587" cy="835025"/>
          </a:xfrm>
          <a:prstGeom prst="rect">
            <a:avLst/>
          </a:prstGeom>
          <a:noFill/>
          <a:ln w="38100">
            <a:solidFill>
              <a:srgbClr val="FF0000"/>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66" name="TextBox 158"/>
          <p:cNvSpPr txBox="1">
            <a:spLocks noChangeArrowheads="1"/>
          </p:cNvSpPr>
          <p:nvPr/>
        </p:nvSpPr>
        <p:spPr bwMode="auto">
          <a:xfrm>
            <a:off x="5839278" y="3886992"/>
            <a:ext cx="1203325" cy="274390"/>
          </a:xfrm>
          <a:prstGeom prst="rect">
            <a:avLst/>
          </a:prstGeom>
          <a:noFill/>
          <a:ln w="9525">
            <a:noFill/>
            <a:miter lim="800000"/>
            <a:headEnd/>
            <a:tailEnd/>
          </a:ln>
        </p:spPr>
        <p:txBody>
          <a:bodyPr>
            <a:spAutoFit/>
          </a:bodyPr>
          <a:lstStyle/>
          <a:p>
            <a:r>
              <a:rPr lang="en-US" sz="1200" b="1" dirty="0" smtClean="0">
                <a:solidFill>
                  <a:srgbClr val="FFC000"/>
                </a:solidFill>
                <a:ea typeface="MS PGothic" pitchFamily="34" charset="-128"/>
              </a:rPr>
              <a:t>LM4F29x</a:t>
            </a:r>
            <a:endParaRPr lang="en-US" b="1" dirty="0">
              <a:solidFill>
                <a:srgbClr val="FFC000"/>
              </a:solidFill>
              <a:ea typeface="MS PGothic" pitchFamily="34" charset="-128"/>
            </a:endParaRPr>
          </a:p>
        </p:txBody>
      </p:sp>
      <p:sp>
        <p:nvSpPr>
          <p:cNvPr id="67" name="矩形 13"/>
          <p:cNvSpPr/>
          <p:nvPr/>
        </p:nvSpPr>
        <p:spPr>
          <a:xfrm>
            <a:off x="2726190" y="1047750"/>
            <a:ext cx="71438" cy="5275263"/>
          </a:xfrm>
          <a:prstGeom prst="rect">
            <a:avLst/>
          </a:prstGeom>
          <a:gradFill flip="none" rotWithShape="1">
            <a:gsLst>
              <a:gs pos="55000">
                <a:srgbClr val="C00000"/>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 Box 141"/>
          <p:cNvSpPr txBox="1">
            <a:spLocks noChangeArrowheads="1"/>
          </p:cNvSpPr>
          <p:nvPr/>
        </p:nvSpPr>
        <p:spPr bwMode="auto">
          <a:xfrm>
            <a:off x="6918704" y="3789771"/>
            <a:ext cx="2355924" cy="1620429"/>
          </a:xfrm>
          <a:prstGeom prst="rect">
            <a:avLst/>
          </a:prstGeom>
          <a:noFill/>
          <a:ln w="9525">
            <a:noFill/>
            <a:miter lim="800000"/>
            <a:headEnd/>
            <a:tailEnd/>
          </a:ln>
        </p:spPr>
        <p:txBody>
          <a:bodyPr wrap="square" lIns="91427" tIns="45713" rIns="91427" bIns="45713">
            <a:spAutoFit/>
          </a:bodyPr>
          <a:lstStyle/>
          <a:p>
            <a:pPr algn="l">
              <a:lnSpc>
                <a:spcPct val="85000"/>
              </a:lnSpc>
            </a:pPr>
            <a:r>
              <a:rPr lang="en-US" altLang="ja-JP" sz="1200" b="1" dirty="0" smtClean="0">
                <a:solidFill>
                  <a:srgbClr val="0000CC"/>
                </a:solidFill>
                <a:ea typeface="MS PGothic" pitchFamily="34" charset="-128"/>
              </a:rPr>
              <a:t>TMS / RTP 2H13</a:t>
            </a:r>
            <a:endParaRPr lang="en-US" sz="1200" b="1" dirty="0" smtClean="0">
              <a:solidFill>
                <a:srgbClr val="333333"/>
              </a:solidFill>
              <a:ea typeface="MS PGothic" pitchFamily="34" charset="-128"/>
            </a:endParaRPr>
          </a:p>
          <a:p>
            <a:pPr algn="l">
              <a:lnSpc>
                <a:spcPct val="85000"/>
              </a:lnSpc>
            </a:pPr>
            <a:r>
              <a:rPr lang="en-US" sz="1200" b="1" dirty="0" smtClean="0">
                <a:solidFill>
                  <a:schemeClr val="accent4">
                    <a:lumMod val="50000"/>
                  </a:schemeClr>
                </a:solidFill>
                <a:ea typeface="MS PGothic" pitchFamily="34" charset="-128"/>
              </a:rPr>
              <a:t>USB + CAN </a:t>
            </a:r>
            <a:endParaRPr lang="en-US" sz="1200" b="1" dirty="0">
              <a:solidFill>
                <a:schemeClr val="accent4">
                  <a:lumMod val="50000"/>
                </a:schemeClr>
              </a:solidFill>
              <a:ea typeface="MS PGothic" pitchFamily="34" charset="-128"/>
            </a:endParaRPr>
          </a:p>
          <a:p>
            <a:pPr algn="l">
              <a:lnSpc>
                <a:spcPct val="85000"/>
              </a:lnSpc>
              <a:buFont typeface="Arial" pitchFamily="34" charset="0"/>
              <a:buChar char="•"/>
            </a:pPr>
            <a:r>
              <a:rPr lang="en-US" sz="900" dirty="0">
                <a:solidFill>
                  <a:schemeClr val="accent4">
                    <a:lumMod val="50000"/>
                  </a:schemeClr>
                </a:solidFill>
                <a:ea typeface="MS PGothic" pitchFamily="34" charset="-128"/>
              </a:rPr>
              <a:t> </a:t>
            </a:r>
            <a:r>
              <a:rPr lang="en-US" sz="900" dirty="0" smtClean="0">
                <a:solidFill>
                  <a:schemeClr val="accent4">
                    <a:lumMod val="50000"/>
                  </a:schemeClr>
                </a:solidFill>
                <a:ea typeface="MS PGothic" pitchFamily="34" charset="-128"/>
              </a:rPr>
              <a:t>120 </a:t>
            </a:r>
            <a:r>
              <a:rPr lang="en-US" sz="900" dirty="0">
                <a:solidFill>
                  <a:schemeClr val="accent4">
                    <a:lumMod val="50000"/>
                  </a:schemeClr>
                </a:solidFill>
                <a:ea typeface="MS PGothic" pitchFamily="34" charset="-128"/>
              </a:rPr>
              <a:t>MHz</a:t>
            </a:r>
          </a:p>
          <a:p>
            <a:pPr algn="l">
              <a:lnSpc>
                <a:spcPct val="85000"/>
              </a:lnSpc>
              <a:buFont typeface="Arial" pitchFamily="34" charset="0"/>
              <a:buChar char="•"/>
            </a:pPr>
            <a:r>
              <a:rPr lang="en-US" sz="900" dirty="0">
                <a:solidFill>
                  <a:schemeClr val="accent4">
                    <a:lumMod val="50000"/>
                  </a:schemeClr>
                </a:solidFill>
                <a:ea typeface="MS PGothic" pitchFamily="34" charset="-128"/>
              </a:rPr>
              <a:t> </a:t>
            </a:r>
            <a:r>
              <a:rPr lang="en-US" sz="900" dirty="0" smtClean="0">
                <a:solidFill>
                  <a:schemeClr val="accent4">
                    <a:lumMod val="50000"/>
                  </a:schemeClr>
                </a:solidFill>
                <a:ea typeface="MS PGothic" pitchFamily="34" charset="-128"/>
              </a:rPr>
              <a:t>1MB </a:t>
            </a:r>
            <a:r>
              <a:rPr lang="en-US" sz="900" dirty="0">
                <a:solidFill>
                  <a:schemeClr val="accent4">
                    <a:lumMod val="50000"/>
                  </a:schemeClr>
                </a:solidFill>
                <a:ea typeface="MS PGothic" pitchFamily="34" charset="-128"/>
              </a:rPr>
              <a:t>Flash, 256KB </a:t>
            </a:r>
            <a:r>
              <a:rPr lang="en-US" sz="900" dirty="0" smtClean="0">
                <a:solidFill>
                  <a:schemeClr val="accent4">
                    <a:lumMod val="50000"/>
                  </a:schemeClr>
                </a:solidFill>
                <a:ea typeface="MS PGothic" pitchFamily="34" charset="-128"/>
              </a:rPr>
              <a:t>SRAM</a:t>
            </a:r>
          </a:p>
          <a:p>
            <a:pPr algn="l">
              <a:lnSpc>
                <a:spcPct val="85000"/>
              </a:lnSpc>
              <a:buFont typeface="Arial" pitchFamily="34" charset="0"/>
              <a:buChar char="•"/>
            </a:pPr>
            <a:r>
              <a:rPr lang="en-US" sz="900" dirty="0" smtClean="0">
                <a:solidFill>
                  <a:schemeClr val="accent4">
                    <a:lumMod val="50000"/>
                  </a:schemeClr>
                </a:solidFill>
                <a:ea typeface="MS PGothic" pitchFamily="34" charset="-128"/>
              </a:rPr>
              <a:t> USB H/D/OTG w/FS PHY &amp; HS ULPI </a:t>
            </a:r>
          </a:p>
          <a:p>
            <a:pPr algn="l">
              <a:lnSpc>
                <a:spcPct val="85000"/>
              </a:lnSpc>
              <a:buFont typeface="Arial" pitchFamily="34" charset="0"/>
              <a:buChar char="•"/>
            </a:pPr>
            <a:r>
              <a:rPr lang="en-US" sz="900" dirty="0" smtClean="0">
                <a:solidFill>
                  <a:schemeClr val="accent4">
                    <a:lumMod val="50000"/>
                  </a:schemeClr>
                </a:solidFill>
                <a:ea typeface="MS PGothic" pitchFamily="34" charset="-128"/>
              </a:rPr>
              <a:t> Up to 2 x CAN</a:t>
            </a:r>
          </a:p>
          <a:p>
            <a:pPr algn="l">
              <a:lnSpc>
                <a:spcPct val="85000"/>
              </a:lnSpc>
              <a:buFont typeface="Arial" pitchFamily="34" charset="0"/>
              <a:buChar char="•"/>
            </a:pPr>
            <a:r>
              <a:rPr lang="en-US" sz="900" dirty="0" smtClean="0">
                <a:solidFill>
                  <a:schemeClr val="accent4">
                    <a:lumMod val="50000"/>
                  </a:schemeClr>
                </a:solidFill>
                <a:ea typeface="MS PGothic" pitchFamily="34" charset="-128"/>
              </a:rPr>
              <a:t> Parallel Bus Interface (EPI) </a:t>
            </a:r>
          </a:p>
          <a:p>
            <a:pPr algn="l">
              <a:lnSpc>
                <a:spcPct val="85000"/>
              </a:lnSpc>
              <a:buFont typeface="Arial" pitchFamily="34" charset="0"/>
              <a:buChar char="•"/>
            </a:pPr>
            <a:r>
              <a:rPr lang="en-US" sz="900" dirty="0" smtClean="0">
                <a:solidFill>
                  <a:schemeClr val="accent4">
                    <a:lumMod val="50000"/>
                  </a:schemeClr>
                </a:solidFill>
                <a:ea typeface="MS PGothic" pitchFamily="34" charset="-128"/>
              </a:rPr>
              <a:t>Crypto</a:t>
            </a:r>
            <a:endParaRPr lang="en-US" sz="900" dirty="0">
              <a:solidFill>
                <a:schemeClr val="accent4">
                  <a:lumMod val="50000"/>
                </a:schemeClr>
              </a:solidFill>
              <a:ea typeface="MS PGothic" pitchFamily="34" charset="-128"/>
            </a:endParaRPr>
          </a:p>
        </p:txBody>
      </p:sp>
      <p:sp>
        <p:nvSpPr>
          <p:cNvPr id="117" name="Rectangle 20"/>
          <p:cNvSpPr>
            <a:spLocks noChangeArrowheads="1"/>
          </p:cNvSpPr>
          <p:nvPr/>
        </p:nvSpPr>
        <p:spPr bwMode="auto">
          <a:xfrm>
            <a:off x="5606310" y="1219200"/>
            <a:ext cx="1000542" cy="228600"/>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00CC00">
                <a:alpha val="40000"/>
              </a:srgb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marL="173038" indent="-173038" algn="ctr" fontAlgn="auto">
              <a:spcBef>
                <a:spcPts val="0"/>
              </a:spcBef>
              <a:spcAft>
                <a:spcPts val="0"/>
              </a:spcAft>
              <a:defRPr/>
            </a:pPr>
            <a:r>
              <a:rPr lang="en-US" sz="900" kern="0" dirty="0">
                <a:solidFill>
                  <a:srgbClr val="FFFFFF"/>
                </a:solidFill>
                <a:latin typeface="Arial"/>
                <a:cs typeface="Arial" pitchFamily="34" charset="0"/>
              </a:rPr>
              <a:t>Production</a:t>
            </a:r>
          </a:p>
        </p:txBody>
      </p:sp>
      <p:sp>
        <p:nvSpPr>
          <p:cNvPr id="118" name="Rectangle 20"/>
          <p:cNvSpPr>
            <a:spLocks noChangeArrowheads="1"/>
          </p:cNvSpPr>
          <p:nvPr/>
        </p:nvSpPr>
        <p:spPr bwMode="auto">
          <a:xfrm>
            <a:off x="6749310" y="1219200"/>
            <a:ext cx="1000542" cy="228600"/>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FFFF00">
                <a:alpha val="40000"/>
              </a:srgb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marL="173038" indent="-173038" algn="ctr" fontAlgn="auto">
              <a:spcBef>
                <a:spcPts val="0"/>
              </a:spcBef>
              <a:spcAft>
                <a:spcPts val="0"/>
              </a:spcAft>
              <a:defRPr/>
            </a:pPr>
            <a:r>
              <a:rPr lang="en-US" sz="900" kern="0" dirty="0">
                <a:solidFill>
                  <a:srgbClr val="FFFFFF"/>
                </a:solidFill>
                <a:latin typeface="Arial"/>
                <a:cs typeface="ＭＳ Ｐゴシック"/>
              </a:rPr>
              <a:t>Sampling</a:t>
            </a:r>
          </a:p>
        </p:txBody>
      </p:sp>
      <p:sp>
        <p:nvSpPr>
          <p:cNvPr id="119" name="Rectangle 23"/>
          <p:cNvSpPr>
            <a:spLocks noChangeArrowheads="1"/>
          </p:cNvSpPr>
          <p:nvPr/>
        </p:nvSpPr>
        <p:spPr bwMode="auto">
          <a:xfrm>
            <a:off x="7882481" y="1224375"/>
            <a:ext cx="1032919" cy="210499"/>
          </a:xfrm>
          <a:prstGeom prst="rect">
            <a:avLst/>
          </a:prstGeom>
          <a:gradFill rotWithShape="1">
            <a:gsLst>
              <a:gs pos="0">
                <a:srgbClr val="000000">
                  <a:tint val="100000"/>
                  <a:shade val="100000"/>
                  <a:satMod val="130000"/>
                </a:srgbClr>
              </a:gs>
              <a:gs pos="100000">
                <a:srgbClr val="000000"/>
              </a:gs>
            </a:gsLst>
            <a:lin ang="16200000" scaled="0"/>
          </a:gradFill>
          <a:ln>
            <a:noFill/>
            <a:headEnd/>
            <a:tailEnd/>
          </a:ln>
          <a:effectLst>
            <a:glow rad="101600">
              <a:srgbClr val="FF0000">
                <a:alpha val="75000"/>
              </a:srgb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173038" indent="-173038" algn="ctr" fontAlgn="auto">
              <a:spcBef>
                <a:spcPts val="0"/>
              </a:spcBef>
              <a:spcAft>
                <a:spcPts val="0"/>
              </a:spcAft>
              <a:defRPr/>
            </a:pPr>
            <a:r>
              <a:rPr lang="en-US" sz="900" kern="0" dirty="0">
                <a:solidFill>
                  <a:srgbClr val="FFFFFF"/>
                </a:solidFill>
                <a:latin typeface="Arial"/>
                <a:cs typeface="ＭＳ Ｐゴシック"/>
              </a:rPr>
              <a:t>Development</a:t>
            </a:r>
          </a:p>
        </p:txBody>
      </p:sp>
      <p:grpSp>
        <p:nvGrpSpPr>
          <p:cNvPr id="47" name="Group 46"/>
          <p:cNvGrpSpPr/>
          <p:nvPr/>
        </p:nvGrpSpPr>
        <p:grpSpPr>
          <a:xfrm>
            <a:off x="155234" y="1706563"/>
            <a:ext cx="1085850" cy="795337"/>
            <a:chOff x="155234" y="1706563"/>
            <a:chExt cx="1085850" cy="795337"/>
          </a:xfrm>
        </p:grpSpPr>
        <p:pic>
          <p:nvPicPr>
            <p:cNvPr id="39" name="Picture 104" descr="Blank"/>
            <p:cNvPicPr>
              <a:picLocks noChangeAspect="1" noChangeArrowheads="1"/>
            </p:cNvPicPr>
            <p:nvPr/>
          </p:nvPicPr>
          <p:blipFill>
            <a:blip r:embed="rId3" cstate="print"/>
            <a:srcRect/>
            <a:stretch>
              <a:fillRect/>
            </a:stretch>
          </p:blipFill>
          <p:spPr bwMode="auto">
            <a:xfrm>
              <a:off x="298109" y="1706563"/>
              <a:ext cx="800100" cy="795337"/>
            </a:xfrm>
            <a:prstGeom prst="rect">
              <a:avLst/>
            </a:prstGeom>
            <a:noFill/>
            <a:ln w="38100">
              <a:solidFill>
                <a:srgbClr val="92D050"/>
              </a:solidFill>
              <a:miter lim="800000"/>
              <a:headEnd/>
              <a:tailEnd/>
            </a:ln>
            <a:scene3d>
              <a:camera prst="orthographicFront"/>
              <a:lightRig rig="threePt" dir="t"/>
            </a:scene3d>
            <a:sp3d>
              <a:bevelT/>
            </a:sp3d>
          </p:spPr>
        </p:pic>
        <p:sp>
          <p:nvSpPr>
            <p:cNvPr id="40" name="TextBox 158"/>
            <p:cNvSpPr txBox="1">
              <a:spLocks noChangeArrowheads="1"/>
            </p:cNvSpPr>
            <p:nvPr/>
          </p:nvSpPr>
          <p:spPr bwMode="auto">
            <a:xfrm>
              <a:off x="155234" y="1728788"/>
              <a:ext cx="1085850" cy="600075"/>
            </a:xfrm>
            <a:prstGeom prst="rect">
              <a:avLst/>
            </a:prstGeom>
            <a:noFill/>
            <a:ln>
              <a:noFill/>
            </a:ln>
            <a:extLst/>
          </p:spPr>
          <p:txBody>
            <a:bodyPr>
              <a:spAutoFit/>
            </a:bodyPr>
            <a:lstStyle>
              <a:lvl1pPr eaLnBrk="0" hangingPunct="0">
                <a:defRPr sz="2400" b="1">
                  <a:solidFill>
                    <a:schemeClr val="tx1"/>
                  </a:solidFill>
                  <a:latin typeface="Arial" charset="0"/>
                  <a:ea typeface="ＭＳ Ｐゴシック" charset="0"/>
                  <a:cs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defRPr/>
              </a:pPr>
              <a:r>
                <a:rPr lang="en-US" sz="1050" dirty="0" smtClean="0">
                  <a:solidFill>
                    <a:srgbClr val="FFC000"/>
                  </a:solidFill>
                </a:rPr>
                <a:t>LM3S9000</a:t>
              </a:r>
            </a:p>
            <a:p>
              <a:pPr eaLnBrk="1" hangingPunct="1">
                <a:defRPr/>
              </a:pPr>
              <a:r>
                <a:rPr lang="en-US" sz="1050" dirty="0" smtClean="0">
                  <a:solidFill>
                    <a:srgbClr val="FFC000"/>
                  </a:solidFill>
                </a:rPr>
                <a:t>LM3S8000</a:t>
              </a:r>
            </a:p>
            <a:p>
              <a:pPr eaLnBrk="1" hangingPunct="1">
                <a:defRPr/>
              </a:pPr>
              <a:r>
                <a:rPr lang="en-US" sz="1050" dirty="0" smtClean="0">
                  <a:solidFill>
                    <a:srgbClr val="FFC000"/>
                  </a:solidFill>
                </a:rPr>
                <a:t>LM3S6000</a:t>
              </a:r>
            </a:p>
          </p:txBody>
        </p:sp>
      </p:grpSp>
      <p:grpSp>
        <p:nvGrpSpPr>
          <p:cNvPr id="42" name="Group 41"/>
          <p:cNvGrpSpPr/>
          <p:nvPr/>
        </p:nvGrpSpPr>
        <p:grpSpPr>
          <a:xfrm>
            <a:off x="152400" y="3471863"/>
            <a:ext cx="1085850" cy="795337"/>
            <a:chOff x="152400" y="3471863"/>
            <a:chExt cx="1085850" cy="795337"/>
          </a:xfrm>
        </p:grpSpPr>
        <p:pic>
          <p:nvPicPr>
            <p:cNvPr id="34" name="Picture 104" descr="Blank"/>
            <p:cNvPicPr>
              <a:picLocks noChangeAspect="1" noChangeArrowheads="1"/>
            </p:cNvPicPr>
            <p:nvPr/>
          </p:nvPicPr>
          <p:blipFill>
            <a:blip r:embed="rId3" cstate="print"/>
            <a:srcRect/>
            <a:stretch>
              <a:fillRect/>
            </a:stretch>
          </p:blipFill>
          <p:spPr bwMode="auto">
            <a:xfrm>
              <a:off x="295275" y="3471863"/>
              <a:ext cx="800100" cy="795337"/>
            </a:xfrm>
            <a:prstGeom prst="rect">
              <a:avLst/>
            </a:prstGeom>
            <a:noFill/>
            <a:ln w="38100">
              <a:solidFill>
                <a:srgbClr val="92D050"/>
              </a:solidFill>
              <a:miter lim="800000"/>
              <a:headEnd/>
              <a:tailEnd/>
            </a:ln>
            <a:scene3d>
              <a:camera prst="orthographicFront"/>
              <a:lightRig rig="threePt" dir="t"/>
            </a:scene3d>
            <a:sp3d>
              <a:bevelT/>
            </a:sp3d>
          </p:spPr>
        </p:pic>
        <p:sp>
          <p:nvSpPr>
            <p:cNvPr id="35" name="TextBox 158"/>
            <p:cNvSpPr txBox="1">
              <a:spLocks noChangeArrowheads="1"/>
            </p:cNvSpPr>
            <p:nvPr/>
          </p:nvSpPr>
          <p:spPr bwMode="auto">
            <a:xfrm>
              <a:off x="152400" y="3494088"/>
              <a:ext cx="1085850" cy="431657"/>
            </a:xfrm>
            <a:prstGeom prst="rect">
              <a:avLst/>
            </a:prstGeom>
            <a:noFill/>
            <a:ln>
              <a:noFill/>
            </a:ln>
            <a:extLst/>
          </p:spPr>
          <p:txBody>
            <a:bodyPr>
              <a:spAutoFit/>
            </a:bodyPr>
            <a:lstStyle>
              <a:lvl1pPr eaLnBrk="0" hangingPunct="0">
                <a:defRPr sz="2400" b="1">
                  <a:solidFill>
                    <a:schemeClr val="tx1"/>
                  </a:solidFill>
                  <a:latin typeface="Arial" charset="0"/>
                  <a:ea typeface="ＭＳ Ｐゴシック" charset="0"/>
                  <a:cs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defRPr/>
              </a:pPr>
              <a:r>
                <a:rPr lang="en-US" sz="1050" dirty="0" smtClean="0">
                  <a:solidFill>
                    <a:srgbClr val="FFC000"/>
                  </a:solidFill>
                </a:rPr>
                <a:t>LM3S5000</a:t>
              </a:r>
            </a:p>
            <a:p>
              <a:pPr eaLnBrk="1" hangingPunct="1">
                <a:defRPr/>
              </a:pPr>
              <a:r>
                <a:rPr lang="en-US" sz="1050" dirty="0" smtClean="0">
                  <a:solidFill>
                    <a:srgbClr val="FFC000"/>
                  </a:solidFill>
                </a:rPr>
                <a:t>LM3S3000</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228600" y="1066800"/>
            <a:ext cx="8686800" cy="50292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43010" name="Rectangle 2"/>
          <p:cNvSpPr>
            <a:spLocks noGrp="1" noChangeArrowheads="1"/>
          </p:cNvSpPr>
          <p:nvPr>
            <p:ph type="title"/>
          </p:nvPr>
        </p:nvSpPr>
        <p:spPr>
          <a:xfrm>
            <a:off x="231775" y="0"/>
            <a:ext cx="8458200" cy="814387"/>
          </a:xfrm>
        </p:spPr>
        <p:txBody>
          <a:bodyPr/>
          <a:lstStyle/>
          <a:p>
            <a:pPr eaLnBrk="1" hangingPunct="1"/>
            <a:r>
              <a:rPr lang="en-US" dirty="0" smtClean="0">
                <a:solidFill>
                  <a:srgbClr val="FF0000"/>
                </a:solidFill>
              </a:rPr>
              <a:t>General Purpose Timer Module</a:t>
            </a:r>
          </a:p>
        </p:txBody>
      </p:sp>
      <p:sp>
        <p:nvSpPr>
          <p:cNvPr id="69" name="TextBox 68"/>
          <p:cNvSpPr txBox="1"/>
          <p:nvPr/>
        </p:nvSpPr>
        <p:spPr>
          <a:xfrm>
            <a:off x="533400" y="1219200"/>
            <a:ext cx="8458200" cy="4755148"/>
          </a:xfrm>
          <a:prstGeom prst="rect">
            <a:avLst/>
          </a:prstGeom>
          <a:noFill/>
        </p:spPr>
        <p:txBody>
          <a:bodyPr wrap="square">
            <a:spAutoFit/>
          </a:bodyPr>
          <a:lstStyle/>
          <a:p>
            <a:pPr algn="l">
              <a:buClr>
                <a:schemeClr val="tx2"/>
              </a:buClr>
              <a:buSzPct val="75000"/>
              <a:buFont typeface="Wingdings" pitchFamily="2" charset="2"/>
              <a:buChar char="u"/>
            </a:pPr>
            <a:r>
              <a:rPr lang="en-US" dirty="0" smtClean="0">
                <a:latin typeface="+mn-lt"/>
              </a:rPr>
              <a:t> Six 16/32-bit and Six 32/64-bit general purpose timers</a:t>
            </a:r>
          </a:p>
          <a:p>
            <a:pPr algn="l">
              <a:buClr>
                <a:schemeClr val="tx2"/>
              </a:buClr>
              <a:buSzPct val="75000"/>
              <a:buFont typeface="Wingdings" pitchFamily="2" charset="2"/>
              <a:buChar char="u"/>
            </a:pPr>
            <a:r>
              <a:rPr lang="en-US" smtClean="0">
                <a:latin typeface="+mn-lt"/>
              </a:rPr>
              <a:t> Twelve </a:t>
            </a:r>
            <a:r>
              <a:rPr lang="en-US" dirty="0" smtClean="0">
                <a:latin typeface="+mn-lt"/>
              </a:rPr>
              <a:t>16/32-bit and Twelve 32/64-bit capture/compare/PWM pins</a:t>
            </a:r>
          </a:p>
          <a:p>
            <a:pPr marL="227013" indent="-227013" algn="l">
              <a:lnSpc>
                <a:spcPct val="90000"/>
              </a:lnSpc>
              <a:spcBef>
                <a:spcPct val="65000"/>
              </a:spcBef>
              <a:buClr>
                <a:schemeClr val="tx2"/>
              </a:buClr>
              <a:buSzPct val="75000"/>
              <a:buFont typeface="Wingdings" pitchFamily="2" charset="2"/>
              <a:buChar char="u"/>
              <a:defRPr/>
            </a:pPr>
            <a:r>
              <a:rPr lang="en-US" dirty="0" smtClean="0">
                <a:latin typeface="+mn-lt"/>
              </a:rPr>
              <a:t>Timer </a:t>
            </a:r>
            <a:r>
              <a:rPr lang="en-US" dirty="0">
                <a:latin typeface="+mn-lt"/>
              </a:rPr>
              <a:t>modes:</a:t>
            </a:r>
          </a:p>
          <a:p>
            <a:pPr marL="574675" lvl="1" indent="-233363" algn="l">
              <a:lnSpc>
                <a:spcPct val="90000"/>
              </a:lnSpc>
              <a:spcBef>
                <a:spcPct val="20000"/>
              </a:spcBef>
              <a:buClr>
                <a:schemeClr val="tx2"/>
              </a:buClr>
              <a:buSzPct val="75000"/>
              <a:buFont typeface="Arial" pitchFamily="34" charset="0"/>
              <a:buChar char="•"/>
              <a:defRPr/>
            </a:pPr>
            <a:r>
              <a:rPr lang="en-US" sz="1600" b="0" dirty="0"/>
              <a:t>One-shot</a:t>
            </a:r>
          </a:p>
          <a:p>
            <a:pPr marL="574675" lvl="1" indent="-233363" algn="l">
              <a:lnSpc>
                <a:spcPct val="90000"/>
              </a:lnSpc>
              <a:spcBef>
                <a:spcPct val="20000"/>
              </a:spcBef>
              <a:buClr>
                <a:schemeClr val="tx2"/>
              </a:buClr>
              <a:buSzPct val="75000"/>
              <a:buFont typeface="Arial" pitchFamily="34" charset="0"/>
              <a:buChar char="•"/>
              <a:defRPr/>
            </a:pPr>
            <a:r>
              <a:rPr lang="en-US" sz="1600" b="0" dirty="0"/>
              <a:t>Periodic</a:t>
            </a:r>
          </a:p>
          <a:p>
            <a:pPr marL="574675" lvl="1" indent="-233363" algn="l">
              <a:lnSpc>
                <a:spcPct val="90000"/>
              </a:lnSpc>
              <a:spcBef>
                <a:spcPct val="20000"/>
              </a:spcBef>
              <a:buClr>
                <a:schemeClr val="tx2"/>
              </a:buClr>
              <a:buSzPct val="75000"/>
              <a:buFont typeface="Arial" pitchFamily="34" charset="0"/>
              <a:buChar char="•"/>
              <a:defRPr/>
            </a:pPr>
            <a:r>
              <a:rPr lang="en-US" sz="1600" b="0" dirty="0"/>
              <a:t>Input edge </a:t>
            </a:r>
            <a:r>
              <a:rPr lang="en-US" sz="1600" b="0" dirty="0" smtClean="0"/>
              <a:t>count or time capture with 16-bit </a:t>
            </a:r>
            <a:r>
              <a:rPr lang="en-US" sz="1600" b="0" dirty="0" err="1" smtClean="0"/>
              <a:t>prescaler</a:t>
            </a:r>
            <a:endParaRPr lang="en-US" sz="1600" b="0" dirty="0" smtClean="0"/>
          </a:p>
          <a:p>
            <a:pPr marL="574675" lvl="1" indent="-233363" algn="l">
              <a:lnSpc>
                <a:spcPct val="90000"/>
              </a:lnSpc>
              <a:spcBef>
                <a:spcPct val="20000"/>
              </a:spcBef>
              <a:buClr>
                <a:schemeClr val="tx2"/>
              </a:buClr>
              <a:buSzPct val="75000"/>
              <a:buFont typeface="Arial" pitchFamily="34" charset="0"/>
              <a:buChar char="•"/>
              <a:defRPr/>
            </a:pPr>
            <a:r>
              <a:rPr lang="en-US" sz="1600" b="0" dirty="0" smtClean="0"/>
              <a:t>PWM generation (separated only)</a:t>
            </a:r>
          </a:p>
          <a:p>
            <a:pPr marL="574675" lvl="1" indent="-233363" algn="l">
              <a:lnSpc>
                <a:spcPct val="90000"/>
              </a:lnSpc>
              <a:spcBef>
                <a:spcPct val="20000"/>
              </a:spcBef>
              <a:buClr>
                <a:schemeClr val="tx2"/>
              </a:buClr>
              <a:buSzPct val="75000"/>
              <a:buFont typeface="Arial" pitchFamily="34" charset="0"/>
              <a:buChar char="•"/>
              <a:defRPr/>
            </a:pPr>
            <a:r>
              <a:rPr lang="en-US" sz="1600" b="0" dirty="0" smtClean="0"/>
              <a:t>Real-Time Clock (concatenated only)</a:t>
            </a:r>
            <a:endParaRPr lang="en-US" sz="1600" b="0" dirty="0"/>
          </a:p>
          <a:p>
            <a:pPr marL="227013" indent="-227013" algn="l">
              <a:lnSpc>
                <a:spcPct val="90000"/>
              </a:lnSpc>
              <a:spcBef>
                <a:spcPct val="65000"/>
              </a:spcBef>
              <a:buClr>
                <a:schemeClr val="tx2"/>
              </a:buClr>
              <a:buSzPct val="75000"/>
              <a:buFont typeface="Wingdings" pitchFamily="2" charset="2"/>
              <a:buChar char="u"/>
              <a:defRPr/>
            </a:pPr>
            <a:r>
              <a:rPr lang="en-US" dirty="0">
                <a:latin typeface="+mn-lt"/>
              </a:rPr>
              <a:t>Count up or </a:t>
            </a:r>
            <a:r>
              <a:rPr lang="en-US" dirty="0" smtClean="0">
                <a:latin typeface="+mn-lt"/>
              </a:rPr>
              <a:t>down</a:t>
            </a:r>
          </a:p>
          <a:p>
            <a:pPr marL="227013" indent="-227013" algn="l">
              <a:lnSpc>
                <a:spcPct val="90000"/>
              </a:lnSpc>
              <a:spcBef>
                <a:spcPct val="65000"/>
              </a:spcBef>
              <a:buClr>
                <a:schemeClr val="tx2"/>
              </a:buClr>
              <a:buSzPct val="75000"/>
              <a:buFont typeface="Wingdings" pitchFamily="2" charset="2"/>
              <a:buChar char="u"/>
              <a:defRPr/>
            </a:pPr>
            <a:r>
              <a:rPr lang="en-US" dirty="0" smtClean="0">
                <a:latin typeface="+mn-lt"/>
              </a:rPr>
              <a:t>Simple PWM (no </a:t>
            </a:r>
            <a:r>
              <a:rPr lang="en-US" dirty="0" err="1" smtClean="0">
                <a:latin typeface="+mn-lt"/>
              </a:rPr>
              <a:t>deadband</a:t>
            </a:r>
            <a:r>
              <a:rPr lang="en-US" dirty="0" smtClean="0">
                <a:latin typeface="+mn-lt"/>
              </a:rPr>
              <a:t> generation)</a:t>
            </a:r>
            <a:endParaRPr lang="en-US" dirty="0">
              <a:latin typeface="+mn-lt"/>
            </a:endParaRPr>
          </a:p>
          <a:p>
            <a:pPr marL="227013" indent="-227013" algn="l">
              <a:lnSpc>
                <a:spcPct val="90000"/>
              </a:lnSpc>
              <a:spcBef>
                <a:spcPct val="65000"/>
              </a:spcBef>
              <a:buClr>
                <a:schemeClr val="tx2"/>
              </a:buClr>
              <a:buSzPct val="75000"/>
              <a:buFont typeface="Wingdings" pitchFamily="2" charset="2"/>
              <a:buChar char="u"/>
              <a:defRPr/>
            </a:pPr>
            <a:r>
              <a:rPr lang="en-US" dirty="0" smtClean="0">
                <a:latin typeface="+mn-lt"/>
              </a:rPr>
              <a:t>Support </a:t>
            </a:r>
            <a:r>
              <a:rPr lang="en-US" dirty="0">
                <a:latin typeface="+mn-lt"/>
              </a:rPr>
              <a:t>for timer synchronization, daisy-chains, and stalling during debugging</a:t>
            </a:r>
          </a:p>
          <a:p>
            <a:pPr marL="227013" indent="-227013" algn="l">
              <a:lnSpc>
                <a:spcPct val="90000"/>
              </a:lnSpc>
              <a:spcBef>
                <a:spcPct val="65000"/>
              </a:spcBef>
              <a:buClr>
                <a:schemeClr val="tx2"/>
              </a:buClr>
              <a:buSzPct val="75000"/>
              <a:buFont typeface="Wingdings" pitchFamily="2" charset="2"/>
              <a:buChar char="u"/>
              <a:defRPr/>
            </a:pPr>
            <a:r>
              <a:rPr lang="en-US" dirty="0">
                <a:latin typeface="+mn-lt"/>
              </a:rPr>
              <a:t>May trigger ADC </a:t>
            </a:r>
            <a:r>
              <a:rPr lang="en-US" dirty="0" smtClean="0">
                <a:latin typeface="+mn-lt"/>
              </a:rPr>
              <a:t>samples or DMA </a:t>
            </a:r>
            <a:r>
              <a:rPr lang="en-US" dirty="0">
                <a:latin typeface="+mn-lt"/>
              </a:rPr>
              <a:t>transfers</a:t>
            </a:r>
          </a:p>
        </p:txBody>
      </p:sp>
      <p:pic>
        <p:nvPicPr>
          <p:cNvPr id="1026" name="Picture 2" descr="C:\Documents and Settings\a0192895\Local Settings\Temporary Internet Files\Content.IE5\DHOE71CC\MP900448709[1].jpg"/>
          <p:cNvPicPr>
            <a:picLocks noChangeAspect="1" noChangeArrowheads="1"/>
          </p:cNvPicPr>
          <p:nvPr/>
        </p:nvPicPr>
        <p:blipFill>
          <a:blip r:embed="rId3" cstate="print"/>
          <a:srcRect/>
          <a:stretch>
            <a:fillRect/>
          </a:stretch>
        </p:blipFill>
        <p:spPr bwMode="auto">
          <a:xfrm>
            <a:off x="6324600" y="2667000"/>
            <a:ext cx="2438400" cy="1828800"/>
          </a:xfrm>
          <a:prstGeom prst="rect">
            <a:avLst/>
          </a:prstGeom>
          <a:noFill/>
        </p:spPr>
      </p:pic>
      <p:sp>
        <p:nvSpPr>
          <p:cNvPr id="8" name="Leading Question"/>
          <p:cNvSpPr txBox="1"/>
          <p:nvPr/>
        </p:nvSpPr>
        <p:spPr>
          <a:xfrm>
            <a:off x="8402347" y="6562045"/>
            <a:ext cx="418384"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Lab...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bwMode="auto">
          <a:xfrm>
            <a:off x="457200" y="4572000"/>
            <a:ext cx="4267200" cy="13716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482" name="Rectangle 2"/>
          <p:cNvSpPr>
            <a:spLocks noGrp="1" noChangeArrowheads="1"/>
          </p:cNvSpPr>
          <p:nvPr>
            <p:ph type="title"/>
          </p:nvPr>
        </p:nvSpPr>
        <p:spPr/>
        <p:txBody>
          <a:bodyPr>
            <a:normAutofit/>
          </a:bodyPr>
          <a:lstStyle/>
          <a:p>
            <a:r>
              <a:rPr lang="en-US" dirty="0" smtClean="0">
                <a:solidFill>
                  <a:srgbClr val="FF0000"/>
                </a:solidFill>
              </a:rPr>
              <a:t>Lab 4: Interrupts and the GP Timer</a:t>
            </a:r>
          </a:p>
        </p:txBody>
      </p:sp>
      <p:sp>
        <p:nvSpPr>
          <p:cNvPr id="20484" name="Text Box 4"/>
          <p:cNvSpPr txBox="1">
            <a:spLocks noChangeArrowheads="1"/>
          </p:cNvSpPr>
          <p:nvPr/>
        </p:nvSpPr>
        <p:spPr bwMode="auto">
          <a:xfrm>
            <a:off x="381000" y="4572000"/>
            <a:ext cx="4269170" cy="1394228"/>
          </a:xfrm>
          <a:prstGeom prst="rect">
            <a:avLst/>
          </a:prstGeom>
          <a:noFill/>
          <a:ln w="12700" algn="ctr">
            <a:noFill/>
            <a:miter lim="800000"/>
            <a:headEnd/>
            <a:tailEnd/>
          </a:ln>
        </p:spPr>
        <p:txBody>
          <a:bodyPr wrap="square" anchorCtr="1">
            <a:spAutoFit/>
          </a:bodyPr>
          <a:lstStyle/>
          <a:p>
            <a:pPr marL="342900" indent="-342900" algn="l">
              <a:buClr>
                <a:schemeClr val="tx2"/>
              </a:buClr>
              <a:buSzPct val="75000"/>
              <a:buFont typeface="Wingdings" pitchFamily="2" charset="2"/>
              <a:buChar char="u"/>
              <a:defRPr/>
            </a:pPr>
            <a:r>
              <a:rPr lang="en-US" sz="1800" b="0" dirty="0" smtClean="0"/>
              <a:t>Enable and configure the Timer</a:t>
            </a:r>
          </a:p>
          <a:p>
            <a:pPr marL="342900" indent="-342900" algn="l">
              <a:buClr>
                <a:schemeClr val="tx2"/>
              </a:buClr>
              <a:buSzPct val="75000"/>
              <a:buFont typeface="Wingdings" pitchFamily="2" charset="2"/>
              <a:buChar char="u"/>
              <a:defRPr/>
            </a:pPr>
            <a:r>
              <a:rPr lang="en-US" sz="1800" b="0" dirty="0" smtClean="0"/>
              <a:t>Enable and configure Interrupts</a:t>
            </a:r>
          </a:p>
          <a:p>
            <a:pPr marL="342900" indent="-342900" algn="l">
              <a:buClr>
                <a:schemeClr val="tx2"/>
              </a:buClr>
              <a:buSzPct val="75000"/>
              <a:buFont typeface="Wingdings" pitchFamily="2" charset="2"/>
              <a:buChar char="u"/>
              <a:defRPr/>
            </a:pPr>
            <a:r>
              <a:rPr lang="en-US" sz="1800" b="0" dirty="0" smtClean="0"/>
              <a:t>Write the ISR code and test</a:t>
            </a:r>
          </a:p>
          <a:p>
            <a:pPr marL="342900" indent="-342900" algn="l">
              <a:buClr>
                <a:schemeClr val="tx2"/>
              </a:buClr>
              <a:buSzPct val="75000"/>
              <a:buFont typeface="Wingdings" pitchFamily="2" charset="2"/>
              <a:buChar char="u"/>
              <a:defRPr/>
            </a:pPr>
            <a:r>
              <a:rPr lang="en-US" sz="1800" b="0" dirty="0" smtClean="0"/>
              <a:t>Generate an exception</a:t>
            </a:r>
            <a:endParaRPr lang="en-US" sz="1800" b="0" dirty="0"/>
          </a:p>
        </p:txBody>
      </p:sp>
      <p:sp>
        <p:nvSpPr>
          <p:cNvPr id="62" name="Leading Question"/>
          <p:cNvSpPr txBox="1"/>
          <p:nvPr/>
        </p:nvSpPr>
        <p:spPr>
          <a:xfrm>
            <a:off x="8057702" y="6562045"/>
            <a:ext cx="76302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Agenda ...</a:t>
            </a:r>
          </a:p>
        </p:txBody>
      </p:sp>
      <p:cxnSp>
        <p:nvCxnSpPr>
          <p:cNvPr id="12" name="Straight Connector 11"/>
          <p:cNvCxnSpPr/>
          <p:nvPr/>
        </p:nvCxnSpPr>
        <p:spPr bwMode="auto">
          <a:xfrm flipH="1">
            <a:off x="3276600" y="2362200"/>
            <a:ext cx="1184367" cy="8709"/>
          </a:xfrm>
          <a:prstGeom prst="line">
            <a:avLst/>
          </a:prstGeom>
          <a:solidFill>
            <a:schemeClr val="accent1"/>
          </a:solidFill>
          <a:ln w="25400" cap="flat" cmpd="sng" algn="ctr">
            <a:solidFill>
              <a:schemeClr val="tx1"/>
            </a:solidFill>
            <a:prstDash val="solid"/>
            <a:round/>
            <a:headEnd type="none" w="sm" len="sm"/>
            <a:tailEnd type="none" w="sm" len="sm"/>
          </a:ln>
          <a:effectLst/>
        </p:spPr>
      </p:cxnSp>
      <p:cxnSp>
        <p:nvCxnSpPr>
          <p:cNvPr id="14" name="Straight Connector 13"/>
          <p:cNvCxnSpPr/>
          <p:nvPr/>
        </p:nvCxnSpPr>
        <p:spPr bwMode="auto">
          <a:xfrm>
            <a:off x="4448933" y="1676400"/>
            <a:ext cx="0" cy="68580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15" name="Picture 10" descr="http://us.toshiba.com/images/showcase/products/satellite-a505-s6033-laptop.png"/>
          <p:cNvPicPr>
            <a:picLocks noChangeAspect="1" noChangeArrowheads="1"/>
          </p:cNvPicPr>
          <p:nvPr/>
        </p:nvPicPr>
        <p:blipFill>
          <a:blip r:embed="rId3" cstate="print"/>
          <a:srcRect/>
          <a:stretch>
            <a:fillRect/>
          </a:stretch>
        </p:blipFill>
        <p:spPr bwMode="auto">
          <a:xfrm>
            <a:off x="838200" y="1752600"/>
            <a:ext cx="3117464" cy="2153301"/>
          </a:xfrm>
          <a:prstGeom prst="rect">
            <a:avLst/>
          </a:prstGeom>
          <a:noFill/>
        </p:spPr>
      </p:pic>
      <p:sp>
        <p:nvSpPr>
          <p:cNvPr id="16" name="TextBox 15"/>
          <p:cNvSpPr txBox="1"/>
          <p:nvPr/>
        </p:nvSpPr>
        <p:spPr>
          <a:xfrm>
            <a:off x="3581400" y="1371600"/>
            <a:ext cx="3294493" cy="338554"/>
          </a:xfrm>
          <a:prstGeom prst="rect">
            <a:avLst/>
          </a:prstGeom>
          <a:noFill/>
        </p:spPr>
        <p:txBody>
          <a:bodyPr wrap="none" rtlCol="0" anchor="ctr" anchorCtr="1">
            <a:spAutoFit/>
          </a:bodyPr>
          <a:lstStyle/>
          <a:p>
            <a:r>
              <a:rPr lang="en-US" sz="2000" b="0" dirty="0" smtClean="0">
                <a:solidFill>
                  <a:schemeClr val="dk1"/>
                </a:solidFill>
                <a:effectLst/>
              </a:rPr>
              <a:t>USB Emulation Connection</a:t>
            </a:r>
          </a:p>
        </p:txBody>
      </p:sp>
      <p:cxnSp>
        <p:nvCxnSpPr>
          <p:cNvPr id="18" name="Straight Arrow Connector 17"/>
          <p:cNvCxnSpPr/>
          <p:nvPr/>
        </p:nvCxnSpPr>
        <p:spPr bwMode="auto">
          <a:xfrm flipH="1">
            <a:off x="6169819" y="1676400"/>
            <a:ext cx="5697" cy="304800"/>
          </a:xfrm>
          <a:prstGeom prst="straightConnector1">
            <a:avLst/>
          </a:prstGeom>
          <a:solidFill>
            <a:schemeClr val="accent1"/>
          </a:solidFill>
          <a:ln w="25400" cap="flat" cmpd="sng" algn="ctr">
            <a:solidFill>
              <a:schemeClr val="tx1"/>
            </a:solidFill>
            <a:prstDash val="solid"/>
            <a:round/>
            <a:headEnd type="none" w="sm" len="sm"/>
            <a:tailEnd type="triangle" w="lg" len="med"/>
          </a:ln>
          <a:effectLst/>
        </p:spPr>
      </p:cxnSp>
      <p:cxnSp>
        <p:nvCxnSpPr>
          <p:cNvPr id="19" name="Straight Connector 18"/>
          <p:cNvCxnSpPr/>
          <p:nvPr/>
        </p:nvCxnSpPr>
        <p:spPr bwMode="auto">
          <a:xfrm>
            <a:off x="4436267" y="1676400"/>
            <a:ext cx="1752600" cy="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20" name="Picture 19" descr="transparent flat.png"/>
          <p:cNvPicPr>
            <a:picLocks noChangeAspect="1"/>
          </p:cNvPicPr>
          <p:nvPr/>
        </p:nvPicPr>
        <p:blipFill>
          <a:blip r:embed="rId4" cstate="print"/>
          <a:stretch>
            <a:fillRect/>
          </a:stretch>
        </p:blipFill>
        <p:spPr>
          <a:xfrm>
            <a:off x="5037300" y="1725966"/>
            <a:ext cx="3479344" cy="43434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sp>
        <p:nvSpPr>
          <p:cNvPr id="8" name="Leading Question"/>
          <p:cNvSpPr txBox="1"/>
          <p:nvPr/>
        </p:nvSpPr>
        <p:spPr>
          <a:xfrm>
            <a:off x="8325403" y="6562045"/>
            <a:ext cx="495328"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ADC...</a:t>
            </a:r>
          </a:p>
        </p:txBody>
      </p:sp>
      <p:sp>
        <p:nvSpPr>
          <p:cNvPr id="12" name="Rounded Rectangle 11"/>
          <p:cNvSpPr/>
          <p:nvPr/>
        </p:nvSpPr>
        <p:spPr bwMode="auto">
          <a:xfrm>
            <a:off x="1600200" y="2743200"/>
            <a:ext cx="5638800" cy="418743"/>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pic>
        <p:nvPicPr>
          <p:cNvPr id="13" name="Picture 12" descr="transparent perspective.png"/>
          <p:cNvPicPr>
            <a:picLocks noChangeAspect="1"/>
          </p:cNvPicPr>
          <p:nvPr/>
        </p:nvPicPr>
        <p:blipFill>
          <a:blip r:embed="rId4" cstate="print"/>
          <a:stretch>
            <a:fillRect/>
          </a:stretch>
        </p:blipFill>
        <p:spPr>
          <a:xfrm>
            <a:off x="5334000" y="1828800"/>
            <a:ext cx="3962400" cy="3706586"/>
          </a:xfrm>
          <a:prstGeom prst="rect">
            <a:avLst/>
          </a:prstGeom>
        </p:spPr>
      </p:pic>
      <p:sp>
        <p:nvSpPr>
          <p:cNvPr id="9" name="Text Box 4"/>
          <p:cNvSpPr txBox="1">
            <a:spLocks noChangeArrowheads="1"/>
          </p:cNvSpPr>
          <p:nvPr/>
        </p:nvSpPr>
        <p:spPr bwMode="auto">
          <a:xfrm>
            <a:off x="1066800" y="990600"/>
            <a:ext cx="6705600" cy="5786199"/>
          </a:xfrm>
          <a:prstGeom prst="rect">
            <a:avLst/>
          </a:prstGeom>
          <a:noFill/>
          <a:ln w="25400" algn="ctr">
            <a:noFill/>
            <a:miter lim="800000"/>
            <a:headEnd/>
            <a:tailEnd/>
          </a:ln>
        </p:spPr>
        <p:txBody>
          <a:bodyPr wrap="square">
            <a:spAutoFit/>
          </a:bodyPr>
          <a:lstStyle/>
          <a:p>
            <a:r>
              <a:rPr lang="en-US" b="0" dirty="0">
                <a:solidFill>
                  <a:srgbClr val="000000"/>
                </a:solidFill>
              </a:rPr>
              <a:t>Introduction to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a:t>
            </a:r>
            <a:r>
              <a:rPr lang="en-US" b="0" dirty="0">
                <a:solidFill>
                  <a:srgbClr val="000000"/>
                </a:solidFill>
              </a:rPr>
              <a:t>and Peripherals</a:t>
            </a:r>
          </a:p>
          <a:p>
            <a:r>
              <a:rPr lang="en-US" b="0" dirty="0">
                <a:solidFill>
                  <a:srgbClr val="000000"/>
                </a:solidFill>
              </a:rPr>
              <a:t>Code Composer Studio</a:t>
            </a:r>
          </a:p>
          <a:p>
            <a:r>
              <a:rPr lang="en-US" b="0" dirty="0">
                <a:solidFill>
                  <a:srgbClr val="000000"/>
                </a:solidFill>
              </a:rPr>
              <a:t>Introduction to StellarisWare, </a:t>
            </a:r>
            <a:br>
              <a:rPr lang="en-US" b="0" dirty="0">
                <a:solidFill>
                  <a:srgbClr val="000000"/>
                </a:solidFill>
              </a:rPr>
            </a:br>
            <a:r>
              <a:rPr lang="en-US" b="0" dirty="0">
                <a:solidFill>
                  <a:srgbClr val="000000"/>
                </a:solidFill>
              </a:rPr>
              <a:t>Initialization and GPIO</a:t>
            </a:r>
          </a:p>
          <a:p>
            <a:r>
              <a:rPr lang="en-US" b="0" dirty="0" smtClean="0">
                <a:solidFill>
                  <a:srgbClr val="000000"/>
                </a:solidFill>
              </a:rPr>
              <a:t>Interrupts and the Timers</a:t>
            </a:r>
            <a:endParaRPr lang="en-US" b="0" dirty="0">
              <a:solidFill>
                <a:srgbClr val="000000"/>
              </a:solidFill>
            </a:endParaRPr>
          </a:p>
          <a:p>
            <a:r>
              <a:rPr lang="en-US" dirty="0" smtClean="0">
                <a:solidFill>
                  <a:srgbClr val="000000"/>
                </a:solidFill>
              </a:rPr>
              <a:t>ADC12</a:t>
            </a:r>
            <a:endParaRPr lang="en-US" dirty="0">
              <a:solidFill>
                <a:srgbClr val="000000"/>
              </a:solidFill>
            </a:endParaRPr>
          </a:p>
          <a:p>
            <a:r>
              <a:rPr lang="en-US" b="0" dirty="0" smtClean="0">
                <a:solidFill>
                  <a:srgbClr val="000000"/>
                </a:solidFill>
              </a:rPr>
              <a:t>Hibernation Module</a:t>
            </a:r>
          </a:p>
          <a:p>
            <a:r>
              <a:rPr lang="en-US" b="0" dirty="0" smtClean="0">
                <a:solidFill>
                  <a:srgbClr val="000000"/>
                </a:solidFill>
              </a:rPr>
              <a:t>USB</a:t>
            </a:r>
          </a:p>
          <a:p>
            <a:r>
              <a:rPr lang="en-US" b="0" dirty="0" smtClean="0">
                <a:solidFill>
                  <a:srgbClr val="000000"/>
                </a:solidFill>
              </a:rPr>
              <a:t>Memory</a:t>
            </a:r>
          </a:p>
          <a:p>
            <a:r>
              <a:rPr lang="en-US" b="0" dirty="0" smtClean="0">
                <a:solidFill>
                  <a:srgbClr val="000000"/>
                </a:solidFill>
              </a:rPr>
              <a:t>Floating-Point</a:t>
            </a:r>
          </a:p>
          <a:p>
            <a:r>
              <a:rPr lang="en-US" b="0" dirty="0" err="1" smtClean="0">
                <a:solidFill>
                  <a:srgbClr val="000000"/>
                </a:solidFill>
              </a:rPr>
              <a:t>BoosterPacks</a:t>
            </a:r>
            <a:r>
              <a:rPr lang="en-US" b="0" dirty="0" smtClean="0">
                <a:solidFill>
                  <a:srgbClr val="000000"/>
                </a:solidFill>
              </a:rPr>
              <a:t> and </a:t>
            </a:r>
            <a:r>
              <a:rPr lang="en-US" b="0" dirty="0" err="1" smtClean="0">
                <a:solidFill>
                  <a:srgbClr val="000000"/>
                </a:solidFill>
              </a:rPr>
              <a:t>grLib</a:t>
            </a:r>
            <a:endParaRPr lang="en-US" b="0" dirty="0" smtClean="0">
              <a:solidFill>
                <a:srgbClr val="000000"/>
              </a:solidFill>
            </a:endParaRPr>
          </a:p>
          <a:p>
            <a:r>
              <a:rPr lang="en-US" b="0" dirty="0" smtClean="0">
                <a:solidFill>
                  <a:srgbClr val="000000"/>
                </a:solidFill>
              </a:rPr>
              <a:t>Synchronous Serial Interface</a:t>
            </a:r>
          </a:p>
          <a:p>
            <a:r>
              <a:rPr lang="en-US" b="0" dirty="0" smtClean="0">
                <a:solidFill>
                  <a:srgbClr val="000000"/>
                </a:solidFill>
              </a:rPr>
              <a:t>UART</a:t>
            </a:r>
          </a:p>
          <a:p>
            <a:r>
              <a:rPr lang="en-US" b="0" dirty="0">
                <a:solidFill>
                  <a:srgbClr val="000000"/>
                </a:solidFill>
              </a:rPr>
              <a:t>µDMA</a:t>
            </a:r>
          </a:p>
          <a:p>
            <a:endParaRPr lang="en-US" dirty="0"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par>
                          <p:cTn id="7" fill="hold">
                            <p:stCondLst>
                              <p:cond delay="500"/>
                            </p:stCondLst>
                            <p:childTnLst>
                              <p:par>
                                <p:cTn id="8" presetID="9" presetClass="entr" presetSubtype="0"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1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Rounded Rectangle 115"/>
          <p:cNvSpPr/>
          <p:nvPr/>
        </p:nvSpPr>
        <p:spPr bwMode="auto">
          <a:xfrm>
            <a:off x="5105400" y="1143000"/>
            <a:ext cx="3886200" cy="49530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2292" name="Rectangle 2"/>
          <p:cNvSpPr>
            <a:spLocks noGrp="1" noChangeArrowheads="1"/>
          </p:cNvSpPr>
          <p:nvPr>
            <p:ph type="title"/>
          </p:nvPr>
        </p:nvSpPr>
        <p:spPr>
          <a:xfrm>
            <a:off x="231775" y="0"/>
            <a:ext cx="8797925" cy="814387"/>
          </a:xfrm>
        </p:spPr>
        <p:txBody>
          <a:bodyPr/>
          <a:lstStyle/>
          <a:p>
            <a:pPr eaLnBrk="1" hangingPunct="1"/>
            <a:r>
              <a:rPr lang="en-US" dirty="0" smtClean="0">
                <a:solidFill>
                  <a:srgbClr val="FF0000"/>
                </a:solidFill>
              </a:rPr>
              <a:t>Analog-to-Digital Converter</a:t>
            </a:r>
          </a:p>
        </p:txBody>
      </p:sp>
      <p:sp>
        <p:nvSpPr>
          <p:cNvPr id="12293" name="Rectangle 3"/>
          <p:cNvSpPr>
            <a:spLocks noGrp="1" noChangeArrowheads="1"/>
          </p:cNvSpPr>
          <p:nvPr>
            <p:ph idx="1"/>
          </p:nvPr>
        </p:nvSpPr>
        <p:spPr>
          <a:xfrm>
            <a:off x="333375" y="1185863"/>
            <a:ext cx="4764088" cy="3148012"/>
          </a:xfrm>
        </p:spPr>
        <p:txBody>
          <a:bodyPr/>
          <a:lstStyle/>
          <a:p>
            <a:pPr eaLnBrk="1" hangingPunct="1"/>
            <a:r>
              <a:rPr lang="en-US" sz="1600" dirty="0" smtClean="0"/>
              <a:t>Stellaris LM4F MCUs feature two ADC modules (ADC0 and ADC1) that can be used to convert continuous analog voltages to discrete digital values</a:t>
            </a:r>
          </a:p>
          <a:p>
            <a:pPr eaLnBrk="1" hangingPunct="1"/>
            <a:r>
              <a:rPr lang="en-US" sz="1600" dirty="0" smtClean="0"/>
              <a:t>Each ADC module has 12-bit resolution</a:t>
            </a:r>
          </a:p>
          <a:p>
            <a:pPr eaLnBrk="1" hangingPunct="1"/>
            <a:r>
              <a:rPr lang="en-US" sz="1600" dirty="0" smtClean="0"/>
              <a:t>Each ADC module operates independently and can:</a:t>
            </a:r>
          </a:p>
          <a:p>
            <a:pPr lvl="1" eaLnBrk="1" hangingPunct="1">
              <a:buFont typeface="Arial" pitchFamily="34" charset="0"/>
              <a:buChar char="•"/>
            </a:pPr>
            <a:r>
              <a:rPr lang="en-US" sz="1400" dirty="0" smtClean="0"/>
              <a:t>Execute different sample sequences</a:t>
            </a:r>
          </a:p>
          <a:p>
            <a:pPr lvl="1" eaLnBrk="1" hangingPunct="1">
              <a:buFont typeface="Arial" pitchFamily="34" charset="0"/>
              <a:buChar char="•"/>
            </a:pPr>
            <a:r>
              <a:rPr lang="en-US" sz="1400" dirty="0" smtClean="0"/>
              <a:t>Sample any of the shared analog input channels</a:t>
            </a:r>
          </a:p>
          <a:p>
            <a:pPr lvl="1" eaLnBrk="1" hangingPunct="1">
              <a:buFont typeface="Arial" pitchFamily="34" charset="0"/>
              <a:buChar char="•"/>
            </a:pPr>
            <a:r>
              <a:rPr lang="en-US" sz="1400" dirty="0" smtClean="0"/>
              <a:t>Generate interrupts &amp; triggers</a:t>
            </a:r>
          </a:p>
          <a:p>
            <a:pPr lvl="1" eaLnBrk="1" hangingPunct="1"/>
            <a:endParaRPr lang="en-US" sz="1400" dirty="0" smtClean="0"/>
          </a:p>
          <a:p>
            <a:pPr eaLnBrk="1" hangingPunct="1"/>
            <a:endParaRPr lang="en-US" sz="1600" dirty="0" smtClean="0"/>
          </a:p>
          <a:p>
            <a:pPr eaLnBrk="1" hangingPunct="1"/>
            <a:endParaRPr lang="en-US" sz="1600" dirty="0" smtClean="0"/>
          </a:p>
        </p:txBody>
      </p:sp>
      <p:cxnSp>
        <p:nvCxnSpPr>
          <p:cNvPr id="69" name="Straight Connector 68"/>
          <p:cNvCxnSpPr/>
          <p:nvPr/>
        </p:nvCxnSpPr>
        <p:spPr bwMode="auto">
          <a:xfrm rot="10800000">
            <a:off x="6159500" y="1763713"/>
            <a:ext cx="446088" cy="0"/>
          </a:xfrm>
          <a:prstGeom prst="line">
            <a:avLst/>
          </a:prstGeom>
          <a:ln w="222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9" name="Isosceles Triangle 58"/>
          <p:cNvSpPr/>
          <p:nvPr/>
        </p:nvSpPr>
        <p:spPr bwMode="auto">
          <a:xfrm rot="5400000" flipV="1">
            <a:off x="6278563" y="1538288"/>
            <a:ext cx="801687" cy="465137"/>
          </a:xfrm>
          <a:prstGeom prst="triangle">
            <a:avLst>
              <a:gd name="adj" fmla="val 4911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cxnSp>
        <p:nvCxnSpPr>
          <p:cNvPr id="71" name="Straight Connector 70"/>
          <p:cNvCxnSpPr/>
          <p:nvPr/>
        </p:nvCxnSpPr>
        <p:spPr bwMode="auto">
          <a:xfrm rot="10800000">
            <a:off x="7546975" y="1758950"/>
            <a:ext cx="446088" cy="0"/>
          </a:xfrm>
          <a:prstGeom prst="line">
            <a:avLst/>
          </a:prstGeom>
          <a:ln w="222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3" name="Rectangle 112"/>
          <p:cNvSpPr/>
          <p:nvPr/>
        </p:nvSpPr>
        <p:spPr bwMode="auto">
          <a:xfrm>
            <a:off x="6911975" y="1373188"/>
            <a:ext cx="754063" cy="7985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14" name="Freeform 113"/>
          <p:cNvSpPr/>
          <p:nvPr/>
        </p:nvSpPr>
        <p:spPr bwMode="auto">
          <a:xfrm>
            <a:off x="5578475" y="1671638"/>
            <a:ext cx="457200" cy="225425"/>
          </a:xfrm>
          <a:custGeom>
            <a:avLst/>
            <a:gdLst>
              <a:gd name="connsiteX0" fmla="*/ 0 w 2679700"/>
              <a:gd name="connsiteY0" fmla="*/ 1095375 h 1143000"/>
              <a:gd name="connsiteX1" fmla="*/ 876300 w 2679700"/>
              <a:gd name="connsiteY1" fmla="*/ 9525 h 1143000"/>
              <a:gd name="connsiteX2" fmla="*/ 1930400 w 2679700"/>
              <a:gd name="connsiteY2" fmla="*/ 1038225 h 1143000"/>
              <a:gd name="connsiteX3" fmla="*/ 2679700 w 2679700"/>
              <a:gd name="connsiteY3" fmla="*/ 638175 h 1143000"/>
            </a:gdLst>
            <a:ahLst/>
            <a:cxnLst>
              <a:cxn ang="0">
                <a:pos x="connsiteX0" y="connsiteY0"/>
              </a:cxn>
              <a:cxn ang="0">
                <a:pos x="connsiteX1" y="connsiteY1"/>
              </a:cxn>
              <a:cxn ang="0">
                <a:pos x="connsiteX2" y="connsiteY2"/>
              </a:cxn>
              <a:cxn ang="0">
                <a:pos x="connsiteX3" y="connsiteY3"/>
              </a:cxn>
            </a:cxnLst>
            <a:rect l="l" t="t" r="r" b="b"/>
            <a:pathLst>
              <a:path w="2679700" h="1143000">
                <a:moveTo>
                  <a:pt x="0" y="1095375"/>
                </a:moveTo>
                <a:cubicBezTo>
                  <a:pt x="277283" y="557212"/>
                  <a:pt x="554567" y="19050"/>
                  <a:pt x="876300" y="9525"/>
                </a:cubicBezTo>
                <a:cubicBezTo>
                  <a:pt x="1198033" y="0"/>
                  <a:pt x="1629833" y="933450"/>
                  <a:pt x="1930400" y="1038225"/>
                </a:cubicBezTo>
                <a:cubicBezTo>
                  <a:pt x="2230967" y="1143000"/>
                  <a:pt x="2547408" y="723900"/>
                  <a:pt x="2679700" y="638175"/>
                </a:cubicBezTo>
              </a:path>
            </a:pathLst>
          </a:custGeom>
          <a:ln w="28575">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100" dirty="0"/>
          </a:p>
        </p:txBody>
      </p:sp>
      <p:grpSp>
        <p:nvGrpSpPr>
          <p:cNvPr id="2" name="Group 140"/>
          <p:cNvGrpSpPr>
            <a:grpSpLocks/>
          </p:cNvGrpSpPr>
          <p:nvPr/>
        </p:nvGrpSpPr>
        <p:grpSpPr bwMode="auto">
          <a:xfrm>
            <a:off x="8013700" y="1587500"/>
            <a:ext cx="512763" cy="249238"/>
            <a:chOff x="5803902" y="4398170"/>
            <a:chExt cx="2858389" cy="1235870"/>
          </a:xfrm>
        </p:grpSpPr>
        <p:cxnSp>
          <p:nvCxnSpPr>
            <p:cNvPr id="142" name="Straight Connector 141"/>
            <p:cNvCxnSpPr/>
            <p:nvPr/>
          </p:nvCxnSpPr>
          <p:spPr bwMode="auto">
            <a:xfrm rot="5400000" flipV="1">
              <a:off x="6532420" y="4535930"/>
              <a:ext cx="259766"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 name="Group 121"/>
            <p:cNvGrpSpPr>
              <a:grpSpLocks/>
            </p:cNvGrpSpPr>
            <p:nvPr/>
          </p:nvGrpSpPr>
          <p:grpSpPr bwMode="auto">
            <a:xfrm>
              <a:off x="5803902" y="4398170"/>
              <a:ext cx="2858389" cy="1235870"/>
              <a:chOff x="5803902" y="4398170"/>
              <a:chExt cx="2858389" cy="1235870"/>
            </a:xfrm>
          </p:grpSpPr>
          <p:cxnSp>
            <p:nvCxnSpPr>
              <p:cNvPr id="144" name="Straight Connector 143"/>
              <p:cNvCxnSpPr/>
              <p:nvPr/>
            </p:nvCxnSpPr>
            <p:spPr bwMode="auto">
              <a:xfrm rot="16200000" flipH="1">
                <a:off x="5826832" y="5373780"/>
                <a:ext cx="511667" cy="8847"/>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bwMode="auto">
              <a:xfrm flipV="1">
                <a:off x="5803902" y="5618296"/>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bwMode="auto">
              <a:xfrm flipV="1">
                <a:off x="6095938" y="5138116"/>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bwMode="auto">
              <a:xfrm flipV="1">
                <a:off x="6379122" y="4650067"/>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bwMode="auto">
              <a:xfrm flipV="1">
                <a:off x="6671152" y="4413914"/>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bwMode="auto">
              <a:xfrm flipV="1">
                <a:off x="6954336" y="4413914"/>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bwMode="auto">
              <a:xfrm flipV="1">
                <a:off x="7237520" y="4894094"/>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bwMode="auto">
              <a:xfrm flipV="1">
                <a:off x="7520704" y="5138116"/>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bwMode="auto">
              <a:xfrm flipV="1">
                <a:off x="7812740" y="5397887"/>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bwMode="auto">
              <a:xfrm flipV="1">
                <a:off x="8095923" y="5397887"/>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bwMode="auto">
              <a:xfrm flipV="1">
                <a:off x="8379107" y="5138116"/>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bwMode="auto">
              <a:xfrm rot="16200000" flipH="1">
                <a:off x="6972839" y="4654004"/>
                <a:ext cx="511667"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bwMode="auto">
              <a:xfrm rot="16200000" flipH="1">
                <a:off x="6119351" y="4894094"/>
                <a:ext cx="519537"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bwMode="auto">
              <a:xfrm rot="5400000" flipV="1">
                <a:off x="7374102" y="5016105"/>
                <a:ext cx="275509"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bwMode="auto">
              <a:xfrm rot="5400000" flipV="1">
                <a:off x="7667111" y="5268002"/>
                <a:ext cx="291258"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bwMode="auto">
              <a:xfrm rot="5400000" flipV="1">
                <a:off x="8224626" y="5268002"/>
                <a:ext cx="291258"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12302" name="TextBox 60"/>
          <p:cNvSpPr txBox="1">
            <a:spLocks noChangeArrowheads="1"/>
          </p:cNvSpPr>
          <p:nvPr/>
        </p:nvSpPr>
        <p:spPr bwMode="auto">
          <a:xfrm>
            <a:off x="6816725" y="1635125"/>
            <a:ext cx="604838" cy="261938"/>
          </a:xfrm>
          <a:prstGeom prst="rect">
            <a:avLst/>
          </a:prstGeom>
          <a:solidFill>
            <a:schemeClr val="accent4"/>
          </a:solidFill>
          <a:ln w="9525">
            <a:noFill/>
            <a:miter lim="800000"/>
            <a:headEnd/>
            <a:tailEnd/>
          </a:ln>
        </p:spPr>
        <p:txBody>
          <a:bodyPr>
            <a:spAutoFit/>
          </a:bodyPr>
          <a:lstStyle/>
          <a:p>
            <a:pPr algn="ctr"/>
            <a:r>
              <a:rPr lang="en-US" sz="1100"/>
              <a:t>ADC</a:t>
            </a:r>
          </a:p>
        </p:txBody>
      </p:sp>
      <p:sp>
        <p:nvSpPr>
          <p:cNvPr id="12303" name="TextBox 60"/>
          <p:cNvSpPr txBox="1">
            <a:spLocks noChangeArrowheads="1"/>
          </p:cNvSpPr>
          <p:nvPr/>
        </p:nvSpPr>
        <p:spPr bwMode="auto">
          <a:xfrm>
            <a:off x="6016625" y="1819275"/>
            <a:ext cx="604838" cy="261938"/>
          </a:xfrm>
          <a:prstGeom prst="rect">
            <a:avLst/>
          </a:prstGeom>
          <a:noFill/>
          <a:ln w="9525">
            <a:noFill/>
            <a:miter lim="800000"/>
            <a:headEnd/>
            <a:tailEnd/>
          </a:ln>
        </p:spPr>
        <p:txBody>
          <a:bodyPr>
            <a:spAutoFit/>
          </a:bodyPr>
          <a:lstStyle/>
          <a:p>
            <a:pPr algn="ctr"/>
            <a:r>
              <a:rPr lang="en-US" sz="1100"/>
              <a:t>V</a:t>
            </a:r>
            <a:r>
              <a:rPr lang="en-US" sz="1100" baseline="-25000"/>
              <a:t>IN</a:t>
            </a:r>
            <a:endParaRPr lang="en-US" sz="1100"/>
          </a:p>
        </p:txBody>
      </p:sp>
      <p:sp>
        <p:nvSpPr>
          <p:cNvPr id="12304" name="TextBox 60"/>
          <p:cNvSpPr txBox="1">
            <a:spLocks noChangeArrowheads="1"/>
          </p:cNvSpPr>
          <p:nvPr/>
        </p:nvSpPr>
        <p:spPr bwMode="auto">
          <a:xfrm>
            <a:off x="7586663" y="1819275"/>
            <a:ext cx="733425" cy="261938"/>
          </a:xfrm>
          <a:prstGeom prst="rect">
            <a:avLst/>
          </a:prstGeom>
          <a:noFill/>
          <a:ln w="9525">
            <a:noFill/>
            <a:miter lim="800000"/>
            <a:headEnd/>
            <a:tailEnd/>
          </a:ln>
        </p:spPr>
        <p:txBody>
          <a:bodyPr>
            <a:spAutoFit/>
          </a:bodyPr>
          <a:lstStyle/>
          <a:p>
            <a:pPr algn="ctr"/>
            <a:r>
              <a:rPr lang="en-US" sz="1100"/>
              <a:t>V</a:t>
            </a:r>
            <a:r>
              <a:rPr lang="en-US" sz="1100" baseline="-25000"/>
              <a:t>OUT</a:t>
            </a:r>
            <a:endParaRPr lang="en-US" sz="1100"/>
          </a:p>
        </p:txBody>
      </p:sp>
      <p:cxnSp>
        <p:nvCxnSpPr>
          <p:cNvPr id="92" name="Straight Connector 91"/>
          <p:cNvCxnSpPr/>
          <p:nvPr/>
        </p:nvCxnSpPr>
        <p:spPr bwMode="auto">
          <a:xfrm>
            <a:off x="1220788" y="4549775"/>
            <a:ext cx="1096962" cy="0"/>
          </a:xfrm>
          <a:prstGeom prst="line">
            <a:avLst/>
          </a:prstGeom>
          <a:ln w="19050">
            <a:solidFill>
              <a:schemeClr val="bg1">
                <a:lumMod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bwMode="auto">
          <a:xfrm>
            <a:off x="1676400" y="5368925"/>
            <a:ext cx="639763" cy="0"/>
          </a:xfrm>
          <a:prstGeom prst="line">
            <a:avLst/>
          </a:prstGeom>
          <a:ln w="19050">
            <a:solidFill>
              <a:schemeClr val="bg1">
                <a:lumMod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bwMode="auto">
          <a:xfrm>
            <a:off x="1954213" y="4864100"/>
            <a:ext cx="366712" cy="0"/>
          </a:xfrm>
          <a:prstGeom prst="line">
            <a:avLst/>
          </a:prstGeom>
          <a:ln w="19050">
            <a:solidFill>
              <a:schemeClr val="bg1">
                <a:lumMod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bwMode="auto">
          <a:xfrm>
            <a:off x="1225550" y="5692775"/>
            <a:ext cx="1096963" cy="0"/>
          </a:xfrm>
          <a:prstGeom prst="line">
            <a:avLst/>
          </a:prstGeom>
          <a:ln w="19050">
            <a:solidFill>
              <a:schemeClr val="bg1">
                <a:lumMod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bwMode="auto">
          <a:xfrm rot="5400000">
            <a:off x="1539875" y="5272088"/>
            <a:ext cx="831850" cy="0"/>
          </a:xfrm>
          <a:prstGeom prst="line">
            <a:avLst/>
          </a:prstGeom>
          <a:ln w="19050">
            <a:solidFill>
              <a:schemeClr val="bg1">
                <a:lumMod val="50000"/>
              </a:schemeClr>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bwMode="auto">
          <a:xfrm rot="5400000">
            <a:off x="1276350" y="4959351"/>
            <a:ext cx="822325" cy="0"/>
          </a:xfrm>
          <a:prstGeom prst="line">
            <a:avLst/>
          </a:prstGeom>
          <a:ln w="19050">
            <a:solidFill>
              <a:schemeClr val="bg1">
                <a:lumMod val="50000"/>
              </a:schemeClr>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bwMode="auto">
          <a:xfrm>
            <a:off x="3097213" y="4721225"/>
            <a:ext cx="731837" cy="0"/>
          </a:xfrm>
          <a:prstGeom prst="line">
            <a:avLst/>
          </a:prstGeom>
          <a:ln w="19050">
            <a:solidFill>
              <a:schemeClr val="bg1">
                <a:lumMod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bwMode="auto">
          <a:xfrm>
            <a:off x="3097213" y="5545138"/>
            <a:ext cx="731837" cy="0"/>
          </a:xfrm>
          <a:prstGeom prst="line">
            <a:avLst/>
          </a:prstGeom>
          <a:ln w="19050">
            <a:solidFill>
              <a:schemeClr val="bg1">
                <a:lumMod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2378" name="TextBox 60"/>
          <p:cNvSpPr txBox="1">
            <a:spLocks noChangeArrowheads="1"/>
          </p:cNvSpPr>
          <p:nvPr/>
        </p:nvSpPr>
        <p:spPr bwMode="auto">
          <a:xfrm>
            <a:off x="457200" y="4414838"/>
            <a:ext cx="887413" cy="461962"/>
          </a:xfrm>
          <a:prstGeom prst="rect">
            <a:avLst/>
          </a:prstGeom>
          <a:noFill/>
          <a:ln w="9525">
            <a:noFill/>
            <a:miter lim="800000"/>
            <a:headEnd/>
            <a:tailEnd/>
          </a:ln>
        </p:spPr>
        <p:txBody>
          <a:bodyPr>
            <a:spAutoFit/>
          </a:bodyPr>
          <a:lstStyle/>
          <a:p>
            <a:r>
              <a:rPr lang="en-US" sz="1200" b="1" dirty="0"/>
              <a:t>Input Channels</a:t>
            </a:r>
          </a:p>
        </p:txBody>
      </p:sp>
      <p:sp>
        <p:nvSpPr>
          <p:cNvPr id="12379" name="TextBox 60"/>
          <p:cNvSpPr txBox="1">
            <a:spLocks noChangeArrowheads="1"/>
          </p:cNvSpPr>
          <p:nvPr/>
        </p:nvSpPr>
        <p:spPr bwMode="auto">
          <a:xfrm>
            <a:off x="304800" y="5591175"/>
            <a:ext cx="979488" cy="276225"/>
          </a:xfrm>
          <a:prstGeom prst="rect">
            <a:avLst/>
          </a:prstGeom>
          <a:noFill/>
          <a:ln w="9525">
            <a:noFill/>
            <a:miter lim="800000"/>
            <a:headEnd/>
            <a:tailEnd/>
          </a:ln>
        </p:spPr>
        <p:txBody>
          <a:bodyPr>
            <a:spAutoFit/>
          </a:bodyPr>
          <a:lstStyle/>
          <a:p>
            <a:r>
              <a:rPr lang="en-US" sz="1200" b="1" dirty="0"/>
              <a:t>Triggers</a:t>
            </a:r>
          </a:p>
        </p:txBody>
      </p:sp>
      <p:sp>
        <p:nvSpPr>
          <p:cNvPr id="12380" name="TextBox 60"/>
          <p:cNvSpPr txBox="1">
            <a:spLocks noChangeArrowheads="1"/>
          </p:cNvSpPr>
          <p:nvPr/>
        </p:nvSpPr>
        <p:spPr bwMode="auto">
          <a:xfrm>
            <a:off x="3603625" y="4467225"/>
            <a:ext cx="979488" cy="461962"/>
          </a:xfrm>
          <a:prstGeom prst="rect">
            <a:avLst/>
          </a:prstGeom>
          <a:noFill/>
          <a:ln w="9525">
            <a:noFill/>
            <a:miter lim="800000"/>
            <a:headEnd/>
            <a:tailEnd/>
          </a:ln>
        </p:spPr>
        <p:txBody>
          <a:bodyPr>
            <a:spAutoFit/>
          </a:bodyPr>
          <a:lstStyle/>
          <a:p>
            <a:pPr algn="r"/>
            <a:r>
              <a:rPr lang="en-US" sz="1200" b="1" dirty="0"/>
              <a:t>Interrupts/ Triggers</a:t>
            </a:r>
          </a:p>
        </p:txBody>
      </p:sp>
      <p:sp>
        <p:nvSpPr>
          <p:cNvPr id="12381" name="TextBox 60"/>
          <p:cNvSpPr txBox="1">
            <a:spLocks noChangeArrowheads="1"/>
          </p:cNvSpPr>
          <p:nvPr/>
        </p:nvSpPr>
        <p:spPr bwMode="auto">
          <a:xfrm>
            <a:off x="3603625" y="5300662"/>
            <a:ext cx="979488" cy="461963"/>
          </a:xfrm>
          <a:prstGeom prst="rect">
            <a:avLst/>
          </a:prstGeom>
          <a:noFill/>
          <a:ln w="9525">
            <a:noFill/>
            <a:miter lim="800000"/>
            <a:headEnd/>
            <a:tailEnd/>
          </a:ln>
        </p:spPr>
        <p:txBody>
          <a:bodyPr>
            <a:spAutoFit/>
          </a:bodyPr>
          <a:lstStyle/>
          <a:p>
            <a:pPr algn="r"/>
            <a:r>
              <a:rPr lang="en-US" sz="1200" b="1"/>
              <a:t>Interrupts/ Triggers</a:t>
            </a:r>
          </a:p>
        </p:txBody>
      </p:sp>
      <p:sp>
        <p:nvSpPr>
          <p:cNvPr id="120" name="Oval 119"/>
          <p:cNvSpPr/>
          <p:nvPr/>
        </p:nvSpPr>
        <p:spPr bwMode="auto">
          <a:xfrm>
            <a:off x="1649413" y="4511675"/>
            <a:ext cx="71437" cy="66675"/>
          </a:xfrm>
          <a:prstGeom prst="ellipse">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1" name="Oval 120"/>
          <p:cNvSpPr/>
          <p:nvPr/>
        </p:nvSpPr>
        <p:spPr bwMode="auto">
          <a:xfrm>
            <a:off x="1920875" y="5656263"/>
            <a:ext cx="71438" cy="66675"/>
          </a:xfrm>
          <a:prstGeom prst="ellipse">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122" name="Straight Connector 121"/>
          <p:cNvCxnSpPr/>
          <p:nvPr/>
        </p:nvCxnSpPr>
        <p:spPr bwMode="auto">
          <a:xfrm rot="5400000">
            <a:off x="1432719" y="4509294"/>
            <a:ext cx="109538" cy="63500"/>
          </a:xfrm>
          <a:prstGeom prst="line">
            <a:avLst/>
          </a:prstGeom>
          <a:ln w="19050">
            <a:solidFill>
              <a:schemeClr val="bg1">
                <a:lumMod val="50000"/>
              </a:schemeClr>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2385" name="TextBox 60"/>
          <p:cNvSpPr txBox="1">
            <a:spLocks noChangeArrowheads="1"/>
          </p:cNvSpPr>
          <p:nvPr/>
        </p:nvSpPr>
        <p:spPr bwMode="auto">
          <a:xfrm>
            <a:off x="1333500" y="4267200"/>
            <a:ext cx="385763" cy="240066"/>
          </a:xfrm>
          <a:prstGeom prst="rect">
            <a:avLst/>
          </a:prstGeom>
          <a:noFill/>
          <a:ln w="9525">
            <a:noFill/>
            <a:miter lim="800000"/>
            <a:headEnd/>
            <a:tailEnd/>
          </a:ln>
        </p:spPr>
        <p:txBody>
          <a:bodyPr>
            <a:spAutoFit/>
          </a:bodyPr>
          <a:lstStyle/>
          <a:p>
            <a:r>
              <a:rPr lang="en-US" sz="1200" dirty="0" smtClean="0"/>
              <a:t>12</a:t>
            </a:r>
            <a:endParaRPr lang="en-US" sz="1200" b="1" dirty="0"/>
          </a:p>
        </p:txBody>
      </p:sp>
      <p:cxnSp>
        <p:nvCxnSpPr>
          <p:cNvPr id="25" name="Straight Connector 24"/>
          <p:cNvCxnSpPr/>
          <p:nvPr/>
        </p:nvCxnSpPr>
        <p:spPr bwMode="auto">
          <a:xfrm rot="5400000">
            <a:off x="5061743" y="3421857"/>
            <a:ext cx="1484313" cy="0"/>
          </a:xfrm>
          <a:prstGeom prst="line">
            <a:avLst/>
          </a:prstGeom>
          <a:ln w="15875">
            <a:solidFill>
              <a:schemeClr val="bg1">
                <a:lumMod val="5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a:off x="5657850" y="4006850"/>
            <a:ext cx="3205163" cy="0"/>
          </a:xfrm>
          <a:prstGeom prst="line">
            <a:avLst/>
          </a:prstGeom>
          <a:ln w="158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rot="5400000">
            <a:off x="5064919" y="5042694"/>
            <a:ext cx="1484312" cy="0"/>
          </a:xfrm>
          <a:prstGeom prst="line">
            <a:avLst/>
          </a:prstGeom>
          <a:ln w="15875">
            <a:solidFill>
              <a:schemeClr val="bg1">
                <a:lumMod val="5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5661025" y="5627688"/>
            <a:ext cx="3205163" cy="0"/>
          </a:xfrm>
          <a:prstGeom prst="line">
            <a:avLst/>
          </a:prstGeom>
          <a:ln w="158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5661025" y="5395913"/>
            <a:ext cx="3205163" cy="0"/>
          </a:xfrm>
          <a:prstGeom prst="line">
            <a:avLst/>
          </a:prstGeom>
          <a:ln w="3175">
            <a:solidFill>
              <a:schemeClr val="bg1">
                <a:lumMod val="50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rot="5400000">
            <a:off x="4535487"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312" name="TextBox 60"/>
          <p:cNvSpPr txBox="1">
            <a:spLocks noChangeArrowheads="1"/>
          </p:cNvSpPr>
          <p:nvPr/>
        </p:nvSpPr>
        <p:spPr bwMode="auto">
          <a:xfrm rot="-5400000">
            <a:off x="5033169" y="3075782"/>
            <a:ext cx="604837" cy="260350"/>
          </a:xfrm>
          <a:prstGeom prst="rect">
            <a:avLst/>
          </a:prstGeom>
          <a:noFill/>
          <a:ln w="9525">
            <a:noFill/>
            <a:miter lim="800000"/>
            <a:headEnd/>
            <a:tailEnd/>
          </a:ln>
        </p:spPr>
        <p:txBody>
          <a:bodyPr>
            <a:spAutoFit/>
          </a:bodyPr>
          <a:lstStyle/>
          <a:p>
            <a:pPr algn="ctr"/>
            <a:r>
              <a:rPr lang="en-US" sz="1100" i="1"/>
              <a:t>V</a:t>
            </a:r>
            <a:r>
              <a:rPr lang="en-US" sz="1100" i="1" baseline="-25000"/>
              <a:t>IN</a:t>
            </a:r>
            <a:endParaRPr lang="en-US" sz="1100" i="1"/>
          </a:p>
        </p:txBody>
      </p:sp>
      <p:sp>
        <p:nvSpPr>
          <p:cNvPr id="12313" name="TextBox 61"/>
          <p:cNvSpPr txBox="1">
            <a:spLocks noChangeArrowheads="1"/>
          </p:cNvSpPr>
          <p:nvPr/>
        </p:nvSpPr>
        <p:spPr bwMode="auto">
          <a:xfrm rot="-5400000">
            <a:off x="4934744" y="4760119"/>
            <a:ext cx="733425" cy="261937"/>
          </a:xfrm>
          <a:prstGeom prst="rect">
            <a:avLst/>
          </a:prstGeom>
          <a:noFill/>
          <a:ln w="9525">
            <a:noFill/>
            <a:miter lim="800000"/>
            <a:headEnd/>
            <a:tailEnd/>
          </a:ln>
        </p:spPr>
        <p:txBody>
          <a:bodyPr>
            <a:spAutoFit/>
          </a:bodyPr>
          <a:lstStyle/>
          <a:p>
            <a:pPr algn="ctr"/>
            <a:r>
              <a:rPr lang="en-US" sz="1100" i="1"/>
              <a:t>V</a:t>
            </a:r>
            <a:r>
              <a:rPr lang="en-US" sz="1100" i="1" baseline="-25000"/>
              <a:t>OUT</a:t>
            </a:r>
            <a:endParaRPr lang="en-US" sz="1100" i="1"/>
          </a:p>
        </p:txBody>
      </p:sp>
      <p:sp>
        <p:nvSpPr>
          <p:cNvPr id="12314" name="TextBox 65"/>
          <p:cNvSpPr txBox="1">
            <a:spLocks noChangeArrowheads="1"/>
          </p:cNvSpPr>
          <p:nvPr/>
        </p:nvSpPr>
        <p:spPr bwMode="auto">
          <a:xfrm>
            <a:off x="5095875" y="5507038"/>
            <a:ext cx="644525" cy="261937"/>
          </a:xfrm>
          <a:prstGeom prst="rect">
            <a:avLst/>
          </a:prstGeom>
          <a:noFill/>
          <a:ln w="9525">
            <a:noFill/>
            <a:miter lim="800000"/>
            <a:headEnd/>
            <a:tailEnd/>
          </a:ln>
        </p:spPr>
        <p:txBody>
          <a:bodyPr>
            <a:spAutoFit/>
          </a:bodyPr>
          <a:lstStyle/>
          <a:p>
            <a:pPr algn="r"/>
            <a:r>
              <a:rPr lang="en-US" sz="1100"/>
              <a:t>000</a:t>
            </a:r>
          </a:p>
        </p:txBody>
      </p:sp>
      <p:sp>
        <p:nvSpPr>
          <p:cNvPr id="61" name="Freeform 60"/>
          <p:cNvSpPr/>
          <p:nvPr/>
        </p:nvSpPr>
        <p:spPr bwMode="auto">
          <a:xfrm>
            <a:off x="5918200" y="2752725"/>
            <a:ext cx="2679700" cy="1143000"/>
          </a:xfrm>
          <a:custGeom>
            <a:avLst/>
            <a:gdLst>
              <a:gd name="connsiteX0" fmla="*/ 0 w 2679700"/>
              <a:gd name="connsiteY0" fmla="*/ 1095375 h 1143000"/>
              <a:gd name="connsiteX1" fmla="*/ 876300 w 2679700"/>
              <a:gd name="connsiteY1" fmla="*/ 9525 h 1143000"/>
              <a:gd name="connsiteX2" fmla="*/ 1930400 w 2679700"/>
              <a:gd name="connsiteY2" fmla="*/ 1038225 h 1143000"/>
              <a:gd name="connsiteX3" fmla="*/ 2679700 w 2679700"/>
              <a:gd name="connsiteY3" fmla="*/ 638175 h 1143000"/>
            </a:gdLst>
            <a:ahLst/>
            <a:cxnLst>
              <a:cxn ang="0">
                <a:pos x="connsiteX0" y="connsiteY0"/>
              </a:cxn>
              <a:cxn ang="0">
                <a:pos x="connsiteX1" y="connsiteY1"/>
              </a:cxn>
              <a:cxn ang="0">
                <a:pos x="connsiteX2" y="connsiteY2"/>
              </a:cxn>
              <a:cxn ang="0">
                <a:pos x="connsiteX3" y="connsiteY3"/>
              </a:cxn>
            </a:cxnLst>
            <a:rect l="l" t="t" r="r" b="b"/>
            <a:pathLst>
              <a:path w="2679700" h="1143000">
                <a:moveTo>
                  <a:pt x="0" y="1095375"/>
                </a:moveTo>
                <a:cubicBezTo>
                  <a:pt x="277283" y="557212"/>
                  <a:pt x="554567" y="19050"/>
                  <a:pt x="876300" y="9525"/>
                </a:cubicBezTo>
                <a:cubicBezTo>
                  <a:pt x="1198033" y="0"/>
                  <a:pt x="1629833" y="933450"/>
                  <a:pt x="1930400" y="1038225"/>
                </a:cubicBezTo>
                <a:cubicBezTo>
                  <a:pt x="2230967" y="1143000"/>
                  <a:pt x="2547408" y="723900"/>
                  <a:pt x="2679700" y="638175"/>
                </a:cubicBezTo>
              </a:path>
            </a:pathLst>
          </a:custGeom>
          <a:ln w="28575">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100" dirty="0"/>
          </a:p>
        </p:txBody>
      </p:sp>
      <p:cxnSp>
        <p:nvCxnSpPr>
          <p:cNvPr id="62" name="Straight Connector 61"/>
          <p:cNvCxnSpPr/>
          <p:nvPr/>
        </p:nvCxnSpPr>
        <p:spPr bwMode="auto">
          <a:xfrm rot="5400000">
            <a:off x="4824412"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rot="5400000">
            <a:off x="5110162"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rot="5400000">
            <a:off x="5399087"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rot="5400000">
            <a:off x="5683250"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rot="5400000">
            <a:off x="5969000"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rot="5400000">
            <a:off x="6254750"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bwMode="auto">
          <a:xfrm rot="5400000">
            <a:off x="6538912"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bwMode="auto">
          <a:xfrm rot="5400000">
            <a:off x="6823075"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bwMode="auto">
          <a:xfrm>
            <a:off x="5661025" y="5138738"/>
            <a:ext cx="3205163" cy="0"/>
          </a:xfrm>
          <a:prstGeom prst="line">
            <a:avLst/>
          </a:prstGeom>
          <a:ln w="3175">
            <a:solidFill>
              <a:schemeClr val="bg1">
                <a:lumMod val="50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bwMode="auto">
          <a:xfrm>
            <a:off x="5661025" y="4900613"/>
            <a:ext cx="3205163" cy="0"/>
          </a:xfrm>
          <a:prstGeom prst="line">
            <a:avLst/>
          </a:prstGeom>
          <a:ln w="3175">
            <a:solidFill>
              <a:schemeClr val="bg1">
                <a:lumMod val="50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bwMode="auto">
          <a:xfrm>
            <a:off x="5661025" y="4657725"/>
            <a:ext cx="3205163" cy="0"/>
          </a:xfrm>
          <a:prstGeom prst="line">
            <a:avLst/>
          </a:prstGeom>
          <a:ln w="3175">
            <a:solidFill>
              <a:schemeClr val="bg1">
                <a:lumMod val="50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bwMode="auto">
          <a:xfrm>
            <a:off x="5661025" y="4419600"/>
            <a:ext cx="3205163" cy="0"/>
          </a:xfrm>
          <a:prstGeom prst="line">
            <a:avLst/>
          </a:prstGeom>
          <a:ln w="3175">
            <a:solidFill>
              <a:schemeClr val="bg1">
                <a:lumMod val="50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bwMode="auto">
          <a:xfrm rot="5400000">
            <a:off x="7105650" y="4211638"/>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5" name="Group 139"/>
          <p:cNvGrpSpPr>
            <a:grpSpLocks/>
          </p:cNvGrpSpPr>
          <p:nvPr/>
        </p:nvGrpSpPr>
        <p:grpSpPr bwMode="auto">
          <a:xfrm>
            <a:off x="5803900" y="4397375"/>
            <a:ext cx="2859088" cy="1236663"/>
            <a:chOff x="5803902" y="4398170"/>
            <a:chExt cx="2858389" cy="1235870"/>
          </a:xfrm>
        </p:grpSpPr>
        <p:cxnSp>
          <p:nvCxnSpPr>
            <p:cNvPr id="102" name="Straight Connector 101"/>
            <p:cNvCxnSpPr/>
            <p:nvPr/>
          </p:nvCxnSpPr>
          <p:spPr bwMode="auto">
            <a:xfrm rot="5400000" flipV="1">
              <a:off x="6531646" y="4535401"/>
              <a:ext cx="264942"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6" name="Group 121"/>
            <p:cNvGrpSpPr>
              <a:grpSpLocks/>
            </p:cNvGrpSpPr>
            <p:nvPr/>
          </p:nvGrpSpPr>
          <p:grpSpPr bwMode="auto">
            <a:xfrm>
              <a:off x="5803902" y="4398170"/>
              <a:ext cx="2858389" cy="1235870"/>
              <a:chOff x="5803902" y="4398170"/>
              <a:chExt cx="2858389" cy="1235870"/>
            </a:xfrm>
          </p:grpSpPr>
          <p:cxnSp>
            <p:nvCxnSpPr>
              <p:cNvPr id="44" name="Straight Connector 43"/>
              <p:cNvCxnSpPr/>
              <p:nvPr/>
            </p:nvCxnSpPr>
            <p:spPr bwMode="auto">
              <a:xfrm rot="16200000" flipH="1">
                <a:off x="5828604" y="5377822"/>
                <a:ext cx="509261" cy="3174"/>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flipV="1">
                <a:off x="5803902" y="5619761"/>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bwMode="auto">
              <a:xfrm flipV="1">
                <a:off x="6092756" y="5137471"/>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bwMode="auto">
              <a:xfrm flipV="1">
                <a:off x="6381611" y="4652007"/>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bwMode="auto">
              <a:xfrm flipV="1">
                <a:off x="6667291" y="4417208"/>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bwMode="auto">
              <a:xfrm flipV="1">
                <a:off x="6952971" y="4417208"/>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bwMode="auto">
              <a:xfrm flipV="1">
                <a:off x="7238651" y="4893152"/>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bwMode="auto">
              <a:xfrm flipV="1">
                <a:off x="7524331" y="5140644"/>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bwMode="auto">
              <a:xfrm flipV="1">
                <a:off x="7810011" y="5400827"/>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bwMode="auto">
              <a:xfrm flipV="1">
                <a:off x="8095692" y="5400827"/>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bwMode="auto">
              <a:xfrm flipV="1">
                <a:off x="8378197" y="5135885"/>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bwMode="auto">
              <a:xfrm rot="16200000" flipH="1">
                <a:off x="6976085" y="4651213"/>
                <a:ext cx="509261" cy="3174"/>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bwMode="auto">
              <a:xfrm rot="16200000" flipH="1">
                <a:off x="6118254" y="4893152"/>
                <a:ext cx="520366" cy="3174"/>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bwMode="auto">
              <a:xfrm rot="5400000" flipV="1">
                <a:off x="7377578" y="5017691"/>
                <a:ext cx="274462"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bwMode="auto">
              <a:xfrm rot="5400000" flipV="1">
                <a:off x="7664055" y="5270735"/>
                <a:ext cx="291913"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bwMode="auto">
              <a:xfrm rot="5400000" flipV="1">
                <a:off x="8227480" y="5267562"/>
                <a:ext cx="291913"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12330" name="TextBox 65"/>
          <p:cNvSpPr txBox="1">
            <a:spLocks noChangeArrowheads="1"/>
          </p:cNvSpPr>
          <p:nvPr/>
        </p:nvSpPr>
        <p:spPr bwMode="auto">
          <a:xfrm>
            <a:off x="5095875" y="5273675"/>
            <a:ext cx="644525" cy="261938"/>
          </a:xfrm>
          <a:prstGeom prst="rect">
            <a:avLst/>
          </a:prstGeom>
          <a:noFill/>
          <a:ln w="9525">
            <a:noFill/>
            <a:miter lim="800000"/>
            <a:headEnd/>
            <a:tailEnd/>
          </a:ln>
        </p:spPr>
        <p:txBody>
          <a:bodyPr>
            <a:spAutoFit/>
          </a:bodyPr>
          <a:lstStyle/>
          <a:p>
            <a:pPr algn="r"/>
            <a:r>
              <a:rPr lang="en-US" sz="1100"/>
              <a:t>001</a:t>
            </a:r>
          </a:p>
        </p:txBody>
      </p:sp>
      <p:sp>
        <p:nvSpPr>
          <p:cNvPr id="12331" name="TextBox 65"/>
          <p:cNvSpPr txBox="1">
            <a:spLocks noChangeArrowheads="1"/>
          </p:cNvSpPr>
          <p:nvPr/>
        </p:nvSpPr>
        <p:spPr bwMode="auto">
          <a:xfrm>
            <a:off x="5264150" y="4773613"/>
            <a:ext cx="476250" cy="261937"/>
          </a:xfrm>
          <a:prstGeom prst="rect">
            <a:avLst/>
          </a:prstGeom>
          <a:noFill/>
          <a:ln w="9525">
            <a:noFill/>
            <a:miter lim="800000"/>
            <a:headEnd/>
            <a:tailEnd/>
          </a:ln>
        </p:spPr>
        <p:txBody>
          <a:bodyPr>
            <a:spAutoFit/>
          </a:bodyPr>
          <a:lstStyle/>
          <a:p>
            <a:pPr algn="r"/>
            <a:r>
              <a:rPr lang="en-US" sz="1100"/>
              <a:t>011</a:t>
            </a:r>
          </a:p>
        </p:txBody>
      </p:sp>
      <p:sp>
        <p:nvSpPr>
          <p:cNvPr id="12332" name="TextBox 65"/>
          <p:cNvSpPr txBox="1">
            <a:spLocks noChangeArrowheads="1"/>
          </p:cNvSpPr>
          <p:nvPr/>
        </p:nvSpPr>
        <p:spPr bwMode="auto">
          <a:xfrm>
            <a:off x="5095875" y="5008563"/>
            <a:ext cx="644525" cy="261937"/>
          </a:xfrm>
          <a:prstGeom prst="rect">
            <a:avLst/>
          </a:prstGeom>
          <a:noFill/>
          <a:ln w="9525">
            <a:noFill/>
            <a:miter lim="800000"/>
            <a:headEnd/>
            <a:tailEnd/>
          </a:ln>
        </p:spPr>
        <p:txBody>
          <a:bodyPr>
            <a:spAutoFit/>
          </a:bodyPr>
          <a:lstStyle/>
          <a:p>
            <a:pPr algn="r"/>
            <a:r>
              <a:rPr lang="en-US" sz="1100"/>
              <a:t>010</a:t>
            </a:r>
          </a:p>
        </p:txBody>
      </p:sp>
      <p:sp>
        <p:nvSpPr>
          <p:cNvPr id="12333" name="TextBox 65"/>
          <p:cNvSpPr txBox="1">
            <a:spLocks noChangeArrowheads="1"/>
          </p:cNvSpPr>
          <p:nvPr/>
        </p:nvSpPr>
        <p:spPr bwMode="auto">
          <a:xfrm>
            <a:off x="5095875" y="4535488"/>
            <a:ext cx="644525" cy="261937"/>
          </a:xfrm>
          <a:prstGeom prst="rect">
            <a:avLst/>
          </a:prstGeom>
          <a:noFill/>
          <a:ln w="9525">
            <a:noFill/>
            <a:miter lim="800000"/>
            <a:headEnd/>
            <a:tailEnd/>
          </a:ln>
        </p:spPr>
        <p:txBody>
          <a:bodyPr>
            <a:spAutoFit/>
          </a:bodyPr>
          <a:lstStyle/>
          <a:p>
            <a:pPr algn="r"/>
            <a:r>
              <a:rPr lang="en-US" sz="1100"/>
              <a:t>100</a:t>
            </a:r>
          </a:p>
        </p:txBody>
      </p:sp>
      <p:sp>
        <p:nvSpPr>
          <p:cNvPr id="12334" name="TextBox 65"/>
          <p:cNvSpPr txBox="1">
            <a:spLocks noChangeArrowheads="1"/>
          </p:cNvSpPr>
          <p:nvPr/>
        </p:nvSpPr>
        <p:spPr bwMode="auto">
          <a:xfrm>
            <a:off x="5095875" y="4292600"/>
            <a:ext cx="644525" cy="261938"/>
          </a:xfrm>
          <a:prstGeom prst="rect">
            <a:avLst/>
          </a:prstGeom>
          <a:noFill/>
          <a:ln w="9525">
            <a:noFill/>
            <a:miter lim="800000"/>
            <a:headEnd/>
            <a:tailEnd/>
          </a:ln>
        </p:spPr>
        <p:txBody>
          <a:bodyPr>
            <a:spAutoFit/>
          </a:bodyPr>
          <a:lstStyle/>
          <a:p>
            <a:pPr algn="r"/>
            <a:r>
              <a:rPr lang="en-US" sz="1100"/>
              <a:t>101</a:t>
            </a:r>
          </a:p>
        </p:txBody>
      </p:sp>
      <p:sp>
        <p:nvSpPr>
          <p:cNvPr id="12335" name="TextBox 60"/>
          <p:cNvSpPr txBox="1">
            <a:spLocks noChangeArrowheads="1"/>
          </p:cNvSpPr>
          <p:nvPr/>
        </p:nvSpPr>
        <p:spPr bwMode="auto">
          <a:xfrm>
            <a:off x="8539163" y="3959225"/>
            <a:ext cx="604837" cy="261938"/>
          </a:xfrm>
          <a:prstGeom prst="rect">
            <a:avLst/>
          </a:prstGeom>
          <a:noFill/>
          <a:ln w="9525">
            <a:noFill/>
            <a:miter lim="800000"/>
            <a:headEnd/>
            <a:tailEnd/>
          </a:ln>
        </p:spPr>
        <p:txBody>
          <a:bodyPr>
            <a:spAutoFit/>
          </a:bodyPr>
          <a:lstStyle/>
          <a:p>
            <a:pPr algn="ctr"/>
            <a:r>
              <a:rPr lang="en-US" sz="1100" i="1"/>
              <a:t>t</a:t>
            </a:r>
          </a:p>
        </p:txBody>
      </p:sp>
      <p:sp>
        <p:nvSpPr>
          <p:cNvPr id="12336" name="TextBox 60"/>
          <p:cNvSpPr txBox="1">
            <a:spLocks noChangeArrowheads="1"/>
          </p:cNvSpPr>
          <p:nvPr/>
        </p:nvSpPr>
        <p:spPr bwMode="auto">
          <a:xfrm>
            <a:off x="8539163" y="5605463"/>
            <a:ext cx="604837" cy="260350"/>
          </a:xfrm>
          <a:prstGeom prst="rect">
            <a:avLst/>
          </a:prstGeom>
          <a:noFill/>
          <a:ln w="9525">
            <a:noFill/>
            <a:miter lim="800000"/>
            <a:headEnd/>
            <a:tailEnd/>
          </a:ln>
        </p:spPr>
        <p:txBody>
          <a:bodyPr>
            <a:spAutoFit/>
          </a:bodyPr>
          <a:lstStyle/>
          <a:p>
            <a:pPr algn="ctr"/>
            <a:r>
              <a:rPr lang="en-US" sz="1100" i="1"/>
              <a:t>t</a:t>
            </a:r>
          </a:p>
        </p:txBody>
      </p:sp>
      <p:sp>
        <p:nvSpPr>
          <p:cNvPr id="127" name="Oval 126"/>
          <p:cNvSpPr/>
          <p:nvPr/>
        </p:nvSpPr>
        <p:spPr bwMode="auto">
          <a:xfrm flipH="1">
            <a:off x="6064250" y="3498850"/>
            <a:ext cx="46038" cy="46038"/>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28" name="Oval 127"/>
          <p:cNvSpPr/>
          <p:nvPr/>
        </p:nvSpPr>
        <p:spPr bwMode="auto">
          <a:xfrm flipH="1">
            <a:off x="6359525" y="3022600"/>
            <a:ext cx="46038" cy="46038"/>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29" name="Oval 128"/>
          <p:cNvSpPr/>
          <p:nvPr/>
        </p:nvSpPr>
        <p:spPr bwMode="auto">
          <a:xfrm flipH="1">
            <a:off x="6648450" y="2770188"/>
            <a:ext cx="44450" cy="46037"/>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30" name="Oval 129"/>
          <p:cNvSpPr/>
          <p:nvPr/>
        </p:nvSpPr>
        <p:spPr bwMode="auto">
          <a:xfrm flipH="1">
            <a:off x="6924675" y="2792413"/>
            <a:ext cx="44450" cy="46037"/>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31" name="Oval 130"/>
          <p:cNvSpPr/>
          <p:nvPr/>
        </p:nvSpPr>
        <p:spPr bwMode="auto">
          <a:xfrm flipH="1">
            <a:off x="7212013" y="3092450"/>
            <a:ext cx="46037" cy="46038"/>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32" name="Oval 131"/>
          <p:cNvSpPr/>
          <p:nvPr/>
        </p:nvSpPr>
        <p:spPr bwMode="auto">
          <a:xfrm flipH="1">
            <a:off x="7497763" y="3468688"/>
            <a:ext cx="46037" cy="46037"/>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33" name="Oval 132"/>
          <p:cNvSpPr/>
          <p:nvPr/>
        </p:nvSpPr>
        <p:spPr bwMode="auto">
          <a:xfrm flipH="1">
            <a:off x="7786688" y="3754438"/>
            <a:ext cx="44450" cy="46037"/>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34" name="Oval 133"/>
          <p:cNvSpPr/>
          <p:nvPr/>
        </p:nvSpPr>
        <p:spPr bwMode="auto">
          <a:xfrm flipH="1">
            <a:off x="8069263" y="3749675"/>
            <a:ext cx="46037" cy="46038"/>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35" name="Oval 134"/>
          <p:cNvSpPr/>
          <p:nvPr/>
        </p:nvSpPr>
        <p:spPr bwMode="auto">
          <a:xfrm flipH="1">
            <a:off x="8355013" y="3560763"/>
            <a:ext cx="46037" cy="46037"/>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74" name="Rectangle 173"/>
          <p:cNvSpPr/>
          <p:nvPr/>
        </p:nvSpPr>
        <p:spPr bwMode="auto">
          <a:xfrm>
            <a:off x="2317750" y="5245100"/>
            <a:ext cx="971550" cy="5905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369" name="TextBox 60"/>
          <p:cNvSpPr txBox="1">
            <a:spLocks noChangeArrowheads="1"/>
          </p:cNvSpPr>
          <p:nvPr/>
        </p:nvSpPr>
        <p:spPr bwMode="auto">
          <a:xfrm>
            <a:off x="2486025" y="5384800"/>
            <a:ext cx="604838" cy="277812"/>
          </a:xfrm>
          <a:prstGeom prst="rect">
            <a:avLst/>
          </a:prstGeom>
          <a:noFill/>
          <a:ln w="9525">
            <a:noFill/>
            <a:miter lim="800000"/>
            <a:headEnd/>
            <a:tailEnd/>
          </a:ln>
        </p:spPr>
        <p:txBody>
          <a:bodyPr>
            <a:spAutoFit/>
          </a:bodyPr>
          <a:lstStyle/>
          <a:p>
            <a:pPr algn="ctr"/>
            <a:r>
              <a:rPr lang="en-US" sz="1200" b="1"/>
              <a:t>ADC1</a:t>
            </a:r>
          </a:p>
        </p:txBody>
      </p:sp>
      <p:sp>
        <p:nvSpPr>
          <p:cNvPr id="169" name="Rectangle 168"/>
          <p:cNvSpPr/>
          <p:nvPr/>
        </p:nvSpPr>
        <p:spPr bwMode="auto">
          <a:xfrm>
            <a:off x="2317750" y="4425950"/>
            <a:ext cx="971550" cy="5905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367" name="TextBox 60"/>
          <p:cNvSpPr txBox="1">
            <a:spLocks noChangeArrowheads="1"/>
          </p:cNvSpPr>
          <p:nvPr/>
        </p:nvSpPr>
        <p:spPr bwMode="auto">
          <a:xfrm>
            <a:off x="2486025" y="4565650"/>
            <a:ext cx="604838" cy="277812"/>
          </a:xfrm>
          <a:prstGeom prst="rect">
            <a:avLst/>
          </a:prstGeom>
          <a:noFill/>
          <a:ln w="9525">
            <a:noFill/>
            <a:miter lim="800000"/>
            <a:headEnd/>
            <a:tailEnd/>
          </a:ln>
        </p:spPr>
        <p:txBody>
          <a:bodyPr>
            <a:spAutoFit/>
          </a:bodyPr>
          <a:lstStyle/>
          <a:p>
            <a:pPr algn="ctr"/>
            <a:r>
              <a:rPr lang="en-US" sz="1200" b="1"/>
              <a:t>ADC0</a:t>
            </a:r>
          </a:p>
        </p:txBody>
      </p:sp>
      <p:sp>
        <p:nvSpPr>
          <p:cNvPr id="117" name="Leading Question"/>
          <p:cNvSpPr txBox="1"/>
          <p:nvPr/>
        </p:nvSpPr>
        <p:spPr>
          <a:xfrm>
            <a:off x="8019230" y="6562045"/>
            <a:ext cx="801501"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Features...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ounded Rectangle 39"/>
          <p:cNvSpPr/>
          <p:nvPr/>
        </p:nvSpPr>
        <p:spPr bwMode="auto">
          <a:xfrm>
            <a:off x="457200" y="1143000"/>
            <a:ext cx="8229600" cy="39624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4338" name="Title 1"/>
          <p:cNvSpPr>
            <a:spLocks noGrp="1"/>
          </p:cNvSpPr>
          <p:nvPr>
            <p:ph type="title"/>
          </p:nvPr>
        </p:nvSpPr>
        <p:spPr/>
        <p:txBody>
          <a:bodyPr/>
          <a:lstStyle/>
          <a:p>
            <a:r>
              <a:rPr lang="en-US" dirty="0" smtClean="0">
                <a:solidFill>
                  <a:srgbClr val="FF0000"/>
                </a:solidFill>
              </a:rPr>
              <a:t>LM4F120H5QR ADC Features</a:t>
            </a:r>
          </a:p>
        </p:txBody>
      </p:sp>
      <p:sp>
        <p:nvSpPr>
          <p:cNvPr id="9" name="Rectangle 3"/>
          <p:cNvSpPr txBox="1">
            <a:spLocks noChangeArrowheads="1"/>
          </p:cNvSpPr>
          <p:nvPr/>
        </p:nvSpPr>
        <p:spPr bwMode="auto">
          <a:xfrm>
            <a:off x="533400" y="1295400"/>
            <a:ext cx="4191000" cy="3316287"/>
          </a:xfrm>
          <a:prstGeom prst="rect">
            <a:avLst/>
          </a:prstGeom>
          <a:noFill/>
          <a:ln w="9525" algn="ctr">
            <a:noFill/>
            <a:miter lim="800000"/>
            <a:headEnd/>
            <a:tailEnd/>
          </a:ln>
        </p:spPr>
        <p:txBody>
          <a:bodyPr/>
          <a:lstStyle/>
          <a:p>
            <a:pPr marL="227013" indent="-227013" algn="l">
              <a:spcBef>
                <a:spcPct val="65000"/>
              </a:spcBef>
              <a:buClr>
                <a:schemeClr val="tx2"/>
              </a:buClr>
              <a:buSzPct val="75000"/>
              <a:buFont typeface="Wingdings" pitchFamily="2" charset="2"/>
              <a:buChar char="u"/>
              <a:defRPr/>
            </a:pPr>
            <a:r>
              <a:rPr lang="en-US" sz="1600" kern="0" dirty="0" smtClean="0">
                <a:latin typeface="+mn-lt"/>
              </a:rPr>
              <a:t>Two 12-bit 1MSPS ADCs</a:t>
            </a:r>
            <a:endParaRPr lang="en-US" sz="1600" kern="0" dirty="0">
              <a:latin typeface="+mn-lt"/>
            </a:endParaRPr>
          </a:p>
          <a:p>
            <a:pPr marL="227013" indent="-227013" algn="l">
              <a:spcBef>
                <a:spcPct val="65000"/>
              </a:spcBef>
              <a:buClr>
                <a:schemeClr val="tx2"/>
              </a:buClr>
              <a:buSzPct val="75000"/>
              <a:buFont typeface="Wingdings" pitchFamily="2" charset="2"/>
              <a:buChar char="u"/>
              <a:defRPr/>
            </a:pPr>
            <a:r>
              <a:rPr lang="en-US" sz="1600" kern="0" dirty="0" smtClean="0">
                <a:latin typeface="+mn-lt"/>
              </a:rPr>
              <a:t>12 </a:t>
            </a:r>
            <a:r>
              <a:rPr lang="en-US" sz="1600" kern="0" dirty="0">
                <a:latin typeface="+mn-lt"/>
              </a:rPr>
              <a:t>shared analog input channels</a:t>
            </a:r>
          </a:p>
          <a:p>
            <a:pPr marL="227013" indent="-227013" algn="l">
              <a:spcBef>
                <a:spcPct val="65000"/>
              </a:spcBef>
              <a:buClr>
                <a:schemeClr val="tx2"/>
              </a:buClr>
              <a:buSzPct val="75000"/>
              <a:buFont typeface="Wingdings" pitchFamily="2" charset="2"/>
              <a:buChar char="u"/>
              <a:defRPr/>
            </a:pPr>
            <a:r>
              <a:rPr lang="en-US" sz="1600" kern="0" dirty="0">
                <a:latin typeface="+mn-lt"/>
              </a:rPr>
              <a:t>Single ended &amp; differential input configurations</a:t>
            </a:r>
          </a:p>
          <a:p>
            <a:pPr marL="227013" indent="-227013" algn="l">
              <a:spcBef>
                <a:spcPct val="65000"/>
              </a:spcBef>
              <a:buClr>
                <a:schemeClr val="tx2"/>
              </a:buClr>
              <a:buSzPct val="75000"/>
              <a:buFont typeface="Wingdings" pitchFamily="2" charset="2"/>
              <a:buChar char="u"/>
              <a:defRPr/>
            </a:pPr>
            <a:r>
              <a:rPr lang="en-US" sz="1600" kern="0" dirty="0">
                <a:latin typeface="+mn-lt"/>
              </a:rPr>
              <a:t>On-chip </a:t>
            </a:r>
            <a:r>
              <a:rPr lang="en-US" sz="1600" kern="0" dirty="0" smtClean="0">
                <a:latin typeface="+mn-lt"/>
              </a:rPr>
              <a:t>temperature </a:t>
            </a:r>
            <a:r>
              <a:rPr lang="en-US" sz="1600" kern="0" dirty="0">
                <a:latin typeface="+mn-lt"/>
              </a:rPr>
              <a:t>sensor</a:t>
            </a:r>
          </a:p>
          <a:p>
            <a:pPr marL="227013" indent="-227013" algn="l">
              <a:spcBef>
                <a:spcPct val="65000"/>
              </a:spcBef>
              <a:buClr>
                <a:schemeClr val="tx2"/>
              </a:buClr>
              <a:buSzPct val="75000"/>
              <a:buFont typeface="Wingdings" pitchFamily="2" charset="2"/>
              <a:buChar char="u"/>
              <a:defRPr/>
            </a:pPr>
            <a:r>
              <a:rPr lang="en-US" sz="1600" kern="0" dirty="0">
                <a:latin typeface="+mn-lt"/>
              </a:rPr>
              <a:t>Maximum sample rate of one million samples/second (1MSPS). </a:t>
            </a:r>
          </a:p>
          <a:p>
            <a:pPr marL="227013" indent="-227013" algn="l">
              <a:spcBef>
                <a:spcPct val="65000"/>
              </a:spcBef>
              <a:buClr>
                <a:schemeClr val="tx2"/>
              </a:buClr>
              <a:buSzPct val="75000"/>
              <a:buFont typeface="Wingdings" pitchFamily="2" charset="2"/>
              <a:buChar char="u"/>
              <a:defRPr/>
            </a:pPr>
            <a:r>
              <a:rPr lang="en-US" sz="1600" kern="0" dirty="0" smtClean="0"/>
              <a:t>Fixed references (VDDA/GNDA) due to pin-count limitations</a:t>
            </a:r>
            <a:endParaRPr lang="en-US" sz="1600" kern="0" dirty="0"/>
          </a:p>
          <a:p>
            <a:pPr marL="227013" indent="-227013" algn="l">
              <a:spcBef>
                <a:spcPct val="65000"/>
              </a:spcBef>
              <a:buClr>
                <a:schemeClr val="tx2"/>
              </a:buClr>
              <a:buSzPct val="75000"/>
              <a:buFont typeface="Wingdings" pitchFamily="2" charset="2"/>
              <a:buChar char="u"/>
              <a:defRPr/>
            </a:pPr>
            <a:r>
              <a:rPr lang="en-US" sz="1600" kern="0" dirty="0">
                <a:latin typeface="+mn-lt"/>
              </a:rPr>
              <a:t>4 programmable sample conversion sequencers </a:t>
            </a:r>
            <a:r>
              <a:rPr lang="en-US" sz="1600" kern="0" dirty="0" smtClean="0">
                <a:latin typeface="+mn-lt"/>
              </a:rPr>
              <a:t>per ADC</a:t>
            </a:r>
          </a:p>
          <a:p>
            <a:pPr marL="227013" indent="-227013" algn="l">
              <a:spcBef>
                <a:spcPct val="65000"/>
              </a:spcBef>
              <a:buClr>
                <a:schemeClr val="tx2"/>
              </a:buClr>
              <a:buSzPct val="75000"/>
              <a:buFont typeface="Wingdings" pitchFamily="2" charset="2"/>
              <a:buChar char="u"/>
              <a:defRPr/>
            </a:pPr>
            <a:r>
              <a:rPr lang="en-US" sz="1600" kern="0" dirty="0" smtClean="0"/>
              <a:t>Separate analog power &amp; ground pins</a:t>
            </a:r>
          </a:p>
          <a:p>
            <a:pPr marL="227013" indent="-227013" algn="l">
              <a:spcBef>
                <a:spcPct val="65000"/>
              </a:spcBef>
              <a:buClr>
                <a:schemeClr val="tx2"/>
              </a:buClr>
              <a:buSzPct val="75000"/>
              <a:buFont typeface="Wingdings" pitchFamily="2" charset="2"/>
              <a:buChar char="u"/>
              <a:defRPr/>
            </a:pPr>
            <a:endParaRPr lang="en-US" sz="1600" kern="0" dirty="0">
              <a:latin typeface="+mn-lt"/>
            </a:endParaRPr>
          </a:p>
          <a:p>
            <a:pPr marL="227013" indent="-227013">
              <a:spcBef>
                <a:spcPct val="65000"/>
              </a:spcBef>
              <a:buFontTx/>
              <a:buChar char="•"/>
              <a:defRPr/>
            </a:pPr>
            <a:endParaRPr lang="en-US" sz="1600" kern="0" dirty="0">
              <a:latin typeface="+mn-lt"/>
            </a:endParaRPr>
          </a:p>
          <a:p>
            <a:pPr marL="227013" indent="-227013">
              <a:spcBef>
                <a:spcPct val="65000"/>
              </a:spcBef>
              <a:buFontTx/>
              <a:buChar char="•"/>
              <a:defRPr/>
            </a:pPr>
            <a:endParaRPr lang="en-US" sz="1600" kern="0" dirty="0"/>
          </a:p>
        </p:txBody>
      </p:sp>
      <p:sp>
        <p:nvSpPr>
          <p:cNvPr id="12" name="Rectangle 3"/>
          <p:cNvSpPr txBox="1">
            <a:spLocks noChangeArrowheads="1"/>
          </p:cNvSpPr>
          <p:nvPr/>
        </p:nvSpPr>
        <p:spPr bwMode="auto">
          <a:xfrm>
            <a:off x="4714875" y="1295400"/>
            <a:ext cx="4105275" cy="3233737"/>
          </a:xfrm>
          <a:prstGeom prst="rect">
            <a:avLst/>
          </a:prstGeom>
          <a:noFill/>
          <a:ln w="9525" algn="ctr">
            <a:noFill/>
            <a:miter lim="800000"/>
            <a:headEnd/>
            <a:tailEnd/>
          </a:ln>
        </p:spPr>
        <p:txBody>
          <a:bodyPr/>
          <a:lstStyle/>
          <a:p>
            <a:pPr marL="227013" indent="-227013" algn="l">
              <a:spcBef>
                <a:spcPct val="65000"/>
              </a:spcBef>
              <a:buClr>
                <a:schemeClr val="tx2"/>
              </a:buClr>
              <a:buSzPct val="75000"/>
              <a:buFont typeface="Wingdings" pitchFamily="2" charset="2"/>
              <a:buChar char="u"/>
              <a:defRPr/>
            </a:pPr>
            <a:r>
              <a:rPr lang="en-US" sz="1600" kern="0" dirty="0">
                <a:latin typeface="Arial" pitchFamily="34" charset="0"/>
              </a:rPr>
              <a:t>Flexible trigger control</a:t>
            </a:r>
          </a:p>
          <a:p>
            <a:pPr marL="574675" lvl="1" indent="-233363" algn="l">
              <a:spcBef>
                <a:spcPct val="20000"/>
              </a:spcBef>
              <a:buClr>
                <a:schemeClr val="tx2"/>
              </a:buClr>
              <a:buSzPct val="75000"/>
              <a:buFont typeface="Arial" pitchFamily="34" charset="0"/>
              <a:buChar char="•"/>
              <a:defRPr/>
            </a:pPr>
            <a:r>
              <a:rPr lang="en-US" sz="1400" kern="0" dirty="0">
                <a:latin typeface="Arial" pitchFamily="34" charset="0"/>
              </a:rPr>
              <a:t>Controller/ software</a:t>
            </a:r>
          </a:p>
          <a:p>
            <a:pPr marL="574675" lvl="1" indent="-233363" algn="l">
              <a:spcBef>
                <a:spcPct val="20000"/>
              </a:spcBef>
              <a:buClr>
                <a:schemeClr val="tx2"/>
              </a:buClr>
              <a:buSzPct val="75000"/>
              <a:buFont typeface="Arial" pitchFamily="34" charset="0"/>
              <a:buChar char="•"/>
              <a:defRPr/>
            </a:pPr>
            <a:r>
              <a:rPr lang="en-US" sz="1400" kern="0" dirty="0">
                <a:latin typeface="Arial" pitchFamily="34" charset="0"/>
              </a:rPr>
              <a:t>Timers</a:t>
            </a:r>
          </a:p>
          <a:p>
            <a:pPr marL="574675" lvl="1" indent="-233363" algn="l">
              <a:spcBef>
                <a:spcPct val="20000"/>
              </a:spcBef>
              <a:buClr>
                <a:schemeClr val="tx2"/>
              </a:buClr>
              <a:buSzPct val="75000"/>
              <a:buFont typeface="Arial" pitchFamily="34" charset="0"/>
              <a:buChar char="•"/>
              <a:defRPr/>
            </a:pPr>
            <a:r>
              <a:rPr lang="en-US" sz="1400" kern="0" dirty="0">
                <a:latin typeface="Arial" pitchFamily="34" charset="0"/>
              </a:rPr>
              <a:t>Analog </a:t>
            </a:r>
            <a:r>
              <a:rPr lang="en-US" sz="1400" kern="0" dirty="0" smtClean="0">
                <a:latin typeface="Arial" pitchFamily="34" charset="0"/>
              </a:rPr>
              <a:t>comparators</a:t>
            </a:r>
            <a:endParaRPr lang="en-US" sz="1400" kern="0" dirty="0">
              <a:latin typeface="Arial" pitchFamily="34" charset="0"/>
            </a:endParaRPr>
          </a:p>
          <a:p>
            <a:pPr marL="574675" lvl="1" indent="-233363" algn="l">
              <a:spcBef>
                <a:spcPct val="20000"/>
              </a:spcBef>
              <a:buClr>
                <a:schemeClr val="tx2"/>
              </a:buClr>
              <a:buSzPct val="75000"/>
              <a:buFont typeface="Arial" pitchFamily="34" charset="0"/>
              <a:buChar char="•"/>
              <a:defRPr/>
            </a:pPr>
            <a:r>
              <a:rPr lang="en-US" sz="1400" kern="0" dirty="0">
                <a:latin typeface="Arial" pitchFamily="34" charset="0"/>
              </a:rPr>
              <a:t>GPIO</a:t>
            </a:r>
          </a:p>
          <a:p>
            <a:pPr marL="227013" indent="-227013" algn="l">
              <a:spcBef>
                <a:spcPct val="65000"/>
              </a:spcBef>
              <a:buClr>
                <a:schemeClr val="tx2"/>
              </a:buClr>
              <a:buSzPct val="75000"/>
              <a:buFont typeface="Wingdings" pitchFamily="2" charset="2"/>
              <a:buChar char="u"/>
              <a:defRPr/>
            </a:pPr>
            <a:r>
              <a:rPr lang="en-US" sz="1600" kern="0" dirty="0" smtClean="0">
                <a:latin typeface="+mn-lt"/>
              </a:rPr>
              <a:t>2x to 64x hardware averaging</a:t>
            </a:r>
            <a:endParaRPr lang="en-US" sz="1600" kern="0" dirty="0">
              <a:latin typeface="+mn-lt"/>
            </a:endParaRPr>
          </a:p>
          <a:p>
            <a:pPr marL="227013" indent="-227013" algn="l">
              <a:spcBef>
                <a:spcPct val="65000"/>
              </a:spcBef>
              <a:buClr>
                <a:schemeClr val="tx2"/>
              </a:buClr>
              <a:buSzPct val="75000"/>
              <a:buFont typeface="Wingdings" pitchFamily="2" charset="2"/>
              <a:buChar char="u"/>
              <a:defRPr/>
            </a:pPr>
            <a:r>
              <a:rPr lang="en-US" sz="1600" kern="0" dirty="0">
                <a:latin typeface="+mn-lt"/>
              </a:rPr>
              <a:t>8 Digital </a:t>
            </a:r>
            <a:r>
              <a:rPr lang="en-US" sz="1600" kern="0" dirty="0" smtClean="0">
                <a:latin typeface="+mn-lt"/>
              </a:rPr>
              <a:t>comparators / </a:t>
            </a:r>
            <a:r>
              <a:rPr lang="en-US" sz="1600" kern="0" dirty="0">
                <a:latin typeface="+mn-lt"/>
              </a:rPr>
              <a:t>per </a:t>
            </a:r>
            <a:r>
              <a:rPr lang="en-US" sz="1600" kern="0" dirty="0" smtClean="0">
                <a:latin typeface="+mn-lt"/>
              </a:rPr>
              <a:t>ADC</a:t>
            </a:r>
          </a:p>
          <a:p>
            <a:pPr marL="227013" indent="-227013" algn="l">
              <a:spcBef>
                <a:spcPct val="65000"/>
              </a:spcBef>
              <a:buClr>
                <a:schemeClr val="tx2"/>
              </a:buClr>
              <a:buSzPct val="75000"/>
              <a:buFont typeface="Wingdings" pitchFamily="2" charset="2"/>
              <a:buChar char="u"/>
              <a:defRPr/>
            </a:pPr>
            <a:r>
              <a:rPr lang="en-US" sz="1600" kern="0" dirty="0" smtClean="0">
                <a:latin typeface="+mn-lt"/>
              </a:rPr>
              <a:t>2 Analog comparators</a:t>
            </a:r>
            <a:endParaRPr lang="en-US" sz="1600" kern="0" dirty="0">
              <a:latin typeface="+mn-lt"/>
            </a:endParaRPr>
          </a:p>
          <a:p>
            <a:pPr marL="227013" indent="-227013" algn="l">
              <a:spcBef>
                <a:spcPct val="65000"/>
              </a:spcBef>
              <a:buClr>
                <a:schemeClr val="tx2"/>
              </a:buClr>
              <a:buSzPct val="75000"/>
              <a:buFont typeface="Wingdings" pitchFamily="2" charset="2"/>
              <a:buChar char="u"/>
              <a:defRPr/>
            </a:pPr>
            <a:r>
              <a:rPr lang="en-US" sz="1600" kern="0" dirty="0" smtClean="0"/>
              <a:t>Optional </a:t>
            </a:r>
            <a:r>
              <a:rPr lang="en-US" sz="1600" kern="0" dirty="0"/>
              <a:t>phase shift in sample </a:t>
            </a:r>
            <a:r>
              <a:rPr lang="en-US" sz="1600" kern="0" dirty="0" smtClean="0"/>
              <a:t>time,</a:t>
            </a:r>
            <a:br>
              <a:rPr lang="en-US" sz="1600" kern="0" dirty="0" smtClean="0"/>
            </a:br>
            <a:r>
              <a:rPr lang="en-US" sz="1600" kern="0" dirty="0" smtClean="0"/>
              <a:t>between ADC modules … </a:t>
            </a:r>
            <a:r>
              <a:rPr lang="en-US" sz="1600" kern="0" dirty="0"/>
              <a:t>programmable from 22.5</a:t>
            </a:r>
            <a:r>
              <a:rPr lang="en-US" sz="1600" kern="0" dirty="0">
                <a:latin typeface="Arial" pitchFamily="34" charset="0"/>
              </a:rPr>
              <a:t> °</a:t>
            </a:r>
            <a:r>
              <a:rPr lang="en-US" sz="1600" kern="0" dirty="0"/>
              <a:t> to 337.5</a:t>
            </a:r>
            <a:r>
              <a:rPr lang="en-US" sz="1600" kern="0" dirty="0" smtClean="0"/>
              <a:t>°</a:t>
            </a:r>
          </a:p>
        </p:txBody>
      </p:sp>
      <p:cxnSp>
        <p:nvCxnSpPr>
          <p:cNvPr id="13" name="Straight Connector 12"/>
          <p:cNvCxnSpPr/>
          <p:nvPr/>
        </p:nvCxnSpPr>
        <p:spPr bwMode="auto">
          <a:xfrm rot="10800000">
            <a:off x="3590925" y="5764213"/>
            <a:ext cx="446088" cy="0"/>
          </a:xfrm>
          <a:prstGeom prst="line">
            <a:avLst/>
          </a:prstGeom>
          <a:ln w="222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Isosceles Triangle 13"/>
          <p:cNvSpPr/>
          <p:nvPr/>
        </p:nvSpPr>
        <p:spPr bwMode="auto">
          <a:xfrm rot="5400000" flipV="1">
            <a:off x="3709988" y="5538788"/>
            <a:ext cx="801687" cy="465137"/>
          </a:xfrm>
          <a:prstGeom prst="triangle">
            <a:avLst>
              <a:gd name="adj" fmla="val 4911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cxnSp>
        <p:nvCxnSpPr>
          <p:cNvPr id="15" name="Straight Connector 14"/>
          <p:cNvCxnSpPr/>
          <p:nvPr/>
        </p:nvCxnSpPr>
        <p:spPr bwMode="auto">
          <a:xfrm rot="10800000">
            <a:off x="4978400" y="5759450"/>
            <a:ext cx="446088" cy="0"/>
          </a:xfrm>
          <a:prstGeom prst="line">
            <a:avLst/>
          </a:prstGeom>
          <a:ln w="222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bwMode="auto">
          <a:xfrm>
            <a:off x="4343400" y="5373688"/>
            <a:ext cx="754063" cy="7985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7" name="Freeform 16"/>
          <p:cNvSpPr/>
          <p:nvPr/>
        </p:nvSpPr>
        <p:spPr bwMode="auto">
          <a:xfrm>
            <a:off x="3009900" y="5672138"/>
            <a:ext cx="457200" cy="225425"/>
          </a:xfrm>
          <a:custGeom>
            <a:avLst/>
            <a:gdLst>
              <a:gd name="connsiteX0" fmla="*/ 0 w 2679700"/>
              <a:gd name="connsiteY0" fmla="*/ 1095375 h 1143000"/>
              <a:gd name="connsiteX1" fmla="*/ 876300 w 2679700"/>
              <a:gd name="connsiteY1" fmla="*/ 9525 h 1143000"/>
              <a:gd name="connsiteX2" fmla="*/ 1930400 w 2679700"/>
              <a:gd name="connsiteY2" fmla="*/ 1038225 h 1143000"/>
              <a:gd name="connsiteX3" fmla="*/ 2679700 w 2679700"/>
              <a:gd name="connsiteY3" fmla="*/ 638175 h 1143000"/>
            </a:gdLst>
            <a:ahLst/>
            <a:cxnLst>
              <a:cxn ang="0">
                <a:pos x="connsiteX0" y="connsiteY0"/>
              </a:cxn>
              <a:cxn ang="0">
                <a:pos x="connsiteX1" y="connsiteY1"/>
              </a:cxn>
              <a:cxn ang="0">
                <a:pos x="connsiteX2" y="connsiteY2"/>
              </a:cxn>
              <a:cxn ang="0">
                <a:pos x="connsiteX3" y="connsiteY3"/>
              </a:cxn>
            </a:cxnLst>
            <a:rect l="l" t="t" r="r" b="b"/>
            <a:pathLst>
              <a:path w="2679700" h="1143000">
                <a:moveTo>
                  <a:pt x="0" y="1095375"/>
                </a:moveTo>
                <a:cubicBezTo>
                  <a:pt x="277283" y="557212"/>
                  <a:pt x="554567" y="19050"/>
                  <a:pt x="876300" y="9525"/>
                </a:cubicBezTo>
                <a:cubicBezTo>
                  <a:pt x="1198033" y="0"/>
                  <a:pt x="1629833" y="933450"/>
                  <a:pt x="1930400" y="1038225"/>
                </a:cubicBezTo>
                <a:cubicBezTo>
                  <a:pt x="2230967" y="1143000"/>
                  <a:pt x="2547408" y="723900"/>
                  <a:pt x="2679700" y="638175"/>
                </a:cubicBezTo>
              </a:path>
            </a:pathLst>
          </a:custGeom>
          <a:ln w="28575">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100" dirty="0"/>
          </a:p>
        </p:txBody>
      </p:sp>
      <p:grpSp>
        <p:nvGrpSpPr>
          <p:cNvPr id="18" name="Group 140"/>
          <p:cNvGrpSpPr>
            <a:grpSpLocks/>
          </p:cNvGrpSpPr>
          <p:nvPr/>
        </p:nvGrpSpPr>
        <p:grpSpPr bwMode="auto">
          <a:xfrm>
            <a:off x="5445125" y="5588000"/>
            <a:ext cx="512763" cy="249238"/>
            <a:chOff x="5803902" y="4398170"/>
            <a:chExt cx="2858389" cy="1235870"/>
          </a:xfrm>
        </p:grpSpPr>
        <p:cxnSp>
          <p:nvCxnSpPr>
            <p:cNvPr id="19" name="Straight Connector 18"/>
            <p:cNvCxnSpPr/>
            <p:nvPr/>
          </p:nvCxnSpPr>
          <p:spPr bwMode="auto">
            <a:xfrm rot="5400000" flipV="1">
              <a:off x="6532420" y="4535930"/>
              <a:ext cx="259766"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0" name="Group 121"/>
            <p:cNvGrpSpPr>
              <a:grpSpLocks/>
            </p:cNvGrpSpPr>
            <p:nvPr/>
          </p:nvGrpSpPr>
          <p:grpSpPr bwMode="auto">
            <a:xfrm>
              <a:off x="5803902" y="4398170"/>
              <a:ext cx="2858389" cy="1235870"/>
              <a:chOff x="5803902" y="4398170"/>
              <a:chExt cx="2858389" cy="1235870"/>
            </a:xfrm>
          </p:grpSpPr>
          <p:cxnSp>
            <p:nvCxnSpPr>
              <p:cNvPr id="21" name="Straight Connector 20"/>
              <p:cNvCxnSpPr/>
              <p:nvPr/>
            </p:nvCxnSpPr>
            <p:spPr bwMode="auto">
              <a:xfrm rot="16200000" flipH="1">
                <a:off x="5826832" y="5373780"/>
                <a:ext cx="511667" cy="8847"/>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auto">
              <a:xfrm flipV="1">
                <a:off x="5803902" y="5618296"/>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flipV="1">
                <a:off x="6095938" y="5138116"/>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auto">
              <a:xfrm flipV="1">
                <a:off x="6379122" y="4650067"/>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flipV="1">
                <a:off x="6671152" y="4413914"/>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flipV="1">
                <a:off x="6954336" y="4413914"/>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flipV="1">
                <a:off x="7237520" y="4894094"/>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flipV="1">
                <a:off x="7520704" y="5138116"/>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flipV="1">
                <a:off x="7812740" y="5397887"/>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flipV="1">
                <a:off x="8095923" y="5397887"/>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flipV="1">
                <a:off x="8379107" y="5138116"/>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rot="16200000" flipH="1">
                <a:off x="6972839" y="4654004"/>
                <a:ext cx="511667"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rot="16200000" flipH="1">
                <a:off x="6119351" y="4894094"/>
                <a:ext cx="519537"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rot="5400000" flipV="1">
                <a:off x="7374102" y="5016105"/>
                <a:ext cx="275509"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rot="5400000" flipV="1">
                <a:off x="7667111" y="5268002"/>
                <a:ext cx="291258"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rot="5400000" flipV="1">
                <a:off x="8224626" y="5268002"/>
                <a:ext cx="291258"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37" name="TextBox 60"/>
          <p:cNvSpPr txBox="1">
            <a:spLocks noChangeArrowheads="1"/>
          </p:cNvSpPr>
          <p:nvPr/>
        </p:nvSpPr>
        <p:spPr bwMode="auto">
          <a:xfrm>
            <a:off x="4248150" y="5635625"/>
            <a:ext cx="604838" cy="261938"/>
          </a:xfrm>
          <a:prstGeom prst="rect">
            <a:avLst/>
          </a:prstGeom>
          <a:solidFill>
            <a:schemeClr val="accent4"/>
          </a:solidFill>
          <a:ln w="9525">
            <a:noFill/>
            <a:miter lim="800000"/>
            <a:headEnd/>
            <a:tailEnd/>
          </a:ln>
        </p:spPr>
        <p:txBody>
          <a:bodyPr>
            <a:spAutoFit/>
          </a:bodyPr>
          <a:lstStyle/>
          <a:p>
            <a:pPr algn="ctr"/>
            <a:r>
              <a:rPr lang="en-US" sz="1100"/>
              <a:t>ADC</a:t>
            </a:r>
          </a:p>
        </p:txBody>
      </p:sp>
      <p:sp>
        <p:nvSpPr>
          <p:cNvPr id="38" name="TextBox 60"/>
          <p:cNvSpPr txBox="1">
            <a:spLocks noChangeArrowheads="1"/>
          </p:cNvSpPr>
          <p:nvPr/>
        </p:nvSpPr>
        <p:spPr bwMode="auto">
          <a:xfrm>
            <a:off x="3448050" y="5819775"/>
            <a:ext cx="604838" cy="261938"/>
          </a:xfrm>
          <a:prstGeom prst="rect">
            <a:avLst/>
          </a:prstGeom>
          <a:noFill/>
          <a:ln w="9525">
            <a:noFill/>
            <a:miter lim="800000"/>
            <a:headEnd/>
            <a:tailEnd/>
          </a:ln>
        </p:spPr>
        <p:txBody>
          <a:bodyPr>
            <a:spAutoFit/>
          </a:bodyPr>
          <a:lstStyle/>
          <a:p>
            <a:pPr algn="ctr"/>
            <a:r>
              <a:rPr lang="en-US" sz="1100"/>
              <a:t>V</a:t>
            </a:r>
            <a:r>
              <a:rPr lang="en-US" sz="1100" baseline="-25000"/>
              <a:t>IN</a:t>
            </a:r>
            <a:endParaRPr lang="en-US" sz="1100"/>
          </a:p>
        </p:txBody>
      </p:sp>
      <p:sp>
        <p:nvSpPr>
          <p:cNvPr id="39" name="TextBox 60"/>
          <p:cNvSpPr txBox="1">
            <a:spLocks noChangeArrowheads="1"/>
          </p:cNvSpPr>
          <p:nvPr/>
        </p:nvSpPr>
        <p:spPr bwMode="auto">
          <a:xfrm>
            <a:off x="5018088" y="5819775"/>
            <a:ext cx="733425" cy="261938"/>
          </a:xfrm>
          <a:prstGeom prst="rect">
            <a:avLst/>
          </a:prstGeom>
          <a:noFill/>
          <a:ln w="9525">
            <a:noFill/>
            <a:miter lim="800000"/>
            <a:headEnd/>
            <a:tailEnd/>
          </a:ln>
        </p:spPr>
        <p:txBody>
          <a:bodyPr>
            <a:spAutoFit/>
          </a:bodyPr>
          <a:lstStyle/>
          <a:p>
            <a:pPr algn="ctr"/>
            <a:r>
              <a:rPr lang="en-US" sz="1100"/>
              <a:t>V</a:t>
            </a:r>
            <a:r>
              <a:rPr lang="en-US" sz="1100" baseline="-25000"/>
              <a:t>OUT</a:t>
            </a:r>
            <a:endParaRPr lang="en-US" sz="1100"/>
          </a:p>
        </p:txBody>
      </p:sp>
      <p:sp>
        <p:nvSpPr>
          <p:cNvPr id="41" name="Leading Question"/>
          <p:cNvSpPr txBox="1"/>
          <p:nvPr/>
        </p:nvSpPr>
        <p:spPr>
          <a:xfrm>
            <a:off x="7785191" y="6562045"/>
            <a:ext cx="1035540"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Sequencers...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bwMode="auto">
          <a:xfrm>
            <a:off x="228600" y="1066800"/>
            <a:ext cx="8610600" cy="42672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483" name="Rectangle 2"/>
          <p:cNvSpPr>
            <a:spLocks noGrp="1" noChangeArrowheads="1"/>
          </p:cNvSpPr>
          <p:nvPr>
            <p:ph type="title"/>
          </p:nvPr>
        </p:nvSpPr>
        <p:spPr>
          <a:xfrm>
            <a:off x="231775" y="0"/>
            <a:ext cx="8797925" cy="814387"/>
          </a:xfrm>
        </p:spPr>
        <p:txBody>
          <a:bodyPr/>
          <a:lstStyle/>
          <a:p>
            <a:pPr eaLnBrk="1" hangingPunct="1"/>
            <a:r>
              <a:rPr lang="en-US" dirty="0" smtClean="0">
                <a:solidFill>
                  <a:srgbClr val="FF0000"/>
                </a:solidFill>
              </a:rPr>
              <a:t>ADC Sample Sequencers</a:t>
            </a:r>
          </a:p>
        </p:txBody>
      </p:sp>
      <p:sp>
        <p:nvSpPr>
          <p:cNvPr id="20484" name="Rectangle 3"/>
          <p:cNvSpPr>
            <a:spLocks noGrp="1" noChangeArrowheads="1"/>
          </p:cNvSpPr>
          <p:nvPr>
            <p:ph idx="1"/>
          </p:nvPr>
        </p:nvSpPr>
        <p:spPr>
          <a:xfrm>
            <a:off x="333375" y="1338263"/>
            <a:ext cx="8429625" cy="3995737"/>
          </a:xfrm>
        </p:spPr>
        <p:txBody>
          <a:bodyPr/>
          <a:lstStyle/>
          <a:p>
            <a:pPr eaLnBrk="1" hangingPunct="1"/>
            <a:r>
              <a:rPr lang="en-US" sz="1600" b="0" dirty="0" smtClean="0"/>
              <a:t>Stellaris LM4F ADC’s collect and sample data using programmable sequencers.</a:t>
            </a:r>
          </a:p>
          <a:p>
            <a:pPr eaLnBrk="1" hangingPunct="1"/>
            <a:r>
              <a:rPr lang="en-US" sz="1600" b="0" dirty="0" smtClean="0"/>
              <a:t>Each sample sequence is a fully programmable series of consecutive (back-to-back) samples that allows the ADC module to collect data from multiple input sources without having to be re-configured.</a:t>
            </a:r>
          </a:p>
          <a:p>
            <a:pPr eaLnBrk="1" hangingPunct="1"/>
            <a:r>
              <a:rPr lang="en-US" sz="1600" b="0" dirty="0" smtClean="0"/>
              <a:t>Each ADC module has 4 sample sequencers that control sampling and data capture.</a:t>
            </a:r>
          </a:p>
          <a:p>
            <a:pPr eaLnBrk="1" hangingPunct="1"/>
            <a:r>
              <a:rPr lang="en-US" sz="1600" b="0" dirty="0" smtClean="0"/>
              <a:t>All sample sequencers are identical except for the number of samples they can capture and the depth of their FIFO.</a:t>
            </a:r>
          </a:p>
          <a:p>
            <a:pPr eaLnBrk="1" hangingPunct="1"/>
            <a:r>
              <a:rPr lang="en-US" sz="1600" b="0" dirty="0" smtClean="0"/>
              <a:t>To configure a sample sequencer, the following information is required:</a:t>
            </a:r>
          </a:p>
          <a:p>
            <a:pPr lvl="1" eaLnBrk="1" hangingPunct="1">
              <a:buFont typeface="Arial" pitchFamily="34" charset="0"/>
              <a:buChar char="•"/>
            </a:pPr>
            <a:r>
              <a:rPr lang="en-US" sz="1400" b="0" dirty="0" smtClean="0"/>
              <a:t>Input source for each sample</a:t>
            </a:r>
          </a:p>
          <a:p>
            <a:pPr lvl="1" eaLnBrk="1" hangingPunct="1">
              <a:buFont typeface="Arial" pitchFamily="34" charset="0"/>
              <a:buChar char="•"/>
            </a:pPr>
            <a:r>
              <a:rPr lang="en-US" sz="1400" b="0" dirty="0" smtClean="0"/>
              <a:t>Mode (single-ended, or differential) for each sample</a:t>
            </a:r>
          </a:p>
          <a:p>
            <a:pPr lvl="1" eaLnBrk="1" hangingPunct="1">
              <a:buFont typeface="Arial" pitchFamily="34" charset="0"/>
              <a:buChar char="•"/>
            </a:pPr>
            <a:r>
              <a:rPr lang="en-US" sz="1400" b="0" dirty="0" smtClean="0"/>
              <a:t>Interrupt generation on sample completion for each sample</a:t>
            </a:r>
          </a:p>
          <a:p>
            <a:pPr lvl="1" eaLnBrk="1" hangingPunct="1">
              <a:buFont typeface="Arial" pitchFamily="34" charset="0"/>
              <a:buChar char="•"/>
            </a:pPr>
            <a:r>
              <a:rPr lang="en-US" sz="1400" b="0" dirty="0" smtClean="0"/>
              <a:t>Indicator for the last sample in the sequence</a:t>
            </a:r>
          </a:p>
          <a:p>
            <a:r>
              <a:rPr lang="en-US" sz="1600" b="0" dirty="0" smtClean="0"/>
              <a:t>Each sample sequencer can transfer data </a:t>
            </a:r>
            <a:br>
              <a:rPr lang="en-US" sz="1600" b="0" dirty="0" smtClean="0"/>
            </a:br>
            <a:r>
              <a:rPr lang="en-US" sz="1600" b="0" dirty="0" smtClean="0"/>
              <a:t>independently through a dedicated </a:t>
            </a:r>
            <a:r>
              <a:rPr lang="el-GR" sz="1600" b="0" dirty="0" smtClean="0"/>
              <a:t>μ</a:t>
            </a:r>
            <a:r>
              <a:rPr lang="en-US" sz="1600" b="0" dirty="0" smtClean="0"/>
              <a:t>DMA channel.</a:t>
            </a:r>
            <a:endParaRPr lang="en-US" sz="1600" kern="0" dirty="0" smtClean="0"/>
          </a:p>
          <a:p>
            <a:endParaRPr lang="en-US" sz="1800" b="0" dirty="0" smtClean="0"/>
          </a:p>
          <a:p>
            <a:pPr eaLnBrk="1" hangingPunct="1"/>
            <a:endParaRPr lang="en-US" sz="1400" dirty="0" smtClean="0"/>
          </a:p>
          <a:p>
            <a:pPr lvl="1" eaLnBrk="1" hangingPunct="1"/>
            <a:endParaRPr lang="en-US" sz="1400" dirty="0" smtClean="0"/>
          </a:p>
          <a:p>
            <a:pPr eaLnBrk="1" hangingPunct="1"/>
            <a:endParaRPr lang="en-US" sz="1600" dirty="0" smtClean="0"/>
          </a:p>
          <a:p>
            <a:pPr eaLnBrk="1" hangingPunct="1"/>
            <a:endParaRPr lang="en-US" sz="1600" dirty="0" smtClean="0"/>
          </a:p>
          <a:p>
            <a:pPr eaLnBrk="1" hangingPunct="1"/>
            <a:endParaRPr lang="en-US" sz="1600" dirty="0" smtClean="0"/>
          </a:p>
        </p:txBody>
      </p:sp>
      <p:graphicFrame>
        <p:nvGraphicFramePr>
          <p:cNvPr id="118" name="Table 117"/>
          <p:cNvGraphicFramePr>
            <a:graphicFrameLocks noGrp="1"/>
          </p:cNvGraphicFramePr>
          <p:nvPr/>
        </p:nvGraphicFramePr>
        <p:xfrm>
          <a:off x="5486400" y="4572000"/>
          <a:ext cx="3429000" cy="1600200"/>
        </p:xfrm>
        <a:graphic>
          <a:graphicData uri="http://schemas.openxmlformats.org/drawingml/2006/table">
            <a:tbl>
              <a:tblPr/>
              <a:tblGrid>
                <a:gridCol w="1143000"/>
                <a:gridCol w="1143000"/>
                <a:gridCol w="1143000"/>
              </a:tblGrid>
              <a:tr h="504568">
                <a:tc>
                  <a:txBody>
                    <a:bodyPr/>
                    <a:lstStyle/>
                    <a:p>
                      <a:pPr algn="ctr" fontAlgn="ctr"/>
                      <a:r>
                        <a:rPr lang="en-US" sz="1500" b="1" i="0" u="none" strike="noStrike" dirty="0">
                          <a:solidFill>
                            <a:srgbClr val="FFFFFF"/>
                          </a:solidFill>
                          <a:latin typeface="Calibri"/>
                        </a:rPr>
                        <a:t>Sequencer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n-US" sz="1500" b="1" i="0" u="none" strike="noStrike" dirty="0">
                          <a:solidFill>
                            <a:srgbClr val="FFFFFF"/>
                          </a:solidFill>
                          <a:latin typeface="Calibri"/>
                        </a:rPr>
                        <a:t>Number of Samples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n-US" sz="1500" b="1" i="0" u="none" strike="noStrike" dirty="0">
                          <a:solidFill>
                            <a:srgbClr val="FFFFFF"/>
                          </a:solidFill>
                          <a:latin typeface="Calibri"/>
                        </a:rPr>
                        <a:t>Depth of FIFO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r>
              <a:tr h="273908">
                <a:tc>
                  <a:txBody>
                    <a:bodyPr/>
                    <a:lstStyle/>
                    <a:p>
                      <a:pPr algn="ctr" fontAlgn="ctr"/>
                      <a:r>
                        <a:rPr lang="en-US" sz="1600" b="0" i="0" u="none" strike="noStrike" dirty="0" smtClean="0">
                          <a:solidFill>
                            <a:srgbClr val="000000"/>
                          </a:solidFill>
                          <a:latin typeface="Calibri"/>
                        </a:rPr>
                        <a:t>SS 3</a:t>
                      </a:r>
                      <a:endParaRPr lang="en-US" sz="16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600" b="0" i="0" u="none" strike="noStrike" dirty="0">
                          <a:solidFill>
                            <a:srgbClr val="000000"/>
                          </a:solidFill>
                          <a:latin typeface="Calibri"/>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600" b="0" i="0" u="none" strike="noStrike" dirty="0">
                          <a:solidFill>
                            <a:srgbClr val="000000"/>
                          </a:solidFill>
                          <a:latin typeface="Calibri"/>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3908">
                <a:tc>
                  <a:txBody>
                    <a:bodyPr/>
                    <a:lstStyle/>
                    <a:p>
                      <a:pPr algn="ctr" fontAlgn="ctr"/>
                      <a:r>
                        <a:rPr lang="en-US" sz="1600" b="0" i="0" u="none" strike="noStrike" dirty="0" smtClean="0">
                          <a:solidFill>
                            <a:srgbClr val="000000"/>
                          </a:solidFill>
                          <a:latin typeface="Calibri"/>
                        </a:rPr>
                        <a:t>SS 2</a:t>
                      </a:r>
                      <a:endParaRPr lang="en-US" sz="16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600" b="0" i="0" u="none" strike="noStrike" dirty="0">
                          <a:solidFill>
                            <a:srgbClr val="000000"/>
                          </a:solidFill>
                          <a:latin typeface="Calibri"/>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600" b="0" i="0" u="none" strike="noStrike" dirty="0">
                          <a:solidFill>
                            <a:srgbClr val="000000"/>
                          </a:solidFill>
                          <a:latin typeface="Calibri"/>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3908">
                <a:tc>
                  <a:txBody>
                    <a:bodyPr/>
                    <a:lstStyle/>
                    <a:p>
                      <a:pPr algn="ctr" fontAlgn="ctr"/>
                      <a:r>
                        <a:rPr lang="en-US" sz="1600" b="0" i="0" u="none" strike="noStrike" dirty="0" smtClean="0">
                          <a:solidFill>
                            <a:srgbClr val="000000"/>
                          </a:solidFill>
                          <a:latin typeface="Calibri"/>
                        </a:rPr>
                        <a:t>SS 1</a:t>
                      </a:r>
                      <a:endParaRPr lang="en-US" sz="16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600" b="0" i="0" u="none" strike="noStrike" dirty="0" smtClean="0">
                          <a:solidFill>
                            <a:srgbClr val="000000"/>
                          </a:solidFill>
                          <a:latin typeface="Calibri"/>
                        </a:rPr>
                        <a:t>4</a:t>
                      </a:r>
                      <a:endParaRPr lang="en-US" sz="16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600" b="0" i="0" u="none" strike="noStrike" dirty="0">
                          <a:solidFill>
                            <a:srgbClr val="000000"/>
                          </a:solidFill>
                          <a:latin typeface="Calibri"/>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3908">
                <a:tc>
                  <a:txBody>
                    <a:bodyPr/>
                    <a:lstStyle/>
                    <a:p>
                      <a:pPr algn="ctr" fontAlgn="ctr"/>
                      <a:r>
                        <a:rPr lang="en-US" sz="1600" b="0" i="0" u="none" strike="noStrike" dirty="0" smtClean="0">
                          <a:solidFill>
                            <a:srgbClr val="000000"/>
                          </a:solidFill>
                          <a:latin typeface="Calibri"/>
                        </a:rPr>
                        <a:t>SS 0</a:t>
                      </a:r>
                      <a:endParaRPr lang="en-US" sz="16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600" b="0" i="0" u="none" strike="noStrike" dirty="0">
                          <a:solidFill>
                            <a:srgbClr val="000000"/>
                          </a:solidFill>
                          <a:latin typeface="Calibri"/>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600" b="0" i="0" u="none" strike="noStrike" dirty="0">
                          <a:solidFill>
                            <a:srgbClr val="000000"/>
                          </a:solidFill>
                          <a:latin typeface="Calibri"/>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sp>
        <p:nvSpPr>
          <p:cNvPr id="7" name="Leading Question"/>
          <p:cNvSpPr txBox="1"/>
          <p:nvPr/>
        </p:nvSpPr>
        <p:spPr>
          <a:xfrm>
            <a:off x="8402347" y="6562045"/>
            <a:ext cx="418384"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Lab...</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bwMode="auto">
          <a:xfrm>
            <a:off x="533400" y="3886200"/>
            <a:ext cx="4114800" cy="21336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482" name="Rectangle 2"/>
          <p:cNvSpPr>
            <a:spLocks noGrp="1" noChangeArrowheads="1"/>
          </p:cNvSpPr>
          <p:nvPr>
            <p:ph type="title"/>
          </p:nvPr>
        </p:nvSpPr>
        <p:spPr/>
        <p:txBody>
          <a:bodyPr>
            <a:normAutofit/>
          </a:bodyPr>
          <a:lstStyle/>
          <a:p>
            <a:r>
              <a:rPr lang="en-US" dirty="0" smtClean="0">
                <a:solidFill>
                  <a:srgbClr val="FF0000"/>
                </a:solidFill>
              </a:rPr>
              <a:t>Lab 5: ADC12</a:t>
            </a:r>
          </a:p>
        </p:txBody>
      </p:sp>
      <p:sp>
        <p:nvSpPr>
          <p:cNvPr id="20484" name="Text Box 4"/>
          <p:cNvSpPr txBox="1">
            <a:spLocks noChangeArrowheads="1"/>
          </p:cNvSpPr>
          <p:nvPr/>
        </p:nvSpPr>
        <p:spPr bwMode="auto">
          <a:xfrm>
            <a:off x="455230" y="3962400"/>
            <a:ext cx="4269170" cy="2059025"/>
          </a:xfrm>
          <a:prstGeom prst="rect">
            <a:avLst/>
          </a:prstGeom>
          <a:noFill/>
          <a:ln w="12700" algn="ctr">
            <a:noFill/>
            <a:miter lim="800000"/>
            <a:headEnd/>
            <a:tailEnd/>
          </a:ln>
        </p:spPr>
        <p:txBody>
          <a:bodyPr wrap="square" anchorCtr="1">
            <a:spAutoFit/>
          </a:bodyPr>
          <a:lstStyle/>
          <a:p>
            <a:pPr marL="342900" indent="-342900" algn="l">
              <a:buClr>
                <a:schemeClr val="tx2"/>
              </a:buClr>
              <a:buSzPct val="75000"/>
              <a:buFont typeface="Wingdings" pitchFamily="2" charset="2"/>
              <a:buChar char="u"/>
              <a:defRPr/>
            </a:pPr>
            <a:r>
              <a:rPr lang="en-US" sz="1800" b="0" dirty="0" smtClean="0"/>
              <a:t>Enable and configure ADC and sequencer</a:t>
            </a:r>
          </a:p>
          <a:p>
            <a:pPr marL="342900" indent="-342900" algn="l">
              <a:buClr>
                <a:schemeClr val="tx2"/>
              </a:buClr>
              <a:buSzPct val="75000"/>
              <a:buFont typeface="Wingdings" pitchFamily="2" charset="2"/>
              <a:buChar char="u"/>
              <a:defRPr/>
            </a:pPr>
            <a:r>
              <a:rPr lang="en-US" sz="1800" b="0" dirty="0" smtClean="0"/>
              <a:t>Measure and display values from </a:t>
            </a:r>
            <a:br>
              <a:rPr lang="en-US" sz="1800" b="0" dirty="0" smtClean="0"/>
            </a:br>
            <a:r>
              <a:rPr lang="en-US" sz="1800" b="0" dirty="0" smtClean="0"/>
              <a:t>internal temperature sensor</a:t>
            </a:r>
          </a:p>
          <a:p>
            <a:pPr marL="342900" indent="-342900" algn="l">
              <a:buClr>
                <a:schemeClr val="tx2"/>
              </a:buClr>
              <a:buSzPct val="75000"/>
              <a:buFont typeface="Wingdings" pitchFamily="2" charset="2"/>
              <a:buChar char="u"/>
              <a:defRPr/>
            </a:pPr>
            <a:r>
              <a:rPr lang="en-US" sz="1800" b="0" dirty="0" smtClean="0"/>
              <a:t>Add hardware averaging</a:t>
            </a:r>
          </a:p>
          <a:p>
            <a:pPr marL="342900" indent="-342900" algn="l">
              <a:buClr>
                <a:schemeClr val="tx2"/>
              </a:buClr>
              <a:buSzPct val="75000"/>
              <a:buFont typeface="Wingdings" pitchFamily="2" charset="2"/>
              <a:buChar char="u"/>
              <a:defRPr/>
            </a:pPr>
            <a:r>
              <a:rPr lang="en-US" sz="1800" b="0" dirty="0" smtClean="0"/>
              <a:t>Use ROM peripheral driver library calls and note size difference</a:t>
            </a:r>
            <a:endParaRPr lang="en-US" sz="1800" b="0" dirty="0"/>
          </a:p>
        </p:txBody>
      </p:sp>
      <p:sp>
        <p:nvSpPr>
          <p:cNvPr id="62" name="Leading Question"/>
          <p:cNvSpPr txBox="1"/>
          <p:nvPr/>
        </p:nvSpPr>
        <p:spPr>
          <a:xfrm>
            <a:off x="8057702" y="6562045"/>
            <a:ext cx="76302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Agenda ...</a:t>
            </a:r>
          </a:p>
        </p:txBody>
      </p:sp>
      <p:cxnSp>
        <p:nvCxnSpPr>
          <p:cNvPr id="14" name="Straight Connector 13"/>
          <p:cNvCxnSpPr/>
          <p:nvPr/>
        </p:nvCxnSpPr>
        <p:spPr bwMode="auto">
          <a:xfrm flipH="1">
            <a:off x="3276600" y="2362200"/>
            <a:ext cx="1184367" cy="8709"/>
          </a:xfrm>
          <a:prstGeom prst="line">
            <a:avLst/>
          </a:prstGeom>
          <a:solidFill>
            <a:schemeClr val="accent1"/>
          </a:solidFill>
          <a:ln w="25400" cap="flat" cmpd="sng" algn="ctr">
            <a:solidFill>
              <a:schemeClr val="tx1"/>
            </a:solidFill>
            <a:prstDash val="solid"/>
            <a:round/>
            <a:headEnd type="none" w="sm" len="sm"/>
            <a:tailEnd type="none" w="sm" len="sm"/>
          </a:ln>
          <a:effectLst/>
        </p:spPr>
      </p:cxnSp>
      <p:cxnSp>
        <p:nvCxnSpPr>
          <p:cNvPr id="15" name="Straight Connector 14"/>
          <p:cNvCxnSpPr/>
          <p:nvPr/>
        </p:nvCxnSpPr>
        <p:spPr bwMode="auto">
          <a:xfrm>
            <a:off x="4448933" y="1676400"/>
            <a:ext cx="0" cy="68580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16" name="Picture 10" descr="http://us.toshiba.com/images/showcase/products/satellite-a505-s6033-laptop.png"/>
          <p:cNvPicPr>
            <a:picLocks noChangeAspect="1" noChangeArrowheads="1"/>
          </p:cNvPicPr>
          <p:nvPr/>
        </p:nvPicPr>
        <p:blipFill>
          <a:blip r:embed="rId3" cstate="print"/>
          <a:srcRect/>
          <a:stretch>
            <a:fillRect/>
          </a:stretch>
        </p:blipFill>
        <p:spPr bwMode="auto">
          <a:xfrm>
            <a:off x="838200" y="1752600"/>
            <a:ext cx="3117464" cy="2153301"/>
          </a:xfrm>
          <a:prstGeom prst="rect">
            <a:avLst/>
          </a:prstGeom>
          <a:noFill/>
        </p:spPr>
      </p:pic>
      <p:sp>
        <p:nvSpPr>
          <p:cNvPr id="17" name="TextBox 16"/>
          <p:cNvSpPr txBox="1"/>
          <p:nvPr/>
        </p:nvSpPr>
        <p:spPr>
          <a:xfrm>
            <a:off x="3581400" y="1371600"/>
            <a:ext cx="3294493" cy="338554"/>
          </a:xfrm>
          <a:prstGeom prst="rect">
            <a:avLst/>
          </a:prstGeom>
          <a:noFill/>
        </p:spPr>
        <p:txBody>
          <a:bodyPr wrap="none" rtlCol="0" anchor="ctr" anchorCtr="1">
            <a:spAutoFit/>
          </a:bodyPr>
          <a:lstStyle/>
          <a:p>
            <a:r>
              <a:rPr lang="en-US" sz="2000" b="0" dirty="0" smtClean="0">
                <a:solidFill>
                  <a:schemeClr val="dk1"/>
                </a:solidFill>
                <a:effectLst/>
              </a:rPr>
              <a:t>USB Emulation Connection</a:t>
            </a:r>
          </a:p>
        </p:txBody>
      </p:sp>
      <p:cxnSp>
        <p:nvCxnSpPr>
          <p:cNvPr id="19" name="Straight Arrow Connector 18"/>
          <p:cNvCxnSpPr/>
          <p:nvPr/>
        </p:nvCxnSpPr>
        <p:spPr bwMode="auto">
          <a:xfrm flipH="1">
            <a:off x="6169819" y="1676400"/>
            <a:ext cx="5697" cy="304800"/>
          </a:xfrm>
          <a:prstGeom prst="straightConnector1">
            <a:avLst/>
          </a:prstGeom>
          <a:solidFill>
            <a:schemeClr val="accent1"/>
          </a:solidFill>
          <a:ln w="25400" cap="flat" cmpd="sng" algn="ctr">
            <a:solidFill>
              <a:schemeClr val="tx1"/>
            </a:solidFill>
            <a:prstDash val="solid"/>
            <a:round/>
            <a:headEnd type="none" w="sm" len="sm"/>
            <a:tailEnd type="triangle" w="lg" len="med"/>
          </a:ln>
          <a:effectLst/>
        </p:spPr>
      </p:cxnSp>
      <p:cxnSp>
        <p:nvCxnSpPr>
          <p:cNvPr id="20" name="Straight Connector 19"/>
          <p:cNvCxnSpPr/>
          <p:nvPr/>
        </p:nvCxnSpPr>
        <p:spPr bwMode="auto">
          <a:xfrm>
            <a:off x="4436267" y="1676400"/>
            <a:ext cx="1752600" cy="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21" name="Picture 20" descr="transparent flat.png"/>
          <p:cNvPicPr>
            <a:picLocks noChangeAspect="1"/>
          </p:cNvPicPr>
          <p:nvPr/>
        </p:nvPicPr>
        <p:blipFill>
          <a:blip r:embed="rId4" cstate="print"/>
          <a:stretch>
            <a:fillRect/>
          </a:stretch>
        </p:blipFill>
        <p:spPr>
          <a:xfrm>
            <a:off x="5037300" y="1725966"/>
            <a:ext cx="3479344" cy="4343400"/>
          </a:xfrm>
          <a:prstGeom prst="rect">
            <a:avLst/>
          </a:prstGeom>
        </p:spPr>
      </p:pic>
      <p:pic>
        <p:nvPicPr>
          <p:cNvPr id="1026" name="Picture 2"/>
          <p:cNvPicPr>
            <a:picLocks noChangeAspect="1" noChangeArrowheads="1"/>
          </p:cNvPicPr>
          <p:nvPr/>
        </p:nvPicPr>
        <p:blipFill>
          <a:blip r:embed="rId5" cstate="print"/>
          <a:srcRect/>
          <a:stretch>
            <a:fillRect/>
          </a:stretch>
        </p:blipFill>
        <p:spPr bwMode="auto">
          <a:xfrm>
            <a:off x="6781800" y="3505200"/>
            <a:ext cx="1981200" cy="1238250"/>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2000" fill="hold"/>
                                        <p:tgtEl>
                                          <p:spTgt spid="1026"/>
                                        </p:tgtEl>
                                        <p:attrNameLst>
                                          <p:attrName>ppt_x</p:attrName>
                                        </p:attrNameLst>
                                      </p:cBhvr>
                                      <p:tavLst>
                                        <p:tav tm="0">
                                          <p:val>
                                            <p:strVal val="1+#ppt_w/2"/>
                                          </p:val>
                                        </p:tav>
                                        <p:tav tm="100000">
                                          <p:val>
                                            <p:strVal val="#ppt_x"/>
                                          </p:val>
                                        </p:tav>
                                      </p:tavLst>
                                    </p:anim>
                                    <p:anim calcmode="lin" valueType="num">
                                      <p:cBhvr additive="base">
                                        <p:cTn id="8" dur="2000" fill="hold"/>
                                        <p:tgtEl>
                                          <p:spTgt spid="1026"/>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9" presetClass="entr" presetSubtype="0"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dissolve">
                                      <p:cBhvr>
                                        <p:cTn id="12" dur="2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sp>
        <p:nvSpPr>
          <p:cNvPr id="8" name="Leading Question"/>
          <p:cNvSpPr txBox="1"/>
          <p:nvPr/>
        </p:nvSpPr>
        <p:spPr>
          <a:xfrm>
            <a:off x="7682599" y="6562045"/>
            <a:ext cx="1138132"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Key Features</a:t>
            </a:r>
            <a:r>
              <a:rPr lang="en-US" sz="1600" b="0" dirty="0" smtClean="0">
                <a:solidFill>
                  <a:srgbClr val="000000"/>
                </a:solidFill>
                <a:effectLst/>
                <a:latin typeface="Arial Narrow"/>
              </a:rPr>
              <a:t>...</a:t>
            </a:r>
          </a:p>
        </p:txBody>
      </p:sp>
      <p:sp>
        <p:nvSpPr>
          <p:cNvPr id="12" name="Rounded Rectangle 11"/>
          <p:cNvSpPr/>
          <p:nvPr/>
        </p:nvSpPr>
        <p:spPr bwMode="auto">
          <a:xfrm>
            <a:off x="1600200" y="3170420"/>
            <a:ext cx="5638800" cy="418743"/>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pic>
        <p:nvPicPr>
          <p:cNvPr id="13" name="Picture 12" descr="transparent perspective.png"/>
          <p:cNvPicPr>
            <a:picLocks noChangeAspect="1"/>
          </p:cNvPicPr>
          <p:nvPr/>
        </p:nvPicPr>
        <p:blipFill>
          <a:blip r:embed="rId4" cstate="print"/>
          <a:stretch>
            <a:fillRect/>
          </a:stretch>
        </p:blipFill>
        <p:spPr>
          <a:xfrm>
            <a:off x="5334000" y="1828800"/>
            <a:ext cx="3962400" cy="3706586"/>
          </a:xfrm>
          <a:prstGeom prst="rect">
            <a:avLst/>
          </a:prstGeom>
        </p:spPr>
      </p:pic>
      <p:sp>
        <p:nvSpPr>
          <p:cNvPr id="9" name="Text Box 4"/>
          <p:cNvSpPr txBox="1">
            <a:spLocks noChangeArrowheads="1"/>
          </p:cNvSpPr>
          <p:nvPr/>
        </p:nvSpPr>
        <p:spPr bwMode="auto">
          <a:xfrm>
            <a:off x="1066800" y="990600"/>
            <a:ext cx="6705600" cy="5786199"/>
          </a:xfrm>
          <a:prstGeom prst="rect">
            <a:avLst/>
          </a:prstGeom>
          <a:noFill/>
          <a:ln w="25400" algn="ctr">
            <a:noFill/>
            <a:miter lim="800000"/>
            <a:headEnd/>
            <a:tailEnd/>
          </a:ln>
        </p:spPr>
        <p:txBody>
          <a:bodyPr wrap="square">
            <a:spAutoFit/>
          </a:bodyPr>
          <a:lstStyle/>
          <a:p>
            <a:r>
              <a:rPr lang="en-US" b="0" dirty="0">
                <a:solidFill>
                  <a:srgbClr val="000000"/>
                </a:solidFill>
              </a:rPr>
              <a:t>Introduction to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a:t>
            </a:r>
            <a:r>
              <a:rPr lang="en-US" b="0" dirty="0">
                <a:solidFill>
                  <a:srgbClr val="000000"/>
                </a:solidFill>
              </a:rPr>
              <a:t>and Peripherals</a:t>
            </a:r>
          </a:p>
          <a:p>
            <a:r>
              <a:rPr lang="en-US" b="0" dirty="0">
                <a:solidFill>
                  <a:srgbClr val="000000"/>
                </a:solidFill>
              </a:rPr>
              <a:t>Code Composer Studio</a:t>
            </a:r>
          </a:p>
          <a:p>
            <a:r>
              <a:rPr lang="en-US" b="0" dirty="0">
                <a:solidFill>
                  <a:srgbClr val="000000"/>
                </a:solidFill>
              </a:rPr>
              <a:t>Introduction to StellarisWare, </a:t>
            </a:r>
            <a:br>
              <a:rPr lang="en-US" b="0" dirty="0">
                <a:solidFill>
                  <a:srgbClr val="000000"/>
                </a:solidFill>
              </a:rPr>
            </a:br>
            <a:r>
              <a:rPr lang="en-US" b="0" dirty="0">
                <a:solidFill>
                  <a:srgbClr val="000000"/>
                </a:solidFill>
              </a:rPr>
              <a:t>Initialization and GPIO</a:t>
            </a:r>
          </a:p>
          <a:p>
            <a:r>
              <a:rPr lang="en-US" b="0" dirty="0" smtClean="0">
                <a:solidFill>
                  <a:srgbClr val="000000"/>
                </a:solidFill>
              </a:rPr>
              <a:t>Interrupts and the Timers</a:t>
            </a:r>
            <a:endParaRPr lang="en-US" b="0" dirty="0">
              <a:solidFill>
                <a:srgbClr val="000000"/>
              </a:solidFill>
            </a:endParaRPr>
          </a:p>
          <a:p>
            <a:r>
              <a:rPr lang="en-US" b="0" dirty="0" smtClean="0">
                <a:solidFill>
                  <a:srgbClr val="000000"/>
                </a:solidFill>
              </a:rPr>
              <a:t>ADC12</a:t>
            </a:r>
            <a:endParaRPr lang="en-US" b="0" dirty="0">
              <a:solidFill>
                <a:srgbClr val="000000"/>
              </a:solidFill>
            </a:endParaRPr>
          </a:p>
          <a:p>
            <a:r>
              <a:rPr lang="en-US" dirty="0" smtClean="0">
                <a:solidFill>
                  <a:srgbClr val="000000"/>
                </a:solidFill>
              </a:rPr>
              <a:t>Hibernation Module</a:t>
            </a:r>
          </a:p>
          <a:p>
            <a:r>
              <a:rPr lang="en-US" b="0" dirty="0" smtClean="0">
                <a:solidFill>
                  <a:srgbClr val="000000"/>
                </a:solidFill>
              </a:rPr>
              <a:t>USB</a:t>
            </a:r>
          </a:p>
          <a:p>
            <a:r>
              <a:rPr lang="en-US" b="0" dirty="0" smtClean="0">
                <a:solidFill>
                  <a:srgbClr val="000000"/>
                </a:solidFill>
              </a:rPr>
              <a:t>Memory</a:t>
            </a:r>
          </a:p>
          <a:p>
            <a:r>
              <a:rPr lang="en-US" b="0" dirty="0" smtClean="0">
                <a:solidFill>
                  <a:srgbClr val="000000"/>
                </a:solidFill>
              </a:rPr>
              <a:t>Floating-Point</a:t>
            </a:r>
          </a:p>
          <a:p>
            <a:r>
              <a:rPr lang="en-US" b="0" dirty="0" err="1" smtClean="0">
                <a:solidFill>
                  <a:srgbClr val="000000"/>
                </a:solidFill>
              </a:rPr>
              <a:t>BoosterPacks</a:t>
            </a:r>
            <a:r>
              <a:rPr lang="en-US" b="0" dirty="0" smtClean="0">
                <a:solidFill>
                  <a:srgbClr val="000000"/>
                </a:solidFill>
              </a:rPr>
              <a:t> and </a:t>
            </a:r>
            <a:r>
              <a:rPr lang="en-US" b="0" dirty="0" err="1" smtClean="0">
                <a:solidFill>
                  <a:srgbClr val="000000"/>
                </a:solidFill>
              </a:rPr>
              <a:t>grLib</a:t>
            </a:r>
            <a:endParaRPr lang="en-US" b="0" dirty="0" smtClean="0">
              <a:solidFill>
                <a:srgbClr val="000000"/>
              </a:solidFill>
            </a:endParaRPr>
          </a:p>
          <a:p>
            <a:r>
              <a:rPr lang="en-US" b="0" dirty="0" smtClean="0">
                <a:solidFill>
                  <a:srgbClr val="000000"/>
                </a:solidFill>
              </a:rPr>
              <a:t>Synchronous Serial Interface</a:t>
            </a:r>
          </a:p>
          <a:p>
            <a:r>
              <a:rPr lang="en-US" b="0" dirty="0" smtClean="0">
                <a:solidFill>
                  <a:srgbClr val="000000"/>
                </a:solidFill>
              </a:rPr>
              <a:t>UART</a:t>
            </a:r>
          </a:p>
          <a:p>
            <a:r>
              <a:rPr lang="en-US" b="0" dirty="0">
                <a:solidFill>
                  <a:srgbClr val="000000"/>
                </a:solidFill>
              </a:rPr>
              <a:t>µDMA</a:t>
            </a:r>
          </a:p>
          <a:p>
            <a:endParaRPr lang="en-US" dirty="0"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par>
                          <p:cTn id="7" fill="hold">
                            <p:stCondLst>
                              <p:cond delay="500"/>
                            </p:stCondLst>
                            <p:childTnLst>
                              <p:par>
                                <p:cTn id="8" presetID="9" presetClass="entr" presetSubtype="0"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1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bwMode="auto">
          <a:xfrm>
            <a:off x="304800" y="1219200"/>
            <a:ext cx="8610600" cy="40386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8434" name="Title 1"/>
          <p:cNvSpPr>
            <a:spLocks noGrp="1"/>
          </p:cNvSpPr>
          <p:nvPr>
            <p:ph type="title"/>
          </p:nvPr>
        </p:nvSpPr>
        <p:spPr/>
        <p:txBody>
          <a:bodyPr/>
          <a:lstStyle/>
          <a:p>
            <a:r>
              <a:rPr lang="en-US" dirty="0" smtClean="0">
                <a:solidFill>
                  <a:srgbClr val="FF0000"/>
                </a:solidFill>
              </a:rPr>
              <a:t>Key Features</a:t>
            </a:r>
          </a:p>
        </p:txBody>
      </p:sp>
      <p:sp>
        <p:nvSpPr>
          <p:cNvPr id="9" name="Rectangle 3"/>
          <p:cNvSpPr txBox="1">
            <a:spLocks noChangeArrowheads="1"/>
          </p:cNvSpPr>
          <p:nvPr/>
        </p:nvSpPr>
        <p:spPr bwMode="auto">
          <a:xfrm>
            <a:off x="411163" y="1447800"/>
            <a:ext cx="4044950" cy="4714875"/>
          </a:xfrm>
          <a:prstGeom prst="rect">
            <a:avLst/>
          </a:prstGeom>
          <a:noFill/>
          <a:ln w="9525" algn="ctr">
            <a:noFill/>
            <a:miter lim="800000"/>
            <a:headEnd/>
            <a:tailEnd/>
          </a:ln>
        </p:spPr>
        <p:txBody>
          <a:bodyPr/>
          <a:lstStyle/>
          <a:p>
            <a:pPr marL="227013" indent="-227013" algn="l">
              <a:spcBef>
                <a:spcPct val="65000"/>
              </a:spcBef>
              <a:buClr>
                <a:schemeClr val="tx2"/>
              </a:buClr>
              <a:buSzPct val="75000"/>
              <a:buFont typeface="Wingdings" pitchFamily="2" charset="2"/>
              <a:buChar char="u"/>
              <a:defRPr/>
            </a:pPr>
            <a:r>
              <a:rPr lang="en-US" sz="1600" kern="0" dirty="0" smtClean="0"/>
              <a:t>Real Time Clock is a </a:t>
            </a:r>
            <a:r>
              <a:rPr lang="en-US" sz="1600" kern="0" dirty="0" smtClean="0">
                <a:latin typeface="+mn-lt"/>
              </a:rPr>
              <a:t>32-bit seconds </a:t>
            </a:r>
            <a:r>
              <a:rPr lang="en-US" sz="1600" kern="0" dirty="0">
                <a:latin typeface="+mn-lt"/>
              </a:rPr>
              <a:t>counter </a:t>
            </a:r>
            <a:r>
              <a:rPr lang="en-US" sz="1600" kern="0" dirty="0" smtClean="0">
                <a:latin typeface="+mn-lt"/>
              </a:rPr>
              <a:t>with a </a:t>
            </a:r>
            <a:r>
              <a:rPr lang="en-US" sz="1600" kern="0" dirty="0">
                <a:latin typeface="+mn-lt"/>
              </a:rPr>
              <a:t>15-bit sub seconds </a:t>
            </a:r>
            <a:r>
              <a:rPr lang="en-US" sz="1600" kern="0" dirty="0" smtClean="0">
                <a:latin typeface="+mn-lt"/>
              </a:rPr>
              <a:t>counter &amp; </a:t>
            </a:r>
            <a:r>
              <a:rPr lang="en-US" sz="1600" kern="0" dirty="0">
                <a:latin typeface="+mn-lt"/>
              </a:rPr>
              <a:t>add-in trim capability</a:t>
            </a:r>
          </a:p>
          <a:p>
            <a:pPr marL="227013" indent="-227013" algn="l">
              <a:spcBef>
                <a:spcPct val="65000"/>
              </a:spcBef>
              <a:buClr>
                <a:schemeClr val="tx2"/>
              </a:buClr>
              <a:buSzPct val="75000"/>
              <a:buFont typeface="Wingdings" pitchFamily="2" charset="2"/>
              <a:buChar char="u"/>
              <a:defRPr/>
            </a:pPr>
            <a:r>
              <a:rPr lang="en-US" sz="1600" kern="0" dirty="0">
                <a:latin typeface="+mn-lt"/>
              </a:rPr>
              <a:t>Dedicated pin for waking using an external signal</a:t>
            </a:r>
          </a:p>
          <a:p>
            <a:pPr marL="227013" indent="-227013" algn="l">
              <a:spcBef>
                <a:spcPct val="65000"/>
              </a:spcBef>
              <a:buClr>
                <a:schemeClr val="tx2"/>
              </a:buClr>
              <a:buSzPct val="75000"/>
              <a:buFont typeface="Wingdings" pitchFamily="2" charset="2"/>
              <a:buChar char="u"/>
              <a:defRPr/>
            </a:pPr>
            <a:r>
              <a:rPr lang="en-US" sz="1600" kern="0" dirty="0">
                <a:latin typeface="+mn-lt"/>
              </a:rPr>
              <a:t>RTC operational and hibernation memory valid as long as </a:t>
            </a:r>
            <a:r>
              <a:rPr lang="en-US" sz="1600" dirty="0">
                <a:latin typeface="Arial" pitchFamily="34" charset="0"/>
              </a:rPr>
              <a:t>V</a:t>
            </a:r>
            <a:r>
              <a:rPr lang="en-US" sz="1600" baseline="-25000" dirty="0">
                <a:latin typeface="Arial" pitchFamily="34" charset="0"/>
              </a:rPr>
              <a:t>BAT </a:t>
            </a:r>
            <a:r>
              <a:rPr lang="en-US" sz="1600" kern="0" dirty="0">
                <a:latin typeface="+mn-lt"/>
              </a:rPr>
              <a:t>is valid</a:t>
            </a:r>
          </a:p>
          <a:p>
            <a:pPr marL="227013" indent="-227013" algn="l">
              <a:spcBef>
                <a:spcPct val="65000"/>
              </a:spcBef>
              <a:buClr>
                <a:schemeClr val="tx2"/>
              </a:buClr>
              <a:buSzPct val="75000"/>
              <a:buFont typeface="Wingdings" pitchFamily="2" charset="2"/>
              <a:buChar char="u"/>
              <a:defRPr/>
            </a:pPr>
            <a:r>
              <a:rPr lang="en-US" sz="1600" kern="0" dirty="0">
                <a:latin typeface="+mn-lt"/>
              </a:rPr>
              <a:t>GPIO pins state retention </a:t>
            </a:r>
            <a:r>
              <a:rPr lang="en-US" sz="1600" kern="0" dirty="0" smtClean="0">
                <a:latin typeface="+mn-lt"/>
              </a:rPr>
              <a:t>provided during VDD3ON mode</a:t>
            </a:r>
            <a:endParaRPr lang="en-US" sz="1600" kern="0" dirty="0">
              <a:latin typeface="+mn-lt"/>
            </a:endParaRPr>
          </a:p>
          <a:p>
            <a:pPr marL="227013" indent="-227013" algn="l">
              <a:spcBef>
                <a:spcPct val="65000"/>
              </a:spcBef>
              <a:buClr>
                <a:schemeClr val="tx2"/>
              </a:buClr>
              <a:buSzPct val="75000"/>
              <a:buFont typeface="Wingdings" pitchFamily="2" charset="2"/>
              <a:buChar char="u"/>
              <a:defRPr/>
            </a:pPr>
            <a:r>
              <a:rPr lang="en-US" sz="1600" kern="0" dirty="0"/>
              <a:t>Two mechanisms for power control</a:t>
            </a:r>
          </a:p>
          <a:p>
            <a:pPr marL="684213" lvl="1" indent="-227013" algn="l">
              <a:spcBef>
                <a:spcPts val="900"/>
              </a:spcBef>
              <a:buClr>
                <a:schemeClr val="tx2"/>
              </a:buClr>
              <a:buSzPct val="75000"/>
              <a:buFont typeface="Arial" pitchFamily="34" charset="0"/>
              <a:buChar char="•"/>
              <a:defRPr/>
            </a:pPr>
            <a:r>
              <a:rPr lang="en-US" sz="1600" kern="0" dirty="0"/>
              <a:t>System Power </a:t>
            </a:r>
            <a:r>
              <a:rPr lang="en-US" sz="1600" kern="0" dirty="0" smtClean="0"/>
              <a:t>Control for CPU and other on-board hardware</a:t>
            </a:r>
            <a:endParaRPr lang="en-US" sz="1600" kern="0" dirty="0"/>
          </a:p>
          <a:p>
            <a:pPr marL="684213" lvl="1" indent="-227013" algn="l">
              <a:spcBef>
                <a:spcPts val="900"/>
              </a:spcBef>
              <a:buClr>
                <a:schemeClr val="tx2"/>
              </a:buClr>
              <a:buSzPct val="75000"/>
              <a:buFont typeface="Arial" pitchFamily="34" charset="0"/>
              <a:buChar char="•"/>
              <a:defRPr/>
            </a:pPr>
            <a:r>
              <a:rPr lang="en-US" sz="1600" kern="0" dirty="0"/>
              <a:t>On-chip Power </a:t>
            </a:r>
            <a:r>
              <a:rPr lang="en-US" sz="1600" kern="0" dirty="0" smtClean="0"/>
              <a:t>Control for CPU only</a:t>
            </a:r>
            <a:endParaRPr lang="en-US" sz="1600" kern="0" dirty="0"/>
          </a:p>
        </p:txBody>
      </p:sp>
      <p:sp>
        <p:nvSpPr>
          <p:cNvPr id="10" name="Rectangle 3"/>
          <p:cNvSpPr txBox="1">
            <a:spLocks noChangeArrowheads="1"/>
          </p:cNvSpPr>
          <p:nvPr/>
        </p:nvSpPr>
        <p:spPr bwMode="auto">
          <a:xfrm>
            <a:off x="4627563" y="1447801"/>
            <a:ext cx="4044950" cy="3352800"/>
          </a:xfrm>
          <a:prstGeom prst="rect">
            <a:avLst/>
          </a:prstGeom>
          <a:noFill/>
          <a:ln w="9525" algn="ctr">
            <a:noFill/>
            <a:miter lim="800000"/>
            <a:headEnd/>
            <a:tailEnd/>
          </a:ln>
        </p:spPr>
        <p:txBody>
          <a:bodyPr/>
          <a:lstStyle/>
          <a:p>
            <a:pPr marL="227013" indent="-227013" algn="l">
              <a:spcBef>
                <a:spcPct val="65000"/>
              </a:spcBef>
              <a:buClr>
                <a:schemeClr val="tx2"/>
              </a:buClr>
              <a:buSzPct val="75000"/>
              <a:buFont typeface="Wingdings" pitchFamily="2" charset="2"/>
              <a:buChar char="u"/>
              <a:defRPr/>
            </a:pPr>
            <a:r>
              <a:rPr lang="en-US" sz="1600" kern="0" dirty="0">
                <a:latin typeface="+mn-lt"/>
              </a:rPr>
              <a:t>Low-battery detection, signaling, and interrupt generation, with optional wake on low battery</a:t>
            </a:r>
          </a:p>
          <a:p>
            <a:pPr marL="227013" indent="-227013" algn="l">
              <a:spcBef>
                <a:spcPct val="65000"/>
              </a:spcBef>
              <a:buClr>
                <a:schemeClr val="tx2"/>
              </a:buClr>
              <a:buSzPct val="75000"/>
              <a:buFont typeface="Wingdings" pitchFamily="2" charset="2"/>
              <a:buChar char="u"/>
              <a:defRPr/>
            </a:pPr>
            <a:r>
              <a:rPr lang="en-US" sz="1600" kern="0" dirty="0" smtClean="0">
                <a:latin typeface="+mn-lt"/>
              </a:rPr>
              <a:t>32,768 Hz </a:t>
            </a:r>
            <a:r>
              <a:rPr lang="en-US" sz="1600" kern="0" dirty="0">
                <a:latin typeface="+mn-lt"/>
              </a:rPr>
              <a:t>external crystal or an external </a:t>
            </a:r>
            <a:r>
              <a:rPr lang="en-US" sz="1600" kern="0" dirty="0" smtClean="0">
                <a:latin typeface="+mn-lt"/>
              </a:rPr>
              <a:t>oscillator clock source</a:t>
            </a:r>
            <a:endParaRPr lang="en-US" sz="1600" kern="0" dirty="0">
              <a:latin typeface="+mn-lt"/>
            </a:endParaRPr>
          </a:p>
          <a:p>
            <a:pPr marL="227013" indent="-227013" algn="l">
              <a:spcBef>
                <a:spcPct val="65000"/>
              </a:spcBef>
              <a:buClr>
                <a:schemeClr val="tx2"/>
              </a:buClr>
              <a:buSzPct val="75000"/>
              <a:buFont typeface="Wingdings" pitchFamily="2" charset="2"/>
              <a:buChar char="u"/>
              <a:defRPr/>
            </a:pPr>
            <a:r>
              <a:rPr lang="en-US" sz="1600" kern="0" dirty="0">
                <a:latin typeface="+mn-lt"/>
              </a:rPr>
              <a:t>16 32-bit words of battery-backed memory </a:t>
            </a:r>
            <a:r>
              <a:rPr lang="en-US" sz="1600" kern="0" dirty="0" smtClean="0">
                <a:latin typeface="+mn-lt"/>
              </a:rPr>
              <a:t>are provided for you to </a:t>
            </a:r>
            <a:r>
              <a:rPr lang="en-US" sz="1600" kern="0" dirty="0">
                <a:latin typeface="+mn-lt"/>
              </a:rPr>
              <a:t>save </a:t>
            </a:r>
            <a:r>
              <a:rPr lang="en-US" sz="1600" kern="0" dirty="0" smtClean="0">
                <a:latin typeface="+mn-lt"/>
              </a:rPr>
              <a:t>the processor state to during </a:t>
            </a:r>
            <a:r>
              <a:rPr lang="en-US" sz="1600" kern="0" dirty="0">
                <a:latin typeface="+mn-lt"/>
              </a:rPr>
              <a:t>hibernation</a:t>
            </a:r>
          </a:p>
          <a:p>
            <a:pPr marL="227013" indent="-227013" algn="l">
              <a:spcBef>
                <a:spcPct val="65000"/>
              </a:spcBef>
              <a:buClr>
                <a:schemeClr val="tx2"/>
              </a:buClr>
              <a:buSzPct val="75000"/>
              <a:buFont typeface="Wingdings" pitchFamily="2" charset="2"/>
              <a:buChar char="u"/>
              <a:defRPr/>
            </a:pPr>
            <a:r>
              <a:rPr lang="en-US" sz="1600" kern="0" dirty="0">
                <a:latin typeface="+mn-lt"/>
              </a:rPr>
              <a:t>Programmable interrupts for RTC match, external wake, and low battery events.</a:t>
            </a:r>
          </a:p>
        </p:txBody>
      </p:sp>
      <p:pic>
        <p:nvPicPr>
          <p:cNvPr id="2050" name="Picture 2" descr="C:\Documents and Settings\a0192895\Local Settings\Temporary Internet Files\Content.IE5\HW4GLVT0\MC900229885[1].wmf"/>
          <p:cNvPicPr>
            <a:picLocks noChangeAspect="1" noChangeArrowheads="1"/>
          </p:cNvPicPr>
          <p:nvPr/>
        </p:nvPicPr>
        <p:blipFill>
          <a:blip r:embed="rId3" cstate="print"/>
          <a:srcRect/>
          <a:stretch>
            <a:fillRect/>
          </a:stretch>
        </p:blipFill>
        <p:spPr bwMode="auto">
          <a:xfrm>
            <a:off x="4267200" y="4648200"/>
            <a:ext cx="2276475" cy="1771916"/>
          </a:xfrm>
          <a:prstGeom prst="rect">
            <a:avLst/>
          </a:prstGeom>
          <a:noFill/>
        </p:spPr>
      </p:pic>
      <p:sp>
        <p:nvSpPr>
          <p:cNvPr id="12" name="Leading Question"/>
          <p:cNvSpPr txBox="1"/>
          <p:nvPr/>
        </p:nvSpPr>
        <p:spPr>
          <a:xfrm>
            <a:off x="7301084" y="6562045"/>
            <a:ext cx="1519647"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Low Power Modes</a:t>
            </a:r>
            <a:r>
              <a:rPr lang="en-US" sz="1600" b="0" dirty="0" smtClean="0">
                <a:solidFill>
                  <a:srgbClr val="000000"/>
                </a:solidFill>
                <a:effectLst/>
                <a:latin typeface="Arial Narrow"/>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bwMode="auto">
          <a:xfrm>
            <a:off x="381000" y="1371600"/>
            <a:ext cx="3886200" cy="42672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2292" name="Rectangle 2"/>
          <p:cNvSpPr>
            <a:spLocks noGrp="1" noChangeArrowheads="1"/>
          </p:cNvSpPr>
          <p:nvPr>
            <p:ph type="title"/>
          </p:nvPr>
        </p:nvSpPr>
        <p:spPr>
          <a:xfrm>
            <a:off x="231775" y="0"/>
            <a:ext cx="8797925" cy="814387"/>
          </a:xfrm>
        </p:spPr>
        <p:txBody>
          <a:bodyPr/>
          <a:lstStyle/>
          <a:p>
            <a:pPr eaLnBrk="1" hangingPunct="1"/>
            <a:r>
              <a:rPr lang="en-US" dirty="0" smtClean="0">
                <a:solidFill>
                  <a:srgbClr val="FF0000"/>
                </a:solidFill>
              </a:rPr>
              <a:t>Power Modes</a:t>
            </a:r>
          </a:p>
        </p:txBody>
      </p:sp>
      <p:sp>
        <p:nvSpPr>
          <p:cNvPr id="12293" name="Rectangle 3"/>
          <p:cNvSpPr>
            <a:spLocks noGrp="1" noChangeArrowheads="1"/>
          </p:cNvSpPr>
          <p:nvPr>
            <p:ph idx="1"/>
          </p:nvPr>
        </p:nvSpPr>
        <p:spPr>
          <a:xfrm>
            <a:off x="1" y="1611313"/>
            <a:ext cx="4114800" cy="2427287"/>
          </a:xfrm>
        </p:spPr>
        <p:txBody>
          <a:bodyPr>
            <a:noAutofit/>
          </a:bodyPr>
          <a:lstStyle/>
          <a:p>
            <a:pPr marL="800100" lvl="1" indent="-342900">
              <a:buFont typeface="Wingdings"/>
              <a:buChar char=""/>
            </a:pPr>
            <a:r>
              <a:rPr lang="en-US" sz="1800" dirty="0" smtClean="0"/>
              <a:t>Run mode</a:t>
            </a:r>
          </a:p>
          <a:p>
            <a:pPr marL="800100" lvl="1" indent="-342900">
              <a:buFont typeface="Wingdings"/>
              <a:buChar char=""/>
            </a:pPr>
            <a:r>
              <a:rPr lang="en-US" sz="1800" dirty="0" smtClean="0"/>
              <a:t>Sleep mode stops the processor clock</a:t>
            </a:r>
          </a:p>
          <a:p>
            <a:pPr lvl="2">
              <a:buFont typeface="Arial" pitchFamily="34" charset="0"/>
              <a:buChar char="•"/>
            </a:pPr>
            <a:r>
              <a:rPr lang="en-US" sz="1600" b="0" dirty="0" smtClean="0"/>
              <a:t>2 </a:t>
            </a:r>
            <a:r>
              <a:rPr lang="en-US" sz="1600" b="0" dirty="0" err="1" smtClean="0"/>
              <a:t>SysClk</a:t>
            </a:r>
            <a:r>
              <a:rPr lang="en-US" sz="1600" b="0" dirty="0" smtClean="0"/>
              <a:t> wakeup time</a:t>
            </a:r>
          </a:p>
          <a:p>
            <a:pPr marL="800100" lvl="1" indent="-342900">
              <a:buFont typeface="Wingdings"/>
              <a:buChar char=""/>
            </a:pPr>
            <a:r>
              <a:rPr lang="en-US" sz="1800" dirty="0" smtClean="0"/>
              <a:t>Deep Sleep mode stops the system clock and switches off the PLL and Flash</a:t>
            </a:r>
          </a:p>
          <a:p>
            <a:pPr lvl="2">
              <a:buFont typeface="Arial" pitchFamily="34" charset="0"/>
              <a:buChar char="•"/>
            </a:pPr>
            <a:r>
              <a:rPr lang="en-US" sz="1600" b="0" dirty="0" smtClean="0"/>
              <a:t>1.25 – 350 µS wakeup time</a:t>
            </a:r>
          </a:p>
          <a:p>
            <a:pPr marL="800100" lvl="1" indent="-342900">
              <a:buFont typeface="Wingdings"/>
              <a:buChar char=""/>
            </a:pPr>
            <a:r>
              <a:rPr lang="en-US" sz="1800" dirty="0" smtClean="0"/>
              <a:t>Hibernate mode with only hibernate module powered </a:t>
            </a:r>
            <a:br>
              <a:rPr lang="en-US" sz="1800" dirty="0" smtClean="0"/>
            </a:br>
            <a:r>
              <a:rPr lang="en-US" sz="1800" dirty="0" smtClean="0"/>
              <a:t>(VDD3ON, RTC and no RTC)</a:t>
            </a:r>
          </a:p>
          <a:p>
            <a:pPr lvl="2">
              <a:buFont typeface="Arial" pitchFamily="34" charset="0"/>
              <a:buChar char="•"/>
            </a:pPr>
            <a:r>
              <a:rPr lang="en-US" sz="1600" b="0" dirty="0" smtClean="0"/>
              <a:t>~500µS wakeup time</a:t>
            </a:r>
          </a:p>
        </p:txBody>
      </p:sp>
      <p:pic>
        <p:nvPicPr>
          <p:cNvPr id="8" name="Picture 81"/>
          <p:cNvPicPr>
            <a:picLocks noChangeAspect="1" noChangeArrowheads="1"/>
          </p:cNvPicPr>
          <p:nvPr/>
        </p:nvPicPr>
        <p:blipFill>
          <a:blip r:embed="rId3" cstate="print"/>
          <a:srcRect/>
          <a:stretch>
            <a:fillRect/>
          </a:stretch>
        </p:blipFill>
        <p:spPr bwMode="auto">
          <a:xfrm>
            <a:off x="7002463" y="4902200"/>
            <a:ext cx="352425" cy="285750"/>
          </a:xfrm>
          <a:prstGeom prst="rect">
            <a:avLst/>
          </a:prstGeom>
          <a:noFill/>
          <a:ln w="9525">
            <a:noFill/>
            <a:miter lim="800000"/>
            <a:headEnd/>
            <a:tailEnd/>
          </a:ln>
        </p:spPr>
      </p:pic>
      <p:pic>
        <p:nvPicPr>
          <p:cNvPr id="9" name="Picture 84"/>
          <p:cNvPicPr>
            <a:picLocks noChangeAspect="1" noChangeArrowheads="1"/>
          </p:cNvPicPr>
          <p:nvPr/>
        </p:nvPicPr>
        <p:blipFill>
          <a:blip r:embed="rId4" cstate="print"/>
          <a:srcRect/>
          <a:stretch>
            <a:fillRect/>
          </a:stretch>
        </p:blipFill>
        <p:spPr bwMode="auto">
          <a:xfrm>
            <a:off x="4724400" y="762000"/>
            <a:ext cx="4041775" cy="5687208"/>
          </a:xfrm>
          <a:prstGeom prst="rect">
            <a:avLst/>
          </a:prstGeom>
          <a:noFill/>
          <a:ln w="9525">
            <a:solidFill>
              <a:schemeClr val="tx1"/>
            </a:solidFill>
            <a:miter lim="800000"/>
            <a:headEnd/>
            <a:tailEnd/>
          </a:ln>
        </p:spPr>
      </p:pic>
      <p:sp>
        <p:nvSpPr>
          <p:cNvPr id="10" name="TextBox 17"/>
          <p:cNvSpPr txBox="1">
            <a:spLocks noChangeArrowheads="1"/>
          </p:cNvSpPr>
          <p:nvPr/>
        </p:nvSpPr>
        <p:spPr bwMode="auto">
          <a:xfrm>
            <a:off x="6994525" y="5041900"/>
            <a:ext cx="338138" cy="184150"/>
          </a:xfrm>
          <a:prstGeom prst="rect">
            <a:avLst/>
          </a:prstGeom>
          <a:solidFill>
            <a:schemeClr val="bg1"/>
          </a:solidFill>
          <a:ln w="9525">
            <a:noFill/>
            <a:miter lim="800000"/>
            <a:headEnd/>
            <a:tailEnd/>
          </a:ln>
        </p:spPr>
        <p:txBody>
          <a:bodyPr wrap="none">
            <a:spAutoFit/>
          </a:bodyPr>
          <a:lstStyle/>
          <a:p>
            <a:r>
              <a:rPr lang="en-US" sz="600"/>
              <a:t>TBD</a:t>
            </a:r>
          </a:p>
        </p:txBody>
      </p:sp>
      <p:sp>
        <p:nvSpPr>
          <p:cNvPr id="14" name="Leading Question"/>
          <p:cNvSpPr txBox="1"/>
          <p:nvPr/>
        </p:nvSpPr>
        <p:spPr>
          <a:xfrm>
            <a:off x="6789726" y="6562045"/>
            <a:ext cx="2031005"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Power Mode Comparison</a:t>
            </a:r>
            <a:r>
              <a:rPr lang="en-US" sz="1600" b="0" dirty="0" smtClean="0">
                <a:solidFill>
                  <a:srgbClr val="000000"/>
                </a:solidFill>
                <a:effectLst/>
                <a:latin typeface="Arial Narrow"/>
              </a:rPr>
              <a:t>...</a:t>
            </a:r>
          </a:p>
        </p:txBody>
      </p:sp>
      <p:sp>
        <p:nvSpPr>
          <p:cNvPr id="11" name="Rectangle 10"/>
          <p:cNvSpPr/>
          <p:nvPr/>
        </p:nvSpPr>
        <p:spPr bwMode="auto">
          <a:xfrm>
            <a:off x="7010400" y="4953000"/>
            <a:ext cx="304800" cy="228600"/>
          </a:xfrm>
          <a:prstGeom prst="rect">
            <a:avLst/>
          </a:prstGeom>
          <a:solidFill>
            <a:schemeClr val="accent1"/>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5" name="Rectangle 14"/>
          <p:cNvSpPr/>
          <p:nvPr/>
        </p:nvSpPr>
        <p:spPr bwMode="auto">
          <a:xfrm>
            <a:off x="6553200" y="5562600"/>
            <a:ext cx="304800" cy="228600"/>
          </a:xfrm>
          <a:prstGeom prst="rect">
            <a:avLst/>
          </a:prstGeom>
          <a:solidFill>
            <a:schemeClr val="accent1"/>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3" name="TextBox 12"/>
          <p:cNvSpPr txBox="1"/>
          <p:nvPr/>
        </p:nvSpPr>
        <p:spPr>
          <a:xfrm>
            <a:off x="6427434" y="5639645"/>
            <a:ext cx="533400" cy="227755"/>
          </a:xfrm>
          <a:prstGeom prst="rect">
            <a:avLst/>
          </a:prstGeom>
          <a:noFill/>
        </p:spPr>
        <p:txBody>
          <a:bodyPr wrap="square" rtlCol="0" anchor="ctr" anchorCtr="0">
            <a:spAutoFit/>
          </a:bodyPr>
          <a:lstStyle/>
          <a:p>
            <a:r>
              <a:rPr lang="en-US" sz="1100" dirty="0" smtClean="0">
                <a:solidFill>
                  <a:schemeClr val="dk1"/>
                </a:solidFill>
                <a:effectLst/>
              </a:rPr>
              <a:t>1.05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ounded Rectangle 91"/>
          <p:cNvSpPr/>
          <p:nvPr/>
        </p:nvSpPr>
        <p:spPr bwMode="auto">
          <a:xfrm>
            <a:off x="4666004" y="914401"/>
            <a:ext cx="4221622" cy="48768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75" name="Rectangle 74"/>
          <p:cNvSpPr/>
          <p:nvPr/>
        </p:nvSpPr>
        <p:spPr>
          <a:xfrm>
            <a:off x="395288" y="6113463"/>
            <a:ext cx="1857375" cy="21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20483" name="Title 1"/>
          <p:cNvSpPr>
            <a:spLocks noGrp="1"/>
          </p:cNvSpPr>
          <p:nvPr>
            <p:ph type="title" idx="4294967295"/>
          </p:nvPr>
        </p:nvSpPr>
        <p:spPr>
          <a:xfrm>
            <a:off x="309563" y="0"/>
            <a:ext cx="8834437" cy="914400"/>
          </a:xfrm>
        </p:spPr>
        <p:txBody>
          <a:bodyPr/>
          <a:lstStyle/>
          <a:p>
            <a:pPr eaLnBrk="1" hangingPunct="1"/>
            <a:r>
              <a:rPr lang="en-US" dirty="0" smtClean="0">
                <a:solidFill>
                  <a:srgbClr val="FF0000"/>
                </a:solidFill>
              </a:rPr>
              <a:t>Stellaris</a:t>
            </a:r>
            <a:r>
              <a:rPr lang="en-US" baseline="30000" dirty="0" smtClean="0">
                <a:solidFill>
                  <a:srgbClr val="FF0000"/>
                </a:solidFill>
              </a:rPr>
              <a:t>®</a:t>
            </a:r>
            <a:r>
              <a:rPr lang="en-US" dirty="0" smtClean="0">
                <a:solidFill>
                  <a:srgbClr val="FF0000"/>
                </a:solidFill>
              </a:rPr>
              <a:t> LM4F120 Series MCUs</a:t>
            </a:r>
          </a:p>
        </p:txBody>
      </p:sp>
      <p:sp>
        <p:nvSpPr>
          <p:cNvPr id="20484" name="Content Placeholder 6"/>
          <p:cNvSpPr>
            <a:spLocks/>
          </p:cNvSpPr>
          <p:nvPr/>
        </p:nvSpPr>
        <p:spPr bwMode="auto">
          <a:xfrm>
            <a:off x="4724400" y="1285875"/>
            <a:ext cx="4419600" cy="4429125"/>
          </a:xfrm>
          <a:prstGeom prst="rect">
            <a:avLst/>
          </a:prstGeom>
          <a:noFill/>
          <a:ln w="9525">
            <a:noFill/>
            <a:miter lim="800000"/>
            <a:headEnd/>
            <a:tailEnd/>
          </a:ln>
        </p:spPr>
        <p:txBody>
          <a:bodyPr/>
          <a:lstStyle/>
          <a:p>
            <a:pPr marL="177800" indent="-177800" algn="l"/>
            <a:r>
              <a:rPr lang="en-US" sz="1800" dirty="0">
                <a:effectLst/>
              </a:rPr>
              <a:t>Connectivity features:</a:t>
            </a:r>
          </a:p>
          <a:p>
            <a:pPr marL="177800" indent="-177800" algn="l">
              <a:buClr>
                <a:schemeClr val="tx2"/>
              </a:buClr>
              <a:buSzPct val="75000"/>
              <a:buFont typeface="Wingdings" pitchFamily="2" charset="2"/>
              <a:buChar char="u"/>
            </a:pPr>
            <a:r>
              <a:rPr lang="en-US" sz="1600" b="0" dirty="0">
                <a:effectLst/>
              </a:rPr>
              <a:t>CAN, USB </a:t>
            </a:r>
            <a:r>
              <a:rPr lang="en-US" sz="1600" b="0" dirty="0" smtClean="0">
                <a:effectLst/>
              </a:rPr>
              <a:t>Device, SPI/SSI, I2C, </a:t>
            </a:r>
            <a:r>
              <a:rPr lang="en-US" sz="1600" b="0" dirty="0">
                <a:effectLst/>
              </a:rPr>
              <a:t>UARTs</a:t>
            </a:r>
          </a:p>
          <a:p>
            <a:pPr marL="177800" indent="-177800" algn="l"/>
            <a:r>
              <a:rPr lang="en-US" sz="1800" dirty="0" smtClean="0">
                <a:effectLst/>
              </a:rPr>
              <a:t>High-performance </a:t>
            </a:r>
            <a:r>
              <a:rPr lang="en-US" sz="1800" dirty="0">
                <a:effectLst/>
              </a:rPr>
              <a:t>analog integration</a:t>
            </a:r>
          </a:p>
          <a:p>
            <a:pPr marL="177800" indent="-177800" algn="l">
              <a:buClr>
                <a:schemeClr val="tx2"/>
              </a:buClr>
              <a:buSzPct val="75000"/>
              <a:buFont typeface="Wingdings" pitchFamily="2" charset="2"/>
              <a:buChar char="u"/>
            </a:pPr>
            <a:r>
              <a:rPr lang="en-US" sz="1600" b="0" dirty="0" smtClean="0"/>
              <a:t>Two </a:t>
            </a:r>
            <a:r>
              <a:rPr lang="en-US" sz="1600" b="0" dirty="0" smtClean="0">
                <a:effectLst/>
              </a:rPr>
              <a:t> 1 MSPS </a:t>
            </a:r>
            <a:r>
              <a:rPr lang="en-US" sz="1600" b="0" dirty="0">
                <a:effectLst/>
              </a:rPr>
              <a:t>12-bit </a:t>
            </a:r>
            <a:r>
              <a:rPr lang="en-US" sz="1600" b="0" dirty="0" smtClean="0">
                <a:effectLst/>
              </a:rPr>
              <a:t>ADCs</a:t>
            </a:r>
            <a:endParaRPr lang="en-US" sz="1600" b="0" dirty="0">
              <a:effectLst/>
            </a:endParaRPr>
          </a:p>
          <a:p>
            <a:pPr marL="177800" indent="-177800" algn="l">
              <a:buClr>
                <a:schemeClr val="tx2"/>
              </a:buClr>
              <a:buSzPct val="75000"/>
              <a:buFont typeface="Wingdings" pitchFamily="2" charset="2"/>
              <a:buChar char="u"/>
            </a:pPr>
            <a:r>
              <a:rPr lang="en-US" sz="1600" b="0" dirty="0" smtClean="0"/>
              <a:t>A</a:t>
            </a:r>
            <a:r>
              <a:rPr lang="en-US" sz="1600" b="0" dirty="0" smtClean="0">
                <a:effectLst/>
              </a:rPr>
              <a:t>nalog and digital </a:t>
            </a:r>
            <a:r>
              <a:rPr lang="en-US" sz="1600" b="0" dirty="0">
                <a:effectLst/>
              </a:rPr>
              <a:t>comparators</a:t>
            </a:r>
          </a:p>
          <a:p>
            <a:pPr marL="177800" indent="-177800" algn="l">
              <a:spcBef>
                <a:spcPts val="1200"/>
              </a:spcBef>
            </a:pPr>
            <a:r>
              <a:rPr lang="en-US" sz="1800" dirty="0">
                <a:effectLst/>
              </a:rPr>
              <a:t>Best-in-class power consumption</a:t>
            </a:r>
          </a:p>
          <a:p>
            <a:pPr marL="177800" indent="-177800" algn="l">
              <a:buClr>
                <a:schemeClr val="tx2"/>
              </a:buClr>
              <a:buSzPct val="75000"/>
              <a:buFont typeface="Wingdings" pitchFamily="2" charset="2"/>
              <a:buChar char="u"/>
            </a:pPr>
            <a:r>
              <a:rPr lang="en-US" sz="1600" b="0" dirty="0">
                <a:effectLst/>
              </a:rPr>
              <a:t>As low as 370 </a:t>
            </a:r>
            <a:r>
              <a:rPr lang="en-US" sz="1600" b="0" dirty="0" smtClean="0">
                <a:effectLst/>
              </a:rPr>
              <a:t>µA/MHz</a:t>
            </a:r>
            <a:endParaRPr lang="en-US" sz="1600" b="0" dirty="0">
              <a:effectLst/>
            </a:endParaRPr>
          </a:p>
          <a:p>
            <a:pPr marL="177800" indent="-177800" algn="l">
              <a:buClr>
                <a:schemeClr val="tx2"/>
              </a:buClr>
              <a:buSzPct val="75000"/>
              <a:buFont typeface="Wingdings" pitchFamily="2" charset="2"/>
              <a:buChar char="u"/>
            </a:pPr>
            <a:r>
              <a:rPr lang="en-US" sz="1600" b="0" dirty="0">
                <a:effectLst/>
              </a:rPr>
              <a:t>500µs wakeup from low-power modes </a:t>
            </a:r>
          </a:p>
          <a:p>
            <a:pPr marL="177800" indent="-177800" algn="l">
              <a:buClr>
                <a:schemeClr val="tx2"/>
              </a:buClr>
              <a:buSzPct val="75000"/>
              <a:buFont typeface="Wingdings" pitchFamily="2" charset="2"/>
              <a:buChar char="u"/>
            </a:pPr>
            <a:r>
              <a:rPr lang="en-US" sz="1600" b="0" dirty="0">
                <a:effectLst/>
              </a:rPr>
              <a:t>RTC currents as low as </a:t>
            </a:r>
            <a:r>
              <a:rPr lang="en-US" sz="1600" b="0" dirty="0" smtClean="0">
                <a:effectLst/>
              </a:rPr>
              <a:t>1.7µA</a:t>
            </a:r>
            <a:endParaRPr lang="en-US" sz="1600" b="0" dirty="0">
              <a:effectLst/>
            </a:endParaRPr>
          </a:p>
          <a:p>
            <a:pPr marL="177800" indent="-177800" algn="l"/>
            <a:r>
              <a:rPr lang="en-US" sz="1800" dirty="0" smtClean="0">
                <a:effectLst/>
              </a:rPr>
              <a:t>Solid </a:t>
            </a:r>
            <a:r>
              <a:rPr lang="en-US" sz="1800" dirty="0">
                <a:effectLst/>
              </a:rPr>
              <a:t>roadmap </a:t>
            </a:r>
          </a:p>
          <a:p>
            <a:pPr marL="177800" indent="-177800" algn="l">
              <a:buClr>
                <a:schemeClr val="tx2"/>
              </a:buClr>
              <a:buSzPct val="75000"/>
              <a:buFont typeface="Wingdings" pitchFamily="2" charset="2"/>
              <a:buChar char="u"/>
            </a:pPr>
            <a:r>
              <a:rPr lang="en-US" sz="1600" b="0" dirty="0">
                <a:effectLst/>
              </a:rPr>
              <a:t>Higher speeds</a:t>
            </a:r>
          </a:p>
          <a:p>
            <a:pPr marL="177800" indent="-177800" algn="l">
              <a:buClr>
                <a:schemeClr val="tx2"/>
              </a:buClr>
              <a:buSzPct val="75000"/>
              <a:buFont typeface="Wingdings" pitchFamily="2" charset="2"/>
              <a:buChar char="u"/>
            </a:pPr>
            <a:r>
              <a:rPr lang="en-US" sz="1600" b="0" dirty="0">
                <a:effectLst/>
              </a:rPr>
              <a:t>Larger memory</a:t>
            </a:r>
          </a:p>
          <a:p>
            <a:pPr marL="177800" indent="-177800" algn="l">
              <a:buClr>
                <a:schemeClr val="tx2"/>
              </a:buClr>
              <a:buSzPct val="75000"/>
              <a:buFont typeface="Wingdings" pitchFamily="2" charset="2"/>
              <a:buChar char="u"/>
            </a:pPr>
            <a:r>
              <a:rPr lang="en-US" sz="1600" b="0" dirty="0">
                <a:effectLst/>
              </a:rPr>
              <a:t>Ultra-low power</a:t>
            </a:r>
            <a:endParaRPr lang="en-US" sz="1600" b="0" baseline="30000" dirty="0">
              <a:effectLst/>
            </a:endParaRPr>
          </a:p>
        </p:txBody>
      </p:sp>
      <p:sp>
        <p:nvSpPr>
          <p:cNvPr id="94" name="Leading Question"/>
          <p:cNvSpPr txBox="1"/>
          <p:nvPr/>
        </p:nvSpPr>
        <p:spPr>
          <a:xfrm>
            <a:off x="7562373" y="6562045"/>
            <a:ext cx="1258358"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Core and FPU ...</a:t>
            </a:r>
          </a:p>
        </p:txBody>
      </p:sp>
      <p:pic>
        <p:nvPicPr>
          <p:cNvPr id="9" name="Picture 8" descr="1.png"/>
          <p:cNvPicPr>
            <a:picLocks noChangeAspect="1"/>
          </p:cNvPicPr>
          <p:nvPr/>
        </p:nvPicPr>
        <p:blipFill>
          <a:blip r:embed="rId3" cstate="print"/>
          <a:stretch>
            <a:fillRect/>
          </a:stretch>
        </p:blipFill>
        <p:spPr>
          <a:xfrm>
            <a:off x="152400" y="914400"/>
            <a:ext cx="4227050" cy="5171391"/>
          </a:xfrm>
          <a:prstGeom prst="rect">
            <a:avLst/>
          </a:prstGeom>
        </p:spPr>
      </p:pic>
      <p:sp>
        <p:nvSpPr>
          <p:cNvPr id="10" name="Rectangle 9"/>
          <p:cNvSpPr/>
          <p:nvPr/>
        </p:nvSpPr>
        <p:spPr bwMode="auto">
          <a:xfrm>
            <a:off x="3271838" y="1988343"/>
            <a:ext cx="152400" cy="102834"/>
          </a:xfrm>
          <a:prstGeom prst="rect">
            <a:avLst/>
          </a:prstGeom>
          <a:solidFill>
            <a:schemeClr val="tx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a:xfrm>
            <a:off x="231775" y="0"/>
            <a:ext cx="8458200" cy="814387"/>
          </a:xfrm>
        </p:spPr>
        <p:txBody>
          <a:bodyPr>
            <a:normAutofit/>
          </a:bodyPr>
          <a:lstStyle/>
          <a:p>
            <a:pPr eaLnBrk="1" hangingPunct="1"/>
            <a:r>
              <a:rPr lang="en-US" sz="3200" dirty="0" smtClean="0">
                <a:solidFill>
                  <a:srgbClr val="FF0000"/>
                </a:solidFill>
              </a:rPr>
              <a:t>Power Mode Comparison</a:t>
            </a:r>
          </a:p>
        </p:txBody>
      </p:sp>
      <p:graphicFrame>
        <p:nvGraphicFramePr>
          <p:cNvPr id="4" name="Table 3"/>
          <p:cNvGraphicFramePr>
            <a:graphicFrameLocks noGrp="1"/>
          </p:cNvGraphicFramePr>
          <p:nvPr/>
        </p:nvGraphicFramePr>
        <p:xfrm>
          <a:off x="914403" y="609601"/>
          <a:ext cx="7162796" cy="5638798"/>
        </p:xfrm>
        <a:graphic>
          <a:graphicData uri="http://schemas.openxmlformats.org/drawingml/2006/table">
            <a:tbl>
              <a:tblPr/>
              <a:tblGrid>
                <a:gridCol w="913772"/>
                <a:gridCol w="1041504"/>
                <a:gridCol w="1041504"/>
                <a:gridCol w="1041504"/>
                <a:gridCol w="1041504"/>
                <a:gridCol w="1041504"/>
                <a:gridCol w="1041504"/>
              </a:tblGrid>
              <a:tr h="589629">
                <a:tc>
                  <a:txBody>
                    <a:bodyPr/>
                    <a:lstStyle/>
                    <a:p>
                      <a:pPr algn="ctr" fontAlgn="ctr"/>
                      <a:r>
                        <a:rPr lang="en-US" sz="1300" b="1" i="0" u="none" strike="noStrike" dirty="0">
                          <a:solidFill>
                            <a:srgbClr val="FFFFFF"/>
                          </a:solidFill>
                          <a:latin typeface="Calibri"/>
                        </a:rPr>
                        <a:t>Mode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n-US" sz="1300" b="1" i="0" u="none" strike="noStrike">
                          <a:solidFill>
                            <a:srgbClr val="FFFFFF"/>
                          </a:solidFill>
                          <a:latin typeface="Calibri"/>
                        </a:rPr>
                        <a:t>Run Mode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n-US" sz="1300" b="1" i="0" u="none" strike="noStrike">
                          <a:solidFill>
                            <a:srgbClr val="FFFFFF"/>
                          </a:solidFill>
                          <a:latin typeface="Calibri"/>
                        </a:rPr>
                        <a:t>Sleep Mode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n-US" sz="1300" b="1" i="0" u="none" strike="noStrike" dirty="0">
                          <a:solidFill>
                            <a:srgbClr val="FFFFFF"/>
                          </a:solidFill>
                          <a:latin typeface="Calibri"/>
                        </a:rPr>
                        <a:t>Deep Sleep Mode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i="0" u="none" strike="noStrike" dirty="0" smtClean="0">
                          <a:solidFill>
                            <a:srgbClr val="FFFFFF"/>
                          </a:solidFill>
                          <a:latin typeface="Calibri"/>
                        </a:rPr>
                        <a:t>Hibernation </a:t>
                      </a:r>
                      <a:r>
                        <a:rPr lang="en-US" sz="1300" b="1" i="0" u="none" strike="noStrike" dirty="0" smtClean="0">
                          <a:solidFill>
                            <a:srgbClr val="FFFFFF"/>
                          </a:solidFill>
                          <a:latin typeface="Calibri"/>
                        </a:rPr>
                        <a:t>(VDD3ON)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n-US" sz="1200" b="1" i="0" u="none" strike="noStrike" dirty="0" smtClean="0">
                          <a:solidFill>
                            <a:srgbClr val="FFFFFF"/>
                          </a:solidFill>
                          <a:latin typeface="Calibri"/>
                        </a:rPr>
                        <a:t>Hibernation</a:t>
                      </a:r>
                      <a:r>
                        <a:rPr lang="en-US" sz="1200" b="1" i="0" u="none" strike="noStrike" baseline="0" dirty="0" smtClean="0">
                          <a:solidFill>
                            <a:srgbClr val="FFFFFF"/>
                          </a:solidFill>
                          <a:latin typeface="Calibri"/>
                        </a:rPr>
                        <a:t> </a:t>
                      </a:r>
                    </a:p>
                    <a:p>
                      <a:pPr algn="ctr" fontAlgn="ctr"/>
                      <a:r>
                        <a:rPr lang="en-US" sz="1300" b="1" i="0" u="none" strike="noStrike" baseline="0" dirty="0" smtClean="0">
                          <a:solidFill>
                            <a:srgbClr val="FFFFFF"/>
                          </a:solidFill>
                          <a:latin typeface="Calibri"/>
                        </a:rPr>
                        <a:t>(</a:t>
                      </a:r>
                      <a:r>
                        <a:rPr lang="en-US" sz="1300" b="1" i="0" u="none" strike="noStrike" dirty="0" smtClean="0">
                          <a:solidFill>
                            <a:srgbClr val="FFFFFF"/>
                          </a:solidFill>
                          <a:latin typeface="Calibri"/>
                        </a:rPr>
                        <a:t>RTC</a:t>
                      </a:r>
                      <a:r>
                        <a:rPr lang="en-US" sz="1300" b="1" i="0" u="none" strike="noStrike" dirty="0">
                          <a:solidFill>
                            <a:srgbClr val="FFFFFF"/>
                          </a:solidFill>
                          <a:latin typeface="Calibri"/>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n-US" sz="1200" b="1" i="0" u="none" strike="noStrike" dirty="0" smtClean="0">
                          <a:solidFill>
                            <a:srgbClr val="FFFFFF"/>
                          </a:solidFill>
                          <a:latin typeface="Calibri"/>
                        </a:rPr>
                        <a:t>Hibernation</a:t>
                      </a:r>
                    </a:p>
                    <a:p>
                      <a:pPr algn="ctr" fontAlgn="ctr"/>
                      <a:r>
                        <a:rPr lang="en-US" sz="1300" b="1" i="0" u="none" strike="noStrike" dirty="0" smtClean="0">
                          <a:solidFill>
                            <a:srgbClr val="FFFFFF"/>
                          </a:solidFill>
                          <a:latin typeface="Calibri"/>
                        </a:rPr>
                        <a:t> </a:t>
                      </a:r>
                      <a:r>
                        <a:rPr lang="en-US" sz="1300" b="1" i="0" u="none" strike="noStrike" dirty="0">
                          <a:solidFill>
                            <a:srgbClr val="FFFFFF"/>
                          </a:solidFill>
                          <a:latin typeface="Calibri"/>
                        </a:rPr>
                        <a:t>(no RTC)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r>
              <a:tr h="514505">
                <a:tc>
                  <a:txBody>
                    <a:bodyPr/>
                    <a:lstStyle/>
                    <a:p>
                      <a:pPr algn="ctr" fontAlgn="ctr"/>
                      <a:r>
                        <a:rPr lang="en-US" sz="1300" b="1" i="0" u="none" strike="noStrike" dirty="0">
                          <a:solidFill>
                            <a:srgbClr val="000000"/>
                          </a:solidFill>
                          <a:latin typeface="Calibri"/>
                        </a:rPr>
                        <a:t>Parameter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650626">
                <a:tc>
                  <a:txBody>
                    <a:bodyPr/>
                    <a:lstStyle/>
                    <a:p>
                      <a:pPr algn="ctr" fontAlgn="ctr"/>
                      <a:r>
                        <a:rPr lang="en-US" sz="1300" b="1" i="0" u="none" strike="noStrike" dirty="0">
                          <a:solidFill>
                            <a:srgbClr val="000000"/>
                          </a:solidFill>
                          <a:latin typeface="Calibri"/>
                        </a:rPr>
                        <a:t>I</a:t>
                      </a:r>
                      <a:r>
                        <a:rPr lang="en-US" sz="1300" b="1" i="0" u="none" strike="noStrike" baseline="-25000" dirty="0">
                          <a:solidFill>
                            <a:srgbClr val="000000"/>
                          </a:solidFill>
                          <a:latin typeface="Calibri"/>
                        </a:rPr>
                        <a:t>DD</a:t>
                      </a:r>
                      <a:endParaRPr lang="en-US" sz="1300" b="1"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1200" b="0" i="0" u="none" strike="noStrike" dirty="0" smtClean="0">
                          <a:solidFill>
                            <a:srgbClr val="000000"/>
                          </a:solidFill>
                          <a:latin typeface="Calibri"/>
                        </a:rPr>
                        <a:t>32 </a:t>
                      </a:r>
                      <a:r>
                        <a:rPr lang="en-US" sz="1200" b="0" i="0" u="none" strike="noStrike" dirty="0" err="1" smtClean="0">
                          <a:solidFill>
                            <a:srgbClr val="000000"/>
                          </a:solidFill>
                          <a:latin typeface="Calibri"/>
                        </a:rPr>
                        <a:t>mA</a:t>
                      </a:r>
                      <a:endParaRPr lang="en-US" sz="12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latin typeface="Calibri"/>
                        </a:rPr>
                        <a:t>10 </a:t>
                      </a:r>
                      <a:r>
                        <a:rPr lang="en-US" sz="1200" b="0" i="0" u="none" strike="noStrike" dirty="0" err="1">
                          <a:solidFill>
                            <a:srgbClr val="000000"/>
                          </a:solidFill>
                          <a:latin typeface="Calibri"/>
                        </a:rPr>
                        <a:t>mA</a:t>
                      </a:r>
                      <a:endParaRPr lang="en-US" sz="12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latin typeface="Calibri"/>
                        </a:rPr>
                        <a:t>1.05 </a:t>
                      </a:r>
                      <a:r>
                        <a:rPr lang="en-US" sz="1200" b="0" i="0" u="none" strike="noStrike" dirty="0" err="1" smtClean="0">
                          <a:solidFill>
                            <a:srgbClr val="000000"/>
                          </a:solidFill>
                          <a:latin typeface="Calibri"/>
                        </a:rPr>
                        <a:t>mA</a:t>
                      </a:r>
                      <a:endParaRPr lang="en-US" sz="12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latin typeface="Calibri"/>
                        </a:rPr>
                        <a:t>5</a:t>
                      </a:r>
                      <a:r>
                        <a:rPr lang="el-GR" sz="1200" b="0" i="0" u="none" strike="noStrike" dirty="0" smtClean="0">
                          <a:solidFill>
                            <a:srgbClr val="000000"/>
                          </a:solidFill>
                          <a:latin typeface="Calibri"/>
                        </a:rPr>
                        <a:t> μ</a:t>
                      </a:r>
                      <a:r>
                        <a:rPr lang="en-US" sz="1200" b="0" i="0" u="none" strike="noStrike" dirty="0" smtClean="0">
                          <a:solidFill>
                            <a:srgbClr val="000000"/>
                          </a:solidFill>
                          <a:latin typeface="Calibri"/>
                        </a:rPr>
                        <a:t>A</a:t>
                      </a:r>
                      <a:endParaRPr lang="en-US" sz="12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FF00"/>
                    </a:solidFill>
                  </a:tcPr>
                </a:tc>
                <a:tc>
                  <a:txBody>
                    <a:bodyPr/>
                    <a:lstStyle/>
                    <a:p>
                      <a:pPr algn="ctr" fontAlgn="ctr"/>
                      <a:r>
                        <a:rPr lang="en-US" sz="1200" b="0" i="0" u="none" strike="noStrike" dirty="0" smtClean="0">
                          <a:solidFill>
                            <a:srgbClr val="000000"/>
                          </a:solidFill>
                          <a:latin typeface="Calibri"/>
                        </a:rPr>
                        <a:t>1.7</a:t>
                      </a:r>
                      <a:r>
                        <a:rPr lang="el-GR" sz="1200" b="0" i="0" u="none" strike="noStrike" dirty="0" smtClean="0">
                          <a:solidFill>
                            <a:srgbClr val="000000"/>
                          </a:solidFill>
                          <a:latin typeface="Calibri"/>
                        </a:rPr>
                        <a:t> </a:t>
                      </a:r>
                      <a:r>
                        <a:rPr lang="el-GR" sz="1200" b="0" i="0" u="none" strike="noStrike" dirty="0">
                          <a:solidFill>
                            <a:srgbClr val="000000"/>
                          </a:solidFill>
                          <a:latin typeface="Calibri"/>
                        </a:rPr>
                        <a:t>μ</a:t>
                      </a:r>
                      <a:r>
                        <a:rPr lang="en-US" sz="1200" b="0" i="0" u="none" strike="noStrike" dirty="0">
                          <a:solidFill>
                            <a:srgbClr val="000000"/>
                          </a:solidFill>
                          <a:latin typeface="Calibri"/>
                        </a:rPr>
                        <a:t>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FF00"/>
                    </a:solidFill>
                  </a:tcPr>
                </a:tc>
                <a:tc>
                  <a:txBody>
                    <a:bodyPr/>
                    <a:lstStyle/>
                    <a:p>
                      <a:pPr algn="ctr" fontAlgn="ctr"/>
                      <a:r>
                        <a:rPr lang="el-GR" sz="1200" b="0" i="0" u="none" strike="noStrike" dirty="0" smtClean="0">
                          <a:solidFill>
                            <a:srgbClr val="000000"/>
                          </a:solidFill>
                          <a:latin typeface="Calibri"/>
                        </a:rPr>
                        <a:t>1.</a:t>
                      </a:r>
                      <a:r>
                        <a:rPr lang="en-US" sz="1200" b="0" i="0" u="none" strike="noStrike" dirty="0" smtClean="0">
                          <a:solidFill>
                            <a:srgbClr val="000000"/>
                          </a:solidFill>
                          <a:latin typeface="Calibri"/>
                        </a:rPr>
                        <a:t>6</a:t>
                      </a:r>
                      <a:r>
                        <a:rPr lang="el-GR" sz="1200" b="0" i="0" u="none" strike="noStrike" dirty="0" smtClean="0">
                          <a:solidFill>
                            <a:srgbClr val="000000"/>
                          </a:solidFill>
                          <a:latin typeface="Calibri"/>
                        </a:rPr>
                        <a:t> </a:t>
                      </a:r>
                      <a:r>
                        <a:rPr lang="el-GR" sz="1200" b="0" i="0" u="none" strike="noStrike" dirty="0">
                          <a:solidFill>
                            <a:srgbClr val="000000"/>
                          </a:solidFill>
                          <a:latin typeface="Calibri"/>
                        </a:rPr>
                        <a:t>μ</a:t>
                      </a:r>
                      <a:r>
                        <a:rPr lang="en-US" sz="1200" b="0" i="0" u="none" strike="noStrike" dirty="0">
                          <a:solidFill>
                            <a:srgbClr val="000000"/>
                          </a:solidFill>
                          <a:latin typeface="Calibri"/>
                        </a:rPr>
                        <a:t>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FF00"/>
                    </a:solidFill>
                  </a:tcPr>
                </a:tc>
              </a:tr>
              <a:tr h="650626">
                <a:tc>
                  <a:txBody>
                    <a:bodyPr/>
                    <a:lstStyle/>
                    <a:p>
                      <a:pPr algn="ctr" fontAlgn="ctr"/>
                      <a:r>
                        <a:rPr lang="en-US" sz="1300" b="1" i="0" u="none" strike="noStrike">
                          <a:solidFill>
                            <a:srgbClr val="000000"/>
                          </a:solidFill>
                          <a:latin typeface="Calibri"/>
                        </a:rPr>
                        <a:t>V</a:t>
                      </a:r>
                      <a:r>
                        <a:rPr lang="en-US" sz="1300" b="1" i="0" u="none" strike="noStrike" baseline="-25000">
                          <a:solidFill>
                            <a:srgbClr val="000000"/>
                          </a:solidFill>
                          <a:latin typeface="Calibri"/>
                        </a:rPr>
                        <a:t>DD</a:t>
                      </a:r>
                      <a:endParaRPr lang="en-US" sz="1300" b="1" i="0" u="none" strike="noStrike">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1200" b="0" i="0" u="none" strike="noStrike" dirty="0">
                          <a:solidFill>
                            <a:srgbClr val="000000"/>
                          </a:solidFill>
                          <a:latin typeface="Calibri"/>
                        </a:rPr>
                        <a:t>3.3 V</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Calibri"/>
                        </a:rPr>
                        <a:t>3.3 V</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Calibri"/>
                        </a:rPr>
                        <a:t>3.3 V</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latin typeface="Calibri"/>
                        </a:rPr>
                        <a:t>3.3 V</a:t>
                      </a:r>
                      <a:endParaRPr lang="en-US" sz="12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latin typeface="Calibri"/>
                        </a:rPr>
                        <a:t>0 V</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latin typeface="Calibri"/>
                        </a:rPr>
                        <a:t>0 V</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50626">
                <a:tc>
                  <a:txBody>
                    <a:bodyPr/>
                    <a:lstStyle/>
                    <a:p>
                      <a:pPr algn="ctr" fontAlgn="ctr"/>
                      <a:r>
                        <a:rPr lang="en-US" sz="1300" b="1" i="0" u="none" strike="noStrike" dirty="0" smtClean="0">
                          <a:solidFill>
                            <a:srgbClr val="000000"/>
                          </a:solidFill>
                          <a:latin typeface="Calibri"/>
                        </a:rPr>
                        <a:t>V</a:t>
                      </a:r>
                      <a:r>
                        <a:rPr lang="en-US" sz="1300" b="1" i="0" u="none" strike="noStrike" baseline="-25000" dirty="0" smtClean="0">
                          <a:solidFill>
                            <a:srgbClr val="000000"/>
                          </a:solidFill>
                          <a:latin typeface="Calibri"/>
                        </a:rPr>
                        <a:t>BAT</a:t>
                      </a:r>
                      <a:endParaRPr lang="en-US" sz="1300" b="1"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1200" b="0" i="0" u="none" strike="noStrike">
                          <a:solidFill>
                            <a:schemeClr val="bg1">
                              <a:lumMod val="50000"/>
                            </a:schemeClr>
                          </a:solidFill>
                          <a:latin typeface="Calibri"/>
                        </a:rPr>
                        <a:t>N.A.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chemeClr val="bg1">
                              <a:lumMod val="50000"/>
                            </a:schemeClr>
                          </a:solidFill>
                          <a:latin typeface="Calibri"/>
                        </a:rPr>
                        <a:t>N.A.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chemeClr val="bg1">
                              <a:lumMod val="50000"/>
                            </a:schemeClr>
                          </a:solidFill>
                          <a:latin typeface="Calibri"/>
                        </a:rPr>
                        <a:t>N.A.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latin typeface="Calibri"/>
                        </a:rPr>
                        <a:t>3 V</a:t>
                      </a:r>
                      <a:endParaRPr lang="en-US" sz="12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latin typeface="Calibri"/>
                        </a:rPr>
                        <a:t>3 V</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latin typeface="Calibri"/>
                        </a:rPr>
                        <a:t>3 V</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53689">
                <a:tc>
                  <a:txBody>
                    <a:bodyPr/>
                    <a:lstStyle/>
                    <a:p>
                      <a:pPr algn="ctr" fontAlgn="ctr"/>
                      <a:r>
                        <a:rPr lang="en-US" sz="1300" b="1" i="0" u="none" strike="noStrike">
                          <a:solidFill>
                            <a:srgbClr val="000000"/>
                          </a:solidFill>
                          <a:latin typeface="Calibri"/>
                        </a:rPr>
                        <a:t>System Clock</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1200" b="0" i="0" u="none" strike="noStrike" dirty="0">
                          <a:solidFill>
                            <a:srgbClr val="000000"/>
                          </a:solidFill>
                          <a:latin typeface="Calibri"/>
                        </a:rPr>
                        <a:t>4</a:t>
                      </a:r>
                      <a:r>
                        <a:rPr lang="en-US" sz="1200" b="0" i="0" u="none" strike="noStrike" dirty="0" smtClean="0">
                          <a:solidFill>
                            <a:srgbClr val="000000"/>
                          </a:solidFill>
                          <a:latin typeface="Calibri"/>
                        </a:rPr>
                        <a:t>0 </a:t>
                      </a:r>
                      <a:r>
                        <a:rPr lang="en-US" sz="1200" b="0" i="0" u="none" strike="noStrike" dirty="0">
                          <a:solidFill>
                            <a:srgbClr val="000000"/>
                          </a:solidFill>
                          <a:latin typeface="Calibri"/>
                        </a:rPr>
                        <a:t>MHz with PLL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Calibri"/>
                        </a:rPr>
                        <a:t>4</a:t>
                      </a:r>
                      <a:r>
                        <a:rPr lang="en-US" sz="1200" b="0" i="0" u="none" strike="noStrike" dirty="0" smtClean="0">
                          <a:solidFill>
                            <a:srgbClr val="000000"/>
                          </a:solidFill>
                          <a:latin typeface="Calibri"/>
                        </a:rPr>
                        <a:t>0 </a:t>
                      </a:r>
                      <a:r>
                        <a:rPr lang="en-US" sz="1200" b="0" i="0" u="none" strike="noStrike" dirty="0">
                          <a:solidFill>
                            <a:srgbClr val="000000"/>
                          </a:solidFill>
                          <a:latin typeface="Calibri"/>
                        </a:rPr>
                        <a:t>MHz with PLL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Calibri"/>
                        </a:rPr>
                        <a:t>30 kHz</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u="none" strike="noStrike" dirty="0" smtClean="0">
                          <a:solidFill>
                            <a:srgbClr val="00B050"/>
                          </a:solidFill>
                          <a:latin typeface="Calibri"/>
                        </a:rPr>
                        <a:t>Off</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B050"/>
                          </a:solidFill>
                          <a:latin typeface="Calibri"/>
                        </a:rPr>
                        <a:t>Off</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B050"/>
                          </a:solidFill>
                          <a:latin typeface="Calibri"/>
                        </a:rPr>
                        <a:t>Off</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8178">
                <a:tc rowSpan="2">
                  <a:txBody>
                    <a:bodyPr/>
                    <a:lstStyle/>
                    <a:p>
                      <a:pPr algn="ctr" fontAlgn="ctr"/>
                      <a:r>
                        <a:rPr lang="en-US" sz="1300" b="1" i="0" u="none" strike="noStrike" dirty="0">
                          <a:solidFill>
                            <a:srgbClr val="000000"/>
                          </a:solidFill>
                          <a:latin typeface="Calibri"/>
                        </a:rPr>
                        <a:t>Core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1200" b="0" i="0" u="none" strike="noStrike">
                          <a:solidFill>
                            <a:srgbClr val="000000"/>
                          </a:solidFill>
                          <a:latin typeface="Calibri"/>
                        </a:rPr>
                        <a:t>Powered 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latin typeface="Calibri"/>
                        </a:rPr>
                        <a:t>Powered 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Calibri"/>
                        </a:rPr>
                        <a:t>Powered 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u="none" strike="noStrike" dirty="0" smtClean="0">
                          <a:solidFill>
                            <a:srgbClr val="00B050"/>
                          </a:solidFill>
                          <a:latin typeface="Calibri"/>
                        </a:rPr>
                        <a:t>Off</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B050"/>
                          </a:solidFill>
                          <a:latin typeface="Calibri"/>
                        </a:rPr>
                        <a:t>Off</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B050"/>
                          </a:solidFill>
                          <a:latin typeface="Calibri"/>
                        </a:rPr>
                        <a:t>Off</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26973">
                <a:tc vMerge="1">
                  <a:txBody>
                    <a:bodyPr/>
                    <a:lstStyle/>
                    <a:p>
                      <a:endParaRPr lang="en-US"/>
                    </a:p>
                  </a:txBody>
                  <a:tcPr/>
                </a:tc>
                <a:tc>
                  <a:txBody>
                    <a:bodyPr/>
                    <a:lstStyle/>
                    <a:p>
                      <a:pPr algn="ctr" fontAlgn="ctr"/>
                      <a:r>
                        <a:rPr lang="en-US" sz="1200" b="0" i="0" u="none" strike="noStrike" dirty="0">
                          <a:solidFill>
                            <a:srgbClr val="000000"/>
                          </a:solidFill>
                          <a:latin typeface="Calibri"/>
                        </a:rPr>
                        <a:t>Clocked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latin typeface="Calibri"/>
                        </a:rPr>
                        <a:t>Not Clocked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Calibri"/>
                        </a:rPr>
                        <a:t>Not Clocked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u="none" strike="noStrike" dirty="0" smtClean="0">
                          <a:solidFill>
                            <a:srgbClr val="000000"/>
                          </a:solidFill>
                          <a:latin typeface="Calibri"/>
                        </a:rPr>
                        <a:t>Not Clocked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Calibri"/>
                        </a:rPr>
                        <a:t>Not Clocked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Calibri"/>
                        </a:rPr>
                        <a:t>Not Clocked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26973">
                <a:tc>
                  <a:txBody>
                    <a:bodyPr/>
                    <a:lstStyle/>
                    <a:p>
                      <a:pPr algn="ctr" fontAlgn="ctr"/>
                      <a:r>
                        <a:rPr lang="en-US" sz="1200" b="1" i="0" u="none" strike="noStrike" dirty="0" smtClean="0">
                          <a:solidFill>
                            <a:srgbClr val="000000"/>
                          </a:solidFill>
                          <a:latin typeface="Calibri"/>
                        </a:rPr>
                        <a:t>Peripherals</a:t>
                      </a:r>
                      <a:endParaRPr lang="en-US" sz="1200" b="1"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1200" b="0" i="0" u="none" strike="noStrike" dirty="0">
                          <a:solidFill>
                            <a:schemeClr val="tx2"/>
                          </a:solidFill>
                          <a:latin typeface="Calibri"/>
                        </a:rPr>
                        <a:t>All 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B050"/>
                          </a:solidFill>
                          <a:latin typeface="Calibri"/>
                        </a:rPr>
                        <a:t>All Off</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B050"/>
                          </a:solidFill>
                          <a:latin typeface="Calibri"/>
                        </a:rPr>
                        <a:t>All Off</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B050"/>
                          </a:solidFill>
                          <a:latin typeface="Calibri"/>
                        </a:rPr>
                        <a:t>All Off</a:t>
                      </a:r>
                      <a:endParaRPr lang="en-US" sz="1200" b="0" i="0" u="none" strike="noStrike" dirty="0">
                        <a:solidFill>
                          <a:srgbClr val="00B05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B050"/>
                          </a:solidFill>
                          <a:latin typeface="Calibri"/>
                        </a:rPr>
                        <a:t>All Off</a:t>
                      </a:r>
                      <a:endParaRPr lang="en-US" sz="1200" b="0" i="0" u="none" strike="noStrike" dirty="0">
                        <a:solidFill>
                          <a:srgbClr val="00B05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B050"/>
                          </a:solidFill>
                          <a:latin typeface="Calibri"/>
                        </a:rPr>
                        <a:t>All Off</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26973">
                <a:tc>
                  <a:txBody>
                    <a:bodyPr/>
                    <a:lstStyle/>
                    <a:p>
                      <a:pPr algn="ctr" fontAlgn="ctr"/>
                      <a:r>
                        <a:rPr lang="en-US" sz="1300" b="1" i="0" u="none" strike="noStrike">
                          <a:solidFill>
                            <a:srgbClr val="000000"/>
                          </a:solidFill>
                          <a:latin typeface="Calibri"/>
                        </a:rPr>
                        <a:t>Code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1200" b="0" i="0" u="none" strike="noStrike" dirty="0">
                          <a:solidFill>
                            <a:srgbClr val="000000"/>
                          </a:solidFill>
                          <a:latin typeface="Calibri"/>
                        </a:rPr>
                        <a:t>while{1}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chemeClr val="bg1">
                              <a:lumMod val="50000"/>
                            </a:schemeClr>
                          </a:solidFill>
                          <a:latin typeface="Calibri"/>
                        </a:rPr>
                        <a:t>N.A.</a:t>
                      </a:r>
                      <a:endParaRPr lang="en-US" sz="1200" b="0" i="0" u="none" strike="noStrike" dirty="0">
                        <a:solidFill>
                          <a:schemeClr val="bg1">
                            <a:lumMod val="50000"/>
                          </a:schemeClr>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chemeClr val="bg1">
                              <a:lumMod val="50000"/>
                            </a:schemeClr>
                          </a:solidFill>
                          <a:latin typeface="Calibri"/>
                        </a:rPr>
                        <a:t>N.A.</a:t>
                      </a:r>
                      <a:endParaRPr lang="en-US" sz="1200" b="0" i="0" u="none" strike="noStrike" dirty="0">
                        <a:solidFill>
                          <a:schemeClr val="bg1">
                            <a:lumMod val="50000"/>
                          </a:schemeClr>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chemeClr val="bg1">
                              <a:lumMod val="50000"/>
                            </a:schemeClr>
                          </a:solidFill>
                          <a:latin typeface="Calibri"/>
                        </a:rPr>
                        <a:t>N.A.</a:t>
                      </a:r>
                      <a:endParaRPr lang="en-US" sz="1200" b="0" i="0" u="none" strike="noStrike" dirty="0">
                        <a:solidFill>
                          <a:schemeClr val="bg1">
                            <a:lumMod val="50000"/>
                          </a:schemeClr>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chemeClr val="bg1">
                              <a:lumMod val="50000"/>
                            </a:schemeClr>
                          </a:solidFill>
                          <a:latin typeface="Calibri"/>
                        </a:rPr>
                        <a:t>N.A.</a:t>
                      </a:r>
                      <a:endParaRPr lang="en-US" sz="1200" b="0" i="0" u="none" strike="noStrike" dirty="0">
                        <a:solidFill>
                          <a:schemeClr val="bg1">
                            <a:lumMod val="50000"/>
                          </a:schemeClr>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chemeClr val="bg1">
                              <a:lumMod val="50000"/>
                            </a:schemeClr>
                          </a:solidFill>
                          <a:latin typeface="Calibri"/>
                        </a:rPr>
                        <a:t>N.A.</a:t>
                      </a:r>
                      <a:endParaRPr lang="en-US" sz="1200" b="0" i="0" u="none" strike="noStrike" dirty="0">
                        <a:solidFill>
                          <a:schemeClr val="bg1">
                            <a:lumMod val="50000"/>
                          </a:schemeClr>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2" name="Leading Question"/>
          <p:cNvSpPr txBox="1"/>
          <p:nvPr/>
        </p:nvSpPr>
        <p:spPr>
          <a:xfrm>
            <a:off x="6621411" y="6562045"/>
            <a:ext cx="2199320"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LaunchPad Considerations </a:t>
            </a:r>
            <a:r>
              <a:rPr lang="en-US" sz="1600" b="0" dirty="0" smtClean="0">
                <a:solidFill>
                  <a:srgbClr val="000000"/>
                </a:solidFill>
                <a:effectLst/>
                <a:latin typeface="Arial Narrow"/>
              </a:rPr>
              <a:t>...</a:t>
            </a:r>
          </a:p>
        </p:txBody>
      </p:sp>
      <p:sp>
        <p:nvSpPr>
          <p:cNvPr id="5" name="Rectangle 4"/>
          <p:cNvSpPr/>
          <p:nvPr/>
        </p:nvSpPr>
        <p:spPr bwMode="auto">
          <a:xfrm>
            <a:off x="1828800" y="1752600"/>
            <a:ext cx="4191000" cy="4495800"/>
          </a:xfrm>
          <a:prstGeom prst="rect">
            <a:avLst/>
          </a:prstGeom>
          <a:noFill/>
          <a:ln w="25400" cap="flat" cmpd="sng" algn="ctr">
            <a:solidFill>
              <a:srgbClr val="FF0000"/>
            </a:solidFill>
            <a:prstDash val="dash"/>
            <a:round/>
            <a:headEnd type="none" w="sm" len="sm"/>
            <a:tailEnd type="none" w="sm" len="sm"/>
          </a:ln>
          <a:effectLst/>
        </p:spPr>
        <p:txBody>
          <a:bodyPr vert="horz" wrap="square" lIns="91440" tIns="45720" rIns="91440" bIns="45720" numCol="1" rtlCol="0" anchor="ctr" anchorCtr="0" compatLnSpc="1">
            <a:prstTxWarp prst="textNoShape">
              <a:avLst/>
            </a:prstTxWarp>
          </a:bodyPr>
          <a:lstStyle>
            <a:defPPr>
              <a:defRPr lang="en-US"/>
            </a:defPPr>
            <a:lvl1pPr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6" name="TextBox 5"/>
          <p:cNvSpPr txBox="1"/>
          <p:nvPr/>
        </p:nvSpPr>
        <p:spPr>
          <a:xfrm>
            <a:off x="605681" y="6440912"/>
            <a:ext cx="5093062" cy="264688"/>
          </a:xfrm>
          <a:prstGeom prst="rect">
            <a:avLst/>
          </a:prstGeom>
          <a:noFill/>
        </p:spPr>
        <p:txBody>
          <a:bodyPr wrap="none" rtlCol="0" anchor="ctr" anchorCtr="0">
            <a:spAutoFit/>
          </a:bodyPr>
          <a:lstStyle>
            <a:defPPr>
              <a:defRPr lang="en-US"/>
            </a:defPPr>
            <a:lvl1pPr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sz="1400" dirty="0" smtClean="0">
                <a:solidFill>
                  <a:schemeClr val="dk1"/>
                </a:solidFill>
                <a:effectLst/>
              </a:rPr>
              <a:t>Box denotes power modes available on LaunchPad board</a:t>
            </a:r>
          </a:p>
        </p:txBody>
      </p:sp>
      <p:sp>
        <p:nvSpPr>
          <p:cNvPr id="7" name="Rectangle 6"/>
          <p:cNvSpPr/>
          <p:nvPr/>
        </p:nvSpPr>
        <p:spPr bwMode="auto">
          <a:xfrm flipV="1">
            <a:off x="228600" y="6400800"/>
            <a:ext cx="381000" cy="381000"/>
          </a:xfrm>
          <a:prstGeom prst="rect">
            <a:avLst/>
          </a:prstGeom>
          <a:noFill/>
          <a:ln w="25400" cap="flat" cmpd="sng" algn="ctr">
            <a:solidFill>
              <a:srgbClr val="FF0000"/>
            </a:solidFill>
            <a:prstDash val="dash"/>
            <a:round/>
            <a:headEnd type="none" w="sm" len="sm"/>
            <a:tailEnd type="none" w="sm" len="sm"/>
          </a:ln>
          <a:effectLst/>
        </p:spPr>
        <p:txBody>
          <a:bodyPr vert="horz" wrap="square" lIns="91440" tIns="45720" rIns="91440" bIns="45720" numCol="1" rtlCol="0" anchor="ctr" anchorCtr="0" compatLnSpc="1">
            <a:prstTxWarp prst="textNoShape">
              <a:avLst/>
            </a:prstTxWarp>
          </a:bodyPr>
          <a:lstStyle>
            <a:defPPr>
              <a:defRPr lang="en-US"/>
            </a:defPPr>
            <a:lvl1pPr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533400" y="1066800"/>
            <a:ext cx="7848600" cy="15240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p:txBody>
          <a:bodyPr/>
          <a:lstStyle/>
          <a:p>
            <a:r>
              <a:rPr lang="en-US" dirty="0" smtClean="0">
                <a:solidFill>
                  <a:srgbClr val="FF0000"/>
                </a:solidFill>
              </a:rPr>
              <a:t>LaunchPad Considerations</a:t>
            </a:r>
            <a:endParaRPr lang="en-US" dirty="0">
              <a:solidFill>
                <a:srgbClr val="FF0000"/>
              </a:solidFill>
            </a:endParaRPr>
          </a:p>
        </p:txBody>
      </p:sp>
      <p:pic>
        <p:nvPicPr>
          <p:cNvPr id="4" name="Content Placeholder 3" descr="8-10-2012 1-43-55 PM.png"/>
          <p:cNvPicPr>
            <a:picLocks noGrp="1" noChangeAspect="1"/>
          </p:cNvPicPr>
          <p:nvPr>
            <p:ph idx="1"/>
          </p:nvPr>
        </p:nvPicPr>
        <p:blipFill>
          <a:blip r:embed="rId3" cstate="print"/>
          <a:stretch>
            <a:fillRect/>
          </a:stretch>
        </p:blipFill>
        <p:spPr>
          <a:xfrm>
            <a:off x="1052010" y="2667000"/>
            <a:ext cx="7025190" cy="3810000"/>
          </a:xfrm>
        </p:spPr>
      </p:pic>
      <p:sp>
        <p:nvSpPr>
          <p:cNvPr id="5" name="Rectangle 3"/>
          <p:cNvSpPr txBox="1">
            <a:spLocks noChangeArrowheads="1"/>
          </p:cNvSpPr>
          <p:nvPr/>
        </p:nvSpPr>
        <p:spPr>
          <a:xfrm>
            <a:off x="609600" y="1143000"/>
            <a:ext cx="7315200" cy="1284287"/>
          </a:xfrm>
          <a:prstGeom prst="rect">
            <a:avLst/>
          </a:prstGeom>
        </p:spPr>
        <p:txBody>
          <a:bodyPr vert="horz" lIns="91440" tIns="45720" rIns="91440" bIns="45720" rtlCol="0">
            <a:noAutofit/>
          </a:bodyPr>
          <a:lstStyle/>
          <a:p>
            <a:pPr marL="742950" marR="0" lvl="1" indent="-285750" algn="l" defTabSz="914400" rtl="0" eaLnBrk="1" fontAlgn="auto" latinLnBrk="0" hangingPunct="1">
              <a:lnSpc>
                <a:spcPct val="100000"/>
              </a:lnSpc>
              <a:spcBef>
                <a:spcPct val="20000"/>
              </a:spcBef>
              <a:spcAft>
                <a:spcPts val="0"/>
              </a:spcAft>
              <a:buClr>
                <a:schemeClr val="tx2"/>
              </a:buClr>
              <a:buSzPct val="75000"/>
              <a:buFont typeface="Wingdings" pitchFamily="2" charset="2"/>
              <a:buChar char="u"/>
              <a:tabLst/>
              <a:defRPr/>
            </a:pPr>
            <a:r>
              <a:rPr lang="en-US" sz="1800" b="0" dirty="0" smtClean="0">
                <a:latin typeface="+mn-lt"/>
              </a:rPr>
              <a:t>The l</a:t>
            </a:r>
            <a:r>
              <a:rPr kumimoji="0" lang="en-US" sz="1800" b="0" i="0" u="none" strike="noStrike" kern="1200" cap="none" spc="0" normalizeH="0" baseline="0" noProof="0" dirty="0" err="1" smtClean="0">
                <a:ln>
                  <a:noFill/>
                </a:ln>
                <a:solidFill>
                  <a:schemeClr val="tx1"/>
                </a:solidFill>
                <a:effectLst/>
                <a:uLnTx/>
                <a:uFillTx/>
                <a:latin typeface="+mn-lt"/>
                <a:ea typeface="+mn-ea"/>
                <a:cs typeface="+mn-cs"/>
              </a:rPr>
              <a:t>ow</a:t>
            </a:r>
            <a:r>
              <a:rPr kumimoji="0" lang="en-US" sz="1800" b="0" i="0" u="none" strike="noStrike" kern="1200" cap="none" spc="0" normalizeH="0" baseline="0" noProof="0" dirty="0" smtClean="0">
                <a:ln>
                  <a:noFill/>
                </a:ln>
                <a:solidFill>
                  <a:schemeClr val="tx1"/>
                </a:solidFill>
                <a:effectLst/>
                <a:uLnTx/>
                <a:uFillTx/>
                <a:latin typeface="+mn-lt"/>
                <a:ea typeface="+mn-ea"/>
                <a:cs typeface="+mn-cs"/>
              </a:rPr>
              <a:t>-cost LaunchPad</a:t>
            </a:r>
            <a:r>
              <a:rPr kumimoji="0" lang="en-US" sz="1800" b="0" i="0" u="none" strike="noStrike" kern="1200" cap="none" spc="0" normalizeH="0" noProof="0" dirty="0" smtClean="0">
                <a:ln>
                  <a:noFill/>
                </a:ln>
                <a:solidFill>
                  <a:schemeClr val="tx1"/>
                </a:solidFill>
                <a:effectLst/>
                <a:uLnTx/>
                <a:uFillTx/>
                <a:latin typeface="+mn-lt"/>
                <a:ea typeface="+mn-ea"/>
                <a:cs typeface="+mn-cs"/>
              </a:rPr>
              <a:t> board does not have a battery holder</a:t>
            </a:r>
          </a:p>
          <a:p>
            <a:pPr marL="742950" marR="0" lvl="1" indent="-285750" algn="l" defTabSz="914400" rtl="0" eaLnBrk="1" fontAlgn="auto" latinLnBrk="0" hangingPunct="1">
              <a:lnSpc>
                <a:spcPct val="100000"/>
              </a:lnSpc>
              <a:spcBef>
                <a:spcPct val="20000"/>
              </a:spcBef>
              <a:spcAft>
                <a:spcPts val="0"/>
              </a:spcAft>
              <a:buClr>
                <a:schemeClr val="tx2"/>
              </a:buClr>
              <a:buSzPct val="75000"/>
              <a:buFont typeface="Wingdings" pitchFamily="2" charset="2"/>
              <a:buChar char="u"/>
              <a:tabLst/>
              <a:defRPr/>
            </a:pPr>
            <a:r>
              <a:rPr lang="en-US" sz="1800" b="0" dirty="0" smtClean="0">
                <a:latin typeface="+mn-lt"/>
              </a:rPr>
              <a:t>VDD and VBAT are wired together on the board </a:t>
            </a:r>
            <a:br>
              <a:rPr lang="en-US" sz="1800" b="0" dirty="0" smtClean="0">
                <a:latin typeface="+mn-lt"/>
              </a:rPr>
            </a:br>
            <a:r>
              <a:rPr lang="en-US" sz="1800" b="0" dirty="0" smtClean="0">
                <a:latin typeface="+mn-lt"/>
              </a:rPr>
              <a:t>(this disables battery-only powered low-power modes)</a:t>
            </a:r>
          </a:p>
          <a:p>
            <a:pPr marL="742950" marR="0" lvl="1" indent="-285750" algn="l" defTabSz="914400" rtl="0" eaLnBrk="1" fontAlgn="auto" latinLnBrk="0" hangingPunct="1">
              <a:lnSpc>
                <a:spcPct val="100000"/>
              </a:lnSpc>
              <a:spcBef>
                <a:spcPct val="20000"/>
              </a:spcBef>
              <a:spcAft>
                <a:spcPts val="0"/>
              </a:spcAft>
              <a:buClr>
                <a:schemeClr val="tx2"/>
              </a:buClr>
              <a:buSzPct val="75000"/>
              <a:buFont typeface="Wingdings" pitchFamily="2" charset="2"/>
              <a:buChar char="u"/>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Device current is measured between test points H24 and H25</a:t>
            </a:r>
            <a:endParaRPr kumimoji="0" lang="en-US" sz="1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Leading Question"/>
          <p:cNvSpPr txBox="1"/>
          <p:nvPr/>
        </p:nvSpPr>
        <p:spPr>
          <a:xfrm>
            <a:off x="8355860" y="6562045"/>
            <a:ext cx="464871"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Lab </a:t>
            </a:r>
            <a:r>
              <a:rPr lang="en-US" sz="1600" b="0" dirty="0" smtClean="0">
                <a:solidFill>
                  <a:srgbClr val="000000"/>
                </a:solidFill>
                <a:effectLst/>
                <a:latin typeface="Arial Narrow"/>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bwMode="auto">
          <a:xfrm>
            <a:off x="208798" y="4114800"/>
            <a:ext cx="4114800" cy="1850572"/>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482" name="Rectangle 2"/>
          <p:cNvSpPr>
            <a:spLocks noGrp="1" noChangeArrowheads="1"/>
          </p:cNvSpPr>
          <p:nvPr>
            <p:ph type="title"/>
          </p:nvPr>
        </p:nvSpPr>
        <p:spPr/>
        <p:txBody>
          <a:bodyPr>
            <a:normAutofit/>
          </a:bodyPr>
          <a:lstStyle/>
          <a:p>
            <a:r>
              <a:rPr lang="en-US" dirty="0" smtClean="0">
                <a:solidFill>
                  <a:srgbClr val="FF0000"/>
                </a:solidFill>
              </a:rPr>
              <a:t>Lab 6: Low Power Modes</a:t>
            </a:r>
          </a:p>
        </p:txBody>
      </p:sp>
      <p:sp>
        <p:nvSpPr>
          <p:cNvPr id="20484" name="Text Box 4"/>
          <p:cNvSpPr txBox="1">
            <a:spLocks noChangeArrowheads="1"/>
          </p:cNvSpPr>
          <p:nvPr/>
        </p:nvSpPr>
        <p:spPr bwMode="auto">
          <a:xfrm>
            <a:off x="152400" y="4136572"/>
            <a:ext cx="4269170" cy="1754326"/>
          </a:xfrm>
          <a:prstGeom prst="rect">
            <a:avLst/>
          </a:prstGeom>
          <a:noFill/>
          <a:ln w="12700" algn="ctr">
            <a:noFill/>
            <a:miter lim="800000"/>
            <a:headEnd/>
            <a:tailEnd/>
          </a:ln>
        </p:spPr>
        <p:txBody>
          <a:bodyPr wrap="square" anchorCtr="1">
            <a:spAutoFit/>
          </a:bodyPr>
          <a:lstStyle/>
          <a:p>
            <a:pPr marL="342900" indent="-342900" algn="l">
              <a:buClr>
                <a:schemeClr val="tx2"/>
              </a:buClr>
              <a:buSzPct val="75000"/>
              <a:buFont typeface="Wingdings" pitchFamily="2" charset="2"/>
              <a:buChar char="u"/>
              <a:defRPr/>
            </a:pPr>
            <a:r>
              <a:rPr lang="en-US" sz="1800" b="0" dirty="0" smtClean="0"/>
              <a:t>Place device in low power modes</a:t>
            </a:r>
          </a:p>
          <a:p>
            <a:pPr marL="342900" indent="-342900" algn="l">
              <a:buClr>
                <a:schemeClr val="tx2"/>
              </a:buClr>
              <a:buSzPct val="75000"/>
              <a:buFont typeface="Wingdings" pitchFamily="2" charset="2"/>
              <a:buChar char="u"/>
              <a:defRPr/>
            </a:pPr>
            <a:r>
              <a:rPr lang="en-US" sz="1800" b="0" dirty="0" smtClean="0"/>
              <a:t>Wake from pin</a:t>
            </a:r>
          </a:p>
          <a:p>
            <a:pPr marL="342900" indent="-342900" algn="l">
              <a:buClr>
                <a:schemeClr val="tx2"/>
              </a:buClr>
              <a:buSzPct val="75000"/>
              <a:buFont typeface="Wingdings" pitchFamily="2" charset="2"/>
              <a:buChar char="u"/>
              <a:defRPr/>
            </a:pPr>
            <a:r>
              <a:rPr lang="en-US" sz="1800" b="0" dirty="0" smtClean="0"/>
              <a:t>Wake from RTC</a:t>
            </a:r>
          </a:p>
          <a:p>
            <a:pPr marL="342900" indent="-342900" algn="l">
              <a:buClr>
                <a:schemeClr val="tx2"/>
              </a:buClr>
              <a:buSzPct val="75000"/>
              <a:buFont typeface="Wingdings" pitchFamily="2" charset="2"/>
              <a:buChar char="u"/>
              <a:defRPr/>
            </a:pPr>
            <a:r>
              <a:rPr lang="en-US" sz="1800" b="0" dirty="0" smtClean="0"/>
              <a:t>Measure current</a:t>
            </a:r>
          </a:p>
          <a:p>
            <a:pPr marL="342900" indent="-342900" algn="l">
              <a:buClr>
                <a:schemeClr val="tx2"/>
              </a:buClr>
              <a:buSzPct val="75000"/>
              <a:buFont typeface="Wingdings" pitchFamily="2" charset="2"/>
              <a:buChar char="u"/>
              <a:defRPr/>
            </a:pPr>
            <a:r>
              <a:rPr lang="en-US" sz="1800" b="0" dirty="0" smtClean="0"/>
              <a:t>No battery holder on board</a:t>
            </a:r>
            <a:endParaRPr lang="en-US" sz="1800" b="0" dirty="0"/>
          </a:p>
        </p:txBody>
      </p:sp>
      <p:sp>
        <p:nvSpPr>
          <p:cNvPr id="62" name="Leading Question"/>
          <p:cNvSpPr txBox="1"/>
          <p:nvPr/>
        </p:nvSpPr>
        <p:spPr>
          <a:xfrm>
            <a:off x="8057702" y="6562045"/>
            <a:ext cx="76302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Agenda ...</a:t>
            </a:r>
          </a:p>
        </p:txBody>
      </p:sp>
      <p:cxnSp>
        <p:nvCxnSpPr>
          <p:cNvPr id="12" name="Straight Connector 11"/>
          <p:cNvCxnSpPr/>
          <p:nvPr/>
        </p:nvCxnSpPr>
        <p:spPr bwMode="auto">
          <a:xfrm flipH="1">
            <a:off x="2897570" y="2362200"/>
            <a:ext cx="1184367" cy="8709"/>
          </a:xfrm>
          <a:prstGeom prst="line">
            <a:avLst/>
          </a:prstGeom>
          <a:solidFill>
            <a:schemeClr val="accent1"/>
          </a:solidFill>
          <a:ln w="25400" cap="flat" cmpd="sng" algn="ctr">
            <a:solidFill>
              <a:schemeClr val="tx1"/>
            </a:solidFill>
            <a:prstDash val="solid"/>
            <a:round/>
            <a:headEnd type="none" w="sm" len="sm"/>
            <a:tailEnd type="none" w="sm" len="sm"/>
          </a:ln>
          <a:effectLst/>
        </p:spPr>
      </p:cxnSp>
      <p:cxnSp>
        <p:nvCxnSpPr>
          <p:cNvPr id="14" name="Straight Connector 13"/>
          <p:cNvCxnSpPr/>
          <p:nvPr/>
        </p:nvCxnSpPr>
        <p:spPr bwMode="auto">
          <a:xfrm>
            <a:off x="4069903" y="1676400"/>
            <a:ext cx="0" cy="68580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15" name="Picture 10" descr="http://us.toshiba.com/images/showcase/products/satellite-a505-s6033-laptop.png"/>
          <p:cNvPicPr>
            <a:picLocks noChangeAspect="1" noChangeArrowheads="1"/>
          </p:cNvPicPr>
          <p:nvPr/>
        </p:nvPicPr>
        <p:blipFill>
          <a:blip r:embed="rId3" cstate="print"/>
          <a:srcRect/>
          <a:stretch>
            <a:fillRect/>
          </a:stretch>
        </p:blipFill>
        <p:spPr bwMode="auto">
          <a:xfrm>
            <a:off x="459170" y="1752600"/>
            <a:ext cx="3117464" cy="2153301"/>
          </a:xfrm>
          <a:prstGeom prst="rect">
            <a:avLst/>
          </a:prstGeom>
          <a:noFill/>
        </p:spPr>
      </p:pic>
      <p:sp>
        <p:nvSpPr>
          <p:cNvPr id="16" name="TextBox 15"/>
          <p:cNvSpPr txBox="1"/>
          <p:nvPr/>
        </p:nvSpPr>
        <p:spPr>
          <a:xfrm>
            <a:off x="3202370" y="1371600"/>
            <a:ext cx="3294493" cy="338554"/>
          </a:xfrm>
          <a:prstGeom prst="rect">
            <a:avLst/>
          </a:prstGeom>
          <a:noFill/>
        </p:spPr>
        <p:txBody>
          <a:bodyPr wrap="none" rtlCol="0" anchor="ctr" anchorCtr="1">
            <a:spAutoFit/>
          </a:bodyPr>
          <a:lstStyle/>
          <a:p>
            <a:r>
              <a:rPr lang="en-US" sz="2000" b="0" dirty="0" smtClean="0">
                <a:solidFill>
                  <a:schemeClr val="dk1"/>
                </a:solidFill>
                <a:effectLst/>
              </a:rPr>
              <a:t>USB Emulation Connection</a:t>
            </a:r>
          </a:p>
        </p:txBody>
      </p:sp>
      <p:cxnSp>
        <p:nvCxnSpPr>
          <p:cNvPr id="18" name="Straight Arrow Connector 17"/>
          <p:cNvCxnSpPr/>
          <p:nvPr/>
        </p:nvCxnSpPr>
        <p:spPr bwMode="auto">
          <a:xfrm flipH="1">
            <a:off x="5790789" y="1676400"/>
            <a:ext cx="5697" cy="304800"/>
          </a:xfrm>
          <a:prstGeom prst="straightConnector1">
            <a:avLst/>
          </a:prstGeom>
          <a:solidFill>
            <a:schemeClr val="accent1"/>
          </a:solidFill>
          <a:ln w="25400" cap="flat" cmpd="sng" algn="ctr">
            <a:solidFill>
              <a:schemeClr val="tx1"/>
            </a:solidFill>
            <a:prstDash val="solid"/>
            <a:round/>
            <a:headEnd type="none" w="sm" len="sm"/>
            <a:tailEnd type="triangle" w="lg" len="med"/>
          </a:ln>
          <a:effectLst/>
        </p:spPr>
      </p:cxnSp>
      <p:cxnSp>
        <p:nvCxnSpPr>
          <p:cNvPr id="19" name="Straight Connector 18"/>
          <p:cNvCxnSpPr/>
          <p:nvPr/>
        </p:nvCxnSpPr>
        <p:spPr bwMode="auto">
          <a:xfrm>
            <a:off x="4057237" y="1676400"/>
            <a:ext cx="1752600" cy="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20" name="Picture 19" descr="transparent flat.png"/>
          <p:cNvPicPr>
            <a:picLocks noChangeAspect="1"/>
          </p:cNvPicPr>
          <p:nvPr/>
        </p:nvPicPr>
        <p:blipFill>
          <a:blip r:embed="rId4" cstate="print"/>
          <a:stretch>
            <a:fillRect/>
          </a:stretch>
        </p:blipFill>
        <p:spPr>
          <a:xfrm>
            <a:off x="4648200" y="1725966"/>
            <a:ext cx="3479344" cy="4343400"/>
          </a:xfrm>
          <a:prstGeom prst="rect">
            <a:avLst/>
          </a:prstGeom>
        </p:spPr>
      </p:pic>
      <p:sp>
        <p:nvSpPr>
          <p:cNvPr id="21" name="Bent Arrow 20"/>
          <p:cNvSpPr/>
          <p:nvPr/>
        </p:nvSpPr>
        <p:spPr bwMode="auto">
          <a:xfrm rot="16200000">
            <a:off x="6705600" y="2286000"/>
            <a:ext cx="381000" cy="2209800"/>
          </a:xfrm>
          <a:prstGeom prst="bentArrow">
            <a:avLst>
              <a:gd name="adj1" fmla="val 31667"/>
              <a:gd name="adj2" fmla="val 25000"/>
              <a:gd name="adj3" fmla="val 25000"/>
              <a:gd name="adj4" fmla="val 43750"/>
            </a:avLst>
          </a:prstGeom>
          <a:solidFill>
            <a:schemeClr val="bg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2" name="TextBox 21"/>
          <p:cNvSpPr txBox="1"/>
          <p:nvPr/>
        </p:nvSpPr>
        <p:spPr>
          <a:xfrm>
            <a:off x="7805172" y="3445978"/>
            <a:ext cx="1338828" cy="609398"/>
          </a:xfrm>
          <a:prstGeom prst="rect">
            <a:avLst/>
          </a:prstGeom>
          <a:noFill/>
        </p:spPr>
        <p:txBody>
          <a:bodyPr wrap="none" rtlCol="0" anchor="ctr" anchorCtr="0">
            <a:spAutoFit/>
          </a:bodyPr>
          <a:lstStyle/>
          <a:p>
            <a:r>
              <a:rPr lang="en-US" sz="1400" dirty="0" smtClean="0">
                <a:solidFill>
                  <a:schemeClr val="dk1"/>
                </a:solidFill>
                <a:effectLst/>
              </a:rPr>
              <a:t>Power</a:t>
            </a:r>
            <a:br>
              <a:rPr lang="en-US" sz="1400" dirty="0" smtClean="0">
                <a:solidFill>
                  <a:schemeClr val="dk1"/>
                </a:solidFill>
                <a:effectLst/>
              </a:rPr>
            </a:br>
            <a:r>
              <a:rPr lang="en-US" sz="1400" dirty="0" smtClean="0">
                <a:solidFill>
                  <a:schemeClr val="dk1"/>
                </a:solidFill>
                <a:effectLst/>
              </a:rPr>
              <a:t>Measurement</a:t>
            </a:r>
            <a:r>
              <a:rPr lang="en-US" sz="1400" dirty="0" smtClean="0">
                <a:solidFill>
                  <a:schemeClr val="dk1"/>
                </a:solidFill>
              </a:rPr>
              <a:t/>
            </a:r>
            <a:br>
              <a:rPr lang="en-US" sz="1400" dirty="0" smtClean="0">
                <a:solidFill>
                  <a:schemeClr val="dk1"/>
                </a:solidFill>
              </a:rPr>
            </a:br>
            <a:r>
              <a:rPr lang="en-US" sz="1400" dirty="0" smtClean="0">
                <a:solidFill>
                  <a:schemeClr val="dk1"/>
                </a:solidFill>
              </a:rPr>
              <a:t>Jumper</a:t>
            </a:r>
            <a:endParaRPr lang="en-US" sz="1400" dirty="0" smtClean="0">
              <a:solidFill>
                <a:schemeClr val="dk1"/>
              </a:solidFill>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sp>
        <p:nvSpPr>
          <p:cNvPr id="8" name="Leading Question"/>
          <p:cNvSpPr txBox="1"/>
          <p:nvPr/>
        </p:nvSpPr>
        <p:spPr>
          <a:xfrm>
            <a:off x="7791603" y="6562045"/>
            <a:ext cx="1029128"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USB Basics</a:t>
            </a:r>
            <a:r>
              <a:rPr lang="en-US" sz="1600" b="0" dirty="0" smtClean="0">
                <a:solidFill>
                  <a:srgbClr val="000000"/>
                </a:solidFill>
                <a:effectLst/>
                <a:latin typeface="Arial Narrow"/>
              </a:rPr>
              <a:t>...</a:t>
            </a:r>
          </a:p>
        </p:txBody>
      </p:sp>
      <p:sp>
        <p:nvSpPr>
          <p:cNvPr id="12" name="Rounded Rectangle 11"/>
          <p:cNvSpPr/>
          <p:nvPr/>
        </p:nvSpPr>
        <p:spPr bwMode="auto">
          <a:xfrm>
            <a:off x="1600200" y="3535180"/>
            <a:ext cx="5638800" cy="418743"/>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pic>
        <p:nvPicPr>
          <p:cNvPr id="13" name="Picture 12" descr="transparent perspective.png"/>
          <p:cNvPicPr>
            <a:picLocks noChangeAspect="1"/>
          </p:cNvPicPr>
          <p:nvPr/>
        </p:nvPicPr>
        <p:blipFill>
          <a:blip r:embed="rId4" cstate="print"/>
          <a:stretch>
            <a:fillRect/>
          </a:stretch>
        </p:blipFill>
        <p:spPr>
          <a:xfrm>
            <a:off x="5334000" y="1828800"/>
            <a:ext cx="3962400" cy="3706586"/>
          </a:xfrm>
          <a:prstGeom prst="rect">
            <a:avLst/>
          </a:prstGeom>
        </p:spPr>
      </p:pic>
      <p:sp>
        <p:nvSpPr>
          <p:cNvPr id="9" name="Text Box 4"/>
          <p:cNvSpPr txBox="1">
            <a:spLocks noChangeArrowheads="1"/>
          </p:cNvSpPr>
          <p:nvPr/>
        </p:nvSpPr>
        <p:spPr bwMode="auto">
          <a:xfrm>
            <a:off x="1066800" y="990600"/>
            <a:ext cx="6705600" cy="5786199"/>
          </a:xfrm>
          <a:prstGeom prst="rect">
            <a:avLst/>
          </a:prstGeom>
          <a:noFill/>
          <a:ln w="25400" algn="ctr">
            <a:noFill/>
            <a:miter lim="800000"/>
            <a:headEnd/>
            <a:tailEnd/>
          </a:ln>
        </p:spPr>
        <p:txBody>
          <a:bodyPr wrap="square">
            <a:spAutoFit/>
          </a:bodyPr>
          <a:lstStyle/>
          <a:p>
            <a:r>
              <a:rPr lang="en-US" b="0" dirty="0">
                <a:solidFill>
                  <a:srgbClr val="000000"/>
                </a:solidFill>
              </a:rPr>
              <a:t>Introduction to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a:t>
            </a:r>
            <a:r>
              <a:rPr lang="en-US" b="0" dirty="0">
                <a:solidFill>
                  <a:srgbClr val="000000"/>
                </a:solidFill>
              </a:rPr>
              <a:t>and Peripherals</a:t>
            </a:r>
          </a:p>
          <a:p>
            <a:r>
              <a:rPr lang="en-US" b="0" dirty="0">
                <a:solidFill>
                  <a:srgbClr val="000000"/>
                </a:solidFill>
              </a:rPr>
              <a:t>Code Composer Studio</a:t>
            </a:r>
          </a:p>
          <a:p>
            <a:r>
              <a:rPr lang="en-US" b="0" dirty="0">
                <a:solidFill>
                  <a:srgbClr val="000000"/>
                </a:solidFill>
              </a:rPr>
              <a:t>Introduction to StellarisWare, </a:t>
            </a:r>
            <a:br>
              <a:rPr lang="en-US" b="0" dirty="0">
                <a:solidFill>
                  <a:srgbClr val="000000"/>
                </a:solidFill>
              </a:rPr>
            </a:br>
            <a:r>
              <a:rPr lang="en-US" b="0" dirty="0">
                <a:solidFill>
                  <a:srgbClr val="000000"/>
                </a:solidFill>
              </a:rPr>
              <a:t>Initialization and GPIO</a:t>
            </a:r>
          </a:p>
          <a:p>
            <a:r>
              <a:rPr lang="en-US" b="0" dirty="0" smtClean="0">
                <a:solidFill>
                  <a:srgbClr val="000000"/>
                </a:solidFill>
              </a:rPr>
              <a:t>Interrupts and the Timers</a:t>
            </a:r>
            <a:endParaRPr lang="en-US" b="0" dirty="0">
              <a:solidFill>
                <a:srgbClr val="000000"/>
              </a:solidFill>
            </a:endParaRPr>
          </a:p>
          <a:p>
            <a:r>
              <a:rPr lang="en-US" b="0" dirty="0" smtClean="0">
                <a:solidFill>
                  <a:srgbClr val="000000"/>
                </a:solidFill>
              </a:rPr>
              <a:t>ADC12</a:t>
            </a:r>
            <a:endParaRPr lang="en-US" b="0" dirty="0">
              <a:solidFill>
                <a:srgbClr val="000000"/>
              </a:solidFill>
            </a:endParaRPr>
          </a:p>
          <a:p>
            <a:r>
              <a:rPr lang="en-US" b="0" dirty="0" smtClean="0">
                <a:solidFill>
                  <a:srgbClr val="000000"/>
                </a:solidFill>
              </a:rPr>
              <a:t>Hibernation Module</a:t>
            </a:r>
          </a:p>
          <a:p>
            <a:r>
              <a:rPr lang="en-US" dirty="0" smtClean="0">
                <a:solidFill>
                  <a:srgbClr val="000000"/>
                </a:solidFill>
              </a:rPr>
              <a:t>USB</a:t>
            </a:r>
          </a:p>
          <a:p>
            <a:r>
              <a:rPr lang="en-US" b="0" dirty="0" smtClean="0">
                <a:solidFill>
                  <a:srgbClr val="000000"/>
                </a:solidFill>
              </a:rPr>
              <a:t>Memory</a:t>
            </a:r>
          </a:p>
          <a:p>
            <a:r>
              <a:rPr lang="en-US" b="0" dirty="0" smtClean="0">
                <a:solidFill>
                  <a:srgbClr val="000000"/>
                </a:solidFill>
              </a:rPr>
              <a:t>Floating-Point</a:t>
            </a:r>
          </a:p>
          <a:p>
            <a:r>
              <a:rPr lang="en-US" b="0" dirty="0" err="1" smtClean="0">
                <a:solidFill>
                  <a:srgbClr val="000000"/>
                </a:solidFill>
              </a:rPr>
              <a:t>BoosterPacks</a:t>
            </a:r>
            <a:r>
              <a:rPr lang="en-US" b="0" dirty="0" smtClean="0">
                <a:solidFill>
                  <a:srgbClr val="000000"/>
                </a:solidFill>
              </a:rPr>
              <a:t> and </a:t>
            </a:r>
            <a:r>
              <a:rPr lang="en-US" b="0" dirty="0" err="1" smtClean="0">
                <a:solidFill>
                  <a:srgbClr val="000000"/>
                </a:solidFill>
              </a:rPr>
              <a:t>grLib</a:t>
            </a:r>
            <a:endParaRPr lang="en-US" b="0" dirty="0" smtClean="0">
              <a:solidFill>
                <a:srgbClr val="000000"/>
              </a:solidFill>
            </a:endParaRPr>
          </a:p>
          <a:p>
            <a:r>
              <a:rPr lang="en-US" b="0" dirty="0" smtClean="0">
                <a:solidFill>
                  <a:srgbClr val="000000"/>
                </a:solidFill>
              </a:rPr>
              <a:t>Synchronous Serial Interface</a:t>
            </a:r>
          </a:p>
          <a:p>
            <a:r>
              <a:rPr lang="en-US" b="0" dirty="0" smtClean="0">
                <a:solidFill>
                  <a:srgbClr val="000000"/>
                </a:solidFill>
              </a:rPr>
              <a:t>UART</a:t>
            </a:r>
          </a:p>
          <a:p>
            <a:r>
              <a:rPr lang="en-US" b="0" dirty="0">
                <a:solidFill>
                  <a:srgbClr val="000000"/>
                </a:solidFill>
              </a:rPr>
              <a:t>µDMA</a:t>
            </a:r>
          </a:p>
          <a:p>
            <a:endParaRPr lang="en-US" dirty="0"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par>
                          <p:cTn id="7" fill="hold">
                            <p:stCondLst>
                              <p:cond delay="500"/>
                            </p:stCondLst>
                            <p:childTnLst>
                              <p:par>
                                <p:cTn id="8" presetID="9" presetClass="entr" presetSubtype="0"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1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bwMode="auto">
          <a:xfrm>
            <a:off x="152400" y="762000"/>
            <a:ext cx="7010400" cy="57150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71362" name="Rectangle 2"/>
          <p:cNvSpPr>
            <a:spLocks noGrp="1" noChangeArrowheads="1"/>
          </p:cNvSpPr>
          <p:nvPr>
            <p:ph type="title"/>
          </p:nvPr>
        </p:nvSpPr>
        <p:spPr/>
        <p:txBody>
          <a:bodyPr/>
          <a:lstStyle/>
          <a:p>
            <a:r>
              <a:rPr lang="en-US" dirty="0">
                <a:solidFill>
                  <a:srgbClr val="FF0000"/>
                </a:solidFill>
              </a:rPr>
              <a:t>USB Basics</a:t>
            </a:r>
          </a:p>
        </p:txBody>
      </p:sp>
      <p:pic>
        <p:nvPicPr>
          <p:cNvPr id="271378" name="Picture 18"/>
          <p:cNvPicPr>
            <a:picLocks noChangeAspect="1" noChangeArrowheads="1"/>
          </p:cNvPicPr>
          <p:nvPr/>
        </p:nvPicPr>
        <p:blipFill>
          <a:blip r:embed="rId4" cstate="print"/>
          <a:srcRect/>
          <a:stretch>
            <a:fillRect/>
          </a:stretch>
        </p:blipFill>
        <p:spPr bwMode="auto">
          <a:xfrm>
            <a:off x="6781800" y="1066800"/>
            <a:ext cx="1752600" cy="1890445"/>
          </a:xfrm>
          <a:prstGeom prst="rect">
            <a:avLst/>
          </a:prstGeom>
          <a:noFill/>
          <a:ln w="12700" algn="ctr">
            <a:solidFill>
              <a:schemeClr val="tx1"/>
            </a:solidFill>
            <a:miter lim="800000"/>
            <a:headEnd/>
            <a:tailEnd/>
          </a:ln>
          <a:effectLst/>
        </p:spPr>
      </p:pic>
      <p:pic>
        <p:nvPicPr>
          <p:cNvPr id="271379" name="Picture 19"/>
          <p:cNvPicPr>
            <a:picLocks noChangeAspect="1" noChangeArrowheads="1"/>
          </p:cNvPicPr>
          <p:nvPr/>
        </p:nvPicPr>
        <p:blipFill>
          <a:blip r:embed="rId5" cstate="print"/>
          <a:srcRect/>
          <a:stretch>
            <a:fillRect/>
          </a:stretch>
        </p:blipFill>
        <p:spPr bwMode="auto">
          <a:xfrm>
            <a:off x="6781800" y="5257800"/>
            <a:ext cx="1746250" cy="985838"/>
          </a:xfrm>
          <a:prstGeom prst="rect">
            <a:avLst/>
          </a:prstGeom>
          <a:noFill/>
          <a:ln w="12700" algn="ctr">
            <a:solidFill>
              <a:schemeClr val="tx1"/>
            </a:solidFill>
            <a:miter lim="800000"/>
            <a:headEnd/>
            <a:tailEnd/>
          </a:ln>
          <a:effectLst/>
        </p:spPr>
      </p:pic>
      <p:pic>
        <p:nvPicPr>
          <p:cNvPr id="271380" name="Picture 20"/>
          <p:cNvPicPr>
            <a:picLocks noChangeAspect="1" noChangeArrowheads="1"/>
          </p:cNvPicPr>
          <p:nvPr/>
        </p:nvPicPr>
        <p:blipFill>
          <a:blip r:embed="rId6" cstate="print"/>
          <a:srcRect/>
          <a:stretch>
            <a:fillRect/>
          </a:stretch>
        </p:blipFill>
        <p:spPr bwMode="auto">
          <a:xfrm>
            <a:off x="6781800" y="3150834"/>
            <a:ext cx="1785938" cy="1912938"/>
          </a:xfrm>
          <a:prstGeom prst="rect">
            <a:avLst/>
          </a:prstGeom>
          <a:noFill/>
          <a:ln w="12700" algn="ctr">
            <a:solidFill>
              <a:schemeClr val="tx1"/>
            </a:solidFill>
            <a:miter lim="800000"/>
            <a:headEnd/>
            <a:tailEnd/>
          </a:ln>
          <a:effectLst/>
        </p:spPr>
      </p:pic>
      <p:sp>
        <p:nvSpPr>
          <p:cNvPr id="8" name="TextBox 7"/>
          <p:cNvSpPr txBox="1"/>
          <p:nvPr/>
        </p:nvSpPr>
        <p:spPr>
          <a:xfrm>
            <a:off x="533400" y="914400"/>
            <a:ext cx="6330707" cy="5986254"/>
          </a:xfrm>
          <a:prstGeom prst="rect">
            <a:avLst/>
          </a:prstGeom>
          <a:noFill/>
        </p:spPr>
        <p:txBody>
          <a:bodyPr wrap="none" rtlCol="0" anchor="ctr" anchorCtr="0">
            <a:spAutoFit/>
          </a:bodyPr>
          <a:lstStyle/>
          <a:p>
            <a:pPr marL="342900" indent="-342900" algn="l">
              <a:lnSpc>
                <a:spcPct val="75000"/>
              </a:lnSpc>
            </a:pPr>
            <a:r>
              <a:rPr lang="en-US" dirty="0" smtClean="0"/>
              <a:t>Multiple connector sizes</a:t>
            </a:r>
          </a:p>
          <a:p>
            <a:pPr marL="342900" indent="-342900" algn="l">
              <a:lnSpc>
                <a:spcPct val="75000"/>
              </a:lnSpc>
            </a:pPr>
            <a:r>
              <a:rPr lang="en-US" dirty="0" smtClean="0"/>
              <a:t>4 pins – power, ground and 2 data lines</a:t>
            </a:r>
            <a:br>
              <a:rPr lang="en-US" dirty="0" smtClean="0"/>
            </a:br>
            <a:r>
              <a:rPr lang="en-US" sz="1600" dirty="0" smtClean="0"/>
              <a:t>(5</a:t>
            </a:r>
            <a:r>
              <a:rPr lang="en-US" sz="1600" baseline="30000" dirty="0" smtClean="0"/>
              <a:t>th</a:t>
            </a:r>
            <a:r>
              <a:rPr lang="en-US" sz="1600" dirty="0" smtClean="0"/>
              <a:t> pin ID for USB 2.0 connectors)</a:t>
            </a:r>
            <a:endParaRPr lang="en-US" dirty="0" smtClean="0"/>
          </a:p>
          <a:p>
            <a:pPr marL="342900" indent="-342900" algn="l">
              <a:lnSpc>
                <a:spcPct val="75000"/>
              </a:lnSpc>
            </a:pPr>
            <a:r>
              <a:rPr lang="en-US" dirty="0" smtClean="0"/>
              <a:t>Configuration connects power 1</a:t>
            </a:r>
            <a:r>
              <a:rPr lang="en-US" baseline="30000" dirty="0" smtClean="0"/>
              <a:t>st</a:t>
            </a:r>
            <a:r>
              <a:rPr lang="en-US" dirty="0" smtClean="0"/>
              <a:t>, then data</a:t>
            </a:r>
          </a:p>
          <a:p>
            <a:pPr marL="342900" indent="-342900" algn="l">
              <a:lnSpc>
                <a:spcPct val="75000"/>
              </a:lnSpc>
            </a:pPr>
            <a:r>
              <a:rPr lang="en-US" dirty="0" smtClean="0"/>
              <a:t>Standards:</a:t>
            </a:r>
          </a:p>
          <a:p>
            <a:pPr lvl="1" algn="l">
              <a:lnSpc>
                <a:spcPct val="75000"/>
              </a:lnSpc>
              <a:buClr>
                <a:schemeClr val="tx2"/>
              </a:buClr>
              <a:buFont typeface="Wingdings" pitchFamily="2" charset="2"/>
              <a:buChar char="w"/>
            </a:pPr>
            <a:r>
              <a:rPr lang="en-US" dirty="0" smtClean="0"/>
              <a:t> </a:t>
            </a:r>
            <a:r>
              <a:rPr lang="en-US" sz="1800" dirty="0" smtClean="0"/>
              <a:t>USB 1.1</a:t>
            </a:r>
            <a:r>
              <a:rPr lang="en-US" dirty="0" smtClean="0"/>
              <a:t> </a:t>
            </a:r>
          </a:p>
          <a:p>
            <a:pPr lvl="2" algn="l">
              <a:lnSpc>
                <a:spcPct val="75000"/>
              </a:lnSpc>
              <a:buClr>
                <a:schemeClr val="tx2"/>
              </a:buClr>
              <a:buFontTx/>
              <a:buChar char="•"/>
            </a:pPr>
            <a:r>
              <a:rPr lang="en-US" sz="1800" b="0" dirty="0" smtClean="0"/>
              <a:t> Defines </a:t>
            </a:r>
            <a:r>
              <a:rPr lang="en-US" sz="1800" dirty="0" smtClean="0"/>
              <a:t>Host</a:t>
            </a:r>
            <a:r>
              <a:rPr lang="en-US" sz="1800" b="0" dirty="0" smtClean="0"/>
              <a:t> (master) and </a:t>
            </a:r>
            <a:r>
              <a:rPr lang="en-US" sz="1800" dirty="0" smtClean="0"/>
              <a:t>Device</a:t>
            </a:r>
            <a:r>
              <a:rPr lang="en-US" sz="1800" b="0" dirty="0" smtClean="0"/>
              <a:t> (slave)</a:t>
            </a:r>
          </a:p>
          <a:p>
            <a:pPr lvl="2" algn="l">
              <a:lnSpc>
                <a:spcPct val="75000"/>
              </a:lnSpc>
              <a:buClr>
                <a:schemeClr val="tx2"/>
              </a:buClr>
              <a:buFontTx/>
              <a:buChar char="•"/>
            </a:pPr>
            <a:r>
              <a:rPr lang="en-US" sz="1800" b="0" dirty="0" smtClean="0"/>
              <a:t> Speeds to 12Mbits/sec</a:t>
            </a:r>
          </a:p>
          <a:p>
            <a:pPr lvl="2" algn="l">
              <a:lnSpc>
                <a:spcPct val="75000"/>
              </a:lnSpc>
              <a:buClr>
                <a:schemeClr val="tx2"/>
              </a:buClr>
              <a:buFontTx/>
              <a:buChar char="•"/>
            </a:pPr>
            <a:r>
              <a:rPr lang="en-US" sz="1800" b="0" dirty="0" smtClean="0"/>
              <a:t> Devices can consume 500mA (100mA for startup)</a:t>
            </a:r>
          </a:p>
          <a:p>
            <a:pPr lvl="1" algn="l">
              <a:lnSpc>
                <a:spcPct val="75000"/>
              </a:lnSpc>
              <a:buClr>
                <a:schemeClr val="tx2"/>
              </a:buClr>
              <a:buFont typeface="Wingdings" pitchFamily="2" charset="2"/>
              <a:buChar char="w"/>
            </a:pPr>
            <a:r>
              <a:rPr lang="en-US" dirty="0" smtClean="0"/>
              <a:t> </a:t>
            </a:r>
            <a:r>
              <a:rPr lang="en-US" sz="1800" dirty="0" smtClean="0"/>
              <a:t>USB 2.0</a:t>
            </a:r>
          </a:p>
          <a:p>
            <a:pPr lvl="2" algn="l">
              <a:lnSpc>
                <a:spcPct val="75000"/>
              </a:lnSpc>
              <a:buClr>
                <a:schemeClr val="tx2"/>
              </a:buClr>
              <a:buFontTx/>
              <a:buChar char="•"/>
            </a:pPr>
            <a:r>
              <a:rPr lang="en-US" sz="1800" b="0" dirty="0" smtClean="0"/>
              <a:t> Speeds to 480Mbits/sec</a:t>
            </a:r>
          </a:p>
          <a:p>
            <a:pPr lvl="2" algn="l">
              <a:lnSpc>
                <a:spcPct val="75000"/>
              </a:lnSpc>
              <a:buClr>
                <a:schemeClr val="tx2"/>
              </a:buClr>
              <a:buFontTx/>
              <a:buChar char="•"/>
            </a:pPr>
            <a:r>
              <a:rPr lang="en-US" sz="1800" b="0" dirty="0" smtClean="0"/>
              <a:t> OTG addendum</a:t>
            </a:r>
          </a:p>
          <a:p>
            <a:pPr lvl="1" algn="l">
              <a:lnSpc>
                <a:spcPct val="75000"/>
              </a:lnSpc>
              <a:buClr>
                <a:schemeClr val="tx2"/>
              </a:buClr>
              <a:buFont typeface="Wingdings" pitchFamily="2" charset="2"/>
              <a:buChar char="w"/>
            </a:pPr>
            <a:r>
              <a:rPr lang="en-US" dirty="0" smtClean="0"/>
              <a:t> </a:t>
            </a:r>
            <a:r>
              <a:rPr lang="en-US" sz="1800" dirty="0" smtClean="0"/>
              <a:t>USB 3.0</a:t>
            </a:r>
          </a:p>
          <a:p>
            <a:pPr lvl="2" algn="l">
              <a:lnSpc>
                <a:spcPct val="75000"/>
              </a:lnSpc>
              <a:buClr>
                <a:schemeClr val="tx2"/>
              </a:buClr>
              <a:buFontTx/>
              <a:buChar char="•"/>
            </a:pPr>
            <a:r>
              <a:rPr lang="en-US" sz="1800" b="0" dirty="0" smtClean="0"/>
              <a:t> Speeds to 4.8Gbits/sec</a:t>
            </a:r>
          </a:p>
          <a:p>
            <a:pPr lvl="2" algn="l">
              <a:lnSpc>
                <a:spcPct val="75000"/>
              </a:lnSpc>
              <a:buClr>
                <a:schemeClr val="tx2"/>
              </a:buClr>
              <a:buFontTx/>
              <a:buChar char="•"/>
            </a:pPr>
            <a:r>
              <a:rPr lang="en-US" sz="1800" b="0" dirty="0" smtClean="0"/>
              <a:t> New connector(s)</a:t>
            </a:r>
          </a:p>
          <a:p>
            <a:pPr lvl="2" algn="l">
              <a:lnSpc>
                <a:spcPct val="75000"/>
              </a:lnSpc>
              <a:buClr>
                <a:schemeClr val="tx2"/>
              </a:buClr>
              <a:buFontTx/>
              <a:buChar char="•"/>
            </a:pPr>
            <a:r>
              <a:rPr lang="en-US" sz="1800" b="0" dirty="0" smtClean="0"/>
              <a:t> Separate transmit/receive data lines</a:t>
            </a:r>
          </a:p>
          <a:p>
            <a:endParaRPr lang="en-US" dirty="0" smtClean="0">
              <a:solidFill>
                <a:schemeClr val="dk1"/>
              </a:solidFill>
              <a:effectLst/>
            </a:endParaRPr>
          </a:p>
        </p:txBody>
      </p:sp>
      <p:sp>
        <p:nvSpPr>
          <p:cNvPr id="10" name="Leading Question"/>
          <p:cNvSpPr txBox="1"/>
          <p:nvPr/>
        </p:nvSpPr>
        <p:spPr>
          <a:xfrm>
            <a:off x="7791603" y="6562045"/>
            <a:ext cx="1029128"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USB Basics</a:t>
            </a:r>
            <a:r>
              <a:rPr lang="en-US" sz="1600" b="0" dirty="0" smtClean="0">
                <a:solidFill>
                  <a:srgbClr val="000000"/>
                </a:solidFill>
                <a:effectLst/>
                <a:latin typeface="Arial Narrow"/>
              </a:rPr>
              <a:t>...</a:t>
            </a:r>
          </a:p>
        </p:txBody>
      </p:sp>
      <p:sp>
        <p:nvSpPr>
          <p:cNvPr id="11" name="Rectangle 10"/>
          <p:cNvSpPr/>
          <p:nvPr/>
        </p:nvSpPr>
        <p:spPr bwMode="auto">
          <a:xfrm>
            <a:off x="7449844" y="4316766"/>
            <a:ext cx="838200" cy="152400"/>
          </a:xfrm>
          <a:prstGeom prst="rect">
            <a:avLst/>
          </a:prstGeom>
          <a:solidFill>
            <a:schemeClr val="accent1"/>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ChangeArrowheads="1"/>
          </p:cNvSpPr>
          <p:nvPr>
            <p:ph type="title"/>
          </p:nvPr>
        </p:nvSpPr>
        <p:spPr/>
        <p:txBody>
          <a:bodyPr/>
          <a:lstStyle/>
          <a:p>
            <a:r>
              <a:rPr lang="en-US" dirty="0">
                <a:solidFill>
                  <a:srgbClr val="FF0000"/>
                </a:solidFill>
              </a:rPr>
              <a:t>USB Basics</a:t>
            </a:r>
          </a:p>
        </p:txBody>
      </p:sp>
      <p:sp>
        <p:nvSpPr>
          <p:cNvPr id="6" name="Rounded Rectangle 5"/>
          <p:cNvSpPr/>
          <p:nvPr/>
        </p:nvSpPr>
        <p:spPr bwMode="auto">
          <a:xfrm>
            <a:off x="457200" y="914400"/>
            <a:ext cx="8153400" cy="51054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342900" indent="-342900" algn="l"/>
            <a:endParaRPr lang="en-US" dirty="0" smtClean="0"/>
          </a:p>
          <a:p>
            <a:pPr marL="342900" indent="-342900" algn="l"/>
            <a:r>
              <a:rPr lang="en-US" dirty="0" smtClean="0"/>
              <a:t>USB Device … most USB products are slaves</a:t>
            </a:r>
          </a:p>
          <a:p>
            <a:pPr marL="342900" indent="-342900" algn="l"/>
            <a:r>
              <a:rPr lang="en-US" dirty="0" smtClean="0"/>
              <a:t>USB Host … usually a PC, but can be embedded</a:t>
            </a:r>
          </a:p>
          <a:p>
            <a:pPr marL="342900" indent="-342900" algn="l"/>
            <a:r>
              <a:rPr lang="en-US" dirty="0" smtClean="0"/>
              <a:t>USB OTG … On-The-Go</a:t>
            </a:r>
          </a:p>
          <a:p>
            <a:pPr lvl="1" algn="l">
              <a:buClr>
                <a:schemeClr val="tx2"/>
              </a:buClr>
              <a:buSzPct val="75000"/>
              <a:buFont typeface="Wingdings" pitchFamily="2" charset="2"/>
              <a:buChar char="w"/>
            </a:pPr>
            <a:r>
              <a:rPr lang="en-US" dirty="0" smtClean="0"/>
              <a:t> </a:t>
            </a:r>
            <a:r>
              <a:rPr lang="en-US" sz="1800" b="0" dirty="0" smtClean="0"/>
              <a:t>Dynamic switching between host and device roles</a:t>
            </a:r>
          </a:p>
          <a:p>
            <a:pPr lvl="1" algn="l">
              <a:buClr>
                <a:schemeClr val="tx2"/>
              </a:buClr>
              <a:buSzPct val="75000"/>
              <a:buFont typeface="Wingdings" pitchFamily="2" charset="2"/>
              <a:buChar char="w"/>
            </a:pPr>
            <a:r>
              <a:rPr lang="en-US" sz="1800" b="0" dirty="0" smtClean="0"/>
              <a:t> Two connected OTG ports undergo host negotiation</a:t>
            </a:r>
          </a:p>
          <a:p>
            <a:pPr marL="342900" indent="-342900" algn="l"/>
            <a:r>
              <a:rPr lang="en-US" dirty="0" smtClean="0"/>
              <a:t>Host polls each Device at power up. Information from Device</a:t>
            </a:r>
            <a:br>
              <a:rPr lang="en-US" dirty="0" smtClean="0"/>
            </a:br>
            <a:r>
              <a:rPr lang="en-US" dirty="0" smtClean="0"/>
              <a:t>includes:</a:t>
            </a:r>
          </a:p>
          <a:p>
            <a:pPr lvl="1" algn="l">
              <a:buClr>
                <a:schemeClr val="tx2"/>
              </a:buClr>
              <a:buSzPct val="75000"/>
              <a:buFont typeface="Wingdings" pitchFamily="2" charset="2"/>
              <a:buChar char="w"/>
            </a:pPr>
            <a:r>
              <a:rPr lang="en-US" sz="1800" b="0" dirty="0" smtClean="0"/>
              <a:t> Device Descriptor (Manufacturer &amp; Product ID so Host can find</a:t>
            </a:r>
            <a:br>
              <a:rPr lang="en-US" sz="1800" b="0" dirty="0" smtClean="0"/>
            </a:br>
            <a:r>
              <a:rPr lang="en-US" sz="1800" b="0" dirty="0" smtClean="0"/>
              <a:t>   driver)</a:t>
            </a:r>
          </a:p>
          <a:p>
            <a:pPr lvl="1" algn="l">
              <a:buClr>
                <a:schemeClr val="tx2"/>
              </a:buClr>
              <a:buSzPct val="75000"/>
              <a:buFont typeface="Wingdings" pitchFamily="2" charset="2"/>
              <a:buChar char="w"/>
            </a:pPr>
            <a:r>
              <a:rPr lang="en-US" sz="1800" b="0" dirty="0" smtClean="0"/>
              <a:t> Configuration Descriptor (Power consumption and Interface</a:t>
            </a:r>
            <a:br>
              <a:rPr lang="en-US" sz="1800" b="0" dirty="0" smtClean="0"/>
            </a:br>
            <a:r>
              <a:rPr lang="en-US" sz="1800" b="0" dirty="0" smtClean="0"/>
              <a:t>   descriptors)</a:t>
            </a:r>
          </a:p>
          <a:p>
            <a:pPr lvl="1" algn="l">
              <a:buClr>
                <a:schemeClr val="tx2"/>
              </a:buClr>
              <a:buSzPct val="75000"/>
              <a:buFont typeface="Wingdings" pitchFamily="2" charset="2"/>
              <a:buChar char="w"/>
            </a:pPr>
            <a:r>
              <a:rPr lang="en-US" sz="1800" b="0" dirty="0" smtClean="0"/>
              <a:t> Endpoint Descriptors (Transfer type, speed, etc)</a:t>
            </a:r>
          </a:p>
          <a:p>
            <a:pPr lvl="1" algn="l">
              <a:buClr>
                <a:schemeClr val="tx2"/>
              </a:buClr>
              <a:buSzPct val="75000"/>
              <a:buFont typeface="Wingdings" pitchFamily="2" charset="2"/>
              <a:buChar char="w"/>
            </a:pPr>
            <a:r>
              <a:rPr lang="en-US" sz="1800" b="0" dirty="0" smtClean="0"/>
              <a:t> Process is called </a:t>
            </a:r>
            <a:r>
              <a:rPr lang="en-US" sz="1800" b="0" i="1" dirty="0" smtClean="0"/>
              <a:t>Enumeration</a:t>
            </a:r>
            <a:r>
              <a:rPr lang="en-US" sz="1800" b="0" dirty="0" smtClean="0"/>
              <a:t> … allows Plug-and-Play</a:t>
            </a:r>
            <a:endParaRPr lang="en-US" sz="1800" b="0" i="1" dirty="0" smtClean="0"/>
          </a:p>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7" name="Leading Question"/>
          <p:cNvSpPr txBox="1"/>
          <p:nvPr/>
        </p:nvSpPr>
        <p:spPr>
          <a:xfrm>
            <a:off x="7113532" y="6562045"/>
            <a:ext cx="170719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LM4F120H5QR USB</a:t>
            </a:r>
            <a:r>
              <a:rPr lang="en-US" sz="1600" b="0" dirty="0" smtClean="0">
                <a:solidFill>
                  <a:srgbClr val="000000"/>
                </a:solidFill>
                <a:effectLst/>
                <a:latin typeface="Arial Narrow"/>
              </a:rPr>
              <a:t>...</a:t>
            </a:r>
          </a:p>
        </p:txBody>
      </p:sp>
      <p:pic>
        <p:nvPicPr>
          <p:cNvPr id="274438" name="Picture 6" descr="MCj04417130000[1]"/>
          <p:cNvPicPr>
            <a:picLocks noChangeAspect="1" noChangeArrowheads="1"/>
          </p:cNvPicPr>
          <p:nvPr/>
        </p:nvPicPr>
        <p:blipFill>
          <a:blip r:embed="rId4" cstate="print"/>
          <a:srcRect/>
          <a:stretch>
            <a:fillRect/>
          </a:stretch>
        </p:blipFill>
        <p:spPr bwMode="auto">
          <a:xfrm>
            <a:off x="6629400" y="533400"/>
            <a:ext cx="2514600" cy="2514600"/>
          </a:xfrm>
          <a:prstGeom prst="rect">
            <a:avLst/>
          </a:prstGeom>
          <a:noFill/>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bwMode="auto">
          <a:xfrm>
            <a:off x="228600" y="838200"/>
            <a:ext cx="8229600" cy="46482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86722" name="Rectangle 2"/>
          <p:cNvSpPr>
            <a:spLocks noGrp="1" noChangeArrowheads="1"/>
          </p:cNvSpPr>
          <p:nvPr>
            <p:ph type="title"/>
          </p:nvPr>
        </p:nvSpPr>
        <p:spPr/>
        <p:txBody>
          <a:bodyPr/>
          <a:lstStyle/>
          <a:p>
            <a:r>
              <a:rPr lang="en-US" dirty="0" smtClean="0">
                <a:solidFill>
                  <a:srgbClr val="FF0000"/>
                </a:solidFill>
              </a:rPr>
              <a:t>LM4F120H5QR </a:t>
            </a:r>
            <a:r>
              <a:rPr lang="en-US" dirty="0">
                <a:solidFill>
                  <a:srgbClr val="FF0000"/>
                </a:solidFill>
              </a:rPr>
              <a:t>USB</a:t>
            </a:r>
          </a:p>
        </p:txBody>
      </p:sp>
      <p:sp>
        <p:nvSpPr>
          <p:cNvPr id="286723" name="Rectangle 3"/>
          <p:cNvSpPr>
            <a:spLocks noGrp="1" noChangeArrowheads="1"/>
          </p:cNvSpPr>
          <p:nvPr>
            <p:ph idx="1"/>
          </p:nvPr>
        </p:nvSpPr>
        <p:spPr>
          <a:xfrm>
            <a:off x="533400" y="838200"/>
            <a:ext cx="7772400" cy="3040062"/>
          </a:xfrm>
        </p:spPr>
        <p:txBody>
          <a:bodyPr>
            <a:noAutofit/>
          </a:bodyPr>
          <a:lstStyle/>
          <a:p>
            <a:r>
              <a:rPr lang="en-US" sz="2000" dirty="0"/>
              <a:t>USB 2.0 </a:t>
            </a:r>
            <a:r>
              <a:rPr lang="en-US" sz="2000" dirty="0" smtClean="0"/>
              <a:t>Device mode full </a:t>
            </a:r>
            <a:r>
              <a:rPr lang="en-US" sz="2000" dirty="0"/>
              <a:t>s</a:t>
            </a:r>
            <a:r>
              <a:rPr lang="en-US" sz="2000" dirty="0" smtClean="0"/>
              <a:t>peed </a:t>
            </a:r>
            <a:r>
              <a:rPr lang="en-US" sz="2000" dirty="0"/>
              <a:t>(12 Mbps</a:t>
            </a:r>
            <a:r>
              <a:rPr lang="en-US" sz="2000" dirty="0" smtClean="0"/>
              <a:t>) and low speed (1.5 Mbps) operation</a:t>
            </a:r>
          </a:p>
          <a:p>
            <a:r>
              <a:rPr lang="en-US" sz="2000" dirty="0" smtClean="0"/>
              <a:t>Integrated PHY</a:t>
            </a:r>
            <a:endParaRPr lang="en-US" sz="2000" dirty="0"/>
          </a:p>
          <a:p>
            <a:r>
              <a:rPr lang="en-US" sz="2000" dirty="0"/>
              <a:t>Transfer types: Control, Interrupt, Bulk and </a:t>
            </a:r>
            <a:r>
              <a:rPr lang="en-US" sz="2000" dirty="0" smtClean="0"/>
              <a:t>Isochronous</a:t>
            </a:r>
          </a:p>
          <a:p>
            <a:r>
              <a:rPr lang="en-US" sz="2000" dirty="0" smtClean="0"/>
              <a:t>Device Firmware Update (DFU) device in ROM</a:t>
            </a:r>
            <a:endParaRPr lang="en-US" sz="2000" dirty="0"/>
          </a:p>
          <a:p>
            <a:pPr>
              <a:buFont typeface="Wingdings" pitchFamily="2" charset="2"/>
              <a:buNone/>
            </a:pPr>
            <a:endParaRPr lang="en-US" sz="2000" dirty="0" smtClean="0">
              <a:solidFill>
                <a:schemeClr val="tx2"/>
              </a:solidFill>
            </a:endParaRPr>
          </a:p>
          <a:p>
            <a:pPr>
              <a:buFont typeface="Wingdings" pitchFamily="2" charset="2"/>
              <a:buNone/>
            </a:pPr>
            <a:r>
              <a:rPr lang="en-US" sz="2000" dirty="0" smtClean="0"/>
              <a:t>Stellaris </a:t>
            </a:r>
            <a:r>
              <a:rPr lang="en-US" sz="2000" dirty="0"/>
              <a:t>collaterals </a:t>
            </a:r>
          </a:p>
          <a:p>
            <a:r>
              <a:rPr lang="en-US" sz="2000" dirty="0" smtClean="0"/>
              <a:t>Texas Instruments is </a:t>
            </a:r>
            <a:r>
              <a:rPr lang="en-US" sz="2000" dirty="0"/>
              <a:t>a member of the </a:t>
            </a:r>
            <a:br>
              <a:rPr lang="en-US" sz="2000" dirty="0"/>
            </a:br>
            <a:r>
              <a:rPr lang="en-US" sz="2000" dirty="0"/>
              <a:t>USB Implementers Forum.</a:t>
            </a:r>
          </a:p>
          <a:p>
            <a:r>
              <a:rPr lang="en-US" sz="2000" dirty="0"/>
              <a:t>Stellaris is approved to use the </a:t>
            </a:r>
            <a:br>
              <a:rPr lang="en-US" sz="2000" dirty="0"/>
            </a:br>
            <a:r>
              <a:rPr lang="en-US" sz="2000" dirty="0"/>
              <a:t>USB logo</a:t>
            </a:r>
          </a:p>
          <a:p>
            <a:r>
              <a:rPr lang="en-US" sz="2000" dirty="0"/>
              <a:t>Vendor/Product ID </a:t>
            </a:r>
            <a:r>
              <a:rPr lang="en-US" sz="2000" dirty="0" smtClean="0"/>
              <a:t>sharing</a:t>
            </a:r>
          </a:p>
          <a:p>
            <a:pPr lvl="1">
              <a:buNone/>
            </a:pPr>
            <a:r>
              <a:rPr lang="en-US" sz="1600" dirty="0" smtClean="0">
                <a:hlinkClick r:id="rId3"/>
              </a:rPr>
              <a:t>http://www.ti.com/lit/pdf/spml001</a:t>
            </a:r>
            <a:endParaRPr lang="en-US" sz="1600" dirty="0"/>
          </a:p>
        </p:txBody>
      </p:sp>
      <p:pic>
        <p:nvPicPr>
          <p:cNvPr id="286724" name="Picture 7" descr="USB logo">
            <a:hlinkClick r:id="rId4"/>
          </p:cNvPr>
          <p:cNvPicPr>
            <a:picLocks noChangeAspect="1" noChangeArrowheads="1"/>
          </p:cNvPicPr>
          <p:nvPr/>
        </p:nvPicPr>
        <p:blipFill>
          <a:blip r:embed="rId5" cstate="print"/>
          <a:srcRect/>
          <a:stretch>
            <a:fillRect/>
          </a:stretch>
        </p:blipFill>
        <p:spPr bwMode="auto">
          <a:xfrm>
            <a:off x="6477000" y="2895600"/>
            <a:ext cx="1219200" cy="557213"/>
          </a:xfrm>
          <a:prstGeom prst="rect">
            <a:avLst/>
          </a:prstGeom>
          <a:noFill/>
          <a:ln w="9525">
            <a:noFill/>
            <a:miter lim="800000"/>
            <a:headEnd/>
            <a:tailEnd/>
          </a:ln>
        </p:spPr>
      </p:pic>
      <p:sp>
        <p:nvSpPr>
          <p:cNvPr id="9" name="Rounded Rectangle 8"/>
          <p:cNvSpPr>
            <a:spLocks noChangeArrowheads="1"/>
          </p:cNvSpPr>
          <p:nvPr/>
        </p:nvSpPr>
        <p:spPr bwMode="auto">
          <a:xfrm>
            <a:off x="5257800" y="3886200"/>
            <a:ext cx="2286000" cy="2133600"/>
          </a:xfrm>
          <a:prstGeom prst="roundRect">
            <a:avLst>
              <a:gd name="adj" fmla="val 11847"/>
            </a:avLst>
          </a:prstGeom>
          <a:solidFill>
            <a:schemeClr val="tx2"/>
          </a:solidFill>
          <a:ln w="9525">
            <a:noFill/>
            <a:round/>
            <a:headEnd/>
            <a:tailEnd/>
          </a:ln>
          <a:effectLst>
            <a:outerShdw dist="23000" dir="5400000" rotWithShape="0">
              <a:srgbClr val="808080">
                <a:alpha val="34998"/>
              </a:srgbClr>
            </a:outerShdw>
          </a:effectLst>
        </p:spPr>
        <p:txBody>
          <a:bodyPr anchor="ctr"/>
          <a:lstStyle/>
          <a:p>
            <a:pPr algn="ctr" eaLnBrk="1" hangingPunct="1">
              <a:lnSpc>
                <a:spcPct val="100000"/>
              </a:lnSpc>
              <a:spcBef>
                <a:spcPct val="0"/>
              </a:spcBef>
              <a:buClrTx/>
              <a:buSzTx/>
              <a:buFontTx/>
              <a:buNone/>
              <a:defRPr/>
            </a:pPr>
            <a:r>
              <a:rPr lang="en-US" sz="2200" dirty="0">
                <a:solidFill>
                  <a:schemeClr val="bg1"/>
                </a:solidFill>
                <a:ea typeface="ＭＳ Ｐゴシック" pitchFamily="71" charset="-128"/>
              </a:rPr>
              <a:t>FREE </a:t>
            </a:r>
          </a:p>
          <a:p>
            <a:pPr algn="ctr" eaLnBrk="1" hangingPunct="1">
              <a:lnSpc>
                <a:spcPct val="100000"/>
              </a:lnSpc>
              <a:spcBef>
                <a:spcPct val="0"/>
              </a:spcBef>
              <a:buClrTx/>
              <a:buSzTx/>
              <a:buFontTx/>
              <a:buNone/>
              <a:defRPr/>
            </a:pPr>
            <a:r>
              <a:rPr lang="en-US" sz="1800" dirty="0">
                <a:solidFill>
                  <a:schemeClr val="bg1"/>
                </a:solidFill>
                <a:ea typeface="ＭＳ Ｐゴシック" pitchFamily="71" charset="-128"/>
              </a:rPr>
              <a:t>Vendor ID/ Product ID </a:t>
            </a:r>
          </a:p>
          <a:p>
            <a:pPr algn="ctr" eaLnBrk="1" hangingPunct="1">
              <a:lnSpc>
                <a:spcPct val="100000"/>
              </a:lnSpc>
              <a:spcBef>
                <a:spcPct val="0"/>
              </a:spcBef>
              <a:buClrTx/>
              <a:buSzTx/>
              <a:buFontTx/>
              <a:buNone/>
              <a:defRPr/>
            </a:pPr>
            <a:r>
              <a:rPr lang="en-US" sz="1800" dirty="0">
                <a:solidFill>
                  <a:schemeClr val="bg1"/>
                </a:solidFill>
                <a:ea typeface="ＭＳ Ｐゴシック" pitchFamily="71" charset="-128"/>
              </a:rPr>
              <a:t>sharing program</a:t>
            </a:r>
          </a:p>
        </p:txBody>
      </p:sp>
      <p:pic>
        <p:nvPicPr>
          <p:cNvPr id="286726" name="Picture 14" descr="Request to use TI’s Universal Serial Bus Vendor ID Here">
            <a:hlinkClick r:id="rId6"/>
          </p:cNvPr>
          <p:cNvPicPr>
            <a:picLocks noChangeAspect="1" noChangeArrowheads="1"/>
          </p:cNvPicPr>
          <p:nvPr/>
        </p:nvPicPr>
        <p:blipFill>
          <a:blip r:embed="rId7" cstate="print"/>
          <a:srcRect/>
          <a:stretch>
            <a:fillRect/>
          </a:stretch>
        </p:blipFill>
        <p:spPr bwMode="auto">
          <a:xfrm>
            <a:off x="7391400" y="3962400"/>
            <a:ext cx="860425" cy="1085850"/>
          </a:xfrm>
          <a:prstGeom prst="rect">
            <a:avLst/>
          </a:prstGeom>
          <a:noFill/>
          <a:ln w="9525">
            <a:noFill/>
            <a:miter lim="800000"/>
            <a:headEnd/>
            <a:tailEnd/>
          </a:ln>
        </p:spPr>
      </p:pic>
      <p:sp>
        <p:nvSpPr>
          <p:cNvPr id="11" name="Leading Question"/>
          <p:cNvSpPr txBox="1"/>
          <p:nvPr/>
        </p:nvSpPr>
        <p:spPr>
          <a:xfrm>
            <a:off x="7589625" y="6562045"/>
            <a:ext cx="1231106"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Block Diagram</a:t>
            </a:r>
            <a:r>
              <a:rPr lang="en-US" sz="1600" b="0" dirty="0" smtClean="0">
                <a:solidFill>
                  <a:srgbClr val="000000"/>
                </a:solidFill>
                <a:effectLst/>
                <a:latin typeface="Arial Narrow"/>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304800" y="4191000"/>
            <a:ext cx="8610600" cy="20574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81602" name="Rectangle 2"/>
          <p:cNvSpPr>
            <a:spLocks noGrp="1" noChangeArrowheads="1"/>
          </p:cNvSpPr>
          <p:nvPr>
            <p:ph type="title"/>
          </p:nvPr>
        </p:nvSpPr>
        <p:spPr/>
        <p:txBody>
          <a:bodyPr/>
          <a:lstStyle/>
          <a:p>
            <a:r>
              <a:rPr lang="en-US" dirty="0">
                <a:solidFill>
                  <a:srgbClr val="FF0000"/>
                </a:solidFill>
              </a:rPr>
              <a:t>USB Peripheral Block Diagram</a:t>
            </a:r>
          </a:p>
        </p:txBody>
      </p:sp>
      <p:sp>
        <p:nvSpPr>
          <p:cNvPr id="281605" name="Text Box 5"/>
          <p:cNvSpPr txBox="1">
            <a:spLocks noChangeArrowheads="1"/>
          </p:cNvSpPr>
          <p:nvPr/>
        </p:nvSpPr>
        <p:spPr bwMode="auto">
          <a:xfrm>
            <a:off x="390525" y="3958029"/>
            <a:ext cx="8373895" cy="2290371"/>
          </a:xfrm>
          <a:prstGeom prst="rect">
            <a:avLst/>
          </a:prstGeom>
          <a:noFill/>
          <a:ln w="12700" algn="ctr">
            <a:noFill/>
            <a:miter lim="800000"/>
            <a:headEnd/>
            <a:tailEnd/>
          </a:ln>
          <a:effectLst/>
        </p:spPr>
        <p:txBody>
          <a:bodyPr wrap="none" anchorCtr="1">
            <a:spAutoFit/>
          </a:bodyPr>
          <a:lstStyle/>
          <a:p>
            <a:pPr marL="342900" indent="-342900" algn="l">
              <a:lnSpc>
                <a:spcPct val="80000"/>
              </a:lnSpc>
              <a:spcBef>
                <a:spcPct val="40000"/>
              </a:spcBef>
              <a:buFont typeface="Wingdings" pitchFamily="2" charset="2"/>
              <a:buNone/>
            </a:pPr>
            <a:endParaRPr lang="en-US" sz="1800" dirty="0"/>
          </a:p>
          <a:p>
            <a:pPr marL="342900" indent="-342900" algn="l"/>
            <a:r>
              <a:rPr lang="en-US" sz="1800" dirty="0"/>
              <a:t>Integrated USB Controller and </a:t>
            </a:r>
            <a:r>
              <a:rPr lang="en-US" sz="1800" dirty="0" smtClean="0"/>
              <a:t>PHY with up </a:t>
            </a:r>
            <a:r>
              <a:rPr lang="en-US" sz="1800" dirty="0"/>
              <a:t>to </a:t>
            </a:r>
            <a:r>
              <a:rPr lang="en-US" sz="1800" dirty="0" smtClean="0"/>
              <a:t>16 </a:t>
            </a:r>
            <a:r>
              <a:rPr lang="en-US" sz="1800" dirty="0"/>
              <a:t>Endpoints</a:t>
            </a:r>
          </a:p>
          <a:p>
            <a:pPr lvl="1" algn="l">
              <a:lnSpc>
                <a:spcPct val="75000"/>
              </a:lnSpc>
              <a:buClr>
                <a:schemeClr val="tx2"/>
              </a:buClr>
              <a:buSzPct val="75000"/>
              <a:buFont typeface="Wingdings" pitchFamily="2" charset="2"/>
              <a:buChar char="w"/>
            </a:pPr>
            <a:r>
              <a:rPr lang="en-US" b="0" dirty="0"/>
              <a:t> </a:t>
            </a:r>
            <a:r>
              <a:rPr lang="en-US" sz="1600" b="0" dirty="0" smtClean="0"/>
              <a:t>1 </a:t>
            </a:r>
            <a:r>
              <a:rPr lang="en-US" sz="1600" b="0" dirty="0"/>
              <a:t>dedicated control IN endpoint and 1 dedicated control OUT endpoint</a:t>
            </a:r>
          </a:p>
          <a:p>
            <a:pPr lvl="1" algn="l">
              <a:lnSpc>
                <a:spcPct val="75000"/>
              </a:lnSpc>
              <a:buClr>
                <a:schemeClr val="tx2"/>
              </a:buClr>
              <a:buSzPct val="75000"/>
              <a:buFont typeface="Wingdings" pitchFamily="2" charset="2"/>
              <a:buChar char="w"/>
            </a:pPr>
            <a:r>
              <a:rPr lang="en-US" sz="1600" b="0" dirty="0" smtClean="0"/>
              <a:t>  </a:t>
            </a:r>
            <a:r>
              <a:rPr lang="en-US" sz="1600" b="0" dirty="0"/>
              <a:t>Up to </a:t>
            </a:r>
            <a:r>
              <a:rPr lang="en-US" sz="1600" b="0" dirty="0" smtClean="0"/>
              <a:t>7 </a:t>
            </a:r>
            <a:r>
              <a:rPr lang="en-US" sz="1600" b="0" dirty="0"/>
              <a:t>configurable IN endpoints and </a:t>
            </a:r>
            <a:r>
              <a:rPr lang="en-US" sz="1600" b="0" dirty="0" smtClean="0"/>
              <a:t>7 </a:t>
            </a:r>
            <a:r>
              <a:rPr lang="en-US" sz="1600" b="0" dirty="0"/>
              <a:t>configurable OUT endpoints</a:t>
            </a:r>
          </a:p>
          <a:p>
            <a:pPr lvl="1" algn="l">
              <a:lnSpc>
                <a:spcPct val="75000"/>
              </a:lnSpc>
              <a:buClr>
                <a:schemeClr val="tx2"/>
              </a:buClr>
              <a:buSzPct val="75000"/>
              <a:buFont typeface="Wingdings" pitchFamily="2" charset="2"/>
              <a:buChar char="w"/>
            </a:pPr>
            <a:r>
              <a:rPr lang="en-US" sz="1600" b="0" dirty="0"/>
              <a:t> </a:t>
            </a:r>
            <a:r>
              <a:rPr lang="en-US" sz="1600" b="0" dirty="0" smtClean="0"/>
              <a:t> 4 </a:t>
            </a:r>
            <a:r>
              <a:rPr lang="en-US" sz="1600" b="0" dirty="0"/>
              <a:t>KB </a:t>
            </a:r>
            <a:r>
              <a:rPr lang="en-US" sz="1600" b="0" dirty="0" smtClean="0"/>
              <a:t>dedicated </a:t>
            </a:r>
            <a:r>
              <a:rPr lang="en-US" sz="1600" b="0" dirty="0"/>
              <a:t>e</a:t>
            </a:r>
            <a:r>
              <a:rPr lang="en-US" sz="1600" b="0" dirty="0" smtClean="0"/>
              <a:t>ndpoint memory (not part of device SRAM)</a:t>
            </a:r>
            <a:endParaRPr lang="en-US" sz="1600" b="0" dirty="0"/>
          </a:p>
          <a:p>
            <a:pPr lvl="1" algn="l">
              <a:lnSpc>
                <a:spcPct val="75000"/>
              </a:lnSpc>
              <a:buClr>
                <a:schemeClr val="tx2"/>
              </a:buClr>
              <a:buSzPct val="75000"/>
              <a:buFont typeface="Wingdings" pitchFamily="2" charset="2"/>
              <a:buChar char="w"/>
            </a:pPr>
            <a:r>
              <a:rPr lang="en-US" sz="1600" b="0" dirty="0"/>
              <a:t> </a:t>
            </a:r>
            <a:r>
              <a:rPr lang="en-US" sz="1600" b="0" dirty="0" smtClean="0"/>
              <a:t> Separate DMA channels (up </a:t>
            </a:r>
            <a:r>
              <a:rPr lang="en-US" sz="1600" b="0" dirty="0"/>
              <a:t>to three IN Endpoints and three OUT Endpoints)</a:t>
            </a:r>
          </a:p>
          <a:p>
            <a:pPr lvl="1" algn="l">
              <a:lnSpc>
                <a:spcPct val="75000"/>
              </a:lnSpc>
              <a:buClr>
                <a:schemeClr val="tx2"/>
              </a:buClr>
              <a:buSzPct val="75000"/>
              <a:buFont typeface="Wingdings" pitchFamily="2" charset="2"/>
              <a:buChar char="w"/>
            </a:pPr>
            <a:r>
              <a:rPr lang="en-US" sz="1600" b="0" dirty="0"/>
              <a:t> </a:t>
            </a:r>
            <a:r>
              <a:rPr lang="en-US" sz="1600" b="0" dirty="0" smtClean="0"/>
              <a:t> 1 </a:t>
            </a:r>
            <a:r>
              <a:rPr lang="en-US" sz="1600" b="0" dirty="0"/>
              <a:t>endpoint may be defined for double-buffered 1023-bytes isochronous packet size</a:t>
            </a:r>
          </a:p>
        </p:txBody>
      </p:sp>
      <p:pic>
        <p:nvPicPr>
          <p:cNvPr id="4098" name="Picture 2"/>
          <p:cNvPicPr>
            <a:picLocks noChangeAspect="1" noChangeArrowheads="1"/>
          </p:cNvPicPr>
          <p:nvPr/>
        </p:nvPicPr>
        <p:blipFill>
          <a:blip r:embed="rId3" cstate="print"/>
          <a:srcRect/>
          <a:stretch>
            <a:fillRect/>
          </a:stretch>
        </p:blipFill>
        <p:spPr bwMode="auto">
          <a:xfrm>
            <a:off x="381000" y="838200"/>
            <a:ext cx="8370887" cy="3286125"/>
          </a:xfrm>
          <a:prstGeom prst="rect">
            <a:avLst/>
          </a:prstGeom>
          <a:noFill/>
          <a:ln w="9525">
            <a:noFill/>
            <a:miter lim="800000"/>
            <a:headEnd/>
            <a:tailEnd/>
          </a:ln>
        </p:spPr>
      </p:pic>
      <p:sp>
        <p:nvSpPr>
          <p:cNvPr id="8" name="TextBox 7"/>
          <p:cNvSpPr txBox="1"/>
          <p:nvPr/>
        </p:nvSpPr>
        <p:spPr>
          <a:xfrm>
            <a:off x="4029722" y="1667522"/>
            <a:ext cx="707245" cy="338554"/>
          </a:xfrm>
          <a:prstGeom prst="rect">
            <a:avLst/>
          </a:prstGeom>
          <a:solidFill>
            <a:schemeClr val="bg1"/>
          </a:solidFill>
        </p:spPr>
        <p:txBody>
          <a:bodyPr wrap="none" rtlCol="0" anchor="ctr" anchorCtr="0">
            <a:spAutoFit/>
          </a:bodyPr>
          <a:lstStyle/>
          <a:p>
            <a:r>
              <a:rPr lang="en-US" sz="1000" dirty="0" smtClean="0">
                <a:solidFill>
                  <a:schemeClr val="dk1"/>
                </a:solidFill>
                <a:effectLst/>
              </a:rPr>
              <a:t>EP0 – 15</a:t>
            </a:r>
            <a:br>
              <a:rPr lang="en-US" sz="1000" dirty="0" smtClean="0">
                <a:solidFill>
                  <a:schemeClr val="dk1"/>
                </a:solidFill>
                <a:effectLst/>
              </a:rPr>
            </a:br>
            <a:r>
              <a:rPr lang="en-US" sz="1000" dirty="0" smtClean="0">
                <a:solidFill>
                  <a:schemeClr val="dk1"/>
                </a:solidFill>
                <a:effectLst/>
              </a:rPr>
              <a:t>Control</a:t>
            </a:r>
          </a:p>
        </p:txBody>
      </p:sp>
      <p:sp>
        <p:nvSpPr>
          <p:cNvPr id="9" name="Leading Question"/>
          <p:cNvSpPr txBox="1"/>
          <p:nvPr/>
        </p:nvSpPr>
        <p:spPr>
          <a:xfrm>
            <a:off x="8112204" y="6562045"/>
            <a:ext cx="708527" cy="196977"/>
          </a:xfrm>
          <a:prstGeom prst="rect">
            <a:avLst/>
          </a:prstGeom>
          <a:noFill/>
        </p:spPr>
        <p:txBody>
          <a:bodyPr vert="horz" wrap="none" lIns="0" tIns="0" rIns="0" bIns="0" rtlCol="0" anchor="b" anchorCtr="0">
            <a:spAutoFit/>
          </a:bodyPr>
          <a:lstStyle/>
          <a:p>
            <a:pPr algn="r">
              <a:spcBef>
                <a:spcPct val="0"/>
              </a:spcBef>
            </a:pPr>
            <a:r>
              <a:rPr lang="en-US" sz="1600" b="0" dirty="0" err="1" smtClean="0">
                <a:solidFill>
                  <a:srgbClr val="000000"/>
                </a:solidFill>
                <a:latin typeface="Arial Narrow"/>
              </a:rPr>
              <a:t>USBLib</a:t>
            </a:r>
            <a:r>
              <a:rPr lang="en-US" sz="1600" b="0" dirty="0" smtClean="0">
                <a:solidFill>
                  <a:srgbClr val="000000"/>
                </a:solidFill>
                <a:effectLst/>
                <a:latin typeface="Arial Narrow"/>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bwMode="auto">
          <a:xfrm>
            <a:off x="6172200" y="1143000"/>
            <a:ext cx="2819400" cy="34290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3" name="Rectangle 3"/>
          <p:cNvSpPr txBox="1">
            <a:spLocks noChangeArrowheads="1"/>
          </p:cNvSpPr>
          <p:nvPr/>
        </p:nvSpPr>
        <p:spPr bwMode="auto">
          <a:xfrm>
            <a:off x="3468688" y="4160838"/>
            <a:ext cx="4959350" cy="2109787"/>
          </a:xfrm>
          <a:prstGeom prst="rect">
            <a:avLst/>
          </a:prstGeom>
          <a:noFill/>
          <a:ln w="9525">
            <a:noFill/>
            <a:miter lim="800000"/>
            <a:headEnd/>
            <a:tailEnd/>
          </a:ln>
        </p:spPr>
        <p:txBody>
          <a:bodyPr/>
          <a:lstStyle/>
          <a:p>
            <a:pPr marL="342900" indent="-342900" eaLnBrk="0" fontAlgn="auto" hangingPunct="0">
              <a:spcBef>
                <a:spcPct val="20000"/>
              </a:spcBef>
              <a:spcAft>
                <a:spcPts val="0"/>
              </a:spcAft>
              <a:buClr>
                <a:schemeClr val="folHlink"/>
              </a:buClr>
              <a:buSzPct val="60000"/>
              <a:buFont typeface="Arial" charset="0"/>
              <a:buChar char="•"/>
              <a:defRPr/>
            </a:pPr>
            <a:endParaRPr lang="en-US" sz="1100" kern="0" dirty="0">
              <a:latin typeface="+mn-lt"/>
              <a:ea typeface="ヒラギノ角ゴ Pro W3" charset="-128"/>
              <a:cs typeface="ヒラギノ角ゴ Pro W3" charset="-128"/>
            </a:endParaRPr>
          </a:p>
        </p:txBody>
      </p:sp>
      <p:sp>
        <p:nvSpPr>
          <p:cNvPr id="52230" name="Title 1"/>
          <p:cNvSpPr>
            <a:spLocks/>
          </p:cNvSpPr>
          <p:nvPr/>
        </p:nvSpPr>
        <p:spPr bwMode="auto">
          <a:xfrm>
            <a:off x="231775" y="0"/>
            <a:ext cx="8458200" cy="814388"/>
          </a:xfrm>
          <a:prstGeom prst="rect">
            <a:avLst/>
          </a:prstGeom>
          <a:noFill/>
          <a:ln w="9525">
            <a:noFill/>
            <a:miter lim="800000"/>
            <a:headEnd/>
            <a:tailEnd/>
          </a:ln>
        </p:spPr>
        <p:txBody>
          <a:bodyPr anchor="ctr"/>
          <a:lstStyle/>
          <a:p>
            <a:pPr>
              <a:lnSpc>
                <a:spcPct val="85000"/>
              </a:lnSpc>
            </a:pPr>
            <a:r>
              <a:rPr lang="en-US" sz="3200" b="1" dirty="0">
                <a:solidFill>
                  <a:srgbClr val="FF0000"/>
                </a:solidFill>
              </a:rPr>
              <a:t>StellarisWare </a:t>
            </a:r>
            <a:r>
              <a:rPr lang="en-US" sz="3200" b="1" dirty="0" err="1">
                <a:solidFill>
                  <a:srgbClr val="FF0000"/>
                </a:solidFill>
              </a:rPr>
              <a:t>USBLib</a:t>
            </a:r>
            <a:endParaRPr lang="en-GB" sz="3200" b="1" dirty="0">
              <a:solidFill>
                <a:srgbClr val="FF0000"/>
              </a:solidFill>
            </a:endParaRPr>
          </a:p>
        </p:txBody>
      </p:sp>
      <p:pic>
        <p:nvPicPr>
          <p:cNvPr id="52231" name="Picture 2" descr="http://www.freelogovectors.net/wp-content/uploads/2011/10/usb-certified-logo.jpg"/>
          <p:cNvPicPr>
            <a:picLocks noChangeAspect="1" noChangeArrowheads="1"/>
          </p:cNvPicPr>
          <p:nvPr/>
        </p:nvPicPr>
        <p:blipFill>
          <a:blip r:embed="rId3" cstate="print"/>
          <a:srcRect/>
          <a:stretch>
            <a:fillRect/>
          </a:stretch>
        </p:blipFill>
        <p:spPr bwMode="auto">
          <a:xfrm>
            <a:off x="5867400" y="4953000"/>
            <a:ext cx="2514600" cy="1061209"/>
          </a:xfrm>
          <a:prstGeom prst="rect">
            <a:avLst/>
          </a:prstGeom>
          <a:noFill/>
          <a:ln w="9525">
            <a:noFill/>
            <a:miter lim="800000"/>
            <a:headEnd/>
            <a:tailEnd/>
          </a:ln>
        </p:spPr>
      </p:pic>
      <p:sp>
        <p:nvSpPr>
          <p:cNvPr id="52234" name="Rectangle 3"/>
          <p:cNvSpPr>
            <a:spLocks noGrp="1" noChangeArrowheads="1"/>
          </p:cNvSpPr>
          <p:nvPr>
            <p:ph idx="1"/>
          </p:nvPr>
        </p:nvSpPr>
        <p:spPr>
          <a:xfrm>
            <a:off x="76200" y="1039812"/>
            <a:ext cx="6049962" cy="3913188"/>
          </a:xfrm>
        </p:spPr>
        <p:txBody>
          <a:bodyPr>
            <a:normAutofit lnSpcReduction="10000"/>
          </a:bodyPr>
          <a:lstStyle/>
          <a:p>
            <a:r>
              <a:rPr lang="en-US" sz="1800" dirty="0" smtClean="0">
                <a:ea typeface="ヒラギノ角ゴ Pro W3"/>
                <a:cs typeface="ヒラギノ角ゴ Pro W3"/>
              </a:rPr>
              <a:t>License-free &amp; royalty-free drivers, stack and example applications for Stellaris MCUs</a:t>
            </a:r>
          </a:p>
          <a:p>
            <a:r>
              <a:rPr lang="en-US" sz="1800" dirty="0" err="1" smtClean="0">
                <a:ea typeface="ヒラギノ角ゴ Pro W3"/>
                <a:cs typeface="ヒラギノ角ゴ Pro W3"/>
              </a:rPr>
              <a:t>USBLib</a:t>
            </a:r>
            <a:r>
              <a:rPr lang="en-US" sz="1800" dirty="0" smtClean="0">
                <a:ea typeface="ヒラギノ角ゴ Pro W3"/>
                <a:cs typeface="ヒラギノ角ゴ Pro W3"/>
              </a:rPr>
              <a:t> supports Host/Device and OTG, but the LM4F120H5QR USB port is Device only</a:t>
            </a:r>
          </a:p>
          <a:p>
            <a:r>
              <a:rPr lang="en-US" sz="1800" dirty="0" smtClean="0">
                <a:solidFill>
                  <a:srgbClr val="000000"/>
                </a:solidFill>
              </a:rPr>
              <a:t>Builds on </a:t>
            </a:r>
            <a:r>
              <a:rPr lang="en-US" sz="1800" dirty="0" err="1" smtClean="0">
                <a:solidFill>
                  <a:srgbClr val="000000"/>
                </a:solidFill>
              </a:rPr>
              <a:t>DriverLib</a:t>
            </a:r>
            <a:r>
              <a:rPr lang="en-US" sz="1800" dirty="0" smtClean="0">
                <a:solidFill>
                  <a:srgbClr val="000000"/>
                </a:solidFill>
              </a:rPr>
              <a:t> API</a:t>
            </a:r>
          </a:p>
          <a:p>
            <a:pPr lvl="1">
              <a:buFont typeface="Arial" pitchFamily="34" charset="0"/>
              <a:buChar char="•"/>
            </a:pPr>
            <a:r>
              <a:rPr lang="en-US" sz="1800" b="0" dirty="0" smtClean="0">
                <a:solidFill>
                  <a:srgbClr val="000000"/>
                </a:solidFill>
              </a:rPr>
              <a:t>Adds framework for generic Host and Device functionality</a:t>
            </a:r>
          </a:p>
          <a:p>
            <a:pPr lvl="1">
              <a:buFont typeface="Arial" pitchFamily="34" charset="0"/>
              <a:buChar char="•"/>
            </a:pPr>
            <a:r>
              <a:rPr lang="en-US" sz="1800" b="0" dirty="0" smtClean="0">
                <a:solidFill>
                  <a:srgbClr val="000000"/>
                </a:solidFill>
              </a:rPr>
              <a:t>Includes implementations of common USB classes</a:t>
            </a:r>
          </a:p>
          <a:p>
            <a:r>
              <a:rPr lang="en-US" sz="1800" dirty="0" smtClean="0">
                <a:solidFill>
                  <a:srgbClr val="000000"/>
                </a:solidFill>
              </a:rPr>
              <a:t>Layered structure</a:t>
            </a:r>
          </a:p>
          <a:p>
            <a:r>
              <a:rPr lang="en-US" sz="1800" dirty="0" smtClean="0">
                <a:solidFill>
                  <a:srgbClr val="000000"/>
                </a:solidFill>
              </a:rPr>
              <a:t>Drivers and .</a:t>
            </a:r>
            <a:r>
              <a:rPr lang="en-US" sz="1800" dirty="0" err="1" smtClean="0">
                <a:solidFill>
                  <a:srgbClr val="000000"/>
                </a:solidFill>
              </a:rPr>
              <a:t>inf</a:t>
            </a:r>
            <a:r>
              <a:rPr lang="en-US" sz="1800" dirty="0" smtClean="0">
                <a:solidFill>
                  <a:srgbClr val="000000"/>
                </a:solidFill>
              </a:rPr>
              <a:t> files included where appropriate</a:t>
            </a:r>
            <a:endParaRPr lang="en-US" sz="1800" dirty="0" smtClean="0">
              <a:ea typeface="ヒラギノ角ゴ Pro W3"/>
              <a:cs typeface="ヒラギノ角ゴ Pro W3"/>
            </a:endParaRPr>
          </a:p>
          <a:p>
            <a:r>
              <a:rPr lang="en-US" sz="1800" dirty="0" smtClean="0">
                <a:ea typeface="ヒラギノ角ゴ Pro W3"/>
                <a:cs typeface="ヒラギノ角ゴ Pro W3"/>
              </a:rPr>
              <a:t>Stellaris MCUs have passed USB Device and Embedded Host compliance testing</a:t>
            </a:r>
            <a:endParaRPr lang="en-US" sz="1800" dirty="0" smtClean="0">
              <a:solidFill>
                <a:srgbClr val="FF0000"/>
              </a:solidFill>
              <a:ea typeface="ヒラギノ角ゴ Pro W3"/>
              <a:cs typeface="ヒラギノ角ゴ Pro W3"/>
            </a:endParaRPr>
          </a:p>
        </p:txBody>
      </p:sp>
      <p:sp>
        <p:nvSpPr>
          <p:cNvPr id="17" name="Rectangle 16"/>
          <p:cNvSpPr/>
          <p:nvPr/>
        </p:nvSpPr>
        <p:spPr>
          <a:xfrm>
            <a:off x="5791200" y="1295400"/>
            <a:ext cx="3276600" cy="3139321"/>
          </a:xfrm>
          <a:prstGeom prst="rect">
            <a:avLst/>
          </a:prstGeom>
        </p:spPr>
        <p:txBody>
          <a:bodyPr wrap="square">
            <a:spAutoFit/>
          </a:bodyPr>
          <a:lstStyle/>
          <a:p>
            <a:pPr marL="742950" lvl="1" indent="-285750" algn="l">
              <a:spcBef>
                <a:spcPct val="20000"/>
              </a:spcBef>
              <a:buClr>
                <a:schemeClr val="hlink"/>
              </a:buClr>
              <a:buSzPct val="55000"/>
              <a:buFont typeface="Arial" pitchFamily="34" charset="0"/>
              <a:buChar char="•"/>
              <a:defRPr/>
            </a:pPr>
            <a:r>
              <a:rPr lang="en-US" sz="1100" kern="0" dirty="0" smtClean="0">
                <a:ea typeface="ヒラギノ角ゴ Pro W3" charset="-128"/>
              </a:rPr>
              <a:t>Device Examples</a:t>
            </a:r>
          </a:p>
          <a:p>
            <a:pPr marL="1200150" lvl="2" indent="-285750" algn="l">
              <a:spcBef>
                <a:spcPct val="20000"/>
              </a:spcBef>
              <a:buClr>
                <a:schemeClr val="hlink"/>
              </a:buClr>
              <a:buSzPct val="75000"/>
              <a:buFont typeface="Arial" pitchFamily="34" charset="0"/>
              <a:buChar char="•"/>
              <a:defRPr/>
            </a:pPr>
            <a:r>
              <a:rPr lang="en-US" sz="1100" kern="0" dirty="0" smtClean="0">
                <a:solidFill>
                  <a:schemeClr val="tx2"/>
                </a:solidFill>
                <a:ea typeface="ヒラギノ角ゴ Pro W3" charset="-128"/>
              </a:rPr>
              <a:t>HID Keyboard</a:t>
            </a:r>
          </a:p>
          <a:p>
            <a:pPr marL="1200150" lvl="2" indent="-285750" algn="l">
              <a:spcBef>
                <a:spcPct val="20000"/>
              </a:spcBef>
              <a:buClr>
                <a:schemeClr val="hlink"/>
              </a:buClr>
              <a:buSzPct val="75000"/>
              <a:buFont typeface="Arial" pitchFamily="34" charset="0"/>
              <a:buChar char="•"/>
              <a:defRPr/>
            </a:pPr>
            <a:r>
              <a:rPr lang="en-US" sz="1100" kern="0" dirty="0" smtClean="0">
                <a:solidFill>
                  <a:schemeClr val="tx2"/>
                </a:solidFill>
                <a:ea typeface="ヒラギノ角ゴ Pro W3" charset="-128"/>
              </a:rPr>
              <a:t>HID Mouse</a:t>
            </a:r>
          </a:p>
          <a:p>
            <a:pPr marL="1200150" lvl="2" indent="-285750" algn="l">
              <a:spcBef>
                <a:spcPct val="20000"/>
              </a:spcBef>
              <a:buClr>
                <a:schemeClr val="hlink"/>
              </a:buClr>
              <a:buSzPct val="75000"/>
              <a:buFont typeface="Arial" pitchFamily="34" charset="0"/>
              <a:buChar char="•"/>
              <a:defRPr/>
            </a:pPr>
            <a:r>
              <a:rPr lang="en-US" sz="1100" kern="0" dirty="0" smtClean="0">
                <a:solidFill>
                  <a:schemeClr val="tx2"/>
                </a:solidFill>
                <a:ea typeface="ヒラギノ角ゴ Pro W3" charset="-128"/>
              </a:rPr>
              <a:t>CDC Serial</a:t>
            </a:r>
          </a:p>
          <a:p>
            <a:pPr marL="1200150" lvl="2" indent="-285750" algn="l">
              <a:spcBef>
                <a:spcPct val="20000"/>
              </a:spcBef>
              <a:buClr>
                <a:schemeClr val="hlink"/>
              </a:buClr>
              <a:buSzPct val="75000"/>
              <a:buFont typeface="Arial" pitchFamily="34" charset="0"/>
              <a:buChar char="•"/>
              <a:defRPr/>
            </a:pPr>
            <a:r>
              <a:rPr lang="en-US" sz="1100" kern="0" dirty="0" smtClean="0">
                <a:solidFill>
                  <a:schemeClr val="tx2"/>
                </a:solidFill>
                <a:ea typeface="ヒラギノ角ゴ Pro W3" charset="-128"/>
              </a:rPr>
              <a:t>Mass Storage</a:t>
            </a:r>
          </a:p>
          <a:p>
            <a:pPr marL="1200150" lvl="2" indent="-285750" algn="l">
              <a:spcBef>
                <a:spcPct val="20000"/>
              </a:spcBef>
              <a:buClr>
                <a:schemeClr val="hlink"/>
              </a:buClr>
              <a:buSzPct val="75000"/>
              <a:buFont typeface="Arial" pitchFamily="34" charset="0"/>
              <a:buChar char="•"/>
              <a:defRPr/>
            </a:pPr>
            <a:r>
              <a:rPr lang="en-US" sz="1100" kern="0" dirty="0" smtClean="0">
                <a:solidFill>
                  <a:schemeClr val="tx2"/>
                </a:solidFill>
                <a:ea typeface="ヒラギノ角ゴ Pro W3" charset="-128"/>
              </a:rPr>
              <a:t>Generic Bulk</a:t>
            </a:r>
          </a:p>
          <a:p>
            <a:pPr marL="1200150" lvl="2" indent="-285750" algn="l">
              <a:spcBef>
                <a:spcPct val="20000"/>
              </a:spcBef>
              <a:buClr>
                <a:schemeClr val="hlink"/>
              </a:buClr>
              <a:buSzPct val="75000"/>
              <a:buFont typeface="Arial" pitchFamily="34" charset="0"/>
              <a:buChar char="•"/>
              <a:defRPr/>
            </a:pPr>
            <a:r>
              <a:rPr lang="en-US" sz="1100" kern="0" dirty="0" smtClean="0">
                <a:solidFill>
                  <a:schemeClr val="tx2"/>
                </a:solidFill>
                <a:ea typeface="ヒラギノ角ゴ Pro W3" charset="-128"/>
              </a:rPr>
              <a:t>Audio</a:t>
            </a:r>
          </a:p>
          <a:p>
            <a:pPr marL="1200150" lvl="2" indent="-285750" algn="l">
              <a:spcBef>
                <a:spcPct val="20000"/>
              </a:spcBef>
              <a:buClr>
                <a:schemeClr val="hlink"/>
              </a:buClr>
              <a:buSzPct val="75000"/>
              <a:buFont typeface="Arial" pitchFamily="34" charset="0"/>
              <a:buChar char="•"/>
              <a:defRPr/>
            </a:pPr>
            <a:r>
              <a:rPr lang="en-US" sz="1100" kern="0" dirty="0" smtClean="0">
                <a:solidFill>
                  <a:schemeClr val="tx2"/>
                </a:solidFill>
                <a:ea typeface="ヒラギノ角ゴ Pro W3" charset="-128"/>
              </a:rPr>
              <a:t>Device Firmware Upgrade</a:t>
            </a:r>
          </a:p>
          <a:p>
            <a:pPr marL="1200150" lvl="2" indent="-285750" algn="l">
              <a:spcBef>
                <a:spcPct val="20000"/>
              </a:spcBef>
              <a:buClr>
                <a:schemeClr val="hlink"/>
              </a:buClr>
              <a:buSzPct val="75000"/>
              <a:buFont typeface="Arial" pitchFamily="34" charset="0"/>
              <a:buChar char="•"/>
              <a:defRPr/>
            </a:pPr>
            <a:r>
              <a:rPr lang="en-US" sz="1100" kern="0" dirty="0" smtClean="0">
                <a:solidFill>
                  <a:schemeClr val="tx2"/>
                </a:solidFill>
                <a:ea typeface="ヒラギノ角ゴ Pro W3" charset="-128"/>
              </a:rPr>
              <a:t>Oscilloscope</a:t>
            </a:r>
          </a:p>
          <a:p>
            <a:pPr marL="742950" lvl="1" indent="-285750" algn="l">
              <a:spcBef>
                <a:spcPct val="20000"/>
              </a:spcBef>
              <a:buClr>
                <a:schemeClr val="hlink"/>
              </a:buClr>
              <a:buSzPct val="55000"/>
              <a:buFont typeface="Arial" pitchFamily="34" charset="0"/>
              <a:buChar char="•"/>
              <a:defRPr/>
            </a:pPr>
            <a:r>
              <a:rPr lang="en-US" sz="1100" kern="0" dirty="0" smtClean="0">
                <a:ea typeface="ヒラギノ角ゴ Pro W3" charset="-128"/>
              </a:rPr>
              <a:t>Windows INF for supported devices</a:t>
            </a:r>
          </a:p>
          <a:p>
            <a:pPr marL="1200150" lvl="2" indent="-285750" algn="l">
              <a:spcBef>
                <a:spcPct val="20000"/>
              </a:spcBef>
              <a:buClr>
                <a:schemeClr val="hlink"/>
              </a:buClr>
              <a:buSzPct val="75000"/>
              <a:buFont typeface="Arial" pitchFamily="34" charset="0"/>
              <a:buChar char="•"/>
              <a:defRPr/>
            </a:pPr>
            <a:r>
              <a:rPr lang="en-US" sz="1100" kern="0" dirty="0" smtClean="0">
                <a:solidFill>
                  <a:schemeClr val="tx2"/>
                </a:solidFill>
                <a:ea typeface="ヒラギノ角ゴ Pro W3" charset="-128"/>
              </a:rPr>
              <a:t>Points to base Windows drivers</a:t>
            </a:r>
          </a:p>
          <a:p>
            <a:pPr marL="1200150" lvl="2" indent="-285750" algn="l">
              <a:spcBef>
                <a:spcPct val="20000"/>
              </a:spcBef>
              <a:buClr>
                <a:schemeClr val="hlink"/>
              </a:buClr>
              <a:buSzPct val="75000"/>
              <a:buFont typeface="Arial" pitchFamily="34" charset="0"/>
              <a:buChar char="•"/>
              <a:defRPr/>
            </a:pPr>
            <a:r>
              <a:rPr lang="en-US" sz="1100" kern="0" dirty="0" smtClean="0">
                <a:solidFill>
                  <a:schemeClr val="tx2"/>
                </a:solidFill>
                <a:ea typeface="ヒラギノ角ゴ Pro W3" charset="-128"/>
              </a:rPr>
              <a:t>Sets </a:t>
            </a:r>
            <a:r>
              <a:rPr lang="en-US" sz="1100" kern="0" dirty="0" err="1" smtClean="0">
                <a:solidFill>
                  <a:schemeClr val="tx2"/>
                </a:solidFill>
                <a:ea typeface="ヒラギノ角ゴ Pro W3" charset="-128"/>
              </a:rPr>
              <a:t>config</a:t>
            </a:r>
            <a:r>
              <a:rPr lang="en-US" sz="1100" kern="0" dirty="0" smtClean="0">
                <a:solidFill>
                  <a:schemeClr val="tx2"/>
                </a:solidFill>
                <a:ea typeface="ヒラギノ角ゴ Pro W3" charset="-128"/>
              </a:rPr>
              <a:t> string</a:t>
            </a:r>
          </a:p>
          <a:p>
            <a:pPr marL="1200150" lvl="2" indent="-285750" algn="l">
              <a:spcBef>
                <a:spcPct val="20000"/>
              </a:spcBef>
              <a:buClr>
                <a:schemeClr val="hlink"/>
              </a:buClr>
              <a:buSzPct val="75000"/>
              <a:buFont typeface="Arial" pitchFamily="34" charset="0"/>
              <a:buChar char="•"/>
              <a:defRPr/>
            </a:pPr>
            <a:r>
              <a:rPr lang="en-US" sz="1100" kern="0" dirty="0" smtClean="0">
                <a:solidFill>
                  <a:schemeClr val="tx2"/>
                </a:solidFill>
                <a:ea typeface="ヒラギノ角ゴ Pro W3" charset="-128"/>
              </a:rPr>
              <a:t>Sets PID/VID</a:t>
            </a:r>
          </a:p>
          <a:p>
            <a:pPr marL="1200150" lvl="2" indent="-285750" algn="l">
              <a:spcBef>
                <a:spcPct val="20000"/>
              </a:spcBef>
              <a:buClr>
                <a:schemeClr val="hlink"/>
              </a:buClr>
              <a:buSzPct val="75000"/>
              <a:buFont typeface="Arial" pitchFamily="34" charset="0"/>
              <a:buChar char="•"/>
              <a:defRPr/>
            </a:pPr>
            <a:r>
              <a:rPr lang="en-US" sz="1100" kern="0" dirty="0" smtClean="0">
                <a:solidFill>
                  <a:schemeClr val="tx2"/>
                </a:solidFill>
                <a:ea typeface="ヒラギノ角ゴ Pro W3" charset="-128"/>
              </a:rPr>
              <a:t>Precompiled DLL saves development time</a:t>
            </a:r>
            <a:endParaRPr lang="en-US" sz="1100" dirty="0" smtClean="0">
              <a:solidFill>
                <a:schemeClr val="tx2"/>
              </a:solidFill>
            </a:endParaRPr>
          </a:p>
          <a:p>
            <a:pPr marL="742950" lvl="1" indent="-285750" algn="l">
              <a:spcBef>
                <a:spcPct val="20000"/>
              </a:spcBef>
              <a:buClr>
                <a:schemeClr val="hlink"/>
              </a:buClr>
              <a:buSzPct val="55000"/>
              <a:buFont typeface="Arial" pitchFamily="34" charset="0"/>
              <a:buChar char="•"/>
              <a:defRPr/>
            </a:pPr>
            <a:r>
              <a:rPr lang="en-US" sz="1100" kern="0" dirty="0" smtClean="0">
                <a:ea typeface="ヒラギノ角ゴ Pro W3" charset="-128"/>
              </a:rPr>
              <a:t>Device framework integrated into </a:t>
            </a:r>
            <a:r>
              <a:rPr lang="en-US" sz="1100" kern="0" dirty="0" err="1" smtClean="0">
                <a:ea typeface="ヒラギノ角ゴ Pro W3" charset="-128"/>
              </a:rPr>
              <a:t>USBLib</a:t>
            </a:r>
            <a:endParaRPr lang="en-US" sz="1100" kern="0" dirty="0">
              <a:ea typeface="ヒラギノ角ゴ Pro W3" charset="-128"/>
            </a:endParaRPr>
          </a:p>
        </p:txBody>
      </p:sp>
      <p:sp>
        <p:nvSpPr>
          <p:cNvPr id="9" name="Leading Question"/>
          <p:cNvSpPr txBox="1"/>
          <p:nvPr/>
        </p:nvSpPr>
        <p:spPr>
          <a:xfrm>
            <a:off x="7309100" y="6562045"/>
            <a:ext cx="1511631"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Abstraction Levels...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p:cNvGrpSpPr>
          <p:nvPr/>
        </p:nvGrpSpPr>
        <p:grpSpPr bwMode="auto">
          <a:xfrm flipH="1">
            <a:off x="590550" y="990599"/>
            <a:ext cx="7924800" cy="4800601"/>
            <a:chOff x="422275" y="1447798"/>
            <a:chExt cx="7883525" cy="4800602"/>
          </a:xfrm>
        </p:grpSpPr>
        <p:sp>
          <p:nvSpPr>
            <p:cNvPr id="5" name="Rectangle 4"/>
            <p:cNvSpPr/>
            <p:nvPr/>
          </p:nvSpPr>
          <p:spPr bwMode="auto">
            <a:xfrm>
              <a:off x="422275" y="5856288"/>
              <a:ext cx="7883525" cy="392112"/>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r>
                <a:rPr lang="en-US" sz="1600" dirty="0">
                  <a:solidFill>
                    <a:srgbClr val="FFFFFF"/>
                  </a:solidFill>
                </a:rPr>
                <a:t>USB </a:t>
              </a:r>
              <a:r>
                <a:rPr lang="en-US" sz="1600" dirty="0" err="1">
                  <a:solidFill>
                    <a:srgbClr val="FFFFFF"/>
                  </a:solidFill>
                </a:rPr>
                <a:t>DriverLib</a:t>
              </a:r>
              <a:r>
                <a:rPr lang="en-US" sz="1600" dirty="0">
                  <a:solidFill>
                    <a:srgbClr val="FFFFFF"/>
                  </a:solidFill>
                </a:rPr>
                <a:t> API</a:t>
              </a:r>
            </a:p>
          </p:txBody>
        </p:sp>
        <p:sp>
          <p:nvSpPr>
            <p:cNvPr id="6" name="Rectangle 5"/>
            <p:cNvSpPr/>
            <p:nvPr/>
          </p:nvSpPr>
          <p:spPr bwMode="auto">
            <a:xfrm>
              <a:off x="3099072" y="5026025"/>
              <a:ext cx="5206728" cy="766763"/>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r>
                <a:rPr lang="en-US" sz="1600" dirty="0">
                  <a:solidFill>
                    <a:srgbClr val="FFFFFF"/>
                  </a:solidFill>
                </a:rPr>
                <a:t>USB Host Controller API/USB Device API</a:t>
              </a:r>
            </a:p>
          </p:txBody>
        </p:sp>
        <p:sp>
          <p:nvSpPr>
            <p:cNvPr id="7" name="Rectangle 6"/>
            <p:cNvSpPr/>
            <p:nvPr/>
          </p:nvSpPr>
          <p:spPr bwMode="auto">
            <a:xfrm>
              <a:off x="4111360" y="4194175"/>
              <a:ext cx="4194440" cy="766763"/>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r>
                <a:rPr lang="en-US" sz="1600" dirty="0">
                  <a:solidFill>
                    <a:srgbClr val="FFFFFF"/>
                  </a:solidFill>
                </a:rPr>
                <a:t>Host Class Driver/Device Class Driver APIs</a:t>
              </a:r>
            </a:p>
          </p:txBody>
        </p:sp>
        <p:sp>
          <p:nvSpPr>
            <p:cNvPr id="8" name="Rectangle 7"/>
            <p:cNvSpPr/>
            <p:nvPr/>
          </p:nvSpPr>
          <p:spPr bwMode="auto">
            <a:xfrm>
              <a:off x="6279645" y="3492499"/>
              <a:ext cx="2026155" cy="639763"/>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r>
                <a:rPr lang="en-US" sz="1600" dirty="0">
                  <a:solidFill>
                    <a:srgbClr val="FFFFFF"/>
                  </a:solidFill>
                </a:rPr>
                <a:t>Host Class/ Device Class APIs</a:t>
              </a:r>
            </a:p>
          </p:txBody>
        </p:sp>
        <p:sp>
          <p:nvSpPr>
            <p:cNvPr id="9" name="Rectangle 8"/>
            <p:cNvSpPr/>
            <p:nvPr/>
          </p:nvSpPr>
          <p:spPr bwMode="auto">
            <a:xfrm>
              <a:off x="422275" y="1460499"/>
              <a:ext cx="1590286" cy="4332289"/>
            </a:xfrm>
            <a:prstGeom prst="rect">
              <a:avLst/>
            </a:prstGeom>
            <a:solidFill>
              <a:schemeClr val="tx2">
                <a:alpha val="66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600" b="1" u="sng" dirty="0">
                  <a:solidFill>
                    <a:schemeClr val="tx1"/>
                  </a:solidFill>
                </a:rPr>
                <a:t>Application 4</a:t>
              </a:r>
            </a:p>
            <a:p>
              <a:pPr>
                <a:defRPr/>
              </a:pPr>
              <a:endParaRPr lang="en-US" sz="1600" dirty="0">
                <a:solidFill>
                  <a:srgbClr val="FFFFFF"/>
                </a:solidFill>
              </a:endParaRPr>
            </a:p>
            <a:p>
              <a:pPr>
                <a:defRPr/>
              </a:pPr>
              <a:r>
                <a:rPr lang="en-US" sz="1600" dirty="0">
                  <a:solidFill>
                    <a:srgbClr val="FFFFFF"/>
                  </a:solidFill>
                </a:rPr>
                <a:t>Implements its own USB protocol using </a:t>
              </a:r>
              <a:r>
                <a:rPr lang="en-US" sz="1600" dirty="0" err="1">
                  <a:solidFill>
                    <a:srgbClr val="FFFFFF"/>
                  </a:solidFill>
                </a:rPr>
                <a:t>Driverlib</a:t>
              </a:r>
              <a:r>
                <a:rPr lang="en-US" sz="1600" dirty="0">
                  <a:solidFill>
                    <a:srgbClr val="FFFFFF"/>
                  </a:solidFill>
                </a:rPr>
                <a:t>.</a:t>
              </a:r>
            </a:p>
            <a:p>
              <a:pPr>
                <a:defRPr/>
              </a:pPr>
              <a:r>
                <a:rPr lang="en-US" sz="1600" dirty="0" smtClean="0">
                  <a:solidFill>
                    <a:srgbClr val="FFFFFF"/>
                  </a:solidFill>
                </a:rPr>
                <a:t>(</a:t>
              </a:r>
              <a:r>
                <a:rPr lang="en-US" sz="1600" dirty="0">
                  <a:solidFill>
                    <a:srgbClr val="FFFFFF"/>
                  </a:solidFill>
                </a:rPr>
                <a:t>Third party USB stack)</a:t>
              </a:r>
            </a:p>
          </p:txBody>
        </p:sp>
        <p:sp>
          <p:nvSpPr>
            <p:cNvPr id="10" name="L-Shape 9"/>
            <p:cNvSpPr/>
            <p:nvPr/>
          </p:nvSpPr>
          <p:spPr bwMode="auto">
            <a:xfrm rot="16200000" flipH="1" flipV="1">
              <a:off x="889466" y="2643538"/>
              <a:ext cx="4344989" cy="1953510"/>
            </a:xfrm>
            <a:prstGeom prst="corner">
              <a:avLst>
                <a:gd name="adj1" fmla="val 47909"/>
                <a:gd name="adj2" fmla="val 179887"/>
              </a:avLst>
            </a:prstGeom>
            <a:solidFill>
              <a:schemeClr val="tx2">
                <a:alpha val="66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endParaRPr lang="en-US" sz="1600" dirty="0">
                <a:solidFill>
                  <a:srgbClr val="FFFFFF"/>
                </a:solidFill>
              </a:endParaRPr>
            </a:p>
          </p:txBody>
        </p:sp>
        <p:sp>
          <p:nvSpPr>
            <p:cNvPr id="62483" name="TextBox 10"/>
            <p:cNvSpPr txBox="1">
              <a:spLocks noChangeArrowheads="1"/>
            </p:cNvSpPr>
            <p:nvPr/>
          </p:nvSpPr>
          <p:spPr bwMode="auto">
            <a:xfrm>
              <a:off x="2158096" y="1447801"/>
              <a:ext cx="1808148" cy="2948500"/>
            </a:xfrm>
            <a:prstGeom prst="rect">
              <a:avLst/>
            </a:prstGeom>
            <a:noFill/>
            <a:ln w="9525">
              <a:noFill/>
              <a:miter lim="800000"/>
              <a:headEnd/>
              <a:tailEnd/>
            </a:ln>
          </p:spPr>
          <p:txBody>
            <a:bodyPr>
              <a:spAutoFit/>
            </a:bodyPr>
            <a:lstStyle/>
            <a:p>
              <a:pPr algn="ctr"/>
              <a:r>
                <a:rPr lang="en-US" sz="1600" b="1" u="sng" dirty="0"/>
                <a:t>Application 3</a:t>
              </a:r>
            </a:p>
            <a:p>
              <a:endParaRPr lang="en-US" sz="1600" dirty="0">
                <a:solidFill>
                  <a:srgbClr val="FFFFFF"/>
                </a:solidFill>
              </a:endParaRPr>
            </a:p>
            <a:p>
              <a:r>
                <a:rPr lang="en-US" sz="1600" dirty="0">
                  <a:solidFill>
                    <a:srgbClr val="FFFFFF"/>
                  </a:solidFill>
                </a:rPr>
                <a:t>Uses  existing API for generic host/device operation.</a:t>
              </a:r>
            </a:p>
            <a:p>
              <a:r>
                <a:rPr lang="en-US" sz="1600" dirty="0" smtClean="0">
                  <a:solidFill>
                    <a:srgbClr val="FFFFFF"/>
                  </a:solidFill>
                </a:rPr>
                <a:t>Uses </a:t>
              </a:r>
              <a:r>
                <a:rPr lang="en-US" sz="1600" dirty="0" err="1">
                  <a:solidFill>
                    <a:srgbClr val="FFFFFF"/>
                  </a:solidFill>
                </a:rPr>
                <a:t>DriverLib</a:t>
              </a:r>
              <a:r>
                <a:rPr lang="en-US" sz="1600" dirty="0">
                  <a:solidFill>
                    <a:srgbClr val="FFFFFF"/>
                  </a:solidFill>
                </a:rPr>
                <a:t> for features not covered by these APIs. </a:t>
              </a:r>
            </a:p>
            <a:p>
              <a:r>
                <a:rPr lang="en-US" sz="1600" dirty="0" smtClean="0">
                  <a:solidFill>
                    <a:srgbClr val="FFFFFF"/>
                  </a:solidFill>
                </a:rPr>
                <a:t>(</a:t>
              </a:r>
              <a:r>
                <a:rPr lang="en-US" sz="1600" dirty="0">
                  <a:solidFill>
                    <a:srgbClr val="FFFFFF"/>
                  </a:solidFill>
                </a:rPr>
                <a:t>Custom Classes)</a:t>
              </a:r>
            </a:p>
          </p:txBody>
        </p:sp>
        <p:sp>
          <p:nvSpPr>
            <p:cNvPr id="12" name="Rectangle 11"/>
            <p:cNvSpPr/>
            <p:nvPr/>
          </p:nvSpPr>
          <p:spPr bwMode="auto">
            <a:xfrm>
              <a:off x="4111360" y="1447799"/>
              <a:ext cx="2097220" cy="2684464"/>
            </a:xfrm>
            <a:prstGeom prst="rect">
              <a:avLst/>
            </a:prstGeom>
            <a:solidFill>
              <a:schemeClr val="tx2">
                <a:alpha val="66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600" b="1" u="sng" dirty="0">
                  <a:solidFill>
                    <a:schemeClr val="tx1"/>
                  </a:solidFill>
                </a:rPr>
                <a:t>Application 2</a:t>
              </a:r>
            </a:p>
            <a:p>
              <a:pPr>
                <a:defRPr/>
              </a:pPr>
              <a:endParaRPr lang="en-US" sz="1600" dirty="0">
                <a:solidFill>
                  <a:srgbClr val="FFFFFF"/>
                </a:solidFill>
              </a:endParaRPr>
            </a:p>
            <a:p>
              <a:pPr>
                <a:defRPr/>
              </a:pPr>
              <a:r>
                <a:rPr lang="en-US" sz="1600" dirty="0">
                  <a:solidFill>
                    <a:srgbClr val="FFFFFF"/>
                  </a:solidFill>
                </a:rPr>
                <a:t>Passes key info to the Driver API.</a:t>
              </a:r>
            </a:p>
            <a:p>
              <a:pPr>
                <a:defRPr/>
              </a:pPr>
              <a:r>
                <a:rPr lang="en-US" sz="1600" dirty="0" smtClean="0">
                  <a:solidFill>
                    <a:srgbClr val="FFFFFF"/>
                  </a:solidFill>
                </a:rPr>
                <a:t>Driver </a:t>
              </a:r>
              <a:r>
                <a:rPr lang="en-US" sz="1600" dirty="0">
                  <a:solidFill>
                    <a:srgbClr val="FFFFFF"/>
                  </a:solidFill>
                </a:rPr>
                <a:t>API handles all lower level functions for the chosen class.</a:t>
              </a:r>
            </a:p>
            <a:p>
              <a:pPr>
                <a:defRPr/>
              </a:pPr>
              <a:r>
                <a:rPr lang="en-US" sz="1600" dirty="0" smtClean="0">
                  <a:solidFill>
                    <a:srgbClr val="FFFFFF"/>
                  </a:solidFill>
                </a:rPr>
                <a:t>(</a:t>
              </a:r>
              <a:r>
                <a:rPr lang="en-US" sz="1600" dirty="0">
                  <a:solidFill>
                    <a:srgbClr val="FFFFFF"/>
                  </a:solidFill>
                </a:rPr>
                <a:t>Custom HID device)</a:t>
              </a:r>
            </a:p>
          </p:txBody>
        </p:sp>
        <p:sp>
          <p:nvSpPr>
            <p:cNvPr id="13" name="Rectangle 12"/>
            <p:cNvSpPr/>
            <p:nvPr/>
          </p:nvSpPr>
          <p:spPr bwMode="auto">
            <a:xfrm>
              <a:off x="6279645" y="1447799"/>
              <a:ext cx="2026155" cy="1979613"/>
            </a:xfrm>
            <a:prstGeom prst="rect">
              <a:avLst/>
            </a:prstGeom>
            <a:solidFill>
              <a:schemeClr val="tx2">
                <a:alpha val="66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600" b="1" u="sng" dirty="0">
                  <a:solidFill>
                    <a:schemeClr val="tx1"/>
                  </a:solidFill>
                </a:rPr>
                <a:t>Application 1</a:t>
              </a:r>
            </a:p>
            <a:p>
              <a:pPr>
                <a:defRPr/>
              </a:pPr>
              <a:endParaRPr lang="en-US" sz="1600" dirty="0">
                <a:solidFill>
                  <a:srgbClr val="FFFFFF"/>
                </a:solidFill>
              </a:endParaRPr>
            </a:p>
            <a:p>
              <a:pPr>
                <a:defRPr/>
              </a:pPr>
              <a:r>
                <a:rPr lang="en-US" sz="1600" dirty="0">
                  <a:solidFill>
                    <a:srgbClr val="FFFFFF"/>
                  </a:solidFill>
                </a:rPr>
                <a:t>Passes simplified data to a higher level API.</a:t>
              </a:r>
            </a:p>
            <a:p>
              <a:pPr>
                <a:defRPr/>
              </a:pPr>
              <a:r>
                <a:rPr lang="en-US" sz="1600" dirty="0" smtClean="0">
                  <a:solidFill>
                    <a:srgbClr val="FFFFFF"/>
                  </a:solidFill>
                </a:rPr>
                <a:t>(</a:t>
              </a:r>
              <a:r>
                <a:rPr lang="en-US" sz="1600" dirty="0">
                  <a:solidFill>
                    <a:srgbClr val="FFFFFF"/>
                  </a:solidFill>
                </a:rPr>
                <a:t>Custom HID mouse)</a:t>
              </a:r>
            </a:p>
          </p:txBody>
        </p:sp>
      </p:grpSp>
      <p:sp>
        <p:nvSpPr>
          <p:cNvPr id="62468" name="Title 1"/>
          <p:cNvSpPr>
            <a:spLocks noGrp="1"/>
          </p:cNvSpPr>
          <p:nvPr>
            <p:ph type="title"/>
          </p:nvPr>
        </p:nvSpPr>
        <p:spPr/>
        <p:txBody>
          <a:bodyPr/>
          <a:lstStyle/>
          <a:p>
            <a:r>
              <a:rPr lang="en-US" dirty="0" smtClean="0">
                <a:solidFill>
                  <a:srgbClr val="FF0000"/>
                </a:solidFill>
              </a:rPr>
              <a:t>USB API Abstraction Levels</a:t>
            </a:r>
          </a:p>
        </p:txBody>
      </p:sp>
      <p:cxnSp>
        <p:nvCxnSpPr>
          <p:cNvPr id="16" name="Straight Arrow Connector 15"/>
          <p:cNvCxnSpPr/>
          <p:nvPr/>
        </p:nvCxnSpPr>
        <p:spPr>
          <a:xfrm rot="5400000" flipH="1" flipV="1">
            <a:off x="-948531" y="4363244"/>
            <a:ext cx="2524125" cy="1587"/>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685800" y="6029325"/>
            <a:ext cx="7785100" cy="1588"/>
          </a:xfrm>
          <a:prstGeom prst="straightConnector1">
            <a:avLst/>
          </a:prstGeom>
          <a:ln w="25400">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62471" name="TextBox 19"/>
          <p:cNvSpPr txBox="1">
            <a:spLocks noChangeArrowheads="1"/>
          </p:cNvSpPr>
          <p:nvPr/>
        </p:nvSpPr>
        <p:spPr bwMode="auto">
          <a:xfrm>
            <a:off x="2590800" y="6026090"/>
            <a:ext cx="3382963" cy="338554"/>
          </a:xfrm>
          <a:prstGeom prst="rect">
            <a:avLst/>
          </a:prstGeom>
          <a:noFill/>
          <a:ln w="9525">
            <a:noFill/>
            <a:miter lim="800000"/>
            <a:headEnd/>
            <a:tailEnd/>
          </a:ln>
        </p:spPr>
        <p:txBody>
          <a:bodyPr wrap="square">
            <a:spAutoFit/>
          </a:bodyPr>
          <a:lstStyle/>
          <a:p>
            <a:pPr algn="ctr"/>
            <a:r>
              <a:rPr lang="en-US" b="0" dirty="0"/>
              <a:t>Level of customization</a:t>
            </a:r>
          </a:p>
        </p:txBody>
      </p:sp>
      <p:sp>
        <p:nvSpPr>
          <p:cNvPr id="62472" name="TextBox 20"/>
          <p:cNvSpPr txBox="1">
            <a:spLocks noChangeArrowheads="1"/>
          </p:cNvSpPr>
          <p:nvPr/>
        </p:nvSpPr>
        <p:spPr bwMode="auto">
          <a:xfrm rot="-5400000">
            <a:off x="-806363" y="4192300"/>
            <a:ext cx="2308227" cy="584775"/>
          </a:xfrm>
          <a:prstGeom prst="rect">
            <a:avLst/>
          </a:prstGeom>
          <a:noFill/>
          <a:ln w="9525">
            <a:noFill/>
            <a:miter lim="800000"/>
            <a:headEnd/>
            <a:tailEnd/>
          </a:ln>
        </p:spPr>
        <p:txBody>
          <a:bodyPr wrap="square">
            <a:spAutoFit/>
          </a:bodyPr>
          <a:lstStyle/>
          <a:p>
            <a:pPr algn="ctr"/>
            <a:r>
              <a:rPr lang="en-US" b="0" dirty="0"/>
              <a:t>Level of abstraction</a:t>
            </a:r>
          </a:p>
        </p:txBody>
      </p:sp>
      <p:sp>
        <p:nvSpPr>
          <p:cNvPr id="62473" name="TextBox 21"/>
          <p:cNvSpPr txBox="1">
            <a:spLocks noChangeArrowheads="1"/>
          </p:cNvSpPr>
          <p:nvPr/>
        </p:nvSpPr>
        <p:spPr bwMode="auto">
          <a:xfrm>
            <a:off x="590550" y="6029325"/>
            <a:ext cx="762000" cy="240066"/>
          </a:xfrm>
          <a:prstGeom prst="rect">
            <a:avLst/>
          </a:prstGeom>
          <a:noFill/>
          <a:ln w="9525">
            <a:noFill/>
            <a:miter lim="800000"/>
            <a:headEnd/>
            <a:tailEnd/>
          </a:ln>
        </p:spPr>
        <p:txBody>
          <a:bodyPr>
            <a:spAutoFit/>
          </a:bodyPr>
          <a:lstStyle/>
          <a:p>
            <a:r>
              <a:rPr lang="en-US" sz="1200" b="1" dirty="0"/>
              <a:t>LOW</a:t>
            </a:r>
          </a:p>
        </p:txBody>
      </p:sp>
      <p:sp>
        <p:nvSpPr>
          <p:cNvPr id="62474" name="TextBox 22"/>
          <p:cNvSpPr txBox="1">
            <a:spLocks noChangeArrowheads="1"/>
          </p:cNvSpPr>
          <p:nvPr/>
        </p:nvSpPr>
        <p:spPr bwMode="auto">
          <a:xfrm>
            <a:off x="7696200" y="6029325"/>
            <a:ext cx="762000" cy="240066"/>
          </a:xfrm>
          <a:prstGeom prst="rect">
            <a:avLst/>
          </a:prstGeom>
          <a:noFill/>
          <a:ln w="9525">
            <a:noFill/>
            <a:miter lim="800000"/>
            <a:headEnd/>
            <a:tailEnd/>
          </a:ln>
        </p:spPr>
        <p:txBody>
          <a:bodyPr>
            <a:spAutoFit/>
          </a:bodyPr>
          <a:lstStyle/>
          <a:p>
            <a:r>
              <a:rPr lang="en-US" sz="1200" b="1" dirty="0"/>
              <a:t>HIGH</a:t>
            </a:r>
          </a:p>
        </p:txBody>
      </p:sp>
      <p:sp>
        <p:nvSpPr>
          <p:cNvPr id="62475" name="TextBox 23"/>
          <p:cNvSpPr txBox="1">
            <a:spLocks noChangeArrowheads="1"/>
          </p:cNvSpPr>
          <p:nvPr/>
        </p:nvSpPr>
        <p:spPr bwMode="auto">
          <a:xfrm>
            <a:off x="-147638" y="2847975"/>
            <a:ext cx="762001" cy="276225"/>
          </a:xfrm>
          <a:prstGeom prst="rect">
            <a:avLst/>
          </a:prstGeom>
          <a:noFill/>
          <a:ln w="9525">
            <a:noFill/>
            <a:miter lim="800000"/>
            <a:headEnd/>
            <a:tailEnd/>
          </a:ln>
        </p:spPr>
        <p:txBody>
          <a:bodyPr>
            <a:spAutoFit/>
          </a:bodyPr>
          <a:lstStyle/>
          <a:p>
            <a:pPr algn="r"/>
            <a:r>
              <a:rPr lang="en-US" sz="1200" b="1"/>
              <a:t>HIGH</a:t>
            </a:r>
          </a:p>
        </p:txBody>
      </p:sp>
      <p:sp>
        <p:nvSpPr>
          <p:cNvPr id="62476" name="TextBox 24"/>
          <p:cNvSpPr txBox="1">
            <a:spLocks noChangeArrowheads="1"/>
          </p:cNvSpPr>
          <p:nvPr/>
        </p:nvSpPr>
        <p:spPr bwMode="auto">
          <a:xfrm>
            <a:off x="-180975" y="5597525"/>
            <a:ext cx="762000" cy="277813"/>
          </a:xfrm>
          <a:prstGeom prst="rect">
            <a:avLst/>
          </a:prstGeom>
          <a:noFill/>
          <a:ln w="9525">
            <a:noFill/>
            <a:miter lim="800000"/>
            <a:headEnd/>
            <a:tailEnd/>
          </a:ln>
        </p:spPr>
        <p:txBody>
          <a:bodyPr>
            <a:spAutoFit/>
          </a:bodyPr>
          <a:lstStyle/>
          <a:p>
            <a:pPr algn="r"/>
            <a:r>
              <a:rPr lang="en-US" sz="1200" b="1"/>
              <a:t>LOW</a:t>
            </a:r>
          </a:p>
        </p:txBody>
      </p:sp>
      <p:sp>
        <p:nvSpPr>
          <p:cNvPr id="23" name="Leading Question"/>
          <p:cNvSpPr txBox="1"/>
          <p:nvPr/>
        </p:nvSpPr>
        <p:spPr>
          <a:xfrm>
            <a:off x="8402347" y="6562045"/>
            <a:ext cx="418384"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Lab</a:t>
            </a:r>
            <a:r>
              <a:rPr lang="en-US" sz="1600" b="0" dirty="0" smtClean="0">
                <a:solidFill>
                  <a:srgbClr val="000000"/>
                </a:solidFill>
                <a:effectLst/>
                <a:latin typeface="Arial Narrow"/>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205097" y="914400"/>
            <a:ext cx="8024501" cy="53340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1507" name="Rectangle 2"/>
          <p:cNvSpPr>
            <a:spLocks noGrp="1" noChangeArrowheads="1"/>
          </p:cNvSpPr>
          <p:nvPr>
            <p:ph type="title"/>
          </p:nvPr>
        </p:nvSpPr>
        <p:spPr>
          <a:xfrm>
            <a:off x="231775" y="7727"/>
            <a:ext cx="8458200" cy="814387"/>
          </a:xfrm>
        </p:spPr>
        <p:txBody>
          <a:bodyPr>
            <a:normAutofit/>
          </a:bodyPr>
          <a:lstStyle/>
          <a:p>
            <a:pPr eaLnBrk="1" hangingPunct="1"/>
            <a:r>
              <a:rPr lang="en-US" dirty="0" smtClean="0">
                <a:solidFill>
                  <a:srgbClr val="FF0000"/>
                </a:solidFill>
              </a:rPr>
              <a:t>M4 Core and Floating-Point Unit</a:t>
            </a:r>
          </a:p>
        </p:txBody>
      </p:sp>
      <p:sp>
        <p:nvSpPr>
          <p:cNvPr id="21508" name="Rectangle 3"/>
          <p:cNvSpPr>
            <a:spLocks noGrp="1" noChangeArrowheads="1"/>
          </p:cNvSpPr>
          <p:nvPr>
            <p:ph idx="1"/>
          </p:nvPr>
        </p:nvSpPr>
        <p:spPr>
          <a:xfrm>
            <a:off x="457200" y="1066800"/>
            <a:ext cx="8229600" cy="5562600"/>
          </a:xfrm>
        </p:spPr>
        <p:txBody>
          <a:bodyPr>
            <a:normAutofit/>
          </a:bodyPr>
          <a:lstStyle/>
          <a:p>
            <a:r>
              <a:rPr lang="en-US" sz="1600" dirty="0" smtClean="0"/>
              <a:t>32-bit ARM</a:t>
            </a:r>
            <a:r>
              <a:rPr lang="en-US" sz="1600" baseline="30000" dirty="0" smtClean="0"/>
              <a:t>®</a:t>
            </a:r>
            <a:r>
              <a:rPr lang="en-US" sz="1600" dirty="0" smtClean="0"/>
              <a:t> Cortex™-M4 core</a:t>
            </a:r>
          </a:p>
          <a:p>
            <a:r>
              <a:rPr lang="en-US" sz="1600" dirty="0" smtClean="0"/>
              <a:t>Thumb2 16/32-bit code: 26% less memory &amp; 25 % faster than pure 32-bit</a:t>
            </a:r>
          </a:p>
          <a:p>
            <a:r>
              <a:rPr lang="en-US" sz="1600" dirty="0" smtClean="0"/>
              <a:t>System clock frequency up to 80 MHz</a:t>
            </a:r>
          </a:p>
          <a:p>
            <a:pPr eaLnBrk="1" hangingPunct="1"/>
            <a:r>
              <a:rPr lang="en-US" sz="1600" b="1" dirty="0" smtClean="0"/>
              <a:t>100 DMIPS @ 80MHz</a:t>
            </a:r>
          </a:p>
          <a:p>
            <a:pPr eaLnBrk="1" hangingPunct="1"/>
            <a:r>
              <a:rPr lang="en-US" sz="1600" dirty="0" smtClean="0"/>
              <a:t>Flexible clocking system</a:t>
            </a:r>
          </a:p>
          <a:p>
            <a:pPr lvl="1"/>
            <a:r>
              <a:rPr lang="en-US" sz="1200" b="1" dirty="0" smtClean="0"/>
              <a:t>Internal precision oscillator</a:t>
            </a:r>
          </a:p>
          <a:p>
            <a:pPr lvl="1"/>
            <a:r>
              <a:rPr lang="en-US" sz="1200" dirty="0" smtClean="0"/>
              <a:t>External main oscillator with PLL support</a:t>
            </a:r>
          </a:p>
          <a:p>
            <a:pPr lvl="1"/>
            <a:r>
              <a:rPr lang="en-US" sz="1200" b="1" dirty="0" smtClean="0"/>
              <a:t>Internal low frequency oscillator</a:t>
            </a:r>
          </a:p>
          <a:p>
            <a:pPr lvl="1"/>
            <a:r>
              <a:rPr lang="en-US" sz="1200" dirty="0" smtClean="0"/>
              <a:t>Real-time-clock through Hibernation module</a:t>
            </a:r>
            <a:endParaRPr lang="en-US" sz="1200" b="1" dirty="0" smtClean="0"/>
          </a:p>
          <a:p>
            <a:pPr eaLnBrk="1" hangingPunct="1"/>
            <a:r>
              <a:rPr lang="en-US" sz="1600" dirty="0" smtClean="0"/>
              <a:t>Saturated math for signal processing</a:t>
            </a:r>
          </a:p>
          <a:p>
            <a:pPr eaLnBrk="1" hangingPunct="1"/>
            <a:r>
              <a:rPr lang="en-US" sz="1600" b="1" dirty="0" smtClean="0"/>
              <a:t>Atomic bit manipulation. Read-Modify-Write using bit-banding</a:t>
            </a:r>
          </a:p>
          <a:p>
            <a:pPr eaLnBrk="1" hangingPunct="1"/>
            <a:r>
              <a:rPr lang="en-US" sz="1600" dirty="0" smtClean="0"/>
              <a:t>Single Cycle multiply and hardware divider</a:t>
            </a:r>
          </a:p>
          <a:p>
            <a:pPr eaLnBrk="1" hangingPunct="1"/>
            <a:r>
              <a:rPr lang="en-US" sz="1600" b="1" dirty="0" smtClean="0"/>
              <a:t>Unaligned data access for more efficient memory usage</a:t>
            </a:r>
          </a:p>
          <a:p>
            <a:pPr eaLnBrk="1" hangingPunct="1"/>
            <a:r>
              <a:rPr lang="en-US" sz="1600" dirty="0" smtClean="0"/>
              <a:t>Privileged and unprivileged modes</a:t>
            </a:r>
          </a:p>
          <a:p>
            <a:pPr lvl="1"/>
            <a:r>
              <a:rPr lang="en-US" sz="1200" b="0" dirty="0" smtClean="0"/>
              <a:t>Limits access to MPU registers, </a:t>
            </a:r>
            <a:r>
              <a:rPr lang="en-US" sz="1200" b="0" dirty="0" err="1" smtClean="0"/>
              <a:t>SysTick</a:t>
            </a:r>
            <a:r>
              <a:rPr lang="en-US" sz="1200" b="0" dirty="0" smtClean="0"/>
              <a:t>, NVIC &amp; possibly memory/peripherals</a:t>
            </a:r>
          </a:p>
          <a:p>
            <a:r>
              <a:rPr lang="en-US" sz="1600" dirty="0" smtClean="0"/>
              <a:t>IEEE754 compliant single-precision floating-point unit</a:t>
            </a:r>
          </a:p>
          <a:p>
            <a:r>
              <a:rPr lang="en-US" sz="1600" dirty="0" smtClean="0"/>
              <a:t>JTW and Serial Wire Debug debugger access</a:t>
            </a:r>
          </a:p>
          <a:p>
            <a:pPr lvl="1"/>
            <a:r>
              <a:rPr lang="en-US" sz="1200" b="0" dirty="0" smtClean="0"/>
              <a:t>ETM available through </a:t>
            </a:r>
            <a:r>
              <a:rPr lang="en-US" sz="1200" b="0" dirty="0" err="1" smtClean="0"/>
              <a:t>Keil</a:t>
            </a:r>
            <a:r>
              <a:rPr lang="en-US" sz="1200" b="0" dirty="0" smtClean="0"/>
              <a:t> and IAR emulators</a:t>
            </a:r>
          </a:p>
        </p:txBody>
      </p:sp>
      <p:sp>
        <p:nvSpPr>
          <p:cNvPr id="8" name="Leading Question"/>
          <p:cNvSpPr txBox="1"/>
          <p:nvPr/>
        </p:nvSpPr>
        <p:spPr>
          <a:xfrm>
            <a:off x="8028848" y="6562045"/>
            <a:ext cx="791883"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Memory ...</a:t>
            </a:r>
          </a:p>
        </p:txBody>
      </p:sp>
      <p:pic>
        <p:nvPicPr>
          <p:cNvPr id="9" name="Picture 3" descr="C:\Users\x0marcom\Documents\2011\06_KW_New Stellaris ppt\Stellaris-144-LQFP sm.png"/>
          <p:cNvPicPr>
            <a:picLocks noChangeAspect="1" noChangeArrowheads="1"/>
          </p:cNvPicPr>
          <p:nvPr/>
        </p:nvPicPr>
        <p:blipFill>
          <a:blip r:embed="rId3" cstate="print"/>
          <a:srcRect/>
          <a:stretch>
            <a:fillRect/>
          </a:stretch>
        </p:blipFill>
        <p:spPr bwMode="auto">
          <a:xfrm>
            <a:off x="6477000" y="1600200"/>
            <a:ext cx="2362200" cy="2252839"/>
          </a:xfrm>
          <a:prstGeom prst="rect">
            <a:avLst/>
          </a:prstGeom>
          <a:noFill/>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bwMode="auto">
          <a:xfrm>
            <a:off x="762000" y="4510556"/>
            <a:ext cx="3483428" cy="13716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482" name="Rectangle 2"/>
          <p:cNvSpPr>
            <a:spLocks noGrp="1" noChangeArrowheads="1"/>
          </p:cNvSpPr>
          <p:nvPr>
            <p:ph type="title"/>
          </p:nvPr>
        </p:nvSpPr>
        <p:spPr/>
        <p:txBody>
          <a:bodyPr>
            <a:normAutofit/>
          </a:bodyPr>
          <a:lstStyle/>
          <a:p>
            <a:r>
              <a:rPr lang="en-US" dirty="0" smtClean="0">
                <a:solidFill>
                  <a:srgbClr val="FF0000"/>
                </a:solidFill>
              </a:rPr>
              <a:t>Lab 7: USB</a:t>
            </a:r>
          </a:p>
        </p:txBody>
      </p:sp>
      <p:sp>
        <p:nvSpPr>
          <p:cNvPr id="20484" name="Text Box 4"/>
          <p:cNvSpPr txBox="1">
            <a:spLocks noChangeArrowheads="1"/>
          </p:cNvSpPr>
          <p:nvPr/>
        </p:nvSpPr>
        <p:spPr bwMode="auto">
          <a:xfrm>
            <a:off x="762000" y="4572000"/>
            <a:ext cx="3505200" cy="1255728"/>
          </a:xfrm>
          <a:prstGeom prst="rect">
            <a:avLst/>
          </a:prstGeom>
          <a:noFill/>
          <a:ln w="12700" algn="ctr">
            <a:noFill/>
            <a:miter lim="800000"/>
            <a:headEnd/>
            <a:tailEnd/>
          </a:ln>
        </p:spPr>
        <p:txBody>
          <a:bodyPr wrap="square" anchorCtr="1">
            <a:spAutoFit/>
          </a:bodyPr>
          <a:lstStyle/>
          <a:p>
            <a:pPr marL="342900" indent="-342900" algn="l">
              <a:buClr>
                <a:schemeClr val="tx2"/>
              </a:buClr>
              <a:buSzPct val="75000"/>
              <a:buFont typeface="Wingdings" pitchFamily="2" charset="2"/>
              <a:buChar char="u"/>
              <a:defRPr/>
            </a:pPr>
            <a:r>
              <a:rPr lang="en-US" sz="1800" b="0" dirty="0" smtClean="0"/>
              <a:t>Run </a:t>
            </a:r>
            <a:r>
              <a:rPr lang="en-US" sz="1800" b="0" dirty="0" err="1" smtClean="0"/>
              <a:t>usb_bulk_example</a:t>
            </a:r>
            <a:r>
              <a:rPr lang="en-US" sz="1800" b="0" dirty="0" smtClean="0"/>
              <a:t> code and windows side app</a:t>
            </a:r>
          </a:p>
          <a:p>
            <a:pPr marL="342900" indent="-342900" algn="l">
              <a:buClr>
                <a:schemeClr val="tx2"/>
              </a:buClr>
              <a:buSzPct val="75000"/>
              <a:buFont typeface="Wingdings" pitchFamily="2" charset="2"/>
              <a:buChar char="u"/>
              <a:defRPr/>
            </a:pPr>
            <a:r>
              <a:rPr lang="en-US" sz="1800" b="0" dirty="0" smtClean="0"/>
              <a:t>Inspect stack setup</a:t>
            </a:r>
          </a:p>
          <a:p>
            <a:pPr marL="342900" indent="-342900" algn="l">
              <a:buClr>
                <a:schemeClr val="tx2"/>
              </a:buClr>
              <a:buSzPct val="75000"/>
              <a:buFont typeface="Wingdings" pitchFamily="2" charset="2"/>
              <a:buChar char="u"/>
              <a:defRPr/>
            </a:pPr>
            <a:r>
              <a:rPr lang="en-US" sz="1800" b="0" dirty="0" smtClean="0"/>
              <a:t>Observe data on device</a:t>
            </a:r>
            <a:endParaRPr lang="en-US" sz="1800" b="0" dirty="0"/>
          </a:p>
        </p:txBody>
      </p:sp>
      <p:sp>
        <p:nvSpPr>
          <p:cNvPr id="62" name="Leading Question"/>
          <p:cNvSpPr txBox="1"/>
          <p:nvPr/>
        </p:nvSpPr>
        <p:spPr>
          <a:xfrm>
            <a:off x="8057702" y="6562045"/>
            <a:ext cx="76302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Agenda ...</a:t>
            </a:r>
          </a:p>
        </p:txBody>
      </p:sp>
      <p:cxnSp>
        <p:nvCxnSpPr>
          <p:cNvPr id="17" name="Straight Arrow Connector 16"/>
          <p:cNvCxnSpPr/>
          <p:nvPr/>
        </p:nvCxnSpPr>
        <p:spPr bwMode="auto">
          <a:xfrm>
            <a:off x="3200400" y="3124200"/>
            <a:ext cx="1981200" cy="0"/>
          </a:xfrm>
          <a:prstGeom prst="straightConnector1">
            <a:avLst/>
          </a:prstGeom>
          <a:solidFill>
            <a:schemeClr val="accent1"/>
          </a:solidFill>
          <a:ln w="25400" cap="flat" cmpd="sng" algn="ctr">
            <a:solidFill>
              <a:schemeClr val="tx1"/>
            </a:solidFill>
            <a:prstDash val="solid"/>
            <a:round/>
            <a:headEnd type="none" w="sm" len="sm"/>
            <a:tailEnd type="triangle" w="lg" len="med"/>
          </a:ln>
          <a:effectLst/>
        </p:spPr>
      </p:cxnSp>
      <p:sp>
        <p:nvSpPr>
          <p:cNvPr id="24" name="TextBox 23"/>
          <p:cNvSpPr txBox="1"/>
          <p:nvPr/>
        </p:nvSpPr>
        <p:spPr>
          <a:xfrm>
            <a:off x="3581400" y="2863790"/>
            <a:ext cx="1569660" cy="584775"/>
          </a:xfrm>
          <a:prstGeom prst="rect">
            <a:avLst/>
          </a:prstGeom>
          <a:noFill/>
        </p:spPr>
        <p:txBody>
          <a:bodyPr wrap="none" rtlCol="0" anchor="ctr" anchorCtr="1">
            <a:spAutoFit/>
          </a:bodyPr>
          <a:lstStyle/>
          <a:p>
            <a:r>
              <a:rPr lang="en-US" sz="2000" b="0" dirty="0" smtClean="0">
                <a:solidFill>
                  <a:schemeClr val="dk1"/>
                </a:solidFill>
                <a:effectLst/>
              </a:rPr>
              <a:t>USB Device</a:t>
            </a:r>
            <a:br>
              <a:rPr lang="en-US" sz="2000" b="0" dirty="0" smtClean="0">
                <a:solidFill>
                  <a:schemeClr val="dk1"/>
                </a:solidFill>
                <a:effectLst/>
              </a:rPr>
            </a:br>
            <a:r>
              <a:rPr lang="en-US" sz="2000" b="0" dirty="0" smtClean="0">
                <a:solidFill>
                  <a:schemeClr val="dk1"/>
                </a:solidFill>
                <a:effectLst/>
              </a:rPr>
              <a:t>Connection</a:t>
            </a:r>
          </a:p>
        </p:txBody>
      </p:sp>
      <p:pic>
        <p:nvPicPr>
          <p:cNvPr id="25" name="Picture 24" descr="transparent flat.png"/>
          <p:cNvPicPr>
            <a:picLocks noChangeAspect="1"/>
          </p:cNvPicPr>
          <p:nvPr/>
        </p:nvPicPr>
        <p:blipFill>
          <a:blip r:embed="rId3" cstate="print"/>
          <a:stretch>
            <a:fillRect/>
          </a:stretch>
        </p:blipFill>
        <p:spPr>
          <a:xfrm>
            <a:off x="5037300" y="1725966"/>
            <a:ext cx="3479344" cy="4343400"/>
          </a:xfrm>
          <a:prstGeom prst="rect">
            <a:avLst/>
          </a:prstGeom>
        </p:spPr>
      </p:pic>
      <p:cxnSp>
        <p:nvCxnSpPr>
          <p:cNvPr id="10" name="Straight Connector 9"/>
          <p:cNvCxnSpPr/>
          <p:nvPr/>
        </p:nvCxnSpPr>
        <p:spPr bwMode="auto">
          <a:xfrm flipH="1">
            <a:off x="3276600" y="2362200"/>
            <a:ext cx="1184367" cy="8709"/>
          </a:xfrm>
          <a:prstGeom prst="line">
            <a:avLst/>
          </a:prstGeom>
          <a:solidFill>
            <a:schemeClr val="accent1"/>
          </a:solidFill>
          <a:ln w="25400" cap="flat" cmpd="sng" algn="ctr">
            <a:solidFill>
              <a:schemeClr val="tx1"/>
            </a:solidFill>
            <a:prstDash val="solid"/>
            <a:round/>
            <a:headEnd type="none" w="sm" len="sm"/>
            <a:tailEnd type="none" w="sm" len="sm"/>
          </a:ln>
          <a:effectLst/>
        </p:spPr>
      </p:cxnSp>
      <p:cxnSp>
        <p:nvCxnSpPr>
          <p:cNvPr id="11" name="Straight Connector 10"/>
          <p:cNvCxnSpPr/>
          <p:nvPr/>
        </p:nvCxnSpPr>
        <p:spPr bwMode="auto">
          <a:xfrm>
            <a:off x="4448933" y="1676400"/>
            <a:ext cx="0" cy="685800"/>
          </a:xfrm>
          <a:prstGeom prst="line">
            <a:avLst/>
          </a:prstGeom>
          <a:solidFill>
            <a:schemeClr val="accent1"/>
          </a:solidFill>
          <a:ln w="25400" cap="flat" cmpd="sng" algn="ctr">
            <a:solidFill>
              <a:schemeClr val="tx1"/>
            </a:solidFill>
            <a:prstDash val="solid"/>
            <a:round/>
            <a:headEnd type="none" w="sm" len="sm"/>
            <a:tailEnd type="none" w="sm" len="sm"/>
          </a:ln>
          <a:effectLst/>
        </p:spPr>
      </p:cxnSp>
      <p:sp>
        <p:nvSpPr>
          <p:cNvPr id="12" name="TextBox 11"/>
          <p:cNvSpPr txBox="1"/>
          <p:nvPr/>
        </p:nvSpPr>
        <p:spPr>
          <a:xfrm>
            <a:off x="3581400" y="1371600"/>
            <a:ext cx="3294493" cy="338554"/>
          </a:xfrm>
          <a:prstGeom prst="rect">
            <a:avLst/>
          </a:prstGeom>
          <a:noFill/>
        </p:spPr>
        <p:txBody>
          <a:bodyPr wrap="none" rtlCol="0" anchor="ctr" anchorCtr="1">
            <a:spAutoFit/>
          </a:bodyPr>
          <a:lstStyle/>
          <a:p>
            <a:r>
              <a:rPr lang="en-US" sz="2000" b="0" dirty="0" smtClean="0">
                <a:solidFill>
                  <a:schemeClr val="dk1"/>
                </a:solidFill>
                <a:effectLst/>
              </a:rPr>
              <a:t>USB Emulation Connection</a:t>
            </a:r>
          </a:p>
        </p:txBody>
      </p:sp>
      <p:cxnSp>
        <p:nvCxnSpPr>
          <p:cNvPr id="14" name="Straight Arrow Connector 13"/>
          <p:cNvCxnSpPr/>
          <p:nvPr/>
        </p:nvCxnSpPr>
        <p:spPr bwMode="auto">
          <a:xfrm flipH="1">
            <a:off x="6169819" y="1676400"/>
            <a:ext cx="5697" cy="304800"/>
          </a:xfrm>
          <a:prstGeom prst="straightConnector1">
            <a:avLst/>
          </a:prstGeom>
          <a:solidFill>
            <a:schemeClr val="accent1"/>
          </a:solidFill>
          <a:ln w="25400" cap="flat" cmpd="sng" algn="ctr">
            <a:solidFill>
              <a:schemeClr val="tx1"/>
            </a:solidFill>
            <a:prstDash val="solid"/>
            <a:round/>
            <a:headEnd type="none" w="sm" len="sm"/>
            <a:tailEnd type="triangle" w="lg" len="med"/>
          </a:ln>
          <a:effectLst/>
        </p:spPr>
      </p:cxnSp>
      <p:cxnSp>
        <p:nvCxnSpPr>
          <p:cNvPr id="15" name="Straight Connector 14"/>
          <p:cNvCxnSpPr/>
          <p:nvPr/>
        </p:nvCxnSpPr>
        <p:spPr bwMode="auto">
          <a:xfrm>
            <a:off x="4436267" y="1676400"/>
            <a:ext cx="1752600" cy="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18" name="Picture 10" descr="http://us.toshiba.com/images/showcase/products/satellite-a505-s6033-laptop.png"/>
          <p:cNvPicPr>
            <a:picLocks noChangeAspect="1" noChangeArrowheads="1"/>
          </p:cNvPicPr>
          <p:nvPr/>
        </p:nvPicPr>
        <p:blipFill>
          <a:blip r:embed="rId4" cstate="print"/>
          <a:srcRect/>
          <a:stretch>
            <a:fillRect/>
          </a:stretch>
        </p:blipFill>
        <p:spPr bwMode="auto">
          <a:xfrm>
            <a:off x="838200" y="1752600"/>
            <a:ext cx="3117464" cy="2153301"/>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sp>
        <p:nvSpPr>
          <p:cNvPr id="8" name="Leading Question"/>
          <p:cNvSpPr txBox="1"/>
          <p:nvPr/>
        </p:nvSpPr>
        <p:spPr>
          <a:xfrm>
            <a:off x="7488635" y="6562045"/>
            <a:ext cx="1332096"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Memory Control</a:t>
            </a:r>
            <a:r>
              <a:rPr lang="en-US" sz="1600" b="0" dirty="0" smtClean="0">
                <a:solidFill>
                  <a:srgbClr val="000000"/>
                </a:solidFill>
                <a:effectLst/>
                <a:latin typeface="Arial Narrow"/>
              </a:rPr>
              <a:t>...</a:t>
            </a:r>
          </a:p>
        </p:txBody>
      </p:sp>
      <p:sp>
        <p:nvSpPr>
          <p:cNvPr id="12" name="Rounded Rectangle 11"/>
          <p:cNvSpPr/>
          <p:nvPr/>
        </p:nvSpPr>
        <p:spPr bwMode="auto">
          <a:xfrm>
            <a:off x="1600200" y="3962400"/>
            <a:ext cx="5638800" cy="418743"/>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pic>
        <p:nvPicPr>
          <p:cNvPr id="13" name="Picture 12" descr="transparent perspective.png"/>
          <p:cNvPicPr>
            <a:picLocks noChangeAspect="1"/>
          </p:cNvPicPr>
          <p:nvPr/>
        </p:nvPicPr>
        <p:blipFill>
          <a:blip r:embed="rId4" cstate="print"/>
          <a:stretch>
            <a:fillRect/>
          </a:stretch>
        </p:blipFill>
        <p:spPr>
          <a:xfrm>
            <a:off x="5334000" y="1828800"/>
            <a:ext cx="3962400" cy="3706586"/>
          </a:xfrm>
          <a:prstGeom prst="rect">
            <a:avLst/>
          </a:prstGeom>
        </p:spPr>
      </p:pic>
      <p:sp>
        <p:nvSpPr>
          <p:cNvPr id="9" name="Text Box 4"/>
          <p:cNvSpPr txBox="1">
            <a:spLocks noChangeArrowheads="1"/>
          </p:cNvSpPr>
          <p:nvPr/>
        </p:nvSpPr>
        <p:spPr bwMode="auto">
          <a:xfrm>
            <a:off x="1066800" y="990600"/>
            <a:ext cx="6705600" cy="5786199"/>
          </a:xfrm>
          <a:prstGeom prst="rect">
            <a:avLst/>
          </a:prstGeom>
          <a:noFill/>
          <a:ln w="25400" algn="ctr">
            <a:noFill/>
            <a:miter lim="800000"/>
            <a:headEnd/>
            <a:tailEnd/>
          </a:ln>
        </p:spPr>
        <p:txBody>
          <a:bodyPr wrap="square">
            <a:spAutoFit/>
          </a:bodyPr>
          <a:lstStyle/>
          <a:p>
            <a:r>
              <a:rPr lang="en-US" b="0" dirty="0">
                <a:solidFill>
                  <a:srgbClr val="000000"/>
                </a:solidFill>
              </a:rPr>
              <a:t>Introduction to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a:t>
            </a:r>
            <a:r>
              <a:rPr lang="en-US" b="0" dirty="0">
                <a:solidFill>
                  <a:srgbClr val="000000"/>
                </a:solidFill>
              </a:rPr>
              <a:t>and Peripherals</a:t>
            </a:r>
          </a:p>
          <a:p>
            <a:r>
              <a:rPr lang="en-US" b="0" dirty="0">
                <a:solidFill>
                  <a:srgbClr val="000000"/>
                </a:solidFill>
              </a:rPr>
              <a:t>Code Composer Studio</a:t>
            </a:r>
          </a:p>
          <a:p>
            <a:r>
              <a:rPr lang="en-US" b="0" dirty="0">
                <a:solidFill>
                  <a:srgbClr val="000000"/>
                </a:solidFill>
              </a:rPr>
              <a:t>Introduction to StellarisWare, </a:t>
            </a:r>
            <a:br>
              <a:rPr lang="en-US" b="0" dirty="0">
                <a:solidFill>
                  <a:srgbClr val="000000"/>
                </a:solidFill>
              </a:rPr>
            </a:br>
            <a:r>
              <a:rPr lang="en-US" b="0" dirty="0">
                <a:solidFill>
                  <a:srgbClr val="000000"/>
                </a:solidFill>
              </a:rPr>
              <a:t>Initialization and GPIO</a:t>
            </a:r>
          </a:p>
          <a:p>
            <a:r>
              <a:rPr lang="en-US" b="0" dirty="0" smtClean="0">
                <a:solidFill>
                  <a:srgbClr val="000000"/>
                </a:solidFill>
              </a:rPr>
              <a:t>Interrupts and the Timers</a:t>
            </a:r>
            <a:endParaRPr lang="en-US" b="0" dirty="0">
              <a:solidFill>
                <a:srgbClr val="000000"/>
              </a:solidFill>
            </a:endParaRPr>
          </a:p>
          <a:p>
            <a:r>
              <a:rPr lang="en-US" b="0" dirty="0" smtClean="0">
                <a:solidFill>
                  <a:srgbClr val="000000"/>
                </a:solidFill>
              </a:rPr>
              <a:t>ADC12</a:t>
            </a:r>
            <a:endParaRPr lang="en-US" b="0" dirty="0">
              <a:solidFill>
                <a:srgbClr val="000000"/>
              </a:solidFill>
            </a:endParaRPr>
          </a:p>
          <a:p>
            <a:r>
              <a:rPr lang="en-US" b="0" dirty="0" smtClean="0">
                <a:solidFill>
                  <a:srgbClr val="000000"/>
                </a:solidFill>
              </a:rPr>
              <a:t>Hibernation Module</a:t>
            </a:r>
          </a:p>
          <a:p>
            <a:r>
              <a:rPr lang="en-US" b="0" dirty="0" smtClean="0">
                <a:solidFill>
                  <a:srgbClr val="000000"/>
                </a:solidFill>
              </a:rPr>
              <a:t>USB</a:t>
            </a:r>
          </a:p>
          <a:p>
            <a:r>
              <a:rPr lang="en-US" dirty="0" smtClean="0">
                <a:solidFill>
                  <a:srgbClr val="000000"/>
                </a:solidFill>
              </a:rPr>
              <a:t>Memory</a:t>
            </a:r>
          </a:p>
          <a:p>
            <a:r>
              <a:rPr lang="en-US" b="0" dirty="0" smtClean="0">
                <a:solidFill>
                  <a:srgbClr val="000000"/>
                </a:solidFill>
              </a:rPr>
              <a:t>Floating-Point</a:t>
            </a:r>
          </a:p>
          <a:p>
            <a:r>
              <a:rPr lang="en-US" b="0" dirty="0" err="1" smtClean="0">
                <a:solidFill>
                  <a:srgbClr val="000000"/>
                </a:solidFill>
              </a:rPr>
              <a:t>BoosterPacks</a:t>
            </a:r>
            <a:r>
              <a:rPr lang="en-US" b="0" dirty="0" smtClean="0">
                <a:solidFill>
                  <a:srgbClr val="000000"/>
                </a:solidFill>
              </a:rPr>
              <a:t> and </a:t>
            </a:r>
            <a:r>
              <a:rPr lang="en-US" b="0" dirty="0" err="1" smtClean="0">
                <a:solidFill>
                  <a:srgbClr val="000000"/>
                </a:solidFill>
              </a:rPr>
              <a:t>grLib</a:t>
            </a:r>
            <a:endParaRPr lang="en-US" b="0" dirty="0" smtClean="0">
              <a:solidFill>
                <a:srgbClr val="000000"/>
              </a:solidFill>
            </a:endParaRPr>
          </a:p>
          <a:p>
            <a:r>
              <a:rPr lang="en-US" b="0" dirty="0" smtClean="0">
                <a:solidFill>
                  <a:srgbClr val="000000"/>
                </a:solidFill>
              </a:rPr>
              <a:t>Synchronous Serial Interface</a:t>
            </a:r>
          </a:p>
          <a:p>
            <a:r>
              <a:rPr lang="en-US" b="0" dirty="0" smtClean="0">
                <a:solidFill>
                  <a:srgbClr val="000000"/>
                </a:solidFill>
              </a:rPr>
              <a:t>UART</a:t>
            </a:r>
          </a:p>
          <a:p>
            <a:r>
              <a:rPr lang="en-US" b="0" dirty="0">
                <a:solidFill>
                  <a:srgbClr val="000000"/>
                </a:solidFill>
              </a:rPr>
              <a:t>µDMA</a:t>
            </a:r>
          </a:p>
          <a:p>
            <a:endParaRPr lang="en-US" dirty="0"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par>
                          <p:cTn id="7" fill="hold">
                            <p:stCondLst>
                              <p:cond delay="500"/>
                            </p:stCondLst>
                            <p:childTnLst>
                              <p:par>
                                <p:cTn id="8" presetID="9" presetClass="entr" presetSubtype="0"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12"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8-14-2012 3-35-12 PM.png"/>
          <p:cNvPicPr>
            <a:picLocks noChangeAspect="1"/>
          </p:cNvPicPr>
          <p:nvPr/>
        </p:nvPicPr>
        <p:blipFill>
          <a:blip r:embed="rId3" cstate="print"/>
          <a:stretch>
            <a:fillRect/>
          </a:stretch>
        </p:blipFill>
        <p:spPr>
          <a:xfrm>
            <a:off x="1524342" y="914400"/>
            <a:ext cx="5105058" cy="5539342"/>
          </a:xfrm>
          <a:prstGeom prst="rect">
            <a:avLst/>
          </a:prstGeom>
        </p:spPr>
      </p:pic>
      <p:sp>
        <p:nvSpPr>
          <p:cNvPr id="7" name="Rounded Rectangle 6"/>
          <p:cNvSpPr/>
          <p:nvPr/>
        </p:nvSpPr>
        <p:spPr bwMode="auto">
          <a:xfrm>
            <a:off x="5638800" y="3886200"/>
            <a:ext cx="2819400" cy="19812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p:txBody>
          <a:bodyPr/>
          <a:lstStyle/>
          <a:p>
            <a:r>
              <a:rPr lang="en-US" dirty="0" smtClean="0">
                <a:solidFill>
                  <a:srgbClr val="FF0000"/>
                </a:solidFill>
              </a:rPr>
              <a:t>Flash, SRAM and ROM Control</a:t>
            </a:r>
            <a:endParaRPr lang="en-US" dirty="0">
              <a:solidFill>
                <a:srgbClr val="FF0000"/>
              </a:solidFill>
            </a:endParaRPr>
          </a:p>
        </p:txBody>
      </p:sp>
      <p:sp>
        <p:nvSpPr>
          <p:cNvPr id="6" name="TextBox 5"/>
          <p:cNvSpPr txBox="1"/>
          <p:nvPr/>
        </p:nvSpPr>
        <p:spPr>
          <a:xfrm>
            <a:off x="5715000" y="3962400"/>
            <a:ext cx="2677336" cy="1785104"/>
          </a:xfrm>
          <a:prstGeom prst="rect">
            <a:avLst/>
          </a:prstGeom>
          <a:noFill/>
        </p:spPr>
        <p:txBody>
          <a:bodyPr wrap="none" rtlCol="0" anchor="ctr" anchorCtr="0">
            <a:spAutoFit/>
          </a:bodyPr>
          <a:lstStyle/>
          <a:p>
            <a:pPr algn="l"/>
            <a:r>
              <a:rPr lang="en-US" dirty="0" smtClean="0">
                <a:effectLst/>
              </a:rPr>
              <a:t>Memory Blocks and </a:t>
            </a:r>
            <a:br>
              <a:rPr lang="en-US" dirty="0" smtClean="0">
                <a:effectLst/>
              </a:rPr>
            </a:br>
            <a:r>
              <a:rPr lang="en-US" dirty="0" smtClean="0">
                <a:effectLst/>
              </a:rPr>
              <a:t>Control Logic for:</a:t>
            </a:r>
          </a:p>
          <a:p>
            <a:pPr algn="l">
              <a:buClr>
                <a:schemeClr val="tx2"/>
              </a:buClr>
              <a:buSzPct val="75000"/>
              <a:buFont typeface="Wingdings" pitchFamily="2" charset="2"/>
              <a:buChar char="u"/>
            </a:pPr>
            <a:r>
              <a:rPr lang="en-US" dirty="0" smtClean="0"/>
              <a:t> SRAM</a:t>
            </a:r>
          </a:p>
          <a:p>
            <a:pPr algn="l">
              <a:buClr>
                <a:schemeClr val="tx2"/>
              </a:buClr>
              <a:buSzPct val="75000"/>
              <a:buFont typeface="Wingdings" pitchFamily="2" charset="2"/>
              <a:buChar char="u"/>
            </a:pPr>
            <a:r>
              <a:rPr lang="en-US" dirty="0" smtClean="0">
                <a:effectLst/>
              </a:rPr>
              <a:t> ROM</a:t>
            </a:r>
          </a:p>
          <a:p>
            <a:pPr algn="l">
              <a:buClr>
                <a:schemeClr val="tx2"/>
              </a:buClr>
              <a:buSzPct val="75000"/>
              <a:buFont typeface="Wingdings" pitchFamily="2" charset="2"/>
              <a:buChar char="u"/>
            </a:pPr>
            <a:r>
              <a:rPr lang="en-US" dirty="0" smtClean="0"/>
              <a:t> Flash</a:t>
            </a:r>
            <a:endParaRPr lang="en-US" dirty="0" smtClean="0">
              <a:effectLst/>
            </a:endParaRPr>
          </a:p>
        </p:txBody>
      </p:sp>
      <p:sp>
        <p:nvSpPr>
          <p:cNvPr id="8" name="Leading Question"/>
          <p:cNvSpPr txBox="1"/>
          <p:nvPr/>
        </p:nvSpPr>
        <p:spPr>
          <a:xfrm>
            <a:off x="7365204" y="6562045"/>
            <a:ext cx="1455527"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EEPROM Control</a:t>
            </a:r>
            <a:r>
              <a:rPr lang="en-US" sz="1600" b="0" dirty="0" smtClean="0">
                <a:solidFill>
                  <a:srgbClr val="000000"/>
                </a:solidFill>
                <a:effectLst/>
                <a:latin typeface="Arial Narrow"/>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8-14-2012 3-41-32 PM.png"/>
          <p:cNvPicPr>
            <a:picLocks noChangeAspect="1"/>
          </p:cNvPicPr>
          <p:nvPr/>
        </p:nvPicPr>
        <p:blipFill>
          <a:blip r:embed="rId3" cstate="print"/>
          <a:stretch>
            <a:fillRect/>
          </a:stretch>
        </p:blipFill>
        <p:spPr>
          <a:xfrm>
            <a:off x="948190" y="1095666"/>
            <a:ext cx="7247620" cy="4666667"/>
          </a:xfrm>
          <a:prstGeom prst="rect">
            <a:avLst/>
          </a:prstGeom>
        </p:spPr>
      </p:pic>
      <p:sp>
        <p:nvSpPr>
          <p:cNvPr id="7" name="Rounded Rectangle 6"/>
          <p:cNvSpPr/>
          <p:nvPr/>
        </p:nvSpPr>
        <p:spPr bwMode="auto">
          <a:xfrm>
            <a:off x="3581400" y="4114800"/>
            <a:ext cx="4876800" cy="13716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p:txBody>
          <a:bodyPr/>
          <a:lstStyle/>
          <a:p>
            <a:r>
              <a:rPr lang="en-US" dirty="0" smtClean="0">
                <a:solidFill>
                  <a:srgbClr val="FF0000"/>
                </a:solidFill>
              </a:rPr>
              <a:t>EEPROM Control </a:t>
            </a:r>
            <a:endParaRPr lang="en-US" dirty="0">
              <a:solidFill>
                <a:srgbClr val="FF0000"/>
              </a:solidFill>
            </a:endParaRPr>
          </a:p>
        </p:txBody>
      </p:sp>
      <p:sp>
        <p:nvSpPr>
          <p:cNvPr id="6" name="TextBox 5"/>
          <p:cNvSpPr txBox="1"/>
          <p:nvPr/>
        </p:nvSpPr>
        <p:spPr>
          <a:xfrm>
            <a:off x="3657600" y="4191000"/>
            <a:ext cx="4800600" cy="1231106"/>
          </a:xfrm>
          <a:prstGeom prst="rect">
            <a:avLst/>
          </a:prstGeom>
          <a:noFill/>
        </p:spPr>
        <p:txBody>
          <a:bodyPr wrap="square" rtlCol="0" anchor="ctr" anchorCtr="0">
            <a:spAutoFit/>
          </a:bodyPr>
          <a:lstStyle/>
          <a:p>
            <a:pPr marL="342900" indent="-342900" algn="l">
              <a:buClr>
                <a:schemeClr val="tx2"/>
              </a:buClr>
              <a:buSzPct val="75000"/>
              <a:buFont typeface="Wingdings"/>
              <a:buChar char=""/>
            </a:pPr>
            <a:r>
              <a:rPr lang="en-US" dirty="0" smtClean="0">
                <a:effectLst/>
              </a:rPr>
              <a:t>EEPROM Block and Control Logic</a:t>
            </a:r>
          </a:p>
          <a:p>
            <a:pPr marL="342900" indent="-342900" algn="l">
              <a:buClr>
                <a:schemeClr val="tx2"/>
              </a:buClr>
              <a:buSzPct val="75000"/>
              <a:buFont typeface="Wingdings"/>
              <a:buChar char=""/>
            </a:pPr>
            <a:r>
              <a:rPr lang="en-US" dirty="0" smtClean="0"/>
              <a:t>EEPROM block is connected to the </a:t>
            </a:r>
            <a:br>
              <a:rPr lang="en-US" dirty="0" smtClean="0"/>
            </a:br>
            <a:r>
              <a:rPr lang="en-US" dirty="0" smtClean="0"/>
              <a:t>AHB (Advanced High Performance </a:t>
            </a:r>
            <a:br>
              <a:rPr lang="en-US" dirty="0" smtClean="0"/>
            </a:br>
            <a:r>
              <a:rPr lang="en-US" dirty="0" smtClean="0"/>
              <a:t>Bus)</a:t>
            </a:r>
            <a:endParaRPr lang="en-US" dirty="0" smtClean="0">
              <a:effectLst/>
            </a:endParaRPr>
          </a:p>
        </p:txBody>
      </p:sp>
      <p:sp>
        <p:nvSpPr>
          <p:cNvPr id="9" name="Leading Question"/>
          <p:cNvSpPr txBox="1"/>
          <p:nvPr/>
        </p:nvSpPr>
        <p:spPr>
          <a:xfrm>
            <a:off x="7562374" y="6562045"/>
            <a:ext cx="1258357"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Flash Features...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bwMode="auto">
          <a:xfrm>
            <a:off x="228600" y="685800"/>
            <a:ext cx="8686800" cy="35052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p:txBody>
          <a:bodyPr/>
          <a:lstStyle/>
          <a:p>
            <a:r>
              <a:rPr lang="en-US" dirty="0" smtClean="0">
                <a:solidFill>
                  <a:srgbClr val="FF0000"/>
                </a:solidFill>
              </a:rPr>
              <a:t>Flash</a:t>
            </a:r>
            <a:endParaRPr lang="en-US" dirty="0">
              <a:solidFill>
                <a:srgbClr val="FF0000"/>
              </a:solidFill>
            </a:endParaRPr>
          </a:p>
        </p:txBody>
      </p:sp>
      <p:sp>
        <p:nvSpPr>
          <p:cNvPr id="3" name="Content Placeholder 2"/>
          <p:cNvSpPr>
            <a:spLocks noGrp="1"/>
          </p:cNvSpPr>
          <p:nvPr>
            <p:ph idx="1"/>
          </p:nvPr>
        </p:nvSpPr>
        <p:spPr>
          <a:xfrm>
            <a:off x="457200" y="762000"/>
            <a:ext cx="8458200" cy="5562600"/>
          </a:xfrm>
        </p:spPr>
        <p:txBody>
          <a:bodyPr>
            <a:normAutofit/>
          </a:bodyPr>
          <a:lstStyle/>
          <a:p>
            <a:r>
              <a:rPr lang="en-US" sz="2000" dirty="0" smtClean="0"/>
              <a:t>256KB / 40MHz starting at 0x00000000 </a:t>
            </a:r>
          </a:p>
          <a:p>
            <a:r>
              <a:rPr lang="en-US" sz="2000" dirty="0" smtClean="0"/>
              <a:t>Organized in 1KB independently erasable blocks</a:t>
            </a:r>
          </a:p>
          <a:p>
            <a:r>
              <a:rPr lang="en-US" sz="2000" dirty="0" smtClean="0"/>
              <a:t>Code fetches and data access occur over separate buses </a:t>
            </a:r>
          </a:p>
          <a:p>
            <a:r>
              <a:rPr lang="en-US" sz="2000" dirty="0" smtClean="0"/>
              <a:t>Below 40MHz, Flash access is single cycle</a:t>
            </a:r>
          </a:p>
          <a:p>
            <a:r>
              <a:rPr lang="en-US" sz="2000" dirty="0" smtClean="0"/>
              <a:t>Above 40MHz, the prefetch buffer fetches two 32-bit words/cycle.</a:t>
            </a:r>
            <a:br>
              <a:rPr lang="en-US" sz="2000" dirty="0" smtClean="0"/>
            </a:br>
            <a:r>
              <a:rPr lang="en-US" sz="2000" dirty="0" smtClean="0"/>
              <a:t>No wait states for sequential code.</a:t>
            </a:r>
          </a:p>
          <a:p>
            <a:r>
              <a:rPr lang="en-US" sz="2000" dirty="0" smtClean="0"/>
              <a:t>Branch speculation avoids wait state on some branches</a:t>
            </a:r>
          </a:p>
          <a:p>
            <a:r>
              <a:rPr lang="en-US" sz="2000" dirty="0" smtClean="0"/>
              <a:t>Programmable write and execution protection available</a:t>
            </a:r>
          </a:p>
          <a:p>
            <a:r>
              <a:rPr lang="en-US" sz="2000" dirty="0" smtClean="0"/>
              <a:t>Simple programming interface</a:t>
            </a:r>
            <a:endParaRPr lang="en-US" sz="2000" dirty="0"/>
          </a:p>
        </p:txBody>
      </p:sp>
      <p:sp>
        <p:nvSpPr>
          <p:cNvPr id="4" name="Rounded Rectangle 3"/>
          <p:cNvSpPr/>
          <p:nvPr/>
        </p:nvSpPr>
        <p:spPr bwMode="auto">
          <a:xfrm>
            <a:off x="4114800" y="4114800"/>
            <a:ext cx="3200400" cy="381000"/>
          </a:xfrm>
          <a:prstGeom prst="roundRect">
            <a:avLst/>
          </a:prstGeom>
          <a:solidFill>
            <a:schemeClr val="accent4"/>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0x00000000 Flash</a:t>
            </a:r>
          </a:p>
        </p:txBody>
      </p:sp>
      <p:sp>
        <p:nvSpPr>
          <p:cNvPr id="5" name="Rounded Rectangle 4"/>
          <p:cNvSpPr/>
          <p:nvPr/>
        </p:nvSpPr>
        <p:spPr bwMode="auto">
          <a:xfrm>
            <a:off x="4114800" y="4495800"/>
            <a:ext cx="3200400" cy="3810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0x01000000 ROM</a:t>
            </a:r>
          </a:p>
        </p:txBody>
      </p:sp>
      <p:sp>
        <p:nvSpPr>
          <p:cNvPr id="6" name="Rounded Rectangle 5"/>
          <p:cNvSpPr/>
          <p:nvPr/>
        </p:nvSpPr>
        <p:spPr bwMode="auto">
          <a:xfrm>
            <a:off x="4114800" y="4876800"/>
            <a:ext cx="3200400" cy="3810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0x20000000 SRAM</a:t>
            </a:r>
          </a:p>
        </p:txBody>
      </p:sp>
      <p:sp>
        <p:nvSpPr>
          <p:cNvPr id="7" name="Rounded Rectangle 6"/>
          <p:cNvSpPr/>
          <p:nvPr/>
        </p:nvSpPr>
        <p:spPr bwMode="auto">
          <a:xfrm>
            <a:off x="4114800" y="5257800"/>
            <a:ext cx="3200400" cy="3810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0x22000000 Bit-banded SRAM</a:t>
            </a:r>
          </a:p>
        </p:txBody>
      </p:sp>
      <p:sp>
        <p:nvSpPr>
          <p:cNvPr id="8" name="Rounded Rectangle 7"/>
          <p:cNvSpPr/>
          <p:nvPr/>
        </p:nvSpPr>
        <p:spPr bwMode="auto">
          <a:xfrm>
            <a:off x="4114800" y="5638800"/>
            <a:ext cx="3200400" cy="3810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0x40000000 Peripherals &amp; EEPROM</a:t>
            </a:r>
          </a:p>
        </p:txBody>
      </p:sp>
      <p:sp>
        <p:nvSpPr>
          <p:cNvPr id="9" name="Rounded Rectangle 8"/>
          <p:cNvSpPr/>
          <p:nvPr/>
        </p:nvSpPr>
        <p:spPr bwMode="auto">
          <a:xfrm>
            <a:off x="4114800" y="6019800"/>
            <a:ext cx="3200400" cy="3810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0x42000000 Bit-banded Peripherals</a:t>
            </a:r>
          </a:p>
        </p:txBody>
      </p:sp>
      <p:sp>
        <p:nvSpPr>
          <p:cNvPr id="10" name="Rounded Rectangle 9"/>
          <p:cNvSpPr/>
          <p:nvPr/>
        </p:nvSpPr>
        <p:spPr bwMode="auto">
          <a:xfrm>
            <a:off x="4114800" y="6400800"/>
            <a:ext cx="3200400" cy="3810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0xE0000000 Instrumentation, ETM, etc.</a:t>
            </a:r>
          </a:p>
        </p:txBody>
      </p:sp>
      <p:pic>
        <p:nvPicPr>
          <p:cNvPr id="11" name="Picture 10" descr="part.jpg"/>
          <p:cNvPicPr>
            <a:picLocks noChangeAspect="1"/>
          </p:cNvPicPr>
          <p:nvPr/>
        </p:nvPicPr>
        <p:blipFill>
          <a:blip r:embed="rId3" cstate="print"/>
          <a:stretch>
            <a:fillRect/>
          </a:stretch>
        </p:blipFill>
        <p:spPr>
          <a:xfrm>
            <a:off x="1752600" y="4419600"/>
            <a:ext cx="1604010" cy="1599567"/>
          </a:xfrm>
          <a:prstGeom prst="rect">
            <a:avLst/>
          </a:prstGeom>
        </p:spPr>
      </p:pic>
      <p:sp>
        <p:nvSpPr>
          <p:cNvPr id="13" name="Leading Question"/>
          <p:cNvSpPr txBox="1"/>
          <p:nvPr/>
        </p:nvSpPr>
        <p:spPr>
          <a:xfrm>
            <a:off x="7951903" y="6562045"/>
            <a:ext cx="868828"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EEPROM...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bwMode="auto">
          <a:xfrm>
            <a:off x="228600" y="685800"/>
            <a:ext cx="8686800" cy="35052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p:txBody>
          <a:bodyPr/>
          <a:lstStyle/>
          <a:p>
            <a:r>
              <a:rPr lang="en-US" dirty="0" smtClean="0">
                <a:solidFill>
                  <a:srgbClr val="FF0000"/>
                </a:solidFill>
              </a:rPr>
              <a:t>EEPROM</a:t>
            </a:r>
            <a:endParaRPr lang="en-US" dirty="0">
              <a:solidFill>
                <a:srgbClr val="FF0000"/>
              </a:solidFill>
            </a:endParaRPr>
          </a:p>
        </p:txBody>
      </p:sp>
      <p:sp>
        <p:nvSpPr>
          <p:cNvPr id="3" name="Content Placeholder 2"/>
          <p:cNvSpPr>
            <a:spLocks noGrp="1"/>
          </p:cNvSpPr>
          <p:nvPr>
            <p:ph idx="1"/>
          </p:nvPr>
        </p:nvSpPr>
        <p:spPr>
          <a:xfrm>
            <a:off x="381000" y="762000"/>
            <a:ext cx="8534400" cy="5562600"/>
          </a:xfrm>
        </p:spPr>
        <p:txBody>
          <a:bodyPr>
            <a:normAutofit/>
          </a:bodyPr>
          <a:lstStyle/>
          <a:p>
            <a:r>
              <a:rPr lang="en-US" sz="2000" dirty="0" smtClean="0"/>
              <a:t>2KB of memory starting at 0x400AF000 in Peripheral space</a:t>
            </a:r>
          </a:p>
          <a:p>
            <a:r>
              <a:rPr lang="en-US" sz="2000" dirty="0" smtClean="0"/>
              <a:t>Accessible as 512 32-bit words</a:t>
            </a:r>
          </a:p>
          <a:p>
            <a:r>
              <a:rPr lang="en-US" sz="2000" dirty="0" smtClean="0"/>
              <a:t>32 blocks of 16 words (64 bytes) with access protection per block</a:t>
            </a:r>
          </a:p>
          <a:p>
            <a:r>
              <a:rPr lang="en-US" sz="2000" dirty="0" smtClean="0"/>
              <a:t>Built-in wear leveling with endurance of 500K writes </a:t>
            </a:r>
          </a:p>
          <a:p>
            <a:r>
              <a:rPr lang="en-US" sz="2000" dirty="0" smtClean="0"/>
              <a:t>Lock protection option for the whole peripheral as well as per block using 32-bit to 96-bit codes</a:t>
            </a:r>
          </a:p>
          <a:p>
            <a:r>
              <a:rPr lang="en-US" sz="2000" dirty="0" smtClean="0"/>
              <a:t>Interrupt support for write completion to avoid polling</a:t>
            </a:r>
          </a:p>
          <a:p>
            <a:r>
              <a:rPr lang="en-US" sz="2000" dirty="0" smtClean="0"/>
              <a:t>Random and sequential read/write access (4 </a:t>
            </a:r>
            <a:r>
              <a:rPr lang="en-US" sz="2000" smtClean="0"/>
              <a:t>cycles max/word)</a:t>
            </a:r>
            <a:endParaRPr lang="en-US" sz="2000" dirty="0" smtClean="0"/>
          </a:p>
        </p:txBody>
      </p:sp>
      <p:sp>
        <p:nvSpPr>
          <p:cNvPr id="4" name="Rounded Rectangle 3"/>
          <p:cNvSpPr/>
          <p:nvPr/>
        </p:nvSpPr>
        <p:spPr bwMode="auto">
          <a:xfrm>
            <a:off x="4114800" y="4114800"/>
            <a:ext cx="3200400" cy="381000"/>
          </a:xfrm>
          <a:prstGeom prst="roundRect">
            <a:avLst/>
          </a:prstGeom>
          <a:solidFill>
            <a:schemeClr val="bg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0x00000000 Flash</a:t>
            </a:r>
          </a:p>
        </p:txBody>
      </p:sp>
      <p:sp>
        <p:nvSpPr>
          <p:cNvPr id="5" name="Rounded Rectangle 4"/>
          <p:cNvSpPr/>
          <p:nvPr/>
        </p:nvSpPr>
        <p:spPr bwMode="auto">
          <a:xfrm>
            <a:off x="4114800" y="4495800"/>
            <a:ext cx="3200400" cy="3810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0x01000000 ROM</a:t>
            </a:r>
          </a:p>
        </p:txBody>
      </p:sp>
      <p:sp>
        <p:nvSpPr>
          <p:cNvPr id="6" name="Rounded Rectangle 5"/>
          <p:cNvSpPr/>
          <p:nvPr/>
        </p:nvSpPr>
        <p:spPr bwMode="auto">
          <a:xfrm>
            <a:off x="4114800" y="4876800"/>
            <a:ext cx="3200400" cy="3810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0x20000000 SRAM</a:t>
            </a:r>
          </a:p>
        </p:txBody>
      </p:sp>
      <p:sp>
        <p:nvSpPr>
          <p:cNvPr id="7" name="Rounded Rectangle 6"/>
          <p:cNvSpPr/>
          <p:nvPr/>
        </p:nvSpPr>
        <p:spPr bwMode="auto">
          <a:xfrm>
            <a:off x="4114800" y="5257800"/>
            <a:ext cx="3200400" cy="3810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0x22000000 Bit-banded SRAM</a:t>
            </a:r>
          </a:p>
        </p:txBody>
      </p:sp>
      <p:sp>
        <p:nvSpPr>
          <p:cNvPr id="8" name="Rounded Rectangle 7"/>
          <p:cNvSpPr/>
          <p:nvPr/>
        </p:nvSpPr>
        <p:spPr bwMode="auto">
          <a:xfrm>
            <a:off x="4114800" y="5638800"/>
            <a:ext cx="3200400" cy="381000"/>
          </a:xfrm>
          <a:prstGeom prst="roundRect">
            <a:avLst/>
          </a:prstGeom>
          <a:solidFill>
            <a:schemeClr val="accent4"/>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0x40000000 Peripherals &amp; EEPROM</a:t>
            </a:r>
          </a:p>
        </p:txBody>
      </p:sp>
      <p:sp>
        <p:nvSpPr>
          <p:cNvPr id="9" name="Rounded Rectangle 8"/>
          <p:cNvSpPr/>
          <p:nvPr/>
        </p:nvSpPr>
        <p:spPr bwMode="auto">
          <a:xfrm>
            <a:off x="4114800" y="6019800"/>
            <a:ext cx="3200400" cy="3810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0x42000000 Bit-banded Peripherals</a:t>
            </a:r>
          </a:p>
        </p:txBody>
      </p:sp>
      <p:sp>
        <p:nvSpPr>
          <p:cNvPr id="10" name="Rounded Rectangle 9"/>
          <p:cNvSpPr/>
          <p:nvPr/>
        </p:nvSpPr>
        <p:spPr bwMode="auto">
          <a:xfrm>
            <a:off x="4114800" y="6400800"/>
            <a:ext cx="3200400" cy="3810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0xE0000000 Instrumentation, ETM, etc.</a:t>
            </a:r>
          </a:p>
        </p:txBody>
      </p:sp>
      <p:pic>
        <p:nvPicPr>
          <p:cNvPr id="11" name="Picture 10" descr="part.jpg"/>
          <p:cNvPicPr>
            <a:picLocks noChangeAspect="1"/>
          </p:cNvPicPr>
          <p:nvPr/>
        </p:nvPicPr>
        <p:blipFill>
          <a:blip r:embed="rId3" cstate="print"/>
          <a:stretch>
            <a:fillRect/>
          </a:stretch>
        </p:blipFill>
        <p:spPr>
          <a:xfrm>
            <a:off x="1752600" y="4419600"/>
            <a:ext cx="1604010" cy="1599567"/>
          </a:xfrm>
          <a:prstGeom prst="rect">
            <a:avLst/>
          </a:prstGeom>
        </p:spPr>
      </p:pic>
      <p:sp>
        <p:nvSpPr>
          <p:cNvPr id="13" name="Leading Question"/>
          <p:cNvSpPr txBox="1"/>
          <p:nvPr/>
        </p:nvSpPr>
        <p:spPr>
          <a:xfrm>
            <a:off x="8195560" y="6562045"/>
            <a:ext cx="625171"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SRAM...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bwMode="auto">
          <a:xfrm>
            <a:off x="228600" y="685800"/>
            <a:ext cx="8686800" cy="35052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p:txBody>
          <a:bodyPr/>
          <a:lstStyle/>
          <a:p>
            <a:r>
              <a:rPr lang="en-US" dirty="0" smtClean="0">
                <a:solidFill>
                  <a:srgbClr val="FF0000"/>
                </a:solidFill>
              </a:rPr>
              <a:t>SRAM</a:t>
            </a:r>
            <a:endParaRPr lang="en-US" dirty="0">
              <a:solidFill>
                <a:srgbClr val="FF0000"/>
              </a:solidFill>
            </a:endParaRPr>
          </a:p>
        </p:txBody>
      </p:sp>
      <p:sp>
        <p:nvSpPr>
          <p:cNvPr id="3" name="Content Placeholder 2"/>
          <p:cNvSpPr>
            <a:spLocks noGrp="1"/>
          </p:cNvSpPr>
          <p:nvPr>
            <p:ph idx="1"/>
          </p:nvPr>
        </p:nvSpPr>
        <p:spPr>
          <a:xfrm>
            <a:off x="457200" y="762000"/>
            <a:ext cx="8229600" cy="2743200"/>
          </a:xfrm>
        </p:spPr>
        <p:txBody>
          <a:bodyPr>
            <a:normAutofit/>
          </a:bodyPr>
          <a:lstStyle/>
          <a:p>
            <a:r>
              <a:rPr lang="en-US" sz="2000" dirty="0" smtClean="0"/>
              <a:t>32KB / 80MHz starting at 0x20000000</a:t>
            </a:r>
          </a:p>
          <a:p>
            <a:r>
              <a:rPr lang="en-US" sz="2000" dirty="0" smtClean="0"/>
              <a:t>Bit banded to 0x22000000</a:t>
            </a:r>
          </a:p>
          <a:p>
            <a:r>
              <a:rPr lang="en-US" sz="2000" dirty="0" smtClean="0"/>
              <a:t>Can hold code or data</a:t>
            </a:r>
          </a:p>
        </p:txBody>
      </p:sp>
      <p:sp>
        <p:nvSpPr>
          <p:cNvPr id="4" name="Rounded Rectangle 3"/>
          <p:cNvSpPr/>
          <p:nvPr/>
        </p:nvSpPr>
        <p:spPr bwMode="auto">
          <a:xfrm>
            <a:off x="4114800" y="4114800"/>
            <a:ext cx="3200400" cy="381000"/>
          </a:xfrm>
          <a:prstGeom prst="roundRect">
            <a:avLst/>
          </a:prstGeom>
          <a:solidFill>
            <a:schemeClr val="bg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0x00000000 Flash</a:t>
            </a:r>
          </a:p>
        </p:txBody>
      </p:sp>
      <p:sp>
        <p:nvSpPr>
          <p:cNvPr id="5" name="Rounded Rectangle 4"/>
          <p:cNvSpPr/>
          <p:nvPr/>
        </p:nvSpPr>
        <p:spPr bwMode="auto">
          <a:xfrm>
            <a:off x="4114800" y="4495800"/>
            <a:ext cx="3200400" cy="3810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0x01000000 ROM</a:t>
            </a:r>
          </a:p>
        </p:txBody>
      </p:sp>
      <p:sp>
        <p:nvSpPr>
          <p:cNvPr id="6" name="Rounded Rectangle 5"/>
          <p:cNvSpPr/>
          <p:nvPr/>
        </p:nvSpPr>
        <p:spPr bwMode="auto">
          <a:xfrm>
            <a:off x="4114800" y="4876800"/>
            <a:ext cx="3200400" cy="381000"/>
          </a:xfrm>
          <a:prstGeom prst="roundRect">
            <a:avLst/>
          </a:prstGeom>
          <a:solidFill>
            <a:schemeClr val="accent4"/>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0x20000000 SRAM</a:t>
            </a:r>
          </a:p>
        </p:txBody>
      </p:sp>
      <p:sp>
        <p:nvSpPr>
          <p:cNvPr id="7" name="Rounded Rectangle 6"/>
          <p:cNvSpPr/>
          <p:nvPr/>
        </p:nvSpPr>
        <p:spPr bwMode="auto">
          <a:xfrm>
            <a:off x="4114800" y="5257800"/>
            <a:ext cx="3200400" cy="381000"/>
          </a:xfrm>
          <a:prstGeom prst="roundRect">
            <a:avLst/>
          </a:prstGeom>
          <a:solidFill>
            <a:schemeClr val="accent4"/>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0x22000000 Bit-banded SRAM</a:t>
            </a:r>
          </a:p>
        </p:txBody>
      </p:sp>
      <p:sp>
        <p:nvSpPr>
          <p:cNvPr id="8" name="Rounded Rectangle 7"/>
          <p:cNvSpPr/>
          <p:nvPr/>
        </p:nvSpPr>
        <p:spPr bwMode="auto">
          <a:xfrm>
            <a:off x="4114800" y="5638800"/>
            <a:ext cx="3200400" cy="3810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0x40000000 Peripherals &amp; EEPROM</a:t>
            </a:r>
          </a:p>
        </p:txBody>
      </p:sp>
      <p:sp>
        <p:nvSpPr>
          <p:cNvPr id="9" name="Rounded Rectangle 8"/>
          <p:cNvSpPr/>
          <p:nvPr/>
        </p:nvSpPr>
        <p:spPr bwMode="auto">
          <a:xfrm>
            <a:off x="4114800" y="6019800"/>
            <a:ext cx="3200400" cy="3810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0x42000000 Bit-banded Peripherals</a:t>
            </a:r>
          </a:p>
        </p:txBody>
      </p:sp>
      <p:sp>
        <p:nvSpPr>
          <p:cNvPr id="10" name="Rounded Rectangle 9"/>
          <p:cNvSpPr/>
          <p:nvPr/>
        </p:nvSpPr>
        <p:spPr bwMode="auto">
          <a:xfrm>
            <a:off x="4114800" y="6400800"/>
            <a:ext cx="3200400" cy="3810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0xE0000000 Instrumentation, ETM, etc.</a:t>
            </a:r>
          </a:p>
        </p:txBody>
      </p:sp>
      <p:pic>
        <p:nvPicPr>
          <p:cNvPr id="11" name="Picture 10" descr="part.jpg"/>
          <p:cNvPicPr>
            <a:picLocks noChangeAspect="1"/>
          </p:cNvPicPr>
          <p:nvPr/>
        </p:nvPicPr>
        <p:blipFill>
          <a:blip r:embed="rId3" cstate="print"/>
          <a:stretch>
            <a:fillRect/>
          </a:stretch>
        </p:blipFill>
        <p:spPr>
          <a:xfrm>
            <a:off x="1752600" y="4419600"/>
            <a:ext cx="1604010" cy="1599567"/>
          </a:xfrm>
          <a:prstGeom prst="rect">
            <a:avLst/>
          </a:prstGeom>
        </p:spPr>
      </p:pic>
      <p:sp>
        <p:nvSpPr>
          <p:cNvPr id="13" name="Leading Question"/>
          <p:cNvSpPr txBox="1"/>
          <p:nvPr/>
        </p:nvSpPr>
        <p:spPr>
          <a:xfrm>
            <a:off x="7815648" y="6562045"/>
            <a:ext cx="1005083"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Bit-Banding</a:t>
            </a:r>
            <a:r>
              <a:rPr lang="en-US" sz="1600" b="0" dirty="0" smtClean="0">
                <a:solidFill>
                  <a:srgbClr val="000000"/>
                </a:solidFill>
                <a:effectLst/>
                <a:latin typeface="Arial Narrow"/>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609600" y="3429000"/>
            <a:ext cx="8077200" cy="24384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p:txBody>
          <a:bodyPr/>
          <a:lstStyle/>
          <a:p>
            <a:r>
              <a:rPr lang="en-US" dirty="0" smtClean="0">
                <a:solidFill>
                  <a:srgbClr val="FF0000"/>
                </a:solidFill>
              </a:rPr>
              <a:t>Bit-Banding</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sz="2000" dirty="0" smtClean="0"/>
              <a:t>Reduces the number of read-modify-write operations</a:t>
            </a:r>
          </a:p>
          <a:p>
            <a:r>
              <a:rPr lang="en-US" sz="2000" dirty="0" smtClean="0"/>
              <a:t>SRAM and Peripheral space use address aliases to access individual bits in a single, atomic operation</a:t>
            </a:r>
          </a:p>
          <a:p>
            <a:r>
              <a:rPr lang="en-US" sz="2000" dirty="0" smtClean="0"/>
              <a:t>SRAM starts at base address 0x20000000</a:t>
            </a:r>
            <a:br>
              <a:rPr lang="en-US" sz="2000" dirty="0" smtClean="0"/>
            </a:br>
            <a:r>
              <a:rPr lang="en-US" sz="2000" dirty="0" smtClean="0"/>
              <a:t>Bit-banded SRAM starts at base address 0x2200000</a:t>
            </a:r>
          </a:p>
          <a:p>
            <a:r>
              <a:rPr lang="en-US" sz="2000" dirty="0" smtClean="0"/>
              <a:t>Peripheral space starts at base address 0x40000000</a:t>
            </a:r>
            <a:r>
              <a:rPr lang="en-US" sz="2000" smtClean="0"/>
              <a:t/>
            </a:r>
            <a:br>
              <a:rPr lang="en-US" sz="2000" smtClean="0"/>
            </a:br>
            <a:r>
              <a:rPr lang="en-US" sz="2000" dirty="0" smtClean="0"/>
              <a:t>B</a:t>
            </a:r>
            <a:r>
              <a:rPr lang="en-US" sz="2000" smtClean="0"/>
              <a:t>it-banded </a:t>
            </a:r>
            <a:r>
              <a:rPr lang="en-US" sz="2000" dirty="0" smtClean="0"/>
              <a:t>peripheral space starts at base address 0x42000000</a:t>
            </a:r>
          </a:p>
          <a:p>
            <a:pPr>
              <a:buNone/>
            </a:pPr>
            <a:endParaRPr lang="en-US" sz="2000" dirty="0" smtClean="0"/>
          </a:p>
          <a:p>
            <a:pPr>
              <a:buNone/>
            </a:pPr>
            <a:r>
              <a:rPr lang="en-US" sz="2000" dirty="0" smtClean="0"/>
              <a:t>     The bit-band alias is calculated by using the formula:</a:t>
            </a:r>
          </a:p>
          <a:p>
            <a:pPr>
              <a:buNone/>
            </a:pPr>
            <a:r>
              <a:rPr lang="en-US" sz="1400" dirty="0" smtClean="0">
                <a:latin typeface="Courier New" pitchFamily="49" charset="0"/>
                <a:cs typeface="Courier New" pitchFamily="49" charset="0"/>
              </a:rPr>
              <a:t/>
            </a:r>
            <a:br>
              <a:rPr lang="en-US" sz="1400" dirty="0" smtClean="0">
                <a:latin typeface="Courier New" pitchFamily="49" charset="0"/>
                <a:cs typeface="Courier New" pitchFamily="49" charset="0"/>
              </a:rPr>
            </a:br>
            <a:r>
              <a:rPr lang="en-US" sz="1400" dirty="0" smtClean="0">
                <a:latin typeface="Courier New" pitchFamily="49" charset="0"/>
                <a:cs typeface="Courier New" pitchFamily="49" charset="0"/>
              </a:rPr>
              <a:t>bit-band alias = bit-band base + (byte offset * 0x20) + (bit number * 4)</a:t>
            </a:r>
          </a:p>
          <a:p>
            <a:pPr>
              <a:buNone/>
            </a:pPr>
            <a:endParaRPr lang="en-US" sz="2000" dirty="0" smtClean="0"/>
          </a:p>
          <a:p>
            <a:pPr>
              <a:buNone/>
            </a:pPr>
            <a:r>
              <a:rPr lang="en-US" sz="2000" dirty="0" smtClean="0"/>
              <a:t>	For example, bit-7 at address 0x20002000 is:</a:t>
            </a:r>
          </a:p>
          <a:p>
            <a:pPr>
              <a:buNone/>
            </a:pPr>
            <a:r>
              <a:rPr lang="en-US" sz="2000" dirty="0" smtClean="0"/>
              <a:t/>
            </a:r>
            <a:br>
              <a:rPr lang="en-US" sz="2000" dirty="0" smtClean="0"/>
            </a:br>
            <a:r>
              <a:rPr lang="en-US" sz="1400" dirty="0" smtClean="0">
                <a:latin typeface="Courier New" pitchFamily="49" charset="0"/>
                <a:cs typeface="Courier New" pitchFamily="49" charset="0"/>
              </a:rPr>
              <a:t>0x20002000 + (0x2000 * 0x20) + (7 * 4) = 0x2204001C</a:t>
            </a:r>
            <a:endParaRPr lang="en-US" sz="1400" dirty="0">
              <a:latin typeface="Courier New" pitchFamily="49" charset="0"/>
              <a:cs typeface="Courier New" pitchFamily="49" charset="0"/>
            </a:endParaRPr>
          </a:p>
        </p:txBody>
      </p:sp>
      <p:sp>
        <p:nvSpPr>
          <p:cNvPr id="5" name="Leading Question"/>
          <p:cNvSpPr txBox="1"/>
          <p:nvPr/>
        </p:nvSpPr>
        <p:spPr>
          <a:xfrm>
            <a:off x="8307770" y="6562045"/>
            <a:ext cx="512961"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MPU</a:t>
            </a:r>
            <a:r>
              <a:rPr lang="en-US" sz="1600" b="0" dirty="0" smtClean="0">
                <a:solidFill>
                  <a:srgbClr val="000000"/>
                </a:solidFill>
                <a:effectLst/>
                <a:latin typeface="Arial Narrow"/>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Memory Protection Unit (MPU)</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sz="2000" dirty="0" smtClean="0"/>
              <a:t>Defines 8 separate memory regions plus a background region accessible only from privileged mode</a:t>
            </a:r>
          </a:p>
          <a:p>
            <a:r>
              <a:rPr lang="en-US" sz="2000" dirty="0" smtClean="0"/>
              <a:t>Regions of 256 bytes or more are divided into 8 equal-sized sub-regions</a:t>
            </a:r>
          </a:p>
          <a:p>
            <a:r>
              <a:rPr lang="en-US" sz="2000" dirty="0" smtClean="0"/>
              <a:t>MPU definitions for all regions include:</a:t>
            </a:r>
          </a:p>
          <a:p>
            <a:pPr lvl="1">
              <a:buFont typeface="Arial" pitchFamily="34" charset="0"/>
              <a:buChar char="•"/>
            </a:pPr>
            <a:r>
              <a:rPr lang="en-US" sz="1600" dirty="0" smtClean="0"/>
              <a:t>Location</a:t>
            </a:r>
          </a:p>
          <a:p>
            <a:pPr lvl="1">
              <a:buFont typeface="Arial" pitchFamily="34" charset="0"/>
              <a:buChar char="•"/>
            </a:pPr>
            <a:r>
              <a:rPr lang="en-US" sz="1600" dirty="0" smtClean="0"/>
              <a:t>Size</a:t>
            </a:r>
          </a:p>
          <a:p>
            <a:pPr lvl="1">
              <a:buFont typeface="Arial" pitchFamily="34" charset="0"/>
              <a:buChar char="•"/>
            </a:pPr>
            <a:r>
              <a:rPr lang="en-US" sz="1600" dirty="0" smtClean="0"/>
              <a:t>Access permissions</a:t>
            </a:r>
          </a:p>
          <a:p>
            <a:pPr lvl="1">
              <a:buFont typeface="Arial" pitchFamily="34" charset="0"/>
              <a:buChar char="•"/>
            </a:pPr>
            <a:r>
              <a:rPr lang="en-US" sz="1600" dirty="0" smtClean="0"/>
              <a:t>Memory attributes</a:t>
            </a:r>
          </a:p>
          <a:p>
            <a:r>
              <a:rPr lang="en-US" sz="2000" dirty="0" smtClean="0"/>
              <a:t>Accessing a prohibited region causes a memory management fault</a:t>
            </a:r>
            <a:endParaRPr lang="en-US" sz="2000" dirty="0"/>
          </a:p>
        </p:txBody>
      </p:sp>
      <p:pic>
        <p:nvPicPr>
          <p:cNvPr id="1026" name="Picture 2" descr="C:\Documents and Settings\a0192895\Local Settings\Temporary Internet Files\Content.IE5\9L277WLH\MC900030187[1].wmf"/>
          <p:cNvPicPr>
            <a:picLocks noChangeAspect="1" noChangeArrowheads="1"/>
          </p:cNvPicPr>
          <p:nvPr/>
        </p:nvPicPr>
        <p:blipFill>
          <a:blip r:embed="rId3" cstate="print"/>
          <a:srcRect/>
          <a:stretch>
            <a:fillRect/>
          </a:stretch>
        </p:blipFill>
        <p:spPr bwMode="auto">
          <a:xfrm>
            <a:off x="3200400" y="4191000"/>
            <a:ext cx="2232025" cy="2260279"/>
          </a:xfrm>
          <a:prstGeom prst="rect">
            <a:avLst/>
          </a:prstGeom>
          <a:noFill/>
        </p:spPr>
      </p:pic>
      <p:sp>
        <p:nvSpPr>
          <p:cNvPr id="5" name="Leading Question"/>
          <p:cNvSpPr txBox="1"/>
          <p:nvPr/>
        </p:nvSpPr>
        <p:spPr>
          <a:xfrm>
            <a:off x="7506269" y="6562045"/>
            <a:ext cx="1314462"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Privilege Levels...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152400" y="1828800"/>
            <a:ext cx="8763000" cy="19812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p:txBody>
          <a:bodyPr/>
          <a:lstStyle/>
          <a:p>
            <a:r>
              <a:rPr lang="en-US" dirty="0" smtClean="0">
                <a:solidFill>
                  <a:srgbClr val="FF0000"/>
                </a:solidFill>
              </a:rPr>
              <a:t>Cortex M4 Privilege Levels</a:t>
            </a:r>
            <a:endParaRPr lang="en-US" dirty="0">
              <a:solidFill>
                <a:srgbClr val="FF0000"/>
              </a:solidFill>
            </a:endParaRPr>
          </a:p>
        </p:txBody>
      </p:sp>
      <p:sp>
        <p:nvSpPr>
          <p:cNvPr id="3" name="Content Placeholder 2"/>
          <p:cNvSpPr>
            <a:spLocks noGrp="1"/>
          </p:cNvSpPr>
          <p:nvPr>
            <p:ph idx="1"/>
          </p:nvPr>
        </p:nvSpPr>
        <p:spPr>
          <a:xfrm>
            <a:off x="304800" y="762000"/>
            <a:ext cx="8534400" cy="5562600"/>
          </a:xfrm>
        </p:spPr>
        <p:txBody>
          <a:bodyPr>
            <a:normAutofit/>
          </a:bodyPr>
          <a:lstStyle/>
          <a:p>
            <a:pPr>
              <a:buFont typeface="Wingdings"/>
              <a:buChar char=""/>
            </a:pPr>
            <a:r>
              <a:rPr lang="en-US" sz="2000" dirty="0" smtClean="0"/>
              <a:t>Privilege levels offer additional protection for software, particularly operating systems</a:t>
            </a:r>
          </a:p>
          <a:p>
            <a:pPr>
              <a:buFont typeface="Wingdings"/>
              <a:buChar char=""/>
            </a:pPr>
            <a:endParaRPr lang="en-US" sz="2000" dirty="0" smtClean="0"/>
          </a:p>
          <a:p>
            <a:pPr>
              <a:buFont typeface="Wingdings"/>
              <a:buChar char=""/>
            </a:pPr>
            <a:r>
              <a:rPr lang="en-US" sz="2000" dirty="0" smtClean="0"/>
              <a:t>Unprivileged : software has …</a:t>
            </a:r>
          </a:p>
          <a:p>
            <a:pPr lvl="1">
              <a:buFont typeface="Arial" pitchFamily="34" charset="0"/>
              <a:buChar char="•"/>
            </a:pPr>
            <a:r>
              <a:rPr lang="en-US" sz="1600" b="0" dirty="0" smtClean="0"/>
              <a:t>Limited access to the Priority Mask register</a:t>
            </a:r>
          </a:p>
          <a:p>
            <a:pPr lvl="1">
              <a:buFont typeface="Arial" pitchFamily="34" charset="0"/>
              <a:buChar char="•"/>
            </a:pPr>
            <a:r>
              <a:rPr lang="en-US" sz="1600" b="0" dirty="0" smtClean="0"/>
              <a:t>No access to the system timer, NVIC, or system control block</a:t>
            </a:r>
          </a:p>
          <a:p>
            <a:pPr lvl="1">
              <a:buFont typeface="Arial" pitchFamily="34" charset="0"/>
              <a:buChar char="•"/>
            </a:pPr>
            <a:r>
              <a:rPr lang="en-US" sz="1600" b="0" dirty="0" smtClean="0"/>
              <a:t>Possibly restricted access to memory or peripherals (FPU, MPU, etc)</a:t>
            </a:r>
          </a:p>
          <a:p>
            <a:pPr>
              <a:buFont typeface="Wingdings"/>
              <a:buChar char=""/>
            </a:pPr>
            <a:r>
              <a:rPr lang="en-US" sz="2000" dirty="0" smtClean="0"/>
              <a:t>Privileged: software has …</a:t>
            </a:r>
          </a:p>
          <a:p>
            <a:pPr lvl="1">
              <a:buFont typeface="Arial" pitchFamily="34" charset="0"/>
              <a:buChar char="•"/>
            </a:pPr>
            <a:r>
              <a:rPr lang="en-US" sz="1600" b="0" dirty="0" smtClean="0"/>
              <a:t>use of all the instructions and has access to all resources</a:t>
            </a:r>
          </a:p>
          <a:p>
            <a:pPr lvl="1">
              <a:buFont typeface="Arial" pitchFamily="34" charset="0"/>
              <a:buChar char="•"/>
            </a:pPr>
            <a:endParaRPr lang="en-US" sz="1600" b="0" dirty="0" smtClean="0"/>
          </a:p>
          <a:p>
            <a:pPr lvl="1">
              <a:buFont typeface="Arial" pitchFamily="34" charset="0"/>
              <a:buChar char="•"/>
            </a:pPr>
            <a:endParaRPr lang="en-US" sz="1600" b="0" dirty="0" smtClean="0"/>
          </a:p>
          <a:p>
            <a:pPr>
              <a:buFont typeface="Wingdings"/>
              <a:buChar char=""/>
            </a:pPr>
            <a:r>
              <a:rPr lang="en-US" sz="2000" dirty="0" smtClean="0"/>
              <a:t>ISRs operate in privileged mode</a:t>
            </a:r>
          </a:p>
          <a:p>
            <a:pPr>
              <a:buFont typeface="Wingdings"/>
              <a:buChar char=""/>
            </a:pPr>
            <a:r>
              <a:rPr lang="en-US" sz="2000" dirty="0" smtClean="0"/>
              <a:t>Thread code operates in unprivileged mode unless the level is changed via the Thread Mode Privilege Level (TMPL) bit in the CONTROL register</a:t>
            </a:r>
          </a:p>
        </p:txBody>
      </p:sp>
      <p:sp>
        <p:nvSpPr>
          <p:cNvPr id="5" name="Leading Question"/>
          <p:cNvSpPr txBox="1"/>
          <p:nvPr/>
        </p:nvSpPr>
        <p:spPr>
          <a:xfrm>
            <a:off x="8402347" y="6562045"/>
            <a:ext cx="418384"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Lab</a:t>
            </a:r>
            <a:r>
              <a:rPr lang="en-US" sz="1600" b="0" dirty="0" smtClean="0">
                <a:solidFill>
                  <a:srgbClr val="000000"/>
                </a:solidFill>
                <a:effectLst/>
                <a:latin typeface="Arial Narrow"/>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304800" y="1295400"/>
            <a:ext cx="5562600" cy="47244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1746" name="Title 1"/>
          <p:cNvSpPr>
            <a:spLocks noGrp="1"/>
          </p:cNvSpPr>
          <p:nvPr>
            <p:ph type="title"/>
          </p:nvPr>
        </p:nvSpPr>
        <p:spPr/>
        <p:txBody>
          <a:bodyPr>
            <a:noAutofit/>
          </a:bodyPr>
          <a:lstStyle/>
          <a:p>
            <a:r>
              <a:rPr lang="en-US" dirty="0" smtClean="0">
                <a:solidFill>
                  <a:srgbClr val="FF0000"/>
                </a:solidFill>
              </a:rPr>
              <a:t>LM4F120H5QR Memory</a:t>
            </a:r>
          </a:p>
        </p:txBody>
      </p:sp>
      <p:sp>
        <p:nvSpPr>
          <p:cNvPr id="31747" name="Content Placeholder 2"/>
          <p:cNvSpPr>
            <a:spLocks noGrp="1"/>
          </p:cNvSpPr>
          <p:nvPr>
            <p:ph idx="1"/>
          </p:nvPr>
        </p:nvSpPr>
        <p:spPr>
          <a:xfrm>
            <a:off x="381000" y="1600200"/>
            <a:ext cx="5715000" cy="4800600"/>
          </a:xfrm>
        </p:spPr>
        <p:txBody>
          <a:bodyPr>
            <a:noAutofit/>
          </a:bodyPr>
          <a:lstStyle/>
          <a:p>
            <a:pPr eaLnBrk="1" hangingPunct="1">
              <a:buNone/>
            </a:pPr>
            <a:r>
              <a:rPr lang="en-US" sz="1800" b="1" dirty="0" smtClean="0"/>
              <a:t>256KB Flash memory</a:t>
            </a:r>
          </a:p>
          <a:p>
            <a:pPr lvl="1"/>
            <a:r>
              <a:rPr lang="en-US" sz="1400" dirty="0" smtClean="0"/>
              <a:t>Single-cycle to 40MHz</a:t>
            </a:r>
          </a:p>
          <a:p>
            <a:pPr lvl="1"/>
            <a:r>
              <a:rPr lang="en-US" sz="1400" dirty="0" smtClean="0"/>
              <a:t>Pre-fetch buffer and speculative branch improves performance above 40 MHz</a:t>
            </a:r>
          </a:p>
          <a:p>
            <a:pPr eaLnBrk="1" hangingPunct="1">
              <a:buNone/>
            </a:pPr>
            <a:r>
              <a:rPr lang="en-US" sz="1800" b="1" dirty="0" smtClean="0"/>
              <a:t>32KB single-cycle SRAM with bit-banding</a:t>
            </a:r>
          </a:p>
          <a:p>
            <a:pPr eaLnBrk="1" hangingPunct="1">
              <a:buNone/>
            </a:pPr>
            <a:r>
              <a:rPr lang="en-US" sz="1800" b="1" dirty="0" smtClean="0"/>
              <a:t>Internal ROM loaded with StellarisWare software</a:t>
            </a:r>
          </a:p>
          <a:p>
            <a:pPr lvl="1" eaLnBrk="1" hangingPunct="1"/>
            <a:r>
              <a:rPr lang="en-US" sz="1400" dirty="0" smtClean="0"/>
              <a:t>Stellaris Peripheral Driver Library</a:t>
            </a:r>
          </a:p>
          <a:p>
            <a:pPr lvl="1" eaLnBrk="1" hangingPunct="1"/>
            <a:r>
              <a:rPr lang="en-US" sz="1400" dirty="0" smtClean="0"/>
              <a:t>Stellaris Boot Loader</a:t>
            </a:r>
          </a:p>
          <a:p>
            <a:pPr lvl="1" eaLnBrk="1" hangingPunct="1"/>
            <a:r>
              <a:rPr lang="en-US" sz="1400" dirty="0" smtClean="0"/>
              <a:t>Advanced Encryption Standard (AES) cryptography tables</a:t>
            </a:r>
          </a:p>
          <a:p>
            <a:pPr lvl="1" eaLnBrk="1" hangingPunct="1"/>
            <a:r>
              <a:rPr lang="en-US" sz="1400" dirty="0" smtClean="0"/>
              <a:t>Cyclic Redundancy Check (CRC) error </a:t>
            </a:r>
            <a:br>
              <a:rPr lang="en-US" sz="1400" dirty="0" smtClean="0"/>
            </a:br>
            <a:r>
              <a:rPr lang="en-US" sz="1400" dirty="0" smtClean="0"/>
              <a:t>detection functionality</a:t>
            </a:r>
          </a:p>
          <a:p>
            <a:pPr eaLnBrk="1" hangingPunct="1">
              <a:buNone/>
            </a:pPr>
            <a:r>
              <a:rPr lang="en-US" sz="1800" b="1" dirty="0" smtClean="0"/>
              <a:t>2KB EEPROM (fast, saves board space)</a:t>
            </a:r>
          </a:p>
          <a:p>
            <a:pPr lvl="1" eaLnBrk="1" hangingPunct="1"/>
            <a:r>
              <a:rPr lang="en-US" sz="1400" dirty="0" smtClean="0"/>
              <a:t>Wear-leveled 500K program/erase cycles</a:t>
            </a:r>
          </a:p>
          <a:p>
            <a:pPr lvl="1" eaLnBrk="1" hangingPunct="1"/>
            <a:r>
              <a:rPr lang="en-US" sz="1400" dirty="0" smtClean="0"/>
              <a:t>10 year data retention</a:t>
            </a:r>
          </a:p>
          <a:p>
            <a:pPr lvl="1" eaLnBrk="1" hangingPunct="1"/>
            <a:r>
              <a:rPr lang="en-US" sz="1400" dirty="0" smtClean="0"/>
              <a:t>4 clock cycle read time</a:t>
            </a:r>
          </a:p>
        </p:txBody>
      </p:sp>
      <p:sp>
        <p:nvSpPr>
          <p:cNvPr id="8" name="Leading Question"/>
          <p:cNvSpPr txBox="1"/>
          <p:nvPr/>
        </p:nvSpPr>
        <p:spPr>
          <a:xfrm>
            <a:off x="7786794" y="6562045"/>
            <a:ext cx="1033937"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Peripherals ...</a:t>
            </a:r>
          </a:p>
        </p:txBody>
      </p:sp>
      <p:sp>
        <p:nvSpPr>
          <p:cNvPr id="16" name="Rounded Rectangle 15"/>
          <p:cNvSpPr/>
          <p:nvPr/>
        </p:nvSpPr>
        <p:spPr bwMode="auto">
          <a:xfrm>
            <a:off x="5638800" y="3352800"/>
            <a:ext cx="3200400" cy="3810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0x00000000 Flash</a:t>
            </a:r>
          </a:p>
        </p:txBody>
      </p:sp>
      <p:sp>
        <p:nvSpPr>
          <p:cNvPr id="17" name="Rounded Rectangle 16"/>
          <p:cNvSpPr/>
          <p:nvPr/>
        </p:nvSpPr>
        <p:spPr bwMode="auto">
          <a:xfrm>
            <a:off x="5638800" y="3733800"/>
            <a:ext cx="3200400" cy="3810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0x01000000 ROM</a:t>
            </a:r>
          </a:p>
        </p:txBody>
      </p:sp>
      <p:sp>
        <p:nvSpPr>
          <p:cNvPr id="18" name="Rounded Rectangle 17"/>
          <p:cNvSpPr/>
          <p:nvPr/>
        </p:nvSpPr>
        <p:spPr bwMode="auto">
          <a:xfrm>
            <a:off x="5638800" y="4114800"/>
            <a:ext cx="3200400" cy="381000"/>
          </a:xfrm>
          <a:prstGeom prst="roundRect">
            <a:avLst/>
          </a:prstGeom>
          <a:solidFill>
            <a:schemeClr val="accent4">
              <a:lumMod val="60000"/>
              <a:lumOff val="4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0x20000000 SRAM</a:t>
            </a:r>
          </a:p>
        </p:txBody>
      </p:sp>
      <p:sp>
        <p:nvSpPr>
          <p:cNvPr id="19" name="Rounded Rectangle 18"/>
          <p:cNvSpPr/>
          <p:nvPr/>
        </p:nvSpPr>
        <p:spPr bwMode="auto">
          <a:xfrm>
            <a:off x="5638800" y="4495800"/>
            <a:ext cx="3200400" cy="381000"/>
          </a:xfrm>
          <a:prstGeom prst="roundRect">
            <a:avLst/>
          </a:prstGeom>
          <a:solidFill>
            <a:schemeClr val="accent4">
              <a:lumMod val="60000"/>
              <a:lumOff val="4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0x22000000 Bit-banded SRAM</a:t>
            </a:r>
          </a:p>
        </p:txBody>
      </p:sp>
      <p:sp>
        <p:nvSpPr>
          <p:cNvPr id="20" name="Rounded Rectangle 19"/>
          <p:cNvSpPr/>
          <p:nvPr/>
        </p:nvSpPr>
        <p:spPr bwMode="auto">
          <a:xfrm>
            <a:off x="5638800" y="4876800"/>
            <a:ext cx="3200400" cy="381000"/>
          </a:xfrm>
          <a:prstGeom prst="roundRect">
            <a:avLst/>
          </a:prstGeom>
          <a:solidFill>
            <a:schemeClr val="accent4"/>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0x40000000 Peripherals &amp; EEPROM</a:t>
            </a:r>
          </a:p>
        </p:txBody>
      </p:sp>
      <p:sp>
        <p:nvSpPr>
          <p:cNvPr id="21" name="Rounded Rectangle 20"/>
          <p:cNvSpPr/>
          <p:nvPr/>
        </p:nvSpPr>
        <p:spPr bwMode="auto">
          <a:xfrm>
            <a:off x="5638800" y="5257800"/>
            <a:ext cx="3200400" cy="381000"/>
          </a:xfrm>
          <a:prstGeom prst="roundRect">
            <a:avLst/>
          </a:prstGeom>
          <a:solidFill>
            <a:schemeClr val="accent4"/>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0x42000000 Bit-banded Peripherals</a:t>
            </a:r>
          </a:p>
        </p:txBody>
      </p:sp>
      <p:sp>
        <p:nvSpPr>
          <p:cNvPr id="22" name="Rounded Rectangle 21"/>
          <p:cNvSpPr/>
          <p:nvPr/>
        </p:nvSpPr>
        <p:spPr bwMode="auto">
          <a:xfrm>
            <a:off x="5638800" y="5638800"/>
            <a:ext cx="3200400" cy="381000"/>
          </a:xfrm>
          <a:prstGeom prst="roundRect">
            <a:avLst/>
          </a:prstGeom>
          <a:solidFill>
            <a:schemeClr val="accent6"/>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0xE0000000 Instrumentation, ETM, etc.</a:t>
            </a:r>
          </a:p>
        </p:txBody>
      </p:sp>
      <p:pic>
        <p:nvPicPr>
          <p:cNvPr id="15" name="Picture 14" descr="part.jpg"/>
          <p:cNvPicPr>
            <a:picLocks noChangeAspect="1"/>
          </p:cNvPicPr>
          <p:nvPr/>
        </p:nvPicPr>
        <p:blipFill>
          <a:blip r:embed="rId3" cstate="print"/>
          <a:stretch>
            <a:fillRect/>
          </a:stretch>
        </p:blipFill>
        <p:spPr>
          <a:xfrm>
            <a:off x="6248400" y="1295400"/>
            <a:ext cx="1604010" cy="159956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bwMode="auto">
          <a:xfrm>
            <a:off x="533400" y="4662956"/>
            <a:ext cx="4191000" cy="1356844"/>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482" name="Rectangle 2"/>
          <p:cNvSpPr>
            <a:spLocks noGrp="1" noChangeArrowheads="1"/>
          </p:cNvSpPr>
          <p:nvPr>
            <p:ph type="title"/>
          </p:nvPr>
        </p:nvSpPr>
        <p:spPr/>
        <p:txBody>
          <a:bodyPr>
            <a:normAutofit/>
          </a:bodyPr>
          <a:lstStyle/>
          <a:p>
            <a:r>
              <a:rPr lang="en-US" dirty="0" smtClean="0">
                <a:solidFill>
                  <a:srgbClr val="FF0000"/>
                </a:solidFill>
              </a:rPr>
              <a:t>Lab 8: Memory and the MPU</a:t>
            </a:r>
          </a:p>
        </p:txBody>
      </p:sp>
      <p:sp>
        <p:nvSpPr>
          <p:cNvPr id="20484" name="Text Box 4"/>
          <p:cNvSpPr txBox="1">
            <a:spLocks noChangeArrowheads="1"/>
          </p:cNvSpPr>
          <p:nvPr/>
        </p:nvSpPr>
        <p:spPr bwMode="auto">
          <a:xfrm>
            <a:off x="533400" y="4724400"/>
            <a:ext cx="4191000" cy="1255728"/>
          </a:xfrm>
          <a:prstGeom prst="rect">
            <a:avLst/>
          </a:prstGeom>
          <a:noFill/>
          <a:ln w="12700" algn="ctr">
            <a:noFill/>
            <a:miter lim="800000"/>
            <a:headEnd/>
            <a:tailEnd/>
          </a:ln>
        </p:spPr>
        <p:txBody>
          <a:bodyPr wrap="square" anchorCtr="1">
            <a:spAutoFit/>
          </a:bodyPr>
          <a:lstStyle/>
          <a:p>
            <a:pPr marL="342900" indent="-342900" algn="l">
              <a:buClr>
                <a:schemeClr val="tx2"/>
              </a:buClr>
              <a:buSzPct val="75000"/>
              <a:buFont typeface="Wingdings" pitchFamily="2" charset="2"/>
              <a:buChar char="u"/>
              <a:defRPr/>
            </a:pPr>
            <a:r>
              <a:rPr lang="en-US" sz="1800" b="0" dirty="0" smtClean="0"/>
              <a:t>Create code to write to Flash</a:t>
            </a:r>
          </a:p>
          <a:p>
            <a:pPr marL="342900" indent="-342900" algn="l">
              <a:buClr>
                <a:schemeClr val="tx2"/>
              </a:buClr>
              <a:buSzPct val="75000"/>
              <a:buFont typeface="Wingdings" pitchFamily="2" charset="2"/>
              <a:buChar char="u"/>
              <a:defRPr/>
            </a:pPr>
            <a:r>
              <a:rPr lang="en-US" sz="1800" b="0" dirty="0" smtClean="0"/>
              <a:t>Create code to read/write EEPROM</a:t>
            </a:r>
          </a:p>
          <a:p>
            <a:pPr marL="342900" indent="-342900" algn="l">
              <a:buClr>
                <a:schemeClr val="tx2"/>
              </a:buClr>
              <a:buSzPct val="75000"/>
              <a:buFont typeface="Wingdings" pitchFamily="2" charset="2"/>
              <a:buChar char="u"/>
              <a:defRPr/>
            </a:pPr>
            <a:r>
              <a:rPr lang="en-US" sz="1800" b="0" dirty="0" smtClean="0"/>
              <a:t>Experiment with MPU and </a:t>
            </a:r>
            <a:br>
              <a:rPr lang="en-US" sz="1800" b="0" dirty="0" smtClean="0"/>
            </a:br>
            <a:r>
              <a:rPr lang="en-US" sz="1800" b="0" dirty="0" smtClean="0"/>
              <a:t>bit-banding</a:t>
            </a:r>
          </a:p>
        </p:txBody>
      </p:sp>
      <p:sp>
        <p:nvSpPr>
          <p:cNvPr id="62" name="Leading Question"/>
          <p:cNvSpPr txBox="1"/>
          <p:nvPr/>
        </p:nvSpPr>
        <p:spPr>
          <a:xfrm>
            <a:off x="8057702" y="6562045"/>
            <a:ext cx="76302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Agenda ...</a:t>
            </a:r>
          </a:p>
        </p:txBody>
      </p:sp>
      <p:cxnSp>
        <p:nvCxnSpPr>
          <p:cNvPr id="15" name="Straight Connector 14"/>
          <p:cNvCxnSpPr/>
          <p:nvPr/>
        </p:nvCxnSpPr>
        <p:spPr bwMode="auto">
          <a:xfrm flipH="1">
            <a:off x="3276600" y="2362200"/>
            <a:ext cx="1184367" cy="8709"/>
          </a:xfrm>
          <a:prstGeom prst="line">
            <a:avLst/>
          </a:prstGeom>
          <a:solidFill>
            <a:schemeClr val="accent1"/>
          </a:solidFill>
          <a:ln w="25400" cap="flat" cmpd="sng" algn="ctr">
            <a:solidFill>
              <a:schemeClr val="tx1"/>
            </a:solidFill>
            <a:prstDash val="solid"/>
            <a:round/>
            <a:headEnd type="none" w="sm" len="sm"/>
            <a:tailEnd type="none" w="sm" len="sm"/>
          </a:ln>
          <a:effectLst/>
        </p:spPr>
      </p:cxnSp>
      <p:cxnSp>
        <p:nvCxnSpPr>
          <p:cNvPr id="16" name="Straight Connector 15"/>
          <p:cNvCxnSpPr/>
          <p:nvPr/>
        </p:nvCxnSpPr>
        <p:spPr bwMode="auto">
          <a:xfrm>
            <a:off x="4448933" y="1676400"/>
            <a:ext cx="0" cy="685800"/>
          </a:xfrm>
          <a:prstGeom prst="line">
            <a:avLst/>
          </a:prstGeom>
          <a:solidFill>
            <a:schemeClr val="accent1"/>
          </a:solidFill>
          <a:ln w="25400" cap="flat" cmpd="sng" algn="ctr">
            <a:solidFill>
              <a:schemeClr val="tx1"/>
            </a:solidFill>
            <a:prstDash val="solid"/>
            <a:round/>
            <a:headEnd type="none" w="sm" len="sm"/>
            <a:tailEnd type="none" w="sm" len="sm"/>
          </a:ln>
          <a:effectLst/>
        </p:spPr>
      </p:cxnSp>
      <p:sp>
        <p:nvSpPr>
          <p:cNvPr id="20" name="TextBox 19"/>
          <p:cNvSpPr txBox="1"/>
          <p:nvPr/>
        </p:nvSpPr>
        <p:spPr>
          <a:xfrm>
            <a:off x="3581400" y="1371600"/>
            <a:ext cx="3294493" cy="338554"/>
          </a:xfrm>
          <a:prstGeom prst="rect">
            <a:avLst/>
          </a:prstGeom>
          <a:noFill/>
        </p:spPr>
        <p:txBody>
          <a:bodyPr wrap="none" rtlCol="0" anchor="ctr" anchorCtr="1">
            <a:spAutoFit/>
          </a:bodyPr>
          <a:lstStyle/>
          <a:p>
            <a:r>
              <a:rPr lang="en-US" sz="2000" b="0" dirty="0" smtClean="0">
                <a:solidFill>
                  <a:schemeClr val="dk1"/>
                </a:solidFill>
                <a:effectLst/>
              </a:rPr>
              <a:t>USB Emulation Connection</a:t>
            </a:r>
          </a:p>
        </p:txBody>
      </p:sp>
      <p:cxnSp>
        <p:nvCxnSpPr>
          <p:cNvPr id="22" name="Straight Arrow Connector 21"/>
          <p:cNvCxnSpPr/>
          <p:nvPr/>
        </p:nvCxnSpPr>
        <p:spPr bwMode="auto">
          <a:xfrm flipH="1">
            <a:off x="6169819" y="1676400"/>
            <a:ext cx="5697" cy="304800"/>
          </a:xfrm>
          <a:prstGeom prst="straightConnector1">
            <a:avLst/>
          </a:prstGeom>
          <a:solidFill>
            <a:schemeClr val="accent1"/>
          </a:solidFill>
          <a:ln w="25400" cap="flat" cmpd="sng" algn="ctr">
            <a:solidFill>
              <a:schemeClr val="tx1"/>
            </a:solidFill>
            <a:prstDash val="solid"/>
            <a:round/>
            <a:headEnd type="none" w="sm" len="sm"/>
            <a:tailEnd type="triangle" w="lg" len="med"/>
          </a:ln>
          <a:effectLst/>
        </p:spPr>
      </p:cxnSp>
      <p:cxnSp>
        <p:nvCxnSpPr>
          <p:cNvPr id="23" name="Straight Connector 22"/>
          <p:cNvCxnSpPr/>
          <p:nvPr/>
        </p:nvCxnSpPr>
        <p:spPr bwMode="auto">
          <a:xfrm>
            <a:off x="4436267" y="1676400"/>
            <a:ext cx="1752600" cy="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18" name="Picture 10" descr="http://us.toshiba.com/images/showcase/products/satellite-a505-s6033-laptop.png"/>
          <p:cNvPicPr>
            <a:picLocks noChangeAspect="1" noChangeArrowheads="1"/>
          </p:cNvPicPr>
          <p:nvPr/>
        </p:nvPicPr>
        <p:blipFill>
          <a:blip r:embed="rId3" cstate="print"/>
          <a:srcRect/>
          <a:stretch>
            <a:fillRect/>
          </a:stretch>
        </p:blipFill>
        <p:spPr bwMode="auto">
          <a:xfrm>
            <a:off x="838200" y="1752600"/>
            <a:ext cx="3117464" cy="2153301"/>
          </a:xfrm>
          <a:prstGeom prst="rect">
            <a:avLst/>
          </a:prstGeom>
          <a:noFill/>
        </p:spPr>
      </p:pic>
      <p:pic>
        <p:nvPicPr>
          <p:cNvPr id="25" name="Picture 24" descr="transparent flat.png"/>
          <p:cNvPicPr>
            <a:picLocks noChangeAspect="1"/>
          </p:cNvPicPr>
          <p:nvPr/>
        </p:nvPicPr>
        <p:blipFill>
          <a:blip r:embed="rId4" cstate="print"/>
          <a:stretch>
            <a:fillRect/>
          </a:stretch>
        </p:blipFill>
        <p:spPr>
          <a:xfrm>
            <a:off x="5037300" y="1725966"/>
            <a:ext cx="3479344" cy="43434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sp>
        <p:nvSpPr>
          <p:cNvPr id="8" name="Leading Question"/>
          <p:cNvSpPr txBox="1"/>
          <p:nvPr/>
        </p:nvSpPr>
        <p:spPr>
          <a:xfrm>
            <a:off x="6959644" y="6562045"/>
            <a:ext cx="1861087"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What is Floating-Point?</a:t>
            </a:r>
            <a:r>
              <a:rPr lang="en-US" sz="1600" b="0" dirty="0" smtClean="0">
                <a:solidFill>
                  <a:srgbClr val="000000"/>
                </a:solidFill>
                <a:effectLst/>
                <a:latin typeface="Arial Narrow"/>
              </a:rPr>
              <a:t>...</a:t>
            </a:r>
          </a:p>
        </p:txBody>
      </p:sp>
      <p:sp>
        <p:nvSpPr>
          <p:cNvPr id="12" name="Rounded Rectangle 11"/>
          <p:cNvSpPr/>
          <p:nvPr/>
        </p:nvSpPr>
        <p:spPr bwMode="auto">
          <a:xfrm>
            <a:off x="1600200" y="4343400"/>
            <a:ext cx="5638800" cy="418743"/>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pic>
        <p:nvPicPr>
          <p:cNvPr id="13" name="Picture 12" descr="transparent perspective.png"/>
          <p:cNvPicPr>
            <a:picLocks noChangeAspect="1"/>
          </p:cNvPicPr>
          <p:nvPr/>
        </p:nvPicPr>
        <p:blipFill>
          <a:blip r:embed="rId4" cstate="print"/>
          <a:stretch>
            <a:fillRect/>
          </a:stretch>
        </p:blipFill>
        <p:spPr>
          <a:xfrm>
            <a:off x="5334000" y="1828800"/>
            <a:ext cx="3962400" cy="3706586"/>
          </a:xfrm>
          <a:prstGeom prst="rect">
            <a:avLst/>
          </a:prstGeom>
        </p:spPr>
      </p:pic>
      <p:sp>
        <p:nvSpPr>
          <p:cNvPr id="9" name="Text Box 4"/>
          <p:cNvSpPr txBox="1">
            <a:spLocks noChangeArrowheads="1"/>
          </p:cNvSpPr>
          <p:nvPr/>
        </p:nvSpPr>
        <p:spPr bwMode="auto">
          <a:xfrm>
            <a:off x="1066800" y="990600"/>
            <a:ext cx="6705600" cy="5786199"/>
          </a:xfrm>
          <a:prstGeom prst="rect">
            <a:avLst/>
          </a:prstGeom>
          <a:noFill/>
          <a:ln w="25400" algn="ctr">
            <a:noFill/>
            <a:miter lim="800000"/>
            <a:headEnd/>
            <a:tailEnd/>
          </a:ln>
        </p:spPr>
        <p:txBody>
          <a:bodyPr wrap="square">
            <a:spAutoFit/>
          </a:bodyPr>
          <a:lstStyle/>
          <a:p>
            <a:r>
              <a:rPr lang="en-US" b="0" dirty="0">
                <a:solidFill>
                  <a:srgbClr val="000000"/>
                </a:solidFill>
              </a:rPr>
              <a:t>Introduction to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a:t>
            </a:r>
            <a:r>
              <a:rPr lang="en-US" b="0" dirty="0">
                <a:solidFill>
                  <a:srgbClr val="000000"/>
                </a:solidFill>
              </a:rPr>
              <a:t>and Peripherals</a:t>
            </a:r>
          </a:p>
          <a:p>
            <a:r>
              <a:rPr lang="en-US" b="0" dirty="0">
                <a:solidFill>
                  <a:srgbClr val="000000"/>
                </a:solidFill>
              </a:rPr>
              <a:t>Code Composer Studio</a:t>
            </a:r>
          </a:p>
          <a:p>
            <a:r>
              <a:rPr lang="en-US" b="0" dirty="0">
                <a:solidFill>
                  <a:srgbClr val="000000"/>
                </a:solidFill>
              </a:rPr>
              <a:t>Introduction to StellarisWare, </a:t>
            </a:r>
            <a:br>
              <a:rPr lang="en-US" b="0" dirty="0">
                <a:solidFill>
                  <a:srgbClr val="000000"/>
                </a:solidFill>
              </a:rPr>
            </a:br>
            <a:r>
              <a:rPr lang="en-US" b="0" dirty="0">
                <a:solidFill>
                  <a:srgbClr val="000000"/>
                </a:solidFill>
              </a:rPr>
              <a:t>Initialization and GPIO</a:t>
            </a:r>
          </a:p>
          <a:p>
            <a:r>
              <a:rPr lang="en-US" b="0" dirty="0" smtClean="0">
                <a:solidFill>
                  <a:srgbClr val="000000"/>
                </a:solidFill>
              </a:rPr>
              <a:t>Interrupts and the Timers</a:t>
            </a:r>
            <a:endParaRPr lang="en-US" b="0" dirty="0">
              <a:solidFill>
                <a:srgbClr val="000000"/>
              </a:solidFill>
            </a:endParaRPr>
          </a:p>
          <a:p>
            <a:r>
              <a:rPr lang="en-US" b="0" dirty="0" smtClean="0">
                <a:solidFill>
                  <a:srgbClr val="000000"/>
                </a:solidFill>
              </a:rPr>
              <a:t>ADC12</a:t>
            </a:r>
            <a:endParaRPr lang="en-US" b="0" dirty="0">
              <a:solidFill>
                <a:srgbClr val="000000"/>
              </a:solidFill>
            </a:endParaRPr>
          </a:p>
          <a:p>
            <a:r>
              <a:rPr lang="en-US" b="0" dirty="0" smtClean="0">
                <a:solidFill>
                  <a:srgbClr val="000000"/>
                </a:solidFill>
              </a:rPr>
              <a:t>Hibernation Module</a:t>
            </a:r>
          </a:p>
          <a:p>
            <a:r>
              <a:rPr lang="en-US" b="0" dirty="0" smtClean="0">
                <a:solidFill>
                  <a:srgbClr val="000000"/>
                </a:solidFill>
              </a:rPr>
              <a:t>USB</a:t>
            </a:r>
          </a:p>
          <a:p>
            <a:r>
              <a:rPr lang="en-US" b="0" dirty="0" smtClean="0">
                <a:solidFill>
                  <a:srgbClr val="000000"/>
                </a:solidFill>
              </a:rPr>
              <a:t>Memory</a:t>
            </a:r>
          </a:p>
          <a:p>
            <a:r>
              <a:rPr lang="en-US" dirty="0" smtClean="0">
                <a:solidFill>
                  <a:srgbClr val="000000"/>
                </a:solidFill>
              </a:rPr>
              <a:t>Floating-Point</a:t>
            </a:r>
          </a:p>
          <a:p>
            <a:r>
              <a:rPr lang="en-US" b="0" dirty="0" err="1" smtClean="0">
                <a:solidFill>
                  <a:srgbClr val="000000"/>
                </a:solidFill>
              </a:rPr>
              <a:t>BoosterPacks</a:t>
            </a:r>
            <a:r>
              <a:rPr lang="en-US" b="0" dirty="0" smtClean="0">
                <a:solidFill>
                  <a:srgbClr val="000000"/>
                </a:solidFill>
              </a:rPr>
              <a:t> and </a:t>
            </a:r>
            <a:r>
              <a:rPr lang="en-US" b="0" dirty="0" err="1" smtClean="0">
                <a:solidFill>
                  <a:srgbClr val="000000"/>
                </a:solidFill>
              </a:rPr>
              <a:t>grLib</a:t>
            </a:r>
            <a:endParaRPr lang="en-US" b="0" dirty="0" smtClean="0">
              <a:solidFill>
                <a:srgbClr val="000000"/>
              </a:solidFill>
            </a:endParaRPr>
          </a:p>
          <a:p>
            <a:r>
              <a:rPr lang="en-US" b="0" dirty="0" smtClean="0">
                <a:solidFill>
                  <a:srgbClr val="000000"/>
                </a:solidFill>
              </a:rPr>
              <a:t>Synchronous Serial Interface</a:t>
            </a:r>
          </a:p>
          <a:p>
            <a:r>
              <a:rPr lang="en-US" b="0" dirty="0" smtClean="0">
                <a:solidFill>
                  <a:srgbClr val="000000"/>
                </a:solidFill>
              </a:rPr>
              <a:t>UART</a:t>
            </a:r>
          </a:p>
          <a:p>
            <a:r>
              <a:rPr lang="en-US" b="0" dirty="0">
                <a:solidFill>
                  <a:srgbClr val="000000"/>
                </a:solidFill>
              </a:rPr>
              <a:t>µDMA</a:t>
            </a:r>
          </a:p>
          <a:p>
            <a:endParaRPr lang="en-US" dirty="0"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par>
                          <p:cTn id="7" fill="hold">
                            <p:stCondLst>
                              <p:cond delay="500"/>
                            </p:stCondLst>
                            <p:childTnLst>
                              <p:par>
                                <p:cTn id="8" presetID="9" presetClass="entr" presetSubtype="0"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1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dirty="0" smtClean="0">
                <a:solidFill>
                  <a:srgbClr val="FF0000"/>
                </a:solidFill>
              </a:rPr>
              <a:t>What is Floating-Point?</a:t>
            </a:r>
          </a:p>
        </p:txBody>
      </p:sp>
      <p:sp>
        <p:nvSpPr>
          <p:cNvPr id="10243" name="Content Placeholder 2"/>
          <p:cNvSpPr>
            <a:spLocks noGrp="1"/>
          </p:cNvSpPr>
          <p:nvPr>
            <p:ph idx="1"/>
          </p:nvPr>
        </p:nvSpPr>
        <p:spPr>
          <a:xfrm>
            <a:off x="66675" y="1214438"/>
            <a:ext cx="8467725" cy="4692650"/>
          </a:xfrm>
        </p:spPr>
        <p:txBody>
          <a:bodyPr>
            <a:noAutofit/>
          </a:bodyPr>
          <a:lstStyle/>
          <a:p>
            <a:r>
              <a:rPr lang="en-US" sz="2400" dirty="0" smtClean="0"/>
              <a:t>Floating-point is a way to represent </a:t>
            </a:r>
            <a:r>
              <a:rPr lang="en-US" sz="2400" b="1" i="1" dirty="0" smtClean="0"/>
              <a:t>real</a:t>
            </a:r>
            <a:r>
              <a:rPr lang="en-US" sz="2400" dirty="0" smtClean="0"/>
              <a:t> numbers on computers</a:t>
            </a:r>
          </a:p>
          <a:p>
            <a:endParaRPr lang="en-US" sz="2400" dirty="0" smtClean="0"/>
          </a:p>
          <a:p>
            <a:r>
              <a:rPr lang="en-US" sz="2400" dirty="0" smtClean="0"/>
              <a:t>IEEE floating-point formats:</a:t>
            </a:r>
          </a:p>
          <a:p>
            <a:endParaRPr lang="en-US" sz="2400" dirty="0" smtClean="0"/>
          </a:p>
          <a:p>
            <a:pPr lvl="1"/>
            <a:r>
              <a:rPr lang="en-US" sz="2000" dirty="0" smtClean="0"/>
              <a:t>Half (16-bit) </a:t>
            </a:r>
            <a:r>
              <a:rPr lang="en-US" sz="2000" dirty="0" smtClean="0">
                <a:sym typeface="Wingdings" pitchFamily="2" charset="2"/>
              </a:rPr>
              <a:t></a:t>
            </a:r>
            <a:endParaRPr lang="en-US" sz="2000" dirty="0" smtClean="0"/>
          </a:p>
          <a:p>
            <a:pPr lvl="1"/>
            <a:endParaRPr lang="en-US" sz="2000" dirty="0" smtClean="0"/>
          </a:p>
          <a:p>
            <a:pPr lvl="1"/>
            <a:r>
              <a:rPr lang="en-US" sz="2000" dirty="0" smtClean="0"/>
              <a:t>Single (32-bit) </a:t>
            </a:r>
            <a:r>
              <a:rPr lang="en-US" sz="2000" dirty="0" smtClean="0">
                <a:sym typeface="Wingdings" pitchFamily="2" charset="2"/>
              </a:rPr>
              <a:t></a:t>
            </a:r>
            <a:endParaRPr lang="en-US" sz="2000" dirty="0" smtClean="0"/>
          </a:p>
          <a:p>
            <a:pPr lvl="1"/>
            <a:endParaRPr lang="en-US" sz="2000" dirty="0" smtClean="0"/>
          </a:p>
          <a:p>
            <a:pPr lvl="1"/>
            <a:r>
              <a:rPr lang="en-US" sz="2000" dirty="0" smtClean="0"/>
              <a:t>Double (64-bit) </a:t>
            </a:r>
            <a:r>
              <a:rPr lang="en-US" sz="2000" dirty="0" smtClean="0">
                <a:sym typeface="Wingdings" pitchFamily="2" charset="2"/>
              </a:rPr>
              <a:t></a:t>
            </a:r>
            <a:endParaRPr lang="en-US" sz="2000" dirty="0" smtClean="0"/>
          </a:p>
          <a:p>
            <a:pPr lvl="1">
              <a:buFontTx/>
              <a:buNone/>
            </a:pPr>
            <a:endParaRPr lang="en-US" sz="2000" dirty="0" smtClean="0"/>
          </a:p>
          <a:p>
            <a:pPr lvl="1"/>
            <a:r>
              <a:rPr lang="en-US" sz="2000" dirty="0" smtClean="0"/>
              <a:t>Quadruple (128-bit) </a:t>
            </a:r>
            <a:r>
              <a:rPr lang="en-US" sz="2000" dirty="0" smtClean="0">
                <a:sym typeface="Wingdings" pitchFamily="2" charset="2"/>
              </a:rPr>
              <a:t> </a:t>
            </a:r>
            <a:endParaRPr lang="en-US" sz="2000" dirty="0" smtClean="0"/>
          </a:p>
        </p:txBody>
      </p:sp>
      <p:pic>
        <p:nvPicPr>
          <p:cNvPr id="10247" name="Picture 12"/>
          <p:cNvPicPr>
            <a:picLocks noChangeAspect="1" noChangeArrowheads="1"/>
          </p:cNvPicPr>
          <p:nvPr/>
        </p:nvPicPr>
        <p:blipFill>
          <a:blip r:embed="rId3" cstate="print"/>
          <a:srcRect/>
          <a:stretch>
            <a:fillRect/>
          </a:stretch>
        </p:blipFill>
        <p:spPr bwMode="auto">
          <a:xfrm>
            <a:off x="3562350" y="3048000"/>
            <a:ext cx="1971675" cy="647700"/>
          </a:xfrm>
          <a:prstGeom prst="rect">
            <a:avLst/>
          </a:prstGeom>
          <a:noFill/>
          <a:ln w="9525">
            <a:noFill/>
            <a:miter lim="800000"/>
            <a:headEnd/>
            <a:tailEnd/>
          </a:ln>
        </p:spPr>
      </p:pic>
      <p:pic>
        <p:nvPicPr>
          <p:cNvPr id="10248" name="Picture 13"/>
          <p:cNvPicPr>
            <a:picLocks noChangeAspect="1" noChangeArrowheads="1"/>
          </p:cNvPicPr>
          <p:nvPr/>
        </p:nvPicPr>
        <p:blipFill>
          <a:blip r:embed="rId4" cstate="print"/>
          <a:srcRect l="2219" r="2887" b="28770"/>
          <a:stretch>
            <a:fillRect/>
          </a:stretch>
        </p:blipFill>
        <p:spPr bwMode="auto">
          <a:xfrm>
            <a:off x="3629025" y="5253038"/>
            <a:ext cx="5380038" cy="604837"/>
          </a:xfrm>
          <a:prstGeom prst="rect">
            <a:avLst/>
          </a:prstGeom>
          <a:noFill/>
          <a:ln w="9525">
            <a:noFill/>
            <a:miter lim="800000"/>
            <a:headEnd/>
            <a:tailEnd/>
          </a:ln>
        </p:spPr>
      </p:pic>
      <p:pic>
        <p:nvPicPr>
          <p:cNvPr id="10249" name="Picture 14"/>
          <p:cNvPicPr>
            <a:picLocks noChangeAspect="1" noChangeArrowheads="1"/>
          </p:cNvPicPr>
          <p:nvPr/>
        </p:nvPicPr>
        <p:blipFill>
          <a:blip r:embed="rId5" cstate="print"/>
          <a:srcRect/>
          <a:stretch>
            <a:fillRect/>
          </a:stretch>
        </p:blipFill>
        <p:spPr bwMode="auto">
          <a:xfrm>
            <a:off x="3595688" y="4495800"/>
            <a:ext cx="5472112" cy="647700"/>
          </a:xfrm>
          <a:prstGeom prst="rect">
            <a:avLst/>
          </a:prstGeom>
          <a:noFill/>
          <a:ln w="9525">
            <a:noFill/>
            <a:miter lim="800000"/>
            <a:headEnd/>
            <a:tailEnd/>
          </a:ln>
        </p:spPr>
      </p:pic>
      <p:pic>
        <p:nvPicPr>
          <p:cNvPr id="10250" name="Picture 15"/>
          <p:cNvPicPr>
            <a:picLocks noChangeAspect="1" noChangeArrowheads="1"/>
          </p:cNvPicPr>
          <p:nvPr/>
        </p:nvPicPr>
        <p:blipFill>
          <a:blip r:embed="rId6" cstate="print"/>
          <a:srcRect/>
          <a:stretch>
            <a:fillRect/>
          </a:stretch>
        </p:blipFill>
        <p:spPr bwMode="auto">
          <a:xfrm>
            <a:off x="3600450" y="3708400"/>
            <a:ext cx="3829050" cy="711200"/>
          </a:xfrm>
          <a:prstGeom prst="rect">
            <a:avLst/>
          </a:prstGeom>
          <a:noFill/>
          <a:ln w="9525">
            <a:noFill/>
            <a:miter lim="800000"/>
            <a:headEnd/>
            <a:tailEnd/>
          </a:ln>
        </p:spPr>
      </p:pic>
      <p:sp>
        <p:nvSpPr>
          <p:cNvPr id="10" name="Leading Question"/>
          <p:cNvSpPr txBox="1"/>
          <p:nvPr/>
        </p:nvSpPr>
        <p:spPr>
          <a:xfrm>
            <a:off x="7264215" y="6562045"/>
            <a:ext cx="1556516"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What is IEEE-754?</a:t>
            </a:r>
            <a:r>
              <a:rPr lang="en-US" sz="1600" b="0" dirty="0" smtClean="0">
                <a:solidFill>
                  <a:srgbClr val="000000"/>
                </a:solidFill>
                <a:effectLst/>
                <a:latin typeface="Arial Narrow"/>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smtClean="0">
                <a:solidFill>
                  <a:srgbClr val="FF0000"/>
                </a:solidFill>
              </a:rPr>
              <a:t>What is IEEE-754?</a:t>
            </a:r>
          </a:p>
        </p:txBody>
      </p:sp>
      <p:sp>
        <p:nvSpPr>
          <p:cNvPr id="9" name="Leading Question"/>
          <p:cNvSpPr txBox="1"/>
          <p:nvPr/>
        </p:nvSpPr>
        <p:spPr>
          <a:xfrm>
            <a:off x="8344639" y="6562045"/>
            <a:ext cx="476092"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FPU</a:t>
            </a:r>
            <a:r>
              <a:rPr lang="en-US" sz="1600" b="0" dirty="0" smtClean="0">
                <a:solidFill>
                  <a:srgbClr val="000000"/>
                </a:solidFill>
                <a:effectLst/>
                <a:latin typeface="Arial Narrow"/>
              </a:rPr>
              <a:t>...</a:t>
            </a:r>
          </a:p>
        </p:txBody>
      </p:sp>
      <p:sp>
        <p:nvSpPr>
          <p:cNvPr id="11" name="Right Brace 10"/>
          <p:cNvSpPr/>
          <p:nvPr/>
        </p:nvSpPr>
        <p:spPr>
          <a:xfrm rot="5400000">
            <a:off x="2218531" y="3742532"/>
            <a:ext cx="255587" cy="1828800"/>
          </a:xfrm>
          <a:prstGeom prst="rightBrace">
            <a:avLst>
              <a:gd name="adj1" fmla="val 24524"/>
              <a:gd name="adj2" fmla="val 50472"/>
            </a:avLst>
          </a:prstGeom>
          <a:ln w="15875">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2" name="Right Brace 11"/>
          <p:cNvSpPr/>
          <p:nvPr/>
        </p:nvSpPr>
        <p:spPr>
          <a:xfrm rot="5400000">
            <a:off x="5901532" y="1953418"/>
            <a:ext cx="254000" cy="5402263"/>
          </a:xfrm>
          <a:prstGeom prst="rightBrace">
            <a:avLst>
              <a:gd name="adj1" fmla="val 24524"/>
              <a:gd name="adj2" fmla="val 50472"/>
            </a:avLst>
          </a:prstGeom>
          <a:ln w="15875">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3" name="Right Brace 12"/>
          <p:cNvSpPr/>
          <p:nvPr/>
        </p:nvSpPr>
        <p:spPr>
          <a:xfrm rot="5400000">
            <a:off x="1058069" y="4450556"/>
            <a:ext cx="254000" cy="407988"/>
          </a:xfrm>
          <a:prstGeom prst="rightBrace">
            <a:avLst>
              <a:gd name="adj1" fmla="val 24524"/>
              <a:gd name="adj2" fmla="val 48321"/>
            </a:avLst>
          </a:prstGeom>
          <a:ln w="15875">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4" name="TextBox 120"/>
          <p:cNvSpPr txBox="1">
            <a:spLocks noChangeArrowheads="1"/>
          </p:cNvSpPr>
          <p:nvPr/>
        </p:nvSpPr>
        <p:spPr bwMode="auto">
          <a:xfrm>
            <a:off x="1222375" y="4805363"/>
            <a:ext cx="2435225" cy="261937"/>
          </a:xfrm>
          <a:prstGeom prst="rect">
            <a:avLst/>
          </a:prstGeom>
          <a:noFill/>
          <a:ln w="9525">
            <a:noFill/>
            <a:miter lim="800000"/>
            <a:headEnd/>
            <a:tailEnd/>
          </a:ln>
        </p:spPr>
        <p:txBody>
          <a:bodyPr>
            <a:spAutoFit/>
          </a:bodyPr>
          <a:lstStyle/>
          <a:p>
            <a:pPr algn="ctr"/>
            <a:r>
              <a:rPr lang="en-US" sz="1100"/>
              <a:t>exponent = [10000110]</a:t>
            </a:r>
            <a:r>
              <a:rPr lang="en-US" sz="1100" baseline="-25000"/>
              <a:t>2</a:t>
            </a:r>
            <a:r>
              <a:rPr lang="en-US" sz="1100"/>
              <a:t> = [134]</a:t>
            </a:r>
            <a:r>
              <a:rPr lang="en-US" sz="1100" baseline="-25000"/>
              <a:t>10</a:t>
            </a:r>
            <a:endParaRPr lang="en-US" sz="1100"/>
          </a:p>
        </p:txBody>
      </p:sp>
      <p:sp>
        <p:nvSpPr>
          <p:cNvPr id="15" name="TextBox 14"/>
          <p:cNvSpPr txBox="1"/>
          <p:nvPr/>
        </p:nvSpPr>
        <p:spPr>
          <a:xfrm>
            <a:off x="3165475" y="4819650"/>
            <a:ext cx="5815013" cy="261938"/>
          </a:xfrm>
          <a:prstGeom prst="rect">
            <a:avLst/>
          </a:prstGeom>
          <a:noFill/>
        </p:spPr>
        <p:txBody>
          <a:bodyPr>
            <a:spAutoFit/>
          </a:bodyPr>
          <a:lstStyle/>
          <a:p>
            <a:pPr algn="ctr">
              <a:defRPr/>
            </a:pPr>
            <a:r>
              <a:rPr lang="en-US" sz="1100" dirty="0"/>
              <a:t>fraction =  [0.110100001000000000000000]</a:t>
            </a:r>
            <a:r>
              <a:rPr lang="en-US" sz="1100" baseline="-25000" dirty="0"/>
              <a:t>2 </a:t>
            </a:r>
            <a:r>
              <a:rPr lang="en-US" sz="1100" dirty="0"/>
              <a:t>= [0.814453]</a:t>
            </a:r>
            <a:r>
              <a:rPr lang="en-US" sz="1100" baseline="-25000" dirty="0"/>
              <a:t>10</a:t>
            </a:r>
            <a:r>
              <a:rPr lang="en-US" sz="1050" dirty="0"/>
              <a:t>  </a:t>
            </a:r>
          </a:p>
        </p:txBody>
      </p:sp>
      <p:sp>
        <p:nvSpPr>
          <p:cNvPr id="16" name="TextBox 122"/>
          <p:cNvSpPr txBox="1">
            <a:spLocks noChangeArrowheads="1"/>
          </p:cNvSpPr>
          <p:nvPr/>
        </p:nvSpPr>
        <p:spPr bwMode="auto">
          <a:xfrm>
            <a:off x="311150" y="4802188"/>
            <a:ext cx="1258888" cy="600075"/>
          </a:xfrm>
          <a:prstGeom prst="rect">
            <a:avLst/>
          </a:prstGeom>
          <a:noFill/>
          <a:ln w="9525">
            <a:noFill/>
            <a:miter lim="800000"/>
            <a:headEnd/>
            <a:tailEnd/>
          </a:ln>
        </p:spPr>
        <p:txBody>
          <a:bodyPr>
            <a:spAutoFit/>
          </a:bodyPr>
          <a:lstStyle/>
          <a:p>
            <a:pPr algn="ctr"/>
            <a:r>
              <a:rPr lang="en-US" sz="1100"/>
              <a:t>sign = (-1)</a:t>
            </a:r>
            <a:r>
              <a:rPr lang="en-US" sz="1100" baseline="30000"/>
              <a:t>0 </a:t>
            </a:r>
          </a:p>
          <a:p>
            <a:pPr algn="ctr"/>
            <a:r>
              <a:rPr lang="en-US" sz="1100"/>
              <a:t>        = [1]</a:t>
            </a:r>
            <a:r>
              <a:rPr lang="en-US" sz="1100" baseline="-25000"/>
              <a:t>10</a:t>
            </a:r>
            <a:endParaRPr lang="en-US" sz="1100" baseline="30000"/>
          </a:p>
          <a:p>
            <a:pPr algn="ctr"/>
            <a:endParaRPr lang="en-US" sz="1100"/>
          </a:p>
        </p:txBody>
      </p:sp>
      <p:sp>
        <p:nvSpPr>
          <p:cNvPr id="17" name="TextBox 16"/>
          <p:cNvSpPr txBox="1"/>
          <p:nvPr/>
        </p:nvSpPr>
        <p:spPr>
          <a:xfrm>
            <a:off x="1312863" y="5318125"/>
            <a:ext cx="5821362" cy="1169988"/>
          </a:xfrm>
          <a:prstGeom prst="rect">
            <a:avLst/>
          </a:prstGeom>
          <a:noFill/>
        </p:spPr>
        <p:txBody>
          <a:bodyPr>
            <a:spAutoFit/>
          </a:bodyPr>
          <a:lstStyle/>
          <a:p>
            <a:pPr>
              <a:defRPr/>
            </a:pPr>
            <a:r>
              <a:rPr lang="en-US" sz="1400" i="1" dirty="0"/>
              <a:t>            Decimal Value</a:t>
            </a:r>
            <a:r>
              <a:rPr lang="en-US" sz="1400" dirty="0"/>
              <a:t>	= (-1)</a:t>
            </a:r>
            <a:r>
              <a:rPr lang="en-US" sz="1400" baseline="30000" dirty="0"/>
              <a:t>s</a:t>
            </a:r>
            <a:r>
              <a:rPr lang="en-US" sz="1400" dirty="0"/>
              <a:t> x (1+f) x 2</a:t>
            </a:r>
            <a:r>
              <a:rPr lang="en-US" sz="1400" baseline="30000" dirty="0"/>
              <a:t>e-bias</a:t>
            </a:r>
            <a:endParaRPr lang="en-US" sz="1400" dirty="0">
              <a:solidFill>
                <a:schemeClr val="bg1">
                  <a:lumMod val="65000"/>
                </a:schemeClr>
              </a:solidFill>
            </a:endParaRPr>
          </a:p>
          <a:p>
            <a:pPr>
              <a:defRPr/>
            </a:pPr>
            <a:r>
              <a:rPr lang="en-US" sz="1400" dirty="0"/>
              <a:t>		= [1]</a:t>
            </a:r>
            <a:r>
              <a:rPr lang="en-US" sz="1400" baseline="-25000" dirty="0"/>
              <a:t>10</a:t>
            </a:r>
            <a:r>
              <a:rPr lang="en-US" sz="1400" dirty="0"/>
              <a:t> x ([1]</a:t>
            </a:r>
            <a:r>
              <a:rPr lang="en-US" sz="1400" baseline="-25000" dirty="0"/>
              <a:t>10</a:t>
            </a:r>
            <a:r>
              <a:rPr lang="en-US" sz="1400" dirty="0"/>
              <a:t> + [0.814453]</a:t>
            </a:r>
            <a:r>
              <a:rPr lang="en-US" sz="1400" baseline="-25000" dirty="0"/>
              <a:t>10</a:t>
            </a:r>
            <a:r>
              <a:rPr lang="en-US" sz="1400" dirty="0"/>
              <a:t>) x [2</a:t>
            </a:r>
            <a:r>
              <a:rPr lang="en-US" sz="1400" baseline="30000" dirty="0"/>
              <a:t>134-127</a:t>
            </a:r>
            <a:r>
              <a:rPr lang="en-US" sz="1400" dirty="0"/>
              <a:t>]</a:t>
            </a:r>
            <a:r>
              <a:rPr lang="en-US" sz="1400" baseline="-25000" dirty="0"/>
              <a:t>10 </a:t>
            </a:r>
            <a:r>
              <a:rPr lang="en-US" sz="1400" dirty="0"/>
              <a:t>	</a:t>
            </a:r>
          </a:p>
          <a:p>
            <a:pPr>
              <a:defRPr/>
            </a:pPr>
            <a:r>
              <a:rPr lang="en-US" sz="1400" dirty="0"/>
              <a:t>		= [1. 814453]</a:t>
            </a:r>
            <a:r>
              <a:rPr lang="en-US" sz="1400" baseline="-25000" dirty="0"/>
              <a:t>10</a:t>
            </a:r>
            <a:r>
              <a:rPr lang="en-US" sz="1400" dirty="0"/>
              <a:t> x 128</a:t>
            </a:r>
          </a:p>
          <a:p>
            <a:pPr>
              <a:defRPr/>
            </a:pPr>
            <a:r>
              <a:rPr lang="en-US" sz="1400" dirty="0"/>
              <a:t>		= [232.249]</a:t>
            </a:r>
            <a:r>
              <a:rPr lang="en-US" sz="1400" baseline="-25000" dirty="0"/>
              <a:t>10</a:t>
            </a:r>
            <a:endParaRPr lang="en-US" sz="1400" dirty="0"/>
          </a:p>
          <a:p>
            <a:pPr>
              <a:defRPr/>
            </a:pPr>
            <a:endParaRPr lang="en-US" sz="1400" dirty="0"/>
          </a:p>
        </p:txBody>
      </p:sp>
      <p:graphicFrame>
        <p:nvGraphicFramePr>
          <p:cNvPr id="18" name="Table 17"/>
          <p:cNvGraphicFramePr>
            <a:graphicFrameLocks noGrp="1"/>
          </p:cNvGraphicFramePr>
          <p:nvPr/>
        </p:nvGraphicFramePr>
        <p:xfrm>
          <a:off x="250825" y="3878263"/>
          <a:ext cx="8706924" cy="524582"/>
        </p:xfrm>
        <a:graphic>
          <a:graphicData uri="http://schemas.openxmlformats.org/drawingml/2006/table">
            <a:tbl>
              <a:tblPr/>
              <a:tblGrid>
                <a:gridCol w="664235"/>
                <a:gridCol w="46042"/>
                <a:gridCol w="31596"/>
                <a:gridCol w="414331"/>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tblGrid>
              <a:tr h="262291">
                <a:tc>
                  <a:txBody>
                    <a:bodyPr/>
                    <a:lstStyle/>
                    <a:p>
                      <a:pPr algn="ctr" fontAlgn="ctr"/>
                      <a:r>
                        <a:rPr lang="en-US" sz="1400" b="1" i="0" u="none" strike="noStrike" dirty="0">
                          <a:solidFill>
                            <a:srgbClr val="000000"/>
                          </a:solidFill>
                          <a:latin typeface="Calibri"/>
                        </a:rPr>
                        <a:t>Symbol</a:t>
                      </a:r>
                    </a:p>
                  </a:txBody>
                  <a:tcPr marL="3098" marR="3098" marT="3098" marB="0" anchor="ctr">
                    <a:lnL w="12700" cap="flat" cmpd="sng" algn="ctr">
                      <a:solidFill>
                        <a:srgbClr val="000000"/>
                      </a:solidFill>
                      <a:prstDash val="solid"/>
                      <a:round/>
                      <a:headEnd type="none" w="med" len="med"/>
                      <a:tailEnd type="none" w="med" len="med"/>
                    </a:lnL>
                    <a:lnR>
                      <a:noFill/>
                    </a:lnR>
                    <a:lnT w="6350" cap="flat" cmpd="sng" algn="ctr">
                      <a:solidFill>
                        <a:srgbClr val="A5A5A5"/>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dirty="0">
                          <a:solidFill>
                            <a:srgbClr val="000000"/>
                          </a:solidFill>
                          <a:latin typeface="Calibri"/>
                        </a:rPr>
                        <a:t> </a:t>
                      </a:r>
                    </a:p>
                  </a:txBody>
                  <a:tcPr marL="3098" marR="3098" marT="3098" marB="0" anchor="ctr">
                    <a:lnL>
                      <a:noFill/>
                    </a:lnL>
                    <a:lnR>
                      <a:noFill/>
                    </a:lnR>
                    <a:lnT w="6350" cap="flat" cmpd="sng" algn="ctr">
                      <a:solidFill>
                        <a:srgbClr val="A5A5A5"/>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dirty="0">
                          <a:solidFill>
                            <a:srgbClr val="000000"/>
                          </a:solidFill>
                          <a:latin typeface="Calibri"/>
                        </a:rPr>
                        <a:t> </a:t>
                      </a:r>
                    </a:p>
                  </a:txBody>
                  <a:tcPr marL="3098" marR="3098" marT="3098" marB="0" anchor="ctr">
                    <a:lnL>
                      <a:noFill/>
                    </a:lnL>
                    <a:lnR w="6350" cap="flat" cmpd="sng" algn="ctr">
                      <a:solidFill>
                        <a:srgbClr val="A5A5A5"/>
                      </a:solidFill>
                      <a:prstDash val="solid"/>
                      <a:round/>
                      <a:headEnd type="none" w="med" len="med"/>
                      <a:tailEnd type="none" w="med" len="med"/>
                    </a:lnR>
                    <a:lnT w="6350" cap="flat" cmpd="sng" algn="ctr">
                      <a:solidFill>
                        <a:srgbClr val="A5A5A5"/>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Calibri"/>
                        </a:rPr>
                        <a:t>s</a:t>
                      </a:r>
                      <a:endParaRPr lang="en-US" sz="1400" b="1" i="0" u="none" strike="noStrike" dirty="0">
                        <a:solidFill>
                          <a:srgbClr val="000000"/>
                        </a:solidFill>
                        <a:latin typeface="Calibri"/>
                      </a:endParaRP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6350" cap="flat" cmpd="sng" algn="ctr">
                      <a:solidFill>
                        <a:srgbClr val="A5A5A5"/>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6DDE8"/>
                    </a:solidFill>
                  </a:tcPr>
                </a:tc>
                <a:tc gridSpan="8">
                  <a:txBody>
                    <a:bodyPr/>
                    <a:lstStyle/>
                    <a:p>
                      <a:pPr algn="ctr" fontAlgn="ctr"/>
                      <a:r>
                        <a:rPr lang="en-US" sz="1400" b="1" i="0" u="none" strike="noStrike" dirty="0" smtClean="0">
                          <a:solidFill>
                            <a:srgbClr val="000000"/>
                          </a:solidFill>
                          <a:latin typeface="Calibri"/>
                        </a:rPr>
                        <a:t>e</a:t>
                      </a:r>
                      <a:endParaRPr lang="en-US" sz="1400" b="1" i="0" u="none" strike="noStrike" dirty="0">
                        <a:solidFill>
                          <a:srgbClr val="000000"/>
                        </a:solidFill>
                        <a:latin typeface="Calibri"/>
                      </a:endParaRP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6350" cap="flat" cmpd="sng" algn="ctr">
                      <a:solidFill>
                        <a:srgbClr val="A5A5A5"/>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4B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24">
                  <a:txBody>
                    <a:bodyPr/>
                    <a:lstStyle/>
                    <a:p>
                      <a:pPr algn="ctr" fontAlgn="ctr"/>
                      <a:r>
                        <a:rPr lang="en-US" sz="1400" b="1" i="0" u="none" strike="noStrike" dirty="0" smtClean="0">
                          <a:solidFill>
                            <a:srgbClr val="000000"/>
                          </a:solidFill>
                          <a:latin typeface="Calibri"/>
                        </a:rPr>
                        <a:t>f</a:t>
                      </a:r>
                      <a:endParaRPr lang="en-US" sz="1400" b="1" i="0" u="none" strike="noStrike" dirty="0">
                        <a:solidFill>
                          <a:srgbClr val="000000"/>
                        </a:solidFill>
                        <a:latin typeface="Calibri"/>
                      </a:endParaRPr>
                    </a:p>
                  </a:txBody>
                  <a:tcPr marL="3098" marR="3098" marT="3098" marB="0" anchor="ctr">
                    <a:lnL w="6350" cap="flat" cmpd="sng" algn="ctr">
                      <a:solidFill>
                        <a:srgbClr val="A5A5A5"/>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A5A5A5"/>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62291">
                <a:tc>
                  <a:txBody>
                    <a:bodyPr/>
                    <a:lstStyle/>
                    <a:p>
                      <a:pPr algn="ctr" fontAlgn="ctr"/>
                      <a:r>
                        <a:rPr lang="en-US" sz="1400" b="1" i="0" u="none" strike="noStrike" dirty="0">
                          <a:solidFill>
                            <a:srgbClr val="000000"/>
                          </a:solidFill>
                          <a:latin typeface="Calibri"/>
                        </a:rPr>
                        <a:t>Example</a:t>
                      </a:r>
                    </a:p>
                  </a:txBody>
                  <a:tcPr marL="3098" marR="3098" marT="3098"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dirty="0">
                          <a:solidFill>
                            <a:srgbClr val="000000"/>
                          </a:solidFill>
                          <a:latin typeface="Calibri"/>
                        </a:rPr>
                        <a:t> </a:t>
                      </a:r>
                    </a:p>
                  </a:txBody>
                  <a:tcPr marL="3098" marR="3098" marT="309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dirty="0">
                          <a:solidFill>
                            <a:srgbClr val="000000"/>
                          </a:solidFill>
                          <a:latin typeface="Calibri"/>
                        </a:rPr>
                        <a:t> </a:t>
                      </a:r>
                    </a:p>
                  </a:txBody>
                  <a:tcPr marL="3098" marR="3098" marT="3098" marB="0" anchor="ctr">
                    <a:lnL>
                      <a:noFill/>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6DDE8"/>
                    </a:solidFill>
                  </a:tcPr>
                </a:tc>
                <a:tc>
                  <a:txBody>
                    <a:bodyPr/>
                    <a:lstStyle/>
                    <a:p>
                      <a:pPr algn="ctr" fontAlgn="ctr"/>
                      <a:r>
                        <a:rPr lang="en-US" sz="1400" b="0" i="0" u="none" strike="noStrike" dirty="0">
                          <a:solidFill>
                            <a:srgbClr val="000000"/>
                          </a:solidFill>
                          <a:latin typeface="Calibri"/>
                        </a:rPr>
                        <a:t>1</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US" sz="1400" b="0" i="0" u="none" strike="noStrike" dirty="0">
                          <a:solidFill>
                            <a:srgbClr val="000000"/>
                          </a:solidFill>
                          <a:latin typeface="Calibri"/>
                        </a:rPr>
                        <a:t>1</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US" sz="1400" b="0" i="0" u="none" strike="noStrike" dirty="0">
                          <a:solidFill>
                            <a:srgbClr val="000000"/>
                          </a:solidFill>
                          <a:latin typeface="Calibri"/>
                        </a:rPr>
                        <a:t>1</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US" sz="1400" b="0" i="0" u="none" strike="noStrike" dirty="0">
                          <a:solidFill>
                            <a:srgbClr val="000000"/>
                          </a:solidFill>
                          <a:latin typeface="Calibri"/>
                        </a:rPr>
                        <a:t>1</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1</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1</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1</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a:txBody>
                    <a:bodyPr/>
                    <a:lstStyle/>
                    <a:p>
                      <a:pPr algn="ctr" fontAlgn="ctr"/>
                      <a:r>
                        <a:rPr lang="en-US" sz="1400" b="0" i="0" u="none" strike="noStrike" dirty="0" smtClean="0">
                          <a:solidFill>
                            <a:srgbClr val="000000"/>
                          </a:solidFill>
                          <a:latin typeface="Calibri"/>
                        </a:rPr>
                        <a:t>X</a:t>
                      </a:r>
                      <a:endParaRPr lang="en-US" sz="1400" b="0" i="0" u="none" strike="noStrike" dirty="0">
                        <a:solidFill>
                          <a:srgbClr val="000000"/>
                        </a:solidFill>
                        <a:latin typeface="Calibri"/>
                      </a:endParaRPr>
                    </a:p>
                  </a:txBody>
                  <a:tcPr marL="3098" marR="3098" marT="3098" marB="0" anchor="ctr">
                    <a:lnL w="6350" cap="flat" cmpd="sng" algn="ctr">
                      <a:solidFill>
                        <a:srgbClr val="A5A5A5"/>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r>
            </a:tbl>
          </a:graphicData>
        </a:graphic>
      </p:graphicFrame>
      <p:graphicFrame>
        <p:nvGraphicFramePr>
          <p:cNvPr id="19" name="Table 18"/>
          <p:cNvGraphicFramePr>
            <a:graphicFrameLocks noGrp="1"/>
          </p:cNvGraphicFramePr>
          <p:nvPr/>
        </p:nvGraphicFramePr>
        <p:xfrm>
          <a:off x="247650" y="1041400"/>
          <a:ext cx="8706924" cy="520586"/>
        </p:xfrm>
        <a:graphic>
          <a:graphicData uri="http://schemas.openxmlformats.org/drawingml/2006/table">
            <a:tbl>
              <a:tblPr/>
              <a:tblGrid>
                <a:gridCol w="581378"/>
                <a:gridCol w="31596"/>
                <a:gridCol w="31596"/>
                <a:gridCol w="511634"/>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gridCol w="235960"/>
              </a:tblGrid>
              <a:tr h="258295">
                <a:tc>
                  <a:txBody>
                    <a:bodyPr/>
                    <a:lstStyle/>
                    <a:p>
                      <a:pPr algn="ctr" fontAlgn="ctr"/>
                      <a:r>
                        <a:rPr lang="en-US" sz="1400" b="1" i="0" u="none" strike="noStrike" dirty="0">
                          <a:solidFill>
                            <a:srgbClr val="000000"/>
                          </a:solidFill>
                          <a:latin typeface="Calibri"/>
                        </a:rPr>
                        <a:t>Bit</a:t>
                      </a:r>
                    </a:p>
                  </a:txBody>
                  <a:tcPr marL="3098" marR="3098" marT="3098"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tcPr>
                </a:tc>
                <a:tc>
                  <a:txBody>
                    <a:bodyPr/>
                    <a:lstStyle/>
                    <a:p>
                      <a:pPr algn="ctr" fontAlgn="ctr"/>
                      <a:r>
                        <a:rPr lang="en-US" sz="1400" b="1" i="0" u="none" strike="noStrike" dirty="0">
                          <a:solidFill>
                            <a:srgbClr val="000000"/>
                          </a:solidFill>
                          <a:latin typeface="Calibri"/>
                        </a:rPr>
                        <a:t> </a:t>
                      </a:r>
                    </a:p>
                  </a:txBody>
                  <a:tcPr marL="3098" marR="3098" marT="3098" marB="0" anchor="ctr">
                    <a:lnL>
                      <a:noFill/>
                    </a:lnL>
                    <a:lnR>
                      <a:noFill/>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tcPr>
                </a:tc>
                <a:tc>
                  <a:txBody>
                    <a:bodyPr/>
                    <a:lstStyle/>
                    <a:p>
                      <a:pPr algn="ctr" fontAlgn="ctr"/>
                      <a:r>
                        <a:rPr lang="en-US" sz="1400" b="1" i="0" u="none" strike="noStrike" dirty="0">
                          <a:solidFill>
                            <a:srgbClr val="000000"/>
                          </a:solidFill>
                          <a:latin typeface="Calibri"/>
                        </a:rPr>
                        <a:t> </a:t>
                      </a:r>
                    </a:p>
                  </a:txBody>
                  <a:tcPr marL="3098" marR="3098" marT="3098" marB="0" anchor="ctr">
                    <a:lnL>
                      <a:noFill/>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tcPr>
                </a:tc>
                <a:tc>
                  <a:txBody>
                    <a:bodyPr/>
                    <a:lstStyle/>
                    <a:p>
                      <a:pPr algn="ctr" fontAlgn="ctr"/>
                      <a:r>
                        <a:rPr lang="en-US" sz="1400" b="0" i="0" u="none" strike="noStrike" dirty="0" smtClean="0">
                          <a:solidFill>
                            <a:srgbClr val="000000"/>
                          </a:solidFill>
                          <a:latin typeface="Calibri"/>
                        </a:rPr>
                        <a:t>31</a:t>
                      </a:r>
                      <a:endParaRPr lang="en-US" sz="1400" b="0" i="0" u="none" strike="noStrike" dirty="0">
                        <a:solidFill>
                          <a:srgbClr val="000000"/>
                        </a:solidFill>
                        <a:latin typeface="Calibri"/>
                      </a:endParaRP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B6DDE8"/>
                    </a:solidFill>
                  </a:tcPr>
                </a:tc>
                <a:tc>
                  <a:txBody>
                    <a:bodyPr/>
                    <a:lstStyle/>
                    <a:p>
                      <a:pPr algn="ctr" fontAlgn="ctr"/>
                      <a:r>
                        <a:rPr lang="en-US" sz="1400" b="0" i="0" u="none" strike="noStrike" dirty="0">
                          <a:solidFill>
                            <a:srgbClr val="000000"/>
                          </a:solidFill>
                          <a:latin typeface="Calibri"/>
                        </a:rPr>
                        <a:t>30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D7E4BC"/>
                    </a:solidFill>
                  </a:tcPr>
                </a:tc>
                <a:tc>
                  <a:txBody>
                    <a:bodyPr/>
                    <a:lstStyle/>
                    <a:p>
                      <a:pPr algn="ctr" fontAlgn="ctr"/>
                      <a:r>
                        <a:rPr lang="en-US" sz="1400" b="0" i="0" u="none" strike="noStrike" dirty="0">
                          <a:solidFill>
                            <a:srgbClr val="000000"/>
                          </a:solidFill>
                          <a:latin typeface="Calibri"/>
                        </a:rPr>
                        <a:t>29</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D7E4BC"/>
                    </a:solidFill>
                  </a:tcPr>
                </a:tc>
                <a:tc>
                  <a:txBody>
                    <a:bodyPr/>
                    <a:lstStyle/>
                    <a:p>
                      <a:pPr algn="ctr" fontAlgn="ctr"/>
                      <a:r>
                        <a:rPr lang="en-US" sz="1400" b="0" i="0" u="none" strike="noStrike" dirty="0">
                          <a:solidFill>
                            <a:srgbClr val="000000"/>
                          </a:solidFill>
                          <a:latin typeface="Calibri"/>
                        </a:rPr>
                        <a:t>28</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D7E4BC"/>
                    </a:solidFill>
                  </a:tcPr>
                </a:tc>
                <a:tc>
                  <a:txBody>
                    <a:bodyPr/>
                    <a:lstStyle/>
                    <a:p>
                      <a:pPr algn="ctr" fontAlgn="ctr"/>
                      <a:r>
                        <a:rPr lang="en-US" sz="1400" b="0" i="0" u="none" strike="noStrike" dirty="0">
                          <a:solidFill>
                            <a:srgbClr val="000000"/>
                          </a:solidFill>
                          <a:latin typeface="Calibri"/>
                        </a:rPr>
                        <a:t>27</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D7E4BC"/>
                    </a:solidFill>
                  </a:tcPr>
                </a:tc>
                <a:tc>
                  <a:txBody>
                    <a:bodyPr/>
                    <a:lstStyle/>
                    <a:p>
                      <a:pPr algn="ctr" fontAlgn="ctr"/>
                      <a:r>
                        <a:rPr lang="en-US" sz="1400" b="0" i="0" u="none" strike="noStrike" dirty="0">
                          <a:solidFill>
                            <a:srgbClr val="000000"/>
                          </a:solidFill>
                          <a:latin typeface="Calibri"/>
                        </a:rPr>
                        <a:t>26</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D7E4BC"/>
                    </a:solidFill>
                  </a:tcPr>
                </a:tc>
                <a:tc>
                  <a:txBody>
                    <a:bodyPr/>
                    <a:lstStyle/>
                    <a:p>
                      <a:pPr algn="ctr" fontAlgn="ctr"/>
                      <a:r>
                        <a:rPr lang="en-US" sz="1400" b="0" i="0" u="none" strike="noStrike" dirty="0">
                          <a:solidFill>
                            <a:srgbClr val="000000"/>
                          </a:solidFill>
                          <a:latin typeface="Calibri"/>
                        </a:rPr>
                        <a:t>25</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D7E4BC"/>
                    </a:solidFill>
                  </a:tcPr>
                </a:tc>
                <a:tc>
                  <a:txBody>
                    <a:bodyPr/>
                    <a:lstStyle/>
                    <a:p>
                      <a:pPr algn="ctr" fontAlgn="ctr"/>
                      <a:r>
                        <a:rPr lang="en-US" sz="1400" b="0" i="0" u="none" strike="noStrike" dirty="0">
                          <a:solidFill>
                            <a:srgbClr val="000000"/>
                          </a:solidFill>
                          <a:latin typeface="Calibri"/>
                        </a:rPr>
                        <a:t>24</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D7E4BC"/>
                    </a:solidFill>
                  </a:tcPr>
                </a:tc>
                <a:tc>
                  <a:txBody>
                    <a:bodyPr/>
                    <a:lstStyle/>
                    <a:p>
                      <a:pPr algn="ctr" fontAlgn="ctr"/>
                      <a:r>
                        <a:rPr lang="en-US" sz="1400" b="0" i="0" u="none" strike="noStrike" dirty="0" smtClean="0">
                          <a:solidFill>
                            <a:srgbClr val="000000"/>
                          </a:solidFill>
                          <a:latin typeface="Calibri"/>
                        </a:rPr>
                        <a:t>23</a:t>
                      </a:r>
                      <a:endParaRPr lang="en-US" sz="1400" b="0" i="0" u="none" strike="noStrike" dirty="0">
                        <a:solidFill>
                          <a:srgbClr val="000000"/>
                        </a:solidFill>
                        <a:latin typeface="Calibri"/>
                      </a:endParaRP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D7E4BC"/>
                    </a:solidFill>
                  </a:tcPr>
                </a:tc>
                <a:tc>
                  <a:txBody>
                    <a:bodyPr/>
                    <a:lstStyle/>
                    <a:p>
                      <a:pPr algn="ctr" fontAlgn="ctr"/>
                      <a:r>
                        <a:rPr lang="en-US" sz="1400" b="0" i="0" u="none" strike="noStrike" dirty="0">
                          <a:solidFill>
                            <a:srgbClr val="000000"/>
                          </a:solidFill>
                          <a:latin typeface="Calibri"/>
                        </a:rPr>
                        <a:t>22</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21</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20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19</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18</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17</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16</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15</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14</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13</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12</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11</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10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9</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8</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7</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6</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5</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4</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3</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2</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1</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a:solidFill>
                            <a:srgbClr val="000000"/>
                          </a:solidFill>
                          <a:latin typeface="Calibri"/>
                        </a:rPr>
                        <a:t>0</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c>
                  <a:txBody>
                    <a:bodyPr/>
                    <a:lstStyle/>
                    <a:p>
                      <a:pPr algn="ctr" fontAlgn="ctr"/>
                      <a:r>
                        <a:rPr lang="en-US" sz="1400" b="0" i="0" u="none" strike="noStrike" dirty="0" smtClean="0">
                          <a:solidFill>
                            <a:srgbClr val="000000"/>
                          </a:solidFill>
                          <a:latin typeface="Calibri"/>
                        </a:rPr>
                        <a:t>X</a:t>
                      </a:r>
                      <a:endParaRPr lang="en-US" sz="1400" b="0" i="0" u="none" strike="noStrike" dirty="0">
                        <a:solidFill>
                          <a:srgbClr val="000000"/>
                        </a:solidFill>
                        <a:latin typeface="Calibri"/>
                      </a:endParaRPr>
                    </a:p>
                  </a:txBody>
                  <a:tcPr marL="3098" marR="3098" marT="3098" marB="0" anchor="ctr">
                    <a:lnL w="6350" cap="flat" cmpd="sng" algn="ctr">
                      <a:solidFill>
                        <a:srgbClr val="A5A5A5"/>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A5A5A5"/>
                      </a:solidFill>
                      <a:prstDash val="solid"/>
                      <a:round/>
                      <a:headEnd type="none" w="med" len="med"/>
                      <a:tailEnd type="none" w="med" len="med"/>
                    </a:lnB>
                    <a:solidFill>
                      <a:srgbClr val="E6B9B8"/>
                    </a:solidFill>
                  </a:tcPr>
                </a:tc>
              </a:tr>
              <a:tr h="262291">
                <a:tc>
                  <a:txBody>
                    <a:bodyPr/>
                    <a:lstStyle/>
                    <a:p>
                      <a:pPr algn="ctr" fontAlgn="ctr"/>
                      <a:r>
                        <a:rPr lang="en-US" sz="1300" b="1" i="0" u="none" strike="noStrike" dirty="0">
                          <a:solidFill>
                            <a:srgbClr val="000000"/>
                          </a:solidFill>
                          <a:latin typeface="Calibri"/>
                        </a:rPr>
                        <a:t>Symbol</a:t>
                      </a:r>
                    </a:p>
                  </a:txBody>
                  <a:tcPr marL="3098" marR="3098" marT="3098" marB="0" anchor="ctr">
                    <a:lnL w="12700" cap="flat" cmpd="sng" algn="ctr">
                      <a:solidFill>
                        <a:srgbClr val="000000"/>
                      </a:solidFill>
                      <a:prstDash val="solid"/>
                      <a:round/>
                      <a:headEnd type="none" w="med" len="med"/>
                      <a:tailEnd type="none" w="med" len="med"/>
                    </a:lnL>
                    <a:lnR>
                      <a:noFill/>
                    </a:lnR>
                    <a:lnT w="6350" cap="flat" cmpd="sng" algn="ctr">
                      <a:solidFill>
                        <a:srgbClr val="A5A5A5"/>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dirty="0">
                          <a:solidFill>
                            <a:srgbClr val="000000"/>
                          </a:solidFill>
                          <a:latin typeface="Calibri"/>
                        </a:rPr>
                        <a:t> </a:t>
                      </a:r>
                    </a:p>
                  </a:txBody>
                  <a:tcPr marL="3098" marR="3098" marT="3098" marB="0" anchor="ctr">
                    <a:lnL>
                      <a:noFill/>
                    </a:lnL>
                    <a:lnR>
                      <a:noFill/>
                    </a:lnR>
                    <a:lnT w="6350" cap="flat" cmpd="sng" algn="ctr">
                      <a:solidFill>
                        <a:srgbClr val="A5A5A5"/>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dirty="0">
                          <a:solidFill>
                            <a:srgbClr val="000000"/>
                          </a:solidFill>
                          <a:latin typeface="Calibri"/>
                        </a:rPr>
                        <a:t> </a:t>
                      </a:r>
                    </a:p>
                  </a:txBody>
                  <a:tcPr marL="3098" marR="3098" marT="3098" marB="0" anchor="ctr">
                    <a:lnL>
                      <a:noFill/>
                    </a:lnL>
                    <a:lnR w="6350" cap="flat" cmpd="sng" algn="ctr">
                      <a:solidFill>
                        <a:srgbClr val="A5A5A5"/>
                      </a:solidFill>
                      <a:prstDash val="solid"/>
                      <a:round/>
                      <a:headEnd type="none" w="med" len="med"/>
                      <a:tailEnd type="none" w="med" len="med"/>
                    </a:lnR>
                    <a:lnT w="6350" cap="flat" cmpd="sng" algn="ctr">
                      <a:solidFill>
                        <a:srgbClr val="A5A5A5"/>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1" i="0" u="none" strike="noStrike" dirty="0">
                          <a:solidFill>
                            <a:srgbClr val="000000"/>
                          </a:solidFill>
                          <a:latin typeface="Calibri"/>
                        </a:rPr>
                        <a:t>Sign (s)</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6350" cap="flat" cmpd="sng" algn="ctr">
                      <a:solidFill>
                        <a:srgbClr val="A5A5A5"/>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6DDE8"/>
                    </a:solidFill>
                  </a:tcPr>
                </a:tc>
                <a:tc gridSpan="8">
                  <a:txBody>
                    <a:bodyPr/>
                    <a:lstStyle/>
                    <a:p>
                      <a:pPr algn="ctr" fontAlgn="ctr"/>
                      <a:r>
                        <a:rPr lang="en-US" sz="1300" b="1" i="0" u="none" strike="noStrike" dirty="0">
                          <a:solidFill>
                            <a:srgbClr val="000000"/>
                          </a:solidFill>
                          <a:latin typeface="Calibri"/>
                        </a:rPr>
                        <a:t>Exponent (e)</a:t>
                      </a:r>
                    </a:p>
                  </a:txBody>
                  <a:tcPr marL="3098" marR="3098" marT="3098" marB="0" anchor="ctr">
                    <a:lnL w="6350" cap="flat" cmpd="sng" algn="ctr">
                      <a:solidFill>
                        <a:srgbClr val="A5A5A5"/>
                      </a:solidFill>
                      <a:prstDash val="solid"/>
                      <a:round/>
                      <a:headEnd type="none" w="med" len="med"/>
                      <a:tailEnd type="none" w="med" len="med"/>
                    </a:lnL>
                    <a:lnR w="6350" cap="flat" cmpd="sng" algn="ctr">
                      <a:solidFill>
                        <a:srgbClr val="A5A5A5"/>
                      </a:solidFill>
                      <a:prstDash val="solid"/>
                      <a:round/>
                      <a:headEnd type="none" w="med" len="med"/>
                      <a:tailEnd type="none" w="med" len="med"/>
                    </a:lnR>
                    <a:lnT w="6350" cap="flat" cmpd="sng" algn="ctr">
                      <a:solidFill>
                        <a:srgbClr val="A5A5A5"/>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4B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24">
                  <a:txBody>
                    <a:bodyPr/>
                    <a:lstStyle/>
                    <a:p>
                      <a:pPr algn="ctr" fontAlgn="ctr"/>
                      <a:r>
                        <a:rPr lang="en-US" sz="1300" b="1" i="0" u="none" strike="noStrike" dirty="0" smtClean="0">
                          <a:solidFill>
                            <a:srgbClr val="000000"/>
                          </a:solidFill>
                          <a:latin typeface="Calibri"/>
                        </a:rPr>
                        <a:t>Fraction (f)</a:t>
                      </a:r>
                      <a:endParaRPr lang="en-US" sz="1300" b="1" i="0" u="none" strike="noStrike" dirty="0">
                        <a:solidFill>
                          <a:srgbClr val="000000"/>
                        </a:solidFill>
                        <a:latin typeface="Calibri"/>
                      </a:endParaRPr>
                    </a:p>
                  </a:txBody>
                  <a:tcPr marL="3098" marR="3098" marT="3098" marB="0" anchor="ctr">
                    <a:lnL w="6350" cap="flat" cmpd="sng" algn="ctr">
                      <a:solidFill>
                        <a:srgbClr val="A5A5A5"/>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A5A5A5"/>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B9B8"/>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cxnSp>
        <p:nvCxnSpPr>
          <p:cNvPr id="20" name="Straight Connector 19"/>
          <p:cNvCxnSpPr/>
          <p:nvPr/>
        </p:nvCxnSpPr>
        <p:spPr>
          <a:xfrm>
            <a:off x="241300" y="3879850"/>
            <a:ext cx="8712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Right Brace 20"/>
          <p:cNvSpPr/>
          <p:nvPr/>
        </p:nvSpPr>
        <p:spPr>
          <a:xfrm rot="5400000">
            <a:off x="2217738" y="882650"/>
            <a:ext cx="254000" cy="1828800"/>
          </a:xfrm>
          <a:prstGeom prst="rightBrace">
            <a:avLst>
              <a:gd name="adj1" fmla="val 24524"/>
              <a:gd name="adj2" fmla="val 50472"/>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2" name="Right Brace 21"/>
          <p:cNvSpPr/>
          <p:nvPr/>
        </p:nvSpPr>
        <p:spPr>
          <a:xfrm rot="5400000">
            <a:off x="5882482" y="-907257"/>
            <a:ext cx="254000" cy="5402263"/>
          </a:xfrm>
          <a:prstGeom prst="rightBrace">
            <a:avLst>
              <a:gd name="adj1" fmla="val 24524"/>
              <a:gd name="adj2" fmla="val 50472"/>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3" name="Right Brace 22"/>
          <p:cNvSpPr/>
          <p:nvPr/>
        </p:nvSpPr>
        <p:spPr>
          <a:xfrm rot="5400000">
            <a:off x="1069182" y="1620043"/>
            <a:ext cx="254000" cy="347663"/>
          </a:xfrm>
          <a:prstGeom prst="rightBrace">
            <a:avLst>
              <a:gd name="adj1" fmla="val 24524"/>
              <a:gd name="adj2" fmla="val 50472"/>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4" name="TextBox 139"/>
          <p:cNvSpPr txBox="1">
            <a:spLocks noChangeArrowheads="1"/>
          </p:cNvSpPr>
          <p:nvPr/>
        </p:nvSpPr>
        <p:spPr bwMode="auto">
          <a:xfrm>
            <a:off x="1636713" y="1911350"/>
            <a:ext cx="1389062" cy="368300"/>
          </a:xfrm>
          <a:prstGeom prst="rect">
            <a:avLst/>
          </a:prstGeom>
          <a:noFill/>
          <a:ln w="9525">
            <a:noFill/>
            <a:miter lim="800000"/>
            <a:headEnd/>
            <a:tailEnd/>
          </a:ln>
        </p:spPr>
        <p:txBody>
          <a:bodyPr>
            <a:spAutoFit/>
          </a:bodyPr>
          <a:lstStyle/>
          <a:p>
            <a:pPr algn="ctr"/>
            <a:r>
              <a:rPr lang="en-US" b="1">
                <a:solidFill>
                  <a:srgbClr val="FF0000"/>
                </a:solidFill>
              </a:rPr>
              <a:t>8 bits</a:t>
            </a:r>
          </a:p>
        </p:txBody>
      </p:sp>
      <p:sp>
        <p:nvSpPr>
          <p:cNvPr id="25" name="TextBox 140"/>
          <p:cNvSpPr txBox="1">
            <a:spLocks noChangeArrowheads="1"/>
          </p:cNvSpPr>
          <p:nvPr/>
        </p:nvSpPr>
        <p:spPr bwMode="auto">
          <a:xfrm>
            <a:off x="5235575" y="1925638"/>
            <a:ext cx="1536700" cy="368300"/>
          </a:xfrm>
          <a:prstGeom prst="rect">
            <a:avLst/>
          </a:prstGeom>
          <a:noFill/>
          <a:ln w="9525">
            <a:noFill/>
            <a:miter lim="800000"/>
            <a:headEnd/>
            <a:tailEnd/>
          </a:ln>
        </p:spPr>
        <p:txBody>
          <a:bodyPr>
            <a:spAutoFit/>
          </a:bodyPr>
          <a:lstStyle/>
          <a:p>
            <a:pPr algn="ctr"/>
            <a:r>
              <a:rPr lang="en-US" b="1">
                <a:solidFill>
                  <a:srgbClr val="FF0000"/>
                </a:solidFill>
              </a:rPr>
              <a:t>23 bits</a:t>
            </a:r>
          </a:p>
        </p:txBody>
      </p:sp>
      <p:sp>
        <p:nvSpPr>
          <p:cNvPr id="26" name="TextBox 141"/>
          <p:cNvSpPr txBox="1">
            <a:spLocks noChangeArrowheads="1"/>
          </p:cNvSpPr>
          <p:nvPr/>
        </p:nvSpPr>
        <p:spPr bwMode="auto">
          <a:xfrm>
            <a:off x="573088" y="1908175"/>
            <a:ext cx="1258887" cy="368300"/>
          </a:xfrm>
          <a:prstGeom prst="rect">
            <a:avLst/>
          </a:prstGeom>
          <a:noFill/>
          <a:ln w="9525">
            <a:noFill/>
            <a:miter lim="800000"/>
            <a:headEnd/>
            <a:tailEnd/>
          </a:ln>
        </p:spPr>
        <p:txBody>
          <a:bodyPr>
            <a:spAutoFit/>
          </a:bodyPr>
          <a:lstStyle/>
          <a:p>
            <a:pPr algn="ctr"/>
            <a:r>
              <a:rPr lang="en-US" b="1">
                <a:solidFill>
                  <a:srgbClr val="FF0000"/>
                </a:solidFill>
              </a:rPr>
              <a:t>1 bit</a:t>
            </a:r>
          </a:p>
        </p:txBody>
      </p:sp>
      <p:cxnSp>
        <p:nvCxnSpPr>
          <p:cNvPr id="27" name="Straight Connector 26"/>
          <p:cNvCxnSpPr/>
          <p:nvPr/>
        </p:nvCxnSpPr>
        <p:spPr>
          <a:xfrm rot="5400000">
            <a:off x="8461375" y="1304925"/>
            <a:ext cx="5207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a:off x="8461375" y="4144963"/>
            <a:ext cx="5207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8728075" y="866775"/>
            <a:ext cx="301625" cy="106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0" name="Rectangle 29"/>
          <p:cNvSpPr/>
          <p:nvPr/>
        </p:nvSpPr>
        <p:spPr>
          <a:xfrm>
            <a:off x="8728075" y="3544888"/>
            <a:ext cx="301625" cy="106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31" name="Group 27"/>
          <p:cNvGrpSpPr>
            <a:grpSpLocks/>
          </p:cNvGrpSpPr>
          <p:nvPr/>
        </p:nvGrpSpPr>
        <p:grpSpPr bwMode="auto">
          <a:xfrm>
            <a:off x="1984375" y="2374900"/>
            <a:ext cx="4968875" cy="1265107"/>
            <a:chOff x="1984700" y="2452688"/>
            <a:chExt cx="4968875" cy="1265106"/>
          </a:xfrm>
        </p:grpSpPr>
        <p:sp>
          <p:nvSpPr>
            <p:cNvPr id="32" name="Rectangle 31"/>
            <p:cNvSpPr/>
            <p:nvPr/>
          </p:nvSpPr>
          <p:spPr bwMode="auto">
            <a:xfrm>
              <a:off x="1984700" y="2452688"/>
              <a:ext cx="4968875" cy="120491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3" name="TextBox 126"/>
            <p:cNvSpPr txBox="1">
              <a:spLocks noChangeArrowheads="1"/>
            </p:cNvSpPr>
            <p:nvPr/>
          </p:nvSpPr>
          <p:spPr bwMode="auto">
            <a:xfrm>
              <a:off x="2186866" y="2539011"/>
              <a:ext cx="4663189" cy="1178783"/>
            </a:xfrm>
            <a:prstGeom prst="rect">
              <a:avLst/>
            </a:prstGeom>
            <a:noFill/>
            <a:ln w="9525">
              <a:noFill/>
              <a:miter lim="800000"/>
              <a:headEnd/>
              <a:tailEnd/>
            </a:ln>
          </p:spPr>
          <p:txBody>
            <a:bodyPr>
              <a:spAutoFit/>
            </a:bodyPr>
            <a:lstStyle/>
            <a:p>
              <a:r>
                <a:rPr lang="en-US" sz="2000" dirty="0"/>
                <a:t>Decimal Value = (-1)</a:t>
              </a:r>
              <a:r>
                <a:rPr lang="en-US" sz="2000" baseline="30000" dirty="0"/>
                <a:t>s</a:t>
              </a:r>
              <a:r>
                <a:rPr lang="en-US" sz="2000" dirty="0"/>
                <a:t> (1+f) 2</a:t>
              </a:r>
              <a:r>
                <a:rPr lang="en-US" sz="2000" baseline="30000" dirty="0"/>
                <a:t>e-bias</a:t>
              </a:r>
              <a:endParaRPr lang="en-US" dirty="0"/>
            </a:p>
            <a:p>
              <a:endParaRPr lang="en-US" sz="1400" dirty="0"/>
            </a:p>
            <a:p>
              <a:r>
                <a:rPr lang="en-US" sz="1400" dirty="0"/>
                <a:t>where: 	f = ∑[(b</a:t>
              </a:r>
              <a:r>
                <a:rPr lang="en-US" sz="1400" baseline="-25000" dirty="0"/>
                <a:t>-</a:t>
              </a:r>
              <a:r>
                <a:rPr lang="en-US" sz="1400" baseline="-25000" dirty="0" err="1"/>
                <a:t>i</a:t>
              </a:r>
              <a:r>
                <a:rPr lang="en-US" sz="1400" dirty="0"/>
                <a:t>)2</a:t>
              </a:r>
              <a:r>
                <a:rPr lang="en-US" sz="1400" baseline="30000" dirty="0"/>
                <a:t>-i</a:t>
              </a:r>
              <a:r>
                <a:rPr lang="en-US" sz="1400" dirty="0"/>
                <a:t>] ∀ </a:t>
              </a:r>
              <a:r>
                <a:rPr lang="en-US" sz="1400" dirty="0" err="1"/>
                <a:t>i</a:t>
              </a:r>
              <a:r>
                <a:rPr lang="en-US" sz="1400" dirty="0"/>
                <a:t> ϵ (1,23)</a:t>
              </a:r>
            </a:p>
            <a:p>
              <a:r>
                <a:rPr lang="en-US" sz="1400" dirty="0" smtClean="0"/>
                <a:t>bias </a:t>
              </a:r>
              <a:r>
                <a:rPr lang="en-US" sz="1400" dirty="0"/>
                <a:t>= 127 for single precision floating-point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52400" y="0"/>
            <a:ext cx="8797925" cy="814387"/>
          </a:xfrm>
        </p:spPr>
        <p:txBody>
          <a:bodyPr/>
          <a:lstStyle/>
          <a:p>
            <a:pPr eaLnBrk="1" hangingPunct="1"/>
            <a:r>
              <a:rPr lang="en-US" dirty="0" smtClean="0">
                <a:solidFill>
                  <a:srgbClr val="FF0000"/>
                </a:solidFill>
              </a:rPr>
              <a:t>Floating-Point Unit (FPU)</a:t>
            </a:r>
          </a:p>
        </p:txBody>
      </p:sp>
      <p:sp>
        <p:nvSpPr>
          <p:cNvPr id="10245" name="Rectangle 3"/>
          <p:cNvSpPr>
            <a:spLocks noGrp="1" noChangeArrowheads="1"/>
          </p:cNvSpPr>
          <p:nvPr>
            <p:ph type="body" idx="1"/>
          </p:nvPr>
        </p:nvSpPr>
        <p:spPr>
          <a:xfrm>
            <a:off x="333374" y="1185862"/>
            <a:ext cx="5153025" cy="3995737"/>
          </a:xfrm>
        </p:spPr>
        <p:txBody>
          <a:bodyPr>
            <a:normAutofit/>
          </a:bodyPr>
          <a:lstStyle/>
          <a:p>
            <a:pPr>
              <a:defRPr/>
            </a:pPr>
            <a:r>
              <a:rPr lang="en-US" sz="1700" dirty="0" smtClean="0"/>
              <a:t>The FPU provides floating-point computation functionality that is compliant with the IEEE 754 standard</a:t>
            </a:r>
          </a:p>
          <a:p>
            <a:pPr>
              <a:defRPr/>
            </a:pPr>
            <a:r>
              <a:rPr lang="en-US" sz="1700" dirty="0" smtClean="0"/>
              <a:t>Enables conversions between fixed-point and floating-point data formats, and floating-point constant instructions</a:t>
            </a:r>
          </a:p>
          <a:p>
            <a:pPr>
              <a:defRPr/>
            </a:pPr>
            <a:r>
              <a:rPr lang="en-US" sz="1700" dirty="0" smtClean="0"/>
              <a:t>The Cortex-M4F FPU fully supports single-precision:</a:t>
            </a:r>
          </a:p>
          <a:p>
            <a:pPr lvl="1">
              <a:defRPr/>
            </a:pPr>
            <a:r>
              <a:rPr lang="en-US" sz="1500" dirty="0" smtClean="0">
                <a:ea typeface="+mn-ea"/>
                <a:cs typeface="+mn-cs"/>
              </a:rPr>
              <a:t>Add</a:t>
            </a:r>
          </a:p>
          <a:p>
            <a:pPr lvl="1">
              <a:defRPr/>
            </a:pPr>
            <a:r>
              <a:rPr lang="en-US" sz="1500" dirty="0" smtClean="0">
                <a:ea typeface="+mn-ea"/>
                <a:cs typeface="+mn-cs"/>
              </a:rPr>
              <a:t>Subtract</a:t>
            </a:r>
          </a:p>
          <a:p>
            <a:pPr lvl="1">
              <a:defRPr/>
            </a:pPr>
            <a:r>
              <a:rPr lang="en-US" sz="1500" dirty="0" smtClean="0">
                <a:ea typeface="+mn-ea"/>
                <a:cs typeface="+mn-cs"/>
              </a:rPr>
              <a:t>Multiply</a:t>
            </a:r>
          </a:p>
          <a:p>
            <a:pPr lvl="1">
              <a:defRPr/>
            </a:pPr>
            <a:r>
              <a:rPr lang="en-US" sz="1500" dirty="0" smtClean="0">
                <a:ea typeface="+mn-ea"/>
                <a:cs typeface="+mn-cs"/>
              </a:rPr>
              <a:t>Divide</a:t>
            </a:r>
          </a:p>
          <a:p>
            <a:pPr lvl="1">
              <a:defRPr/>
            </a:pPr>
            <a:r>
              <a:rPr lang="en-US" sz="1500" dirty="0" smtClean="0">
                <a:ea typeface="+mn-ea"/>
                <a:cs typeface="+mn-cs"/>
              </a:rPr>
              <a:t>Single cycle multiply and accumulate (MAC)</a:t>
            </a:r>
          </a:p>
          <a:p>
            <a:pPr lvl="1">
              <a:defRPr/>
            </a:pPr>
            <a:r>
              <a:rPr lang="en-US" sz="1500" dirty="0" smtClean="0">
                <a:ea typeface="+mn-ea"/>
                <a:cs typeface="+mn-cs"/>
              </a:rPr>
              <a:t>Square root</a:t>
            </a:r>
          </a:p>
          <a:p>
            <a:pPr lvl="1" eaLnBrk="1" hangingPunct="1">
              <a:defRPr/>
            </a:pPr>
            <a:endParaRPr lang="en-US" sz="1400" dirty="0" smtClean="0"/>
          </a:p>
          <a:p>
            <a:pPr eaLnBrk="1" hangingPunct="1">
              <a:defRPr/>
            </a:pPr>
            <a:endParaRPr lang="en-US" sz="1600" dirty="0" smtClean="0"/>
          </a:p>
          <a:p>
            <a:pPr eaLnBrk="1" hangingPunct="1">
              <a:defRPr/>
            </a:pPr>
            <a:endParaRPr lang="en-US" sz="1600" dirty="0" smtClean="0"/>
          </a:p>
        </p:txBody>
      </p:sp>
      <p:pic>
        <p:nvPicPr>
          <p:cNvPr id="13316" name="Picture 116"/>
          <p:cNvPicPr>
            <a:picLocks noChangeAspect="1" noChangeArrowheads="1"/>
          </p:cNvPicPr>
          <p:nvPr/>
        </p:nvPicPr>
        <p:blipFill>
          <a:blip r:embed="rId3" cstate="print"/>
          <a:srcRect/>
          <a:stretch>
            <a:fillRect/>
          </a:stretch>
        </p:blipFill>
        <p:spPr bwMode="auto">
          <a:xfrm>
            <a:off x="5638800" y="1300164"/>
            <a:ext cx="3133725" cy="2854792"/>
          </a:xfrm>
          <a:prstGeom prst="rect">
            <a:avLst/>
          </a:prstGeom>
          <a:noFill/>
          <a:ln w="9525">
            <a:noFill/>
            <a:miter lim="800000"/>
            <a:headEnd/>
            <a:tailEnd/>
          </a:ln>
        </p:spPr>
      </p:pic>
      <p:pic>
        <p:nvPicPr>
          <p:cNvPr id="13317" name="Picture 118" descr="C-M4F.png"/>
          <p:cNvPicPr>
            <a:picLocks noChangeAspect="1"/>
          </p:cNvPicPr>
          <p:nvPr/>
        </p:nvPicPr>
        <p:blipFill>
          <a:blip r:embed="rId4" cstate="print"/>
          <a:srcRect/>
          <a:stretch>
            <a:fillRect/>
          </a:stretch>
        </p:blipFill>
        <p:spPr bwMode="auto">
          <a:xfrm>
            <a:off x="1036638" y="5419725"/>
            <a:ext cx="7032625" cy="808038"/>
          </a:xfrm>
          <a:prstGeom prst="rect">
            <a:avLst/>
          </a:prstGeom>
          <a:noFill/>
          <a:ln w="9525">
            <a:noFill/>
            <a:miter lim="800000"/>
            <a:headEnd/>
            <a:tailEnd/>
          </a:ln>
        </p:spPr>
      </p:pic>
      <p:sp>
        <p:nvSpPr>
          <p:cNvPr id="6" name="Leading Question"/>
          <p:cNvSpPr txBox="1"/>
          <p:nvPr/>
        </p:nvSpPr>
        <p:spPr>
          <a:xfrm>
            <a:off x="7209713" y="6562045"/>
            <a:ext cx="1611018"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Modes of Operation...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685800" y="1447800"/>
            <a:ext cx="7772400" cy="44196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5362" name="Title 1"/>
          <p:cNvSpPr>
            <a:spLocks noGrp="1"/>
          </p:cNvSpPr>
          <p:nvPr>
            <p:ph type="title"/>
          </p:nvPr>
        </p:nvSpPr>
        <p:spPr/>
        <p:txBody>
          <a:bodyPr/>
          <a:lstStyle/>
          <a:p>
            <a:r>
              <a:rPr lang="en-US" dirty="0" smtClean="0">
                <a:solidFill>
                  <a:srgbClr val="FF0000"/>
                </a:solidFill>
              </a:rPr>
              <a:t>Modes of Operation</a:t>
            </a:r>
          </a:p>
        </p:txBody>
      </p:sp>
      <p:sp>
        <p:nvSpPr>
          <p:cNvPr id="3" name="Content Placeholder 2"/>
          <p:cNvSpPr>
            <a:spLocks noGrp="1"/>
          </p:cNvSpPr>
          <p:nvPr>
            <p:ph idx="1"/>
          </p:nvPr>
        </p:nvSpPr>
        <p:spPr>
          <a:xfrm>
            <a:off x="533400" y="914400"/>
            <a:ext cx="7924800" cy="5562600"/>
          </a:xfrm>
        </p:spPr>
        <p:txBody>
          <a:bodyPr>
            <a:normAutofit/>
          </a:bodyPr>
          <a:lstStyle/>
          <a:p>
            <a:pPr>
              <a:defRPr/>
            </a:pPr>
            <a:r>
              <a:rPr lang="en-US" sz="2000" dirty="0" smtClean="0"/>
              <a:t>There are three different modes of operation for the FPU:</a:t>
            </a:r>
          </a:p>
          <a:p>
            <a:pPr>
              <a:defRPr/>
            </a:pPr>
            <a:endParaRPr lang="en-US" sz="2400" dirty="0" smtClean="0"/>
          </a:p>
          <a:p>
            <a:pPr lvl="1">
              <a:buFont typeface="Wingdings" pitchFamily="2" charset="2"/>
              <a:buChar char="§"/>
              <a:defRPr/>
            </a:pPr>
            <a:r>
              <a:rPr lang="en-US" sz="1800" b="1" dirty="0" smtClean="0">
                <a:ea typeface="+mn-ea"/>
                <a:cs typeface="+mn-cs"/>
              </a:rPr>
              <a:t>Full-Compliance mode </a:t>
            </a:r>
            <a:r>
              <a:rPr lang="en-US" sz="1800" dirty="0" smtClean="0">
                <a:ea typeface="+mn-ea"/>
                <a:cs typeface="+mn-cs"/>
              </a:rPr>
              <a:t>– </a:t>
            </a:r>
            <a:r>
              <a:rPr lang="en-US" sz="1800" b="0" dirty="0" smtClean="0">
                <a:ea typeface="+mn-ea"/>
                <a:cs typeface="+mn-cs"/>
              </a:rPr>
              <a:t>In Full-Compliance mode, the FPU processes all operations according to the IEEE 754 standard in hardware. </a:t>
            </a:r>
            <a:r>
              <a:rPr lang="en-US" sz="1800" dirty="0" smtClean="0"/>
              <a:t>No support code is required.</a:t>
            </a:r>
            <a:endParaRPr lang="en-US" sz="1800" b="0" dirty="0" smtClean="0">
              <a:ea typeface="+mn-ea"/>
              <a:cs typeface="+mn-cs"/>
            </a:endParaRPr>
          </a:p>
          <a:p>
            <a:pPr lvl="1">
              <a:buFont typeface="Wingdings" pitchFamily="2" charset="2"/>
              <a:buChar char="§"/>
              <a:defRPr/>
            </a:pPr>
            <a:endParaRPr lang="en-US" sz="1800" dirty="0" smtClean="0"/>
          </a:p>
          <a:p>
            <a:pPr lvl="1">
              <a:buFont typeface="Wingdings" pitchFamily="2" charset="2"/>
              <a:buChar char="§"/>
              <a:defRPr/>
            </a:pPr>
            <a:r>
              <a:rPr lang="en-US" sz="1800" b="1" dirty="0" smtClean="0"/>
              <a:t>Flush-to-Zero mode </a:t>
            </a:r>
            <a:r>
              <a:rPr lang="en-US" sz="1800" dirty="0" smtClean="0"/>
              <a:t>– </a:t>
            </a:r>
            <a:r>
              <a:rPr lang="en-US" sz="1800" b="0" dirty="0" smtClean="0">
                <a:ea typeface="+mn-ea"/>
                <a:cs typeface="+mn-cs"/>
              </a:rPr>
              <a:t>A result that is </a:t>
            </a:r>
            <a:r>
              <a:rPr lang="en-US" sz="1800" b="0" dirty="0" smtClean="0"/>
              <a:t>very small</a:t>
            </a:r>
            <a:r>
              <a:rPr lang="en-US" sz="1800" b="0" dirty="0" smtClean="0">
                <a:ea typeface="+mn-ea"/>
                <a:cs typeface="+mn-cs"/>
              </a:rPr>
              <a:t>, as described in the IEEE 754 standard, where the destination precision is smaller in magnitude than the minimum normal value before rounding, is replaced with a zero.</a:t>
            </a:r>
            <a:endParaRPr lang="en-US" sz="1800" b="0" dirty="0" smtClean="0"/>
          </a:p>
          <a:p>
            <a:pPr lvl="1">
              <a:buFont typeface="Wingdings" pitchFamily="2" charset="2"/>
              <a:buChar char="§"/>
              <a:defRPr/>
            </a:pPr>
            <a:endParaRPr lang="en-US" sz="1800" dirty="0" smtClean="0"/>
          </a:p>
          <a:p>
            <a:pPr lvl="1">
              <a:buFont typeface="Wingdings" pitchFamily="2" charset="2"/>
              <a:buChar char="§"/>
              <a:defRPr/>
            </a:pPr>
            <a:r>
              <a:rPr lang="en-US" sz="1800" b="1" dirty="0" smtClean="0"/>
              <a:t>Default </a:t>
            </a:r>
            <a:r>
              <a:rPr lang="en-US" sz="1800" b="1" dirty="0" err="1" smtClean="0"/>
              <a:t>NaN</a:t>
            </a:r>
            <a:r>
              <a:rPr lang="en-US" sz="1800" b="1" dirty="0" smtClean="0"/>
              <a:t> (not a number) mode </a:t>
            </a:r>
            <a:r>
              <a:rPr lang="en-US" sz="1800" dirty="0" smtClean="0"/>
              <a:t>– </a:t>
            </a:r>
            <a:r>
              <a:rPr lang="en-US" sz="1800" b="0" dirty="0" smtClean="0">
                <a:ea typeface="+mn-ea"/>
                <a:cs typeface="+mn-cs"/>
              </a:rPr>
              <a:t>In this mode, the result of any arithmetic data processing operation that involves an input </a:t>
            </a:r>
            <a:r>
              <a:rPr lang="en-US" sz="1800" b="0" dirty="0" err="1" smtClean="0">
                <a:ea typeface="+mn-ea"/>
                <a:cs typeface="+mn-cs"/>
              </a:rPr>
              <a:t>NaN</a:t>
            </a:r>
            <a:r>
              <a:rPr lang="en-US" sz="1800" b="0" dirty="0" smtClean="0">
                <a:ea typeface="+mn-ea"/>
                <a:cs typeface="+mn-cs"/>
              </a:rPr>
              <a:t>, or that generates a </a:t>
            </a:r>
            <a:r>
              <a:rPr lang="en-US" sz="1800" b="0" dirty="0" err="1" smtClean="0">
                <a:ea typeface="+mn-ea"/>
                <a:cs typeface="+mn-cs"/>
              </a:rPr>
              <a:t>NaN</a:t>
            </a:r>
            <a:r>
              <a:rPr lang="en-US" sz="1800" b="0" dirty="0" smtClean="0">
                <a:ea typeface="+mn-ea"/>
                <a:cs typeface="+mn-cs"/>
              </a:rPr>
              <a:t> result, returns the default </a:t>
            </a:r>
            <a:r>
              <a:rPr lang="en-US" sz="1800" b="0" dirty="0" err="1" smtClean="0">
                <a:ea typeface="+mn-ea"/>
                <a:cs typeface="+mn-cs"/>
              </a:rPr>
              <a:t>NaN</a:t>
            </a:r>
            <a:r>
              <a:rPr lang="en-US" sz="1800" b="0" dirty="0" smtClean="0">
                <a:ea typeface="+mn-ea"/>
                <a:cs typeface="+mn-cs"/>
              </a:rPr>
              <a:t>. ( </a:t>
            </a:r>
            <a:r>
              <a:rPr lang="en-US" sz="1800" dirty="0" smtClean="0">
                <a:sym typeface="Wingdings" pitchFamily="2" charset="2"/>
              </a:rPr>
              <a:t>0 / 0 = </a:t>
            </a:r>
            <a:r>
              <a:rPr lang="en-US" sz="1800" dirty="0" err="1" smtClean="0">
                <a:sym typeface="Wingdings" pitchFamily="2" charset="2"/>
              </a:rPr>
              <a:t>NaN</a:t>
            </a:r>
            <a:r>
              <a:rPr lang="en-US" sz="1800" dirty="0" smtClean="0">
                <a:sym typeface="Wingdings" pitchFamily="2" charset="2"/>
              </a:rPr>
              <a:t> )</a:t>
            </a:r>
            <a:endParaRPr lang="en-US" sz="1800" dirty="0"/>
          </a:p>
        </p:txBody>
      </p:sp>
      <p:sp>
        <p:nvSpPr>
          <p:cNvPr id="7" name="Leading Question"/>
          <p:cNvSpPr txBox="1"/>
          <p:nvPr/>
        </p:nvSpPr>
        <p:spPr>
          <a:xfrm>
            <a:off x="7588021" y="6562045"/>
            <a:ext cx="1232710"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FPU Registers...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533400" y="2286000"/>
            <a:ext cx="4724400" cy="19812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p:txBody>
          <a:bodyPr/>
          <a:lstStyle/>
          <a:p>
            <a:r>
              <a:rPr lang="en-US" dirty="0" smtClean="0">
                <a:solidFill>
                  <a:srgbClr val="FF0000"/>
                </a:solidFill>
              </a:rPr>
              <a:t>FPU Registers</a:t>
            </a:r>
            <a:endParaRPr lang="en-US" dirty="0">
              <a:solidFill>
                <a:srgbClr val="FF0000"/>
              </a:solidFill>
            </a:endParaRPr>
          </a:p>
        </p:txBody>
      </p:sp>
      <p:sp>
        <p:nvSpPr>
          <p:cNvPr id="3" name="Content Placeholder 2"/>
          <p:cNvSpPr>
            <a:spLocks noGrp="1"/>
          </p:cNvSpPr>
          <p:nvPr>
            <p:ph idx="1"/>
          </p:nvPr>
        </p:nvSpPr>
        <p:spPr>
          <a:xfrm>
            <a:off x="609600" y="2438400"/>
            <a:ext cx="4648200" cy="1828800"/>
          </a:xfrm>
        </p:spPr>
        <p:txBody>
          <a:bodyPr>
            <a:normAutofit/>
          </a:bodyPr>
          <a:lstStyle/>
          <a:p>
            <a:pPr>
              <a:buFont typeface="Wingdings"/>
              <a:buChar char=""/>
            </a:pPr>
            <a:r>
              <a:rPr lang="en-US" sz="2400" b="0" dirty="0" smtClean="0"/>
              <a:t>Sixteen 64-bit double-word </a:t>
            </a:r>
            <a:br>
              <a:rPr lang="en-US" sz="2400" b="0" dirty="0" smtClean="0"/>
            </a:br>
            <a:r>
              <a:rPr lang="en-US" sz="2400" b="0" dirty="0" smtClean="0"/>
              <a:t>registers, D0-D15</a:t>
            </a:r>
          </a:p>
          <a:p>
            <a:pPr>
              <a:buFont typeface="Wingdings"/>
              <a:buChar char=""/>
            </a:pPr>
            <a:r>
              <a:rPr lang="en-US" sz="2400" b="0" dirty="0" smtClean="0"/>
              <a:t>Thirty-two 32-bit single-word </a:t>
            </a:r>
            <a:br>
              <a:rPr lang="en-US" sz="2400" b="0" dirty="0" smtClean="0"/>
            </a:br>
            <a:r>
              <a:rPr lang="en-US" sz="2400" b="0" dirty="0" smtClean="0"/>
              <a:t>registers, S0-S31</a:t>
            </a:r>
            <a:endParaRPr lang="en-US" sz="2400" dirty="0" smtClean="0"/>
          </a:p>
          <a:p>
            <a:pPr>
              <a:buFont typeface="Wingdings"/>
              <a:buChar char=""/>
            </a:pPr>
            <a:endParaRPr lang="en-US" sz="2000" dirty="0" smtClean="0"/>
          </a:p>
          <a:p>
            <a:pPr>
              <a:buFont typeface="Wingdings"/>
              <a:buChar char=""/>
            </a:pPr>
            <a:endParaRPr lang="en-US" sz="2000" dirty="0" smtClean="0"/>
          </a:p>
          <a:p>
            <a:pPr algn="ctr">
              <a:buNone/>
            </a:pPr>
            <a:endParaRPr lang="en-US" sz="2000" dirty="0" smtClean="0"/>
          </a:p>
          <a:p>
            <a:pPr algn="ctr">
              <a:buNone/>
            </a:pPr>
            <a:endParaRPr lang="en-US" sz="2000" dirty="0" smtClean="0"/>
          </a:p>
        </p:txBody>
      </p:sp>
      <p:pic>
        <p:nvPicPr>
          <p:cNvPr id="4" name="Picture 3" descr="8-17-2012 10-53-33 AM.png"/>
          <p:cNvPicPr>
            <a:picLocks noChangeAspect="1"/>
          </p:cNvPicPr>
          <p:nvPr/>
        </p:nvPicPr>
        <p:blipFill>
          <a:blip r:embed="rId3" cstate="print"/>
          <a:stretch>
            <a:fillRect/>
          </a:stretch>
        </p:blipFill>
        <p:spPr>
          <a:xfrm>
            <a:off x="5867400" y="1600200"/>
            <a:ext cx="1981010" cy="3404860"/>
          </a:xfrm>
          <a:prstGeom prst="rect">
            <a:avLst/>
          </a:prstGeom>
        </p:spPr>
      </p:pic>
      <p:sp>
        <p:nvSpPr>
          <p:cNvPr id="7" name="Leading Question"/>
          <p:cNvSpPr txBox="1"/>
          <p:nvPr/>
        </p:nvSpPr>
        <p:spPr>
          <a:xfrm>
            <a:off x="8195560" y="6562045"/>
            <a:ext cx="625171"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Usage...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FPU Usage</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sz="2000" dirty="0" smtClean="0"/>
              <a:t>The FPU is disabled from reset. </a:t>
            </a:r>
            <a:r>
              <a:rPr lang="en-US" sz="2000" b="0" dirty="0" smtClean="0"/>
              <a:t>You must </a:t>
            </a:r>
            <a:r>
              <a:rPr lang="en-US" sz="2000" dirty="0" smtClean="0"/>
              <a:t>enable it* </a:t>
            </a:r>
            <a:r>
              <a:rPr lang="en-US" sz="2000" b="0" dirty="0" smtClean="0"/>
              <a:t>before you can use any floating-point instructions. The processor must be in privileged mode to read from and write to the Coprocessor Access Control (CPAC) register.</a:t>
            </a:r>
          </a:p>
          <a:p>
            <a:r>
              <a:rPr lang="en-US" sz="2000" dirty="0" smtClean="0"/>
              <a:t>Exceptions: </a:t>
            </a:r>
            <a:r>
              <a:rPr lang="en-US" sz="2000" b="0" dirty="0" smtClean="0"/>
              <a:t>The FPU sets the cumulative exception status flag in the FPSCR register as required for each instruction. The FPU does not support user-mode traps.</a:t>
            </a:r>
          </a:p>
          <a:p>
            <a:r>
              <a:rPr lang="en-US" sz="2000" b="0" dirty="0" smtClean="0"/>
              <a:t>The processor can reduce the exception latency by using </a:t>
            </a:r>
            <a:r>
              <a:rPr lang="en-US" sz="2000" dirty="0" smtClean="0"/>
              <a:t>lazy stacking*</a:t>
            </a:r>
            <a:r>
              <a:rPr lang="en-US" sz="2000" b="0" dirty="0" smtClean="0"/>
              <a:t>. This means that the processor reserves space on the stack for the FPU state, but does not save that state information to the stack. </a:t>
            </a:r>
            <a:endParaRPr lang="en-US" sz="2000" b="0" dirty="0"/>
          </a:p>
        </p:txBody>
      </p:sp>
      <p:pic>
        <p:nvPicPr>
          <p:cNvPr id="1026" name="Picture 2" descr="C:\Documents and Settings\a0192895\Local Settings\Temporary Internet Files\Content.IE5\2MCIX7ZP\MC900013622[1].wmf"/>
          <p:cNvPicPr>
            <a:picLocks noChangeAspect="1" noChangeArrowheads="1"/>
          </p:cNvPicPr>
          <p:nvPr/>
        </p:nvPicPr>
        <p:blipFill>
          <a:blip r:embed="rId3" cstate="print"/>
          <a:srcRect/>
          <a:stretch>
            <a:fillRect/>
          </a:stretch>
        </p:blipFill>
        <p:spPr bwMode="auto">
          <a:xfrm>
            <a:off x="4835404" y="4191000"/>
            <a:ext cx="2439337" cy="2065338"/>
          </a:xfrm>
          <a:prstGeom prst="rect">
            <a:avLst/>
          </a:prstGeom>
          <a:noFill/>
        </p:spPr>
      </p:pic>
      <p:sp>
        <p:nvSpPr>
          <p:cNvPr id="5" name="Leading Question"/>
          <p:cNvSpPr txBox="1"/>
          <p:nvPr/>
        </p:nvSpPr>
        <p:spPr>
          <a:xfrm>
            <a:off x="8149072" y="6562045"/>
            <a:ext cx="67165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CMSIS...</a:t>
            </a:r>
          </a:p>
        </p:txBody>
      </p:sp>
      <p:sp>
        <p:nvSpPr>
          <p:cNvPr id="6" name="TextBox 5"/>
          <p:cNvSpPr txBox="1"/>
          <p:nvPr/>
        </p:nvSpPr>
        <p:spPr>
          <a:xfrm>
            <a:off x="427375" y="6214646"/>
            <a:ext cx="4830425" cy="338554"/>
          </a:xfrm>
          <a:prstGeom prst="rect">
            <a:avLst/>
          </a:prstGeom>
          <a:noFill/>
        </p:spPr>
        <p:txBody>
          <a:bodyPr wrap="none" rtlCol="0" anchor="ctr" anchorCtr="0">
            <a:spAutoFit/>
          </a:bodyPr>
          <a:lstStyle/>
          <a:p>
            <a:r>
              <a:rPr lang="en-US" dirty="0" smtClean="0">
                <a:solidFill>
                  <a:schemeClr val="dk1"/>
                </a:solidFill>
                <a:effectLst/>
              </a:rPr>
              <a:t>* with a StellarisWare API function call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solidFill>
                  <a:srgbClr val="FF0000"/>
                </a:solidFill>
              </a:rPr>
              <a:t>CMSIS</a:t>
            </a:r>
            <a:r>
              <a:rPr lang="en-US" sz="2800" baseline="30000" dirty="0" smtClean="0">
                <a:solidFill>
                  <a:srgbClr val="FF0000"/>
                </a:solidFill>
              </a:rPr>
              <a:t>*</a:t>
            </a:r>
            <a:r>
              <a:rPr lang="en-US" dirty="0" smtClean="0">
                <a:solidFill>
                  <a:srgbClr val="FF0000"/>
                </a:solidFill>
              </a:rPr>
              <a:t> DSP Library Performance</a:t>
            </a:r>
          </a:p>
        </p:txBody>
      </p:sp>
      <p:sp>
        <p:nvSpPr>
          <p:cNvPr id="22532" name="TextBox 5"/>
          <p:cNvSpPr txBox="1">
            <a:spLocks noChangeArrowheads="1"/>
          </p:cNvSpPr>
          <p:nvPr/>
        </p:nvSpPr>
        <p:spPr bwMode="auto">
          <a:xfrm>
            <a:off x="395288" y="6230938"/>
            <a:ext cx="8291512" cy="246062"/>
          </a:xfrm>
          <a:prstGeom prst="rect">
            <a:avLst/>
          </a:prstGeom>
          <a:noFill/>
          <a:ln w="9525">
            <a:noFill/>
            <a:miter lim="800000"/>
            <a:headEnd/>
            <a:tailEnd/>
          </a:ln>
        </p:spPr>
        <p:txBody>
          <a:bodyPr>
            <a:spAutoFit/>
          </a:bodyPr>
          <a:lstStyle/>
          <a:p>
            <a:r>
              <a:rPr lang="en-US" sz="1000" dirty="0"/>
              <a:t>Source: ARM CMSIS Partner Meeting Embedded World, </a:t>
            </a:r>
            <a:r>
              <a:rPr lang="en-US" sz="1000" dirty="0" err="1"/>
              <a:t>Reinhard</a:t>
            </a:r>
            <a:r>
              <a:rPr lang="en-US" sz="1000" dirty="0"/>
              <a:t> </a:t>
            </a:r>
            <a:r>
              <a:rPr lang="en-US" sz="1000" dirty="0" err="1"/>
              <a:t>Keil</a:t>
            </a:r>
            <a:endParaRPr lang="en-US" sz="1000" dirty="0"/>
          </a:p>
        </p:txBody>
      </p:sp>
      <p:sp>
        <p:nvSpPr>
          <p:cNvPr id="22533" name="Content Placeholder 2"/>
          <p:cNvSpPr>
            <a:spLocks noGrp="1"/>
          </p:cNvSpPr>
          <p:nvPr>
            <p:ph idx="1"/>
          </p:nvPr>
        </p:nvSpPr>
        <p:spPr>
          <a:xfrm>
            <a:off x="533400" y="990600"/>
            <a:ext cx="8007350" cy="1273175"/>
          </a:xfrm>
        </p:spPr>
        <p:txBody>
          <a:bodyPr>
            <a:normAutofit/>
          </a:bodyPr>
          <a:lstStyle/>
          <a:p>
            <a:pPr marL="342900" lvl="1" indent="-342900"/>
            <a:r>
              <a:rPr lang="en-US" sz="1800" dirty="0" smtClean="0"/>
              <a:t>DSP Library Benchmark: Cortex M3 vs. Cortex M4 (</a:t>
            </a:r>
            <a:r>
              <a:rPr lang="en-US" sz="1800" i="1" dirty="0" smtClean="0"/>
              <a:t>SIMD + FPU</a:t>
            </a:r>
            <a:r>
              <a:rPr lang="en-US" sz="1800" dirty="0" smtClean="0"/>
              <a:t>)</a:t>
            </a:r>
          </a:p>
          <a:p>
            <a:pPr lvl="1"/>
            <a:r>
              <a:rPr lang="en-US" sz="1600" dirty="0" smtClean="0">
                <a:solidFill>
                  <a:schemeClr val="tx2"/>
                </a:solidFill>
              </a:rPr>
              <a:t>Fixed-point 	    ~ </a:t>
            </a:r>
            <a:r>
              <a:rPr lang="en-US" sz="1600" b="1" u="sng" dirty="0" smtClean="0">
                <a:solidFill>
                  <a:schemeClr val="tx2"/>
                </a:solidFill>
              </a:rPr>
              <a:t>2x faster</a:t>
            </a:r>
          </a:p>
          <a:p>
            <a:pPr lvl="1"/>
            <a:r>
              <a:rPr lang="en-US" sz="1600" dirty="0" smtClean="0">
                <a:solidFill>
                  <a:schemeClr val="tx2"/>
                </a:solidFill>
              </a:rPr>
              <a:t>Floating-point	    ~ </a:t>
            </a:r>
            <a:r>
              <a:rPr lang="en-US" sz="1600" b="1" u="sng" dirty="0" smtClean="0">
                <a:solidFill>
                  <a:schemeClr val="tx2"/>
                </a:solidFill>
              </a:rPr>
              <a:t>10x faster</a:t>
            </a:r>
          </a:p>
        </p:txBody>
      </p:sp>
      <p:sp>
        <p:nvSpPr>
          <p:cNvPr id="11" name="Rectangle 10"/>
          <p:cNvSpPr/>
          <p:nvPr/>
        </p:nvSpPr>
        <p:spPr>
          <a:xfrm>
            <a:off x="385116" y="609600"/>
            <a:ext cx="7615884" cy="264688"/>
          </a:xfrm>
          <a:prstGeom prst="rect">
            <a:avLst/>
          </a:prstGeom>
        </p:spPr>
        <p:txBody>
          <a:bodyPr wrap="square">
            <a:spAutoFit/>
          </a:bodyPr>
          <a:lstStyle/>
          <a:p>
            <a:r>
              <a:rPr lang="en-US" sz="1400" dirty="0" smtClean="0"/>
              <a:t>* - ARM® Cortex™ Microcontroller Software Interface Standard</a:t>
            </a:r>
            <a:endParaRPr lang="en-US" sz="1400" dirty="0"/>
          </a:p>
        </p:txBody>
      </p:sp>
      <p:sp>
        <p:nvSpPr>
          <p:cNvPr id="12" name="Leading Question"/>
          <p:cNvSpPr txBox="1"/>
          <p:nvPr/>
        </p:nvSpPr>
        <p:spPr>
          <a:xfrm>
            <a:off x="8402347" y="6562045"/>
            <a:ext cx="418384"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Lab...</a:t>
            </a:r>
          </a:p>
        </p:txBody>
      </p:sp>
      <p:pic>
        <p:nvPicPr>
          <p:cNvPr id="1026" name="Picture 2"/>
          <p:cNvPicPr>
            <a:picLocks noChangeAspect="1" noChangeArrowheads="1"/>
          </p:cNvPicPr>
          <p:nvPr/>
        </p:nvPicPr>
        <p:blipFill>
          <a:blip r:embed="rId3" cstate="print"/>
          <a:srcRect/>
          <a:stretch>
            <a:fillRect/>
          </a:stretch>
        </p:blipFill>
        <p:spPr bwMode="auto">
          <a:xfrm>
            <a:off x="5247699" y="1371600"/>
            <a:ext cx="3362901" cy="1147763"/>
          </a:xfrm>
          <a:prstGeom prst="rect">
            <a:avLst/>
          </a:prstGeom>
          <a:noFill/>
          <a:ln w="9525">
            <a:noFill/>
            <a:miter lim="800000"/>
            <a:headEnd/>
            <a:tailEnd/>
          </a:ln>
        </p:spPr>
      </p:pic>
      <p:grpSp>
        <p:nvGrpSpPr>
          <p:cNvPr id="13" name="Group 10"/>
          <p:cNvGrpSpPr>
            <a:grpSpLocks/>
          </p:cNvGrpSpPr>
          <p:nvPr/>
        </p:nvGrpSpPr>
        <p:grpSpPr bwMode="auto">
          <a:xfrm>
            <a:off x="457200" y="2752726"/>
            <a:ext cx="8235950" cy="3411537"/>
            <a:chOff x="457200" y="2236622"/>
            <a:chExt cx="8235950" cy="3412496"/>
          </a:xfrm>
        </p:grpSpPr>
        <p:pic>
          <p:nvPicPr>
            <p:cNvPr id="14" name="Picture 2"/>
            <p:cNvPicPr>
              <a:picLocks noChangeAspect="1" noChangeArrowheads="1"/>
            </p:cNvPicPr>
            <p:nvPr/>
          </p:nvPicPr>
          <p:blipFill>
            <a:blip r:embed="rId4" cstate="print"/>
            <a:srcRect/>
            <a:stretch>
              <a:fillRect/>
            </a:stretch>
          </p:blipFill>
          <p:spPr bwMode="auto">
            <a:xfrm>
              <a:off x="457200" y="2384425"/>
              <a:ext cx="8235950" cy="3194050"/>
            </a:xfrm>
            <a:prstGeom prst="rect">
              <a:avLst/>
            </a:prstGeom>
            <a:noFill/>
            <a:ln w="9525">
              <a:noFill/>
              <a:miter lim="800000"/>
              <a:headEnd/>
              <a:tailEnd/>
            </a:ln>
          </p:spPr>
        </p:pic>
        <p:sp>
          <p:nvSpPr>
            <p:cNvPr id="15" name="Rectangle 14"/>
            <p:cNvSpPr/>
            <p:nvPr/>
          </p:nvSpPr>
          <p:spPr>
            <a:xfrm>
              <a:off x="490538" y="2384301"/>
              <a:ext cx="8162925" cy="3264817"/>
            </a:xfrm>
            <a:prstGeom prst="rect">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6" name="Rectangle 15"/>
            <p:cNvSpPr/>
            <p:nvPr/>
          </p:nvSpPr>
          <p:spPr>
            <a:xfrm>
              <a:off x="487363" y="2236622"/>
              <a:ext cx="8162925" cy="146091"/>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bwMode="auto">
          <a:xfrm>
            <a:off x="762000" y="4510556"/>
            <a:ext cx="3483428" cy="13716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482" name="Rectangle 2"/>
          <p:cNvSpPr>
            <a:spLocks noGrp="1" noChangeArrowheads="1"/>
          </p:cNvSpPr>
          <p:nvPr>
            <p:ph type="title"/>
          </p:nvPr>
        </p:nvSpPr>
        <p:spPr/>
        <p:txBody>
          <a:bodyPr>
            <a:normAutofit/>
          </a:bodyPr>
          <a:lstStyle/>
          <a:p>
            <a:r>
              <a:rPr lang="en-US" dirty="0" smtClean="0">
                <a:solidFill>
                  <a:srgbClr val="FF0000"/>
                </a:solidFill>
              </a:rPr>
              <a:t>Lab 9: FPU</a:t>
            </a:r>
          </a:p>
        </p:txBody>
      </p:sp>
      <p:sp>
        <p:nvSpPr>
          <p:cNvPr id="20484" name="Text Box 4"/>
          <p:cNvSpPr txBox="1">
            <a:spLocks noChangeArrowheads="1"/>
          </p:cNvSpPr>
          <p:nvPr/>
        </p:nvSpPr>
        <p:spPr bwMode="auto">
          <a:xfrm>
            <a:off x="685800" y="4611672"/>
            <a:ext cx="3505200" cy="1098762"/>
          </a:xfrm>
          <a:prstGeom prst="rect">
            <a:avLst/>
          </a:prstGeom>
          <a:noFill/>
          <a:ln w="12700" algn="ctr">
            <a:noFill/>
            <a:miter lim="800000"/>
            <a:headEnd/>
            <a:tailEnd/>
          </a:ln>
        </p:spPr>
        <p:txBody>
          <a:bodyPr wrap="square" anchorCtr="1">
            <a:spAutoFit/>
          </a:bodyPr>
          <a:lstStyle/>
          <a:p>
            <a:pPr marL="342900" indent="-342900" algn="l">
              <a:buClr>
                <a:schemeClr val="tx2"/>
              </a:buClr>
              <a:buSzPct val="75000"/>
              <a:buFont typeface="Wingdings" pitchFamily="2" charset="2"/>
              <a:buChar char="u"/>
              <a:defRPr/>
            </a:pPr>
            <a:r>
              <a:rPr lang="en-US" b="0" dirty="0" smtClean="0"/>
              <a:t>Experiment with the FPU</a:t>
            </a:r>
          </a:p>
          <a:p>
            <a:pPr marL="342900" indent="-342900" algn="l">
              <a:buClr>
                <a:schemeClr val="tx2"/>
              </a:buClr>
              <a:buSzPct val="75000"/>
              <a:buFont typeface="Wingdings" pitchFamily="2" charset="2"/>
              <a:buChar char="u"/>
              <a:defRPr/>
            </a:pPr>
            <a:r>
              <a:rPr lang="en-US" b="0" dirty="0" smtClean="0"/>
              <a:t>Profile floating-point code</a:t>
            </a:r>
          </a:p>
          <a:p>
            <a:pPr marL="342900" indent="-342900" algn="l">
              <a:buClr>
                <a:schemeClr val="tx2"/>
              </a:buClr>
              <a:buSzPct val="75000"/>
              <a:buFont typeface="Wingdings" pitchFamily="2" charset="2"/>
              <a:buChar char="u"/>
              <a:defRPr/>
            </a:pPr>
            <a:endParaRPr lang="en-US" sz="1800" b="0" dirty="0"/>
          </a:p>
        </p:txBody>
      </p:sp>
      <p:sp>
        <p:nvSpPr>
          <p:cNvPr id="62" name="Leading Question"/>
          <p:cNvSpPr txBox="1"/>
          <p:nvPr/>
        </p:nvSpPr>
        <p:spPr>
          <a:xfrm>
            <a:off x="8057702" y="6562045"/>
            <a:ext cx="76302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Agenda ...</a:t>
            </a:r>
          </a:p>
        </p:txBody>
      </p:sp>
      <p:cxnSp>
        <p:nvCxnSpPr>
          <p:cNvPr id="15" name="Straight Connector 14"/>
          <p:cNvCxnSpPr/>
          <p:nvPr/>
        </p:nvCxnSpPr>
        <p:spPr bwMode="auto">
          <a:xfrm flipH="1">
            <a:off x="3276600" y="2362200"/>
            <a:ext cx="1184367" cy="8709"/>
          </a:xfrm>
          <a:prstGeom prst="line">
            <a:avLst/>
          </a:prstGeom>
          <a:solidFill>
            <a:schemeClr val="accent1"/>
          </a:solidFill>
          <a:ln w="25400" cap="flat" cmpd="sng" algn="ctr">
            <a:solidFill>
              <a:schemeClr val="tx1"/>
            </a:solidFill>
            <a:prstDash val="solid"/>
            <a:round/>
            <a:headEnd type="none" w="sm" len="sm"/>
            <a:tailEnd type="none" w="sm" len="sm"/>
          </a:ln>
          <a:effectLst/>
        </p:spPr>
      </p:cxnSp>
      <p:cxnSp>
        <p:nvCxnSpPr>
          <p:cNvPr id="16" name="Straight Connector 15"/>
          <p:cNvCxnSpPr/>
          <p:nvPr/>
        </p:nvCxnSpPr>
        <p:spPr bwMode="auto">
          <a:xfrm>
            <a:off x="4448933" y="1676400"/>
            <a:ext cx="0" cy="685800"/>
          </a:xfrm>
          <a:prstGeom prst="line">
            <a:avLst/>
          </a:prstGeom>
          <a:solidFill>
            <a:schemeClr val="accent1"/>
          </a:solidFill>
          <a:ln w="25400" cap="flat" cmpd="sng" algn="ctr">
            <a:solidFill>
              <a:schemeClr val="tx1"/>
            </a:solidFill>
            <a:prstDash val="solid"/>
            <a:round/>
            <a:headEnd type="none" w="sm" len="sm"/>
            <a:tailEnd type="none" w="sm" len="sm"/>
          </a:ln>
          <a:effectLst/>
        </p:spPr>
      </p:cxnSp>
      <p:sp>
        <p:nvSpPr>
          <p:cNvPr id="20" name="TextBox 19"/>
          <p:cNvSpPr txBox="1"/>
          <p:nvPr/>
        </p:nvSpPr>
        <p:spPr>
          <a:xfrm>
            <a:off x="3581400" y="1371600"/>
            <a:ext cx="3294493" cy="338554"/>
          </a:xfrm>
          <a:prstGeom prst="rect">
            <a:avLst/>
          </a:prstGeom>
          <a:noFill/>
        </p:spPr>
        <p:txBody>
          <a:bodyPr wrap="none" rtlCol="0" anchor="ctr" anchorCtr="1">
            <a:spAutoFit/>
          </a:bodyPr>
          <a:lstStyle/>
          <a:p>
            <a:r>
              <a:rPr lang="en-US" sz="2000" b="0" dirty="0" smtClean="0">
                <a:solidFill>
                  <a:schemeClr val="dk1"/>
                </a:solidFill>
                <a:effectLst/>
              </a:rPr>
              <a:t>USB Emulation Connection</a:t>
            </a:r>
          </a:p>
        </p:txBody>
      </p:sp>
      <p:cxnSp>
        <p:nvCxnSpPr>
          <p:cNvPr id="22" name="Straight Arrow Connector 21"/>
          <p:cNvCxnSpPr/>
          <p:nvPr/>
        </p:nvCxnSpPr>
        <p:spPr bwMode="auto">
          <a:xfrm flipH="1">
            <a:off x="6169819" y="1676400"/>
            <a:ext cx="5697" cy="304800"/>
          </a:xfrm>
          <a:prstGeom prst="straightConnector1">
            <a:avLst/>
          </a:prstGeom>
          <a:solidFill>
            <a:schemeClr val="accent1"/>
          </a:solidFill>
          <a:ln w="25400" cap="flat" cmpd="sng" algn="ctr">
            <a:solidFill>
              <a:schemeClr val="tx1"/>
            </a:solidFill>
            <a:prstDash val="solid"/>
            <a:round/>
            <a:headEnd type="none" w="sm" len="sm"/>
            <a:tailEnd type="triangle" w="lg" len="med"/>
          </a:ln>
          <a:effectLst/>
        </p:spPr>
      </p:cxnSp>
      <p:cxnSp>
        <p:nvCxnSpPr>
          <p:cNvPr id="23" name="Straight Connector 22"/>
          <p:cNvCxnSpPr/>
          <p:nvPr/>
        </p:nvCxnSpPr>
        <p:spPr bwMode="auto">
          <a:xfrm>
            <a:off x="4436267" y="1676400"/>
            <a:ext cx="1752600" cy="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18" name="Picture 10" descr="http://us.toshiba.com/images/showcase/products/satellite-a505-s6033-laptop.png"/>
          <p:cNvPicPr>
            <a:picLocks noChangeAspect="1" noChangeArrowheads="1"/>
          </p:cNvPicPr>
          <p:nvPr/>
        </p:nvPicPr>
        <p:blipFill>
          <a:blip r:embed="rId3" cstate="print"/>
          <a:srcRect/>
          <a:stretch>
            <a:fillRect/>
          </a:stretch>
        </p:blipFill>
        <p:spPr bwMode="auto">
          <a:xfrm>
            <a:off x="838200" y="1752600"/>
            <a:ext cx="3117464" cy="2153301"/>
          </a:xfrm>
          <a:prstGeom prst="rect">
            <a:avLst/>
          </a:prstGeom>
          <a:noFill/>
        </p:spPr>
      </p:pic>
      <p:pic>
        <p:nvPicPr>
          <p:cNvPr id="25" name="Picture 24" descr="transparent flat.png"/>
          <p:cNvPicPr>
            <a:picLocks noChangeAspect="1"/>
          </p:cNvPicPr>
          <p:nvPr/>
        </p:nvPicPr>
        <p:blipFill>
          <a:blip r:embed="rId4" cstate="print"/>
          <a:stretch>
            <a:fillRect/>
          </a:stretch>
        </p:blipFill>
        <p:spPr>
          <a:xfrm>
            <a:off x="5037300" y="1725966"/>
            <a:ext cx="3479344" cy="43434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256373" y="658025"/>
            <a:ext cx="8024501" cy="4523575"/>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1507" name="Rectangle 2"/>
          <p:cNvSpPr>
            <a:spLocks noGrp="1" noChangeArrowheads="1"/>
          </p:cNvSpPr>
          <p:nvPr>
            <p:ph type="title"/>
          </p:nvPr>
        </p:nvSpPr>
        <p:spPr>
          <a:xfrm>
            <a:off x="231775" y="7727"/>
            <a:ext cx="8458200" cy="814387"/>
          </a:xfrm>
        </p:spPr>
        <p:txBody>
          <a:bodyPr>
            <a:normAutofit/>
          </a:bodyPr>
          <a:lstStyle/>
          <a:p>
            <a:pPr eaLnBrk="1" hangingPunct="1"/>
            <a:r>
              <a:rPr lang="en-US" dirty="0" smtClean="0">
                <a:solidFill>
                  <a:srgbClr val="FF0000"/>
                </a:solidFill>
              </a:rPr>
              <a:t>LM4F120H5QR Peripherals</a:t>
            </a:r>
          </a:p>
        </p:txBody>
      </p:sp>
      <p:sp>
        <p:nvSpPr>
          <p:cNvPr id="21508" name="Rectangle 3"/>
          <p:cNvSpPr>
            <a:spLocks noGrp="1" noChangeArrowheads="1"/>
          </p:cNvSpPr>
          <p:nvPr>
            <p:ph idx="1"/>
          </p:nvPr>
        </p:nvSpPr>
        <p:spPr>
          <a:xfrm>
            <a:off x="457200" y="914400"/>
            <a:ext cx="8229600" cy="5562600"/>
          </a:xfrm>
        </p:spPr>
        <p:txBody>
          <a:bodyPr>
            <a:normAutofit/>
          </a:bodyPr>
          <a:lstStyle/>
          <a:p>
            <a:pPr eaLnBrk="1" hangingPunct="1">
              <a:buNone/>
            </a:pPr>
            <a:r>
              <a:rPr lang="en-US" sz="2000" b="1" dirty="0" smtClean="0"/>
              <a:t>Battery-backed Hibernation Module</a:t>
            </a:r>
          </a:p>
          <a:p>
            <a:pPr lvl="1"/>
            <a:r>
              <a:rPr lang="en-US" sz="1600" b="0" dirty="0" smtClean="0"/>
              <a:t>Internal and external power control (through external voltage regulator)</a:t>
            </a:r>
          </a:p>
          <a:p>
            <a:pPr lvl="1"/>
            <a:r>
              <a:rPr lang="en-US" sz="1600" b="0" dirty="0" smtClean="0"/>
              <a:t>Separate real-time clock (RTC) and power source</a:t>
            </a:r>
          </a:p>
          <a:p>
            <a:pPr lvl="1"/>
            <a:r>
              <a:rPr lang="en-US" sz="1600" b="0" dirty="0" smtClean="0"/>
              <a:t>VDD3ON mode retains GPIO states and settings</a:t>
            </a:r>
          </a:p>
          <a:p>
            <a:pPr lvl="1"/>
            <a:r>
              <a:rPr lang="en-US" sz="1600" b="0" dirty="0" smtClean="0"/>
              <a:t>Wake on RTC or Wake pin</a:t>
            </a:r>
          </a:p>
          <a:p>
            <a:pPr lvl="1"/>
            <a:r>
              <a:rPr lang="en-US" sz="1600" b="0" dirty="0" smtClean="0"/>
              <a:t>16 32-bit words of battery backed memory</a:t>
            </a:r>
          </a:p>
          <a:p>
            <a:pPr lvl="1"/>
            <a:r>
              <a:rPr lang="en-US" sz="1600" b="0" dirty="0" smtClean="0"/>
              <a:t>5 µA Hibernate current with GPIO retention. 1.7 µA without</a:t>
            </a:r>
            <a:endParaRPr lang="en-US" sz="2000" b="0" dirty="0" smtClean="0"/>
          </a:p>
          <a:p>
            <a:pPr>
              <a:buNone/>
            </a:pPr>
            <a:r>
              <a:rPr lang="en-US" sz="2000" dirty="0" smtClean="0"/>
              <a:t>Serial Connectivity  </a:t>
            </a:r>
          </a:p>
          <a:p>
            <a:pPr lvl="1">
              <a:buFont typeface="Wingdings" pitchFamily="2" charset="2"/>
              <a:buChar char="u"/>
            </a:pPr>
            <a:r>
              <a:rPr lang="en-US" sz="1600" b="0" dirty="0" smtClean="0"/>
              <a:t>USB 2.0 (Device)</a:t>
            </a:r>
          </a:p>
          <a:p>
            <a:pPr lvl="1">
              <a:buFont typeface="Wingdings" pitchFamily="2" charset="2"/>
              <a:buChar char="u"/>
            </a:pPr>
            <a:r>
              <a:rPr lang="en-US" sz="1600" b="0" dirty="0" smtClean="0"/>
              <a:t>8-UART</a:t>
            </a:r>
          </a:p>
          <a:p>
            <a:pPr lvl="1">
              <a:buFont typeface="Wingdings" pitchFamily="2" charset="2"/>
              <a:buChar char="u"/>
            </a:pPr>
            <a:r>
              <a:rPr lang="en-US" sz="1600" b="0" dirty="0" smtClean="0"/>
              <a:t>4-I2C</a:t>
            </a:r>
          </a:p>
          <a:p>
            <a:pPr lvl="1">
              <a:buFont typeface="Wingdings" pitchFamily="2" charset="2"/>
              <a:buChar char="u"/>
            </a:pPr>
            <a:r>
              <a:rPr lang="en-US" sz="1600" b="0" dirty="0" smtClean="0"/>
              <a:t>4-SSI/SPI</a:t>
            </a:r>
          </a:p>
          <a:p>
            <a:pPr lvl="1">
              <a:buFont typeface="Wingdings" pitchFamily="2" charset="2"/>
              <a:buChar char="u"/>
            </a:pPr>
            <a:r>
              <a:rPr lang="en-US" sz="1600" b="0" dirty="0" smtClean="0"/>
              <a:t>CAN</a:t>
            </a:r>
          </a:p>
          <a:p>
            <a:endParaRPr lang="en-US" sz="1400" dirty="0" smtClean="0"/>
          </a:p>
          <a:p>
            <a:pPr>
              <a:lnSpc>
                <a:spcPct val="90000"/>
              </a:lnSpc>
            </a:pPr>
            <a:endParaRPr lang="en-US" sz="1800" b="1" dirty="0" smtClean="0"/>
          </a:p>
          <a:p>
            <a:pPr lvl="1">
              <a:lnSpc>
                <a:spcPct val="90000"/>
              </a:lnSpc>
            </a:pPr>
            <a:endParaRPr lang="en-US" sz="1400" dirty="0" smtClean="0"/>
          </a:p>
          <a:p>
            <a:pPr>
              <a:buNone/>
            </a:pPr>
            <a:endParaRPr lang="en-US" sz="1800" dirty="0" smtClean="0"/>
          </a:p>
          <a:p>
            <a:endParaRPr lang="en-US" sz="1800" dirty="0" smtClean="0"/>
          </a:p>
          <a:p>
            <a:pPr lvl="1"/>
            <a:endParaRPr lang="en-US" sz="1400" dirty="0" smtClean="0"/>
          </a:p>
        </p:txBody>
      </p:sp>
      <p:sp>
        <p:nvSpPr>
          <p:cNvPr id="8" name="Leading Question"/>
          <p:cNvSpPr txBox="1"/>
          <p:nvPr/>
        </p:nvSpPr>
        <p:spPr>
          <a:xfrm>
            <a:off x="8253268" y="6562045"/>
            <a:ext cx="567463"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More ...</a:t>
            </a:r>
          </a:p>
        </p:txBody>
      </p:sp>
      <p:pic>
        <p:nvPicPr>
          <p:cNvPr id="7" name="Picture 6" descr="part.jpg"/>
          <p:cNvPicPr>
            <a:picLocks noChangeAspect="1"/>
          </p:cNvPicPr>
          <p:nvPr/>
        </p:nvPicPr>
        <p:blipFill>
          <a:blip r:embed="rId3" cstate="print"/>
          <a:stretch>
            <a:fillRect/>
          </a:stretch>
        </p:blipFill>
        <p:spPr>
          <a:xfrm>
            <a:off x="6928697" y="3657600"/>
            <a:ext cx="1986703" cy="198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sp>
        <p:nvSpPr>
          <p:cNvPr id="8" name="Leading Question"/>
          <p:cNvSpPr txBox="1"/>
          <p:nvPr/>
        </p:nvSpPr>
        <p:spPr>
          <a:xfrm>
            <a:off x="7254597" y="6562045"/>
            <a:ext cx="1566134"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LaunchPad Boards</a:t>
            </a:r>
            <a:r>
              <a:rPr lang="en-US" sz="1600" b="0" dirty="0" smtClean="0">
                <a:solidFill>
                  <a:srgbClr val="000000"/>
                </a:solidFill>
                <a:effectLst/>
                <a:latin typeface="Arial Narrow"/>
              </a:rPr>
              <a:t>...</a:t>
            </a:r>
          </a:p>
        </p:txBody>
      </p:sp>
      <p:sp>
        <p:nvSpPr>
          <p:cNvPr id="12" name="Rounded Rectangle 11"/>
          <p:cNvSpPr/>
          <p:nvPr/>
        </p:nvSpPr>
        <p:spPr bwMode="auto">
          <a:xfrm>
            <a:off x="1600200" y="4747867"/>
            <a:ext cx="5638800" cy="418743"/>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pic>
        <p:nvPicPr>
          <p:cNvPr id="13" name="Picture 12" descr="transparent perspective.png"/>
          <p:cNvPicPr>
            <a:picLocks noChangeAspect="1"/>
          </p:cNvPicPr>
          <p:nvPr/>
        </p:nvPicPr>
        <p:blipFill>
          <a:blip r:embed="rId4" cstate="print"/>
          <a:stretch>
            <a:fillRect/>
          </a:stretch>
        </p:blipFill>
        <p:spPr>
          <a:xfrm>
            <a:off x="5334000" y="1828800"/>
            <a:ext cx="3962400" cy="3706586"/>
          </a:xfrm>
          <a:prstGeom prst="rect">
            <a:avLst/>
          </a:prstGeom>
        </p:spPr>
      </p:pic>
      <p:sp>
        <p:nvSpPr>
          <p:cNvPr id="9" name="Text Box 4"/>
          <p:cNvSpPr txBox="1">
            <a:spLocks noChangeArrowheads="1"/>
          </p:cNvSpPr>
          <p:nvPr/>
        </p:nvSpPr>
        <p:spPr bwMode="auto">
          <a:xfrm>
            <a:off x="1066800" y="990600"/>
            <a:ext cx="6705600" cy="5786199"/>
          </a:xfrm>
          <a:prstGeom prst="rect">
            <a:avLst/>
          </a:prstGeom>
          <a:noFill/>
          <a:ln w="25400" algn="ctr">
            <a:noFill/>
            <a:miter lim="800000"/>
            <a:headEnd/>
            <a:tailEnd/>
          </a:ln>
        </p:spPr>
        <p:txBody>
          <a:bodyPr wrap="square">
            <a:spAutoFit/>
          </a:bodyPr>
          <a:lstStyle/>
          <a:p>
            <a:r>
              <a:rPr lang="en-US" b="0" dirty="0">
                <a:solidFill>
                  <a:srgbClr val="000000"/>
                </a:solidFill>
              </a:rPr>
              <a:t>Introduction to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a:t>
            </a:r>
            <a:r>
              <a:rPr lang="en-US" b="0" dirty="0">
                <a:solidFill>
                  <a:srgbClr val="000000"/>
                </a:solidFill>
              </a:rPr>
              <a:t>and Peripherals</a:t>
            </a:r>
          </a:p>
          <a:p>
            <a:r>
              <a:rPr lang="en-US" b="0" dirty="0">
                <a:solidFill>
                  <a:srgbClr val="000000"/>
                </a:solidFill>
              </a:rPr>
              <a:t>Code Composer Studio</a:t>
            </a:r>
          </a:p>
          <a:p>
            <a:r>
              <a:rPr lang="en-US" b="0" dirty="0">
                <a:solidFill>
                  <a:srgbClr val="000000"/>
                </a:solidFill>
              </a:rPr>
              <a:t>Introduction to StellarisWare, </a:t>
            </a:r>
            <a:br>
              <a:rPr lang="en-US" b="0" dirty="0">
                <a:solidFill>
                  <a:srgbClr val="000000"/>
                </a:solidFill>
              </a:rPr>
            </a:br>
            <a:r>
              <a:rPr lang="en-US" b="0" dirty="0">
                <a:solidFill>
                  <a:srgbClr val="000000"/>
                </a:solidFill>
              </a:rPr>
              <a:t>Initialization and GPIO</a:t>
            </a:r>
          </a:p>
          <a:p>
            <a:r>
              <a:rPr lang="en-US" b="0" dirty="0" smtClean="0">
                <a:solidFill>
                  <a:srgbClr val="000000"/>
                </a:solidFill>
              </a:rPr>
              <a:t>Interrupts and the Timers</a:t>
            </a:r>
            <a:endParaRPr lang="en-US" b="0" dirty="0">
              <a:solidFill>
                <a:srgbClr val="000000"/>
              </a:solidFill>
            </a:endParaRPr>
          </a:p>
          <a:p>
            <a:r>
              <a:rPr lang="en-US" b="0" dirty="0" smtClean="0">
                <a:solidFill>
                  <a:srgbClr val="000000"/>
                </a:solidFill>
              </a:rPr>
              <a:t>ADC12</a:t>
            </a:r>
            <a:endParaRPr lang="en-US" b="0" dirty="0">
              <a:solidFill>
                <a:srgbClr val="000000"/>
              </a:solidFill>
            </a:endParaRPr>
          </a:p>
          <a:p>
            <a:r>
              <a:rPr lang="en-US" b="0" dirty="0" smtClean="0">
                <a:solidFill>
                  <a:srgbClr val="000000"/>
                </a:solidFill>
              </a:rPr>
              <a:t>Hibernation Module</a:t>
            </a:r>
          </a:p>
          <a:p>
            <a:r>
              <a:rPr lang="en-US" b="0" dirty="0" smtClean="0">
                <a:solidFill>
                  <a:srgbClr val="000000"/>
                </a:solidFill>
              </a:rPr>
              <a:t>USB</a:t>
            </a:r>
          </a:p>
          <a:p>
            <a:r>
              <a:rPr lang="en-US" b="0" dirty="0" smtClean="0">
                <a:solidFill>
                  <a:srgbClr val="000000"/>
                </a:solidFill>
              </a:rPr>
              <a:t>Memory</a:t>
            </a:r>
          </a:p>
          <a:p>
            <a:r>
              <a:rPr lang="en-US" b="0" dirty="0" smtClean="0">
                <a:solidFill>
                  <a:srgbClr val="000000"/>
                </a:solidFill>
              </a:rPr>
              <a:t>Floating-Point</a:t>
            </a:r>
          </a:p>
          <a:p>
            <a:r>
              <a:rPr lang="en-US" dirty="0" err="1" smtClean="0">
                <a:solidFill>
                  <a:srgbClr val="000000"/>
                </a:solidFill>
              </a:rPr>
              <a:t>BoosterPacks</a:t>
            </a:r>
            <a:r>
              <a:rPr lang="en-US" dirty="0" smtClean="0">
                <a:solidFill>
                  <a:srgbClr val="000000"/>
                </a:solidFill>
              </a:rPr>
              <a:t> and </a:t>
            </a:r>
            <a:r>
              <a:rPr lang="en-US" dirty="0" err="1" smtClean="0">
                <a:solidFill>
                  <a:srgbClr val="000000"/>
                </a:solidFill>
              </a:rPr>
              <a:t>grLib</a:t>
            </a:r>
            <a:endParaRPr lang="en-US" dirty="0" smtClean="0">
              <a:solidFill>
                <a:srgbClr val="000000"/>
              </a:solidFill>
            </a:endParaRPr>
          </a:p>
          <a:p>
            <a:r>
              <a:rPr lang="en-US" b="0" dirty="0" smtClean="0">
                <a:solidFill>
                  <a:srgbClr val="000000"/>
                </a:solidFill>
              </a:rPr>
              <a:t>Synchronous Serial Interface</a:t>
            </a:r>
          </a:p>
          <a:p>
            <a:r>
              <a:rPr lang="en-US" b="0" dirty="0" smtClean="0">
                <a:solidFill>
                  <a:srgbClr val="000000"/>
                </a:solidFill>
              </a:rPr>
              <a:t>UART</a:t>
            </a:r>
          </a:p>
          <a:p>
            <a:r>
              <a:rPr lang="en-US" b="0" dirty="0">
                <a:solidFill>
                  <a:srgbClr val="000000"/>
                </a:solidFill>
              </a:rPr>
              <a:t>µDMA</a:t>
            </a:r>
          </a:p>
          <a:p>
            <a:endParaRPr lang="en-US" dirty="0"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par>
                          <p:cTn id="7" fill="hold">
                            <p:stCondLst>
                              <p:cond delay="500"/>
                            </p:stCondLst>
                            <p:childTnLst>
                              <p:par>
                                <p:cTn id="8" presetID="9" presetClass="entr" presetSubtype="0"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12"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TI LaunchPad Boards</a:t>
            </a:r>
            <a:endParaRPr lang="en-US" dirty="0">
              <a:solidFill>
                <a:srgbClr val="FF0000"/>
              </a:solidFill>
            </a:endParaRPr>
          </a:p>
        </p:txBody>
      </p:sp>
      <p:pic>
        <p:nvPicPr>
          <p:cNvPr id="4" name="Picture 3" descr="LP.jpg"/>
          <p:cNvPicPr>
            <a:picLocks noChangeAspect="1"/>
          </p:cNvPicPr>
          <p:nvPr/>
        </p:nvPicPr>
        <p:blipFill>
          <a:blip r:embed="rId3" cstate="print"/>
          <a:stretch>
            <a:fillRect/>
          </a:stretch>
        </p:blipFill>
        <p:spPr>
          <a:xfrm>
            <a:off x="533400" y="1600200"/>
            <a:ext cx="2184908" cy="2895600"/>
          </a:xfrm>
          <a:prstGeom prst="rect">
            <a:avLst/>
          </a:prstGeom>
        </p:spPr>
      </p:pic>
      <p:sp>
        <p:nvSpPr>
          <p:cNvPr id="8" name="TextBox 7"/>
          <p:cNvSpPr txBox="1"/>
          <p:nvPr/>
        </p:nvSpPr>
        <p:spPr>
          <a:xfrm>
            <a:off x="914400" y="4596825"/>
            <a:ext cx="1295400" cy="584775"/>
          </a:xfrm>
          <a:prstGeom prst="rect">
            <a:avLst/>
          </a:prstGeom>
          <a:noFill/>
        </p:spPr>
        <p:txBody>
          <a:bodyPr wrap="square" rtlCol="0" anchor="ctr" anchorCtr="0">
            <a:spAutoFit/>
          </a:bodyPr>
          <a:lstStyle/>
          <a:p>
            <a:r>
              <a:rPr lang="en-US" dirty="0" smtClean="0">
                <a:solidFill>
                  <a:schemeClr val="dk1"/>
                </a:solidFill>
                <a:effectLst/>
              </a:rPr>
              <a:t>MSP430</a:t>
            </a:r>
            <a:br>
              <a:rPr lang="en-US" dirty="0" smtClean="0">
                <a:solidFill>
                  <a:schemeClr val="dk1"/>
                </a:solidFill>
                <a:effectLst/>
              </a:rPr>
            </a:br>
            <a:r>
              <a:rPr lang="en-US" dirty="0" smtClean="0">
                <a:solidFill>
                  <a:schemeClr val="dk1"/>
                </a:solidFill>
                <a:effectLst/>
              </a:rPr>
              <a:t>$</a:t>
            </a:r>
            <a:r>
              <a:rPr lang="en-US" dirty="0" smtClean="0">
                <a:solidFill>
                  <a:schemeClr val="dk1"/>
                </a:solidFill>
              </a:rPr>
              <a:t>9.99</a:t>
            </a:r>
            <a:r>
              <a:rPr lang="en-US" dirty="0" smtClean="0">
                <a:solidFill>
                  <a:schemeClr val="dk1"/>
                </a:solidFill>
                <a:effectLst/>
              </a:rPr>
              <a:t>US</a:t>
            </a:r>
          </a:p>
        </p:txBody>
      </p:sp>
      <p:pic>
        <p:nvPicPr>
          <p:cNvPr id="5" name="Picture 4" descr="LM4F120 LaunchPad flat.jpg"/>
          <p:cNvPicPr>
            <a:picLocks noChangeAspect="1"/>
          </p:cNvPicPr>
          <p:nvPr/>
        </p:nvPicPr>
        <p:blipFill>
          <a:blip r:embed="rId4" cstate="print"/>
          <a:stretch>
            <a:fillRect/>
          </a:stretch>
        </p:blipFill>
        <p:spPr>
          <a:xfrm>
            <a:off x="3200400" y="1447800"/>
            <a:ext cx="2563728" cy="3200400"/>
          </a:xfrm>
          <a:prstGeom prst="rect">
            <a:avLst/>
          </a:prstGeom>
        </p:spPr>
      </p:pic>
      <p:sp>
        <p:nvSpPr>
          <p:cNvPr id="9" name="TextBox 8"/>
          <p:cNvSpPr txBox="1"/>
          <p:nvPr/>
        </p:nvSpPr>
        <p:spPr>
          <a:xfrm>
            <a:off x="3657600" y="4572000"/>
            <a:ext cx="1447800" cy="584775"/>
          </a:xfrm>
          <a:prstGeom prst="rect">
            <a:avLst/>
          </a:prstGeom>
          <a:noFill/>
        </p:spPr>
        <p:txBody>
          <a:bodyPr wrap="square" rtlCol="0" anchor="ctr" anchorCtr="0">
            <a:spAutoFit/>
          </a:bodyPr>
          <a:lstStyle/>
          <a:p>
            <a:r>
              <a:rPr lang="en-US" dirty="0" smtClean="0">
                <a:solidFill>
                  <a:schemeClr val="dk1"/>
                </a:solidFill>
                <a:effectLst/>
              </a:rPr>
              <a:t>Stellaris</a:t>
            </a:r>
            <a:br>
              <a:rPr lang="en-US" dirty="0" smtClean="0">
                <a:solidFill>
                  <a:schemeClr val="dk1"/>
                </a:solidFill>
                <a:effectLst/>
              </a:rPr>
            </a:br>
            <a:r>
              <a:rPr lang="en-US" dirty="0" smtClean="0">
                <a:solidFill>
                  <a:schemeClr val="dk1"/>
                </a:solidFill>
                <a:effectLst/>
              </a:rPr>
              <a:t>$</a:t>
            </a:r>
            <a:r>
              <a:rPr lang="en-US" dirty="0" smtClean="0">
                <a:solidFill>
                  <a:schemeClr val="dk1"/>
                </a:solidFill>
              </a:rPr>
              <a:t>12.99</a:t>
            </a:r>
            <a:r>
              <a:rPr lang="en-US" dirty="0" smtClean="0">
                <a:solidFill>
                  <a:schemeClr val="dk1"/>
                </a:solidFill>
                <a:effectLst/>
              </a:rPr>
              <a:t>US</a:t>
            </a:r>
          </a:p>
        </p:txBody>
      </p:sp>
      <p:sp>
        <p:nvSpPr>
          <p:cNvPr id="10" name="TextBox 9"/>
          <p:cNvSpPr txBox="1"/>
          <p:nvPr/>
        </p:nvSpPr>
        <p:spPr>
          <a:xfrm>
            <a:off x="6400800" y="4572000"/>
            <a:ext cx="2057400" cy="584775"/>
          </a:xfrm>
          <a:prstGeom prst="rect">
            <a:avLst/>
          </a:prstGeom>
          <a:noFill/>
        </p:spPr>
        <p:txBody>
          <a:bodyPr wrap="square" rtlCol="0" anchor="ctr" anchorCtr="0">
            <a:spAutoFit/>
          </a:bodyPr>
          <a:lstStyle/>
          <a:p>
            <a:r>
              <a:rPr lang="en-US" dirty="0" smtClean="0">
                <a:solidFill>
                  <a:schemeClr val="dk1"/>
                </a:solidFill>
                <a:effectLst/>
              </a:rPr>
              <a:t>C2000 Piccolo</a:t>
            </a:r>
            <a:br>
              <a:rPr lang="en-US" dirty="0" smtClean="0">
                <a:solidFill>
                  <a:schemeClr val="dk1"/>
                </a:solidFill>
                <a:effectLst/>
              </a:rPr>
            </a:br>
            <a:r>
              <a:rPr lang="en-US" dirty="0" smtClean="0">
                <a:solidFill>
                  <a:schemeClr val="dk1"/>
                </a:solidFill>
                <a:effectLst/>
              </a:rPr>
              <a:t>$17.00US</a:t>
            </a:r>
          </a:p>
        </p:txBody>
      </p:sp>
      <p:pic>
        <p:nvPicPr>
          <p:cNvPr id="12" name="Picture 11" descr="IMG_1895.jpg"/>
          <p:cNvPicPr>
            <a:picLocks noChangeAspect="1"/>
          </p:cNvPicPr>
          <p:nvPr/>
        </p:nvPicPr>
        <p:blipFill>
          <a:blip r:embed="rId5" cstate="print"/>
          <a:stretch>
            <a:fillRect/>
          </a:stretch>
        </p:blipFill>
        <p:spPr>
          <a:xfrm>
            <a:off x="6324600" y="1676400"/>
            <a:ext cx="2133600" cy="2824874"/>
          </a:xfrm>
          <a:prstGeom prst="rect">
            <a:avLst/>
          </a:prstGeom>
        </p:spPr>
      </p:pic>
      <p:sp>
        <p:nvSpPr>
          <p:cNvPr id="11" name="Leading Question"/>
          <p:cNvSpPr txBox="1"/>
          <p:nvPr/>
        </p:nvSpPr>
        <p:spPr>
          <a:xfrm>
            <a:off x="6821786" y="6562045"/>
            <a:ext cx="1998945"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BoosterPack Connectors...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M4F120 LaunchPad flat.jpg"/>
          <p:cNvPicPr>
            <a:picLocks noChangeAspect="1"/>
          </p:cNvPicPr>
          <p:nvPr/>
        </p:nvPicPr>
        <p:blipFill>
          <a:blip r:embed="rId3" cstate="print"/>
          <a:stretch>
            <a:fillRect/>
          </a:stretch>
        </p:blipFill>
        <p:spPr>
          <a:xfrm>
            <a:off x="5943600" y="3429000"/>
            <a:ext cx="2563728" cy="3200400"/>
          </a:xfrm>
          <a:prstGeom prst="rect">
            <a:avLst/>
          </a:prstGeom>
        </p:spPr>
      </p:pic>
      <p:sp>
        <p:nvSpPr>
          <p:cNvPr id="2" name="Title 1"/>
          <p:cNvSpPr>
            <a:spLocks noGrp="1"/>
          </p:cNvSpPr>
          <p:nvPr>
            <p:ph type="title"/>
          </p:nvPr>
        </p:nvSpPr>
        <p:spPr/>
        <p:txBody>
          <a:bodyPr/>
          <a:lstStyle/>
          <a:p>
            <a:r>
              <a:rPr lang="en-US" dirty="0" smtClean="0">
                <a:solidFill>
                  <a:srgbClr val="FF0000"/>
                </a:solidFill>
              </a:rPr>
              <a:t>BoosterPack Connectors</a:t>
            </a:r>
            <a:endParaRPr lang="en-US" dirty="0">
              <a:solidFill>
                <a:srgbClr val="FF0000"/>
              </a:solidFill>
            </a:endParaRPr>
          </a:p>
        </p:txBody>
      </p:sp>
      <p:sp>
        <p:nvSpPr>
          <p:cNvPr id="3" name="Content Placeholder 2"/>
          <p:cNvSpPr>
            <a:spLocks noGrp="1"/>
          </p:cNvSpPr>
          <p:nvPr>
            <p:ph idx="1"/>
          </p:nvPr>
        </p:nvSpPr>
        <p:spPr>
          <a:xfrm>
            <a:off x="381000" y="1219200"/>
            <a:ext cx="8229600" cy="4419600"/>
          </a:xfrm>
        </p:spPr>
        <p:txBody>
          <a:bodyPr>
            <a:normAutofit fontScale="92500" lnSpcReduction="10000"/>
          </a:bodyPr>
          <a:lstStyle/>
          <a:p>
            <a:r>
              <a:rPr lang="en-US" sz="2400" dirty="0" smtClean="0"/>
              <a:t>Original Format (MSP430)</a:t>
            </a:r>
          </a:p>
          <a:p>
            <a:pPr lvl="1">
              <a:buFont typeface="Arial" pitchFamily="34" charset="0"/>
              <a:buChar char="•"/>
            </a:pPr>
            <a:r>
              <a:rPr lang="en-US" sz="2000" b="0" dirty="0" smtClean="0"/>
              <a:t>VCC and Ground</a:t>
            </a:r>
          </a:p>
          <a:p>
            <a:pPr lvl="1">
              <a:buFont typeface="Arial" pitchFamily="34" charset="0"/>
              <a:buChar char="•"/>
            </a:pPr>
            <a:r>
              <a:rPr lang="en-US" sz="2000" b="0" dirty="0" smtClean="0"/>
              <a:t>14 GPIO</a:t>
            </a:r>
          </a:p>
          <a:p>
            <a:pPr lvl="1">
              <a:buFont typeface="Arial" pitchFamily="34" charset="0"/>
              <a:buChar char="•"/>
            </a:pPr>
            <a:r>
              <a:rPr lang="en-US" sz="2000" b="0" dirty="0" smtClean="0"/>
              <a:t>Emulator Reset and Test</a:t>
            </a:r>
          </a:p>
          <a:p>
            <a:pPr lvl="1">
              <a:buFont typeface="Arial" pitchFamily="34" charset="0"/>
              <a:buChar char="•"/>
            </a:pPr>
            <a:r>
              <a:rPr lang="en-US" sz="2000" b="0" dirty="0" smtClean="0"/>
              <a:t>Crystal inputs or 2 more GPIO</a:t>
            </a:r>
          </a:p>
          <a:p>
            <a:pPr lvl="1"/>
            <a:endParaRPr lang="en-US" sz="2000" dirty="0" smtClean="0"/>
          </a:p>
          <a:p>
            <a:endParaRPr lang="en-US" sz="2400" dirty="0" smtClean="0"/>
          </a:p>
          <a:p>
            <a:endParaRPr lang="en-US" sz="2400" dirty="0" smtClean="0"/>
          </a:p>
          <a:p>
            <a:r>
              <a:rPr lang="en-US" sz="2400" dirty="0" smtClean="0"/>
              <a:t> XL Format (Stellaris/C2000) is a </a:t>
            </a:r>
            <a:br>
              <a:rPr lang="en-US" sz="2400" dirty="0" smtClean="0"/>
            </a:br>
            <a:r>
              <a:rPr lang="en-US" sz="2400" dirty="0" smtClean="0"/>
              <a:t>superset of the original, adding</a:t>
            </a:r>
            <a:br>
              <a:rPr lang="en-US" sz="2400" dirty="0" smtClean="0"/>
            </a:br>
            <a:r>
              <a:rPr lang="en-US" sz="2400" dirty="0" smtClean="0"/>
              <a:t>two rows of pins with:</a:t>
            </a:r>
            <a:endParaRPr lang="en-US" sz="2400" dirty="0"/>
          </a:p>
          <a:p>
            <a:pPr lvl="1">
              <a:buFont typeface="Arial" pitchFamily="34" charset="0"/>
              <a:buChar char="•"/>
            </a:pPr>
            <a:r>
              <a:rPr lang="en-US" sz="2000" b="0" dirty="0" smtClean="0"/>
              <a:t>USB V</a:t>
            </a:r>
            <a:r>
              <a:rPr lang="en-US" sz="2000" b="0" baseline="-25000" dirty="0" smtClean="0"/>
              <a:t>BUS</a:t>
            </a:r>
            <a:r>
              <a:rPr lang="en-US" sz="2000" b="0" dirty="0" smtClean="0"/>
              <a:t> and Ground</a:t>
            </a:r>
          </a:p>
          <a:p>
            <a:pPr lvl="1">
              <a:buFont typeface="Arial" pitchFamily="34" charset="0"/>
              <a:buChar char="•"/>
            </a:pPr>
            <a:r>
              <a:rPr lang="en-US" sz="2000" b="0" dirty="0" smtClean="0"/>
              <a:t>18 additional GPIO</a:t>
            </a:r>
          </a:p>
          <a:p>
            <a:pPr lvl="1">
              <a:buFont typeface="Arial" pitchFamily="34" charset="0"/>
              <a:buChar char="•"/>
            </a:pPr>
            <a:endParaRPr lang="en-US" sz="2000" b="0" dirty="0" smtClean="0"/>
          </a:p>
          <a:p>
            <a:pPr lvl="1">
              <a:buFont typeface="Arial" pitchFamily="34" charset="0"/>
              <a:buChar char="•"/>
            </a:pPr>
            <a:endParaRPr lang="en-US" sz="2000" b="0" dirty="0" smtClean="0"/>
          </a:p>
        </p:txBody>
      </p:sp>
      <p:pic>
        <p:nvPicPr>
          <p:cNvPr id="4" name="Picture 3" descr="LP.jpg"/>
          <p:cNvPicPr>
            <a:picLocks noChangeAspect="1"/>
          </p:cNvPicPr>
          <p:nvPr/>
        </p:nvPicPr>
        <p:blipFill>
          <a:blip r:embed="rId4" cstate="print"/>
          <a:stretch>
            <a:fillRect/>
          </a:stretch>
        </p:blipFill>
        <p:spPr>
          <a:xfrm>
            <a:off x="6140390" y="762000"/>
            <a:ext cx="2127410" cy="2819400"/>
          </a:xfrm>
          <a:prstGeom prst="rect">
            <a:avLst/>
          </a:prstGeom>
        </p:spPr>
      </p:pic>
      <p:sp>
        <p:nvSpPr>
          <p:cNvPr id="6" name="Leading Question"/>
          <p:cNvSpPr txBox="1"/>
          <p:nvPr/>
        </p:nvSpPr>
        <p:spPr>
          <a:xfrm>
            <a:off x="6938484" y="6562045"/>
            <a:ext cx="1882247"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Available Boosterpacks...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Some of the Available </a:t>
            </a:r>
            <a:r>
              <a:rPr lang="en-US" dirty="0" err="1" smtClean="0">
                <a:solidFill>
                  <a:srgbClr val="FF0000"/>
                </a:solidFill>
              </a:rPr>
              <a:t>BoosterPacks</a:t>
            </a:r>
            <a:endParaRPr lang="en-US" dirty="0">
              <a:solidFill>
                <a:srgbClr val="FF0000"/>
              </a:solidFill>
            </a:endParaRPr>
          </a:p>
        </p:txBody>
      </p:sp>
      <p:pic>
        <p:nvPicPr>
          <p:cNvPr id="4" name="Picture 3" descr="med_430boost-tmp006_430boost-tmp006_top_view.jpg"/>
          <p:cNvPicPr>
            <a:picLocks noChangeAspect="1"/>
          </p:cNvPicPr>
          <p:nvPr/>
        </p:nvPicPr>
        <p:blipFill>
          <a:blip r:embed="rId3" cstate="print"/>
          <a:stretch>
            <a:fillRect/>
          </a:stretch>
        </p:blipFill>
        <p:spPr>
          <a:xfrm>
            <a:off x="6854399" y="914400"/>
            <a:ext cx="1574800" cy="1473200"/>
          </a:xfrm>
          <a:prstGeom prst="rect">
            <a:avLst/>
          </a:prstGeom>
        </p:spPr>
      </p:pic>
      <p:sp>
        <p:nvSpPr>
          <p:cNvPr id="5" name="TextBox 4"/>
          <p:cNvSpPr txBox="1"/>
          <p:nvPr/>
        </p:nvSpPr>
        <p:spPr>
          <a:xfrm>
            <a:off x="6473399" y="2438400"/>
            <a:ext cx="2286000" cy="830997"/>
          </a:xfrm>
          <a:prstGeom prst="rect">
            <a:avLst/>
          </a:prstGeom>
          <a:noFill/>
        </p:spPr>
        <p:txBody>
          <a:bodyPr wrap="square" rtlCol="0" anchor="ctr" anchorCtr="0">
            <a:spAutoFit/>
          </a:bodyPr>
          <a:lstStyle/>
          <a:p>
            <a:r>
              <a:rPr lang="en-US" dirty="0" smtClean="0">
                <a:effectLst/>
                <a:hlinkClick r:id="rId4"/>
              </a:rPr>
              <a:t>TMP006 IR</a:t>
            </a:r>
            <a:br>
              <a:rPr lang="en-US" dirty="0" smtClean="0">
                <a:effectLst/>
                <a:hlinkClick r:id="rId4"/>
              </a:rPr>
            </a:br>
            <a:r>
              <a:rPr lang="en-US" dirty="0" smtClean="0">
                <a:effectLst/>
                <a:hlinkClick r:id="rId4"/>
              </a:rPr>
              <a:t>Temperature</a:t>
            </a:r>
            <a:br>
              <a:rPr lang="en-US" dirty="0" smtClean="0">
                <a:effectLst/>
                <a:hlinkClick r:id="rId4"/>
              </a:rPr>
            </a:br>
            <a:r>
              <a:rPr lang="en-US" dirty="0" smtClean="0">
                <a:effectLst/>
                <a:hlinkClick r:id="rId4"/>
              </a:rPr>
              <a:t>Sensor</a:t>
            </a:r>
            <a:endParaRPr lang="en-US" dirty="0" smtClean="0">
              <a:effectLst/>
            </a:endParaRPr>
          </a:p>
        </p:txBody>
      </p:sp>
      <p:pic>
        <p:nvPicPr>
          <p:cNvPr id="6" name="Picture 5" descr="1884_c5000_boosterpack_jpg-550x0.jpg"/>
          <p:cNvPicPr>
            <a:picLocks noChangeAspect="1"/>
          </p:cNvPicPr>
          <p:nvPr/>
        </p:nvPicPr>
        <p:blipFill>
          <a:blip r:embed="rId5" cstate="print"/>
          <a:stretch>
            <a:fillRect/>
          </a:stretch>
        </p:blipFill>
        <p:spPr>
          <a:xfrm>
            <a:off x="6934200" y="3429000"/>
            <a:ext cx="1714500" cy="1447800"/>
          </a:xfrm>
          <a:prstGeom prst="rect">
            <a:avLst/>
          </a:prstGeom>
        </p:spPr>
      </p:pic>
      <p:sp>
        <p:nvSpPr>
          <p:cNvPr id="7" name="TextBox 6"/>
          <p:cNvSpPr txBox="1"/>
          <p:nvPr/>
        </p:nvSpPr>
        <p:spPr>
          <a:xfrm>
            <a:off x="6553200" y="4953000"/>
            <a:ext cx="2289601" cy="584775"/>
          </a:xfrm>
          <a:prstGeom prst="rect">
            <a:avLst/>
          </a:prstGeom>
          <a:noFill/>
        </p:spPr>
        <p:txBody>
          <a:bodyPr wrap="none" rtlCol="0" anchor="ctr" anchorCtr="0">
            <a:spAutoFit/>
          </a:bodyPr>
          <a:lstStyle/>
          <a:p>
            <a:r>
              <a:rPr lang="en-US" dirty="0" smtClean="0">
                <a:solidFill>
                  <a:schemeClr val="dk1"/>
                </a:solidFill>
                <a:effectLst/>
                <a:hlinkClick r:id="rId6"/>
              </a:rPr>
              <a:t>C5000 Audio</a:t>
            </a:r>
            <a:br>
              <a:rPr lang="en-US" dirty="0" smtClean="0">
                <a:solidFill>
                  <a:schemeClr val="dk1"/>
                </a:solidFill>
                <a:effectLst/>
                <a:hlinkClick r:id="rId6"/>
              </a:rPr>
            </a:br>
            <a:r>
              <a:rPr lang="en-US" dirty="0" smtClean="0">
                <a:solidFill>
                  <a:schemeClr val="dk1"/>
                </a:solidFill>
                <a:effectLst/>
                <a:hlinkClick r:id="rId6"/>
              </a:rPr>
              <a:t>Capacitive Touch</a:t>
            </a:r>
            <a:endParaRPr lang="en-US" dirty="0" smtClean="0">
              <a:solidFill>
                <a:schemeClr val="dk1"/>
              </a:solidFill>
              <a:effectLst/>
            </a:endParaRPr>
          </a:p>
        </p:txBody>
      </p:sp>
      <p:pic>
        <p:nvPicPr>
          <p:cNvPr id="8" name="Picture 7" descr="2678_MSP430-LED8x8-BOOSTERPACK-1_jpg-200x0.jpg"/>
          <p:cNvPicPr>
            <a:picLocks noChangeAspect="1"/>
          </p:cNvPicPr>
          <p:nvPr/>
        </p:nvPicPr>
        <p:blipFill>
          <a:blip r:embed="rId7" cstate="print"/>
          <a:stretch>
            <a:fillRect/>
          </a:stretch>
        </p:blipFill>
        <p:spPr>
          <a:xfrm>
            <a:off x="4700525" y="838200"/>
            <a:ext cx="1468073" cy="1600200"/>
          </a:xfrm>
          <a:prstGeom prst="rect">
            <a:avLst/>
          </a:prstGeom>
        </p:spPr>
      </p:pic>
      <p:sp>
        <p:nvSpPr>
          <p:cNvPr id="9" name="TextBox 8"/>
          <p:cNvSpPr txBox="1"/>
          <p:nvPr/>
        </p:nvSpPr>
        <p:spPr>
          <a:xfrm>
            <a:off x="4415999" y="2590800"/>
            <a:ext cx="2021708" cy="584775"/>
          </a:xfrm>
          <a:prstGeom prst="rect">
            <a:avLst/>
          </a:prstGeom>
          <a:noFill/>
        </p:spPr>
        <p:txBody>
          <a:bodyPr wrap="none" rtlCol="0" anchor="ctr" anchorCtr="0">
            <a:spAutoFit/>
          </a:bodyPr>
          <a:lstStyle/>
          <a:p>
            <a:r>
              <a:rPr lang="en-US" dirty="0" err="1" smtClean="0">
                <a:effectLst/>
                <a:hlinkClick r:id="rId8"/>
              </a:rPr>
              <a:t>Olimex</a:t>
            </a:r>
            <a:r>
              <a:rPr lang="en-US" dirty="0" smtClean="0">
                <a:effectLst/>
                <a:hlinkClick r:id="rId8"/>
              </a:rPr>
              <a:t/>
            </a:r>
            <a:br>
              <a:rPr lang="en-US" dirty="0" smtClean="0">
                <a:effectLst/>
                <a:hlinkClick r:id="rId8"/>
              </a:rPr>
            </a:br>
            <a:r>
              <a:rPr lang="en-US" dirty="0" smtClean="0">
                <a:effectLst/>
                <a:hlinkClick r:id="rId8"/>
              </a:rPr>
              <a:t>8x8 LED Matrix</a:t>
            </a:r>
            <a:endParaRPr lang="en-US" dirty="0" smtClean="0">
              <a:effectLst/>
            </a:endParaRPr>
          </a:p>
        </p:txBody>
      </p:sp>
      <p:pic>
        <p:nvPicPr>
          <p:cNvPr id="2050" name="Picture 2"/>
          <p:cNvPicPr>
            <a:picLocks noChangeAspect="1" noChangeArrowheads="1"/>
          </p:cNvPicPr>
          <p:nvPr/>
        </p:nvPicPr>
        <p:blipFill>
          <a:blip r:embed="rId9" cstate="print"/>
          <a:srcRect/>
          <a:stretch>
            <a:fillRect/>
          </a:stretch>
        </p:blipFill>
        <p:spPr bwMode="auto">
          <a:xfrm>
            <a:off x="4648200" y="3429000"/>
            <a:ext cx="1688436" cy="1181100"/>
          </a:xfrm>
          <a:prstGeom prst="rect">
            <a:avLst/>
          </a:prstGeom>
          <a:noFill/>
          <a:ln w="9525">
            <a:noFill/>
            <a:miter lim="800000"/>
            <a:headEnd/>
            <a:tailEnd/>
          </a:ln>
        </p:spPr>
      </p:pic>
      <p:sp>
        <p:nvSpPr>
          <p:cNvPr id="11" name="TextBox 10"/>
          <p:cNvSpPr txBox="1"/>
          <p:nvPr/>
        </p:nvSpPr>
        <p:spPr>
          <a:xfrm>
            <a:off x="4572000" y="4648200"/>
            <a:ext cx="1824537" cy="584775"/>
          </a:xfrm>
          <a:prstGeom prst="rect">
            <a:avLst/>
          </a:prstGeom>
          <a:noFill/>
        </p:spPr>
        <p:txBody>
          <a:bodyPr wrap="none" rtlCol="0" anchor="ctr" anchorCtr="0">
            <a:spAutoFit/>
          </a:bodyPr>
          <a:lstStyle/>
          <a:p>
            <a:r>
              <a:rPr lang="en-US" dirty="0" smtClean="0">
                <a:solidFill>
                  <a:schemeClr val="dk1"/>
                </a:solidFill>
                <a:effectLst/>
                <a:hlinkClick r:id="rId10"/>
              </a:rPr>
              <a:t>Sub-1GHz RF</a:t>
            </a:r>
            <a:br>
              <a:rPr lang="en-US" dirty="0" smtClean="0">
                <a:solidFill>
                  <a:schemeClr val="dk1"/>
                </a:solidFill>
                <a:effectLst/>
                <a:hlinkClick r:id="rId10"/>
              </a:rPr>
            </a:br>
            <a:r>
              <a:rPr lang="en-US" dirty="0" smtClean="0">
                <a:solidFill>
                  <a:schemeClr val="dk1"/>
                </a:solidFill>
                <a:effectLst/>
                <a:hlinkClick r:id="rId10"/>
              </a:rPr>
              <a:t>Wireless</a:t>
            </a:r>
            <a:endParaRPr lang="en-US" dirty="0" smtClean="0">
              <a:solidFill>
                <a:schemeClr val="dk1"/>
              </a:solidFill>
              <a:effectLst/>
            </a:endParaRPr>
          </a:p>
        </p:txBody>
      </p:sp>
      <p:sp>
        <p:nvSpPr>
          <p:cNvPr id="12" name="TextBox 11"/>
          <p:cNvSpPr txBox="1"/>
          <p:nvPr/>
        </p:nvSpPr>
        <p:spPr>
          <a:xfrm>
            <a:off x="6781800" y="5791200"/>
            <a:ext cx="1725151" cy="584775"/>
          </a:xfrm>
          <a:prstGeom prst="rect">
            <a:avLst/>
          </a:prstGeom>
          <a:noFill/>
        </p:spPr>
        <p:txBody>
          <a:bodyPr wrap="none" rtlCol="0" anchor="ctr" anchorCtr="0">
            <a:spAutoFit/>
          </a:bodyPr>
          <a:lstStyle/>
          <a:p>
            <a:r>
              <a:rPr lang="en-US" dirty="0" smtClean="0">
                <a:solidFill>
                  <a:schemeClr val="dk1"/>
                </a:solidFill>
                <a:effectLst/>
                <a:hlinkClick r:id="rId11"/>
              </a:rPr>
              <a:t>TPL0501 SPI</a:t>
            </a:r>
            <a:br>
              <a:rPr lang="en-US" dirty="0" smtClean="0">
                <a:solidFill>
                  <a:schemeClr val="dk1"/>
                </a:solidFill>
                <a:effectLst/>
                <a:hlinkClick r:id="rId11"/>
              </a:rPr>
            </a:br>
            <a:r>
              <a:rPr lang="en-US" dirty="0" smtClean="0">
                <a:solidFill>
                  <a:schemeClr val="dk1"/>
                </a:solidFill>
                <a:effectLst/>
                <a:hlinkClick r:id="rId11"/>
              </a:rPr>
              <a:t>Digital Pot.</a:t>
            </a:r>
            <a:endParaRPr lang="en-US" dirty="0" smtClean="0">
              <a:solidFill>
                <a:schemeClr val="dk1"/>
              </a:solidFill>
              <a:effectLst/>
            </a:endParaRPr>
          </a:p>
        </p:txBody>
      </p:sp>
      <p:sp>
        <p:nvSpPr>
          <p:cNvPr id="13" name="TextBox 12"/>
          <p:cNvSpPr txBox="1"/>
          <p:nvPr/>
        </p:nvSpPr>
        <p:spPr>
          <a:xfrm>
            <a:off x="4572000" y="5791200"/>
            <a:ext cx="1725152" cy="584775"/>
          </a:xfrm>
          <a:prstGeom prst="rect">
            <a:avLst/>
          </a:prstGeom>
          <a:noFill/>
        </p:spPr>
        <p:txBody>
          <a:bodyPr wrap="none" rtlCol="0" anchor="ctr" anchorCtr="0">
            <a:spAutoFit/>
          </a:bodyPr>
          <a:lstStyle/>
          <a:p>
            <a:r>
              <a:rPr lang="en-US" dirty="0" smtClean="0">
                <a:solidFill>
                  <a:schemeClr val="dk1"/>
                </a:solidFill>
                <a:effectLst/>
                <a:hlinkClick r:id="rId12"/>
              </a:rPr>
              <a:t>TPL0401 SPI</a:t>
            </a:r>
            <a:br>
              <a:rPr lang="en-US" dirty="0" smtClean="0">
                <a:solidFill>
                  <a:schemeClr val="dk1"/>
                </a:solidFill>
                <a:effectLst/>
                <a:hlinkClick r:id="rId12"/>
              </a:rPr>
            </a:br>
            <a:r>
              <a:rPr lang="en-US" dirty="0" smtClean="0">
                <a:solidFill>
                  <a:schemeClr val="dk1"/>
                </a:solidFill>
                <a:effectLst/>
                <a:hlinkClick r:id="rId12"/>
              </a:rPr>
              <a:t>Digital Pot.</a:t>
            </a:r>
            <a:endParaRPr lang="en-US" dirty="0" smtClean="0">
              <a:solidFill>
                <a:schemeClr val="dk1"/>
              </a:solidFill>
              <a:effectLst/>
            </a:endParaRPr>
          </a:p>
        </p:txBody>
      </p:sp>
      <p:pic>
        <p:nvPicPr>
          <p:cNvPr id="14" name="Picture 13" descr="5722_GoldenIC_png-550x0.png"/>
          <p:cNvPicPr>
            <a:picLocks noChangeAspect="1"/>
          </p:cNvPicPr>
          <p:nvPr/>
        </p:nvPicPr>
        <p:blipFill>
          <a:blip r:embed="rId13" cstate="print"/>
          <a:stretch>
            <a:fillRect/>
          </a:stretch>
        </p:blipFill>
        <p:spPr>
          <a:xfrm>
            <a:off x="2286000" y="1066800"/>
            <a:ext cx="1938338" cy="1069963"/>
          </a:xfrm>
          <a:prstGeom prst="rect">
            <a:avLst/>
          </a:prstGeom>
        </p:spPr>
      </p:pic>
      <p:sp>
        <p:nvSpPr>
          <p:cNvPr id="15" name="TextBox 14"/>
          <p:cNvSpPr txBox="1"/>
          <p:nvPr/>
        </p:nvSpPr>
        <p:spPr>
          <a:xfrm>
            <a:off x="2362200" y="2286000"/>
            <a:ext cx="1835759" cy="584775"/>
          </a:xfrm>
          <a:prstGeom prst="rect">
            <a:avLst/>
          </a:prstGeom>
          <a:noFill/>
        </p:spPr>
        <p:txBody>
          <a:bodyPr wrap="none" rtlCol="0" anchor="ctr" anchorCtr="0">
            <a:spAutoFit/>
          </a:bodyPr>
          <a:lstStyle/>
          <a:p>
            <a:r>
              <a:rPr lang="en-US" dirty="0" smtClean="0">
                <a:effectLst/>
                <a:hlinkClick r:id="rId14"/>
              </a:rPr>
              <a:t>RF Module w/</a:t>
            </a:r>
            <a:br>
              <a:rPr lang="en-US" dirty="0" smtClean="0">
                <a:effectLst/>
                <a:hlinkClick r:id="rId14"/>
              </a:rPr>
            </a:br>
            <a:r>
              <a:rPr lang="en-US" dirty="0" smtClean="0">
                <a:effectLst/>
                <a:hlinkClick r:id="rId14"/>
              </a:rPr>
              <a:t>LCD</a:t>
            </a:r>
            <a:endParaRPr lang="en-US" dirty="0" smtClean="0">
              <a:effectLst/>
            </a:endParaRPr>
          </a:p>
        </p:txBody>
      </p:sp>
      <p:sp>
        <p:nvSpPr>
          <p:cNvPr id="16" name="TextBox 15"/>
          <p:cNvSpPr txBox="1"/>
          <p:nvPr/>
        </p:nvSpPr>
        <p:spPr>
          <a:xfrm>
            <a:off x="2590800" y="4419600"/>
            <a:ext cx="1309974" cy="584775"/>
          </a:xfrm>
          <a:prstGeom prst="rect">
            <a:avLst/>
          </a:prstGeom>
          <a:noFill/>
        </p:spPr>
        <p:txBody>
          <a:bodyPr wrap="none" rtlCol="0" anchor="ctr" anchorCtr="0">
            <a:spAutoFit/>
          </a:bodyPr>
          <a:lstStyle/>
          <a:p>
            <a:r>
              <a:rPr lang="en-US" dirty="0" smtClean="0">
                <a:solidFill>
                  <a:schemeClr val="dk1"/>
                </a:solidFill>
                <a:effectLst/>
                <a:hlinkClick r:id="rId15"/>
              </a:rPr>
              <a:t>Inductive</a:t>
            </a:r>
            <a:br>
              <a:rPr lang="en-US" dirty="0" smtClean="0">
                <a:solidFill>
                  <a:schemeClr val="dk1"/>
                </a:solidFill>
                <a:effectLst/>
                <a:hlinkClick r:id="rId15"/>
              </a:rPr>
            </a:br>
            <a:r>
              <a:rPr lang="en-US" dirty="0" smtClean="0">
                <a:solidFill>
                  <a:schemeClr val="dk1"/>
                </a:solidFill>
                <a:effectLst/>
                <a:hlinkClick r:id="rId15"/>
              </a:rPr>
              <a:t>Charging</a:t>
            </a:r>
            <a:endParaRPr lang="en-US" dirty="0" smtClean="0">
              <a:solidFill>
                <a:schemeClr val="dk1"/>
              </a:solidFill>
              <a:effectLst/>
            </a:endParaRPr>
          </a:p>
        </p:txBody>
      </p:sp>
      <p:pic>
        <p:nvPicPr>
          <p:cNvPr id="17" name="Picture 16" descr="8688_EVAL-11_jpg-550x0.jpg"/>
          <p:cNvPicPr>
            <a:picLocks noChangeAspect="1"/>
          </p:cNvPicPr>
          <p:nvPr/>
        </p:nvPicPr>
        <p:blipFill>
          <a:blip r:embed="rId16" cstate="print"/>
          <a:stretch>
            <a:fillRect/>
          </a:stretch>
        </p:blipFill>
        <p:spPr>
          <a:xfrm>
            <a:off x="2286000" y="3200400"/>
            <a:ext cx="1891490" cy="1111250"/>
          </a:xfrm>
          <a:prstGeom prst="rect">
            <a:avLst/>
          </a:prstGeom>
        </p:spPr>
      </p:pic>
      <p:sp>
        <p:nvSpPr>
          <p:cNvPr id="18" name="TextBox 17"/>
          <p:cNvSpPr txBox="1"/>
          <p:nvPr/>
        </p:nvSpPr>
        <p:spPr>
          <a:xfrm>
            <a:off x="152400" y="2286000"/>
            <a:ext cx="1766829" cy="584775"/>
          </a:xfrm>
          <a:prstGeom prst="rect">
            <a:avLst/>
          </a:prstGeom>
          <a:noFill/>
        </p:spPr>
        <p:txBody>
          <a:bodyPr wrap="none" rtlCol="0" anchor="ctr" anchorCtr="0">
            <a:spAutoFit/>
          </a:bodyPr>
          <a:lstStyle/>
          <a:p>
            <a:r>
              <a:rPr lang="en-US" dirty="0" smtClean="0">
                <a:effectLst/>
                <a:hlinkClick r:id="rId17"/>
              </a:rPr>
              <a:t>Solar Energy</a:t>
            </a:r>
            <a:br>
              <a:rPr lang="en-US" dirty="0" smtClean="0">
                <a:effectLst/>
                <a:hlinkClick r:id="rId17"/>
              </a:rPr>
            </a:br>
            <a:r>
              <a:rPr lang="en-US" dirty="0" smtClean="0">
                <a:effectLst/>
                <a:hlinkClick r:id="rId17"/>
              </a:rPr>
              <a:t>Harvesting</a:t>
            </a:r>
            <a:endParaRPr lang="en-US" dirty="0" smtClean="0">
              <a:effectLst/>
            </a:endParaRPr>
          </a:p>
        </p:txBody>
      </p:sp>
      <p:pic>
        <p:nvPicPr>
          <p:cNvPr id="19" name="Picture 18" descr="3806_EVAL-10_jpg-300x0.jpg"/>
          <p:cNvPicPr>
            <a:picLocks noChangeAspect="1"/>
          </p:cNvPicPr>
          <p:nvPr/>
        </p:nvPicPr>
        <p:blipFill>
          <a:blip r:embed="rId18" cstate="print"/>
          <a:stretch>
            <a:fillRect/>
          </a:stretch>
        </p:blipFill>
        <p:spPr>
          <a:xfrm>
            <a:off x="228600" y="914400"/>
            <a:ext cx="1736283" cy="1290637"/>
          </a:xfrm>
          <a:prstGeom prst="rect">
            <a:avLst/>
          </a:prstGeom>
        </p:spPr>
      </p:pic>
      <p:sp>
        <p:nvSpPr>
          <p:cNvPr id="20" name="TextBox 19"/>
          <p:cNvSpPr txBox="1"/>
          <p:nvPr/>
        </p:nvSpPr>
        <p:spPr>
          <a:xfrm>
            <a:off x="228600" y="4114800"/>
            <a:ext cx="1510350" cy="830997"/>
          </a:xfrm>
          <a:prstGeom prst="rect">
            <a:avLst/>
          </a:prstGeom>
          <a:noFill/>
        </p:spPr>
        <p:txBody>
          <a:bodyPr wrap="none" rtlCol="0" anchor="ctr" anchorCtr="0">
            <a:spAutoFit/>
          </a:bodyPr>
          <a:lstStyle/>
          <a:p>
            <a:r>
              <a:rPr lang="en-US" dirty="0" smtClean="0">
                <a:solidFill>
                  <a:schemeClr val="dk1"/>
                </a:solidFill>
                <a:effectLst/>
                <a:hlinkClick r:id="rId19"/>
              </a:rPr>
              <a:t>Universal </a:t>
            </a:r>
            <a:br>
              <a:rPr lang="en-US" dirty="0" smtClean="0">
                <a:solidFill>
                  <a:schemeClr val="dk1"/>
                </a:solidFill>
                <a:effectLst/>
                <a:hlinkClick r:id="rId19"/>
              </a:rPr>
            </a:br>
            <a:r>
              <a:rPr lang="en-US" dirty="0" smtClean="0">
                <a:solidFill>
                  <a:schemeClr val="dk1"/>
                </a:solidFill>
                <a:effectLst/>
                <a:hlinkClick r:id="rId19"/>
              </a:rPr>
              <a:t>Energy</a:t>
            </a:r>
            <a:br>
              <a:rPr lang="en-US" dirty="0" smtClean="0">
                <a:solidFill>
                  <a:schemeClr val="dk1"/>
                </a:solidFill>
                <a:effectLst/>
                <a:hlinkClick r:id="rId19"/>
              </a:rPr>
            </a:br>
            <a:r>
              <a:rPr lang="en-US" dirty="0" smtClean="0">
                <a:solidFill>
                  <a:schemeClr val="dk1"/>
                </a:solidFill>
                <a:effectLst/>
                <a:hlinkClick r:id="rId19"/>
              </a:rPr>
              <a:t>Harvesting</a:t>
            </a:r>
            <a:endParaRPr lang="en-US" dirty="0" smtClean="0">
              <a:solidFill>
                <a:schemeClr val="dk1"/>
              </a:solidFill>
              <a:effectLst/>
            </a:endParaRPr>
          </a:p>
        </p:txBody>
      </p:sp>
      <p:pic>
        <p:nvPicPr>
          <p:cNvPr id="21" name="Picture 20" descr="6354_EVAL-09_PNG-550x0.png"/>
          <p:cNvPicPr>
            <a:picLocks noChangeAspect="1"/>
          </p:cNvPicPr>
          <p:nvPr/>
        </p:nvPicPr>
        <p:blipFill>
          <a:blip r:embed="rId20" cstate="print"/>
          <a:stretch>
            <a:fillRect/>
          </a:stretch>
        </p:blipFill>
        <p:spPr>
          <a:xfrm>
            <a:off x="76200" y="3429000"/>
            <a:ext cx="1721334" cy="553957"/>
          </a:xfrm>
          <a:prstGeom prst="rect">
            <a:avLst/>
          </a:prstGeom>
        </p:spPr>
      </p:pic>
      <p:pic>
        <p:nvPicPr>
          <p:cNvPr id="23" name="Picture 22" descr="2134_6064_430BOOST_2D00_SENSE1_2800_front_2900_.jpg"/>
          <p:cNvPicPr>
            <a:picLocks noChangeAspect="1"/>
          </p:cNvPicPr>
          <p:nvPr/>
        </p:nvPicPr>
        <p:blipFill>
          <a:blip r:embed="rId21" cstate="print"/>
          <a:stretch>
            <a:fillRect/>
          </a:stretch>
        </p:blipFill>
        <p:spPr>
          <a:xfrm>
            <a:off x="457200" y="5054025"/>
            <a:ext cx="1009650" cy="1009650"/>
          </a:xfrm>
          <a:prstGeom prst="rect">
            <a:avLst/>
          </a:prstGeom>
        </p:spPr>
      </p:pic>
      <p:sp>
        <p:nvSpPr>
          <p:cNvPr id="22" name="TextBox 21"/>
          <p:cNvSpPr txBox="1"/>
          <p:nvPr/>
        </p:nvSpPr>
        <p:spPr>
          <a:xfrm>
            <a:off x="228600" y="5892225"/>
            <a:ext cx="1676400" cy="584775"/>
          </a:xfrm>
          <a:prstGeom prst="rect">
            <a:avLst/>
          </a:prstGeom>
          <a:noFill/>
        </p:spPr>
        <p:txBody>
          <a:bodyPr wrap="square" rtlCol="0" anchor="ctr" anchorCtr="0">
            <a:spAutoFit/>
          </a:bodyPr>
          <a:lstStyle/>
          <a:p>
            <a:r>
              <a:rPr lang="en-US" dirty="0" smtClean="0">
                <a:solidFill>
                  <a:schemeClr val="dk1"/>
                </a:solidFill>
                <a:effectLst/>
                <a:hlinkClick r:id="rId22"/>
              </a:rPr>
              <a:t>Capacitive</a:t>
            </a:r>
            <a:br>
              <a:rPr lang="en-US" dirty="0" smtClean="0">
                <a:solidFill>
                  <a:schemeClr val="dk1"/>
                </a:solidFill>
                <a:effectLst/>
                <a:hlinkClick r:id="rId22"/>
              </a:rPr>
            </a:br>
            <a:r>
              <a:rPr lang="en-US" dirty="0" smtClean="0">
                <a:solidFill>
                  <a:schemeClr val="dk1"/>
                </a:solidFill>
                <a:effectLst/>
                <a:hlinkClick r:id="rId22"/>
              </a:rPr>
              <a:t>Touch</a:t>
            </a:r>
            <a:endParaRPr lang="en-US" dirty="0" smtClean="0">
              <a:solidFill>
                <a:schemeClr val="dk1"/>
              </a:solidFill>
              <a:effectLst/>
            </a:endParaRPr>
          </a:p>
        </p:txBody>
      </p:sp>
      <p:sp>
        <p:nvSpPr>
          <p:cNvPr id="24" name="TextBox 23"/>
          <p:cNvSpPr txBox="1"/>
          <p:nvPr/>
        </p:nvSpPr>
        <p:spPr>
          <a:xfrm>
            <a:off x="2640366" y="5902676"/>
            <a:ext cx="1219200" cy="584775"/>
          </a:xfrm>
          <a:prstGeom prst="rect">
            <a:avLst/>
          </a:prstGeom>
          <a:noFill/>
        </p:spPr>
        <p:txBody>
          <a:bodyPr wrap="square" rtlCol="0" anchor="ctr" anchorCtr="0">
            <a:spAutoFit/>
          </a:bodyPr>
          <a:lstStyle/>
          <a:p>
            <a:r>
              <a:rPr lang="en-US" dirty="0" smtClean="0">
                <a:solidFill>
                  <a:schemeClr val="dk1"/>
                </a:solidFill>
                <a:effectLst/>
                <a:hlinkClick r:id="rId23"/>
              </a:rPr>
              <a:t>Proto</a:t>
            </a:r>
            <a:br>
              <a:rPr lang="en-US" dirty="0" smtClean="0">
                <a:solidFill>
                  <a:schemeClr val="dk1"/>
                </a:solidFill>
                <a:effectLst/>
                <a:hlinkClick r:id="rId23"/>
              </a:rPr>
            </a:br>
            <a:r>
              <a:rPr lang="en-US" dirty="0" smtClean="0">
                <a:solidFill>
                  <a:schemeClr val="dk1"/>
                </a:solidFill>
                <a:effectLst/>
                <a:hlinkClick r:id="rId23"/>
              </a:rPr>
              <a:t>Board</a:t>
            </a:r>
            <a:endParaRPr lang="en-US" dirty="0" smtClean="0">
              <a:solidFill>
                <a:schemeClr val="dk1"/>
              </a:solidFill>
              <a:effectLst/>
            </a:endParaRPr>
          </a:p>
        </p:txBody>
      </p:sp>
      <p:pic>
        <p:nvPicPr>
          <p:cNvPr id="25" name="Picture 24" descr="ti-msp430-launchpad-mini-proto-board.jpg"/>
          <p:cNvPicPr>
            <a:picLocks noChangeAspect="1"/>
          </p:cNvPicPr>
          <p:nvPr/>
        </p:nvPicPr>
        <p:blipFill>
          <a:blip r:embed="rId24" cstate="print"/>
          <a:stretch>
            <a:fillRect/>
          </a:stretch>
        </p:blipFill>
        <p:spPr>
          <a:xfrm>
            <a:off x="2819400" y="5105400"/>
            <a:ext cx="838200" cy="838200"/>
          </a:xfrm>
          <a:prstGeom prst="rect">
            <a:avLst/>
          </a:prstGeom>
        </p:spPr>
      </p:pic>
      <p:sp>
        <p:nvSpPr>
          <p:cNvPr id="26" name="Leading Question"/>
          <p:cNvSpPr txBox="1"/>
          <p:nvPr/>
        </p:nvSpPr>
        <p:spPr>
          <a:xfrm>
            <a:off x="6938484" y="6562045"/>
            <a:ext cx="1882247"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Available Boosterpacks...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Some of the Available </a:t>
            </a:r>
            <a:r>
              <a:rPr lang="en-US" dirty="0" err="1" smtClean="0">
                <a:solidFill>
                  <a:srgbClr val="FF0000"/>
                </a:solidFill>
              </a:rPr>
              <a:t>BoosterPacks</a:t>
            </a:r>
            <a:endParaRPr lang="en-US" dirty="0">
              <a:solidFill>
                <a:srgbClr val="FF0000"/>
              </a:solidFill>
            </a:endParaRPr>
          </a:p>
        </p:txBody>
      </p:sp>
      <p:pic>
        <p:nvPicPr>
          <p:cNvPr id="26" name="Picture 2" descr="C:\Users\EMI\Pictures\img215.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851" t="9421"/>
          <a:stretch/>
        </p:blipFill>
        <p:spPr bwMode="auto">
          <a:xfrm rot="16200000">
            <a:off x="493972" y="1030028"/>
            <a:ext cx="1713118" cy="1786661"/>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533400" y="2895600"/>
            <a:ext cx="1638590" cy="338554"/>
          </a:xfrm>
          <a:prstGeom prst="rect">
            <a:avLst/>
          </a:prstGeom>
          <a:noFill/>
        </p:spPr>
        <p:txBody>
          <a:bodyPr wrap="none" rtlCol="0" anchor="ctr" anchorCtr="0">
            <a:spAutoFit/>
          </a:bodyPr>
          <a:lstStyle/>
          <a:p>
            <a:r>
              <a:rPr lang="en-US" dirty="0" smtClean="0">
                <a:solidFill>
                  <a:schemeClr val="dk1"/>
                </a:solidFill>
                <a:effectLst/>
                <a:hlinkClick r:id="rId4"/>
              </a:rPr>
              <a:t>Proto board</a:t>
            </a:r>
            <a:endParaRPr lang="en-US" dirty="0" smtClean="0">
              <a:solidFill>
                <a:schemeClr val="dk1"/>
              </a:solidFill>
              <a:effectLst/>
            </a:endParaRPr>
          </a:p>
        </p:txBody>
      </p:sp>
      <p:pic>
        <p:nvPicPr>
          <p:cNvPr id="29" name="Picture 28" descr="ZigBee-BP-Stellaris-2 copy.jpg"/>
          <p:cNvPicPr>
            <a:picLocks noChangeAspect="1"/>
          </p:cNvPicPr>
          <p:nvPr/>
        </p:nvPicPr>
        <p:blipFill>
          <a:blip r:embed="rId5" cstate="print"/>
          <a:stretch>
            <a:fillRect/>
          </a:stretch>
        </p:blipFill>
        <p:spPr>
          <a:xfrm>
            <a:off x="3124200" y="990600"/>
            <a:ext cx="2526792" cy="1789176"/>
          </a:xfrm>
          <a:prstGeom prst="rect">
            <a:avLst/>
          </a:prstGeom>
        </p:spPr>
      </p:pic>
      <p:sp>
        <p:nvSpPr>
          <p:cNvPr id="30" name="TextBox 29"/>
          <p:cNvSpPr txBox="1"/>
          <p:nvPr/>
        </p:nvSpPr>
        <p:spPr>
          <a:xfrm>
            <a:off x="3207582" y="2895600"/>
            <a:ext cx="2507418" cy="338554"/>
          </a:xfrm>
          <a:prstGeom prst="rect">
            <a:avLst/>
          </a:prstGeom>
          <a:noFill/>
        </p:spPr>
        <p:txBody>
          <a:bodyPr wrap="none" rtlCol="0" anchor="ctr" anchorCtr="0">
            <a:spAutoFit/>
          </a:bodyPr>
          <a:lstStyle/>
          <a:p>
            <a:r>
              <a:rPr lang="en-US" dirty="0" err="1" smtClean="0">
                <a:solidFill>
                  <a:schemeClr val="dk1"/>
                </a:solidFill>
                <a:effectLst/>
                <a:hlinkClick r:id="rId6"/>
              </a:rPr>
              <a:t>ZigBee</a:t>
            </a:r>
            <a:r>
              <a:rPr lang="en-US" dirty="0" smtClean="0">
                <a:solidFill>
                  <a:schemeClr val="dk1"/>
                </a:solidFill>
                <a:effectLst/>
                <a:hlinkClick r:id="rId6"/>
              </a:rPr>
              <a:t> Networking</a:t>
            </a:r>
            <a:endParaRPr lang="en-US" dirty="0" smtClean="0">
              <a:solidFill>
                <a:schemeClr val="dk1"/>
              </a:solidFill>
              <a:effectLst/>
            </a:endParaRPr>
          </a:p>
        </p:txBody>
      </p:sp>
      <p:pic>
        <p:nvPicPr>
          <p:cNvPr id="31" name="Picture 30" descr="OLED12864_11595.jpg"/>
          <p:cNvPicPr>
            <a:picLocks noChangeAspect="1"/>
          </p:cNvPicPr>
          <p:nvPr/>
        </p:nvPicPr>
        <p:blipFill>
          <a:blip r:embed="rId7" cstate="print"/>
          <a:stretch>
            <a:fillRect/>
          </a:stretch>
        </p:blipFill>
        <p:spPr>
          <a:xfrm>
            <a:off x="6477000" y="990600"/>
            <a:ext cx="1993900" cy="1647135"/>
          </a:xfrm>
          <a:prstGeom prst="rect">
            <a:avLst/>
          </a:prstGeom>
        </p:spPr>
      </p:pic>
      <p:sp>
        <p:nvSpPr>
          <p:cNvPr id="32" name="TextBox 31"/>
          <p:cNvSpPr txBox="1"/>
          <p:nvPr/>
        </p:nvSpPr>
        <p:spPr>
          <a:xfrm>
            <a:off x="6400800" y="2819400"/>
            <a:ext cx="1880644" cy="338554"/>
          </a:xfrm>
          <a:prstGeom prst="rect">
            <a:avLst/>
          </a:prstGeom>
          <a:noFill/>
        </p:spPr>
        <p:txBody>
          <a:bodyPr wrap="none" rtlCol="0" anchor="ctr" anchorCtr="0">
            <a:spAutoFit/>
          </a:bodyPr>
          <a:lstStyle/>
          <a:p>
            <a:r>
              <a:rPr lang="en-US" dirty="0" smtClean="0">
                <a:solidFill>
                  <a:schemeClr val="dk1"/>
                </a:solidFill>
                <a:effectLst/>
                <a:hlinkClick r:id="rId8"/>
              </a:rPr>
              <a:t>OLED Display</a:t>
            </a:r>
            <a:endParaRPr lang="en-US" dirty="0" smtClean="0">
              <a:solidFill>
                <a:schemeClr val="dk1"/>
              </a:solidFill>
              <a:effectLst/>
            </a:endParaRPr>
          </a:p>
        </p:txBody>
      </p:sp>
      <p:sp>
        <p:nvSpPr>
          <p:cNvPr id="33" name="TextBox 32"/>
          <p:cNvSpPr txBox="1"/>
          <p:nvPr/>
        </p:nvSpPr>
        <p:spPr>
          <a:xfrm>
            <a:off x="228600" y="5105400"/>
            <a:ext cx="2908167" cy="584775"/>
          </a:xfrm>
          <a:prstGeom prst="rect">
            <a:avLst/>
          </a:prstGeom>
          <a:noFill/>
        </p:spPr>
        <p:txBody>
          <a:bodyPr wrap="none" rtlCol="0" anchor="ctr" anchorCtr="0">
            <a:spAutoFit/>
          </a:bodyPr>
          <a:lstStyle/>
          <a:p>
            <a:r>
              <a:rPr lang="en-US" dirty="0" smtClean="0">
                <a:solidFill>
                  <a:schemeClr val="dk1"/>
                </a:solidFill>
                <a:effectLst/>
                <a:hlinkClick r:id="rId9"/>
              </a:rPr>
              <a:t>LCD Controller </a:t>
            </a:r>
            <a:br>
              <a:rPr lang="en-US" dirty="0" smtClean="0">
                <a:solidFill>
                  <a:schemeClr val="dk1"/>
                </a:solidFill>
                <a:effectLst/>
                <a:hlinkClick r:id="rId9"/>
              </a:rPr>
            </a:br>
            <a:r>
              <a:rPr lang="en-US" dirty="0" smtClean="0">
                <a:solidFill>
                  <a:schemeClr val="dk1"/>
                </a:solidFill>
                <a:effectLst/>
                <a:hlinkClick r:id="rId9"/>
              </a:rPr>
              <a:t>Development Package</a:t>
            </a:r>
            <a:endParaRPr lang="en-US" dirty="0" smtClean="0">
              <a:solidFill>
                <a:schemeClr val="dk1"/>
              </a:solidFill>
              <a:effectLst/>
            </a:endParaRPr>
          </a:p>
        </p:txBody>
      </p:sp>
      <p:pic>
        <p:nvPicPr>
          <p:cNvPr id="34" name="Picture 33" descr="adc_click.png"/>
          <p:cNvPicPr>
            <a:picLocks noChangeAspect="1"/>
          </p:cNvPicPr>
          <p:nvPr/>
        </p:nvPicPr>
        <p:blipFill>
          <a:blip r:embed="rId10" cstate="print"/>
          <a:stretch>
            <a:fillRect/>
          </a:stretch>
        </p:blipFill>
        <p:spPr>
          <a:xfrm>
            <a:off x="6019800" y="3276600"/>
            <a:ext cx="2887363" cy="2025463"/>
          </a:xfrm>
          <a:prstGeom prst="rect">
            <a:avLst/>
          </a:prstGeom>
        </p:spPr>
      </p:pic>
      <p:sp>
        <p:nvSpPr>
          <p:cNvPr id="35" name="TextBox 34"/>
          <p:cNvSpPr txBox="1"/>
          <p:nvPr/>
        </p:nvSpPr>
        <p:spPr>
          <a:xfrm>
            <a:off x="6553200" y="5029200"/>
            <a:ext cx="1609736" cy="584775"/>
          </a:xfrm>
          <a:prstGeom prst="rect">
            <a:avLst/>
          </a:prstGeom>
          <a:noFill/>
        </p:spPr>
        <p:txBody>
          <a:bodyPr wrap="none" rtlCol="0" anchor="ctr" anchorCtr="0">
            <a:spAutoFit/>
          </a:bodyPr>
          <a:lstStyle/>
          <a:p>
            <a:r>
              <a:rPr lang="en-US" dirty="0" smtClean="0">
                <a:solidFill>
                  <a:schemeClr val="dk1"/>
                </a:solidFill>
                <a:effectLst/>
                <a:hlinkClick r:id="rId11"/>
              </a:rPr>
              <a:t>Click Board</a:t>
            </a:r>
            <a:br>
              <a:rPr lang="en-US" dirty="0" smtClean="0">
                <a:solidFill>
                  <a:schemeClr val="dk1"/>
                </a:solidFill>
                <a:effectLst/>
                <a:hlinkClick r:id="rId11"/>
              </a:rPr>
            </a:br>
            <a:r>
              <a:rPr lang="en-US" dirty="0" smtClean="0">
                <a:solidFill>
                  <a:schemeClr val="dk1"/>
                </a:solidFill>
                <a:effectLst/>
                <a:hlinkClick r:id="rId11"/>
              </a:rPr>
              <a:t>Adapter</a:t>
            </a:r>
            <a:endParaRPr lang="en-US" dirty="0" smtClean="0">
              <a:solidFill>
                <a:schemeClr val="dk1"/>
              </a:solidFill>
              <a:effectLst/>
            </a:endParaRPr>
          </a:p>
        </p:txBody>
      </p:sp>
      <p:sp>
        <p:nvSpPr>
          <p:cNvPr id="36" name="TextBox 35"/>
          <p:cNvSpPr txBox="1"/>
          <p:nvPr/>
        </p:nvSpPr>
        <p:spPr>
          <a:xfrm>
            <a:off x="3733800" y="5029200"/>
            <a:ext cx="1595309" cy="584775"/>
          </a:xfrm>
          <a:prstGeom prst="rect">
            <a:avLst/>
          </a:prstGeom>
          <a:noFill/>
        </p:spPr>
        <p:txBody>
          <a:bodyPr wrap="none" rtlCol="0" anchor="ctr" anchorCtr="0">
            <a:spAutoFit/>
          </a:bodyPr>
          <a:lstStyle/>
          <a:p>
            <a:r>
              <a:rPr lang="en-US" dirty="0" smtClean="0">
                <a:solidFill>
                  <a:schemeClr val="dk1"/>
                </a:solidFill>
                <a:effectLst/>
                <a:hlinkClick r:id="rId12"/>
              </a:rPr>
              <a:t>MOD Board</a:t>
            </a:r>
            <a:br>
              <a:rPr lang="en-US" dirty="0" smtClean="0">
                <a:solidFill>
                  <a:schemeClr val="dk1"/>
                </a:solidFill>
                <a:effectLst/>
                <a:hlinkClick r:id="rId12"/>
              </a:rPr>
            </a:br>
            <a:r>
              <a:rPr lang="en-US" dirty="0" smtClean="0">
                <a:solidFill>
                  <a:schemeClr val="dk1"/>
                </a:solidFill>
                <a:effectLst/>
                <a:hlinkClick r:id="rId12"/>
              </a:rPr>
              <a:t>Adapter</a:t>
            </a:r>
            <a:endParaRPr lang="en-US" dirty="0" smtClean="0">
              <a:solidFill>
                <a:schemeClr val="dk1"/>
              </a:solidFill>
              <a:effectLst/>
            </a:endParaRPr>
          </a:p>
        </p:txBody>
      </p:sp>
      <p:pic>
        <p:nvPicPr>
          <p:cNvPr id="37" name="Picture 36" descr="MOD-IO.jpg"/>
          <p:cNvPicPr>
            <a:picLocks noChangeAspect="1"/>
          </p:cNvPicPr>
          <p:nvPr/>
        </p:nvPicPr>
        <p:blipFill>
          <a:blip r:embed="rId13" cstate="print"/>
          <a:stretch>
            <a:fillRect/>
          </a:stretch>
        </p:blipFill>
        <p:spPr>
          <a:xfrm>
            <a:off x="3657600" y="3429000"/>
            <a:ext cx="1701813" cy="1490662"/>
          </a:xfrm>
          <a:prstGeom prst="rect">
            <a:avLst/>
          </a:prstGeom>
        </p:spPr>
      </p:pic>
      <p:pic>
        <p:nvPicPr>
          <p:cNvPr id="38" name="Content Placeholder 4" descr="S5U13781M00C100.jpg"/>
          <p:cNvPicPr>
            <a:picLocks noGrp="1" noChangeAspect="1"/>
          </p:cNvPicPr>
          <p:nvPr>
            <p:ph idx="1"/>
          </p:nvPr>
        </p:nvPicPr>
        <p:blipFill>
          <a:blip r:embed="rId14" cstate="print"/>
          <a:srcRect/>
          <a:stretch>
            <a:fillRect/>
          </a:stretch>
        </p:blipFill>
        <p:spPr>
          <a:xfrm>
            <a:off x="609600" y="3733800"/>
            <a:ext cx="1666382" cy="1074738"/>
          </a:xfrm>
        </p:spPr>
      </p:pic>
      <p:sp>
        <p:nvSpPr>
          <p:cNvPr id="15" name="Leading Question"/>
          <p:cNvSpPr txBox="1"/>
          <p:nvPr/>
        </p:nvSpPr>
        <p:spPr>
          <a:xfrm>
            <a:off x="7189964" y="6562045"/>
            <a:ext cx="1630767" cy="196977"/>
          </a:xfrm>
          <a:prstGeom prst="rect">
            <a:avLst/>
          </a:prstGeom>
          <a:noFill/>
        </p:spPr>
        <p:txBody>
          <a:bodyPr vert="horz" wrap="none" lIns="0" tIns="0" rIns="0" bIns="0" rtlCol="0" anchor="b" anchorCtr="0">
            <a:spAutoFit/>
          </a:bodyPr>
          <a:lstStyle/>
          <a:p>
            <a:pPr algn="r">
              <a:spcBef>
                <a:spcPct val="0"/>
              </a:spcBef>
            </a:pPr>
            <a:r>
              <a:rPr lang="en-US" sz="1600" b="0" dirty="0" err="1" smtClean="0">
                <a:solidFill>
                  <a:srgbClr val="000000"/>
                </a:solidFill>
                <a:effectLst/>
                <a:latin typeface="Arial Narrow"/>
              </a:rPr>
              <a:t>Kentec</a:t>
            </a:r>
            <a:r>
              <a:rPr lang="en-US" sz="1600" b="0" dirty="0" smtClean="0">
                <a:solidFill>
                  <a:srgbClr val="000000"/>
                </a:solidFill>
                <a:effectLst/>
                <a:latin typeface="Arial Narrow"/>
              </a:rPr>
              <a:t> LCD Display...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0000"/>
                </a:solidFill>
              </a:rPr>
              <a:t>KenTec</a:t>
            </a:r>
            <a:r>
              <a:rPr lang="en-US" dirty="0" smtClean="0">
                <a:solidFill>
                  <a:srgbClr val="FF0000"/>
                </a:solidFill>
              </a:rPr>
              <a:t> </a:t>
            </a:r>
            <a:r>
              <a:rPr lang="en-US" dirty="0" err="1" smtClean="0">
                <a:solidFill>
                  <a:srgbClr val="FF0000"/>
                </a:solidFill>
              </a:rPr>
              <a:t>TouchScreen</a:t>
            </a:r>
            <a:r>
              <a:rPr lang="en-US" dirty="0" smtClean="0">
                <a:solidFill>
                  <a:srgbClr val="FF0000"/>
                </a:solidFill>
              </a:rPr>
              <a:t> TFT LCD Display</a:t>
            </a:r>
            <a:endParaRPr lang="en-US" dirty="0">
              <a:solidFill>
                <a:srgbClr val="FF0000"/>
              </a:solidFill>
            </a:endParaRPr>
          </a:p>
        </p:txBody>
      </p:sp>
      <p:pic>
        <p:nvPicPr>
          <p:cNvPr id="7" name="Picture 6" descr="8-17-2012 2-25-04 PM.png"/>
          <p:cNvPicPr>
            <a:picLocks noChangeAspect="1"/>
          </p:cNvPicPr>
          <p:nvPr/>
        </p:nvPicPr>
        <p:blipFill>
          <a:blip r:embed="rId3" cstate="print"/>
          <a:stretch>
            <a:fillRect/>
          </a:stretch>
        </p:blipFill>
        <p:spPr>
          <a:xfrm>
            <a:off x="381000" y="838200"/>
            <a:ext cx="3581399" cy="2914276"/>
          </a:xfrm>
          <a:prstGeom prst="rect">
            <a:avLst/>
          </a:prstGeom>
        </p:spPr>
      </p:pic>
      <p:sp>
        <p:nvSpPr>
          <p:cNvPr id="8" name="TextBox 7"/>
          <p:cNvSpPr txBox="1"/>
          <p:nvPr/>
        </p:nvSpPr>
        <p:spPr>
          <a:xfrm>
            <a:off x="2286000" y="3741611"/>
            <a:ext cx="6553200" cy="2899255"/>
          </a:xfrm>
          <a:prstGeom prst="rect">
            <a:avLst/>
          </a:prstGeom>
          <a:noFill/>
        </p:spPr>
        <p:txBody>
          <a:bodyPr wrap="square" rtlCol="0" anchor="ctr" anchorCtr="0">
            <a:spAutoFit/>
          </a:bodyPr>
          <a:lstStyle/>
          <a:p>
            <a:pPr marL="342900" indent="-342900" algn="l">
              <a:buClr>
                <a:schemeClr val="tx2"/>
              </a:buClr>
              <a:buSzPct val="75000"/>
              <a:buFont typeface="Wingdings"/>
              <a:buChar char=""/>
            </a:pPr>
            <a:r>
              <a:rPr lang="en-US" altLang="zh-CN" sz="2400" smtClean="0">
                <a:ea typeface="宋体" pitchFamily="2" charset="-122"/>
              </a:rPr>
              <a:t>Part# EB-LM4F120-L35</a:t>
            </a:r>
            <a:endParaRPr lang="en-US" sz="2400" dirty="0" smtClean="0">
              <a:solidFill>
                <a:schemeClr val="dk1"/>
              </a:solidFill>
              <a:effectLst/>
            </a:endParaRPr>
          </a:p>
          <a:p>
            <a:pPr marL="342900" indent="-342900" algn="l">
              <a:buClr>
                <a:schemeClr val="tx2"/>
              </a:buClr>
              <a:buSzPct val="75000"/>
              <a:buFont typeface="Wingdings"/>
              <a:buChar char=""/>
            </a:pPr>
            <a:r>
              <a:rPr lang="en-US" sz="2400" dirty="0" smtClean="0">
                <a:solidFill>
                  <a:schemeClr val="dk1"/>
                </a:solidFill>
                <a:effectLst/>
              </a:rPr>
              <a:t>Designed for XL BoosterPack </a:t>
            </a:r>
            <a:r>
              <a:rPr lang="en-US" sz="2400" dirty="0" err="1" smtClean="0">
                <a:solidFill>
                  <a:schemeClr val="dk1"/>
                </a:solidFill>
                <a:effectLst/>
              </a:rPr>
              <a:t>pinout</a:t>
            </a:r>
            <a:endParaRPr lang="en-US" sz="2400" dirty="0" smtClean="0">
              <a:solidFill>
                <a:schemeClr val="dk1"/>
              </a:solidFill>
              <a:effectLst/>
            </a:endParaRPr>
          </a:p>
          <a:p>
            <a:pPr marL="342900" indent="-342900" algn="l">
              <a:buClr>
                <a:schemeClr val="tx2"/>
              </a:buClr>
              <a:buSzPct val="75000"/>
              <a:buFont typeface="Wingdings"/>
              <a:buChar char=""/>
            </a:pPr>
            <a:r>
              <a:rPr lang="en-US" sz="2400" dirty="0" smtClean="0">
                <a:solidFill>
                  <a:schemeClr val="dk1"/>
                </a:solidFill>
              </a:rPr>
              <a:t>3.5” QVGA TFT 320x240x16 color LCD with LED backlight</a:t>
            </a:r>
          </a:p>
          <a:p>
            <a:pPr marL="342900" indent="-342900" algn="l">
              <a:buClr>
                <a:schemeClr val="tx2"/>
              </a:buClr>
              <a:buSzPct val="75000"/>
              <a:buFont typeface="Wingdings"/>
              <a:buChar char=""/>
            </a:pPr>
            <a:r>
              <a:rPr lang="en-US" sz="2400" dirty="0" smtClean="0">
                <a:solidFill>
                  <a:schemeClr val="dk1"/>
                </a:solidFill>
                <a:effectLst/>
              </a:rPr>
              <a:t>Driver circuit and connector are compatible with 4.3”, 5”, 7” &amp; 9”displays</a:t>
            </a:r>
            <a:endParaRPr lang="en-US" sz="2400" dirty="0" smtClean="0">
              <a:solidFill>
                <a:schemeClr val="dk1"/>
              </a:solidFill>
            </a:endParaRPr>
          </a:p>
          <a:p>
            <a:pPr marL="342900" indent="-342900" algn="l">
              <a:buClr>
                <a:schemeClr val="tx2"/>
              </a:buClr>
              <a:buSzPct val="75000"/>
              <a:buFont typeface="Wingdings"/>
              <a:buChar char=""/>
            </a:pPr>
            <a:r>
              <a:rPr lang="en-US" sz="2400" dirty="0" smtClean="0">
                <a:solidFill>
                  <a:schemeClr val="dk1"/>
                </a:solidFill>
              </a:rPr>
              <a:t>Resistive Touch Overlay</a:t>
            </a:r>
            <a:endParaRPr lang="en-US" sz="2400" dirty="0" smtClean="0">
              <a:solidFill>
                <a:schemeClr val="dk1"/>
              </a:solidFill>
              <a:effectLst/>
            </a:endParaRPr>
          </a:p>
        </p:txBody>
      </p:sp>
      <p:sp>
        <p:nvSpPr>
          <p:cNvPr id="5" name="Leading Question"/>
          <p:cNvSpPr txBox="1"/>
          <p:nvPr/>
        </p:nvSpPr>
        <p:spPr>
          <a:xfrm>
            <a:off x="7570004" y="6562045"/>
            <a:ext cx="1250727" cy="196977"/>
          </a:xfrm>
          <a:prstGeom prst="rect">
            <a:avLst/>
          </a:prstGeom>
          <a:noFill/>
        </p:spPr>
        <p:txBody>
          <a:bodyPr vert="horz" wrap="none" lIns="0" tIns="0" rIns="0" bIns="0" rtlCol="0" anchor="b" anchorCtr="0">
            <a:spAutoFit/>
          </a:bodyPr>
          <a:lstStyle/>
          <a:p>
            <a:pPr algn="r">
              <a:spcBef>
                <a:spcPct val="0"/>
              </a:spcBef>
            </a:pPr>
            <a:r>
              <a:rPr lang="en-US" sz="1600" b="0" dirty="0" err="1" smtClean="0">
                <a:solidFill>
                  <a:srgbClr val="000000"/>
                </a:solidFill>
                <a:effectLst/>
                <a:latin typeface="Arial Narrow"/>
              </a:rPr>
              <a:t>grLib</a:t>
            </a:r>
            <a:r>
              <a:rPr lang="en-US" sz="1600" b="0" dirty="0" smtClean="0">
                <a:solidFill>
                  <a:srgbClr val="000000"/>
                </a:solidFill>
                <a:effectLst/>
                <a:latin typeface="Arial Narrow"/>
              </a:rPr>
              <a:t> Overview...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bwMode="auto">
          <a:xfrm>
            <a:off x="152400" y="914400"/>
            <a:ext cx="8839200" cy="1981200"/>
          </a:xfrm>
          <a:prstGeom prst="roundRect">
            <a:avLst/>
          </a:prstGeom>
          <a:solidFill>
            <a:schemeClr val="accent2">
              <a:alpha val="46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59394" name="Title 1"/>
          <p:cNvSpPr>
            <a:spLocks noGrp="1"/>
          </p:cNvSpPr>
          <p:nvPr>
            <p:ph type="title"/>
          </p:nvPr>
        </p:nvSpPr>
        <p:spPr/>
        <p:txBody>
          <a:bodyPr/>
          <a:lstStyle/>
          <a:p>
            <a:r>
              <a:rPr lang="en-US" dirty="0" smtClean="0">
                <a:solidFill>
                  <a:srgbClr val="FF0000"/>
                </a:solidFill>
              </a:rPr>
              <a:t>Graphics Library Overview</a:t>
            </a:r>
          </a:p>
        </p:txBody>
      </p:sp>
      <p:pic>
        <p:nvPicPr>
          <p:cNvPr id="1026" name="Picture 2" descr="C:\Documents and Settings\a0192895\Local Settings\Temporary Internet Files\Content.IE5\GUQSZF9G\MP900402156[1].jpg"/>
          <p:cNvPicPr>
            <a:picLocks noChangeAspect="1" noChangeArrowheads="1"/>
          </p:cNvPicPr>
          <p:nvPr/>
        </p:nvPicPr>
        <p:blipFill>
          <a:blip r:embed="rId3" cstate="print"/>
          <a:srcRect/>
          <a:stretch>
            <a:fillRect/>
          </a:stretch>
        </p:blipFill>
        <p:spPr bwMode="auto">
          <a:xfrm>
            <a:off x="7010400" y="4001825"/>
            <a:ext cx="1828800" cy="2295566"/>
          </a:xfrm>
          <a:prstGeom prst="rect">
            <a:avLst/>
          </a:prstGeom>
          <a:noFill/>
        </p:spPr>
      </p:pic>
      <p:sp>
        <p:nvSpPr>
          <p:cNvPr id="10" name="TextBox 9"/>
          <p:cNvSpPr txBox="1"/>
          <p:nvPr/>
        </p:nvSpPr>
        <p:spPr>
          <a:xfrm>
            <a:off x="228600" y="843575"/>
            <a:ext cx="8524568" cy="2197525"/>
          </a:xfrm>
          <a:prstGeom prst="rect">
            <a:avLst/>
          </a:prstGeom>
          <a:noFill/>
        </p:spPr>
        <p:txBody>
          <a:bodyPr wrap="square" rtlCol="0" anchor="ctr" anchorCtr="1">
            <a:spAutoFit/>
          </a:bodyPr>
          <a:lstStyle/>
          <a:p>
            <a:pPr algn="l">
              <a:buNone/>
            </a:pPr>
            <a:r>
              <a:rPr lang="en-US" sz="1800" dirty="0" smtClean="0">
                <a:solidFill>
                  <a:schemeClr val="dk1"/>
                </a:solidFill>
                <a:effectLst/>
              </a:rPr>
              <a:t>The Stellaris Graphics Library provides graphics primitives and widgets sets for creating graphical user interfaces on Stellaris controlled displays.</a:t>
            </a:r>
            <a:endParaRPr lang="en-US" sz="1800" dirty="0" smtClean="0">
              <a:solidFill>
                <a:schemeClr val="dk1"/>
              </a:solidFill>
            </a:endParaRPr>
          </a:p>
          <a:p>
            <a:pPr algn="l">
              <a:buNone/>
            </a:pPr>
            <a:r>
              <a:rPr lang="en-US" sz="1800" dirty="0" smtClean="0">
                <a:solidFill>
                  <a:schemeClr val="dk1"/>
                </a:solidFill>
                <a:effectLst/>
              </a:rPr>
              <a:t>Note that Stellaris devices do not have an LCD interface. </a:t>
            </a:r>
            <a:r>
              <a:rPr lang="en-US" sz="1800" dirty="0" smtClean="0">
                <a:solidFill>
                  <a:schemeClr val="dk1"/>
                </a:solidFill>
              </a:rPr>
              <a:t>The interface to smart displays is done through serial or EPI ports.</a:t>
            </a:r>
          </a:p>
          <a:p>
            <a:pPr algn="l">
              <a:buNone/>
            </a:pPr>
            <a:r>
              <a:rPr lang="en-US" sz="1800" dirty="0" smtClean="0">
                <a:solidFill>
                  <a:schemeClr val="dk1"/>
                </a:solidFill>
              </a:rPr>
              <a:t>The graphics library consists of three layers to interface your application to the display:</a:t>
            </a:r>
            <a:endParaRPr lang="en-US" dirty="0" smtClean="0">
              <a:solidFill>
                <a:schemeClr val="dk1"/>
              </a:solidFill>
              <a:effectLst/>
            </a:endParaRPr>
          </a:p>
        </p:txBody>
      </p:sp>
      <p:sp>
        <p:nvSpPr>
          <p:cNvPr id="12" name="Rectangle 11"/>
          <p:cNvSpPr/>
          <p:nvPr/>
        </p:nvSpPr>
        <p:spPr bwMode="auto">
          <a:xfrm>
            <a:off x="990600" y="5602024"/>
            <a:ext cx="4800600" cy="614223"/>
          </a:xfrm>
          <a:prstGeom prst="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defTabSz="914400" rtl="0" eaLnBrk="0" fontAlgn="base" latinLnBrk="0" hangingPunct="0">
              <a:lnSpc>
                <a:spcPct val="80000"/>
              </a:lnSpc>
              <a:spcBef>
                <a:spcPct val="50000"/>
              </a:spcBef>
              <a:spcAft>
                <a:spcPct val="0"/>
              </a:spcAft>
              <a:buClrTx/>
              <a:buSzTx/>
              <a:buFontTx/>
              <a:buNone/>
              <a:tabLst/>
            </a:pPr>
            <a:r>
              <a:rPr kumimoji="0" lang="en-US" sz="2800" b="1" i="0" u="none" strike="noStrike" cap="none" normalizeH="0" baseline="0" dirty="0" smtClean="0">
                <a:ln>
                  <a:noFill/>
                </a:ln>
                <a:effectLst/>
                <a:latin typeface="Arial Narrow" pitchFamily="34" charset="0"/>
              </a:rPr>
              <a:t>Display Driver Layer*</a:t>
            </a:r>
          </a:p>
        </p:txBody>
      </p:sp>
      <p:sp>
        <p:nvSpPr>
          <p:cNvPr id="13" name="Rectangle 12"/>
          <p:cNvSpPr/>
          <p:nvPr/>
        </p:nvSpPr>
        <p:spPr bwMode="auto">
          <a:xfrm>
            <a:off x="1676400" y="4987802"/>
            <a:ext cx="4114800" cy="614223"/>
          </a:xfrm>
          <a:prstGeom prst="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800" b="1" i="0" u="none" strike="noStrike" cap="none" normalizeH="0" baseline="0" dirty="0" smtClean="0">
                <a:ln>
                  <a:noFill/>
                </a:ln>
                <a:effectLst/>
                <a:latin typeface="Arial Narrow" pitchFamily="34" charset="0"/>
              </a:rPr>
              <a:t>Graphics Primitives Layer</a:t>
            </a:r>
          </a:p>
        </p:txBody>
      </p:sp>
      <p:sp>
        <p:nvSpPr>
          <p:cNvPr id="14" name="Rectangle 13"/>
          <p:cNvSpPr/>
          <p:nvPr/>
        </p:nvSpPr>
        <p:spPr bwMode="auto">
          <a:xfrm>
            <a:off x="2438400" y="4367928"/>
            <a:ext cx="3352800" cy="614223"/>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800" b="1" i="0" u="none" strike="noStrike" cap="none" normalizeH="0" baseline="0" dirty="0" smtClean="0">
                <a:ln>
                  <a:noFill/>
                </a:ln>
                <a:effectLst/>
                <a:latin typeface="Arial Narrow" pitchFamily="34" charset="0"/>
              </a:rPr>
              <a:t>Widget Layer</a:t>
            </a:r>
          </a:p>
        </p:txBody>
      </p:sp>
      <p:sp>
        <p:nvSpPr>
          <p:cNvPr id="15" name="TextBox 14"/>
          <p:cNvSpPr txBox="1"/>
          <p:nvPr/>
        </p:nvSpPr>
        <p:spPr>
          <a:xfrm>
            <a:off x="296833" y="3206916"/>
            <a:ext cx="3436967" cy="566309"/>
          </a:xfrm>
          <a:prstGeom prst="rect">
            <a:avLst/>
          </a:prstGeom>
          <a:noFill/>
        </p:spPr>
        <p:txBody>
          <a:bodyPr wrap="none" rtlCol="0" anchor="ctr" anchorCtr="1">
            <a:spAutoFit/>
          </a:bodyPr>
          <a:lstStyle/>
          <a:p>
            <a:pPr>
              <a:buNone/>
            </a:pPr>
            <a:r>
              <a:rPr lang="en-US" sz="2800" b="1" dirty="0" smtClean="0">
                <a:solidFill>
                  <a:schemeClr val="dk1"/>
                </a:solidFill>
                <a:effectLst/>
                <a:latin typeface="Arial Narrow" pitchFamily="34" charset="0"/>
              </a:rPr>
              <a:t>Your Application Code*</a:t>
            </a:r>
          </a:p>
        </p:txBody>
      </p:sp>
      <p:sp>
        <p:nvSpPr>
          <p:cNvPr id="16" name="Down Arrow 15"/>
          <p:cNvSpPr/>
          <p:nvPr/>
        </p:nvSpPr>
        <p:spPr bwMode="auto">
          <a:xfrm>
            <a:off x="1143000" y="3773225"/>
            <a:ext cx="381000" cy="1676400"/>
          </a:xfrm>
          <a:prstGeom prst="downArrow">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effectLst/>
              <a:latin typeface="Arial Narrow" pitchFamily="34" charset="0"/>
            </a:endParaRPr>
          </a:p>
        </p:txBody>
      </p:sp>
      <p:sp>
        <p:nvSpPr>
          <p:cNvPr id="17" name="Down Arrow 16"/>
          <p:cNvSpPr/>
          <p:nvPr/>
        </p:nvSpPr>
        <p:spPr bwMode="auto">
          <a:xfrm>
            <a:off x="1905000" y="3773225"/>
            <a:ext cx="381000" cy="1066800"/>
          </a:xfrm>
          <a:prstGeom prst="downArrow">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effectLst/>
              <a:latin typeface="Arial Narrow" pitchFamily="34" charset="0"/>
            </a:endParaRPr>
          </a:p>
        </p:txBody>
      </p:sp>
      <p:sp>
        <p:nvSpPr>
          <p:cNvPr id="18" name="Down Arrow 17"/>
          <p:cNvSpPr/>
          <p:nvPr/>
        </p:nvSpPr>
        <p:spPr bwMode="auto">
          <a:xfrm>
            <a:off x="2667000" y="3773225"/>
            <a:ext cx="304800" cy="457200"/>
          </a:xfrm>
          <a:prstGeom prst="downArrow">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effectLst/>
              <a:latin typeface="Arial Narrow" pitchFamily="34" charset="0"/>
            </a:endParaRPr>
          </a:p>
        </p:txBody>
      </p:sp>
      <p:sp>
        <p:nvSpPr>
          <p:cNvPr id="19" name="Right Arrow 18"/>
          <p:cNvSpPr/>
          <p:nvPr/>
        </p:nvSpPr>
        <p:spPr bwMode="auto">
          <a:xfrm>
            <a:off x="5943600" y="5678225"/>
            <a:ext cx="990600" cy="457200"/>
          </a:xfrm>
          <a:prstGeom prst="rightArrow">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effectLst/>
              <a:latin typeface="Arial Narrow" pitchFamily="34" charset="0"/>
            </a:endParaRPr>
          </a:p>
        </p:txBody>
      </p:sp>
      <p:sp>
        <p:nvSpPr>
          <p:cNvPr id="20" name="TextBox 19"/>
          <p:cNvSpPr txBox="1"/>
          <p:nvPr/>
        </p:nvSpPr>
        <p:spPr>
          <a:xfrm>
            <a:off x="649415" y="6274713"/>
            <a:ext cx="3236785" cy="430887"/>
          </a:xfrm>
          <a:prstGeom prst="rect">
            <a:avLst/>
          </a:prstGeom>
          <a:noFill/>
        </p:spPr>
        <p:txBody>
          <a:bodyPr wrap="none" rtlCol="0" anchor="ctr" anchorCtr="1">
            <a:spAutoFit/>
          </a:bodyPr>
          <a:lstStyle/>
          <a:p>
            <a:pPr>
              <a:buNone/>
            </a:pPr>
            <a:r>
              <a:rPr lang="en-US" dirty="0" smtClean="0">
                <a:solidFill>
                  <a:schemeClr val="dk1"/>
                </a:solidFill>
                <a:effectLst/>
              </a:rPr>
              <a:t>* = user written or modified</a:t>
            </a:r>
          </a:p>
        </p:txBody>
      </p:sp>
      <p:sp>
        <p:nvSpPr>
          <p:cNvPr id="22" name="Leading Question"/>
          <p:cNvSpPr txBox="1"/>
          <p:nvPr/>
        </p:nvSpPr>
        <p:spPr>
          <a:xfrm>
            <a:off x="7570004" y="6562045"/>
            <a:ext cx="1250727" cy="196977"/>
          </a:xfrm>
          <a:prstGeom prst="rect">
            <a:avLst/>
          </a:prstGeom>
          <a:noFill/>
        </p:spPr>
        <p:txBody>
          <a:bodyPr vert="horz" wrap="none" lIns="0" tIns="0" rIns="0" bIns="0" rtlCol="0" anchor="b" anchorCtr="0">
            <a:spAutoFit/>
          </a:bodyPr>
          <a:lstStyle/>
          <a:p>
            <a:pPr algn="r">
              <a:spcBef>
                <a:spcPct val="0"/>
              </a:spcBef>
            </a:pPr>
            <a:r>
              <a:rPr lang="en-US" sz="1600" b="0" dirty="0" err="1" smtClean="0">
                <a:solidFill>
                  <a:srgbClr val="000000"/>
                </a:solidFill>
                <a:effectLst/>
                <a:latin typeface="Arial Narrow"/>
              </a:rPr>
              <a:t>grLib</a:t>
            </a:r>
            <a:r>
              <a:rPr lang="en-US" sz="1600" b="0" dirty="0" smtClean="0">
                <a:solidFill>
                  <a:srgbClr val="000000"/>
                </a:solidFill>
                <a:effectLst/>
                <a:latin typeface="Arial Narrow"/>
              </a:rPr>
              <a:t> 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bwMode="auto">
          <a:xfrm>
            <a:off x="228600" y="2209800"/>
            <a:ext cx="8458200" cy="32004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59394" name="Title 1"/>
          <p:cNvSpPr>
            <a:spLocks noGrp="1"/>
          </p:cNvSpPr>
          <p:nvPr>
            <p:ph type="title"/>
          </p:nvPr>
        </p:nvSpPr>
        <p:spPr/>
        <p:txBody>
          <a:bodyPr/>
          <a:lstStyle/>
          <a:p>
            <a:r>
              <a:rPr lang="en-US" dirty="0" smtClean="0">
                <a:solidFill>
                  <a:srgbClr val="FF0000"/>
                </a:solidFill>
              </a:rPr>
              <a:t>Graphics Library Overview</a:t>
            </a:r>
          </a:p>
        </p:txBody>
      </p:sp>
      <p:sp>
        <p:nvSpPr>
          <p:cNvPr id="11" name="TextBox 10"/>
          <p:cNvSpPr txBox="1"/>
          <p:nvPr/>
        </p:nvSpPr>
        <p:spPr>
          <a:xfrm>
            <a:off x="76200" y="1447800"/>
            <a:ext cx="8382000" cy="404663"/>
          </a:xfrm>
          <a:prstGeom prst="rect">
            <a:avLst/>
          </a:prstGeom>
          <a:noFill/>
        </p:spPr>
        <p:txBody>
          <a:bodyPr wrap="square" rtlCol="0" anchor="ctr" anchorCtr="1">
            <a:spAutoFit/>
          </a:bodyPr>
          <a:lstStyle/>
          <a:p>
            <a:pPr algn="l">
              <a:buNone/>
            </a:pPr>
            <a:r>
              <a:rPr lang="en-US" dirty="0" smtClean="0">
                <a:solidFill>
                  <a:schemeClr val="dk1"/>
                </a:solidFill>
                <a:effectLst/>
              </a:rPr>
              <a:t>The design of the graphics library is governed by the following goals:</a:t>
            </a:r>
          </a:p>
        </p:txBody>
      </p:sp>
      <p:sp>
        <p:nvSpPr>
          <p:cNvPr id="21" name="TextBox 20"/>
          <p:cNvSpPr txBox="1"/>
          <p:nvPr/>
        </p:nvSpPr>
        <p:spPr>
          <a:xfrm>
            <a:off x="304800" y="2542199"/>
            <a:ext cx="8383705" cy="2557623"/>
          </a:xfrm>
          <a:prstGeom prst="rect">
            <a:avLst/>
          </a:prstGeom>
          <a:noFill/>
        </p:spPr>
        <p:txBody>
          <a:bodyPr wrap="none" rtlCol="0" anchor="ctr" anchorCtr="1">
            <a:spAutoFit/>
          </a:bodyPr>
          <a:lstStyle/>
          <a:p>
            <a:pPr marL="342900" indent="-342900" algn="l">
              <a:buClr>
                <a:schemeClr val="tx2"/>
              </a:buClr>
              <a:buSzPct val="75000"/>
              <a:buFont typeface="Wingdings"/>
              <a:buChar char=""/>
            </a:pPr>
            <a:r>
              <a:rPr lang="en-US" sz="1800" b="0" dirty="0" smtClean="0"/>
              <a:t> Components are written entirely in C except where absolutely not possible.</a:t>
            </a:r>
          </a:p>
          <a:p>
            <a:pPr marL="342900" indent="-342900" algn="l">
              <a:buClr>
                <a:schemeClr val="tx2"/>
              </a:buClr>
              <a:buSzPct val="75000"/>
              <a:buFont typeface="Wingdings"/>
              <a:buChar char=""/>
            </a:pPr>
            <a:r>
              <a:rPr lang="en-US" sz="1800" b="0" dirty="0" smtClean="0">
                <a:solidFill>
                  <a:schemeClr val="dk1"/>
                </a:solidFill>
              </a:rPr>
              <a:t> Your application can call any of the layers.</a:t>
            </a:r>
          </a:p>
          <a:p>
            <a:pPr marL="342900" indent="-342900" algn="l">
              <a:buClr>
                <a:schemeClr val="tx2"/>
              </a:buClr>
              <a:buSzPct val="75000"/>
              <a:buFont typeface="Wingdings"/>
              <a:buChar char=""/>
            </a:pPr>
            <a:r>
              <a:rPr lang="en-US" sz="1800" b="0" dirty="0" smtClean="0"/>
              <a:t> The graphics library is easy to understand.</a:t>
            </a:r>
          </a:p>
          <a:p>
            <a:pPr marL="342900" indent="-342900" algn="l">
              <a:buClr>
                <a:schemeClr val="tx2"/>
              </a:buClr>
              <a:buSzPct val="75000"/>
              <a:buFont typeface="Wingdings"/>
              <a:buChar char=""/>
            </a:pPr>
            <a:r>
              <a:rPr lang="en-US" sz="1800" b="0" dirty="0" smtClean="0"/>
              <a:t> The components are reasonably efficient in terms of memory and processor </a:t>
            </a:r>
            <a:br>
              <a:rPr lang="en-US" sz="1800" b="0" dirty="0" smtClean="0"/>
            </a:br>
            <a:r>
              <a:rPr lang="en-US" sz="1800" b="0" dirty="0" smtClean="0"/>
              <a:t>    usage.</a:t>
            </a:r>
          </a:p>
          <a:p>
            <a:pPr marL="342900" indent="-342900" algn="l">
              <a:buClr>
                <a:schemeClr val="tx2"/>
              </a:buClr>
              <a:buSzPct val="75000"/>
              <a:buFont typeface="Wingdings"/>
              <a:buChar char=""/>
            </a:pPr>
            <a:r>
              <a:rPr lang="en-US" sz="1800" b="0" dirty="0" smtClean="0"/>
              <a:t> Components are as self-contained as possible.</a:t>
            </a:r>
          </a:p>
          <a:p>
            <a:pPr marL="342900" indent="-342900" algn="l">
              <a:buClr>
                <a:schemeClr val="tx2"/>
              </a:buClr>
              <a:buSzPct val="75000"/>
              <a:buFont typeface="Wingdings"/>
              <a:buChar char=""/>
            </a:pPr>
            <a:r>
              <a:rPr lang="en-US" sz="1800" b="0" dirty="0" smtClean="0"/>
              <a:t> Where possible, computations that can be performed at compile time are </a:t>
            </a:r>
            <a:br>
              <a:rPr lang="en-US" sz="1800" b="0" dirty="0" smtClean="0"/>
            </a:br>
            <a:r>
              <a:rPr lang="en-US" sz="1800" b="0" dirty="0" smtClean="0"/>
              <a:t>    done there instead of at run time.</a:t>
            </a:r>
          </a:p>
        </p:txBody>
      </p:sp>
      <p:sp>
        <p:nvSpPr>
          <p:cNvPr id="7" name="Leading Question"/>
          <p:cNvSpPr txBox="1"/>
          <p:nvPr/>
        </p:nvSpPr>
        <p:spPr>
          <a:xfrm>
            <a:off x="7643742" y="6562045"/>
            <a:ext cx="117698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Display Driver</a:t>
            </a:r>
            <a:r>
              <a:rPr lang="en-US" sz="1600" b="0" dirty="0" smtClean="0">
                <a:solidFill>
                  <a:srgbClr val="000000"/>
                </a:solidFill>
                <a:effectLst/>
                <a:latin typeface="Arial Narrow"/>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bwMode="auto">
          <a:xfrm>
            <a:off x="762000" y="1143000"/>
            <a:ext cx="7315200" cy="49530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59394" name="Title 1"/>
          <p:cNvSpPr>
            <a:spLocks noGrp="1"/>
          </p:cNvSpPr>
          <p:nvPr>
            <p:ph type="title"/>
          </p:nvPr>
        </p:nvSpPr>
        <p:spPr/>
        <p:txBody>
          <a:bodyPr/>
          <a:lstStyle/>
          <a:p>
            <a:r>
              <a:rPr lang="en-US" dirty="0" smtClean="0">
                <a:solidFill>
                  <a:srgbClr val="FF0000"/>
                </a:solidFill>
              </a:rPr>
              <a:t>Display Driver</a:t>
            </a:r>
          </a:p>
        </p:txBody>
      </p:sp>
      <p:sp>
        <p:nvSpPr>
          <p:cNvPr id="21" name="TextBox 20"/>
          <p:cNvSpPr txBox="1"/>
          <p:nvPr/>
        </p:nvSpPr>
        <p:spPr>
          <a:xfrm>
            <a:off x="1066800" y="1391686"/>
            <a:ext cx="6889899" cy="4856714"/>
          </a:xfrm>
          <a:prstGeom prst="rect">
            <a:avLst/>
          </a:prstGeom>
          <a:noFill/>
        </p:spPr>
        <p:txBody>
          <a:bodyPr wrap="none" rtlCol="0" anchor="ctr" anchorCtr="1">
            <a:spAutoFit/>
          </a:bodyPr>
          <a:lstStyle/>
          <a:p>
            <a:pPr algn="l">
              <a:buNone/>
            </a:pPr>
            <a:r>
              <a:rPr lang="en-US" b="0" dirty="0" smtClean="0">
                <a:solidFill>
                  <a:schemeClr val="dk1"/>
                </a:solidFill>
                <a:effectLst/>
              </a:rPr>
              <a:t>Routines </a:t>
            </a:r>
            <a:r>
              <a:rPr lang="en-US" b="0" smtClean="0">
                <a:solidFill>
                  <a:schemeClr val="dk1"/>
                </a:solidFill>
                <a:effectLst/>
              </a:rPr>
              <a:t>for display-dependent </a:t>
            </a:r>
            <a:r>
              <a:rPr lang="en-US" b="0" dirty="0" smtClean="0">
                <a:solidFill>
                  <a:schemeClr val="dk1"/>
                </a:solidFill>
                <a:effectLst/>
              </a:rPr>
              <a:t>operations like:</a:t>
            </a:r>
            <a:endParaRPr lang="en-US" b="0" dirty="0" smtClean="0">
              <a:solidFill>
                <a:schemeClr val="dk1"/>
              </a:solidFill>
            </a:endParaRPr>
          </a:p>
          <a:p>
            <a:pPr marL="800100" lvl="1" indent="-342900" algn="l">
              <a:buClr>
                <a:schemeClr val="tx2"/>
              </a:buClr>
              <a:buSzPct val="75000"/>
              <a:buFont typeface="Wingdings"/>
              <a:buChar char=""/>
            </a:pPr>
            <a:r>
              <a:rPr lang="en-US" sz="1600" b="0" dirty="0" smtClean="0">
                <a:solidFill>
                  <a:schemeClr val="dk1"/>
                </a:solidFill>
                <a:effectLst/>
              </a:rPr>
              <a:t> Initialization</a:t>
            </a:r>
            <a:endParaRPr lang="en-US" sz="1600" b="0" dirty="0" smtClean="0">
              <a:solidFill>
                <a:schemeClr val="dk1"/>
              </a:solidFill>
            </a:endParaRPr>
          </a:p>
          <a:p>
            <a:pPr marL="800100" lvl="1" indent="-342900" algn="l">
              <a:buClr>
                <a:schemeClr val="tx2"/>
              </a:buClr>
              <a:buSzPct val="75000"/>
              <a:buFont typeface="Wingdings"/>
              <a:buChar char=""/>
            </a:pPr>
            <a:r>
              <a:rPr lang="en-US" sz="1600" b="0" dirty="0" smtClean="0">
                <a:solidFill>
                  <a:schemeClr val="dk1"/>
                </a:solidFill>
                <a:effectLst/>
              </a:rPr>
              <a:t> Backlight control</a:t>
            </a:r>
            <a:endParaRPr lang="en-US" sz="1600" b="0" dirty="0" smtClean="0">
              <a:solidFill>
                <a:schemeClr val="dk1"/>
              </a:solidFill>
            </a:endParaRPr>
          </a:p>
          <a:p>
            <a:pPr marL="800100" lvl="1" indent="-342900" algn="l">
              <a:buClr>
                <a:schemeClr val="tx2"/>
              </a:buClr>
              <a:buSzPct val="75000"/>
              <a:buFont typeface="Wingdings"/>
              <a:buChar char=""/>
            </a:pPr>
            <a:r>
              <a:rPr lang="en-US" sz="1600" b="0" dirty="0" smtClean="0">
                <a:solidFill>
                  <a:schemeClr val="dk1"/>
                </a:solidFill>
              </a:rPr>
              <a:t> Contrast</a:t>
            </a:r>
          </a:p>
          <a:p>
            <a:pPr marL="800100" lvl="1" indent="-342900" algn="l">
              <a:buClr>
                <a:schemeClr val="tx2"/>
              </a:buClr>
              <a:buSzPct val="75000"/>
              <a:buFont typeface="Wingdings"/>
              <a:buChar char=""/>
            </a:pPr>
            <a:r>
              <a:rPr lang="en-US" sz="1600" b="0" dirty="0" smtClean="0">
                <a:solidFill>
                  <a:schemeClr val="dk1"/>
                </a:solidFill>
              </a:rPr>
              <a:t> Translation of 24-bit RGB values to screen dependent color map</a:t>
            </a:r>
          </a:p>
          <a:p>
            <a:pPr algn="l"/>
            <a:r>
              <a:rPr lang="en-US" sz="1800" b="0" dirty="0" smtClean="0">
                <a:solidFill>
                  <a:schemeClr val="dk1"/>
                </a:solidFill>
              </a:rPr>
              <a:t> </a:t>
            </a:r>
            <a:r>
              <a:rPr lang="en-US" b="0" dirty="0" smtClean="0">
                <a:solidFill>
                  <a:schemeClr val="dk1"/>
                </a:solidFill>
              </a:rPr>
              <a:t>Drawing routines for the graphics library like:</a:t>
            </a:r>
          </a:p>
          <a:p>
            <a:pPr marL="800100" lvl="1" indent="-342900" algn="l">
              <a:buClr>
                <a:schemeClr val="tx2"/>
              </a:buClr>
              <a:buSzPct val="75000"/>
              <a:buFont typeface="Wingdings"/>
              <a:buChar char=""/>
            </a:pPr>
            <a:r>
              <a:rPr lang="en-US" sz="1600" b="0" dirty="0" smtClean="0">
                <a:solidFill>
                  <a:schemeClr val="dk1"/>
                </a:solidFill>
              </a:rPr>
              <a:t> Flush</a:t>
            </a:r>
          </a:p>
          <a:p>
            <a:pPr marL="800100" lvl="1" indent="-342900" algn="l">
              <a:buClr>
                <a:schemeClr val="tx2"/>
              </a:buClr>
              <a:buSzPct val="75000"/>
              <a:buFont typeface="Wingdings"/>
              <a:buChar char=""/>
            </a:pPr>
            <a:r>
              <a:rPr lang="en-US" sz="1600" b="0" dirty="0" smtClean="0">
                <a:solidFill>
                  <a:schemeClr val="dk1"/>
                </a:solidFill>
              </a:rPr>
              <a:t> Line drawing</a:t>
            </a:r>
          </a:p>
          <a:p>
            <a:pPr marL="800100" lvl="1" indent="-342900" algn="l">
              <a:buClr>
                <a:schemeClr val="tx2"/>
              </a:buClr>
              <a:buSzPct val="75000"/>
              <a:buFont typeface="Wingdings"/>
              <a:buChar char=""/>
            </a:pPr>
            <a:r>
              <a:rPr lang="en-US" sz="1600" b="0" dirty="0" smtClean="0">
                <a:solidFill>
                  <a:schemeClr val="dk1"/>
                </a:solidFill>
              </a:rPr>
              <a:t> Pixel drawing</a:t>
            </a:r>
          </a:p>
          <a:p>
            <a:pPr marL="800100" lvl="1" indent="-342900" algn="l">
              <a:buClr>
                <a:schemeClr val="tx2"/>
              </a:buClr>
              <a:buSzPct val="75000"/>
              <a:buFont typeface="Wingdings"/>
              <a:buChar char=""/>
            </a:pPr>
            <a:r>
              <a:rPr lang="en-US" sz="1600" b="0" dirty="0" smtClean="0">
                <a:solidFill>
                  <a:schemeClr val="dk1"/>
                </a:solidFill>
              </a:rPr>
              <a:t> Rectangle drawing</a:t>
            </a:r>
          </a:p>
          <a:p>
            <a:pPr algn="l"/>
            <a:r>
              <a:rPr lang="en-US" sz="1800" b="0" dirty="0" smtClean="0">
                <a:solidFill>
                  <a:schemeClr val="dk1"/>
                </a:solidFill>
              </a:rPr>
              <a:t> </a:t>
            </a:r>
            <a:r>
              <a:rPr lang="en-US" b="0" dirty="0" smtClean="0">
                <a:solidFill>
                  <a:schemeClr val="dk1"/>
                </a:solidFill>
              </a:rPr>
              <a:t>User-modified Hardware Dependent Code</a:t>
            </a:r>
          </a:p>
          <a:p>
            <a:pPr marL="800100" lvl="1" indent="-342900" algn="l">
              <a:buClr>
                <a:schemeClr val="tx2"/>
              </a:buClr>
              <a:buSzPct val="75000"/>
              <a:buFont typeface="Wingdings"/>
              <a:buChar char=""/>
            </a:pPr>
            <a:r>
              <a:rPr lang="en-US" sz="1600" b="0" dirty="0" smtClean="0">
                <a:solidFill>
                  <a:schemeClr val="dk1"/>
                </a:solidFill>
              </a:rPr>
              <a:t> Connectivity of the smart display to the LM4F</a:t>
            </a:r>
          </a:p>
          <a:p>
            <a:pPr marL="800100" lvl="1" indent="-342900" algn="l">
              <a:buClr>
                <a:schemeClr val="tx2"/>
              </a:buClr>
              <a:buSzPct val="75000"/>
              <a:buFont typeface="Wingdings"/>
              <a:buChar char=""/>
            </a:pPr>
            <a:r>
              <a:rPr lang="en-US" sz="1600" b="0" dirty="0" smtClean="0">
                <a:solidFill>
                  <a:schemeClr val="dk1"/>
                </a:solidFill>
              </a:rPr>
              <a:t> Changes to the existing code to match your </a:t>
            </a:r>
            <a:br>
              <a:rPr lang="en-US" sz="1600" b="0" dirty="0" smtClean="0">
                <a:solidFill>
                  <a:schemeClr val="dk1"/>
                </a:solidFill>
              </a:rPr>
            </a:br>
            <a:r>
              <a:rPr lang="en-US" sz="1600" b="0" dirty="0" smtClean="0">
                <a:solidFill>
                  <a:schemeClr val="dk1"/>
                </a:solidFill>
              </a:rPr>
              <a:t> display (like color depth and size)</a:t>
            </a:r>
          </a:p>
          <a:p>
            <a:pPr marL="342900" indent="-342900" algn="l">
              <a:buClr>
                <a:schemeClr val="tx2"/>
              </a:buClr>
              <a:buSzPct val="75000"/>
            </a:pPr>
            <a:r>
              <a:rPr lang="en-US" sz="1600" b="0" dirty="0" smtClean="0">
                <a:solidFill>
                  <a:schemeClr val="dk1"/>
                </a:solidFill>
              </a:rPr>
              <a:t>	</a:t>
            </a:r>
          </a:p>
        </p:txBody>
      </p:sp>
      <p:sp>
        <p:nvSpPr>
          <p:cNvPr id="9" name="TextBox 8"/>
          <p:cNvSpPr txBox="1"/>
          <p:nvPr/>
        </p:nvSpPr>
        <p:spPr>
          <a:xfrm>
            <a:off x="1752859" y="762000"/>
            <a:ext cx="5028941" cy="338554"/>
          </a:xfrm>
          <a:prstGeom prst="rect">
            <a:avLst/>
          </a:prstGeom>
          <a:noFill/>
        </p:spPr>
        <p:txBody>
          <a:bodyPr wrap="none" rtlCol="0" anchor="ctr" anchorCtr="1">
            <a:spAutoFit/>
          </a:bodyPr>
          <a:lstStyle/>
          <a:p>
            <a:pPr>
              <a:buNone/>
            </a:pPr>
            <a:r>
              <a:rPr lang="en-US" b="0" dirty="0" smtClean="0">
                <a:solidFill>
                  <a:schemeClr val="dk1"/>
                </a:solidFill>
                <a:effectLst/>
              </a:rPr>
              <a:t>Low level interface to the display hardware</a:t>
            </a:r>
          </a:p>
        </p:txBody>
      </p:sp>
      <p:pic>
        <p:nvPicPr>
          <p:cNvPr id="12" name="Picture 2" descr="C:\Documents and Settings\a0192895\Local Settings\Temporary Internet Files\Content.IE5\VH7TAZEE\MP900433121[1].jpg"/>
          <p:cNvPicPr>
            <a:picLocks noChangeAspect="1" noChangeArrowheads="1"/>
          </p:cNvPicPr>
          <p:nvPr/>
        </p:nvPicPr>
        <p:blipFill>
          <a:blip r:embed="rId3" cstate="print"/>
          <a:srcRect/>
          <a:stretch>
            <a:fillRect/>
          </a:stretch>
        </p:blipFill>
        <p:spPr bwMode="auto">
          <a:xfrm>
            <a:off x="6400800" y="4800600"/>
            <a:ext cx="2286000" cy="1517468"/>
          </a:xfrm>
          <a:prstGeom prst="rect">
            <a:avLst/>
          </a:prstGeom>
          <a:noFill/>
        </p:spPr>
      </p:pic>
      <p:sp>
        <p:nvSpPr>
          <p:cNvPr id="11" name="Leading Question"/>
          <p:cNvSpPr txBox="1"/>
          <p:nvPr/>
        </p:nvSpPr>
        <p:spPr>
          <a:xfrm>
            <a:off x="7233758" y="6562045"/>
            <a:ext cx="1586973"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Graphics Primitives</a:t>
            </a:r>
            <a:r>
              <a:rPr lang="en-US" sz="1600" b="0" dirty="0" smtClean="0">
                <a:solidFill>
                  <a:srgbClr val="000000"/>
                </a:solidFill>
                <a:effectLst/>
                <a:latin typeface="Arial Narrow"/>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bwMode="auto">
          <a:xfrm>
            <a:off x="228600" y="1600200"/>
            <a:ext cx="7696200" cy="29718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59394" name="Title 1"/>
          <p:cNvSpPr>
            <a:spLocks noGrp="1"/>
          </p:cNvSpPr>
          <p:nvPr>
            <p:ph type="title"/>
          </p:nvPr>
        </p:nvSpPr>
        <p:spPr/>
        <p:txBody>
          <a:bodyPr/>
          <a:lstStyle/>
          <a:p>
            <a:r>
              <a:rPr lang="en-US" dirty="0" smtClean="0">
                <a:solidFill>
                  <a:srgbClr val="FF0000"/>
                </a:solidFill>
              </a:rPr>
              <a:t>Graphics Primitives</a:t>
            </a:r>
          </a:p>
        </p:txBody>
      </p:sp>
      <p:sp>
        <p:nvSpPr>
          <p:cNvPr id="10" name="TextBox 9"/>
          <p:cNvSpPr txBox="1"/>
          <p:nvPr/>
        </p:nvSpPr>
        <p:spPr>
          <a:xfrm>
            <a:off x="-1143000" y="914400"/>
            <a:ext cx="6781800" cy="338554"/>
          </a:xfrm>
          <a:prstGeom prst="rect">
            <a:avLst/>
          </a:prstGeom>
          <a:noFill/>
        </p:spPr>
        <p:txBody>
          <a:bodyPr wrap="square" rtlCol="0" anchor="ctr" anchorCtr="1">
            <a:spAutoFit/>
          </a:bodyPr>
          <a:lstStyle/>
          <a:p>
            <a:pPr algn="l">
              <a:buNone/>
            </a:pPr>
            <a:r>
              <a:rPr lang="en-US" b="0" dirty="0" smtClean="0">
                <a:solidFill>
                  <a:schemeClr val="dk1"/>
                </a:solidFill>
                <a:effectLst/>
              </a:rPr>
              <a:t>Low level drawing support for:</a:t>
            </a:r>
          </a:p>
        </p:txBody>
      </p:sp>
      <p:sp>
        <p:nvSpPr>
          <p:cNvPr id="21" name="TextBox 20"/>
          <p:cNvSpPr txBox="1"/>
          <p:nvPr/>
        </p:nvSpPr>
        <p:spPr>
          <a:xfrm>
            <a:off x="304800" y="1731273"/>
            <a:ext cx="7590539" cy="2699200"/>
          </a:xfrm>
          <a:prstGeom prst="rect">
            <a:avLst/>
          </a:prstGeom>
          <a:noFill/>
        </p:spPr>
        <p:txBody>
          <a:bodyPr wrap="none" rtlCol="0" anchor="ctr" anchorCtr="1">
            <a:spAutoFit/>
          </a:bodyPr>
          <a:lstStyle/>
          <a:p>
            <a:pPr algn="l">
              <a:buClr>
                <a:schemeClr val="tx2"/>
              </a:buClr>
              <a:buSzPct val="75000"/>
              <a:buFont typeface="Wingdings" pitchFamily="2" charset="2"/>
              <a:buChar char="u"/>
            </a:pPr>
            <a:r>
              <a:rPr lang="en-US" b="0" dirty="0" smtClean="0">
                <a:solidFill>
                  <a:schemeClr val="dk1"/>
                </a:solidFill>
                <a:effectLst/>
              </a:rPr>
              <a:t> Lines, circles, text and bitmap images</a:t>
            </a:r>
          </a:p>
          <a:p>
            <a:pPr algn="l">
              <a:buClr>
                <a:schemeClr val="tx2"/>
              </a:buClr>
              <a:buSzPct val="75000"/>
              <a:buFont typeface="Wingdings" pitchFamily="2" charset="2"/>
              <a:buChar char="u"/>
            </a:pPr>
            <a:r>
              <a:rPr lang="en-US" b="0" dirty="0" smtClean="0">
                <a:solidFill>
                  <a:schemeClr val="dk1"/>
                </a:solidFill>
                <a:effectLst/>
              </a:rPr>
              <a:t> Support for off-screen buffering</a:t>
            </a:r>
          </a:p>
          <a:p>
            <a:pPr algn="l">
              <a:buClr>
                <a:schemeClr val="tx2"/>
              </a:buClr>
              <a:buSzPct val="75000"/>
              <a:buFont typeface="Wingdings" pitchFamily="2" charset="2"/>
              <a:buChar char="u"/>
            </a:pPr>
            <a:r>
              <a:rPr lang="en-US" b="0" dirty="0" smtClean="0">
                <a:solidFill>
                  <a:schemeClr val="dk1"/>
                </a:solidFill>
              </a:rPr>
              <a:t> Foreground and background drawing contexts</a:t>
            </a:r>
            <a:endParaRPr lang="en-US" b="0" dirty="0" smtClean="0">
              <a:solidFill>
                <a:schemeClr val="dk1"/>
              </a:solidFill>
              <a:effectLst/>
            </a:endParaRPr>
          </a:p>
          <a:p>
            <a:pPr algn="l">
              <a:buClr>
                <a:schemeClr val="tx2"/>
              </a:buClr>
              <a:buSzPct val="75000"/>
              <a:buFont typeface="Wingdings" pitchFamily="2" charset="2"/>
              <a:buChar char="u"/>
            </a:pPr>
            <a:r>
              <a:rPr lang="en-US" b="0" dirty="0" smtClean="0">
                <a:solidFill>
                  <a:schemeClr val="dk1"/>
                </a:solidFill>
              </a:rPr>
              <a:t> Color is represented as a 24-bit RGB value (8-bits per color)</a:t>
            </a:r>
          </a:p>
          <a:p>
            <a:pPr lvl="1" algn="l">
              <a:buClr>
                <a:schemeClr val="tx2"/>
              </a:buClr>
              <a:buSzPct val="75000"/>
              <a:buFont typeface="Wingdings" pitchFamily="2" charset="2"/>
              <a:buChar char="u"/>
            </a:pPr>
            <a:r>
              <a:rPr lang="en-US" sz="1800" b="0" dirty="0" smtClean="0">
                <a:solidFill>
                  <a:schemeClr val="dk1"/>
                </a:solidFill>
                <a:effectLst/>
              </a:rPr>
              <a:t> ~150 </a:t>
            </a:r>
            <a:r>
              <a:rPr lang="en-US" sz="1800" b="0" dirty="0" smtClean="0">
                <a:solidFill>
                  <a:schemeClr val="dk1"/>
                </a:solidFill>
              </a:rPr>
              <a:t>p</a:t>
            </a:r>
            <a:r>
              <a:rPr lang="en-US" sz="1800" b="0" dirty="0" smtClean="0">
                <a:solidFill>
                  <a:schemeClr val="dk1"/>
                </a:solidFill>
                <a:effectLst/>
              </a:rPr>
              <a:t>re-defined colors are provided</a:t>
            </a:r>
          </a:p>
          <a:p>
            <a:pPr algn="l">
              <a:buClr>
                <a:schemeClr val="tx2"/>
              </a:buClr>
              <a:buSzPct val="75000"/>
              <a:buFont typeface="Wingdings" pitchFamily="2" charset="2"/>
              <a:buChar char="u"/>
            </a:pPr>
            <a:r>
              <a:rPr lang="en-US" b="0" dirty="0" smtClean="0">
                <a:solidFill>
                  <a:schemeClr val="dk1"/>
                </a:solidFill>
              </a:rPr>
              <a:t> 153 pre-defined fonts based on the Computer Modern typeface</a:t>
            </a:r>
          </a:p>
          <a:p>
            <a:pPr algn="l">
              <a:buClr>
                <a:schemeClr val="tx2"/>
              </a:buClr>
              <a:buSzPct val="75000"/>
              <a:buFont typeface="Wingdings" pitchFamily="2" charset="2"/>
              <a:buChar char="u"/>
            </a:pPr>
            <a:r>
              <a:rPr lang="en-US" b="0" dirty="0" smtClean="0">
                <a:solidFill>
                  <a:schemeClr val="dk1"/>
                </a:solidFill>
              </a:rPr>
              <a:t> Support for Asian and Cyrillic languages</a:t>
            </a:r>
          </a:p>
        </p:txBody>
      </p:sp>
      <p:pic>
        <p:nvPicPr>
          <p:cNvPr id="1027" name="Picture 3" descr="C:\Documents and Settings\a0192895\Local Settings\Temporary Internet Files\Content.IE5\YXVHD33D\MC900445035[1].jpg"/>
          <p:cNvPicPr>
            <a:picLocks noChangeAspect="1" noChangeArrowheads="1"/>
          </p:cNvPicPr>
          <p:nvPr/>
        </p:nvPicPr>
        <p:blipFill>
          <a:blip r:embed="rId3" cstate="print"/>
          <a:srcRect/>
          <a:stretch>
            <a:fillRect/>
          </a:stretch>
        </p:blipFill>
        <p:spPr bwMode="auto">
          <a:xfrm>
            <a:off x="7315200" y="838200"/>
            <a:ext cx="1588888" cy="2057400"/>
          </a:xfrm>
          <a:prstGeom prst="rect">
            <a:avLst/>
          </a:prstGeom>
          <a:noFill/>
        </p:spPr>
      </p:pic>
      <p:sp>
        <p:nvSpPr>
          <p:cNvPr id="11" name="Leading Question"/>
          <p:cNvSpPr txBox="1"/>
          <p:nvPr/>
        </p:nvSpPr>
        <p:spPr>
          <a:xfrm>
            <a:off x="8075334" y="6562045"/>
            <a:ext cx="745397"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Widgets</a:t>
            </a:r>
            <a:r>
              <a:rPr lang="en-US" sz="1600" b="0" dirty="0" smtClean="0">
                <a:solidFill>
                  <a:srgbClr val="000000"/>
                </a:solidFill>
                <a:effectLst/>
                <a:latin typeface="Arial Narrow"/>
              </a:rPr>
              <a:t>...</a:t>
            </a:r>
          </a:p>
        </p:txBody>
      </p:sp>
      <p:pic>
        <p:nvPicPr>
          <p:cNvPr id="12" name="Picture 11" descr="fontview_korean"/>
          <p:cNvPicPr>
            <a:picLocks noChangeAspect="1" noChangeArrowheads="1"/>
          </p:cNvPicPr>
          <p:nvPr/>
        </p:nvPicPr>
        <p:blipFill>
          <a:blip r:embed="rId4" cstate="email"/>
          <a:srcRect/>
          <a:stretch>
            <a:fillRect/>
          </a:stretch>
        </p:blipFill>
        <p:spPr bwMode="auto">
          <a:xfrm>
            <a:off x="6477000" y="4648200"/>
            <a:ext cx="2293889" cy="1737360"/>
          </a:xfrm>
          <a:prstGeom prst="rect">
            <a:avLst/>
          </a:prstGeom>
          <a:ln>
            <a:noFill/>
          </a:ln>
          <a:effectLst>
            <a:outerShdw blurRad="292100" dist="139700" dir="2700000" algn="tl" rotWithShape="0">
              <a:srgbClr val="333333">
                <a:alpha val="65000"/>
              </a:srgbClr>
            </a:outerShdw>
          </a:effectLst>
        </p:spPr>
      </p:pic>
      <p:pic>
        <p:nvPicPr>
          <p:cNvPr id="13" name="Picture 12" descr="fontview_accented_roman"/>
          <p:cNvPicPr>
            <a:picLocks noChangeAspect="1" noChangeArrowheads="1"/>
          </p:cNvPicPr>
          <p:nvPr/>
        </p:nvPicPr>
        <p:blipFill>
          <a:blip r:embed="rId5" cstate="email"/>
          <a:srcRect/>
          <a:stretch>
            <a:fillRect/>
          </a:stretch>
        </p:blipFill>
        <p:spPr bwMode="auto">
          <a:xfrm>
            <a:off x="4343400" y="4876800"/>
            <a:ext cx="2303769" cy="1737360"/>
          </a:xfrm>
          <a:prstGeom prst="rect">
            <a:avLst/>
          </a:prstGeom>
          <a:ln>
            <a:noFill/>
          </a:ln>
          <a:effectLst>
            <a:outerShdw blurRad="292100" dist="139700" dir="2700000" algn="tl" rotWithShape="0">
              <a:srgbClr val="333333">
                <a:alpha val="65000"/>
              </a:srgbClr>
            </a:outerShdw>
          </a:effectLst>
        </p:spPr>
      </p:pic>
      <p:pic>
        <p:nvPicPr>
          <p:cNvPr id="14" name="Picture 23" descr="fontview_japanese2"/>
          <p:cNvPicPr>
            <a:picLocks noChangeAspect="1" noChangeArrowheads="1"/>
          </p:cNvPicPr>
          <p:nvPr/>
        </p:nvPicPr>
        <p:blipFill>
          <a:blip r:embed="rId6" cstate="email"/>
          <a:srcRect/>
          <a:stretch>
            <a:fillRect/>
          </a:stretch>
        </p:blipFill>
        <p:spPr bwMode="auto">
          <a:xfrm>
            <a:off x="2057400" y="4648200"/>
            <a:ext cx="2320147" cy="1737360"/>
          </a:xfrm>
          <a:prstGeom prst="rect">
            <a:avLst/>
          </a:prstGeom>
          <a:ln>
            <a:noFill/>
          </a:ln>
          <a:effectLst>
            <a:outerShdw blurRad="292100" dist="139700" dir="2700000" algn="tl" rotWithShape="0">
              <a:srgbClr val="333333">
                <a:alpha val="65000"/>
              </a:srgbClr>
            </a:outerShdw>
          </a:effectLst>
        </p:spPr>
      </p:pic>
      <p:pic>
        <p:nvPicPr>
          <p:cNvPr id="15" name="Picture 20" descr="fontview_chinese"/>
          <p:cNvPicPr>
            <a:picLocks noChangeAspect="1" noChangeArrowheads="1"/>
          </p:cNvPicPr>
          <p:nvPr/>
        </p:nvPicPr>
        <p:blipFill>
          <a:blip r:embed="rId7" cstate="email"/>
          <a:srcRect/>
          <a:stretch>
            <a:fillRect/>
          </a:stretch>
        </p:blipFill>
        <p:spPr bwMode="auto">
          <a:xfrm>
            <a:off x="304800" y="4876800"/>
            <a:ext cx="2304453" cy="173736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256373" y="658025"/>
            <a:ext cx="8024501" cy="5590375"/>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1507" name="Rectangle 2"/>
          <p:cNvSpPr>
            <a:spLocks noGrp="1" noChangeArrowheads="1"/>
          </p:cNvSpPr>
          <p:nvPr>
            <p:ph type="title"/>
          </p:nvPr>
        </p:nvSpPr>
        <p:spPr>
          <a:xfrm>
            <a:off x="231775" y="7727"/>
            <a:ext cx="8458200" cy="814387"/>
          </a:xfrm>
        </p:spPr>
        <p:txBody>
          <a:bodyPr>
            <a:normAutofit/>
          </a:bodyPr>
          <a:lstStyle/>
          <a:p>
            <a:pPr eaLnBrk="1" hangingPunct="1"/>
            <a:r>
              <a:rPr lang="en-US" dirty="0" smtClean="0">
                <a:solidFill>
                  <a:srgbClr val="FF0000"/>
                </a:solidFill>
              </a:rPr>
              <a:t>LM4F120H5QR Peripherals</a:t>
            </a:r>
          </a:p>
        </p:txBody>
      </p:sp>
      <p:sp>
        <p:nvSpPr>
          <p:cNvPr id="21508" name="Rectangle 3"/>
          <p:cNvSpPr>
            <a:spLocks noGrp="1" noChangeArrowheads="1"/>
          </p:cNvSpPr>
          <p:nvPr>
            <p:ph idx="1"/>
          </p:nvPr>
        </p:nvSpPr>
        <p:spPr>
          <a:xfrm>
            <a:off x="457200" y="914400"/>
            <a:ext cx="8229600" cy="5181600"/>
          </a:xfrm>
        </p:spPr>
        <p:txBody>
          <a:bodyPr>
            <a:normAutofit lnSpcReduction="10000"/>
          </a:bodyPr>
          <a:lstStyle/>
          <a:p>
            <a:pPr eaLnBrk="1" hangingPunct="1">
              <a:buNone/>
            </a:pPr>
            <a:r>
              <a:rPr lang="en-US" sz="2000" b="1" dirty="0" smtClean="0"/>
              <a:t>Two 1MSPS 12-bit SAR ADCs</a:t>
            </a:r>
          </a:p>
          <a:p>
            <a:pPr lvl="1">
              <a:lnSpc>
                <a:spcPct val="90000"/>
              </a:lnSpc>
            </a:pPr>
            <a:r>
              <a:rPr lang="en-US" sz="1600" b="0" dirty="0" smtClean="0"/>
              <a:t>Twelve shared inputs</a:t>
            </a:r>
          </a:p>
          <a:p>
            <a:pPr lvl="1">
              <a:lnSpc>
                <a:spcPct val="90000"/>
              </a:lnSpc>
            </a:pPr>
            <a:r>
              <a:rPr lang="en-US" sz="1600" b="0" dirty="0" smtClean="0"/>
              <a:t>Single ended and differential measurement</a:t>
            </a:r>
          </a:p>
          <a:p>
            <a:pPr lvl="1">
              <a:lnSpc>
                <a:spcPct val="90000"/>
              </a:lnSpc>
            </a:pPr>
            <a:r>
              <a:rPr lang="en-US" sz="1600" b="0" dirty="0" smtClean="0"/>
              <a:t>Internal temperature sensor</a:t>
            </a:r>
          </a:p>
          <a:p>
            <a:pPr lvl="1">
              <a:lnSpc>
                <a:spcPct val="90000"/>
              </a:lnSpc>
            </a:pPr>
            <a:r>
              <a:rPr lang="en-US" sz="1600" b="0" dirty="0" smtClean="0"/>
              <a:t>4 programmable sample sequencers</a:t>
            </a:r>
          </a:p>
          <a:p>
            <a:pPr lvl="1">
              <a:lnSpc>
                <a:spcPct val="90000"/>
              </a:lnSpc>
            </a:pPr>
            <a:r>
              <a:rPr lang="en-US" sz="1600" b="0" dirty="0" smtClean="0"/>
              <a:t>Flexible trigger control: SW, Timers, Analog comparators, GPIO</a:t>
            </a:r>
          </a:p>
          <a:p>
            <a:pPr lvl="1">
              <a:lnSpc>
                <a:spcPct val="90000"/>
              </a:lnSpc>
            </a:pPr>
            <a:r>
              <a:rPr lang="en-US" sz="1600" b="0" dirty="0" smtClean="0"/>
              <a:t>VDDA/GNDA voltage reference</a:t>
            </a:r>
          </a:p>
          <a:p>
            <a:pPr lvl="1">
              <a:lnSpc>
                <a:spcPct val="90000"/>
              </a:lnSpc>
            </a:pPr>
            <a:r>
              <a:rPr lang="en-US" sz="1600" b="0" dirty="0" smtClean="0"/>
              <a:t>Optional hardware averaging</a:t>
            </a:r>
          </a:p>
          <a:p>
            <a:pPr lvl="1">
              <a:lnSpc>
                <a:spcPct val="90000"/>
              </a:lnSpc>
            </a:pPr>
            <a:r>
              <a:rPr lang="en-US" sz="1600" b="0" dirty="0" smtClean="0"/>
              <a:t>2 analog and 16 digital comparators</a:t>
            </a:r>
          </a:p>
          <a:p>
            <a:pPr lvl="1">
              <a:lnSpc>
                <a:spcPct val="90000"/>
              </a:lnSpc>
            </a:pPr>
            <a:r>
              <a:rPr lang="en-US" sz="1600" b="0" dirty="0" smtClean="0"/>
              <a:t>µDMA enabled</a:t>
            </a:r>
          </a:p>
          <a:p>
            <a:pPr eaLnBrk="1" hangingPunct="1">
              <a:buNone/>
            </a:pPr>
            <a:r>
              <a:rPr lang="en-US" sz="2000" b="1" dirty="0" smtClean="0"/>
              <a:t>0 - 43 GPIO</a:t>
            </a:r>
          </a:p>
          <a:p>
            <a:pPr lvl="1">
              <a:lnSpc>
                <a:spcPct val="90000"/>
              </a:lnSpc>
            </a:pPr>
            <a:r>
              <a:rPr lang="en-US" sz="1600" b="0" dirty="0" smtClean="0"/>
              <a:t>Any GPIO can be an external edge or level triggered </a:t>
            </a:r>
            <a:br>
              <a:rPr lang="en-US" sz="1600" b="0" dirty="0" smtClean="0"/>
            </a:br>
            <a:r>
              <a:rPr lang="en-US" sz="1600" b="0" dirty="0" smtClean="0"/>
              <a:t>interrupt</a:t>
            </a:r>
          </a:p>
          <a:p>
            <a:pPr lvl="1">
              <a:lnSpc>
                <a:spcPct val="90000"/>
              </a:lnSpc>
            </a:pPr>
            <a:r>
              <a:rPr lang="en-US" sz="1600" b="0" dirty="0" smtClean="0"/>
              <a:t>Can initiate an ADC sample sequence or µDMA transfer </a:t>
            </a:r>
            <a:br>
              <a:rPr lang="en-US" sz="1600" b="0" dirty="0" smtClean="0"/>
            </a:br>
            <a:r>
              <a:rPr lang="en-US" sz="1600" b="0" dirty="0" smtClean="0"/>
              <a:t>directly</a:t>
            </a:r>
          </a:p>
          <a:p>
            <a:pPr lvl="1">
              <a:lnSpc>
                <a:spcPct val="90000"/>
              </a:lnSpc>
            </a:pPr>
            <a:r>
              <a:rPr lang="en-US" sz="1600" b="0" dirty="0" smtClean="0"/>
              <a:t>Toggle rate up to the CPU clock speed on the Advanced </a:t>
            </a:r>
            <a:br>
              <a:rPr lang="en-US" sz="1600" b="0" dirty="0" smtClean="0"/>
            </a:br>
            <a:r>
              <a:rPr lang="en-US" sz="1600" b="0" dirty="0" smtClean="0"/>
              <a:t>High-Performance Bus</a:t>
            </a:r>
          </a:p>
          <a:p>
            <a:pPr lvl="1">
              <a:lnSpc>
                <a:spcPct val="90000"/>
              </a:lnSpc>
            </a:pPr>
            <a:r>
              <a:rPr lang="en-US" sz="1600" b="0" dirty="0" smtClean="0"/>
              <a:t>5-V-tolerant in input configuration</a:t>
            </a:r>
          </a:p>
          <a:p>
            <a:pPr lvl="1">
              <a:lnSpc>
                <a:spcPct val="90000"/>
              </a:lnSpc>
            </a:pPr>
            <a:r>
              <a:rPr lang="en-US" sz="1600" b="0" dirty="0" smtClean="0"/>
              <a:t>Programmable Drive Strength (2, 4, 8 </a:t>
            </a:r>
            <a:r>
              <a:rPr lang="en-US" sz="1600" b="0" dirty="0" err="1" smtClean="0"/>
              <a:t>mA</a:t>
            </a:r>
            <a:r>
              <a:rPr lang="en-US" sz="1600" b="0" dirty="0" smtClean="0"/>
              <a:t> or 8 </a:t>
            </a:r>
            <a:r>
              <a:rPr lang="en-US" sz="1600" b="0" dirty="0" err="1" smtClean="0"/>
              <a:t>mA</a:t>
            </a:r>
            <a:r>
              <a:rPr lang="en-US" sz="1600" b="0" dirty="0" smtClean="0"/>
              <a:t> </a:t>
            </a:r>
            <a:br>
              <a:rPr lang="en-US" sz="1600" b="0" dirty="0" smtClean="0"/>
            </a:br>
            <a:r>
              <a:rPr lang="en-US" sz="1600" b="0" dirty="0" smtClean="0"/>
              <a:t>with slew rate control)</a:t>
            </a:r>
          </a:p>
          <a:p>
            <a:pPr lvl="1">
              <a:lnSpc>
                <a:spcPct val="90000"/>
              </a:lnSpc>
            </a:pPr>
            <a:r>
              <a:rPr lang="en-US" sz="1600" b="0" dirty="0" smtClean="0"/>
              <a:t>Programmable weak pull-up, pull-down, and open drain</a:t>
            </a:r>
            <a:endParaRPr lang="en-US" sz="1400" dirty="0" smtClean="0"/>
          </a:p>
          <a:p>
            <a:pPr>
              <a:buNone/>
            </a:pPr>
            <a:endParaRPr lang="en-US" sz="1800" dirty="0" smtClean="0"/>
          </a:p>
          <a:p>
            <a:endParaRPr lang="en-US" sz="1800" dirty="0" smtClean="0"/>
          </a:p>
          <a:p>
            <a:pPr lvl="1"/>
            <a:endParaRPr lang="en-US" sz="1400" dirty="0" smtClean="0"/>
          </a:p>
        </p:txBody>
      </p:sp>
      <p:sp>
        <p:nvSpPr>
          <p:cNvPr id="8" name="Leading Question"/>
          <p:cNvSpPr txBox="1"/>
          <p:nvPr/>
        </p:nvSpPr>
        <p:spPr>
          <a:xfrm>
            <a:off x="8253268" y="6562045"/>
            <a:ext cx="567463"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More ...</a:t>
            </a:r>
          </a:p>
        </p:txBody>
      </p:sp>
      <p:pic>
        <p:nvPicPr>
          <p:cNvPr id="10" name="Picture 9" descr="part.jpg"/>
          <p:cNvPicPr>
            <a:picLocks noChangeAspect="1"/>
          </p:cNvPicPr>
          <p:nvPr/>
        </p:nvPicPr>
        <p:blipFill>
          <a:blip r:embed="rId3" cstate="print"/>
          <a:stretch>
            <a:fillRect/>
          </a:stretch>
        </p:blipFill>
        <p:spPr>
          <a:xfrm>
            <a:off x="6928697" y="3657600"/>
            <a:ext cx="1986703" cy="1981200"/>
          </a:xfrm>
          <a:prstGeom prst="rect">
            <a:avLst/>
          </a:prstGeom>
        </p:spPr>
      </p:pic>
      <p:sp>
        <p:nvSpPr>
          <p:cNvPr id="2" name="TextBox 1"/>
          <p:cNvSpPr txBox="1"/>
          <p:nvPr/>
        </p:nvSpPr>
        <p:spPr>
          <a:xfrm>
            <a:off x="515479" y="6324600"/>
            <a:ext cx="7138814" cy="338554"/>
          </a:xfrm>
          <a:prstGeom prst="rect">
            <a:avLst/>
          </a:prstGeom>
          <a:noFill/>
        </p:spPr>
        <p:txBody>
          <a:bodyPr wrap="none" rtlCol="0" anchor="ctr" anchorCtr="0">
            <a:spAutoFit/>
          </a:bodyPr>
          <a:lstStyle/>
          <a:p>
            <a:r>
              <a:rPr lang="en-US" dirty="0" smtClean="0">
                <a:solidFill>
                  <a:schemeClr val="dk1"/>
                </a:solidFill>
                <a:effectLst/>
              </a:rPr>
              <a:t>New Pin Mux GUI Tool: </a:t>
            </a:r>
            <a:r>
              <a:rPr lang="en-US" u="sng" dirty="0" smtClean="0"/>
              <a:t>www.ti.com/StellarisPinMuxUtility</a:t>
            </a:r>
            <a:endParaRPr lang="en-US" dirty="0" smtClean="0">
              <a:solidFill>
                <a:schemeClr val="dk1"/>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bwMode="auto">
          <a:xfrm>
            <a:off x="152400" y="2485983"/>
            <a:ext cx="6096000" cy="38100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59394" name="Title 1"/>
          <p:cNvSpPr>
            <a:spLocks noGrp="1"/>
          </p:cNvSpPr>
          <p:nvPr>
            <p:ph type="title"/>
          </p:nvPr>
        </p:nvSpPr>
        <p:spPr/>
        <p:txBody>
          <a:bodyPr/>
          <a:lstStyle/>
          <a:p>
            <a:r>
              <a:rPr lang="en-US" dirty="0" smtClean="0">
                <a:solidFill>
                  <a:srgbClr val="FF0000"/>
                </a:solidFill>
              </a:rPr>
              <a:t>Widget Framework</a:t>
            </a:r>
          </a:p>
        </p:txBody>
      </p:sp>
      <p:sp>
        <p:nvSpPr>
          <p:cNvPr id="10" name="TextBox 9"/>
          <p:cNvSpPr txBox="1"/>
          <p:nvPr/>
        </p:nvSpPr>
        <p:spPr>
          <a:xfrm>
            <a:off x="0" y="769002"/>
            <a:ext cx="6248400" cy="1585049"/>
          </a:xfrm>
          <a:prstGeom prst="rect">
            <a:avLst/>
          </a:prstGeom>
          <a:noFill/>
        </p:spPr>
        <p:txBody>
          <a:bodyPr wrap="square" rtlCol="0" anchor="ctr" anchorCtr="1">
            <a:spAutoFit/>
          </a:bodyPr>
          <a:lstStyle/>
          <a:p>
            <a:pPr algn="l"/>
            <a:r>
              <a:rPr lang="en-US" dirty="0" smtClean="0"/>
              <a:t>- </a:t>
            </a:r>
            <a:r>
              <a:rPr lang="en-US" sz="1800" dirty="0" smtClean="0"/>
              <a:t>Widgets are graphic elements that provide user control elements</a:t>
            </a:r>
          </a:p>
          <a:p>
            <a:pPr algn="l"/>
            <a:r>
              <a:rPr lang="en-US" sz="1800" dirty="0" smtClean="0"/>
              <a:t>- Widgets combine the graphical  and touch screen elements on-screen with a parent/child hierarchy so that objects appear in front or behind each other correctly</a:t>
            </a:r>
            <a:endParaRPr lang="en-US" sz="1800" b="0" dirty="0" smtClean="0">
              <a:solidFill>
                <a:schemeClr val="dk1"/>
              </a:solidFill>
              <a:effectLst/>
            </a:endParaRPr>
          </a:p>
        </p:txBody>
      </p:sp>
      <p:pic>
        <p:nvPicPr>
          <p:cNvPr id="12" name="Picture 9"/>
          <p:cNvPicPr>
            <a:picLocks noChangeAspect="1" noChangeArrowheads="1"/>
          </p:cNvPicPr>
          <p:nvPr/>
        </p:nvPicPr>
        <p:blipFill>
          <a:blip r:embed="rId3" cstate="print"/>
          <a:srcRect/>
          <a:stretch>
            <a:fillRect/>
          </a:stretch>
        </p:blipFill>
        <p:spPr bwMode="auto">
          <a:xfrm>
            <a:off x="6335713" y="762000"/>
            <a:ext cx="1250950" cy="1373187"/>
          </a:xfrm>
          <a:prstGeom prst="rect">
            <a:avLst/>
          </a:prstGeom>
          <a:noFill/>
          <a:ln w="9525">
            <a:noFill/>
            <a:miter lim="800000"/>
            <a:headEnd/>
            <a:tailEnd/>
          </a:ln>
        </p:spPr>
      </p:pic>
      <p:pic>
        <p:nvPicPr>
          <p:cNvPr id="13" name="Picture 12"/>
          <p:cNvPicPr>
            <a:picLocks noChangeAspect="1" noChangeArrowheads="1"/>
          </p:cNvPicPr>
          <p:nvPr/>
        </p:nvPicPr>
        <p:blipFill>
          <a:blip r:embed="rId4" cstate="print"/>
          <a:srcRect/>
          <a:stretch>
            <a:fillRect/>
          </a:stretch>
        </p:blipFill>
        <p:spPr bwMode="auto">
          <a:xfrm>
            <a:off x="6335713" y="2159000"/>
            <a:ext cx="1250950" cy="1373187"/>
          </a:xfrm>
          <a:prstGeom prst="rect">
            <a:avLst/>
          </a:prstGeom>
          <a:noFill/>
          <a:ln w="9525">
            <a:noFill/>
            <a:miter lim="800000"/>
            <a:headEnd/>
            <a:tailEnd/>
          </a:ln>
        </p:spPr>
      </p:pic>
      <p:pic>
        <p:nvPicPr>
          <p:cNvPr id="14" name="Picture 11"/>
          <p:cNvPicPr>
            <a:picLocks noChangeAspect="1" noChangeArrowheads="1"/>
          </p:cNvPicPr>
          <p:nvPr/>
        </p:nvPicPr>
        <p:blipFill>
          <a:blip r:embed="rId5" cstate="print"/>
          <a:srcRect/>
          <a:stretch>
            <a:fillRect/>
          </a:stretch>
        </p:blipFill>
        <p:spPr bwMode="auto">
          <a:xfrm>
            <a:off x="7662863" y="762000"/>
            <a:ext cx="1252537" cy="1373187"/>
          </a:xfrm>
          <a:prstGeom prst="rect">
            <a:avLst/>
          </a:prstGeom>
          <a:noFill/>
          <a:ln w="9525">
            <a:noFill/>
            <a:miter lim="800000"/>
            <a:headEnd/>
            <a:tailEnd/>
          </a:ln>
        </p:spPr>
      </p:pic>
      <p:pic>
        <p:nvPicPr>
          <p:cNvPr id="15" name="Picture 7"/>
          <p:cNvPicPr>
            <a:picLocks noChangeAspect="1" noChangeArrowheads="1"/>
          </p:cNvPicPr>
          <p:nvPr/>
        </p:nvPicPr>
        <p:blipFill>
          <a:blip r:embed="rId6" cstate="print"/>
          <a:srcRect/>
          <a:stretch>
            <a:fillRect/>
          </a:stretch>
        </p:blipFill>
        <p:spPr bwMode="auto">
          <a:xfrm>
            <a:off x="7662863" y="2160587"/>
            <a:ext cx="1246187" cy="1366838"/>
          </a:xfrm>
          <a:prstGeom prst="rect">
            <a:avLst/>
          </a:prstGeom>
          <a:noFill/>
          <a:ln w="9525">
            <a:noFill/>
            <a:miter lim="800000"/>
            <a:headEnd/>
            <a:tailEnd/>
          </a:ln>
        </p:spPr>
      </p:pic>
      <p:pic>
        <p:nvPicPr>
          <p:cNvPr id="16" name="Picture 8"/>
          <p:cNvPicPr>
            <a:picLocks noChangeAspect="1" noChangeArrowheads="1"/>
          </p:cNvPicPr>
          <p:nvPr/>
        </p:nvPicPr>
        <p:blipFill>
          <a:blip r:embed="rId7" cstate="print"/>
          <a:srcRect/>
          <a:stretch>
            <a:fillRect/>
          </a:stretch>
        </p:blipFill>
        <p:spPr bwMode="auto">
          <a:xfrm>
            <a:off x="6335713" y="4954587"/>
            <a:ext cx="1250950" cy="1373188"/>
          </a:xfrm>
          <a:prstGeom prst="rect">
            <a:avLst/>
          </a:prstGeom>
          <a:noFill/>
          <a:ln w="9525">
            <a:noFill/>
            <a:miter lim="800000"/>
            <a:headEnd/>
            <a:tailEnd/>
          </a:ln>
        </p:spPr>
      </p:pic>
      <p:pic>
        <p:nvPicPr>
          <p:cNvPr id="17" name="Picture 10"/>
          <p:cNvPicPr>
            <a:picLocks noChangeAspect="1" noChangeArrowheads="1"/>
          </p:cNvPicPr>
          <p:nvPr/>
        </p:nvPicPr>
        <p:blipFill>
          <a:blip r:embed="rId8" cstate="print"/>
          <a:srcRect/>
          <a:stretch>
            <a:fillRect/>
          </a:stretch>
        </p:blipFill>
        <p:spPr bwMode="auto">
          <a:xfrm>
            <a:off x="7662863" y="3554412"/>
            <a:ext cx="1252537" cy="1373188"/>
          </a:xfrm>
          <a:prstGeom prst="rect">
            <a:avLst/>
          </a:prstGeom>
          <a:noFill/>
          <a:ln w="9525">
            <a:noFill/>
            <a:miter lim="800000"/>
            <a:headEnd/>
            <a:tailEnd/>
          </a:ln>
        </p:spPr>
      </p:pic>
      <p:pic>
        <p:nvPicPr>
          <p:cNvPr id="18" name="Picture 13"/>
          <p:cNvPicPr>
            <a:picLocks noChangeAspect="1" noChangeArrowheads="1"/>
          </p:cNvPicPr>
          <p:nvPr/>
        </p:nvPicPr>
        <p:blipFill>
          <a:blip r:embed="rId9" cstate="print"/>
          <a:srcRect/>
          <a:stretch>
            <a:fillRect/>
          </a:stretch>
        </p:blipFill>
        <p:spPr bwMode="auto">
          <a:xfrm>
            <a:off x="6335713" y="3556000"/>
            <a:ext cx="1250950" cy="1373187"/>
          </a:xfrm>
          <a:prstGeom prst="rect">
            <a:avLst/>
          </a:prstGeom>
          <a:noFill/>
          <a:ln w="9525">
            <a:noFill/>
            <a:miter lim="800000"/>
            <a:headEnd/>
            <a:tailEnd/>
          </a:ln>
        </p:spPr>
      </p:pic>
      <p:pic>
        <p:nvPicPr>
          <p:cNvPr id="19" name="Picture 7"/>
          <p:cNvPicPr>
            <a:picLocks noChangeAspect="1" noChangeArrowheads="1"/>
          </p:cNvPicPr>
          <p:nvPr/>
        </p:nvPicPr>
        <p:blipFill>
          <a:blip r:embed="rId10" cstate="print"/>
          <a:srcRect/>
          <a:stretch>
            <a:fillRect/>
          </a:stretch>
        </p:blipFill>
        <p:spPr bwMode="auto">
          <a:xfrm>
            <a:off x="7662863" y="4954587"/>
            <a:ext cx="1252537" cy="1373188"/>
          </a:xfrm>
          <a:prstGeom prst="rect">
            <a:avLst/>
          </a:prstGeom>
          <a:noFill/>
          <a:ln w="9525">
            <a:noFill/>
            <a:miter lim="800000"/>
            <a:headEnd/>
            <a:tailEnd/>
          </a:ln>
        </p:spPr>
      </p:pic>
      <p:sp>
        <p:nvSpPr>
          <p:cNvPr id="20" name="TextBox 19"/>
          <p:cNvSpPr txBox="1"/>
          <p:nvPr/>
        </p:nvSpPr>
        <p:spPr>
          <a:xfrm>
            <a:off x="228600" y="2679781"/>
            <a:ext cx="6019597" cy="3721019"/>
          </a:xfrm>
          <a:prstGeom prst="rect">
            <a:avLst/>
          </a:prstGeom>
          <a:noFill/>
        </p:spPr>
        <p:txBody>
          <a:bodyPr wrap="none" rtlCol="0" anchor="ctr" anchorCtr="1">
            <a:spAutoFit/>
          </a:bodyPr>
          <a:lstStyle/>
          <a:p>
            <a:pPr marL="0" lvl="1" algn="l"/>
            <a:r>
              <a:rPr lang="en-US" sz="1800" b="0" dirty="0" smtClean="0"/>
              <a:t> Canvas – a simple drawing surface with no user </a:t>
            </a:r>
            <a:br>
              <a:rPr lang="en-US" sz="1800" b="0" dirty="0" smtClean="0"/>
            </a:br>
            <a:r>
              <a:rPr lang="en-US" sz="1800" b="0" dirty="0" smtClean="0"/>
              <a:t>                    interaction</a:t>
            </a:r>
          </a:p>
          <a:p>
            <a:pPr marL="0" lvl="1" algn="l"/>
            <a:r>
              <a:rPr lang="en-US" sz="1800" b="0" dirty="0" smtClean="0"/>
              <a:t> Checkbox – select/unselect</a:t>
            </a:r>
          </a:p>
          <a:p>
            <a:pPr marL="0" lvl="1" algn="l"/>
            <a:r>
              <a:rPr lang="en-US" sz="1800" b="0" dirty="0" smtClean="0"/>
              <a:t> Container – a visual element to group on-screen widgets</a:t>
            </a:r>
          </a:p>
          <a:p>
            <a:pPr marL="0" lvl="1" algn="l"/>
            <a:r>
              <a:rPr lang="en-US" sz="1800" b="0" dirty="0" smtClean="0"/>
              <a:t> Push Button – an on-screen button that can be pressed </a:t>
            </a:r>
            <a:br>
              <a:rPr lang="en-US" sz="1800" b="0" dirty="0" smtClean="0"/>
            </a:br>
            <a:r>
              <a:rPr lang="en-US" sz="1800" b="0" dirty="0" smtClean="0"/>
              <a:t>                           to perform an action</a:t>
            </a:r>
          </a:p>
          <a:p>
            <a:pPr marL="0" lvl="1" algn="l"/>
            <a:r>
              <a:rPr lang="en-US" sz="1800" b="0" dirty="0" smtClean="0"/>
              <a:t> Radio Button – selections that form a group; like low, </a:t>
            </a:r>
            <a:br>
              <a:rPr lang="en-US" sz="1800" b="0" dirty="0" smtClean="0"/>
            </a:br>
            <a:r>
              <a:rPr lang="en-US" sz="1800" b="0" dirty="0" smtClean="0"/>
              <a:t>                             medium and high</a:t>
            </a:r>
          </a:p>
          <a:p>
            <a:pPr marL="0" lvl="1" algn="l"/>
            <a:r>
              <a:rPr lang="en-US" sz="1800" b="0" dirty="0" smtClean="0"/>
              <a:t> Slider – vertical or horizontal to select a value from a</a:t>
            </a:r>
            <a:br>
              <a:rPr lang="en-US" sz="1800" b="0" dirty="0" smtClean="0"/>
            </a:br>
            <a:r>
              <a:rPr lang="en-US" sz="1800" b="0" dirty="0" smtClean="0"/>
              <a:t>                 predefined range</a:t>
            </a:r>
          </a:p>
          <a:p>
            <a:pPr marL="0" lvl="1" algn="l"/>
            <a:r>
              <a:rPr lang="en-US" sz="1800" b="0" dirty="0" smtClean="0"/>
              <a:t> </a:t>
            </a:r>
            <a:r>
              <a:rPr lang="en-US" sz="1800" b="0" dirty="0" err="1" smtClean="0"/>
              <a:t>ListBox</a:t>
            </a:r>
            <a:r>
              <a:rPr lang="en-US" sz="1800" b="0" dirty="0" smtClean="0"/>
              <a:t> – selection from a list of options</a:t>
            </a:r>
          </a:p>
          <a:p>
            <a:pPr algn="l"/>
            <a:endParaRPr lang="en-US" sz="1800" dirty="0" smtClean="0">
              <a:solidFill>
                <a:schemeClr val="dk1"/>
              </a:solidFill>
              <a:effectLst/>
            </a:endParaRPr>
          </a:p>
        </p:txBody>
      </p:sp>
      <p:sp>
        <p:nvSpPr>
          <p:cNvPr id="22" name="Leading Question"/>
          <p:cNvSpPr txBox="1"/>
          <p:nvPr/>
        </p:nvSpPr>
        <p:spPr>
          <a:xfrm>
            <a:off x="7544741" y="6562045"/>
            <a:ext cx="1275990"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Special Utilities</a:t>
            </a:r>
            <a:r>
              <a:rPr lang="en-US" sz="1600" b="0" dirty="0" smtClean="0">
                <a:solidFill>
                  <a:srgbClr val="000000"/>
                </a:solidFill>
                <a:effectLst/>
                <a:latin typeface="Arial Narrow"/>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utoUpdateAnimBg="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381000" y="1295400"/>
            <a:ext cx="8229600" cy="47244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59394" name="Title 1"/>
          <p:cNvSpPr>
            <a:spLocks noGrp="1"/>
          </p:cNvSpPr>
          <p:nvPr>
            <p:ph type="title"/>
          </p:nvPr>
        </p:nvSpPr>
        <p:spPr/>
        <p:txBody>
          <a:bodyPr/>
          <a:lstStyle/>
          <a:p>
            <a:r>
              <a:rPr lang="en-US" dirty="0" smtClean="0">
                <a:solidFill>
                  <a:srgbClr val="FF0000"/>
                </a:solidFill>
              </a:rPr>
              <a:t>Special Utilities</a:t>
            </a:r>
          </a:p>
        </p:txBody>
      </p:sp>
      <p:sp>
        <p:nvSpPr>
          <p:cNvPr id="10" name="TextBox 9"/>
          <p:cNvSpPr txBox="1"/>
          <p:nvPr/>
        </p:nvSpPr>
        <p:spPr>
          <a:xfrm>
            <a:off x="-304800" y="788313"/>
            <a:ext cx="8915400" cy="430887"/>
          </a:xfrm>
          <a:prstGeom prst="rect">
            <a:avLst/>
          </a:prstGeom>
          <a:noFill/>
        </p:spPr>
        <p:txBody>
          <a:bodyPr wrap="square" rtlCol="0" anchor="ctr" anchorCtr="1">
            <a:spAutoFit/>
          </a:bodyPr>
          <a:lstStyle/>
          <a:p>
            <a:pPr algn="l">
              <a:buNone/>
            </a:pPr>
            <a:r>
              <a:rPr lang="en-US" dirty="0" smtClean="0">
                <a:solidFill>
                  <a:schemeClr val="dk1"/>
                </a:solidFill>
                <a:effectLst/>
              </a:rPr>
              <a:t>Utilities to produce graphics library compatible data structures</a:t>
            </a:r>
          </a:p>
        </p:txBody>
      </p:sp>
      <p:sp>
        <p:nvSpPr>
          <p:cNvPr id="21" name="TextBox 20"/>
          <p:cNvSpPr txBox="1"/>
          <p:nvPr/>
        </p:nvSpPr>
        <p:spPr>
          <a:xfrm>
            <a:off x="685800" y="1447800"/>
            <a:ext cx="7696200" cy="4444294"/>
          </a:xfrm>
          <a:prstGeom prst="rect">
            <a:avLst/>
          </a:prstGeom>
          <a:noFill/>
        </p:spPr>
        <p:txBody>
          <a:bodyPr wrap="square" rtlCol="0" anchor="ctr" anchorCtr="1">
            <a:spAutoFit/>
          </a:bodyPr>
          <a:lstStyle/>
          <a:p>
            <a:pPr marL="0" lvl="1" algn="l"/>
            <a:r>
              <a:rPr lang="en-US" b="1" dirty="0" err="1" smtClean="0"/>
              <a:t>ftrasterize</a:t>
            </a:r>
            <a:endParaRPr lang="en-US" dirty="0" smtClean="0"/>
          </a:p>
          <a:p>
            <a:pPr marL="0" lvl="1" algn="l">
              <a:buClr>
                <a:schemeClr val="tx2"/>
              </a:buClr>
              <a:buSzPct val="75000"/>
              <a:buFont typeface="Wingdings" pitchFamily="2" charset="2"/>
              <a:buChar char="u"/>
            </a:pPr>
            <a:r>
              <a:rPr lang="en-US" sz="1600" b="0" dirty="0" smtClean="0"/>
              <a:t>  Uses the </a:t>
            </a:r>
            <a:r>
              <a:rPr lang="en-US" sz="1600" b="0" dirty="0" err="1" smtClean="0"/>
              <a:t>FreeType</a:t>
            </a:r>
            <a:r>
              <a:rPr lang="en-US" sz="1600" b="0" dirty="0" smtClean="0"/>
              <a:t> font rendering package to convert your font into a graphic</a:t>
            </a:r>
            <a:br>
              <a:rPr lang="en-US" sz="1600" b="0" dirty="0" smtClean="0"/>
            </a:br>
            <a:r>
              <a:rPr lang="en-US" sz="1600" b="0" dirty="0" smtClean="0"/>
              <a:t>     library format.</a:t>
            </a:r>
          </a:p>
          <a:p>
            <a:pPr marL="0" lvl="1" algn="l">
              <a:buClr>
                <a:schemeClr val="tx2"/>
              </a:buClr>
              <a:buSzPct val="75000"/>
              <a:buFont typeface="Wingdings" pitchFamily="2" charset="2"/>
              <a:buChar char="u"/>
            </a:pPr>
            <a:r>
              <a:rPr lang="en-US" sz="1600" b="0" dirty="0" smtClean="0"/>
              <a:t>  Supported fonts include: TrueType®, </a:t>
            </a:r>
            <a:r>
              <a:rPr lang="en-US" sz="1600" b="0" dirty="0" err="1" smtClean="0"/>
              <a:t>OpenType</a:t>
            </a:r>
            <a:r>
              <a:rPr lang="en-US" sz="1600" b="0" dirty="0" smtClean="0"/>
              <a:t>®, PostScript® Type 1 and</a:t>
            </a:r>
            <a:br>
              <a:rPr lang="en-US" sz="1600" b="0" dirty="0" smtClean="0"/>
            </a:br>
            <a:r>
              <a:rPr lang="en-US" sz="1600" b="0" dirty="0" smtClean="0"/>
              <a:t>     Windows® FNT. </a:t>
            </a:r>
          </a:p>
          <a:p>
            <a:pPr marL="0" lvl="1" algn="l"/>
            <a:r>
              <a:rPr lang="en-US" dirty="0" smtClean="0"/>
              <a:t> </a:t>
            </a:r>
            <a:r>
              <a:rPr lang="en-US" b="1" dirty="0" err="1" smtClean="0"/>
              <a:t>lmi</a:t>
            </a:r>
            <a:r>
              <a:rPr lang="en-US" b="1" dirty="0" smtClean="0"/>
              <a:t>-button</a:t>
            </a:r>
          </a:p>
          <a:p>
            <a:pPr marL="0" lvl="1" algn="l">
              <a:buClr>
                <a:schemeClr val="tx2"/>
              </a:buClr>
              <a:buSzPct val="75000"/>
              <a:buFont typeface="Wingdings" pitchFamily="2" charset="2"/>
              <a:buChar char="u"/>
            </a:pPr>
            <a:r>
              <a:rPr lang="en-US" sz="1600" dirty="0" smtClean="0"/>
              <a:t>  </a:t>
            </a:r>
            <a:r>
              <a:rPr lang="en-US" sz="1600" b="0" dirty="0" smtClean="0"/>
              <a:t>Creates custom shaped buttons using a script plug-in for GIMP. Produces</a:t>
            </a:r>
            <a:br>
              <a:rPr lang="en-US" sz="1600" b="0" dirty="0" smtClean="0"/>
            </a:br>
            <a:r>
              <a:rPr lang="en-US" sz="1600" b="0" dirty="0" smtClean="0"/>
              <a:t>     images for use by the pushbutton widget.</a:t>
            </a:r>
          </a:p>
          <a:p>
            <a:pPr marL="0" lvl="1" algn="l"/>
            <a:r>
              <a:rPr lang="en-US" b="1" dirty="0" smtClean="0"/>
              <a:t> </a:t>
            </a:r>
            <a:r>
              <a:rPr lang="en-US" b="1" dirty="0" err="1" smtClean="0"/>
              <a:t>pnmtoc</a:t>
            </a:r>
            <a:endParaRPr lang="en-US" b="1" dirty="0" smtClean="0"/>
          </a:p>
          <a:p>
            <a:pPr marL="0" lvl="1" algn="l">
              <a:buClr>
                <a:schemeClr val="tx2"/>
              </a:buClr>
              <a:buSzPct val="75000"/>
              <a:buFont typeface="Wingdings" pitchFamily="2" charset="2"/>
              <a:buChar char="u"/>
            </a:pPr>
            <a:r>
              <a:rPr lang="en-US" sz="1600" b="0" dirty="0" smtClean="0"/>
              <a:t>  Converts a </a:t>
            </a:r>
            <a:r>
              <a:rPr lang="en-US" sz="1600" b="0" dirty="0" err="1" smtClean="0"/>
              <a:t>NetPBM</a:t>
            </a:r>
            <a:r>
              <a:rPr lang="en-US" sz="1600" b="0" dirty="0" smtClean="0"/>
              <a:t> image file into a graphics library compatible file.</a:t>
            </a:r>
          </a:p>
          <a:p>
            <a:pPr marL="0" lvl="1" algn="l">
              <a:buClr>
                <a:schemeClr val="tx2"/>
              </a:buClr>
              <a:buSzPct val="75000"/>
              <a:buFont typeface="Wingdings" pitchFamily="2" charset="2"/>
              <a:buChar char="u"/>
            </a:pPr>
            <a:r>
              <a:rPr lang="en-US" sz="1600" b="0" dirty="0" smtClean="0"/>
              <a:t>  </a:t>
            </a:r>
            <a:r>
              <a:rPr lang="en-US" sz="1600" b="0" dirty="0" err="1" smtClean="0"/>
              <a:t>NetPBM</a:t>
            </a:r>
            <a:r>
              <a:rPr lang="en-US" sz="1600" b="0" dirty="0" smtClean="0"/>
              <a:t> image formats can be produced by: GIMP, </a:t>
            </a:r>
            <a:r>
              <a:rPr lang="en-US" sz="1600" b="0" dirty="0" err="1" smtClean="0"/>
              <a:t>NetPBM</a:t>
            </a:r>
            <a:r>
              <a:rPr lang="en-US" sz="1600" b="0" dirty="0" smtClean="0"/>
              <a:t>, </a:t>
            </a:r>
            <a:r>
              <a:rPr lang="en-US" sz="1600" b="0" dirty="0" err="1" smtClean="0"/>
              <a:t>ImageMajik</a:t>
            </a:r>
            <a:r>
              <a:rPr lang="en-US" sz="1600" b="0" dirty="0" smtClean="0"/>
              <a:t> and</a:t>
            </a:r>
            <a:br>
              <a:rPr lang="en-US" sz="1600" b="0" dirty="0" smtClean="0"/>
            </a:br>
            <a:r>
              <a:rPr lang="en-US" sz="1600" b="0" dirty="0" smtClean="0"/>
              <a:t>     others.</a:t>
            </a:r>
          </a:p>
          <a:p>
            <a:pPr marL="0" lvl="1" algn="l"/>
            <a:r>
              <a:rPr lang="en-US" sz="1600" dirty="0" smtClean="0"/>
              <a:t> </a:t>
            </a:r>
            <a:r>
              <a:rPr lang="en-US" b="1" dirty="0" err="1" smtClean="0"/>
              <a:t>mkstringtable</a:t>
            </a:r>
            <a:endParaRPr lang="en-US" dirty="0" smtClean="0"/>
          </a:p>
          <a:p>
            <a:pPr marL="0" lvl="1" algn="l">
              <a:buClr>
                <a:schemeClr val="tx2"/>
              </a:buClr>
              <a:buSzPct val="75000"/>
              <a:buFont typeface="Wingdings" pitchFamily="2" charset="2"/>
              <a:buChar char="u"/>
            </a:pPr>
            <a:r>
              <a:rPr lang="en-US" sz="1600" b="0" dirty="0" smtClean="0"/>
              <a:t>  Converts a comma separated file (.</a:t>
            </a:r>
            <a:r>
              <a:rPr lang="en-US" sz="1600" b="0" dirty="0" err="1" smtClean="0"/>
              <a:t>csv</a:t>
            </a:r>
            <a:r>
              <a:rPr lang="en-US" sz="1600" b="0" dirty="0" smtClean="0"/>
              <a:t>) into a table of strings usable by graphics </a:t>
            </a:r>
            <a:br>
              <a:rPr lang="en-US" sz="1600" b="0" dirty="0" smtClean="0"/>
            </a:br>
            <a:r>
              <a:rPr lang="en-US" sz="1600" b="0" dirty="0" smtClean="0"/>
              <a:t>     library for pull down menus.</a:t>
            </a:r>
            <a:endParaRPr lang="en-US" b="0" dirty="0" smtClean="0">
              <a:solidFill>
                <a:schemeClr val="dk1"/>
              </a:solidFill>
              <a:effectLst/>
            </a:endParaRPr>
          </a:p>
        </p:txBody>
      </p:sp>
      <p:sp>
        <p:nvSpPr>
          <p:cNvPr id="7" name="Leading Question"/>
          <p:cNvSpPr txBox="1"/>
          <p:nvPr/>
        </p:nvSpPr>
        <p:spPr>
          <a:xfrm>
            <a:off x="8402347" y="6562045"/>
            <a:ext cx="418384"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latin typeface="Arial Narrow"/>
              </a:rPr>
              <a:t>Lab</a:t>
            </a:r>
            <a:r>
              <a:rPr lang="en-US" sz="1600" b="0" dirty="0" smtClean="0">
                <a:solidFill>
                  <a:srgbClr val="000000"/>
                </a:solidFill>
                <a:effectLst/>
                <a:latin typeface="Arial Narrow"/>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bwMode="auto">
          <a:xfrm>
            <a:off x="762000" y="4495800"/>
            <a:ext cx="3483428" cy="1386356"/>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482" name="Rectangle 2"/>
          <p:cNvSpPr>
            <a:spLocks noGrp="1" noChangeArrowheads="1"/>
          </p:cNvSpPr>
          <p:nvPr>
            <p:ph type="title"/>
          </p:nvPr>
        </p:nvSpPr>
        <p:spPr/>
        <p:txBody>
          <a:bodyPr>
            <a:normAutofit/>
          </a:bodyPr>
          <a:lstStyle/>
          <a:p>
            <a:r>
              <a:rPr lang="en-US" dirty="0" smtClean="0">
                <a:solidFill>
                  <a:srgbClr val="FF0000"/>
                </a:solidFill>
              </a:rPr>
              <a:t>Lab 10: Graphics Library</a:t>
            </a:r>
          </a:p>
        </p:txBody>
      </p:sp>
      <p:sp>
        <p:nvSpPr>
          <p:cNvPr id="20484" name="Text Box 4"/>
          <p:cNvSpPr txBox="1">
            <a:spLocks noChangeArrowheads="1"/>
          </p:cNvSpPr>
          <p:nvPr/>
        </p:nvSpPr>
        <p:spPr bwMode="auto">
          <a:xfrm>
            <a:off x="762000" y="4648200"/>
            <a:ext cx="3505200" cy="1255728"/>
          </a:xfrm>
          <a:prstGeom prst="rect">
            <a:avLst/>
          </a:prstGeom>
          <a:noFill/>
          <a:ln w="12700" algn="ctr">
            <a:noFill/>
            <a:miter lim="800000"/>
            <a:headEnd/>
            <a:tailEnd/>
          </a:ln>
        </p:spPr>
        <p:txBody>
          <a:bodyPr wrap="square" anchorCtr="1">
            <a:spAutoFit/>
          </a:bodyPr>
          <a:lstStyle/>
          <a:p>
            <a:pPr marL="342900" indent="-342900" algn="l">
              <a:buClr>
                <a:schemeClr val="tx2"/>
              </a:buClr>
              <a:buSzPct val="75000"/>
              <a:buFont typeface="Wingdings" pitchFamily="2" charset="2"/>
              <a:buChar char="u"/>
              <a:defRPr/>
            </a:pPr>
            <a:r>
              <a:rPr lang="en-US" sz="1800" b="0" dirty="0" smtClean="0"/>
              <a:t>Connect </a:t>
            </a:r>
            <a:r>
              <a:rPr lang="en-US" sz="1800" b="0" dirty="0" err="1" smtClean="0"/>
              <a:t>Kentec</a:t>
            </a:r>
            <a:r>
              <a:rPr lang="en-US" sz="1800" b="0" dirty="0" smtClean="0"/>
              <a:t> Display</a:t>
            </a:r>
          </a:p>
          <a:p>
            <a:pPr marL="342900" indent="-342900" algn="l">
              <a:buClr>
                <a:schemeClr val="tx2"/>
              </a:buClr>
              <a:buSzPct val="75000"/>
              <a:buFont typeface="Wingdings" pitchFamily="2" charset="2"/>
              <a:buChar char="u"/>
              <a:defRPr/>
            </a:pPr>
            <a:r>
              <a:rPr lang="en-US" sz="1800" b="0" dirty="0" smtClean="0"/>
              <a:t>Experiment with demo project</a:t>
            </a:r>
          </a:p>
          <a:p>
            <a:pPr marL="342900" indent="-342900" algn="l">
              <a:buClr>
                <a:schemeClr val="tx2"/>
              </a:buClr>
              <a:buSzPct val="75000"/>
              <a:buFont typeface="Wingdings" pitchFamily="2" charset="2"/>
              <a:buChar char="u"/>
              <a:defRPr/>
            </a:pPr>
            <a:r>
              <a:rPr lang="en-US" sz="1800" b="0" dirty="0" smtClean="0"/>
              <a:t>Write graphics library code</a:t>
            </a:r>
            <a:endParaRPr lang="en-US" sz="1800" b="0" dirty="0"/>
          </a:p>
        </p:txBody>
      </p:sp>
      <p:cxnSp>
        <p:nvCxnSpPr>
          <p:cNvPr id="15" name="Straight Connector 14"/>
          <p:cNvCxnSpPr/>
          <p:nvPr/>
        </p:nvCxnSpPr>
        <p:spPr bwMode="auto">
          <a:xfrm flipH="1">
            <a:off x="3276600" y="2362200"/>
            <a:ext cx="1184367" cy="8709"/>
          </a:xfrm>
          <a:prstGeom prst="line">
            <a:avLst/>
          </a:prstGeom>
          <a:solidFill>
            <a:schemeClr val="accent1"/>
          </a:solidFill>
          <a:ln w="25400" cap="flat" cmpd="sng" algn="ctr">
            <a:solidFill>
              <a:schemeClr val="tx1"/>
            </a:solidFill>
            <a:prstDash val="solid"/>
            <a:round/>
            <a:headEnd type="none" w="sm" len="sm"/>
            <a:tailEnd type="none" w="sm" len="sm"/>
          </a:ln>
          <a:effectLst/>
        </p:spPr>
      </p:cxnSp>
      <p:cxnSp>
        <p:nvCxnSpPr>
          <p:cNvPr id="16" name="Straight Connector 15"/>
          <p:cNvCxnSpPr/>
          <p:nvPr/>
        </p:nvCxnSpPr>
        <p:spPr bwMode="auto">
          <a:xfrm>
            <a:off x="4448933" y="1676400"/>
            <a:ext cx="0" cy="685800"/>
          </a:xfrm>
          <a:prstGeom prst="line">
            <a:avLst/>
          </a:prstGeom>
          <a:solidFill>
            <a:schemeClr val="accent1"/>
          </a:solidFill>
          <a:ln w="25400" cap="flat" cmpd="sng" algn="ctr">
            <a:solidFill>
              <a:schemeClr val="tx1"/>
            </a:solidFill>
            <a:prstDash val="solid"/>
            <a:round/>
            <a:headEnd type="none" w="sm" len="sm"/>
            <a:tailEnd type="none" w="sm" len="sm"/>
          </a:ln>
          <a:effectLst/>
        </p:spPr>
      </p:cxnSp>
      <p:sp>
        <p:nvSpPr>
          <p:cNvPr id="20" name="TextBox 19"/>
          <p:cNvSpPr txBox="1"/>
          <p:nvPr/>
        </p:nvSpPr>
        <p:spPr>
          <a:xfrm>
            <a:off x="3581400" y="1371600"/>
            <a:ext cx="3294493" cy="338554"/>
          </a:xfrm>
          <a:prstGeom prst="rect">
            <a:avLst/>
          </a:prstGeom>
          <a:noFill/>
        </p:spPr>
        <p:txBody>
          <a:bodyPr wrap="none" rtlCol="0" anchor="ctr" anchorCtr="1">
            <a:spAutoFit/>
          </a:bodyPr>
          <a:lstStyle/>
          <a:p>
            <a:r>
              <a:rPr lang="en-US" sz="2000" b="0" dirty="0" smtClean="0">
                <a:solidFill>
                  <a:schemeClr val="dk1"/>
                </a:solidFill>
                <a:effectLst/>
              </a:rPr>
              <a:t>USB Emulation Connection</a:t>
            </a:r>
          </a:p>
        </p:txBody>
      </p:sp>
      <p:cxnSp>
        <p:nvCxnSpPr>
          <p:cNvPr id="22" name="Straight Arrow Connector 21"/>
          <p:cNvCxnSpPr/>
          <p:nvPr/>
        </p:nvCxnSpPr>
        <p:spPr bwMode="auto">
          <a:xfrm flipH="1">
            <a:off x="6169819" y="1676400"/>
            <a:ext cx="5697" cy="304800"/>
          </a:xfrm>
          <a:prstGeom prst="straightConnector1">
            <a:avLst/>
          </a:prstGeom>
          <a:solidFill>
            <a:schemeClr val="accent1"/>
          </a:solidFill>
          <a:ln w="25400" cap="flat" cmpd="sng" algn="ctr">
            <a:solidFill>
              <a:schemeClr val="tx1"/>
            </a:solidFill>
            <a:prstDash val="solid"/>
            <a:round/>
            <a:headEnd type="none" w="sm" len="sm"/>
            <a:tailEnd type="triangle" w="lg" len="med"/>
          </a:ln>
          <a:effectLst/>
        </p:spPr>
      </p:cxnSp>
      <p:cxnSp>
        <p:nvCxnSpPr>
          <p:cNvPr id="23" name="Straight Connector 22"/>
          <p:cNvCxnSpPr/>
          <p:nvPr/>
        </p:nvCxnSpPr>
        <p:spPr bwMode="auto">
          <a:xfrm>
            <a:off x="4436267" y="1676400"/>
            <a:ext cx="1752600" cy="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18" name="Picture 10" descr="http://us.toshiba.com/images/showcase/products/satellite-a505-s6033-laptop.png"/>
          <p:cNvPicPr>
            <a:picLocks noChangeAspect="1" noChangeArrowheads="1"/>
          </p:cNvPicPr>
          <p:nvPr/>
        </p:nvPicPr>
        <p:blipFill>
          <a:blip r:embed="rId3" cstate="print"/>
          <a:srcRect/>
          <a:stretch>
            <a:fillRect/>
          </a:stretch>
        </p:blipFill>
        <p:spPr bwMode="auto">
          <a:xfrm>
            <a:off x="838200" y="1752600"/>
            <a:ext cx="3117464" cy="2153301"/>
          </a:xfrm>
          <a:prstGeom prst="rect">
            <a:avLst/>
          </a:prstGeom>
          <a:noFill/>
        </p:spPr>
      </p:pic>
      <p:pic>
        <p:nvPicPr>
          <p:cNvPr id="14" name="Picture 13" descr="8-17-2012 2-25-04 PM.png"/>
          <p:cNvPicPr>
            <a:picLocks noChangeAspect="1"/>
          </p:cNvPicPr>
          <p:nvPr/>
        </p:nvPicPr>
        <p:blipFill>
          <a:blip r:embed="rId4" cstate="print"/>
          <a:stretch>
            <a:fillRect/>
          </a:stretch>
        </p:blipFill>
        <p:spPr>
          <a:xfrm>
            <a:off x="4495800" y="1981200"/>
            <a:ext cx="4213951" cy="3429000"/>
          </a:xfrm>
          <a:prstGeom prst="rect">
            <a:avLst/>
          </a:prstGeom>
        </p:spPr>
      </p:pic>
      <p:sp>
        <p:nvSpPr>
          <p:cNvPr id="17" name="Leading Question"/>
          <p:cNvSpPr txBox="1"/>
          <p:nvPr/>
        </p:nvSpPr>
        <p:spPr>
          <a:xfrm>
            <a:off x="8057702" y="6562045"/>
            <a:ext cx="76302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Agenda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Lst>
  </p:timing>
</p:sld>
</file>

<file path=ppt/slides/slide9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sp>
        <p:nvSpPr>
          <p:cNvPr id="8" name="Leading Question"/>
          <p:cNvSpPr txBox="1"/>
          <p:nvPr/>
        </p:nvSpPr>
        <p:spPr>
          <a:xfrm>
            <a:off x="8019230" y="6562045"/>
            <a:ext cx="801501" cy="196977"/>
          </a:xfrm>
          <a:prstGeom prst="rect">
            <a:avLst/>
          </a:prstGeom>
          <a:noFill/>
        </p:spPr>
        <p:txBody>
          <a:bodyPr vert="horz" wrap="none" lIns="0" tIns="0" rIns="0" bIns="0" rtlCol="0" anchor="b" anchorCtr="0">
            <a:spAutoFit/>
          </a:bodyPr>
          <a:lstStyle/>
          <a:p>
            <a:pPr algn="r">
              <a:spcBef>
                <a:spcPct val="0"/>
              </a:spcBef>
            </a:pPr>
            <a:r>
              <a:rPr lang="en-US" sz="1600" b="0" dirty="0">
                <a:solidFill>
                  <a:srgbClr val="000000"/>
                </a:solidFill>
                <a:latin typeface="Arial Narrow"/>
              </a:rPr>
              <a:t>F</a:t>
            </a:r>
            <a:r>
              <a:rPr lang="en-US" sz="1600" b="0" smtClean="0">
                <a:solidFill>
                  <a:srgbClr val="000000"/>
                </a:solidFill>
                <a:latin typeface="Arial Narrow"/>
              </a:rPr>
              <a:t>eatures</a:t>
            </a:r>
            <a:r>
              <a:rPr lang="en-US" sz="1600" b="0" dirty="0" smtClean="0">
                <a:solidFill>
                  <a:srgbClr val="000000"/>
                </a:solidFill>
                <a:effectLst/>
                <a:latin typeface="Arial Narrow"/>
              </a:rPr>
              <a:t>...</a:t>
            </a:r>
          </a:p>
        </p:txBody>
      </p:sp>
      <p:sp>
        <p:nvSpPr>
          <p:cNvPr id="7" name="Rounded Rectangle 6"/>
          <p:cNvSpPr/>
          <p:nvPr/>
        </p:nvSpPr>
        <p:spPr bwMode="auto">
          <a:xfrm>
            <a:off x="1219200" y="5128617"/>
            <a:ext cx="6400800" cy="418743"/>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pic>
        <p:nvPicPr>
          <p:cNvPr id="10" name="Picture 9" descr="transparent perspective.png"/>
          <p:cNvPicPr>
            <a:picLocks noChangeAspect="1"/>
          </p:cNvPicPr>
          <p:nvPr/>
        </p:nvPicPr>
        <p:blipFill>
          <a:blip r:embed="rId4" cstate="print"/>
          <a:stretch>
            <a:fillRect/>
          </a:stretch>
        </p:blipFill>
        <p:spPr>
          <a:xfrm>
            <a:off x="5334000" y="1828800"/>
            <a:ext cx="3962400" cy="3706586"/>
          </a:xfrm>
          <a:prstGeom prst="rect">
            <a:avLst/>
          </a:prstGeom>
        </p:spPr>
      </p:pic>
      <p:sp>
        <p:nvSpPr>
          <p:cNvPr id="9" name="Text Box 4"/>
          <p:cNvSpPr txBox="1">
            <a:spLocks noChangeArrowheads="1"/>
          </p:cNvSpPr>
          <p:nvPr/>
        </p:nvSpPr>
        <p:spPr bwMode="auto">
          <a:xfrm>
            <a:off x="1066800" y="990600"/>
            <a:ext cx="6705600" cy="5786199"/>
          </a:xfrm>
          <a:prstGeom prst="rect">
            <a:avLst/>
          </a:prstGeom>
          <a:noFill/>
          <a:ln w="25400" algn="ctr">
            <a:noFill/>
            <a:miter lim="800000"/>
            <a:headEnd/>
            <a:tailEnd/>
          </a:ln>
        </p:spPr>
        <p:txBody>
          <a:bodyPr wrap="square">
            <a:spAutoFit/>
          </a:bodyPr>
          <a:lstStyle/>
          <a:p>
            <a:r>
              <a:rPr lang="en-US" b="0" dirty="0">
                <a:solidFill>
                  <a:srgbClr val="000000"/>
                </a:solidFill>
              </a:rPr>
              <a:t>Introduction to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a:t>
            </a:r>
            <a:r>
              <a:rPr lang="en-US" b="0" dirty="0">
                <a:solidFill>
                  <a:srgbClr val="000000"/>
                </a:solidFill>
              </a:rPr>
              <a:t>and Peripherals</a:t>
            </a:r>
          </a:p>
          <a:p>
            <a:r>
              <a:rPr lang="en-US" b="0" dirty="0">
                <a:solidFill>
                  <a:srgbClr val="000000"/>
                </a:solidFill>
              </a:rPr>
              <a:t>Code Composer Studio</a:t>
            </a:r>
          </a:p>
          <a:p>
            <a:r>
              <a:rPr lang="en-US" b="0" dirty="0">
                <a:solidFill>
                  <a:srgbClr val="000000"/>
                </a:solidFill>
              </a:rPr>
              <a:t>Introduction to StellarisWare, </a:t>
            </a:r>
            <a:br>
              <a:rPr lang="en-US" b="0" dirty="0">
                <a:solidFill>
                  <a:srgbClr val="000000"/>
                </a:solidFill>
              </a:rPr>
            </a:br>
            <a:r>
              <a:rPr lang="en-US" b="0" dirty="0">
                <a:solidFill>
                  <a:srgbClr val="000000"/>
                </a:solidFill>
              </a:rPr>
              <a:t>Initialization and GPIO</a:t>
            </a:r>
          </a:p>
          <a:p>
            <a:r>
              <a:rPr lang="en-US" b="0" dirty="0" smtClean="0">
                <a:solidFill>
                  <a:srgbClr val="000000"/>
                </a:solidFill>
              </a:rPr>
              <a:t>Interrupts and the Timers</a:t>
            </a:r>
            <a:endParaRPr lang="en-US" b="0" dirty="0">
              <a:solidFill>
                <a:srgbClr val="000000"/>
              </a:solidFill>
            </a:endParaRPr>
          </a:p>
          <a:p>
            <a:r>
              <a:rPr lang="en-US" b="0" dirty="0" smtClean="0">
                <a:solidFill>
                  <a:srgbClr val="000000"/>
                </a:solidFill>
              </a:rPr>
              <a:t>ADC12</a:t>
            </a:r>
            <a:endParaRPr lang="en-US" b="0" dirty="0">
              <a:solidFill>
                <a:srgbClr val="000000"/>
              </a:solidFill>
            </a:endParaRPr>
          </a:p>
          <a:p>
            <a:r>
              <a:rPr lang="en-US" b="0" dirty="0" smtClean="0">
                <a:solidFill>
                  <a:srgbClr val="000000"/>
                </a:solidFill>
              </a:rPr>
              <a:t>Hibernation Module</a:t>
            </a:r>
          </a:p>
          <a:p>
            <a:r>
              <a:rPr lang="en-US" b="0" dirty="0" smtClean="0">
                <a:solidFill>
                  <a:srgbClr val="000000"/>
                </a:solidFill>
              </a:rPr>
              <a:t>USB</a:t>
            </a:r>
          </a:p>
          <a:p>
            <a:r>
              <a:rPr lang="en-US" b="0" dirty="0" smtClean="0">
                <a:solidFill>
                  <a:srgbClr val="000000"/>
                </a:solidFill>
              </a:rPr>
              <a:t>Memory</a:t>
            </a:r>
          </a:p>
          <a:p>
            <a:r>
              <a:rPr lang="en-US" b="0" dirty="0" smtClean="0">
                <a:solidFill>
                  <a:srgbClr val="000000"/>
                </a:solidFill>
              </a:rPr>
              <a:t>Floating-Point</a:t>
            </a:r>
          </a:p>
          <a:p>
            <a:r>
              <a:rPr lang="en-US" b="0" dirty="0" err="1" smtClean="0">
                <a:solidFill>
                  <a:srgbClr val="000000"/>
                </a:solidFill>
              </a:rPr>
              <a:t>BoosterPacks</a:t>
            </a:r>
            <a:r>
              <a:rPr lang="en-US" b="0" dirty="0" smtClean="0">
                <a:solidFill>
                  <a:srgbClr val="000000"/>
                </a:solidFill>
              </a:rPr>
              <a:t> and </a:t>
            </a:r>
            <a:r>
              <a:rPr lang="en-US" b="0" dirty="0" err="1" smtClean="0">
                <a:solidFill>
                  <a:srgbClr val="000000"/>
                </a:solidFill>
              </a:rPr>
              <a:t>grLib</a:t>
            </a:r>
            <a:endParaRPr lang="en-US" b="0" dirty="0" smtClean="0">
              <a:solidFill>
                <a:srgbClr val="000000"/>
              </a:solidFill>
            </a:endParaRPr>
          </a:p>
          <a:p>
            <a:r>
              <a:rPr lang="en-US" dirty="0" smtClean="0">
                <a:solidFill>
                  <a:srgbClr val="000000"/>
                </a:solidFill>
              </a:rPr>
              <a:t>Synchronous Serial Interface</a:t>
            </a:r>
          </a:p>
          <a:p>
            <a:r>
              <a:rPr lang="en-US" b="0" dirty="0" smtClean="0">
                <a:solidFill>
                  <a:srgbClr val="000000"/>
                </a:solidFill>
              </a:rPr>
              <a:t>UART</a:t>
            </a:r>
          </a:p>
          <a:p>
            <a:r>
              <a:rPr lang="en-US" b="0" dirty="0">
                <a:solidFill>
                  <a:srgbClr val="000000"/>
                </a:solidFill>
              </a:rPr>
              <a:t>µDMA</a:t>
            </a:r>
          </a:p>
          <a:p>
            <a:endParaRPr lang="en-US" dirty="0" smtClean="0">
              <a:solidFill>
                <a:srgbClr val="000000"/>
              </a:solidFill>
            </a:endParaRPr>
          </a:p>
        </p:txBody>
      </p:sp>
    </p:spTree>
    <p:extLst>
      <p:ext uri="{BB962C8B-B14F-4D97-AF65-F5344CB8AC3E}">
        <p14:creationId xmlns:p14="http://schemas.microsoft.com/office/powerpoint/2010/main" val="142360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7"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457200" y="1070789"/>
            <a:ext cx="8246924" cy="3044011"/>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a:xfrm>
            <a:off x="457200" y="0"/>
            <a:ext cx="8229600" cy="715962"/>
          </a:xfrm>
        </p:spPr>
        <p:txBody>
          <a:bodyPr>
            <a:normAutofit/>
          </a:bodyPr>
          <a:lstStyle/>
          <a:p>
            <a:r>
              <a:rPr lang="en-US" dirty="0" smtClean="0">
                <a:solidFill>
                  <a:srgbClr val="FF0000"/>
                </a:solidFill>
              </a:rPr>
              <a:t>LM4F120H5QR SSI Features</a:t>
            </a:r>
            <a:endParaRPr lang="en-US" sz="3600" b="1" dirty="0">
              <a:solidFill>
                <a:srgbClr val="FF0000"/>
              </a:solidFill>
            </a:endParaRPr>
          </a:p>
        </p:txBody>
      </p:sp>
      <p:sp>
        <p:nvSpPr>
          <p:cNvPr id="6" name="Leading Question"/>
          <p:cNvSpPr txBox="1"/>
          <p:nvPr/>
        </p:nvSpPr>
        <p:spPr>
          <a:xfrm>
            <a:off x="7543137" y="6562045"/>
            <a:ext cx="1277594"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Block Diagram ...</a:t>
            </a:r>
          </a:p>
        </p:txBody>
      </p:sp>
      <p:sp>
        <p:nvSpPr>
          <p:cNvPr id="3" name="TextBox 2"/>
          <p:cNvSpPr txBox="1"/>
          <p:nvPr/>
        </p:nvSpPr>
        <p:spPr>
          <a:xfrm>
            <a:off x="457200" y="1223189"/>
            <a:ext cx="8319906" cy="2739211"/>
          </a:xfrm>
          <a:prstGeom prst="rect">
            <a:avLst/>
          </a:prstGeom>
          <a:noFill/>
        </p:spPr>
        <p:txBody>
          <a:bodyPr wrap="none" rtlCol="0" anchor="ctr" anchorCtr="0">
            <a:spAutoFit/>
          </a:bodyPr>
          <a:lstStyle/>
          <a:p>
            <a:pPr algn="l">
              <a:buClr>
                <a:schemeClr val="tx2"/>
              </a:buClr>
              <a:buSzPct val="75000"/>
            </a:pPr>
            <a:r>
              <a:rPr lang="en-US" dirty="0" smtClean="0">
                <a:solidFill>
                  <a:schemeClr val="dk1"/>
                </a:solidFill>
                <a:effectLst/>
              </a:rPr>
              <a:t>Four SSI modules. Each with:</a:t>
            </a:r>
          </a:p>
          <a:p>
            <a:pPr marL="342900" indent="-342900" algn="l">
              <a:buClr>
                <a:schemeClr val="tx2"/>
              </a:buClr>
              <a:buSzPct val="75000"/>
              <a:buFont typeface="Wingdings"/>
              <a:buChar char=""/>
            </a:pPr>
            <a:r>
              <a:rPr lang="en-US" dirty="0" err="1" smtClean="0">
                <a:solidFill>
                  <a:schemeClr val="dk1"/>
                </a:solidFill>
                <a:effectLst/>
              </a:rPr>
              <a:t>Freescale</a:t>
            </a:r>
            <a:r>
              <a:rPr lang="en-US" dirty="0" smtClean="0">
                <a:solidFill>
                  <a:schemeClr val="dk1"/>
                </a:solidFill>
                <a:effectLst/>
              </a:rPr>
              <a:t> SPI, MICROWIRE or TI Synchronous Serial interfaces </a:t>
            </a:r>
          </a:p>
          <a:p>
            <a:pPr marL="342900" indent="-342900" algn="l">
              <a:buClr>
                <a:schemeClr val="tx2"/>
              </a:buClr>
              <a:buSzPct val="75000"/>
              <a:buFont typeface="Wingdings"/>
              <a:buChar char=""/>
            </a:pPr>
            <a:r>
              <a:rPr lang="en-US" dirty="0" smtClean="0">
                <a:solidFill>
                  <a:schemeClr val="dk1"/>
                </a:solidFill>
              </a:rPr>
              <a:t>Master </a:t>
            </a:r>
            <a:r>
              <a:rPr lang="en-US" dirty="0" smtClean="0">
                <a:solidFill>
                  <a:schemeClr val="dk1"/>
                </a:solidFill>
              </a:rPr>
              <a:t>or Slave operation</a:t>
            </a:r>
          </a:p>
          <a:p>
            <a:pPr marL="342900" indent="-342900" algn="l">
              <a:buClr>
                <a:schemeClr val="tx2"/>
              </a:buClr>
              <a:buSzPct val="75000"/>
              <a:buFont typeface="Wingdings"/>
              <a:buChar char=""/>
            </a:pPr>
            <a:r>
              <a:rPr lang="en-US" dirty="0" smtClean="0">
                <a:solidFill>
                  <a:schemeClr val="dk1"/>
                </a:solidFill>
                <a:effectLst/>
              </a:rPr>
              <a:t>Programmable bit clock rate and </a:t>
            </a:r>
            <a:r>
              <a:rPr lang="en-US" dirty="0" smtClean="0">
                <a:solidFill>
                  <a:schemeClr val="dk1"/>
                </a:solidFill>
                <a:effectLst/>
              </a:rPr>
              <a:t>pre-</a:t>
            </a:r>
            <a:r>
              <a:rPr lang="en-US" dirty="0" err="1" smtClean="0">
                <a:solidFill>
                  <a:schemeClr val="dk1"/>
                </a:solidFill>
                <a:effectLst/>
              </a:rPr>
              <a:t>scaler</a:t>
            </a:r>
            <a:endParaRPr lang="en-US" dirty="0" smtClean="0">
              <a:solidFill>
                <a:schemeClr val="dk1"/>
              </a:solidFill>
              <a:effectLst/>
            </a:endParaRPr>
          </a:p>
          <a:p>
            <a:pPr marL="342900" indent="-342900" algn="l">
              <a:buClr>
                <a:schemeClr val="tx2"/>
              </a:buClr>
              <a:buSzPct val="75000"/>
              <a:buFont typeface="Wingdings"/>
              <a:buChar char=""/>
            </a:pPr>
            <a:r>
              <a:rPr lang="en-US" dirty="0" smtClean="0">
                <a:solidFill>
                  <a:schemeClr val="dk1"/>
                </a:solidFill>
              </a:rPr>
              <a:t>Programmable data frame size from 4 to 16-bits</a:t>
            </a:r>
          </a:p>
          <a:p>
            <a:pPr marL="342900" indent="-342900" algn="l">
              <a:buClr>
                <a:schemeClr val="tx2"/>
              </a:buClr>
              <a:buSzPct val="75000"/>
              <a:buFont typeface="Wingdings"/>
              <a:buChar char=""/>
            </a:pPr>
            <a:r>
              <a:rPr lang="en-US" dirty="0" smtClean="0">
                <a:solidFill>
                  <a:schemeClr val="dk1"/>
                </a:solidFill>
                <a:effectLst/>
              </a:rPr>
              <a:t>Separate </a:t>
            </a:r>
            <a:r>
              <a:rPr lang="en-US" dirty="0" err="1" smtClean="0">
                <a:solidFill>
                  <a:schemeClr val="dk1"/>
                </a:solidFill>
                <a:effectLst/>
              </a:rPr>
              <a:t>Tx</a:t>
            </a:r>
            <a:r>
              <a:rPr lang="en-US" dirty="0" smtClean="0">
                <a:solidFill>
                  <a:schemeClr val="dk1"/>
                </a:solidFill>
                <a:effectLst/>
              </a:rPr>
              <a:t> and Rx FIFOs ( 8 x16-bits )</a:t>
            </a:r>
          </a:p>
          <a:p>
            <a:pPr marL="342900" indent="-342900" algn="l">
              <a:buClr>
                <a:schemeClr val="tx2"/>
              </a:buClr>
              <a:buSzPct val="75000"/>
              <a:buFont typeface="Wingdings"/>
              <a:buChar char=""/>
            </a:pPr>
            <a:r>
              <a:rPr lang="en-US" dirty="0" smtClean="0">
                <a:solidFill>
                  <a:schemeClr val="dk1"/>
                </a:solidFill>
              </a:rPr>
              <a:t>Interrupts and µDMA support</a:t>
            </a:r>
            <a:endParaRPr lang="en-US" dirty="0" smtClean="0">
              <a:solidFill>
                <a:schemeClr val="dk1"/>
              </a:solidFill>
              <a:effectLst/>
            </a:endParaRPr>
          </a:p>
        </p:txBody>
      </p:sp>
      <p:pic>
        <p:nvPicPr>
          <p:cNvPr id="7" name="Picture 6" descr="transparent perspective.png"/>
          <p:cNvPicPr>
            <a:picLocks noChangeAspect="1"/>
          </p:cNvPicPr>
          <p:nvPr/>
        </p:nvPicPr>
        <p:blipFill>
          <a:blip r:embed="rId3" cstate="print"/>
          <a:stretch>
            <a:fillRect/>
          </a:stretch>
        </p:blipFill>
        <p:spPr>
          <a:xfrm>
            <a:off x="4977345" y="3048000"/>
            <a:ext cx="3861855" cy="3612533"/>
          </a:xfrm>
          <a:prstGeom prst="rect">
            <a:avLst/>
          </a:prstGeom>
        </p:spPr>
      </p:pic>
    </p:spTree>
    <p:extLst>
      <p:ext uri="{BB962C8B-B14F-4D97-AF65-F5344CB8AC3E}">
        <p14:creationId xmlns:p14="http://schemas.microsoft.com/office/powerpoint/2010/main" val="1353277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a:bodyPr>
          <a:lstStyle/>
          <a:p>
            <a:r>
              <a:rPr lang="en-US" sz="3600" b="1" dirty="0" smtClean="0">
                <a:solidFill>
                  <a:srgbClr val="FF0000"/>
                </a:solidFill>
              </a:rPr>
              <a:t>SSI Block Diagram</a:t>
            </a:r>
            <a:endParaRPr lang="en-US" sz="3600" b="1" dirty="0">
              <a:solidFill>
                <a:srgbClr val="FF0000"/>
              </a:solidFill>
            </a:endParaRPr>
          </a:p>
        </p:txBody>
      </p:sp>
      <p:sp>
        <p:nvSpPr>
          <p:cNvPr id="8" name="Leading Question"/>
          <p:cNvSpPr txBox="1"/>
          <p:nvPr/>
        </p:nvSpPr>
        <p:spPr>
          <a:xfrm>
            <a:off x="7972742" y="6562045"/>
            <a:ext cx="847989"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Interrupts...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776514"/>
            <a:ext cx="5181600" cy="5167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bwMode="auto">
          <a:xfrm>
            <a:off x="228600" y="685800"/>
            <a:ext cx="5181600" cy="5257800"/>
          </a:xfrm>
          <a:prstGeom prst="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6" name="TextBox 5"/>
          <p:cNvSpPr txBox="1"/>
          <p:nvPr/>
        </p:nvSpPr>
        <p:spPr>
          <a:xfrm>
            <a:off x="5638800" y="736157"/>
            <a:ext cx="3248005" cy="3302443"/>
          </a:xfrm>
          <a:prstGeom prst="rect">
            <a:avLst/>
          </a:prstGeom>
          <a:noFill/>
        </p:spPr>
        <p:txBody>
          <a:bodyPr wrap="none" rtlCol="0" anchor="ctr" anchorCtr="0">
            <a:spAutoFit/>
          </a:bodyPr>
          <a:lstStyle/>
          <a:p>
            <a:pPr algn="l"/>
            <a:r>
              <a:rPr lang="en-US" sz="1400" dirty="0" smtClean="0">
                <a:solidFill>
                  <a:schemeClr val="dk1"/>
                </a:solidFill>
                <a:effectLst/>
              </a:rPr>
              <a:t>Signal </a:t>
            </a:r>
            <a:r>
              <a:rPr lang="en-US" sz="1400" dirty="0" err="1" smtClean="0">
                <a:solidFill>
                  <a:schemeClr val="dk1"/>
                </a:solidFill>
                <a:effectLst/>
              </a:rPr>
              <a:t>Pinout</a:t>
            </a:r>
            <a:r>
              <a:rPr lang="en-US" sz="1400" dirty="0" smtClean="0">
                <a:solidFill>
                  <a:schemeClr val="dk1"/>
                </a:solidFill>
                <a:effectLst/>
              </a:rPr>
              <a:t> (n = 0 to 3) …</a:t>
            </a:r>
          </a:p>
          <a:p>
            <a:pPr algn="l"/>
            <a:r>
              <a:rPr lang="en-US" sz="1400" dirty="0">
                <a:solidFill>
                  <a:schemeClr val="dk1"/>
                </a:solidFill>
              </a:rPr>
              <a:t/>
            </a:r>
            <a:br>
              <a:rPr lang="en-US" sz="1400" dirty="0">
                <a:solidFill>
                  <a:schemeClr val="dk1"/>
                </a:solidFill>
              </a:rPr>
            </a:br>
            <a:r>
              <a:rPr lang="en-US" sz="1400" dirty="0" err="1" smtClean="0">
                <a:solidFill>
                  <a:schemeClr val="dk1"/>
                </a:solidFill>
                <a:effectLst/>
              </a:rPr>
              <a:t>SSInClk</a:t>
            </a:r>
            <a:r>
              <a:rPr lang="en-US" sz="1400" dirty="0" smtClean="0">
                <a:solidFill>
                  <a:schemeClr val="dk1"/>
                </a:solidFill>
                <a:effectLst/>
              </a:rPr>
              <a:t>:  </a:t>
            </a:r>
            <a:r>
              <a:rPr lang="en-US" sz="1400" b="0" dirty="0" smtClean="0">
                <a:solidFill>
                  <a:schemeClr val="dk1"/>
                </a:solidFill>
                <a:effectLst/>
              </a:rPr>
              <a:t>SSI Module n Clock</a:t>
            </a:r>
          </a:p>
          <a:p>
            <a:pPr algn="l"/>
            <a:r>
              <a:rPr lang="en-US" sz="1400" dirty="0" err="1" smtClean="0">
                <a:solidFill>
                  <a:schemeClr val="dk1"/>
                </a:solidFill>
              </a:rPr>
              <a:t>SSInFss</a:t>
            </a:r>
            <a:r>
              <a:rPr lang="en-US" sz="1400" dirty="0" smtClean="0">
                <a:solidFill>
                  <a:schemeClr val="dk1"/>
                </a:solidFill>
              </a:rPr>
              <a:t>: </a:t>
            </a:r>
            <a:r>
              <a:rPr lang="en-US" sz="1400" b="0" dirty="0" smtClean="0">
                <a:solidFill>
                  <a:schemeClr val="dk1"/>
                </a:solidFill>
              </a:rPr>
              <a:t>SSI Module n Frame Signal</a:t>
            </a:r>
          </a:p>
          <a:p>
            <a:pPr algn="l"/>
            <a:r>
              <a:rPr lang="en-US" sz="1400" dirty="0" err="1" smtClean="0">
                <a:solidFill>
                  <a:schemeClr val="dk1"/>
                </a:solidFill>
                <a:effectLst/>
              </a:rPr>
              <a:t>SSInRx</a:t>
            </a:r>
            <a:r>
              <a:rPr lang="en-US" sz="1400" dirty="0" smtClean="0">
                <a:solidFill>
                  <a:schemeClr val="dk1"/>
                </a:solidFill>
                <a:effectLst/>
              </a:rPr>
              <a:t>:   </a:t>
            </a:r>
            <a:r>
              <a:rPr lang="en-US" sz="1400" b="0" dirty="0" smtClean="0">
                <a:solidFill>
                  <a:schemeClr val="dk1"/>
                </a:solidFill>
                <a:effectLst/>
              </a:rPr>
              <a:t>SSI Module n Receive</a:t>
            </a:r>
          </a:p>
          <a:p>
            <a:pPr algn="l"/>
            <a:r>
              <a:rPr lang="en-US" sz="1400" dirty="0" err="1" smtClean="0">
                <a:solidFill>
                  <a:schemeClr val="dk1"/>
                </a:solidFill>
              </a:rPr>
              <a:t>SSInTx</a:t>
            </a:r>
            <a:r>
              <a:rPr lang="en-US" sz="1400" dirty="0" smtClean="0">
                <a:solidFill>
                  <a:schemeClr val="dk1"/>
                </a:solidFill>
              </a:rPr>
              <a:t>:   </a:t>
            </a:r>
            <a:r>
              <a:rPr lang="en-US" sz="1400" b="0" dirty="0" smtClean="0">
                <a:solidFill>
                  <a:schemeClr val="dk1"/>
                </a:solidFill>
              </a:rPr>
              <a:t>SSI Module n Transmit</a:t>
            </a:r>
          </a:p>
          <a:p>
            <a:pPr algn="l"/>
            <a:endParaRPr lang="en-US" sz="1400" dirty="0">
              <a:solidFill>
                <a:schemeClr val="dk1"/>
              </a:solidFill>
              <a:effectLst/>
            </a:endParaRPr>
          </a:p>
          <a:p>
            <a:pPr algn="l"/>
            <a:endParaRPr lang="en-US" sz="1400" dirty="0" smtClean="0">
              <a:solidFill>
                <a:schemeClr val="dk1"/>
              </a:solidFill>
            </a:endParaRPr>
          </a:p>
          <a:p>
            <a:pPr algn="l"/>
            <a:r>
              <a:rPr lang="en-US" sz="1400" b="0" dirty="0" smtClean="0">
                <a:solidFill>
                  <a:schemeClr val="dk1"/>
                </a:solidFill>
                <a:effectLst/>
              </a:rPr>
              <a:t>Note that the LM4F120H5QR pins are </a:t>
            </a:r>
            <a:br>
              <a:rPr lang="en-US" sz="1400" b="0" dirty="0" smtClean="0">
                <a:solidFill>
                  <a:schemeClr val="dk1"/>
                </a:solidFill>
                <a:effectLst/>
              </a:rPr>
            </a:br>
            <a:r>
              <a:rPr lang="en-US" sz="1400" b="0" dirty="0" smtClean="0">
                <a:solidFill>
                  <a:schemeClr val="dk1"/>
                </a:solidFill>
                <a:effectLst/>
              </a:rPr>
              <a:t>extensively </a:t>
            </a:r>
            <a:r>
              <a:rPr lang="en-US" sz="1400" b="0" dirty="0" err="1" smtClean="0">
                <a:solidFill>
                  <a:schemeClr val="dk1"/>
                </a:solidFill>
                <a:effectLst/>
              </a:rPr>
              <a:t>muxed</a:t>
            </a:r>
            <a:r>
              <a:rPr lang="en-US" sz="1400" b="0" dirty="0" smtClean="0">
                <a:solidFill>
                  <a:schemeClr val="dk1"/>
                </a:solidFill>
                <a:effectLst/>
              </a:rPr>
              <a:t> with other signals. </a:t>
            </a:r>
          </a:p>
          <a:p>
            <a:pPr algn="l"/>
            <a:r>
              <a:rPr lang="en-US" sz="1400" b="0" dirty="0" smtClean="0">
                <a:solidFill>
                  <a:schemeClr val="dk1"/>
                </a:solidFill>
                <a:effectLst/>
              </a:rPr>
              <a:t>The Pin Mux Utility can ease the</a:t>
            </a:r>
            <a:br>
              <a:rPr lang="en-US" sz="1400" b="0" dirty="0" smtClean="0">
                <a:solidFill>
                  <a:schemeClr val="dk1"/>
                </a:solidFill>
                <a:effectLst/>
              </a:rPr>
            </a:br>
            <a:r>
              <a:rPr lang="en-US" sz="1400" b="0" dirty="0" smtClean="0">
                <a:solidFill>
                  <a:schemeClr val="dk1"/>
                </a:solidFill>
                <a:effectLst/>
              </a:rPr>
              <a:t>programming. See: </a:t>
            </a:r>
          </a:p>
          <a:p>
            <a:pPr algn="l"/>
            <a:r>
              <a:rPr lang="en-US" sz="1400" dirty="0" smtClean="0">
                <a:solidFill>
                  <a:schemeClr val="dk1"/>
                </a:solidFill>
                <a:effectLst/>
                <a:hlinkClick r:id="rId4"/>
              </a:rPr>
              <a:t>www.ti.com/stellarispinmuxutility</a:t>
            </a:r>
            <a:r>
              <a:rPr lang="en-US" sz="1400" dirty="0" smtClean="0">
                <a:solidFill>
                  <a:schemeClr val="dk1"/>
                </a:solidFill>
                <a:effectLst/>
              </a:rPr>
              <a:t> </a:t>
            </a: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199" y="4191000"/>
            <a:ext cx="1825943" cy="222676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7955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74"/>
          <p:cNvSpPr/>
          <p:nvPr/>
        </p:nvSpPr>
        <p:spPr>
          <a:xfrm>
            <a:off x="395288" y="6113463"/>
            <a:ext cx="1857375" cy="21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20483" name="Title 1"/>
          <p:cNvSpPr>
            <a:spLocks noGrp="1"/>
          </p:cNvSpPr>
          <p:nvPr>
            <p:ph type="title" idx="4294967295"/>
          </p:nvPr>
        </p:nvSpPr>
        <p:spPr>
          <a:xfrm>
            <a:off x="309563" y="0"/>
            <a:ext cx="8834437" cy="914400"/>
          </a:xfrm>
        </p:spPr>
        <p:txBody>
          <a:bodyPr/>
          <a:lstStyle/>
          <a:p>
            <a:pPr eaLnBrk="1" hangingPunct="1"/>
            <a:r>
              <a:rPr lang="en-US" dirty="0" smtClean="0">
                <a:solidFill>
                  <a:srgbClr val="FF0000"/>
                </a:solidFill>
              </a:rPr>
              <a:t>SSI Interrupts</a:t>
            </a:r>
          </a:p>
        </p:txBody>
      </p:sp>
      <p:sp>
        <p:nvSpPr>
          <p:cNvPr id="94" name="Leading Question"/>
          <p:cNvSpPr txBox="1"/>
          <p:nvPr/>
        </p:nvSpPr>
        <p:spPr>
          <a:xfrm>
            <a:off x="7945491" y="6562045"/>
            <a:ext cx="875240"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Operation...</a:t>
            </a:r>
          </a:p>
        </p:txBody>
      </p:sp>
      <p:sp>
        <p:nvSpPr>
          <p:cNvPr id="2" name="TextBox 1"/>
          <p:cNvSpPr txBox="1"/>
          <p:nvPr/>
        </p:nvSpPr>
        <p:spPr>
          <a:xfrm>
            <a:off x="152400" y="846920"/>
            <a:ext cx="7936916" cy="5232202"/>
          </a:xfrm>
          <a:prstGeom prst="rect">
            <a:avLst/>
          </a:prstGeom>
          <a:noFill/>
        </p:spPr>
        <p:txBody>
          <a:bodyPr wrap="none" rtlCol="0" anchor="ctr" anchorCtr="0">
            <a:spAutoFit/>
          </a:bodyPr>
          <a:lstStyle/>
          <a:p>
            <a:pPr algn="l">
              <a:buClr>
                <a:schemeClr val="tx2"/>
              </a:buClr>
              <a:buSzPct val="75000"/>
            </a:pPr>
            <a:r>
              <a:rPr lang="en-US" dirty="0" smtClean="0">
                <a:solidFill>
                  <a:schemeClr val="dk1"/>
                </a:solidFill>
              </a:rPr>
              <a:t>Single interrupt per module, cleared automatically</a:t>
            </a:r>
          </a:p>
          <a:p>
            <a:pPr algn="l">
              <a:buClr>
                <a:schemeClr val="tx2"/>
              </a:buClr>
              <a:buSzPct val="75000"/>
            </a:pPr>
            <a:r>
              <a:rPr lang="en-US" dirty="0" smtClean="0">
                <a:solidFill>
                  <a:schemeClr val="dk1"/>
                </a:solidFill>
                <a:effectLst/>
              </a:rPr>
              <a:t>Interrupt conditions:</a:t>
            </a:r>
            <a:r>
              <a:rPr lang="en-US" dirty="0" smtClean="0">
                <a:solidFill>
                  <a:schemeClr val="dk1"/>
                </a:solidFill>
                <a:effectLst/>
              </a:rPr>
              <a:t/>
            </a:r>
            <a:br>
              <a:rPr lang="en-US" dirty="0" smtClean="0">
                <a:solidFill>
                  <a:schemeClr val="dk1"/>
                </a:solidFill>
                <a:effectLst/>
              </a:rPr>
            </a:br>
            <a:endParaRPr lang="en-US" dirty="0" smtClean="0">
              <a:solidFill>
                <a:schemeClr val="dk1"/>
              </a:solidFill>
              <a:effectLst/>
            </a:endParaRPr>
          </a:p>
          <a:p>
            <a:pPr marL="342900" indent="-342900" algn="l">
              <a:buClr>
                <a:schemeClr val="tx2"/>
              </a:buClr>
              <a:buSzPct val="75000"/>
              <a:buFont typeface="Wingdings"/>
              <a:buChar char=""/>
            </a:pPr>
            <a:r>
              <a:rPr lang="en-US" b="0" dirty="0" smtClean="0"/>
              <a:t>Transmit </a:t>
            </a:r>
            <a:r>
              <a:rPr lang="en-US" b="0" dirty="0"/>
              <a:t>FIFO service (when the transmit FIFO is half full or less)</a:t>
            </a:r>
          </a:p>
          <a:p>
            <a:pPr marL="342900" indent="-342900" algn="l">
              <a:buClr>
                <a:schemeClr val="tx2"/>
              </a:buClr>
              <a:buSzPct val="75000"/>
              <a:buFont typeface="Wingdings"/>
              <a:buChar char=""/>
            </a:pPr>
            <a:r>
              <a:rPr lang="en-US" b="0" dirty="0" smtClean="0"/>
              <a:t>Receive </a:t>
            </a:r>
            <a:r>
              <a:rPr lang="en-US" b="0" dirty="0"/>
              <a:t>FIFO service (when the receive FIFO is half full or more)</a:t>
            </a:r>
          </a:p>
          <a:p>
            <a:pPr marL="342900" indent="-342900" algn="l">
              <a:buClr>
                <a:schemeClr val="tx2"/>
              </a:buClr>
              <a:buSzPct val="75000"/>
              <a:buFont typeface="Wingdings"/>
              <a:buChar char=""/>
            </a:pPr>
            <a:r>
              <a:rPr lang="en-US" b="0" dirty="0" smtClean="0"/>
              <a:t>Receive </a:t>
            </a:r>
            <a:r>
              <a:rPr lang="en-US" b="0" dirty="0"/>
              <a:t>FIFO time-out</a:t>
            </a:r>
          </a:p>
          <a:p>
            <a:pPr marL="342900" indent="-342900" algn="l">
              <a:buClr>
                <a:schemeClr val="tx2"/>
              </a:buClr>
              <a:buSzPct val="75000"/>
              <a:buFont typeface="Wingdings"/>
              <a:buChar char=""/>
            </a:pPr>
            <a:r>
              <a:rPr lang="en-US" b="0" dirty="0" smtClean="0"/>
              <a:t>Receive </a:t>
            </a:r>
            <a:r>
              <a:rPr lang="en-US" b="0" dirty="0"/>
              <a:t>FIFO overrun</a:t>
            </a:r>
          </a:p>
          <a:p>
            <a:pPr marL="342900" indent="-342900" algn="l">
              <a:buClr>
                <a:schemeClr val="tx2"/>
              </a:buClr>
              <a:buSzPct val="75000"/>
              <a:buFont typeface="Wingdings"/>
              <a:buChar char=""/>
            </a:pPr>
            <a:r>
              <a:rPr lang="en-US" b="0" dirty="0" smtClean="0"/>
              <a:t>End </a:t>
            </a:r>
            <a:r>
              <a:rPr lang="en-US" b="0" dirty="0"/>
              <a:t>of transmission</a:t>
            </a:r>
          </a:p>
          <a:p>
            <a:pPr marL="342900" indent="-342900" algn="l">
              <a:buClr>
                <a:schemeClr val="tx2"/>
              </a:buClr>
              <a:buSzPct val="75000"/>
              <a:buFont typeface="Wingdings"/>
              <a:buChar char=""/>
            </a:pPr>
            <a:r>
              <a:rPr lang="en-US" b="0" dirty="0" smtClean="0"/>
              <a:t>Receive </a:t>
            </a:r>
            <a:r>
              <a:rPr lang="en-US" b="0" dirty="0"/>
              <a:t>DMA transfer complete</a:t>
            </a:r>
          </a:p>
          <a:p>
            <a:pPr marL="342900" indent="-342900" algn="l">
              <a:buClr>
                <a:schemeClr val="tx2"/>
              </a:buClr>
              <a:buSzPct val="75000"/>
              <a:buFont typeface="Wingdings"/>
              <a:buChar char=""/>
            </a:pPr>
            <a:r>
              <a:rPr lang="en-US" b="0" dirty="0" smtClean="0"/>
              <a:t>Transmit </a:t>
            </a:r>
            <a:r>
              <a:rPr lang="en-US" b="0" dirty="0"/>
              <a:t>DMA transfer </a:t>
            </a:r>
            <a:r>
              <a:rPr lang="en-US" b="0" dirty="0" smtClean="0"/>
              <a:t>complete</a:t>
            </a:r>
          </a:p>
          <a:p>
            <a:pPr marL="342900" indent="-342900" algn="l">
              <a:buClr>
                <a:schemeClr val="tx2"/>
              </a:buClr>
              <a:buSzPct val="75000"/>
              <a:buFont typeface="Wingdings"/>
              <a:buChar char=""/>
            </a:pPr>
            <a:endParaRPr lang="en-US" b="0" dirty="0">
              <a:solidFill>
                <a:schemeClr val="dk1"/>
              </a:solidFill>
              <a:effectLst/>
            </a:endParaRPr>
          </a:p>
          <a:p>
            <a:pPr algn="l">
              <a:buClr>
                <a:schemeClr val="tx2"/>
              </a:buClr>
              <a:buSzPct val="75000"/>
            </a:pPr>
            <a:r>
              <a:rPr lang="en-US" dirty="0" smtClean="0">
                <a:solidFill>
                  <a:schemeClr val="dk1"/>
                </a:solidFill>
              </a:rPr>
              <a:t>Interrupts on these conditions can be enabled individually</a:t>
            </a:r>
            <a:endParaRPr lang="en-US" dirty="0" smtClean="0">
              <a:solidFill>
                <a:schemeClr val="dk1"/>
              </a:solidFill>
            </a:endParaRPr>
          </a:p>
          <a:p>
            <a:pPr algn="l">
              <a:buClr>
                <a:schemeClr val="tx2"/>
              </a:buClr>
              <a:buSzPct val="75000"/>
            </a:pPr>
            <a:r>
              <a:rPr lang="en-US" dirty="0" smtClean="0">
                <a:solidFill>
                  <a:schemeClr val="dk1"/>
                </a:solidFill>
                <a:effectLst/>
              </a:rPr>
              <a:t>Your handler code must check </a:t>
            </a:r>
            <a:r>
              <a:rPr lang="en-US" dirty="0" smtClean="0">
                <a:solidFill>
                  <a:schemeClr val="dk1"/>
                </a:solidFill>
                <a:effectLst/>
              </a:rPr>
              <a:t>to </a:t>
            </a:r>
            <a:r>
              <a:rPr lang="en-US" dirty="0" smtClean="0">
                <a:solidFill>
                  <a:schemeClr val="dk1"/>
                </a:solidFill>
                <a:effectLst/>
              </a:rPr>
              <a:t>determine the source </a:t>
            </a:r>
            <a:br>
              <a:rPr lang="en-US" dirty="0" smtClean="0">
                <a:solidFill>
                  <a:schemeClr val="dk1"/>
                </a:solidFill>
                <a:effectLst/>
              </a:rPr>
            </a:br>
            <a:r>
              <a:rPr lang="en-US" dirty="0" smtClean="0">
                <a:solidFill>
                  <a:schemeClr val="dk1"/>
                </a:solidFill>
                <a:effectLst/>
              </a:rPr>
              <a:t>of the SSI </a:t>
            </a:r>
            <a:r>
              <a:rPr lang="en-US" dirty="0" smtClean="0">
                <a:solidFill>
                  <a:schemeClr val="dk1"/>
                </a:solidFill>
                <a:effectLst/>
              </a:rPr>
              <a:t>interrupt and clear the flag(s)</a:t>
            </a:r>
            <a:endParaRPr lang="en-US" dirty="0" smtClean="0">
              <a:solidFill>
                <a:schemeClr val="dk1"/>
              </a:solidFill>
              <a:effectLst/>
            </a:endParaRPr>
          </a:p>
        </p:txBody>
      </p:sp>
    </p:spTree>
    <p:extLst>
      <p:ext uri="{BB962C8B-B14F-4D97-AF65-F5344CB8AC3E}">
        <p14:creationId xmlns:p14="http://schemas.microsoft.com/office/powerpoint/2010/main" val="1892967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utoUpdateAnimBg="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a:xfrm>
            <a:off x="231775" y="7727"/>
            <a:ext cx="8458200" cy="814387"/>
          </a:xfrm>
        </p:spPr>
        <p:txBody>
          <a:bodyPr>
            <a:normAutofit/>
          </a:bodyPr>
          <a:lstStyle/>
          <a:p>
            <a:r>
              <a:rPr lang="en-US" dirty="0" smtClean="0">
                <a:solidFill>
                  <a:srgbClr val="FF0000"/>
                </a:solidFill>
              </a:rPr>
              <a:t>SSI </a:t>
            </a:r>
            <a:r>
              <a:rPr lang="en-US" dirty="0">
                <a:solidFill>
                  <a:srgbClr val="FF0000"/>
                </a:solidFill>
              </a:rPr>
              <a:t>µ</a:t>
            </a:r>
            <a:r>
              <a:rPr lang="en-US" dirty="0" smtClean="0">
                <a:solidFill>
                  <a:srgbClr val="FF0000"/>
                </a:solidFill>
              </a:rPr>
              <a:t>DMA Operation</a:t>
            </a:r>
          </a:p>
        </p:txBody>
      </p:sp>
      <p:sp>
        <p:nvSpPr>
          <p:cNvPr id="21508" name="Rectangle 3"/>
          <p:cNvSpPr>
            <a:spLocks noGrp="1" noChangeArrowheads="1"/>
          </p:cNvSpPr>
          <p:nvPr>
            <p:ph idx="1"/>
          </p:nvPr>
        </p:nvSpPr>
        <p:spPr>
          <a:xfrm>
            <a:off x="457200" y="1066800"/>
            <a:ext cx="8229600" cy="5562600"/>
          </a:xfrm>
        </p:spPr>
        <p:txBody>
          <a:bodyPr>
            <a:normAutofit/>
          </a:bodyPr>
          <a:lstStyle/>
          <a:p>
            <a:r>
              <a:rPr lang="en-US" sz="1800" dirty="0" smtClean="0"/>
              <a:t>Separate channels for </a:t>
            </a:r>
            <a:r>
              <a:rPr lang="en-US" sz="1800" dirty="0" err="1" smtClean="0"/>
              <a:t>Tx</a:t>
            </a:r>
            <a:r>
              <a:rPr lang="en-US" sz="1800" dirty="0" smtClean="0"/>
              <a:t> and Rx</a:t>
            </a:r>
          </a:p>
          <a:p>
            <a:r>
              <a:rPr lang="en-US" sz="1800" dirty="0" smtClean="0">
                <a:solidFill>
                  <a:schemeClr val="dk1"/>
                </a:solidFill>
              </a:rPr>
              <a:t>When </a:t>
            </a:r>
            <a:r>
              <a:rPr lang="en-US" sz="1800" dirty="0" smtClean="0">
                <a:solidFill>
                  <a:schemeClr val="dk1"/>
                </a:solidFill>
              </a:rPr>
              <a:t>enabled, the SSI will assert a DMA request on either channel when the Rx or </a:t>
            </a:r>
            <a:r>
              <a:rPr lang="en-US" sz="1800" dirty="0" err="1" smtClean="0">
                <a:solidFill>
                  <a:schemeClr val="dk1"/>
                </a:solidFill>
              </a:rPr>
              <a:t>Tx</a:t>
            </a:r>
            <a:r>
              <a:rPr lang="en-US" sz="1800" dirty="0" smtClean="0">
                <a:solidFill>
                  <a:schemeClr val="dk1"/>
                </a:solidFill>
              </a:rPr>
              <a:t> FIFO can transfer data</a:t>
            </a:r>
          </a:p>
          <a:p>
            <a:r>
              <a:rPr lang="en-US" sz="1800" dirty="0" smtClean="0">
                <a:solidFill>
                  <a:schemeClr val="dk1"/>
                </a:solidFill>
              </a:rPr>
              <a:t>For Rx channel: </a:t>
            </a:r>
            <a:r>
              <a:rPr lang="en-US" sz="1800" b="0" dirty="0" smtClean="0">
                <a:solidFill>
                  <a:schemeClr val="dk1"/>
                </a:solidFill>
              </a:rPr>
              <a:t>A single transfer request is made when </a:t>
            </a:r>
            <a:r>
              <a:rPr lang="en-US" sz="1800" b="0" u="sng" dirty="0" smtClean="0">
                <a:solidFill>
                  <a:schemeClr val="dk1"/>
                </a:solidFill>
              </a:rPr>
              <a:t>any</a:t>
            </a:r>
            <a:r>
              <a:rPr lang="en-US" sz="1800" b="0" dirty="0" smtClean="0">
                <a:solidFill>
                  <a:schemeClr val="dk1"/>
                </a:solidFill>
              </a:rPr>
              <a:t> data is in the Rx FIFO. A burst transfer request is made when 4 or more items is in the Rx FIFO.</a:t>
            </a:r>
          </a:p>
          <a:p>
            <a:r>
              <a:rPr lang="en-US" sz="1800" dirty="0" smtClean="0">
                <a:solidFill>
                  <a:schemeClr val="dk1"/>
                </a:solidFill>
              </a:rPr>
              <a:t>For </a:t>
            </a:r>
            <a:r>
              <a:rPr lang="en-US" sz="1800" dirty="0" err="1" smtClean="0">
                <a:solidFill>
                  <a:schemeClr val="dk1"/>
                </a:solidFill>
              </a:rPr>
              <a:t>Tx</a:t>
            </a:r>
            <a:r>
              <a:rPr lang="en-US" sz="1800" dirty="0" smtClean="0">
                <a:solidFill>
                  <a:schemeClr val="dk1"/>
                </a:solidFill>
              </a:rPr>
              <a:t> channel: </a:t>
            </a:r>
            <a:r>
              <a:rPr lang="en-US" sz="1800" b="0" dirty="0" smtClean="0">
                <a:solidFill>
                  <a:schemeClr val="dk1"/>
                </a:solidFill>
              </a:rPr>
              <a:t>A single transfer request is made when there is at least one empty location in the </a:t>
            </a:r>
            <a:r>
              <a:rPr lang="en-US" sz="1800" b="0" dirty="0" err="1" smtClean="0">
                <a:solidFill>
                  <a:schemeClr val="dk1"/>
                </a:solidFill>
              </a:rPr>
              <a:t>Tx</a:t>
            </a:r>
            <a:r>
              <a:rPr lang="en-US" sz="1800" b="0" dirty="0" smtClean="0">
                <a:solidFill>
                  <a:schemeClr val="dk1"/>
                </a:solidFill>
              </a:rPr>
              <a:t> FIFO.  A burst transfer request is made when 4 or more slots are empty.</a:t>
            </a:r>
          </a:p>
          <a:p>
            <a:pPr lvl="1"/>
            <a:endParaRPr lang="en-US" sz="800" dirty="0" smtClean="0">
              <a:solidFill>
                <a:schemeClr val="dk1"/>
              </a:solidFill>
            </a:endParaRPr>
          </a:p>
          <a:p>
            <a:endParaRPr lang="en-US" sz="1200" b="0" dirty="0" smtClean="0"/>
          </a:p>
        </p:txBody>
      </p:sp>
      <p:sp>
        <p:nvSpPr>
          <p:cNvPr id="8" name="Leading Question"/>
          <p:cNvSpPr txBox="1"/>
          <p:nvPr/>
        </p:nvSpPr>
        <p:spPr>
          <a:xfrm>
            <a:off x="7554359" y="6562045"/>
            <a:ext cx="1266372"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Signal Formats...</a:t>
            </a:r>
          </a:p>
        </p:txBody>
      </p:sp>
      <p:sp>
        <p:nvSpPr>
          <p:cNvPr id="2" name="Rectangle 1"/>
          <p:cNvSpPr/>
          <p:nvPr/>
        </p:nvSpPr>
        <p:spPr bwMode="auto">
          <a:xfrm>
            <a:off x="2057400" y="4283177"/>
            <a:ext cx="1676400" cy="17526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defTabSz="914400" rtl="0" eaLnBrk="0" fontAlgn="base" latinLnBrk="0" hangingPunct="0">
              <a:lnSpc>
                <a:spcPct val="80000"/>
              </a:lnSpc>
              <a:spcBef>
                <a:spcPct val="50000"/>
              </a:spcBef>
              <a:spcAft>
                <a:spcPct val="0"/>
              </a:spcAft>
              <a:buClrTx/>
              <a:buSzTx/>
              <a:buFontTx/>
              <a:buNone/>
              <a:tabLst/>
            </a:pPr>
            <a:r>
              <a:rPr kumimoji="0" lang="en-US" sz="7200" b="1" i="0" u="none" strike="noStrike" cap="none" normalizeH="0" baseline="0" dirty="0" smtClean="0">
                <a:ln>
                  <a:noFill/>
                </a:ln>
                <a:solidFill>
                  <a:srgbClr val="FF0000"/>
                </a:solidFill>
                <a:effectLst/>
                <a:latin typeface="Arial Narrow" pitchFamily="34" charset="0"/>
              </a:rPr>
              <a:t>1</a:t>
            </a:r>
          </a:p>
        </p:txBody>
      </p:sp>
      <p:sp>
        <p:nvSpPr>
          <p:cNvPr id="6" name="Rectangle 5"/>
          <p:cNvSpPr/>
          <p:nvPr/>
        </p:nvSpPr>
        <p:spPr bwMode="auto">
          <a:xfrm>
            <a:off x="5257800" y="4283177"/>
            <a:ext cx="1676400" cy="17526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defTabSz="914400" rtl="0" eaLnBrk="0" fontAlgn="base" latinLnBrk="0" hangingPunct="0">
              <a:lnSpc>
                <a:spcPct val="80000"/>
              </a:lnSpc>
              <a:spcBef>
                <a:spcPct val="50000"/>
              </a:spcBef>
              <a:spcAft>
                <a:spcPct val="0"/>
              </a:spcAft>
              <a:buClrTx/>
              <a:buSzTx/>
              <a:buFontTx/>
              <a:buNone/>
              <a:tabLst/>
            </a:pPr>
            <a:r>
              <a:rPr kumimoji="0" lang="en-US" sz="7200" b="1" i="0" u="none" strike="noStrike" cap="none" normalizeH="0" baseline="0" dirty="0" smtClean="0">
                <a:ln>
                  <a:noFill/>
                </a:ln>
                <a:solidFill>
                  <a:srgbClr val="FF0000"/>
                </a:solidFill>
                <a:effectLst/>
                <a:latin typeface="Arial Narrow" pitchFamily="34" charset="0"/>
              </a:rPr>
              <a:t>2</a:t>
            </a:r>
          </a:p>
        </p:txBody>
      </p:sp>
      <p:sp>
        <p:nvSpPr>
          <p:cNvPr id="3" name="Right Arrow 2"/>
          <p:cNvSpPr/>
          <p:nvPr/>
        </p:nvSpPr>
        <p:spPr bwMode="auto">
          <a:xfrm>
            <a:off x="3886200" y="4778477"/>
            <a:ext cx="1143000" cy="762000"/>
          </a:xfrm>
          <a:prstGeom prst="rightArrow">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Tree>
    <p:extLst>
      <p:ext uri="{BB962C8B-B14F-4D97-AF65-F5344CB8AC3E}">
        <p14:creationId xmlns:p14="http://schemas.microsoft.com/office/powerpoint/2010/main" val="2264558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noAutofit/>
          </a:bodyPr>
          <a:lstStyle/>
          <a:p>
            <a:r>
              <a:rPr lang="en-US" dirty="0" err="1" smtClean="0">
                <a:solidFill>
                  <a:srgbClr val="FF0000"/>
                </a:solidFill>
              </a:rPr>
              <a:t>Freescale</a:t>
            </a:r>
            <a:r>
              <a:rPr lang="en-US" dirty="0" smtClean="0">
                <a:solidFill>
                  <a:srgbClr val="FF0000"/>
                </a:solidFill>
              </a:rPr>
              <a:t> SPI Signal Formats</a:t>
            </a:r>
          </a:p>
        </p:txBody>
      </p:sp>
      <p:sp>
        <p:nvSpPr>
          <p:cNvPr id="8" name="Leading Question"/>
          <p:cNvSpPr txBox="1"/>
          <p:nvPr/>
        </p:nvSpPr>
        <p:spPr>
          <a:xfrm>
            <a:off x="7312305" y="6562045"/>
            <a:ext cx="1508426" cy="196977"/>
          </a:xfrm>
          <a:prstGeom prst="rect">
            <a:avLst/>
          </a:prstGeom>
          <a:noFill/>
        </p:spPr>
        <p:txBody>
          <a:bodyPr vert="horz" wrap="none" lIns="0" tIns="0" rIns="0" bIns="0" rtlCol="0" anchor="b" anchorCtr="0">
            <a:spAutoFit/>
          </a:bodyPr>
          <a:lstStyle/>
          <a:p>
            <a:pPr algn="r">
              <a:spcBef>
                <a:spcPct val="0"/>
              </a:spcBef>
            </a:pPr>
            <a:r>
              <a:rPr lang="en-US" sz="1600" b="0" dirty="0" smtClean="0">
                <a:solidFill>
                  <a:srgbClr val="000000"/>
                </a:solidFill>
                <a:effectLst/>
                <a:latin typeface="Arial Narrow"/>
              </a:rPr>
              <a:t>TI </a:t>
            </a:r>
            <a:r>
              <a:rPr lang="en-US" sz="1600" b="0" smtClean="0">
                <a:solidFill>
                  <a:srgbClr val="000000"/>
                </a:solidFill>
                <a:effectLst/>
                <a:latin typeface="Arial Narrow"/>
              </a:rPr>
              <a:t>Signal Formats ...</a:t>
            </a:r>
            <a:endParaRPr lang="en-US" sz="1600" b="0" dirty="0" smtClean="0">
              <a:solidFill>
                <a:srgbClr val="000000"/>
              </a:solidFill>
              <a:effectLst/>
              <a:latin typeface="Arial Narrow"/>
            </a:endParaRPr>
          </a:p>
        </p:txBody>
      </p:sp>
      <p:sp>
        <p:nvSpPr>
          <p:cNvPr id="2" name="TextBox 1"/>
          <p:cNvSpPr txBox="1"/>
          <p:nvPr/>
        </p:nvSpPr>
        <p:spPr>
          <a:xfrm>
            <a:off x="416764" y="710386"/>
            <a:ext cx="8276625" cy="2185214"/>
          </a:xfrm>
          <a:prstGeom prst="rect">
            <a:avLst/>
          </a:prstGeom>
          <a:noFill/>
        </p:spPr>
        <p:txBody>
          <a:bodyPr wrap="none" rtlCol="0" anchor="ctr" anchorCtr="0">
            <a:spAutoFit/>
          </a:bodyPr>
          <a:lstStyle/>
          <a:p>
            <a:pPr marL="342900" indent="-342900" algn="l">
              <a:buClr>
                <a:schemeClr val="tx2"/>
              </a:buClr>
              <a:buSzPct val="75000"/>
              <a:buFont typeface="Wingdings"/>
              <a:buChar char=""/>
            </a:pPr>
            <a:r>
              <a:rPr lang="en-US" b="0" dirty="0" smtClean="0">
                <a:solidFill>
                  <a:schemeClr val="dk1"/>
                </a:solidFill>
                <a:effectLst/>
              </a:rPr>
              <a:t>Four wire interface. Full duplex.</a:t>
            </a:r>
          </a:p>
          <a:p>
            <a:pPr marL="342900" indent="-342900" algn="l">
              <a:buClr>
                <a:schemeClr val="tx2"/>
              </a:buClr>
              <a:buSzPct val="75000"/>
              <a:buFont typeface="Wingdings"/>
              <a:buChar char=""/>
            </a:pPr>
            <a:r>
              <a:rPr lang="en-US" dirty="0" err="1" smtClean="0">
                <a:solidFill>
                  <a:schemeClr val="dk1"/>
                </a:solidFill>
                <a:effectLst/>
              </a:rPr>
              <a:t>SSIFss</a:t>
            </a:r>
            <a:r>
              <a:rPr lang="en-US" b="0" dirty="0" smtClean="0">
                <a:solidFill>
                  <a:schemeClr val="dk1"/>
                </a:solidFill>
                <a:effectLst/>
              </a:rPr>
              <a:t> acts as chip select</a:t>
            </a:r>
          </a:p>
          <a:p>
            <a:pPr marL="342900" indent="-342900" algn="l">
              <a:buClr>
                <a:schemeClr val="tx2"/>
              </a:buClr>
              <a:buSzPct val="75000"/>
              <a:buFont typeface="Wingdings"/>
              <a:buChar char=""/>
            </a:pPr>
            <a:r>
              <a:rPr lang="en-US" b="0" dirty="0" smtClean="0">
                <a:solidFill>
                  <a:schemeClr val="dk1"/>
                </a:solidFill>
              </a:rPr>
              <a:t>Inactive state and clock phasing are programmable </a:t>
            </a:r>
            <a:r>
              <a:rPr lang="en-US" b="0" dirty="0" smtClean="0">
                <a:solidFill>
                  <a:schemeClr val="dk1"/>
                </a:solidFill>
              </a:rPr>
              <a:t>via the </a:t>
            </a:r>
            <a:br>
              <a:rPr lang="en-US" b="0" dirty="0" smtClean="0">
                <a:solidFill>
                  <a:schemeClr val="dk1"/>
                </a:solidFill>
              </a:rPr>
            </a:br>
            <a:r>
              <a:rPr lang="en-US" dirty="0" smtClean="0">
                <a:solidFill>
                  <a:schemeClr val="dk1"/>
                </a:solidFill>
              </a:rPr>
              <a:t>SPO</a:t>
            </a:r>
            <a:r>
              <a:rPr lang="en-US" b="0" dirty="0" smtClean="0">
                <a:solidFill>
                  <a:schemeClr val="dk1"/>
                </a:solidFill>
              </a:rPr>
              <a:t> </a:t>
            </a:r>
            <a:r>
              <a:rPr lang="en-US" b="0" dirty="0" smtClean="0">
                <a:solidFill>
                  <a:schemeClr val="dk1"/>
                </a:solidFill>
              </a:rPr>
              <a:t>and </a:t>
            </a:r>
            <a:r>
              <a:rPr lang="en-US" dirty="0" smtClean="0">
                <a:solidFill>
                  <a:schemeClr val="dk1"/>
                </a:solidFill>
              </a:rPr>
              <a:t>SPH</a:t>
            </a:r>
            <a:r>
              <a:rPr lang="en-US" b="0" dirty="0" smtClean="0">
                <a:solidFill>
                  <a:schemeClr val="dk1"/>
                </a:solidFill>
              </a:rPr>
              <a:t> </a:t>
            </a:r>
            <a:r>
              <a:rPr lang="en-US" b="0" dirty="0" smtClean="0">
                <a:solidFill>
                  <a:schemeClr val="dk1"/>
                </a:solidFill>
              </a:rPr>
              <a:t>bits (</a:t>
            </a:r>
            <a:r>
              <a:rPr lang="en-US" dirty="0" smtClean="0"/>
              <a:t>SSI_FRF_MOTO_MODE_0-3 </a:t>
            </a:r>
            <a:r>
              <a:rPr lang="en-US" b="0" dirty="0" smtClean="0"/>
              <a:t>parameter</a:t>
            </a:r>
            <a:r>
              <a:rPr lang="en-US" dirty="0" smtClean="0"/>
              <a:t>)</a:t>
            </a:r>
            <a:endParaRPr lang="en-US" b="0" dirty="0" smtClean="0">
              <a:solidFill>
                <a:schemeClr val="dk1"/>
              </a:solidFill>
            </a:endParaRPr>
          </a:p>
          <a:p>
            <a:pPr marL="800100" lvl="1" indent="-342900" algn="l">
              <a:buClr>
                <a:schemeClr val="tx2"/>
              </a:buClr>
              <a:buSzPct val="75000"/>
              <a:buFont typeface="Wingdings"/>
              <a:buChar char=""/>
            </a:pPr>
            <a:r>
              <a:rPr lang="en-US" b="0" dirty="0" smtClean="0">
                <a:solidFill>
                  <a:schemeClr val="dk1"/>
                </a:solidFill>
                <a:effectLst/>
              </a:rPr>
              <a:t>SPO = 0: </a:t>
            </a:r>
            <a:r>
              <a:rPr lang="en-US" b="0" dirty="0" err="1" smtClean="0">
                <a:solidFill>
                  <a:schemeClr val="dk1"/>
                </a:solidFill>
                <a:effectLst/>
              </a:rPr>
              <a:t>SSIClk</a:t>
            </a:r>
            <a:r>
              <a:rPr lang="en-US" b="0" dirty="0" smtClean="0">
                <a:solidFill>
                  <a:schemeClr val="dk1"/>
                </a:solidFill>
                <a:effectLst/>
              </a:rPr>
              <a:t> low when inactive. SPO = 1: high</a:t>
            </a:r>
          </a:p>
          <a:p>
            <a:pPr marL="800100" lvl="1" indent="-342900" algn="l">
              <a:buClr>
                <a:schemeClr val="tx2"/>
              </a:buClr>
              <a:buSzPct val="75000"/>
              <a:buFont typeface="Wingdings"/>
              <a:buChar char=""/>
            </a:pPr>
            <a:r>
              <a:rPr lang="en-US" b="0" dirty="0" smtClean="0">
                <a:solidFill>
                  <a:schemeClr val="dk1"/>
                </a:solidFill>
              </a:rPr>
              <a:t>SPH = 0: Data is captured on 1</a:t>
            </a:r>
            <a:r>
              <a:rPr lang="en-US" b="0" baseline="30000" dirty="0" smtClean="0">
                <a:solidFill>
                  <a:schemeClr val="dk1"/>
                </a:solidFill>
              </a:rPr>
              <a:t>st</a:t>
            </a:r>
            <a:r>
              <a:rPr lang="en-US" b="0" dirty="0" smtClean="0">
                <a:solidFill>
                  <a:schemeClr val="dk1"/>
                </a:solidFill>
              </a:rPr>
              <a:t> </a:t>
            </a:r>
            <a:r>
              <a:rPr lang="en-US" b="0" dirty="0" err="1" smtClean="0">
                <a:solidFill>
                  <a:schemeClr val="dk1"/>
                </a:solidFill>
              </a:rPr>
              <a:t>SSIClk</a:t>
            </a:r>
            <a:r>
              <a:rPr lang="en-US" b="0" dirty="0" smtClean="0">
                <a:solidFill>
                  <a:schemeClr val="dk1"/>
                </a:solidFill>
              </a:rPr>
              <a:t> transition. SPH = 1: 2</a:t>
            </a:r>
            <a:r>
              <a:rPr lang="en-US" b="0" baseline="30000" dirty="0" smtClean="0">
                <a:solidFill>
                  <a:schemeClr val="dk1"/>
                </a:solidFill>
              </a:rPr>
              <a:t>nd</a:t>
            </a:r>
            <a:r>
              <a:rPr lang="en-US" b="0" dirty="0" smtClean="0">
                <a:solidFill>
                  <a:schemeClr val="dk1"/>
                </a:solidFill>
              </a:rPr>
              <a:t> </a:t>
            </a:r>
            <a:endParaRPr lang="en-US" b="0" dirty="0" smtClean="0">
              <a:solidFill>
                <a:schemeClr val="dk1"/>
              </a:solidFill>
              <a:effectLst/>
            </a:endParaRPr>
          </a:p>
        </p:txBody>
      </p:sp>
      <p:sp>
        <p:nvSpPr>
          <p:cNvPr id="3" name="TextBox 2"/>
          <p:cNvSpPr txBox="1"/>
          <p:nvPr/>
        </p:nvSpPr>
        <p:spPr>
          <a:xfrm>
            <a:off x="321502" y="3060635"/>
            <a:ext cx="1196418" cy="1538883"/>
          </a:xfrm>
          <a:prstGeom prst="rect">
            <a:avLst/>
          </a:prstGeom>
          <a:noFill/>
        </p:spPr>
        <p:txBody>
          <a:bodyPr wrap="none" rtlCol="0" anchor="ctr" anchorCtr="0">
            <a:spAutoFit/>
          </a:bodyPr>
          <a:lstStyle/>
          <a:p>
            <a:r>
              <a:rPr lang="en-US" dirty="0" smtClean="0">
                <a:solidFill>
                  <a:schemeClr val="dk1"/>
                </a:solidFill>
                <a:effectLst/>
              </a:rPr>
              <a:t>SPO = 0</a:t>
            </a:r>
          </a:p>
          <a:p>
            <a:r>
              <a:rPr lang="en-US" dirty="0" smtClean="0">
                <a:solidFill>
                  <a:schemeClr val="dk1"/>
                </a:solidFill>
                <a:effectLst/>
              </a:rPr>
              <a:t>SPH = 0</a:t>
            </a:r>
          </a:p>
          <a:p>
            <a:r>
              <a:rPr lang="en-US" dirty="0" smtClean="0">
                <a:solidFill>
                  <a:schemeClr val="dk1"/>
                </a:solidFill>
              </a:rPr>
              <a:t>Single</a:t>
            </a:r>
          </a:p>
          <a:p>
            <a:r>
              <a:rPr lang="en-US" dirty="0" smtClean="0">
                <a:solidFill>
                  <a:schemeClr val="dk1"/>
                </a:solidFill>
                <a:effectLst/>
              </a:rPr>
              <a:t>Transfer</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4099" y="3027955"/>
            <a:ext cx="6091237" cy="1584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bwMode="auto">
          <a:xfrm>
            <a:off x="340065" y="2971800"/>
            <a:ext cx="8346735" cy="1660490"/>
          </a:xfrm>
          <a:prstGeom prst="rect">
            <a:avLst/>
          </a:prstGeom>
          <a:noFill/>
          <a:ln w="12700" cap="flat" cmpd="sng" algn="ctr">
            <a:solidFill>
              <a:schemeClr val="tx2"/>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rgbClr val="FF0000"/>
              </a:solidFill>
              <a:effectLst/>
              <a:latin typeface="Arial Narrow" pitchFamily="34" charset="0"/>
            </a:endParaRPr>
          </a:p>
        </p:txBody>
      </p:sp>
      <p:sp>
        <p:nvSpPr>
          <p:cNvPr id="9" name="TextBox 8"/>
          <p:cNvSpPr txBox="1"/>
          <p:nvPr/>
        </p:nvSpPr>
        <p:spPr>
          <a:xfrm>
            <a:off x="321502" y="4813235"/>
            <a:ext cx="1196418" cy="1538883"/>
          </a:xfrm>
          <a:prstGeom prst="rect">
            <a:avLst/>
          </a:prstGeom>
          <a:noFill/>
        </p:spPr>
        <p:txBody>
          <a:bodyPr wrap="none" rtlCol="0" anchor="ctr" anchorCtr="0">
            <a:spAutoFit/>
          </a:bodyPr>
          <a:lstStyle/>
          <a:p>
            <a:r>
              <a:rPr lang="en-US" dirty="0" smtClean="0">
                <a:solidFill>
                  <a:schemeClr val="dk1"/>
                </a:solidFill>
                <a:effectLst/>
              </a:rPr>
              <a:t>SPO = 0</a:t>
            </a:r>
          </a:p>
          <a:p>
            <a:r>
              <a:rPr lang="en-US" dirty="0" smtClean="0">
                <a:solidFill>
                  <a:schemeClr val="dk1"/>
                </a:solidFill>
                <a:effectLst/>
              </a:rPr>
              <a:t>SPH = 1</a:t>
            </a:r>
          </a:p>
          <a:p>
            <a:r>
              <a:rPr lang="en-US" dirty="0" smtClean="0">
                <a:solidFill>
                  <a:schemeClr val="dk1"/>
                </a:solidFill>
              </a:rPr>
              <a:t>Single</a:t>
            </a:r>
          </a:p>
          <a:p>
            <a:r>
              <a:rPr lang="en-US" dirty="0" smtClean="0">
                <a:solidFill>
                  <a:schemeClr val="dk1"/>
                </a:solidFill>
                <a:effectLst/>
              </a:rPr>
              <a:t>Transfer</a:t>
            </a:r>
          </a:p>
        </p:txBody>
      </p:sp>
      <p:sp>
        <p:nvSpPr>
          <p:cNvPr id="11" name="Rectangle 10"/>
          <p:cNvSpPr/>
          <p:nvPr/>
        </p:nvSpPr>
        <p:spPr bwMode="auto">
          <a:xfrm>
            <a:off x="340065" y="4724400"/>
            <a:ext cx="8346735" cy="1660490"/>
          </a:xfrm>
          <a:prstGeom prst="rect">
            <a:avLst/>
          </a:prstGeom>
          <a:noFill/>
          <a:ln w="12700" cap="flat" cmpd="sng" algn="ctr">
            <a:solidFill>
              <a:schemeClr val="tx2"/>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rgbClr val="FF0000"/>
              </a:solidFill>
              <a:effectLst/>
              <a:latin typeface="Arial Narrow" pitchFamily="34" charset="0"/>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4764592"/>
            <a:ext cx="6167437" cy="1576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9049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noAutofit/>
          </a:bodyPr>
          <a:lstStyle/>
          <a:p>
            <a:r>
              <a:rPr lang="en-US" dirty="0" smtClean="0">
                <a:solidFill>
                  <a:srgbClr val="FF0000"/>
                </a:solidFill>
              </a:rPr>
              <a:t>TI Synchronous Serial Signal Formats</a:t>
            </a:r>
          </a:p>
        </p:txBody>
      </p:sp>
      <p:sp>
        <p:nvSpPr>
          <p:cNvPr id="8" name="Leading Question"/>
          <p:cNvSpPr txBox="1"/>
          <p:nvPr/>
        </p:nvSpPr>
        <p:spPr>
          <a:xfrm>
            <a:off x="6789726" y="6562045"/>
            <a:ext cx="2031005" cy="196977"/>
          </a:xfrm>
          <a:prstGeom prst="rect">
            <a:avLst/>
          </a:prstGeom>
          <a:noFill/>
        </p:spPr>
        <p:txBody>
          <a:bodyPr vert="horz" wrap="none" lIns="0" tIns="0" rIns="0" bIns="0" rtlCol="0" anchor="b" anchorCtr="0">
            <a:spAutoFit/>
          </a:bodyPr>
          <a:lstStyle/>
          <a:p>
            <a:pPr algn="r">
              <a:spcBef>
                <a:spcPct val="0"/>
              </a:spcBef>
            </a:pPr>
            <a:r>
              <a:rPr lang="en-US" sz="1600" b="0" dirty="0" err="1" smtClean="0">
                <a:solidFill>
                  <a:srgbClr val="000000"/>
                </a:solidFill>
                <a:effectLst/>
                <a:latin typeface="Arial Narrow"/>
              </a:rPr>
              <a:t>Microwire</a:t>
            </a:r>
            <a:r>
              <a:rPr lang="en-US" sz="1600" b="0" dirty="0" smtClean="0">
                <a:solidFill>
                  <a:srgbClr val="000000"/>
                </a:solidFill>
                <a:effectLst/>
                <a:latin typeface="Arial Narrow"/>
              </a:rPr>
              <a:t> Signal Formats...</a:t>
            </a:r>
          </a:p>
        </p:txBody>
      </p:sp>
      <p:sp>
        <p:nvSpPr>
          <p:cNvPr id="2" name="TextBox 1"/>
          <p:cNvSpPr txBox="1"/>
          <p:nvPr/>
        </p:nvSpPr>
        <p:spPr>
          <a:xfrm>
            <a:off x="416764" y="1110496"/>
            <a:ext cx="7124066" cy="1384995"/>
          </a:xfrm>
          <a:prstGeom prst="rect">
            <a:avLst/>
          </a:prstGeom>
          <a:noFill/>
        </p:spPr>
        <p:txBody>
          <a:bodyPr wrap="none" rtlCol="0" anchor="ctr" anchorCtr="0">
            <a:spAutoFit/>
          </a:bodyPr>
          <a:lstStyle/>
          <a:p>
            <a:pPr marL="342900" indent="-342900" algn="l">
              <a:buClr>
                <a:schemeClr val="tx2"/>
              </a:buClr>
              <a:buSzPct val="75000"/>
              <a:buFont typeface="Wingdings"/>
              <a:buChar char=""/>
            </a:pPr>
            <a:r>
              <a:rPr lang="en-US" b="0" dirty="0" smtClean="0">
                <a:solidFill>
                  <a:schemeClr val="dk1"/>
                </a:solidFill>
                <a:effectLst/>
              </a:rPr>
              <a:t>Three wire interface</a:t>
            </a:r>
          </a:p>
          <a:p>
            <a:pPr marL="342900" indent="-342900" algn="l">
              <a:buClr>
                <a:schemeClr val="tx2"/>
              </a:buClr>
              <a:buSzPct val="75000"/>
              <a:buFont typeface="Wingdings"/>
              <a:buChar char=""/>
            </a:pPr>
            <a:r>
              <a:rPr lang="en-US" b="0" dirty="0" smtClean="0">
                <a:solidFill>
                  <a:schemeClr val="dk1"/>
                </a:solidFill>
              </a:rPr>
              <a:t>Devices are always slaves</a:t>
            </a:r>
            <a:endParaRPr lang="en-US" b="0" dirty="0" smtClean="0">
              <a:solidFill>
                <a:schemeClr val="dk1"/>
              </a:solidFill>
              <a:effectLst/>
            </a:endParaRPr>
          </a:p>
          <a:p>
            <a:pPr marL="342900" indent="-342900" algn="l">
              <a:buClr>
                <a:schemeClr val="tx2"/>
              </a:buClr>
              <a:buSzPct val="75000"/>
              <a:buFont typeface="Wingdings"/>
              <a:buChar char=""/>
            </a:pPr>
            <a:r>
              <a:rPr lang="en-US" dirty="0" err="1" smtClean="0">
                <a:solidFill>
                  <a:schemeClr val="dk1"/>
                </a:solidFill>
                <a:effectLst/>
              </a:rPr>
              <a:t>SSIClk</a:t>
            </a:r>
            <a:r>
              <a:rPr lang="en-US" dirty="0" smtClean="0">
                <a:solidFill>
                  <a:schemeClr val="dk1"/>
                </a:solidFill>
                <a:effectLst/>
              </a:rPr>
              <a:t> </a:t>
            </a:r>
            <a:r>
              <a:rPr lang="en-US" b="0" dirty="0" smtClean="0">
                <a:solidFill>
                  <a:schemeClr val="dk1"/>
                </a:solidFill>
                <a:effectLst/>
              </a:rPr>
              <a:t>and</a:t>
            </a:r>
            <a:r>
              <a:rPr lang="en-US" dirty="0" smtClean="0">
                <a:solidFill>
                  <a:schemeClr val="dk1"/>
                </a:solidFill>
                <a:effectLst/>
              </a:rPr>
              <a:t> </a:t>
            </a:r>
            <a:r>
              <a:rPr lang="en-US" dirty="0" err="1" smtClean="0">
                <a:solidFill>
                  <a:schemeClr val="dk1"/>
                </a:solidFill>
                <a:effectLst/>
              </a:rPr>
              <a:t>SSIFss</a:t>
            </a:r>
            <a:r>
              <a:rPr lang="en-US" dirty="0" smtClean="0">
                <a:solidFill>
                  <a:schemeClr val="dk1"/>
                </a:solidFill>
                <a:effectLst/>
              </a:rPr>
              <a:t> </a:t>
            </a:r>
            <a:r>
              <a:rPr lang="en-US" b="0" dirty="0" smtClean="0">
                <a:solidFill>
                  <a:schemeClr val="dk1"/>
                </a:solidFill>
                <a:effectLst/>
              </a:rPr>
              <a:t>are forced low and </a:t>
            </a:r>
            <a:r>
              <a:rPr lang="en-US" dirty="0" err="1" smtClean="0">
                <a:solidFill>
                  <a:schemeClr val="dk1"/>
                </a:solidFill>
                <a:effectLst/>
              </a:rPr>
              <a:t>SSITx</a:t>
            </a:r>
            <a:r>
              <a:rPr lang="en-US" dirty="0" smtClean="0">
                <a:solidFill>
                  <a:schemeClr val="dk1"/>
                </a:solidFill>
                <a:effectLst/>
              </a:rPr>
              <a:t> </a:t>
            </a:r>
            <a:r>
              <a:rPr lang="en-US" b="0" dirty="0" smtClean="0">
                <a:solidFill>
                  <a:schemeClr val="dk1"/>
                </a:solidFill>
                <a:effectLst/>
              </a:rPr>
              <a:t>is tri-stated </a:t>
            </a:r>
            <a:br>
              <a:rPr lang="en-US" b="0" dirty="0" smtClean="0">
                <a:solidFill>
                  <a:schemeClr val="dk1"/>
                </a:solidFill>
                <a:effectLst/>
              </a:rPr>
            </a:br>
            <a:r>
              <a:rPr lang="en-US" b="0" dirty="0" smtClean="0">
                <a:solidFill>
                  <a:schemeClr val="dk1"/>
                </a:solidFill>
                <a:effectLst/>
              </a:rPr>
              <a:t>when the SSI is idle</a:t>
            </a:r>
          </a:p>
        </p:txBody>
      </p:sp>
      <p:sp>
        <p:nvSpPr>
          <p:cNvPr id="3" name="TextBox 2"/>
          <p:cNvSpPr txBox="1"/>
          <p:nvPr/>
        </p:nvSpPr>
        <p:spPr>
          <a:xfrm>
            <a:off x="321502" y="3460744"/>
            <a:ext cx="1196417" cy="738664"/>
          </a:xfrm>
          <a:prstGeom prst="rect">
            <a:avLst/>
          </a:prstGeom>
          <a:noFill/>
        </p:spPr>
        <p:txBody>
          <a:bodyPr wrap="none" rtlCol="0" anchor="ctr" anchorCtr="0">
            <a:spAutoFit/>
          </a:bodyPr>
          <a:lstStyle/>
          <a:p>
            <a:r>
              <a:rPr lang="en-US" dirty="0" smtClean="0">
                <a:solidFill>
                  <a:schemeClr val="dk1"/>
                </a:solidFill>
              </a:rPr>
              <a:t>Single</a:t>
            </a:r>
          </a:p>
          <a:p>
            <a:r>
              <a:rPr lang="en-US" dirty="0" smtClean="0">
                <a:solidFill>
                  <a:schemeClr val="dk1"/>
                </a:solidFill>
                <a:effectLst/>
              </a:rPr>
              <a:t>Transfer</a:t>
            </a:r>
          </a:p>
        </p:txBody>
      </p:sp>
      <p:sp>
        <p:nvSpPr>
          <p:cNvPr id="4" name="Rectangle 3"/>
          <p:cNvSpPr/>
          <p:nvPr/>
        </p:nvSpPr>
        <p:spPr bwMode="auto">
          <a:xfrm>
            <a:off x="340065" y="2971800"/>
            <a:ext cx="8346735" cy="1660490"/>
          </a:xfrm>
          <a:prstGeom prst="rect">
            <a:avLst/>
          </a:prstGeom>
          <a:noFill/>
          <a:ln w="12700" cap="flat" cmpd="sng" algn="ctr">
            <a:solidFill>
              <a:schemeClr val="tx2"/>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rgbClr val="FF0000"/>
              </a:solidFill>
              <a:effectLst/>
              <a:latin typeface="Arial Narrow" pitchFamily="34" charset="0"/>
            </a:endParaRPr>
          </a:p>
        </p:txBody>
      </p:sp>
      <p:sp>
        <p:nvSpPr>
          <p:cNvPr id="9" name="TextBox 8"/>
          <p:cNvSpPr txBox="1"/>
          <p:nvPr/>
        </p:nvSpPr>
        <p:spPr>
          <a:xfrm>
            <a:off x="293661" y="5181600"/>
            <a:ext cx="1611339" cy="738664"/>
          </a:xfrm>
          <a:prstGeom prst="rect">
            <a:avLst/>
          </a:prstGeom>
          <a:noFill/>
        </p:spPr>
        <p:txBody>
          <a:bodyPr wrap="none" rtlCol="0" anchor="ctr" anchorCtr="0">
            <a:spAutoFit/>
          </a:bodyPr>
          <a:lstStyle/>
          <a:p>
            <a:r>
              <a:rPr lang="en-US" dirty="0" smtClean="0">
                <a:solidFill>
                  <a:schemeClr val="dk1"/>
                </a:solidFill>
                <a:effectLst/>
              </a:rPr>
              <a:t>Continuous</a:t>
            </a:r>
            <a:endParaRPr lang="en-US" dirty="0" smtClean="0">
              <a:solidFill>
                <a:schemeClr val="dk1"/>
              </a:solidFill>
            </a:endParaRPr>
          </a:p>
          <a:p>
            <a:r>
              <a:rPr lang="en-US" dirty="0" smtClean="0">
                <a:solidFill>
                  <a:schemeClr val="dk1"/>
                </a:solidFill>
                <a:effectLst/>
              </a:rPr>
              <a:t>Transfer</a:t>
            </a:r>
          </a:p>
        </p:txBody>
      </p:sp>
      <p:sp>
        <p:nvSpPr>
          <p:cNvPr id="11" name="Rectangle 10"/>
          <p:cNvSpPr/>
          <p:nvPr/>
        </p:nvSpPr>
        <p:spPr bwMode="auto">
          <a:xfrm>
            <a:off x="340065" y="4724400"/>
            <a:ext cx="8346735" cy="1660490"/>
          </a:xfrm>
          <a:prstGeom prst="rect">
            <a:avLst/>
          </a:prstGeom>
          <a:noFill/>
          <a:ln w="12700" cap="flat" cmpd="sng" algn="ctr">
            <a:solidFill>
              <a:schemeClr val="tx2"/>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rgbClr val="FF0000"/>
              </a:solidFill>
              <a:effectLst/>
              <a:latin typeface="Arial Narrow"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1523" y="3010151"/>
            <a:ext cx="5181599" cy="159722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14270" y="4840398"/>
            <a:ext cx="6626525" cy="1484202"/>
          </a:xfrm>
          <a:prstGeom prst="rect">
            <a:avLst/>
          </a:prstGeom>
        </p:spPr>
      </p:pic>
    </p:spTree>
    <p:extLst>
      <p:ext uri="{BB962C8B-B14F-4D97-AF65-F5344CB8AC3E}">
        <p14:creationId xmlns:p14="http://schemas.microsoft.com/office/powerpoint/2010/main" val="551036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COLORSCHEMEINDEX" val="5"/>
</p:tagLst>
</file>

<file path=ppt/tags/tag10.xml><?xml version="1.0" encoding="utf-8"?>
<p:tagLst xmlns:a="http://schemas.openxmlformats.org/drawingml/2006/main" xmlns:r="http://schemas.openxmlformats.org/officeDocument/2006/relationships" xmlns:p="http://schemas.openxmlformats.org/presentationml/2006/main">
  <p:tag name="PPBACKGROUND" val="16777214"/>
  <p:tag name="PPFOREGROUND" val="0"/>
  <p:tag name="PPSHADOW" val="5987163"/>
  <p:tag name="PPTITLE" val="0"/>
  <p:tag name="PPFILL" val="16185078"/>
  <p:tag name="PPACCENT1" val="11513775"/>
  <p:tag name="PPACCENT2" val="14606046"/>
  <p:tag name="PPACCENT3" val="12829635"/>
  <p:tag name="COLORSCHEMEINDEX" val="2"/>
</p:tagLst>
</file>

<file path=ppt/tags/tag2.xml><?xml version="1.0" encoding="utf-8"?>
<p:tagLst xmlns:a="http://schemas.openxmlformats.org/drawingml/2006/main" xmlns:r="http://schemas.openxmlformats.org/officeDocument/2006/relationships" xmlns:p="http://schemas.openxmlformats.org/presentationml/2006/main">
  <p:tag name="COLORSCHEMEINDEX" val="5"/>
</p:tagLst>
</file>

<file path=ppt/tags/tag3.xml><?xml version="1.0" encoding="utf-8"?>
<p:tagLst xmlns:a="http://schemas.openxmlformats.org/drawingml/2006/main" xmlns:r="http://schemas.openxmlformats.org/officeDocument/2006/relationships" xmlns:p="http://schemas.openxmlformats.org/presentationml/2006/main">
  <p:tag name="PPBACKGROUND" val="16777214"/>
  <p:tag name="PPFOREGROUND" val="0"/>
  <p:tag name="PPSHADOW" val="5987163"/>
  <p:tag name="PPTITLE" val="0"/>
  <p:tag name="PPFILL" val="16185078"/>
  <p:tag name="PPACCENT1" val="11513775"/>
  <p:tag name="PPACCENT2" val="14606046"/>
  <p:tag name="PPACCENT3" val="12829635"/>
  <p:tag name="COLORSCHEMEINDEX" val="2"/>
</p:tagLst>
</file>

<file path=ppt/tags/tag4.xml><?xml version="1.0" encoding="utf-8"?>
<p:tagLst xmlns:a="http://schemas.openxmlformats.org/drawingml/2006/main" xmlns:r="http://schemas.openxmlformats.org/officeDocument/2006/relationships" xmlns:p="http://schemas.openxmlformats.org/presentationml/2006/main">
  <p:tag name="PPBACKGROUND" val="16777214"/>
  <p:tag name="PPFOREGROUND" val="0"/>
  <p:tag name="PPSHADOW" val="5987163"/>
  <p:tag name="PPTITLE" val="0"/>
  <p:tag name="PPFILL" val="16185078"/>
  <p:tag name="PPACCENT1" val="11513775"/>
  <p:tag name="PPACCENT2" val="14606046"/>
  <p:tag name="PPACCENT3" val="12829635"/>
  <p:tag name="COLORSCHEMEINDEX" val="2"/>
</p:tagLst>
</file>

<file path=ppt/tags/tag5.xml><?xml version="1.0" encoding="utf-8"?>
<p:tagLst xmlns:a="http://schemas.openxmlformats.org/drawingml/2006/main" xmlns:r="http://schemas.openxmlformats.org/officeDocument/2006/relationships" xmlns:p="http://schemas.openxmlformats.org/presentationml/2006/main">
  <p:tag name="PPBACKGROUND" val="16777214"/>
  <p:tag name="PPFOREGROUND" val="0"/>
  <p:tag name="PPSHADOW" val="5987163"/>
  <p:tag name="PPTITLE" val="0"/>
  <p:tag name="PPFILL" val="16185078"/>
  <p:tag name="PPACCENT1" val="11513775"/>
  <p:tag name="PPACCENT2" val="14606046"/>
  <p:tag name="PPACCENT3" val="12829635"/>
  <p:tag name="COLORSCHEMEINDEX" val="2"/>
</p:tagLst>
</file>

<file path=ppt/tags/tag6.xml><?xml version="1.0" encoding="utf-8"?>
<p:tagLst xmlns:a="http://schemas.openxmlformats.org/drawingml/2006/main" xmlns:r="http://schemas.openxmlformats.org/officeDocument/2006/relationships" xmlns:p="http://schemas.openxmlformats.org/presentationml/2006/main">
  <p:tag name="PPBACKGROUND" val="16777214"/>
  <p:tag name="PPFOREGROUND" val="0"/>
  <p:tag name="PPSHADOW" val="5987163"/>
  <p:tag name="PPTITLE" val="0"/>
  <p:tag name="PPFILL" val="16185078"/>
  <p:tag name="PPACCENT1" val="11513775"/>
  <p:tag name="PPACCENT2" val="14606046"/>
  <p:tag name="PPACCENT3" val="12829635"/>
  <p:tag name="COLORSCHEMEINDEX" val="2"/>
</p:tagLst>
</file>

<file path=ppt/tags/tag7.xml><?xml version="1.0" encoding="utf-8"?>
<p:tagLst xmlns:a="http://schemas.openxmlformats.org/drawingml/2006/main" xmlns:r="http://schemas.openxmlformats.org/officeDocument/2006/relationships" xmlns:p="http://schemas.openxmlformats.org/presentationml/2006/main">
  <p:tag name="PPBACKGROUND" val="16777214"/>
  <p:tag name="PPFOREGROUND" val="0"/>
  <p:tag name="PPSHADOW" val="5987163"/>
  <p:tag name="PPTITLE" val="0"/>
  <p:tag name="PPFILL" val="16185078"/>
  <p:tag name="PPACCENT1" val="11513775"/>
  <p:tag name="PPACCENT2" val="14606046"/>
  <p:tag name="PPACCENT3" val="12829635"/>
  <p:tag name="COLORSCHEMEINDEX" val="2"/>
</p:tagLst>
</file>

<file path=ppt/tags/tag8.xml><?xml version="1.0" encoding="utf-8"?>
<p:tagLst xmlns:a="http://schemas.openxmlformats.org/drawingml/2006/main" xmlns:r="http://schemas.openxmlformats.org/officeDocument/2006/relationships" xmlns:p="http://schemas.openxmlformats.org/presentationml/2006/main">
  <p:tag name="PPBACKGROUND" val="16777214"/>
  <p:tag name="PPFOREGROUND" val="0"/>
  <p:tag name="PPSHADOW" val="5987163"/>
  <p:tag name="PPTITLE" val="0"/>
  <p:tag name="PPFILL" val="16185078"/>
  <p:tag name="PPACCENT1" val="11513775"/>
  <p:tag name="PPACCENT2" val="14606046"/>
  <p:tag name="PPACCENT3" val="12829635"/>
  <p:tag name="COLORSCHEMEINDEX" val="2"/>
</p:tagLst>
</file>

<file path=ppt/tags/tag9.xml><?xml version="1.0" encoding="utf-8"?>
<p:tagLst xmlns:a="http://schemas.openxmlformats.org/drawingml/2006/main" xmlns:r="http://schemas.openxmlformats.org/officeDocument/2006/relationships" xmlns:p="http://schemas.openxmlformats.org/presentationml/2006/main">
  <p:tag name="PPBACKGROUND" val="16777214"/>
  <p:tag name="PPFOREGROUND" val="0"/>
  <p:tag name="PPSHADOW" val="5987163"/>
  <p:tag name="PPTITLE" val="0"/>
  <p:tag name="PPFILL" val="16185078"/>
  <p:tag name="PPACCENT1" val="11513775"/>
  <p:tag name="PPACCENT2" val="14606046"/>
  <p:tag name="PPACCENT3" val="12829635"/>
  <p:tag name="COLORSCHEMEINDEX" val="2"/>
</p:tagLst>
</file>

<file path=ppt/theme/theme1.xml><?xml version="1.0" encoding="utf-8"?>
<a:theme xmlns:a="http://schemas.openxmlformats.org/drawingml/2006/main" name="ttoTheme">
  <a:themeElements>
    <a:clrScheme name="Custom 1">
      <a:dk1>
        <a:srgbClr val="000000"/>
      </a:dk1>
      <a:lt1>
        <a:srgbClr val="FFFFFF"/>
      </a:lt1>
      <a:dk2>
        <a:srgbClr val="FF0000"/>
      </a:dk2>
      <a:lt2>
        <a:srgbClr val="FFFFFF"/>
      </a:lt2>
      <a:accent1>
        <a:srgbClr val="F9F9F9"/>
      </a:accent1>
      <a:accent2>
        <a:srgbClr val="DEDEDE"/>
      </a:accent2>
      <a:accent3>
        <a:srgbClr val="C7C7C7"/>
      </a:accent3>
      <a:accent4>
        <a:srgbClr val="6699FF"/>
      </a:accent4>
      <a:accent5>
        <a:srgbClr val="FF0000"/>
      </a:accent5>
      <a:accent6>
        <a:srgbClr val="FFFFFF"/>
      </a:accent6>
      <a:hlink>
        <a:srgbClr val="6699FF"/>
      </a:hlink>
      <a:folHlink>
        <a:srgbClr val="6699FF"/>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sz="2800" b="1" i="0" u="none" strike="noStrike" cap="none" normalizeH="0" baseline="0" dirty="0" smtClean="0">
            <a:ln>
              <a:noFill/>
            </a:ln>
            <a:solidFill>
              <a:schemeClr val="dk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defRPr>
        </a:defPPr>
      </a:lstStyle>
    </a:lnDef>
    <a:txDef>
      <a:spPr>
        <a:noFill/>
      </a:spPr>
      <a:bodyPr wrap="square" rtlCol="0" anchor="ctr" anchorCtr="0">
        <a:spAutoFit/>
      </a:bodyPr>
      <a:lstStyle>
        <a:defPPr>
          <a:defRPr dirty="0" smtClean="0">
            <a:solidFill>
              <a:schemeClr val="dk1"/>
            </a:solidFill>
            <a:effectLst/>
          </a:defRPr>
        </a:defPPr>
      </a:lstStyle>
    </a:txDef>
  </a:objectDefaults>
  <a:extraClrSchemeLst>
    <a:extraClrScheme>
      <a:clrScheme name="tto standard">
        <a:dk1>
          <a:srgbClr val="000000"/>
        </a:dk1>
        <a:lt1>
          <a:srgbClr val="FFFFFF"/>
        </a:lt1>
        <a:dk2>
          <a:srgbClr val="FF0000"/>
        </a:dk2>
        <a:lt2>
          <a:srgbClr val="FFFFFF"/>
        </a:lt2>
        <a:accent1>
          <a:srgbClr val="F9F9F9"/>
        </a:accent1>
        <a:accent2>
          <a:srgbClr val="DEDEDE"/>
        </a:accent2>
        <a:accent3>
          <a:srgbClr val="C7C7C7"/>
        </a:accent3>
        <a:accent4>
          <a:srgbClr val="6699FF"/>
        </a:accent4>
        <a:accent5>
          <a:srgbClr val="FF0000"/>
        </a:accent5>
        <a:accent6>
          <a:srgbClr val="FFFFFF"/>
        </a:accent6>
        <a:hlink>
          <a:srgbClr val="C7C7C7"/>
        </a:hlink>
        <a:folHlink>
          <a:srgbClr val="6699FF"/>
        </a:folHlink>
      </a:clrScheme>
      <a:clrMap bg1="lt1" tx1="dk1" bg2="lt2" tx2="dk2" accent1="accent1" accent2="accent2" accent3="accent3" accent4="accent4" accent5="accent5" accent6="accent6" hlink="hlink" folHlink="folHlink"/>
    </a:extraClrScheme>
    <a:extraClrScheme>
      <a:clrScheme name="tto 1">
        <a:dk1>
          <a:srgbClr val="000000"/>
        </a:dk1>
        <a:lt1>
          <a:srgbClr val="FEFFFF"/>
        </a:lt1>
        <a:dk2>
          <a:srgbClr val="000000"/>
        </a:dk2>
        <a:lt2>
          <a:srgbClr val="FEFFFF"/>
        </a:lt2>
        <a:accent1>
          <a:srgbClr val="F6F6F6"/>
        </a:accent1>
        <a:accent2>
          <a:srgbClr val="AFAFAF"/>
        </a:accent2>
        <a:accent3>
          <a:srgbClr val="DEDEDE"/>
        </a:accent3>
        <a:accent4>
          <a:srgbClr val="C3C3C3"/>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2181B7"/>
        </a:dk1>
        <a:lt1>
          <a:srgbClr val="FFFFFF"/>
        </a:lt1>
        <a:dk2>
          <a:srgbClr val="2181B7"/>
        </a:dk2>
        <a:lt2>
          <a:srgbClr val="FFFF99"/>
        </a:lt2>
        <a:accent1>
          <a:srgbClr val="003399"/>
        </a:accent1>
        <a:accent2>
          <a:srgbClr val="01B0FF"/>
        </a:accent2>
        <a:accent3>
          <a:srgbClr val="6666FF"/>
        </a:accent3>
        <a:accent4>
          <a:srgbClr val="1C6D9A"/>
        </a:accent4>
        <a:accent5>
          <a:srgbClr val="474B72"/>
        </a:accent5>
        <a:accent6>
          <a:srgbClr val="7030A0"/>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42AA4"/>
        </a:dk1>
        <a:lt1>
          <a:srgbClr val="FFFFFF"/>
        </a:lt1>
        <a:dk2>
          <a:srgbClr val="042AA4"/>
        </a:dk2>
        <a:lt2>
          <a:srgbClr val="FE9B03"/>
        </a:lt2>
        <a:accent1>
          <a:srgbClr val="000F40"/>
        </a:accent1>
        <a:accent2>
          <a:srgbClr val="603900"/>
        </a:accent2>
        <a:accent3>
          <a:srgbClr val="005C00"/>
        </a:accent3>
        <a:accent4>
          <a:srgbClr val="0249FC"/>
        </a:accent4>
        <a:accent5>
          <a:srgbClr val="7030A0"/>
        </a:accent5>
        <a:accent6>
          <a:srgbClr val="0000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FFFFFF"/>
        </a:lt2>
        <a:accent1>
          <a:srgbClr val="C0F6F5"/>
        </a:accent1>
        <a:accent2>
          <a:srgbClr val="FAFEDA"/>
        </a:accent2>
        <a:accent3>
          <a:srgbClr val="FFCCFF"/>
        </a:accent3>
        <a:accent4>
          <a:srgbClr val="B4FCB2"/>
        </a:accent4>
        <a:accent5>
          <a:srgbClr val="FFFF99"/>
        </a:accent5>
        <a:accent6>
          <a:srgbClr val="5DD3FF"/>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tto 6">
        <a:dk1>
          <a:srgbClr val="000000"/>
        </a:dk1>
        <a:lt1>
          <a:srgbClr val="FFFFFF"/>
        </a:lt1>
        <a:dk2>
          <a:srgbClr val="FF0000"/>
        </a:dk2>
        <a:lt2>
          <a:srgbClr val="FFFFFF"/>
        </a:lt2>
        <a:accent1>
          <a:srgbClr val="FFFF66"/>
        </a:accent1>
        <a:accent2>
          <a:srgbClr val="99FF66"/>
        </a:accent2>
        <a:accent3>
          <a:srgbClr val="99FFCC"/>
        </a:accent3>
        <a:accent4>
          <a:srgbClr val="FF99FF"/>
        </a:accent4>
        <a:accent5>
          <a:srgbClr val="93E2FF"/>
        </a:accent5>
        <a:accent6>
          <a:srgbClr val="FFE599"/>
        </a:accent6>
        <a:hlink>
          <a:srgbClr val="99FFCC"/>
        </a:hlink>
        <a:folHlink>
          <a:srgbClr val="FF99FF"/>
        </a:folHlink>
      </a:clrScheme>
      <a:clrMap bg1="lt1" tx1="dk1" bg2="lt2" tx2="dk2" accent1="accent1" accent2="accent2" accent3="accent3" accent4="accent4" accent5="accent5" accent6="accent6" hlink="hlink" folHlink="folHlink"/>
    </a:extraClrScheme>
    <a:extraClrScheme>
      <a:clrScheme name="tto 7">
        <a:dk1>
          <a:srgbClr val="FEFFFF"/>
        </a:dk1>
        <a:lt1>
          <a:srgbClr val="000000"/>
        </a:lt1>
        <a:dk2>
          <a:srgbClr val="FEFFFF"/>
        </a:dk2>
        <a:lt2>
          <a:srgbClr val="000000"/>
        </a:lt2>
        <a:accent1>
          <a:srgbClr val="F6F6F6"/>
        </a:accent1>
        <a:accent2>
          <a:srgbClr val="AFAFAF"/>
        </a:accent2>
        <a:accent3>
          <a:srgbClr val="DEDEDE"/>
        </a:accent3>
        <a:accent4>
          <a:srgbClr val="C3C3C3"/>
        </a:accent4>
        <a:accent5>
          <a:srgbClr val="FAFAFA"/>
        </a:accent5>
        <a:accent6>
          <a:srgbClr val="000000"/>
        </a:accent6>
        <a:hlink>
          <a:srgbClr val="DEDEDE"/>
        </a:hlink>
        <a:folHlink>
          <a:srgbClr val="C3C3C3"/>
        </a:folHlink>
      </a:clrScheme>
      <a:clrMap bg1="dk2" tx1="lt1" bg2="dk1" tx2="lt2" accent1="accent1" accent2="accent2" accent3="accent3" accent4="accent4" accent5="accent5" accent6="accent6" hlink="hlink" folHlink="folHlink"/>
    </a:extraClrScheme>
    <a:extraClrScheme>
      <a:clrScheme name="tto 8">
        <a:dk1>
          <a:srgbClr val="FFFFFF"/>
        </a:dk1>
        <a:lt1>
          <a:srgbClr val="000000"/>
        </a:lt1>
        <a:dk2>
          <a:srgbClr val="FFFFFF"/>
        </a:dk2>
        <a:lt2>
          <a:srgbClr val="FF0000"/>
        </a:lt2>
        <a:accent1>
          <a:srgbClr val="00CCFF"/>
        </a:accent1>
        <a:accent2>
          <a:srgbClr val="CC9900"/>
        </a:accent2>
        <a:accent3>
          <a:srgbClr val="00CC66"/>
        </a:accent3>
        <a:accent4>
          <a:srgbClr val="FFFF99"/>
        </a:accent4>
        <a:accent5>
          <a:srgbClr val="FF99CC"/>
        </a:accent5>
        <a:accent6>
          <a:srgbClr val="000000"/>
        </a:accent6>
        <a:hlink>
          <a:srgbClr val="00CC66"/>
        </a:hlink>
        <a:folHlink>
          <a:srgbClr val="FFFF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ttoTheme">
  <a:themeElements>
    <a:clrScheme name="Custom 1">
      <a:dk1>
        <a:srgbClr val="000000"/>
      </a:dk1>
      <a:lt1>
        <a:srgbClr val="FFFFFF"/>
      </a:lt1>
      <a:dk2>
        <a:srgbClr val="FF0000"/>
      </a:dk2>
      <a:lt2>
        <a:srgbClr val="FFFFFF"/>
      </a:lt2>
      <a:accent1>
        <a:srgbClr val="F9F9F9"/>
      </a:accent1>
      <a:accent2>
        <a:srgbClr val="DEDEDE"/>
      </a:accent2>
      <a:accent3>
        <a:srgbClr val="C7C7C7"/>
      </a:accent3>
      <a:accent4>
        <a:srgbClr val="6699FF"/>
      </a:accent4>
      <a:accent5>
        <a:srgbClr val="FF0000"/>
      </a:accent5>
      <a:accent6>
        <a:srgbClr val="FFFFFF"/>
      </a:accent6>
      <a:hlink>
        <a:srgbClr val="6699FF"/>
      </a:hlink>
      <a:folHlink>
        <a:srgbClr val="6699FF"/>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sz="2800" b="1" i="0" u="none" strike="noStrike" cap="none" normalizeH="0" baseline="0" dirty="0" smtClean="0">
            <a:ln>
              <a:noFill/>
            </a:ln>
            <a:solidFill>
              <a:schemeClr val="dk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defRPr>
        </a:defPPr>
      </a:lstStyle>
    </a:lnDef>
    <a:txDef>
      <a:spPr>
        <a:noFill/>
      </a:spPr>
      <a:bodyPr wrap="square" rtlCol="0" anchor="ctr" anchorCtr="0">
        <a:spAutoFit/>
      </a:bodyPr>
      <a:lstStyle>
        <a:defPPr>
          <a:defRPr dirty="0" smtClean="0">
            <a:solidFill>
              <a:schemeClr val="dk1"/>
            </a:solidFill>
            <a:effectLst/>
          </a:defRPr>
        </a:defPPr>
      </a:lstStyle>
    </a:txDef>
  </a:objectDefaults>
  <a:extraClrSchemeLst>
    <a:extraClrScheme>
      <a:clrScheme name="tto standard">
        <a:dk1>
          <a:srgbClr val="000000"/>
        </a:dk1>
        <a:lt1>
          <a:srgbClr val="FFFFFF"/>
        </a:lt1>
        <a:dk2>
          <a:srgbClr val="FF0000"/>
        </a:dk2>
        <a:lt2>
          <a:srgbClr val="FFFFFF"/>
        </a:lt2>
        <a:accent1>
          <a:srgbClr val="F9F9F9"/>
        </a:accent1>
        <a:accent2>
          <a:srgbClr val="DEDEDE"/>
        </a:accent2>
        <a:accent3>
          <a:srgbClr val="C7C7C7"/>
        </a:accent3>
        <a:accent4>
          <a:srgbClr val="6699FF"/>
        </a:accent4>
        <a:accent5>
          <a:srgbClr val="FF0000"/>
        </a:accent5>
        <a:accent6>
          <a:srgbClr val="FFFFFF"/>
        </a:accent6>
        <a:hlink>
          <a:srgbClr val="C7C7C7"/>
        </a:hlink>
        <a:folHlink>
          <a:srgbClr val="6699FF"/>
        </a:folHlink>
      </a:clrScheme>
      <a:clrMap bg1="lt1" tx1="dk1" bg2="lt2" tx2="dk2" accent1="accent1" accent2="accent2" accent3="accent3" accent4="accent4" accent5="accent5" accent6="accent6" hlink="hlink" folHlink="folHlink"/>
    </a:extraClrScheme>
    <a:extraClrScheme>
      <a:clrScheme name="tto 1">
        <a:dk1>
          <a:srgbClr val="000000"/>
        </a:dk1>
        <a:lt1>
          <a:srgbClr val="FEFFFF"/>
        </a:lt1>
        <a:dk2>
          <a:srgbClr val="000000"/>
        </a:dk2>
        <a:lt2>
          <a:srgbClr val="FEFFFF"/>
        </a:lt2>
        <a:accent1>
          <a:srgbClr val="F6F6F6"/>
        </a:accent1>
        <a:accent2>
          <a:srgbClr val="AFAFAF"/>
        </a:accent2>
        <a:accent3>
          <a:srgbClr val="DEDEDE"/>
        </a:accent3>
        <a:accent4>
          <a:srgbClr val="C3C3C3"/>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2181B7"/>
        </a:dk1>
        <a:lt1>
          <a:srgbClr val="FFFFFF"/>
        </a:lt1>
        <a:dk2>
          <a:srgbClr val="2181B7"/>
        </a:dk2>
        <a:lt2>
          <a:srgbClr val="FFFF99"/>
        </a:lt2>
        <a:accent1>
          <a:srgbClr val="003399"/>
        </a:accent1>
        <a:accent2>
          <a:srgbClr val="01B0FF"/>
        </a:accent2>
        <a:accent3>
          <a:srgbClr val="6666FF"/>
        </a:accent3>
        <a:accent4>
          <a:srgbClr val="1C6D9A"/>
        </a:accent4>
        <a:accent5>
          <a:srgbClr val="474B72"/>
        </a:accent5>
        <a:accent6>
          <a:srgbClr val="7030A0"/>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42AA4"/>
        </a:dk1>
        <a:lt1>
          <a:srgbClr val="FFFFFF"/>
        </a:lt1>
        <a:dk2>
          <a:srgbClr val="042AA4"/>
        </a:dk2>
        <a:lt2>
          <a:srgbClr val="FE9B03"/>
        </a:lt2>
        <a:accent1>
          <a:srgbClr val="000F40"/>
        </a:accent1>
        <a:accent2>
          <a:srgbClr val="603900"/>
        </a:accent2>
        <a:accent3>
          <a:srgbClr val="005C00"/>
        </a:accent3>
        <a:accent4>
          <a:srgbClr val="0249FC"/>
        </a:accent4>
        <a:accent5>
          <a:srgbClr val="7030A0"/>
        </a:accent5>
        <a:accent6>
          <a:srgbClr val="0000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FFFFFF"/>
        </a:lt2>
        <a:accent1>
          <a:srgbClr val="C0F6F5"/>
        </a:accent1>
        <a:accent2>
          <a:srgbClr val="FAFEDA"/>
        </a:accent2>
        <a:accent3>
          <a:srgbClr val="FFCCFF"/>
        </a:accent3>
        <a:accent4>
          <a:srgbClr val="B4FCB2"/>
        </a:accent4>
        <a:accent5>
          <a:srgbClr val="FFFF99"/>
        </a:accent5>
        <a:accent6>
          <a:srgbClr val="5DD3FF"/>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tto 6">
        <a:dk1>
          <a:srgbClr val="000000"/>
        </a:dk1>
        <a:lt1>
          <a:srgbClr val="FFFFFF"/>
        </a:lt1>
        <a:dk2>
          <a:srgbClr val="FF0000"/>
        </a:dk2>
        <a:lt2>
          <a:srgbClr val="FFFFFF"/>
        </a:lt2>
        <a:accent1>
          <a:srgbClr val="FFFF66"/>
        </a:accent1>
        <a:accent2>
          <a:srgbClr val="99FF66"/>
        </a:accent2>
        <a:accent3>
          <a:srgbClr val="99FFCC"/>
        </a:accent3>
        <a:accent4>
          <a:srgbClr val="FF99FF"/>
        </a:accent4>
        <a:accent5>
          <a:srgbClr val="93E2FF"/>
        </a:accent5>
        <a:accent6>
          <a:srgbClr val="FFE599"/>
        </a:accent6>
        <a:hlink>
          <a:srgbClr val="99FFCC"/>
        </a:hlink>
        <a:folHlink>
          <a:srgbClr val="FF99FF"/>
        </a:folHlink>
      </a:clrScheme>
      <a:clrMap bg1="lt1" tx1="dk1" bg2="lt2" tx2="dk2" accent1="accent1" accent2="accent2" accent3="accent3" accent4="accent4" accent5="accent5" accent6="accent6" hlink="hlink" folHlink="folHlink"/>
    </a:extraClrScheme>
    <a:extraClrScheme>
      <a:clrScheme name="tto 7">
        <a:dk1>
          <a:srgbClr val="FEFFFF"/>
        </a:dk1>
        <a:lt1>
          <a:srgbClr val="000000"/>
        </a:lt1>
        <a:dk2>
          <a:srgbClr val="FEFFFF"/>
        </a:dk2>
        <a:lt2>
          <a:srgbClr val="000000"/>
        </a:lt2>
        <a:accent1>
          <a:srgbClr val="F6F6F6"/>
        </a:accent1>
        <a:accent2>
          <a:srgbClr val="AFAFAF"/>
        </a:accent2>
        <a:accent3>
          <a:srgbClr val="DEDEDE"/>
        </a:accent3>
        <a:accent4>
          <a:srgbClr val="C3C3C3"/>
        </a:accent4>
        <a:accent5>
          <a:srgbClr val="FAFAFA"/>
        </a:accent5>
        <a:accent6>
          <a:srgbClr val="000000"/>
        </a:accent6>
        <a:hlink>
          <a:srgbClr val="DEDEDE"/>
        </a:hlink>
        <a:folHlink>
          <a:srgbClr val="C3C3C3"/>
        </a:folHlink>
      </a:clrScheme>
      <a:clrMap bg1="dk2" tx1="lt1" bg2="dk1" tx2="lt2" accent1="accent1" accent2="accent2" accent3="accent3" accent4="accent4" accent5="accent5" accent6="accent6" hlink="hlink" folHlink="folHlink"/>
    </a:extraClrScheme>
    <a:extraClrScheme>
      <a:clrScheme name="tto 8">
        <a:dk1>
          <a:srgbClr val="FFFFFF"/>
        </a:dk1>
        <a:lt1>
          <a:srgbClr val="000000"/>
        </a:lt1>
        <a:dk2>
          <a:srgbClr val="FFFFFF"/>
        </a:dk2>
        <a:lt2>
          <a:srgbClr val="FF0000"/>
        </a:lt2>
        <a:accent1>
          <a:srgbClr val="00CCFF"/>
        </a:accent1>
        <a:accent2>
          <a:srgbClr val="CC9900"/>
        </a:accent2>
        <a:accent3>
          <a:srgbClr val="00CC66"/>
        </a:accent3>
        <a:accent4>
          <a:srgbClr val="FFFF99"/>
        </a:accent4>
        <a:accent5>
          <a:srgbClr val="FF99CC"/>
        </a:accent5>
        <a:accent6>
          <a:srgbClr val="000000"/>
        </a:accent6>
        <a:hlink>
          <a:srgbClr val="00CC66"/>
        </a:hlink>
        <a:folHlink>
          <a:srgbClr val="FFFF99"/>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ttoTheme</Template>
  <TotalTime>46444</TotalTime>
  <Pages>3</Pages>
  <Words>25718</Words>
  <Application>Microsoft Office PowerPoint</Application>
  <PresentationFormat>On-screen Show (4:3)</PresentationFormat>
  <Paragraphs>2214</Paragraphs>
  <Slides>119</Slides>
  <Notes>107</Notes>
  <HiddenSlides>0</HiddenSlides>
  <MMClips>0</MMClips>
  <ScaleCrop>false</ScaleCrop>
  <HeadingPairs>
    <vt:vector size="4" baseType="variant">
      <vt:variant>
        <vt:lpstr>Theme</vt:lpstr>
      </vt:variant>
      <vt:variant>
        <vt:i4>2</vt:i4>
      </vt:variant>
      <vt:variant>
        <vt:lpstr>Slide Titles</vt:lpstr>
      </vt:variant>
      <vt:variant>
        <vt:i4>119</vt:i4>
      </vt:variant>
    </vt:vector>
  </HeadingPairs>
  <TitlesOfParts>
    <vt:vector size="121" baseType="lpstr">
      <vt:lpstr>ttoTheme</vt:lpstr>
      <vt:lpstr>1_ttoTheme</vt:lpstr>
      <vt:lpstr>Getting Started With the Stellaris® EK-LM4F120XL LaunchPad Workshop</vt:lpstr>
      <vt:lpstr>Agenda</vt:lpstr>
      <vt:lpstr>TI Embedded Processing Portfolio</vt:lpstr>
      <vt:lpstr>Stellaris® Roadmap</vt:lpstr>
      <vt:lpstr>Stellaris® LM4F120 Series MCUs</vt:lpstr>
      <vt:lpstr>M4 Core and Floating-Point Unit</vt:lpstr>
      <vt:lpstr>LM4F120H5QR Memory</vt:lpstr>
      <vt:lpstr>LM4F120H5QR Peripherals</vt:lpstr>
      <vt:lpstr>LM4F120H5QR Peripherals</vt:lpstr>
      <vt:lpstr>LM4F120H5QR Peripherals</vt:lpstr>
      <vt:lpstr>Stellaris® LaunchPad</vt:lpstr>
      <vt:lpstr>Lab 1: Hardware and Software Setup</vt:lpstr>
      <vt:lpstr>Agenda</vt:lpstr>
      <vt:lpstr>Development Tools for Stellaris MCUs</vt:lpstr>
      <vt:lpstr>What is Code Composer Studio?</vt:lpstr>
      <vt:lpstr>User Interface Modes</vt:lpstr>
      <vt:lpstr>Common Tasks</vt:lpstr>
      <vt:lpstr>Workspaces and Projects</vt:lpstr>
      <vt:lpstr>Project Wizard</vt:lpstr>
      <vt:lpstr>Adding Files to Projects</vt:lpstr>
      <vt:lpstr>Lab 2: Code Composer Studio</vt:lpstr>
      <vt:lpstr>Agenda</vt:lpstr>
      <vt:lpstr>PowerPoint Presentation</vt:lpstr>
      <vt:lpstr>PowerPoint Presentation</vt:lpstr>
      <vt:lpstr>PowerPoint Presentation</vt:lpstr>
      <vt:lpstr>Fundamental Clock Sources</vt:lpstr>
      <vt:lpstr>System (CPU) Clock Sources</vt:lpstr>
      <vt:lpstr>Stellaris Clock Tree</vt:lpstr>
      <vt:lpstr>General Purpose IO</vt:lpstr>
      <vt:lpstr>GPIO Address Masking</vt:lpstr>
      <vt:lpstr>Lab 3: Initialization and GPIO</vt:lpstr>
      <vt:lpstr>Agenda</vt:lpstr>
      <vt:lpstr>Nested Vectored Interrupt Controller (NVIC)</vt:lpstr>
      <vt:lpstr>Interrupt Latency - Tail Chaining</vt:lpstr>
      <vt:lpstr>Interrupt Latency – Pre-emption</vt:lpstr>
      <vt:lpstr>Interrupt Latency – Late Arrival</vt:lpstr>
      <vt:lpstr>Cortex-M4® Interrupt Handling</vt:lpstr>
      <vt:lpstr>Cortex-M4® Exception Types</vt:lpstr>
      <vt:lpstr>Cortex-M4® Vector Table</vt:lpstr>
      <vt:lpstr>General Purpose Timer Module</vt:lpstr>
      <vt:lpstr>Lab 4: Interrupts and the GP Timer</vt:lpstr>
      <vt:lpstr>Agenda</vt:lpstr>
      <vt:lpstr>Analog-to-Digital Converter</vt:lpstr>
      <vt:lpstr>LM4F120H5QR ADC Features</vt:lpstr>
      <vt:lpstr>ADC Sample Sequencers</vt:lpstr>
      <vt:lpstr>Lab 5: ADC12</vt:lpstr>
      <vt:lpstr>Agenda</vt:lpstr>
      <vt:lpstr>Key Features</vt:lpstr>
      <vt:lpstr>Power Modes</vt:lpstr>
      <vt:lpstr>Power Mode Comparison</vt:lpstr>
      <vt:lpstr>LaunchPad Considerations</vt:lpstr>
      <vt:lpstr>Lab 6: Low Power Modes</vt:lpstr>
      <vt:lpstr>Agenda</vt:lpstr>
      <vt:lpstr>USB Basics</vt:lpstr>
      <vt:lpstr>USB Basics</vt:lpstr>
      <vt:lpstr>LM4F120H5QR USB</vt:lpstr>
      <vt:lpstr>USB Peripheral Block Diagram</vt:lpstr>
      <vt:lpstr>PowerPoint Presentation</vt:lpstr>
      <vt:lpstr>USB API Abstraction Levels</vt:lpstr>
      <vt:lpstr>Lab 7: USB</vt:lpstr>
      <vt:lpstr>Agenda</vt:lpstr>
      <vt:lpstr>Flash, SRAM and ROM Control</vt:lpstr>
      <vt:lpstr>EEPROM Control </vt:lpstr>
      <vt:lpstr>Flash</vt:lpstr>
      <vt:lpstr>EEPROM</vt:lpstr>
      <vt:lpstr>SRAM</vt:lpstr>
      <vt:lpstr>Bit-Banding</vt:lpstr>
      <vt:lpstr>Memory Protection Unit (MPU)</vt:lpstr>
      <vt:lpstr>Cortex M4 Privilege Levels</vt:lpstr>
      <vt:lpstr>Lab 8: Memory and the MPU</vt:lpstr>
      <vt:lpstr>Agenda</vt:lpstr>
      <vt:lpstr>What is Floating-Point?</vt:lpstr>
      <vt:lpstr>What is IEEE-754?</vt:lpstr>
      <vt:lpstr>Floating-Point Unit (FPU)</vt:lpstr>
      <vt:lpstr>Modes of Operation</vt:lpstr>
      <vt:lpstr>FPU Registers</vt:lpstr>
      <vt:lpstr>FPU Usage</vt:lpstr>
      <vt:lpstr>CMSIS* DSP Library Performance</vt:lpstr>
      <vt:lpstr>Lab 9: FPU</vt:lpstr>
      <vt:lpstr>Agenda</vt:lpstr>
      <vt:lpstr>TI LaunchPad Boards</vt:lpstr>
      <vt:lpstr>BoosterPack Connectors</vt:lpstr>
      <vt:lpstr>Some of the Available BoosterPacks</vt:lpstr>
      <vt:lpstr>Some of the Available BoosterPacks</vt:lpstr>
      <vt:lpstr>KenTec TouchScreen TFT LCD Display</vt:lpstr>
      <vt:lpstr>Graphics Library Overview</vt:lpstr>
      <vt:lpstr>Graphics Library Overview</vt:lpstr>
      <vt:lpstr>Display Driver</vt:lpstr>
      <vt:lpstr>Graphics Primitives</vt:lpstr>
      <vt:lpstr>Widget Framework</vt:lpstr>
      <vt:lpstr>Special Utilities</vt:lpstr>
      <vt:lpstr>Lab 10: Graphics Library</vt:lpstr>
      <vt:lpstr>Agenda</vt:lpstr>
      <vt:lpstr>LM4F120H5QR SSI Features</vt:lpstr>
      <vt:lpstr>SSI Block Diagram</vt:lpstr>
      <vt:lpstr>SSI Interrupts</vt:lpstr>
      <vt:lpstr>SSI µDMA Operation</vt:lpstr>
      <vt:lpstr>Freescale SPI Signal Formats</vt:lpstr>
      <vt:lpstr>TI Synchronous Serial Signal Formats</vt:lpstr>
      <vt:lpstr>Microwire Signal Formats</vt:lpstr>
      <vt:lpstr>Lab 11 : SPI Bus and the Olimex LED Boosterpack</vt:lpstr>
      <vt:lpstr>Agenda</vt:lpstr>
      <vt:lpstr>UART Features</vt:lpstr>
      <vt:lpstr>Block Diagram</vt:lpstr>
      <vt:lpstr>Basic Operation</vt:lpstr>
      <vt:lpstr>UART Interrupts</vt:lpstr>
      <vt:lpstr>Using the UART FIFOs</vt:lpstr>
      <vt:lpstr>UART “stdio” Functions</vt:lpstr>
      <vt:lpstr>Other UART Features</vt:lpstr>
      <vt:lpstr>Lab 12: UART</vt:lpstr>
      <vt:lpstr>Agenda</vt:lpstr>
      <vt:lpstr>µDMA Features</vt:lpstr>
      <vt:lpstr>Transfer Types</vt:lpstr>
      <vt:lpstr>µDMA Block Diagram</vt:lpstr>
      <vt:lpstr>µDMA Channels</vt:lpstr>
      <vt:lpstr>Channel Configuration</vt:lpstr>
      <vt:lpstr>Lab 13: Transferring Data with the µDMA</vt:lpstr>
      <vt:lpstr>Thanks for Attending!</vt:lpstr>
      <vt:lpstr>PowerPoint Presentation</vt:lpstr>
    </vt:vector>
  </TitlesOfParts>
  <Company>Technical Training Organization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Started with StellarisWare® and the ARM® Cortex™-M4F</dc:title>
  <dc:subject/>
  <dc:creator>Scott Bland</dc:creator>
  <cp:keywords/>
  <dc:description/>
  <cp:lastModifiedBy>Scott Bland</cp:lastModifiedBy>
  <cp:revision>1678</cp:revision>
  <cp:lastPrinted>1601-01-01T00:00:00Z</cp:lastPrinted>
  <dcterms:created xsi:type="dcterms:W3CDTF">2002-03-25T14:43:17Z</dcterms:created>
  <dcterms:modified xsi:type="dcterms:W3CDTF">2013-03-13T20:27:59Z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1">
    <vt:lpwstr>2</vt:lpwstr>
  </property>
  <property fmtid="{D5CDD505-2E9C-101B-9397-08002B2CF9AE}" pid="3" name="X2">
    <vt:lpwstr>152</vt:lpwstr>
  </property>
  <property fmtid="{D5CDD505-2E9C-101B-9397-08002B2CF9AE}" pid="4" name="Y">
    <vt:lpwstr>2</vt:lpwstr>
  </property>
  <property fmtid="{D5CDD505-2E9C-101B-9397-08002B2CF9AE}" pid="5" name="H">
    <vt:lpwstr>112</vt:lpwstr>
  </property>
  <property fmtid="{D5CDD505-2E9C-101B-9397-08002B2CF9AE}" pid="6" name="nBits">
    <vt:lpwstr>16</vt:lpwstr>
  </property>
  <property fmtid="{D5CDD505-2E9C-101B-9397-08002B2CF9AE}" pid="7" name="nBitPattern">
    <vt:lpwstr/>
  </property>
</Properties>
</file>