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65" r:id="rId2"/>
    <p:sldId id="269" r:id="rId3"/>
    <p:sldId id="445" r:id="rId4"/>
    <p:sldId id="444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328" r:id="rId13"/>
    <p:sldId id="329" r:id="rId14"/>
    <p:sldId id="330" r:id="rId15"/>
    <p:sldId id="331" r:id="rId16"/>
    <p:sldId id="334" r:id="rId17"/>
    <p:sldId id="333" r:id="rId18"/>
    <p:sldId id="375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371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76" r:id="rId44"/>
    <p:sldId id="305" r:id="rId45"/>
    <p:sldId id="380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37" r:id="rId55"/>
    <p:sldId id="438" r:id="rId56"/>
    <p:sldId id="439" r:id="rId57"/>
    <p:sldId id="440" r:id="rId58"/>
    <p:sldId id="441" r:id="rId59"/>
    <p:sldId id="390" r:id="rId60"/>
    <p:sldId id="442" r:id="rId61"/>
    <p:sldId id="304" r:id="rId62"/>
    <p:sldId id="377" r:id="rId63"/>
    <p:sldId id="306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36" r:id="rId72"/>
    <p:sldId id="337" r:id="rId73"/>
    <p:sldId id="338" r:id="rId74"/>
    <p:sldId id="339" r:id="rId75"/>
    <p:sldId id="340" r:id="rId76"/>
    <p:sldId id="345" r:id="rId77"/>
    <p:sldId id="341" r:id="rId78"/>
    <p:sldId id="335" r:id="rId79"/>
    <p:sldId id="342" r:id="rId80"/>
    <p:sldId id="343" r:id="rId81"/>
    <p:sldId id="346" r:id="rId82"/>
    <p:sldId id="348" r:id="rId83"/>
    <p:sldId id="350" r:id="rId84"/>
    <p:sldId id="358" r:id="rId85"/>
    <p:sldId id="359" r:id="rId86"/>
    <p:sldId id="361" r:id="rId87"/>
    <p:sldId id="362" r:id="rId88"/>
    <p:sldId id="363" r:id="rId89"/>
    <p:sldId id="364" r:id="rId90"/>
    <p:sldId id="365" r:id="rId91"/>
    <p:sldId id="372" r:id="rId92"/>
    <p:sldId id="374" r:id="rId93"/>
    <p:sldId id="367" r:id="rId94"/>
    <p:sldId id="366" r:id="rId95"/>
    <p:sldId id="368" r:id="rId96"/>
    <p:sldId id="370" r:id="rId97"/>
    <p:sldId id="369" r:id="rId98"/>
    <p:sldId id="443" r:id="rId99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7" autoAdjust="0"/>
    <p:restoredTop sz="94598" autoAdjust="0"/>
  </p:normalViewPr>
  <p:slideViewPr>
    <p:cSldViewPr snapToGrid="0">
      <p:cViewPr>
        <p:scale>
          <a:sx n="100" d="100"/>
          <a:sy n="100" d="100"/>
        </p:scale>
        <p:origin x="-774" y="-186"/>
      </p:cViewPr>
      <p:guideLst>
        <p:guide orient="horz" pos="162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74638" y="1108075"/>
            <a:ext cx="9845676" cy="5538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96E92F-F83D-47BA-9CDA-6C76DA3AA189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6194" tIns="68098" rIns="136194" bIns="68098"/>
          <a:lstStyle/>
          <a:p>
            <a:endParaRPr lang="en-US" smtClean="0"/>
          </a:p>
        </p:txBody>
      </p:sp>
      <p:sp>
        <p:nvSpPr>
          <p:cNvPr id="93187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194" tIns="68098" rIns="136194" bIns="68098" anchor="b"/>
          <a:lstStyle/>
          <a:p>
            <a:pPr algn="r" defTabSz="1360820"/>
            <a:fld id="{816C8707-6189-4FEC-A1F9-D1C7F7C78BC4}" type="slidenum">
              <a:rPr lang="en-CA"/>
              <a:pPr algn="r" defTabSz="1360820"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smtClean="0"/>
          </a:p>
        </p:txBody>
      </p:sp>
      <p:sp>
        <p:nvSpPr>
          <p:cNvPr id="101379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C11B5187-6269-485D-8ED7-E811ACEB85C2}" type="slidenum">
              <a:rPr lang="en-CA"/>
              <a:pPr algn="r" defTabSz="1348016"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639669E7-3BDD-43E3-8183-46F1CD659182}" type="slidenum">
              <a:rPr lang="en-CA"/>
              <a:pPr algn="r" defTabSz="1348016"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6194" tIns="68098" rIns="136194" bIns="68098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194" tIns="68098" rIns="136194" bIns="68098" anchor="b"/>
          <a:lstStyle/>
          <a:p>
            <a:pPr algn="r" defTabSz="1360820"/>
            <a:fld id="{1BDE100F-9A78-49DF-8723-1D86E5C0A57F}" type="slidenum">
              <a:rPr lang="en-CA"/>
              <a:pPr algn="r" defTabSz="1360820"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6194" tIns="68098" rIns="136194" bIns="68098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194" tIns="68098" rIns="136194" bIns="68098" anchor="b"/>
          <a:lstStyle/>
          <a:p>
            <a:pPr algn="r" defTabSz="1360820"/>
            <a:fld id="{1BDE100F-9A78-49DF-8723-1D86E5C0A57F}" type="slidenum">
              <a:rPr lang="en-CA"/>
              <a:pPr algn="r" defTabSz="1360820"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dirty="0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639669E7-3BDD-43E3-8183-46F1CD659182}" type="slidenum">
              <a:rPr lang="en-CA"/>
              <a:pPr algn="r" defTabSz="1348016"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2766B76F-2E9C-4447-9067-3908F79B5F6F}" type="slidenum">
              <a:rPr lang="en-CA"/>
              <a:pPr algn="r" defTabSz="1357475"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E2F8C8D1-C07B-486C-A4C6-C3D38AD33BF8}" type="slidenum">
              <a:rPr lang="en-CA"/>
              <a:pPr algn="r" defTabSz="1357475"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2766B76F-2E9C-4447-9067-3908F79B5F6F}" type="slidenum">
              <a:rPr lang="en-CA"/>
              <a:pPr algn="r" defTabSz="1357475"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2766B76F-2E9C-4447-9067-3908F79B5F6F}" type="slidenum">
              <a:rPr lang="en-CA"/>
              <a:pPr algn="r" defTabSz="1357475"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2766B76F-2E9C-4447-9067-3908F79B5F6F}" type="slidenum">
              <a:rPr lang="en-CA"/>
              <a:pPr algn="r" defTabSz="1357475"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2766B76F-2E9C-4447-9067-3908F79B5F6F}" type="slidenum">
              <a:rPr lang="en-CA"/>
              <a:pPr algn="r" defTabSz="1357475"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2766B76F-2E9C-4447-9067-3908F79B5F6F}" type="slidenum">
              <a:rPr lang="en-CA"/>
              <a:pPr algn="r" defTabSz="1357475"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9AE50-A58A-4637-90F6-E825CB6E16DD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045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2766B76F-2E9C-4447-9067-3908F79B5F6F}" type="slidenum">
              <a:rPr lang="en-CA"/>
              <a:pPr algn="r" defTabSz="1357475"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2766B76F-2E9C-4447-9067-3908F79B5F6F}" type="slidenum">
              <a:rPr lang="en-CA"/>
              <a:pPr algn="r" defTabSz="1357475"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dirty="0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04885381-EA95-46CD-88E6-47D8519DFD95}" type="slidenum">
              <a:rPr lang="en-CA"/>
              <a:pPr algn="r" defTabSz="1348016"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E2F8C8D1-C07B-486C-A4C6-C3D38AD33BF8}" type="slidenum">
              <a:rPr lang="en-CA"/>
              <a:pPr algn="r" defTabSz="1357475"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smtClean="0"/>
          </a:p>
        </p:txBody>
      </p:sp>
      <p:sp>
        <p:nvSpPr>
          <p:cNvPr id="111619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8DD6EBB8-8148-4060-A37F-A2028607D6CC}" type="slidenum">
              <a:rPr lang="en-CA"/>
              <a:pPr algn="r" defTabSz="1348016"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smtClean="0"/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6228B858-26F4-45C4-A783-EF135284EEAD}" type="slidenum">
              <a:rPr lang="en-CA"/>
              <a:pPr algn="r" defTabSz="1348016"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639669E7-3BDD-43E3-8183-46F1CD659182}" type="slidenum">
              <a:rPr lang="en-CA"/>
              <a:pPr algn="r" defTabSz="1348016"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6194" tIns="68098" rIns="136194" bIns="68098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194" tIns="68098" rIns="136194" bIns="68098" anchor="b"/>
          <a:lstStyle/>
          <a:p>
            <a:pPr algn="r" defTabSz="1360820"/>
            <a:fld id="{1BDE100F-9A78-49DF-8723-1D86E5C0A57F}" type="slidenum">
              <a:rPr lang="en-CA"/>
              <a:pPr algn="r" defTabSz="1360820"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899" tIns="67449" rIns="134899" bIns="67449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899" tIns="67449" rIns="134899" bIns="67449" anchor="b"/>
          <a:lstStyle/>
          <a:p>
            <a:pPr algn="r" defTabSz="1347879"/>
            <a:fld id="{639669E7-3BDD-43E3-8183-46F1CD659182}" type="slidenum">
              <a:rPr lang="en-CA"/>
              <a:pPr algn="r" defTabSz="1347879"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317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04885381-EA95-46CD-88E6-47D8519DFD95}" type="slidenum">
              <a:rPr lang="en-CA"/>
              <a:pPr algn="r" defTabSz="1348016"/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3A79-B249-446A-B43B-A5FD9477DFF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93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3A79-B249-446A-B43B-A5FD9477DFF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93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04885381-EA95-46CD-88E6-47D8519DFD95}" type="slidenum">
              <a:rPr lang="en-CA"/>
              <a:pPr algn="r" defTabSz="1348016"/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3A79-B249-446A-B43B-A5FD9477DFF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93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3A79-B249-446A-B43B-A5FD9477DFF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93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3A79-B249-446A-B43B-A5FD9477DFF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137" tIns="67070" rIns="134137" bIns="67070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5265809" y="14029034"/>
            <a:ext cx="4028442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37" tIns="67070" rIns="134137" bIns="67070" anchor="b"/>
          <a:lstStyle/>
          <a:p>
            <a:pPr algn="r" defTabSz="1340280"/>
            <a:fld id="{639669E7-3BDD-43E3-8183-46F1CD659182}" type="slidenum">
              <a:rPr lang="en-CA"/>
              <a:pPr algn="r" defTabSz="1340280"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3A79-B249-446A-B43B-A5FD9477DFF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93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6194" tIns="68098" rIns="136194" bIns="68098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194" tIns="68098" rIns="136194" bIns="68098" anchor="b"/>
          <a:lstStyle/>
          <a:p>
            <a:pPr algn="r" defTabSz="1360820"/>
            <a:fld id="{1BDE100F-9A78-49DF-8723-1D86E5C0A57F}" type="slidenum">
              <a:rPr lang="en-CA"/>
              <a:pPr algn="r" defTabSz="1360820"/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899" tIns="67449" rIns="134899" bIns="67449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899" tIns="67449" rIns="134899" bIns="67449" anchor="b"/>
          <a:lstStyle/>
          <a:p>
            <a:pPr algn="r" defTabSz="1347879"/>
            <a:fld id="{639669E7-3BDD-43E3-8183-46F1CD659182}" type="slidenum">
              <a:rPr lang="en-CA"/>
              <a:pPr algn="r" defTabSz="1347879"/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6194" tIns="68098" rIns="136194" bIns="68098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194" tIns="68098" rIns="136194" bIns="68098" anchor="b"/>
          <a:lstStyle/>
          <a:p>
            <a:pPr algn="r" defTabSz="1360820"/>
            <a:fld id="{1BDE100F-9A78-49DF-8723-1D86E5C0A57F}" type="slidenum">
              <a:rPr lang="en-CA"/>
              <a:pPr algn="r" defTabSz="1360820"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963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899" tIns="67449" rIns="134899" bIns="67449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899" tIns="67449" rIns="134899" bIns="67449" anchor="b"/>
          <a:lstStyle/>
          <a:p>
            <a:pPr algn="r" defTabSz="1347879"/>
            <a:fld id="{639669E7-3BDD-43E3-8183-46F1CD659182}" type="slidenum">
              <a:rPr lang="en-CA"/>
              <a:pPr algn="r" defTabSz="1347879"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639669E7-3BDD-43E3-8183-46F1CD659182}" type="slidenum">
              <a:rPr lang="en-CA"/>
              <a:pPr algn="r" defTabSz="1348016"/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6194" tIns="68098" rIns="136194" bIns="68098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194" tIns="68098" rIns="136194" bIns="68098" anchor="b"/>
          <a:lstStyle/>
          <a:p>
            <a:pPr algn="r" defTabSz="1360820"/>
            <a:fld id="{1BDE100F-9A78-49DF-8723-1D86E5C0A57F}" type="slidenum">
              <a:rPr lang="en-CA"/>
              <a:pPr algn="r" defTabSz="1360820"/>
              <a:t>79</a:t>
            </a:fld>
            <a:endParaRPr lang="en-CA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899" tIns="67449" rIns="134899" bIns="67449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899" tIns="67449" rIns="134899" bIns="67449" anchor="b"/>
          <a:lstStyle/>
          <a:p>
            <a:pPr algn="r" defTabSz="1347879"/>
            <a:fld id="{639669E7-3BDD-43E3-8183-46F1CD659182}" type="slidenum">
              <a:rPr lang="en-CA"/>
              <a:pPr algn="r" defTabSz="1347879"/>
              <a:t>80</a:t>
            </a:fld>
            <a:endParaRPr lang="en-CA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3050" y="1106488"/>
            <a:ext cx="9847263" cy="5540375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5812" tIns="67906" rIns="135812" bIns="67906"/>
          <a:lstStyle/>
          <a:p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5265810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5812" tIns="67906" rIns="135812" bIns="67906" anchor="b"/>
          <a:lstStyle/>
          <a:p>
            <a:pPr algn="r" defTabSz="1357475"/>
            <a:fld id="{2766B76F-2E9C-4447-9067-3908F79B5F6F}" type="slidenum">
              <a:rPr lang="en-CA"/>
              <a:pPr algn="r" defTabSz="1357475"/>
              <a:t>82</a:t>
            </a:fld>
            <a:endParaRPr lang="en-CA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34913" tIns="67456" rIns="134913" bIns="67456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5265809" y="14029032"/>
            <a:ext cx="4028441" cy="7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913" tIns="67456" rIns="134913" bIns="67456" anchor="b"/>
          <a:lstStyle/>
          <a:p>
            <a:pPr algn="r" defTabSz="1348016"/>
            <a:fld id="{639669E7-3BDD-43E3-8183-46F1CD659182}" type="slidenum">
              <a:rPr lang="en-CA"/>
              <a:pPr algn="r" defTabSz="1348016"/>
              <a:t>97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55727"/>
            <a:ext cx="7772400" cy="1021556"/>
          </a:xfrm>
        </p:spPr>
        <p:txBody>
          <a:bodyPr anchor="t"/>
          <a:lstStyle>
            <a:lvl1pPr algn="ct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3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2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ors.wiki.ti.com/index.php/Memory_ma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9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ors.wiki.ti.com/index.php/Debug_versus_Optimization_Tradeof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7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9.png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rocessors.wiki.ti.com/index.php/Category:GUI_Composer" TargetMode="Externa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9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png"/><Relationship Id="rId4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09.png"/><Relationship Id="rId4" Type="http://schemas.openxmlformats.org/officeDocument/2006/relationships/image" Target="../media/image9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Code Composer Studio v6</a:t>
            </a:r>
            <a:br>
              <a:rPr lang="en-US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Workshop for MSP432</a:t>
            </a:r>
            <a:endParaRPr lang="en-US" sz="2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Lab </a:t>
            </a:r>
            <a:r>
              <a:rPr lang="en-US" dirty="0" smtClean="0"/>
              <a:t>Handbook</a:t>
            </a: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215F0D-92E5-4128-9B70-CC7518499649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47" y="1231606"/>
            <a:ext cx="2000465" cy="199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07156"/>
            <a:ext cx="8912225" cy="610791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1: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7" y="627535"/>
            <a:ext cx="8467725" cy="4058617"/>
          </a:xfrm>
        </p:spPr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Key Objectives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Import and build the </a:t>
            </a:r>
            <a:r>
              <a:rPr lang="en-US" b="1" dirty="0" smtClean="0">
                <a:solidFill>
                  <a:srgbClr val="0066FF"/>
                </a:solidFill>
              </a:rPr>
              <a:t>Blink LED</a:t>
            </a:r>
            <a:r>
              <a:rPr lang="en-US" dirty="0" smtClean="0"/>
              <a:t> </a:t>
            </a:r>
            <a:r>
              <a:rPr lang="en-CA" dirty="0" smtClean="0">
                <a:solidFill>
                  <a:srgbClr val="0066FF"/>
                </a:solidFill>
              </a:rPr>
              <a:t>example program 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Start a debug session and load/flash the program to the </a:t>
            </a:r>
            <a:r>
              <a:rPr lang="en-US" dirty="0" smtClean="0">
                <a:solidFill>
                  <a:srgbClr val="0066FF"/>
                </a:solidFill>
              </a:rPr>
              <a:t>target</a:t>
            </a:r>
            <a:endParaRPr lang="en-CA" dirty="0" smtClean="0">
              <a:solidFill>
                <a:srgbClr val="0066FF"/>
              </a:solidFill>
            </a:endParaRP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Run the program</a:t>
            </a:r>
          </a:p>
          <a:p>
            <a:r>
              <a:rPr lang="en-CA" dirty="0" smtClean="0">
                <a:solidFill>
                  <a:srgbClr val="0066FF"/>
                </a:solidFill>
              </a:rPr>
              <a:t>Tools and Concepts Covered</a:t>
            </a:r>
          </a:p>
          <a:p>
            <a:pPr lvl="1"/>
            <a:r>
              <a:rPr lang="en-CA" dirty="0">
                <a:solidFill>
                  <a:srgbClr val="0066FF"/>
                </a:solidFill>
              </a:rPr>
              <a:t>Eclipse Concepts </a:t>
            </a:r>
            <a:r>
              <a:rPr lang="en-CA" b="1" dirty="0">
                <a:solidFill>
                  <a:srgbClr val="0066FF"/>
                </a:solidFill>
              </a:rPr>
              <a:t>(Workspace, Workbench, Perspectives, Views, Projects)</a:t>
            </a:r>
          </a:p>
          <a:p>
            <a:pPr lvl="1"/>
            <a:r>
              <a:rPr lang="en-CA" b="1" dirty="0">
                <a:solidFill>
                  <a:srgbClr val="0066FF"/>
                </a:solidFill>
              </a:rPr>
              <a:t>Resource Explorer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Importing/Building/Running </a:t>
            </a:r>
            <a:r>
              <a:rPr lang="en-CA" dirty="0">
                <a:solidFill>
                  <a:srgbClr val="0066FF"/>
                </a:solidFill>
              </a:rPr>
              <a:t>an example project/program</a:t>
            </a:r>
          </a:p>
        </p:txBody>
      </p:sp>
    </p:spTree>
    <p:extLst>
      <p:ext uri="{BB962C8B-B14F-4D97-AF65-F5344CB8AC3E}">
        <p14:creationId xmlns:p14="http://schemas.microsoft.com/office/powerpoint/2010/main" val="23697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CCS and Open Resource Explorer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Double click on the Code Composer Studio desktop icon</a:t>
            </a:r>
          </a:p>
          <a:p>
            <a:pPr marL="342946" indent="-342946">
              <a:buFont typeface="+mj-lt"/>
              <a:buAutoNum type="arabicPeriod"/>
            </a:pPr>
            <a:endParaRPr lang="en-US" dirty="0" smtClean="0"/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Specify </a:t>
            </a:r>
            <a:r>
              <a:rPr lang="en-US" i="1" dirty="0"/>
              <a:t>C:\</a:t>
            </a:r>
            <a:r>
              <a:rPr lang="en-US" i="1" dirty="0" smtClean="0"/>
              <a:t>ccsv6_workshop\msp432\workspace </a:t>
            </a:r>
            <a:r>
              <a:rPr lang="en-US" dirty="0" smtClean="0"/>
              <a:t>as the workspace location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Browse Examples</a:t>
            </a:r>
            <a:r>
              <a:rPr lang="en-US" dirty="0" smtClean="0"/>
              <a:t> in the </a:t>
            </a:r>
            <a:r>
              <a:rPr lang="en-US" b="1" dirty="0" smtClean="0"/>
              <a:t>Getting Started</a:t>
            </a:r>
            <a:r>
              <a:rPr lang="en-US" dirty="0" smtClean="0"/>
              <a:t> page</a:t>
            </a:r>
          </a:p>
          <a:p>
            <a:endParaRPr lang="en-US" sz="1700" dirty="0"/>
          </a:p>
          <a:p>
            <a:pPr lvl="1"/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88" y="882224"/>
            <a:ext cx="600159" cy="678751"/>
          </a:xfrm>
          <a:prstGeom prst="rect">
            <a:avLst/>
          </a:prstGeom>
        </p:spPr>
      </p:pic>
      <p:pic>
        <p:nvPicPr>
          <p:cNvPr id="1026" name="Picture 2" descr="E:\WORK\lprf\ss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5" y="2276025"/>
            <a:ext cx="2823604" cy="16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i="1" dirty="0" smtClean="0"/>
              <a:t>Resource Explorer</a:t>
            </a:r>
            <a:r>
              <a:rPr lang="en-CA" dirty="0" smtClean="0"/>
              <a:t>: Examples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2" y="869156"/>
            <a:ext cx="8449701" cy="3769017"/>
          </a:xfrm>
        </p:spPr>
        <p:txBody>
          <a:bodyPr/>
          <a:lstStyle/>
          <a:p>
            <a:r>
              <a:rPr lang="en-US" b="0" dirty="0" smtClean="0">
                <a:solidFill>
                  <a:srgbClr val="0066FF"/>
                </a:solidFill>
              </a:rPr>
              <a:t>Displays all example projects discovered by the </a:t>
            </a:r>
            <a:r>
              <a:rPr lang="en-US" b="1" dirty="0" smtClean="0">
                <a:solidFill>
                  <a:srgbClr val="0066FF"/>
                </a:solidFill>
              </a:rPr>
              <a:t>Resource Explorer</a:t>
            </a:r>
          </a:p>
          <a:p>
            <a:r>
              <a:rPr lang="en-US" b="0" dirty="0" smtClean="0">
                <a:solidFill>
                  <a:srgbClr val="0066FF"/>
                </a:solidFill>
              </a:rPr>
              <a:t>Step by step instructions on how to build/run the examples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 smtClean="0"/>
              <a:t>Blink LED </a:t>
            </a:r>
            <a:r>
              <a:rPr lang="en-US" dirty="0"/>
              <a:t>example under </a:t>
            </a:r>
            <a:r>
              <a:rPr lang="en-US" b="1" i="1" dirty="0" err="1"/>
              <a:t>MSPWare</a:t>
            </a:r>
            <a:r>
              <a:rPr lang="en-US" b="1" i="1" dirty="0"/>
              <a:t> </a:t>
            </a:r>
            <a:r>
              <a:rPr lang="en-US" i="1" dirty="0"/>
              <a:t>-&gt; Development Tools  -&gt; MSP-EXP432P401R –&gt; Examples -&gt; </a:t>
            </a:r>
            <a:r>
              <a:rPr lang="en-US" i="1" dirty="0" smtClean="0"/>
              <a:t>Blink LED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0" y="939675"/>
            <a:ext cx="213333" cy="21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9" y="1290232"/>
            <a:ext cx="213333" cy="213333"/>
          </a:xfrm>
          <a:prstGeom prst="rect">
            <a:avLst/>
          </a:prstGeom>
        </p:spPr>
      </p:pic>
      <p:pic>
        <p:nvPicPr>
          <p:cNvPr id="2" name="Picture 2" descr="C:\Users\keesio\Desktop\ss\log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2286822"/>
            <a:ext cx="4833070" cy="22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Step 1: Import </a:t>
            </a:r>
            <a:r>
              <a:rPr lang="en-CA" i="1" dirty="0" smtClean="0"/>
              <a:t>Blink LED </a:t>
            </a:r>
            <a:r>
              <a:rPr lang="en-CA" dirty="0" smtClean="0"/>
              <a:t>Project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889397"/>
            <a:ext cx="8343081" cy="3519488"/>
          </a:xfrm>
        </p:spPr>
        <p:txBody>
          <a:bodyPr/>
          <a:lstStyle/>
          <a:p>
            <a:pPr marL="342946" indent="-342946">
              <a:buFont typeface="+mj-lt"/>
              <a:buAutoNum type="arabicPeriod" startAt="2"/>
            </a:pPr>
            <a:r>
              <a:rPr lang="en-US" b="0" dirty="0" smtClean="0"/>
              <a:t>Follow </a:t>
            </a:r>
            <a:r>
              <a:rPr lang="en-US" b="1" dirty="0" smtClean="0"/>
              <a:t>Step 1</a:t>
            </a:r>
            <a:r>
              <a:rPr lang="en-US" b="0" dirty="0" smtClean="0"/>
              <a:t> and import the </a:t>
            </a:r>
            <a:r>
              <a:rPr lang="en-US" b="1" dirty="0" smtClean="0"/>
              <a:t>Blink LED </a:t>
            </a:r>
            <a:r>
              <a:rPr lang="en-US" b="0" dirty="0" smtClean="0"/>
              <a:t>project into the CCS Workspace by clicking on the </a:t>
            </a:r>
            <a:r>
              <a:rPr lang="en-US" b="1" dirty="0" smtClean="0"/>
              <a:t>Import the example project into CCS </a:t>
            </a:r>
            <a:r>
              <a:rPr lang="en-US" b="0" dirty="0" smtClean="0"/>
              <a:t>link</a:t>
            </a:r>
          </a:p>
          <a:p>
            <a:endParaRPr lang="en-US" sz="1100" dirty="0"/>
          </a:p>
          <a:p>
            <a:endParaRPr lang="en-US" sz="1200" dirty="0"/>
          </a:p>
        </p:txBody>
      </p:sp>
      <p:pic>
        <p:nvPicPr>
          <p:cNvPr id="2050" name="Picture 2" descr="C:\Users\keesio\Desktop\ss\log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8" y="1650218"/>
            <a:ext cx="5158792" cy="20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Step 1: Import </a:t>
            </a:r>
            <a:r>
              <a:rPr lang="en-CA" i="1" dirty="0"/>
              <a:t>Blink LED </a:t>
            </a:r>
            <a:r>
              <a:rPr lang="en-CA" dirty="0" smtClean="0"/>
              <a:t>Project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889398"/>
            <a:ext cx="8283517" cy="3572563"/>
          </a:xfrm>
        </p:spPr>
        <p:txBody>
          <a:bodyPr/>
          <a:lstStyle/>
          <a:p>
            <a:r>
              <a:rPr lang="en-US" b="0" dirty="0" smtClean="0">
                <a:solidFill>
                  <a:srgbClr val="0066FF"/>
                </a:solidFill>
              </a:rPr>
              <a:t>The project will appear in the </a:t>
            </a:r>
            <a:r>
              <a:rPr lang="en-US" b="1" dirty="0" smtClean="0">
                <a:solidFill>
                  <a:srgbClr val="0066FF"/>
                </a:solidFill>
              </a:rPr>
              <a:t>Project Explorer</a:t>
            </a:r>
            <a:r>
              <a:rPr lang="en-US" b="0" dirty="0" smtClean="0">
                <a:solidFill>
                  <a:srgbClr val="0066FF"/>
                </a:solidFill>
              </a:rPr>
              <a:t> if the import is successful, the </a:t>
            </a:r>
            <a:r>
              <a:rPr lang="en-US" b="1" dirty="0" err="1" smtClean="0">
                <a:solidFill>
                  <a:srgbClr val="0066FF"/>
                </a:solidFill>
              </a:rPr>
              <a:t>main.c</a:t>
            </a:r>
            <a:r>
              <a:rPr lang="en-US" b="0" dirty="0" smtClean="0">
                <a:solidFill>
                  <a:srgbClr val="0066FF"/>
                </a:solidFill>
              </a:rPr>
              <a:t> source file will be opened in the editor, and a green checkmark will appear next to the link to indicate success</a:t>
            </a:r>
          </a:p>
          <a:p>
            <a:endParaRPr lang="en-US" b="0" dirty="0" smtClean="0">
              <a:solidFill>
                <a:srgbClr val="0066FF"/>
              </a:solidFill>
            </a:endParaRPr>
          </a:p>
          <a:p>
            <a:endParaRPr lang="en-US" sz="1100" dirty="0"/>
          </a:p>
          <a:p>
            <a:endParaRPr lang="en-US" sz="1200" dirty="0"/>
          </a:p>
        </p:txBody>
      </p:sp>
      <p:pic>
        <p:nvPicPr>
          <p:cNvPr id="3075" name="Picture 3" descr="C:\Apps\CCS4Training\GREE\pics\green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6731" y="1476823"/>
            <a:ext cx="269748" cy="26412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2" y="940011"/>
            <a:ext cx="213333" cy="213333"/>
          </a:xfrm>
          <a:prstGeom prst="rect">
            <a:avLst/>
          </a:prstGeom>
        </p:spPr>
      </p:pic>
      <p:pic>
        <p:nvPicPr>
          <p:cNvPr id="2050" name="Picture 2" descr="C:\Users\keesio\Desktop\ss\log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7" y="1841989"/>
            <a:ext cx="6525748" cy="274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Step 2: Build </a:t>
            </a:r>
            <a:r>
              <a:rPr lang="en-CA" i="1" dirty="0"/>
              <a:t>Blink LED </a:t>
            </a:r>
            <a:r>
              <a:rPr lang="en-CA" dirty="0" smtClean="0"/>
              <a:t>Project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843559"/>
            <a:ext cx="8487097" cy="3294365"/>
          </a:xfrm>
        </p:spPr>
        <p:txBody>
          <a:bodyPr/>
          <a:lstStyle/>
          <a:p>
            <a:pPr marL="342946" indent="-342946">
              <a:buFont typeface="+mj-lt"/>
              <a:buAutoNum type="arabicPeriod" startAt="3"/>
            </a:pPr>
            <a:r>
              <a:rPr lang="en-US" b="0" dirty="0" smtClean="0"/>
              <a:t>Follow </a:t>
            </a:r>
            <a:r>
              <a:rPr lang="en-US" b="1" dirty="0" smtClean="0"/>
              <a:t>Step 2</a:t>
            </a:r>
            <a:r>
              <a:rPr lang="en-US" b="0" dirty="0" smtClean="0"/>
              <a:t> and build the </a:t>
            </a:r>
            <a:r>
              <a:rPr lang="en-US" b="1" dirty="0" smtClean="0"/>
              <a:t>Hello Example </a:t>
            </a:r>
            <a:r>
              <a:rPr lang="en-US" b="0" dirty="0" smtClean="0"/>
              <a:t>project by clicking on the </a:t>
            </a:r>
            <a:r>
              <a:rPr lang="en-US" b="1" dirty="0" smtClean="0"/>
              <a:t>Build the imported project </a:t>
            </a:r>
            <a:r>
              <a:rPr lang="en-US" dirty="0" smtClean="0"/>
              <a:t>link</a:t>
            </a:r>
          </a:p>
          <a:p>
            <a:r>
              <a:rPr lang="en-US" b="0" dirty="0" smtClean="0">
                <a:solidFill>
                  <a:srgbClr val="0066FF"/>
                </a:solidFill>
              </a:rPr>
              <a:t>The build </a:t>
            </a:r>
            <a:r>
              <a:rPr lang="en-US" b="1" dirty="0" smtClean="0">
                <a:solidFill>
                  <a:srgbClr val="0066FF"/>
                </a:solidFill>
              </a:rPr>
              <a:t>Console</a:t>
            </a:r>
            <a:r>
              <a:rPr lang="en-US" b="0" dirty="0" smtClean="0">
                <a:solidFill>
                  <a:srgbClr val="0066FF"/>
                </a:solidFill>
              </a:rPr>
              <a:t> view will appear along the bottom with build messages as the project builds</a:t>
            </a:r>
          </a:p>
          <a:p>
            <a:r>
              <a:rPr lang="en-US" b="0" dirty="0" smtClean="0">
                <a:solidFill>
                  <a:srgbClr val="0066FF"/>
                </a:solidFill>
              </a:rPr>
              <a:t>If the build is successful, a green checkmark will appear next to the link to indicate success</a:t>
            </a:r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2" y="1543647"/>
            <a:ext cx="213333" cy="21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2" y="2149799"/>
            <a:ext cx="213333" cy="213333"/>
          </a:xfrm>
          <a:prstGeom prst="rect">
            <a:avLst/>
          </a:prstGeom>
        </p:spPr>
      </p:pic>
      <p:pic>
        <p:nvPicPr>
          <p:cNvPr id="8" name="Picture 3" descr="C:\Apps\CCS4Training\GREE\pics\green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7462" y="2439411"/>
            <a:ext cx="269748" cy="264128"/>
          </a:xfrm>
          <a:prstGeom prst="rect">
            <a:avLst/>
          </a:prstGeom>
          <a:noFill/>
        </p:spPr>
      </p:pic>
      <p:pic>
        <p:nvPicPr>
          <p:cNvPr id="4099" name="Picture 3" descr="C:\Users\keesio\Desktop\ss\log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0" y="2506327"/>
            <a:ext cx="6263188" cy="20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Step 3: Specify </a:t>
            </a:r>
            <a:r>
              <a:rPr lang="en-CA" i="1" dirty="0" smtClean="0"/>
              <a:t>Debugger Configuration</a:t>
            </a:r>
            <a:endParaRPr lang="en-US" i="1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889398"/>
            <a:ext cx="8353426" cy="3428290"/>
          </a:xfrm>
        </p:spPr>
        <p:txBody>
          <a:bodyPr/>
          <a:lstStyle/>
          <a:p>
            <a:r>
              <a:rPr lang="en-US" b="0" dirty="0" smtClean="0">
                <a:solidFill>
                  <a:srgbClr val="0066FF"/>
                </a:solidFill>
              </a:rPr>
              <a:t>Note </a:t>
            </a:r>
            <a:r>
              <a:rPr lang="en-US" dirty="0">
                <a:solidFill>
                  <a:srgbClr val="0066FF"/>
                </a:solidFill>
              </a:rPr>
              <a:t>that a green </a:t>
            </a:r>
            <a:r>
              <a:rPr lang="en-US" dirty="0" smtClean="0">
                <a:solidFill>
                  <a:srgbClr val="0066FF"/>
                </a:solidFill>
              </a:rPr>
              <a:t>checkmark exists for </a:t>
            </a:r>
            <a:r>
              <a:rPr lang="en-US" b="1" dirty="0" smtClean="0">
                <a:solidFill>
                  <a:srgbClr val="0066FF"/>
                </a:solidFill>
              </a:rPr>
              <a:t>Step 3</a:t>
            </a:r>
            <a:r>
              <a:rPr lang="en-US" dirty="0" smtClean="0">
                <a:solidFill>
                  <a:srgbClr val="0066FF"/>
                </a:solidFill>
              </a:rPr>
              <a:t> since </a:t>
            </a:r>
            <a:r>
              <a:rPr lang="en-US" b="0" dirty="0" smtClean="0">
                <a:solidFill>
                  <a:srgbClr val="0066FF"/>
                </a:solidFill>
              </a:rPr>
              <a:t>the </a:t>
            </a:r>
            <a:r>
              <a:rPr lang="en-US" b="1" dirty="0" smtClean="0">
                <a:solidFill>
                  <a:srgbClr val="0066FF"/>
                </a:solidFill>
              </a:rPr>
              <a:t>Connection</a:t>
            </a:r>
            <a:r>
              <a:rPr lang="en-US" b="0" dirty="0" smtClean="0">
                <a:solidFill>
                  <a:srgbClr val="0066FF"/>
                </a:solidFill>
              </a:rPr>
              <a:t> type is already defined 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The emulator connection is already specified in the project properties and a target configuration was generated on project import (</a:t>
            </a:r>
            <a:r>
              <a:rPr lang="en-US" b="1" dirty="0" smtClean="0">
                <a:solidFill>
                  <a:srgbClr val="0066FF"/>
                </a:solidFill>
              </a:rPr>
              <a:t>Step 1</a:t>
            </a:r>
            <a:r>
              <a:rPr lang="en-US" dirty="0" smtClean="0">
                <a:solidFill>
                  <a:srgbClr val="0066FF"/>
                </a:solidFill>
              </a:rPr>
              <a:t>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8" y="985776"/>
            <a:ext cx="213333" cy="213333"/>
          </a:xfrm>
          <a:prstGeom prst="rect">
            <a:avLst/>
          </a:prstGeom>
        </p:spPr>
      </p:pic>
      <p:pic>
        <p:nvPicPr>
          <p:cNvPr id="2" name="Picture 2" descr="C:\Users\keesio\Desktop\ss\log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2" y="2258767"/>
            <a:ext cx="5988450" cy="121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Step 4: Debug </a:t>
            </a:r>
            <a:r>
              <a:rPr lang="en-CA" i="1" dirty="0"/>
              <a:t>Blink LED </a:t>
            </a:r>
            <a:r>
              <a:rPr lang="en-CA" dirty="0" smtClean="0"/>
              <a:t>Project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08985" y="805176"/>
            <a:ext cx="8464674" cy="3777183"/>
          </a:xfrm>
        </p:spPr>
        <p:txBody>
          <a:bodyPr/>
          <a:lstStyle/>
          <a:p>
            <a:pPr marL="342946" indent="-342946">
              <a:buFont typeface="+mj-lt"/>
              <a:buAutoNum type="arabicPeriod" startAt="4"/>
            </a:pPr>
            <a:r>
              <a:rPr lang="en-US" b="0" dirty="0" smtClean="0"/>
              <a:t>Follow </a:t>
            </a:r>
            <a:r>
              <a:rPr lang="en-US" b="1" dirty="0" smtClean="0"/>
              <a:t>Step 4</a:t>
            </a:r>
            <a:r>
              <a:rPr lang="en-US" b="0" dirty="0" smtClean="0"/>
              <a:t> and debug the project by clicking on the </a:t>
            </a:r>
            <a:r>
              <a:rPr lang="en-US" b="1" dirty="0" smtClean="0"/>
              <a:t>Debug the imported project</a:t>
            </a:r>
            <a:r>
              <a:rPr lang="en-US" b="0" i="1" dirty="0" smtClean="0"/>
              <a:t> </a:t>
            </a:r>
            <a:r>
              <a:rPr lang="en-US" b="0" dirty="0" smtClean="0"/>
              <a:t>link</a:t>
            </a:r>
          </a:p>
          <a:p>
            <a:r>
              <a:rPr lang="en-CA" b="0" dirty="0" smtClean="0">
                <a:solidFill>
                  <a:srgbClr val="0066FF"/>
                </a:solidFill>
              </a:rPr>
              <a:t>Several actions are done automatically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Prompt to save source files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Build the project (incrementally)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Start the debugger (CCS will switch to the </a:t>
            </a:r>
            <a:r>
              <a:rPr lang="en-CA" b="1" dirty="0" smtClean="0">
                <a:solidFill>
                  <a:srgbClr val="0066FF"/>
                </a:solidFill>
              </a:rPr>
              <a:t>CCS Debug </a:t>
            </a:r>
            <a:r>
              <a:rPr lang="en-CA" dirty="0" smtClean="0">
                <a:solidFill>
                  <a:srgbClr val="0066FF"/>
                </a:solidFill>
              </a:rPr>
              <a:t>perspective)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Connect CCS to the target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Load (flash) the program on the </a:t>
            </a:r>
            <a:br>
              <a:rPr lang="en-CA" dirty="0" smtClean="0">
                <a:solidFill>
                  <a:srgbClr val="0066FF"/>
                </a:solidFill>
              </a:rPr>
            </a:br>
            <a:r>
              <a:rPr lang="en-CA" dirty="0" smtClean="0">
                <a:solidFill>
                  <a:srgbClr val="0066FF"/>
                </a:solidFill>
              </a:rPr>
              <a:t>target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Run to </a:t>
            </a:r>
            <a:r>
              <a:rPr lang="en-CA" b="1" dirty="0" smtClean="0">
                <a:solidFill>
                  <a:srgbClr val="0066FF"/>
                </a:solidFill>
              </a:rPr>
              <a:t>main</a:t>
            </a:r>
          </a:p>
          <a:p>
            <a:r>
              <a:rPr lang="en-CA" b="0" dirty="0" smtClean="0">
                <a:solidFill>
                  <a:srgbClr val="0066FF"/>
                </a:solidFill>
              </a:rPr>
              <a:t>Don’t want it to do all of the above at once? You can configure it to skip some steps (</a:t>
            </a:r>
            <a:r>
              <a:rPr lang="en-CA" b="1" dirty="0" smtClean="0">
                <a:solidFill>
                  <a:srgbClr val="0066FF"/>
                </a:solidFill>
              </a:rPr>
              <a:t>Debugger Options</a:t>
            </a:r>
            <a:r>
              <a:rPr lang="en-CA" b="0" dirty="0" smtClean="0">
                <a:solidFill>
                  <a:srgbClr val="0066FF"/>
                </a:solidFill>
              </a:rPr>
              <a:t>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5" y="1519807"/>
            <a:ext cx="213333" cy="21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5" y="3851705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Debug Probe Firmware Update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08985" y="805176"/>
            <a:ext cx="8464674" cy="3777183"/>
          </a:xfrm>
        </p:spPr>
        <p:txBody>
          <a:bodyPr/>
          <a:lstStyle/>
          <a:p>
            <a:r>
              <a:rPr lang="en-US" b="0" dirty="0" smtClean="0">
                <a:solidFill>
                  <a:srgbClr val="0066FF"/>
                </a:solidFill>
              </a:rPr>
              <a:t>Depending on the </a:t>
            </a:r>
            <a:r>
              <a:rPr lang="en-US" b="0" dirty="0" err="1" smtClean="0">
                <a:solidFill>
                  <a:srgbClr val="0066FF"/>
                </a:solidFill>
              </a:rPr>
              <a:t>LaunchPad</a:t>
            </a:r>
            <a:r>
              <a:rPr lang="en-US" b="0" dirty="0" smtClean="0">
                <a:solidFill>
                  <a:srgbClr val="0066FF"/>
                </a:solidFill>
              </a:rPr>
              <a:t> version and the version of the Emulator Pack installed with CCS, a dialog box with the follow message may appear:</a:t>
            </a:r>
          </a:p>
          <a:p>
            <a:endParaRPr lang="en-US" b="0" dirty="0" smtClean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  <a:p>
            <a:endParaRPr lang="en-US" b="0" dirty="0" smtClean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  <a:p>
            <a:endParaRPr lang="en-US" b="0" dirty="0" smtClean="0">
              <a:solidFill>
                <a:srgbClr val="0066FF"/>
              </a:solidFill>
            </a:endParaRPr>
          </a:p>
          <a:p>
            <a:r>
              <a:rPr lang="en-US" b="0" dirty="0" smtClean="0">
                <a:solidFill>
                  <a:srgbClr val="0066FF"/>
                </a:solidFill>
              </a:rPr>
              <a:t>If this message is encountered, please click on the the </a:t>
            </a:r>
            <a:r>
              <a:rPr lang="en-US" b="1" dirty="0" smtClean="0">
                <a:solidFill>
                  <a:srgbClr val="0066FF"/>
                </a:solidFill>
              </a:rPr>
              <a:t>Update</a:t>
            </a:r>
            <a:r>
              <a:rPr lang="en-US" b="0" dirty="0" smtClean="0">
                <a:solidFill>
                  <a:srgbClr val="0066FF"/>
                </a:solidFill>
              </a:rPr>
              <a:t> button in the dialog box, to update the firmware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This update is only required once (until the TI Emulation Package is updated within CCS)</a:t>
            </a:r>
            <a:endParaRPr lang="en-US" b="0" dirty="0" smtClean="0">
              <a:solidFill>
                <a:srgbClr val="0066FF"/>
              </a:solidFill>
            </a:endParaRPr>
          </a:p>
          <a:p>
            <a:pPr lvl="1"/>
            <a:endParaRPr lang="en-US" b="0" dirty="0" smtClean="0"/>
          </a:p>
          <a:p>
            <a:pPr lvl="1"/>
            <a:endParaRPr lang="en-US" b="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200" dirty="0"/>
          </a:p>
        </p:txBody>
      </p:sp>
      <p:pic>
        <p:nvPicPr>
          <p:cNvPr id="6" name="Picture 5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22" y="856408"/>
            <a:ext cx="216973" cy="216973"/>
          </a:xfrm>
          <a:prstGeom prst="rect">
            <a:avLst/>
          </a:prstGeom>
          <a:noFill/>
        </p:spPr>
      </p:pic>
      <p:pic>
        <p:nvPicPr>
          <p:cNvPr id="10" name="Picture 9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9884" y="0"/>
            <a:ext cx="494116" cy="494116"/>
          </a:xfrm>
          <a:prstGeom prst="rect">
            <a:avLst/>
          </a:prstGeom>
          <a:noFill/>
        </p:spPr>
      </p:pic>
      <p:pic>
        <p:nvPicPr>
          <p:cNvPr id="1026" name="Picture 2" descr="C:\Users\a0389327\Desktop\432_firm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15" y="1471308"/>
            <a:ext cx="3515574" cy="16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39" y="3331724"/>
            <a:ext cx="216973" cy="216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1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eesio\Desktop\ss\log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6" y="667151"/>
            <a:ext cx="7819813" cy="39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94881" y="1084522"/>
            <a:ext cx="7814143" cy="1767072"/>
            <a:chOff x="1323098" y="1357551"/>
            <a:chExt cx="7271484" cy="2248147"/>
          </a:xfrm>
        </p:grpSpPr>
        <p:sp>
          <p:nvSpPr>
            <p:cNvPr id="92164" name="Rounded Rectangle 5"/>
            <p:cNvSpPr>
              <a:spLocks noChangeArrowheads="1"/>
            </p:cNvSpPr>
            <p:nvPr/>
          </p:nvSpPr>
          <p:spPr bwMode="auto">
            <a:xfrm>
              <a:off x="2541178" y="3237458"/>
              <a:ext cx="1940262" cy="36824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CA" sz="1100" dirty="0">
                  <a:latin typeface="Arial Narrow" panose="020B0606020202030204" pitchFamily="34" charset="0"/>
                </a:rPr>
                <a:t>Program counter at </a:t>
              </a:r>
              <a:r>
                <a:rPr lang="en-CA" sz="1100" b="1" dirty="0">
                  <a:latin typeface="Arial Narrow" panose="020B0606020202030204" pitchFamily="34" charset="0"/>
                </a:rPr>
                <a:t>main</a:t>
              </a:r>
              <a:endParaRPr lang="en-CA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92169" name="Line 12"/>
            <p:cNvSpPr>
              <a:spLocks noChangeShapeType="1"/>
            </p:cNvSpPr>
            <p:nvPr/>
          </p:nvSpPr>
          <p:spPr bwMode="auto">
            <a:xfrm flipH="1" flipV="1">
              <a:off x="1323098" y="3184165"/>
              <a:ext cx="1218076" cy="215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1" name="Rounded Rectangle 5"/>
            <p:cNvSpPr>
              <a:spLocks noChangeArrowheads="1"/>
            </p:cNvSpPr>
            <p:nvPr/>
          </p:nvSpPr>
          <p:spPr bwMode="auto">
            <a:xfrm>
              <a:off x="6806705" y="1679372"/>
              <a:ext cx="1787877" cy="60651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CA" sz="1100" dirty="0">
                  <a:latin typeface="Arial Narrow" panose="020B0606020202030204" pitchFamily="34" charset="0"/>
                </a:rPr>
                <a:t>Switched to </a:t>
              </a:r>
              <a:r>
                <a:rPr lang="en-CA" sz="1100" b="1" dirty="0">
                  <a:latin typeface="Arial Narrow" panose="020B0606020202030204" pitchFamily="34" charset="0"/>
                </a:rPr>
                <a:t>CCS Debug</a:t>
              </a:r>
              <a:r>
                <a:rPr lang="en-CA" sz="1100" dirty="0">
                  <a:latin typeface="Arial Narrow" panose="020B0606020202030204" pitchFamily="34" charset="0"/>
                </a:rPr>
                <a:t> perspective</a:t>
              </a:r>
            </a:p>
          </p:txBody>
        </p:sp>
        <p:sp>
          <p:nvSpPr>
            <p:cNvPr id="92172" name="Line 15"/>
            <p:cNvSpPr>
              <a:spLocks noChangeShapeType="1"/>
            </p:cNvSpPr>
            <p:nvPr/>
          </p:nvSpPr>
          <p:spPr bwMode="auto">
            <a:xfrm flipV="1">
              <a:off x="8162233" y="1357551"/>
              <a:ext cx="0" cy="3218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96" y="107156"/>
            <a:ext cx="9108504" cy="610791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Debug Session for </a:t>
            </a:r>
            <a:r>
              <a:rPr lang="en-CA" i="1" dirty="0"/>
              <a:t>Blink LED</a:t>
            </a:r>
            <a:r>
              <a:rPr lang="en-US" i="1" dirty="0" smtClean="0"/>
              <a:t> </a:t>
            </a:r>
            <a:r>
              <a:rPr lang="en-CA" dirty="0" smtClean="0"/>
              <a:t>Project</a:t>
            </a:r>
            <a:endParaRPr lang="en-US" dirty="0"/>
          </a:p>
        </p:txBody>
      </p:sp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3642860" y="1920073"/>
            <a:ext cx="1962854" cy="45119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100" b="1" dirty="0">
                <a:latin typeface="Arial Narrow" panose="020B0606020202030204" pitchFamily="34" charset="0"/>
              </a:rPr>
              <a:t>Debug</a:t>
            </a:r>
            <a:r>
              <a:rPr lang="en-CA" sz="1100" dirty="0">
                <a:latin typeface="Arial Narrow" panose="020B0606020202030204" pitchFamily="34" charset="0"/>
              </a:rPr>
              <a:t> view for project being debugger</a:t>
            </a:r>
            <a:endParaRPr lang="en-CA" sz="800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9987" y="923991"/>
            <a:ext cx="2352874" cy="1620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3" name="Rounded Rectangle 5"/>
          <p:cNvSpPr>
            <a:spLocks noChangeArrowheads="1"/>
          </p:cNvSpPr>
          <p:nvPr/>
        </p:nvSpPr>
        <p:spPr bwMode="auto">
          <a:xfrm>
            <a:off x="3993907" y="728454"/>
            <a:ext cx="2025218" cy="2639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100" dirty="0">
                <a:latin typeface="Arial Narrow" panose="020B0606020202030204" pitchFamily="34" charset="0"/>
              </a:rPr>
              <a:t>Target execution toolbar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42861" y="854211"/>
            <a:ext cx="351046" cy="89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5"/>
          <p:cNvSpPr>
            <a:spLocks noChangeArrowheads="1"/>
          </p:cNvSpPr>
          <p:nvPr/>
        </p:nvSpPr>
        <p:spPr bwMode="auto">
          <a:xfrm>
            <a:off x="1629041" y="3270658"/>
            <a:ext cx="1939719" cy="45119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100" dirty="0">
                <a:latin typeface="Arial Narrow" panose="020B0606020202030204" pitchFamily="34" charset="0"/>
              </a:rPr>
              <a:t>Debug messages in the </a:t>
            </a:r>
            <a:r>
              <a:rPr lang="en-CA" sz="1100" b="1" dirty="0">
                <a:latin typeface="Arial Narrow" panose="020B0606020202030204" pitchFamily="34" charset="0"/>
              </a:rPr>
              <a:t>Console</a:t>
            </a:r>
            <a:r>
              <a:rPr lang="en-CA" sz="1100" dirty="0">
                <a:latin typeface="Arial Narrow" panose="020B0606020202030204" pitchFamily="34" charset="0"/>
              </a:rPr>
              <a:t> view</a:t>
            </a:r>
          </a:p>
        </p:txBody>
      </p:sp>
      <p:cxnSp>
        <p:nvCxnSpPr>
          <p:cNvPr id="8" name="Straight Arrow Connector 7"/>
          <p:cNvCxnSpPr>
            <a:stCxn id="16" idx="1"/>
          </p:cNvCxnSpPr>
          <p:nvPr/>
        </p:nvCxnSpPr>
        <p:spPr>
          <a:xfrm flipH="1">
            <a:off x="1233237" y="3496258"/>
            <a:ext cx="395804" cy="395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9224" y="3892216"/>
            <a:ext cx="7815225" cy="6237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43111" y="943598"/>
            <a:ext cx="511342" cy="1409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4636" y="1130968"/>
            <a:ext cx="3504289" cy="6075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775365" y="1738563"/>
            <a:ext cx="141458" cy="187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89225" y="2463738"/>
            <a:ext cx="105657" cy="11305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04801" y="914400"/>
            <a:ext cx="8467725" cy="3714750"/>
          </a:xfrm>
        </p:spPr>
        <p:txBody>
          <a:bodyPr/>
          <a:lstStyle/>
          <a:p>
            <a:r>
              <a:rPr lang="en-US" dirty="0" smtClean="0"/>
              <a:t>Lab Requirements and Setup</a:t>
            </a:r>
            <a:endParaRPr lang="en-US" sz="1500" dirty="0"/>
          </a:p>
          <a:p>
            <a:r>
              <a:rPr lang="en-US" dirty="0"/>
              <a:t>Lab 1: </a:t>
            </a:r>
            <a:r>
              <a:rPr lang="en-CA" dirty="0"/>
              <a:t>Getting Started: </a:t>
            </a:r>
            <a:r>
              <a:rPr lang="en-US" b="1" dirty="0" smtClean="0"/>
              <a:t>Blink LED</a:t>
            </a:r>
            <a:r>
              <a:rPr lang="en-US" dirty="0" smtClean="0"/>
              <a:t> Example</a:t>
            </a:r>
            <a:r>
              <a:rPr lang="en-US" sz="1500" dirty="0"/>
              <a:t>	</a:t>
            </a:r>
          </a:p>
          <a:p>
            <a:r>
              <a:rPr lang="en-US" dirty="0" smtClean="0"/>
              <a:t>Lab 2: </a:t>
            </a:r>
            <a:r>
              <a:rPr lang="en-CA" dirty="0" smtClean="0"/>
              <a:t>Basic </a:t>
            </a:r>
            <a:r>
              <a:rPr lang="en-CA" dirty="0" smtClean="0"/>
              <a:t>Debug Concepts: </a:t>
            </a:r>
            <a:r>
              <a:rPr lang="en-US" b="1" dirty="0" smtClean="0"/>
              <a:t>Blink LED</a:t>
            </a:r>
            <a:r>
              <a:rPr lang="en-US" dirty="0" smtClean="0"/>
              <a:t> Example</a:t>
            </a:r>
          </a:p>
          <a:p>
            <a:r>
              <a:rPr lang="en-US" dirty="0" smtClean="0"/>
              <a:t>Lab </a:t>
            </a:r>
            <a:r>
              <a:rPr lang="en-US" dirty="0"/>
              <a:t>3</a:t>
            </a:r>
            <a:r>
              <a:rPr lang="en-US" dirty="0" smtClean="0"/>
              <a:t>: Optimizer Assistant: </a:t>
            </a:r>
            <a:r>
              <a:rPr lang="en-US" b="1" dirty="0" smtClean="0"/>
              <a:t>Out </a:t>
            </a:r>
            <a:r>
              <a:rPr lang="en-US" b="1" dirty="0" smtClean="0"/>
              <a:t>of Box Experience</a:t>
            </a:r>
            <a:r>
              <a:rPr lang="en-US" dirty="0" smtClean="0"/>
              <a:t> Demo </a:t>
            </a:r>
            <a:r>
              <a:rPr lang="en-US" dirty="0" smtClean="0"/>
              <a:t>Example</a:t>
            </a:r>
          </a:p>
          <a:p>
            <a:r>
              <a:rPr lang="en-US" dirty="0"/>
              <a:t>Lab </a:t>
            </a:r>
            <a:r>
              <a:rPr lang="en-US" dirty="0" smtClean="0"/>
              <a:t>4: Real-time Access: </a:t>
            </a:r>
            <a:r>
              <a:rPr lang="en-US" b="1" dirty="0" smtClean="0"/>
              <a:t>Out </a:t>
            </a:r>
            <a:r>
              <a:rPr lang="en-US" b="1" dirty="0"/>
              <a:t>of Box Experience</a:t>
            </a:r>
            <a:r>
              <a:rPr lang="en-US" dirty="0"/>
              <a:t> </a:t>
            </a:r>
            <a:r>
              <a:rPr lang="en-US" dirty="0" smtClean="0"/>
              <a:t>Demo Example </a:t>
            </a:r>
            <a:endParaRPr lang="en-US" dirty="0"/>
          </a:p>
          <a:p>
            <a:r>
              <a:rPr lang="en-US" dirty="0"/>
              <a:t>Lab </a:t>
            </a:r>
            <a:r>
              <a:rPr lang="en-US" dirty="0" smtClean="0"/>
              <a:t>5: SWO Trace: </a:t>
            </a:r>
            <a:r>
              <a:rPr lang="en-US" b="1" dirty="0" smtClean="0"/>
              <a:t>Out </a:t>
            </a:r>
            <a:r>
              <a:rPr lang="en-US" b="1" dirty="0"/>
              <a:t>of Box Experience</a:t>
            </a:r>
            <a:r>
              <a:rPr lang="en-US" dirty="0"/>
              <a:t> Demo </a:t>
            </a:r>
            <a:r>
              <a:rPr lang="en-US" dirty="0" smtClean="0"/>
              <a:t>Example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24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Run </a:t>
            </a:r>
            <a:r>
              <a:rPr lang="en-CA" i="1" dirty="0"/>
              <a:t>Blink LED</a:t>
            </a:r>
            <a:r>
              <a:rPr lang="en-US" i="1" dirty="0" smtClean="0"/>
              <a:t>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209" indent="-257209">
              <a:buFont typeface="+mj-lt"/>
              <a:buAutoNum type="arabicPeriod"/>
            </a:pPr>
            <a:r>
              <a:rPr lang="en-CA" dirty="0" smtClean="0"/>
              <a:t>Press the </a:t>
            </a:r>
            <a:r>
              <a:rPr lang="en-CA" b="1" dirty="0" smtClean="0"/>
              <a:t>Resume </a:t>
            </a:r>
            <a:r>
              <a:rPr lang="en-CA" dirty="0" smtClean="0"/>
              <a:t>button      (in the target execution toolbar) to run the program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Program will run and blink </a:t>
            </a:r>
            <a:r>
              <a:rPr lang="en-CA" b="1" dirty="0" smtClean="0">
                <a:solidFill>
                  <a:srgbClr val="0066FF"/>
                </a:solidFill>
              </a:rPr>
              <a:t>LED1</a:t>
            </a:r>
          </a:p>
          <a:p>
            <a:pPr lvl="1"/>
            <a:endParaRPr lang="en-CA" b="1" dirty="0">
              <a:solidFill>
                <a:srgbClr val="0066FF"/>
              </a:solidFill>
            </a:endParaRPr>
          </a:p>
          <a:p>
            <a:pPr lvl="1"/>
            <a:endParaRPr lang="en-CA" b="1" dirty="0" smtClean="0">
              <a:solidFill>
                <a:srgbClr val="0066FF"/>
              </a:solidFill>
            </a:endParaRPr>
          </a:p>
          <a:p>
            <a:pPr lvl="1"/>
            <a:endParaRPr lang="en-CA" b="1" dirty="0">
              <a:solidFill>
                <a:srgbClr val="0066FF"/>
              </a:solidFill>
            </a:endParaRPr>
          </a:p>
          <a:p>
            <a:pPr lvl="1"/>
            <a:endParaRPr lang="en-CA" b="1" dirty="0" smtClean="0">
              <a:solidFill>
                <a:srgbClr val="0066FF"/>
              </a:solidFill>
            </a:endParaRPr>
          </a:p>
          <a:p>
            <a:pPr lvl="1"/>
            <a:endParaRPr lang="en-CA" b="1" dirty="0">
              <a:solidFill>
                <a:srgbClr val="0066FF"/>
              </a:solidFill>
            </a:endParaRPr>
          </a:p>
          <a:p>
            <a:pPr lvl="1"/>
            <a:endParaRPr lang="en-CA" b="1" dirty="0" smtClean="0">
              <a:solidFill>
                <a:srgbClr val="0066FF"/>
              </a:solidFill>
            </a:endParaRPr>
          </a:p>
          <a:p>
            <a:pPr lvl="1"/>
            <a:endParaRPr lang="en-CA" b="1" dirty="0">
              <a:solidFill>
                <a:srgbClr val="0066FF"/>
              </a:solidFill>
            </a:endParaRPr>
          </a:p>
          <a:p>
            <a:pPr marL="284347" lvl="1" indent="0">
              <a:buNone/>
            </a:pPr>
            <a:endParaRPr lang="en-CA" b="1" dirty="0">
              <a:solidFill>
                <a:srgbClr val="0066FF"/>
              </a:solidFill>
            </a:endParaRPr>
          </a:p>
          <a:p>
            <a:r>
              <a:rPr lang="en-CA" dirty="0" smtClean="0">
                <a:solidFill>
                  <a:srgbClr val="0066FF"/>
                </a:solidFill>
              </a:rPr>
              <a:t>Leave the target running for the next lab</a:t>
            </a:r>
          </a:p>
          <a:p>
            <a:pPr marL="256018" lvl="1" indent="0">
              <a:buNone/>
            </a:pPr>
            <a:endParaRPr lang="en-CA" sz="1200" dirty="0"/>
          </a:p>
          <a:p>
            <a:pPr marL="256018" lvl="1" indent="0">
              <a:buNone/>
            </a:pPr>
            <a:endParaRPr lang="en-CA" sz="1200" dirty="0"/>
          </a:p>
          <a:p>
            <a:pPr marL="256018" lvl="1" indent="0">
              <a:buNone/>
            </a:pPr>
            <a:endParaRPr lang="en-CA" sz="1200" dirty="0"/>
          </a:p>
          <a:p>
            <a:pPr marL="256018" lvl="1" indent="0">
              <a:buNone/>
            </a:pPr>
            <a:endParaRPr lang="en-CA" sz="1200" dirty="0"/>
          </a:p>
          <a:p>
            <a:pPr marL="256018" lvl="1" indent="0">
              <a:buNone/>
            </a:pPr>
            <a:endParaRPr lang="en-CA" sz="1200" dirty="0"/>
          </a:p>
          <a:p>
            <a:pPr marL="256018" lvl="1" indent="0">
              <a:buNone/>
            </a:pPr>
            <a:endParaRPr lang="en-CA" sz="1200" dirty="0"/>
          </a:p>
          <a:p>
            <a:pPr marL="256018" lvl="1" indent="0">
              <a:buNone/>
            </a:pPr>
            <a:endParaRPr lang="en-CA" sz="1200" dirty="0"/>
          </a:p>
          <a:p>
            <a:pPr marL="256018" lvl="1" indent="0">
              <a:buNone/>
            </a:pPr>
            <a:endParaRPr lang="en-CA" sz="1200" dirty="0"/>
          </a:p>
          <a:p>
            <a:pPr marL="256018" lvl="1" indent="0">
              <a:buNone/>
            </a:pPr>
            <a:endParaRPr lang="en-CA" sz="1200" dirty="0"/>
          </a:p>
          <a:p>
            <a:pPr marL="260781" lvl="1" indent="0">
              <a:buNone/>
            </a:pPr>
            <a:endParaRPr lang="en-CA" dirty="0" smtClean="0"/>
          </a:p>
        </p:txBody>
      </p:sp>
      <p:pic>
        <p:nvPicPr>
          <p:cNvPr id="100355" name="Picture 10" descr="run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885" y="870524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7" y="1437566"/>
            <a:ext cx="213333" cy="213333"/>
          </a:xfrm>
          <a:prstGeom prst="rect">
            <a:avLst/>
          </a:prstGeom>
        </p:spPr>
      </p:pic>
      <p:pic>
        <p:nvPicPr>
          <p:cNvPr id="5124" name="Picture 4" descr="C:\Apps\CCSTraining\WORKSHOP\MSP432\ss_lab\msp432launchpad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10" y="1767811"/>
            <a:ext cx="3421381" cy="21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52764" y="2935705"/>
            <a:ext cx="235704" cy="2609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7" y="4090070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LAB1</a:t>
            </a:r>
            <a:r>
              <a:rPr lang="en-CA" dirty="0" smtClean="0"/>
              <a:t>: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7" y="897564"/>
            <a:ext cx="8467725" cy="3726414"/>
          </a:xfrm>
        </p:spPr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In this lab we completed the following: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Imported the </a:t>
            </a:r>
            <a:r>
              <a:rPr lang="en-CA" b="1" dirty="0" smtClean="0">
                <a:solidFill>
                  <a:srgbClr val="0066FF"/>
                </a:solidFill>
              </a:rPr>
              <a:t>Blink LED</a:t>
            </a:r>
            <a:r>
              <a:rPr lang="en-CA" dirty="0" smtClean="0">
                <a:solidFill>
                  <a:srgbClr val="0066FF"/>
                </a:solidFill>
              </a:rPr>
              <a:t> project from </a:t>
            </a:r>
            <a:r>
              <a:rPr lang="en-CA" b="1" dirty="0" err="1" smtClean="0">
                <a:solidFill>
                  <a:srgbClr val="0066FF"/>
                </a:solidFill>
              </a:rPr>
              <a:t>MSPWare</a:t>
            </a:r>
            <a:r>
              <a:rPr lang="en-CA" dirty="0" smtClean="0">
                <a:solidFill>
                  <a:srgbClr val="0066FF"/>
                </a:solidFill>
              </a:rPr>
              <a:t> via the </a:t>
            </a:r>
            <a:r>
              <a:rPr lang="en-CA" b="1" dirty="0" smtClean="0">
                <a:solidFill>
                  <a:srgbClr val="0066FF"/>
                </a:solidFill>
              </a:rPr>
              <a:t>Resource Explorer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Built and ran the </a:t>
            </a:r>
            <a:r>
              <a:rPr lang="en-CA" b="1" dirty="0" smtClean="0">
                <a:solidFill>
                  <a:srgbClr val="0066FF"/>
                </a:solidFill>
              </a:rPr>
              <a:t>Blink LED</a:t>
            </a:r>
            <a:r>
              <a:rPr lang="en-CA" dirty="0" smtClean="0">
                <a:solidFill>
                  <a:srgbClr val="0066FF"/>
                </a:solidFill>
              </a:rPr>
              <a:t> </a:t>
            </a:r>
            <a:r>
              <a:rPr lang="en-CA" dirty="0">
                <a:solidFill>
                  <a:srgbClr val="0066FF"/>
                </a:solidFill>
              </a:rPr>
              <a:t>example</a:t>
            </a:r>
            <a:endParaRPr lang="en-CA" dirty="0" smtClean="0">
              <a:solidFill>
                <a:srgbClr val="0066FF"/>
              </a:solidFill>
            </a:endParaRP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93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9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1815667"/>
            <a:ext cx="7772400" cy="1021556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2: basic debug:</a:t>
            </a:r>
            <a:br>
              <a:rPr lang="en-CA" dirty="0" smtClean="0"/>
            </a:br>
            <a:r>
              <a:rPr lang="en-US" dirty="0" smtClean="0"/>
              <a:t>Blink LED Example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100" dirty="0"/>
              <a:t>2</a:t>
            </a:r>
            <a:r>
              <a:rPr lang="en-CA" sz="2100" dirty="0" smtClean="0"/>
              <a:t>0 </a:t>
            </a:r>
            <a:r>
              <a:rPr lang="en-CA" sz="2100" dirty="0"/>
              <a:t>minutes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344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LAB 2: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7" y="951570"/>
            <a:ext cx="8467725" cy="3510390"/>
          </a:xfrm>
        </p:spPr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Key Objectives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Modify/Debug the </a:t>
            </a:r>
            <a:r>
              <a:rPr lang="en-US" b="1" dirty="0" smtClean="0">
                <a:solidFill>
                  <a:srgbClr val="0066FF"/>
                </a:solidFill>
              </a:rPr>
              <a:t>Blink LED</a:t>
            </a:r>
            <a:r>
              <a:rPr lang="en-US" dirty="0" smtClean="0"/>
              <a:t> </a:t>
            </a:r>
            <a:r>
              <a:rPr lang="en-CA" dirty="0" smtClean="0">
                <a:solidFill>
                  <a:srgbClr val="0066FF"/>
                </a:solidFill>
              </a:rPr>
              <a:t>example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Basic Profiling</a:t>
            </a:r>
          </a:p>
          <a:p>
            <a:r>
              <a:rPr lang="en-CA" dirty="0" smtClean="0">
                <a:solidFill>
                  <a:srgbClr val="0066FF"/>
                </a:solidFill>
              </a:rPr>
              <a:t>Tools and Concepts Covered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Basic Debug Concepts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Breakpoints/</a:t>
            </a:r>
            <a:r>
              <a:rPr lang="en-CA" dirty="0" err="1" smtClean="0">
                <a:solidFill>
                  <a:srgbClr val="0066FF"/>
                </a:solidFill>
              </a:rPr>
              <a:t>Watchpoints</a:t>
            </a:r>
            <a:endParaRPr lang="en-CA" dirty="0" smtClean="0">
              <a:solidFill>
                <a:srgbClr val="0066FF"/>
              </a:solidFill>
            </a:endParaRP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Event Counters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Local History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478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Debugging: Using Breakpoints</a:t>
            </a:r>
            <a:endParaRPr lang="en-US" dirty="0" smtClean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33376" y="735546"/>
            <a:ext cx="5297404" cy="3996444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/>
              <a:t>a breakpoint on </a:t>
            </a:r>
            <a:r>
              <a:rPr lang="en-US" b="1" dirty="0"/>
              <a:t>line </a:t>
            </a:r>
            <a:r>
              <a:rPr lang="en-US" b="1" dirty="0" smtClean="0"/>
              <a:t>70</a:t>
            </a:r>
            <a:r>
              <a:rPr lang="en-US" dirty="0" smtClean="0"/>
              <a:t> </a:t>
            </a:r>
            <a:r>
              <a:rPr lang="en-US" dirty="0"/>
              <a:t>of</a:t>
            </a:r>
            <a:r>
              <a:rPr lang="en-US" b="1" dirty="0"/>
              <a:t> </a:t>
            </a:r>
            <a:r>
              <a:rPr lang="en-US" b="1" dirty="0" err="1" smtClean="0"/>
              <a:t>main.c</a:t>
            </a:r>
            <a:r>
              <a:rPr lang="en-US" dirty="0" smtClean="0"/>
              <a:t> by double-clicking </a:t>
            </a:r>
            <a:r>
              <a:rPr lang="en-US" dirty="0"/>
              <a:t>in the editor </a:t>
            </a:r>
            <a:r>
              <a:rPr lang="en-US" dirty="0" smtClean="0"/>
              <a:t>margin</a:t>
            </a:r>
          </a:p>
          <a:p>
            <a:pPr marL="603727" lvl="1" indent="-342946"/>
            <a:r>
              <a:rPr lang="en-US" dirty="0" smtClean="0">
                <a:solidFill>
                  <a:srgbClr val="0066FF"/>
                </a:solidFill>
              </a:rPr>
              <a:t>This will place a hardware breakpoint at </a:t>
            </a:r>
            <a:r>
              <a:rPr lang="en-US" b="1" dirty="0" smtClean="0">
                <a:solidFill>
                  <a:srgbClr val="0066FF"/>
                </a:solidFill>
              </a:rPr>
              <a:t>line 70 </a:t>
            </a:r>
            <a:r>
              <a:rPr lang="en-US" dirty="0" smtClean="0">
                <a:solidFill>
                  <a:srgbClr val="0066FF"/>
                </a:solidFill>
              </a:rPr>
              <a:t>and the target will halt there shortly afterwards</a:t>
            </a:r>
          </a:p>
          <a:p>
            <a:pPr marL="603727" lvl="1" indent="-342946"/>
            <a:r>
              <a:rPr lang="en-CA" dirty="0">
                <a:solidFill>
                  <a:srgbClr val="0066FF"/>
                </a:solidFill>
              </a:rPr>
              <a:t>The default behavior is to use </a:t>
            </a:r>
            <a:r>
              <a:rPr lang="en-CA" dirty="0" smtClean="0">
                <a:solidFill>
                  <a:srgbClr val="0066FF"/>
                </a:solidFill>
              </a:rPr>
              <a:t>a software </a:t>
            </a:r>
            <a:r>
              <a:rPr lang="en-CA" dirty="0">
                <a:solidFill>
                  <a:srgbClr val="0066FF"/>
                </a:solidFill>
              </a:rPr>
              <a:t>breakpoint unless the program address is in a memory region known to the debugger </a:t>
            </a:r>
            <a:r>
              <a:rPr lang="en-CA" dirty="0" smtClean="0">
                <a:solidFill>
                  <a:srgbClr val="0066FF"/>
                </a:solidFill>
              </a:rPr>
              <a:t>as read-only </a:t>
            </a:r>
            <a:r>
              <a:rPr lang="en-CA" dirty="0">
                <a:solidFill>
                  <a:srgbClr val="0066FF"/>
                </a:solidFill>
              </a:rPr>
              <a:t>memory (as in this case) by the debugger </a:t>
            </a:r>
            <a:r>
              <a:rPr lang="en-CA" dirty="0">
                <a:solidFill>
                  <a:srgbClr val="0066FF"/>
                </a:solidFill>
                <a:hlinkClick r:id="rId3"/>
              </a:rPr>
              <a:t>memory </a:t>
            </a:r>
            <a:r>
              <a:rPr lang="en-CA" dirty="0" smtClean="0">
                <a:solidFill>
                  <a:srgbClr val="0066FF"/>
                </a:solidFill>
                <a:hlinkClick r:id="rId3"/>
              </a:rPr>
              <a:t>map</a:t>
            </a:r>
            <a:endParaRPr lang="en-US" dirty="0" smtClean="0"/>
          </a:p>
          <a:p>
            <a:pPr marL="342946" indent="-342946">
              <a:buFont typeface="+mj-lt"/>
              <a:buAutoNum type="arabicPeriod" startAt="2"/>
            </a:pPr>
            <a:r>
              <a:rPr lang="en-CA" dirty="0"/>
              <a:t>Press the </a:t>
            </a:r>
            <a:r>
              <a:rPr lang="en-CA" b="1" dirty="0"/>
              <a:t>Resume </a:t>
            </a:r>
            <a:r>
              <a:rPr lang="en-CA" dirty="0"/>
              <a:t>button      to run the </a:t>
            </a:r>
            <a:r>
              <a:rPr lang="en-CA" dirty="0" smtClean="0"/>
              <a:t>program again</a:t>
            </a:r>
          </a:p>
          <a:p>
            <a:pPr marL="603727" lvl="1" indent="-342946"/>
            <a:r>
              <a:rPr lang="en-CA" dirty="0" smtClean="0">
                <a:solidFill>
                  <a:srgbClr val="0066FF"/>
                </a:solidFill>
              </a:rPr>
              <a:t>Note that the target will be halted at the breakpoint again after toggling the LED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342946" indent="-342946">
              <a:buFont typeface="+mj-lt"/>
              <a:buAutoNum type="arabicPeriod" startAt="3"/>
            </a:pPr>
            <a:endParaRPr lang="en-US" dirty="0" smtClean="0"/>
          </a:p>
          <a:p>
            <a:pPr marL="342946" indent="-342946">
              <a:buFont typeface="+mj-lt"/>
              <a:buAutoNum type="arabicPeriod" startAt="3"/>
            </a:pPr>
            <a:endParaRPr lang="en-US" dirty="0"/>
          </a:p>
          <a:p>
            <a:pPr marL="342946" indent="-342946">
              <a:buFont typeface="+mj-lt"/>
              <a:buAutoNum type="arabicPeriod" startAt="3"/>
            </a:pPr>
            <a:endParaRPr lang="en-US" dirty="0" smtClean="0"/>
          </a:p>
          <a:p>
            <a:pPr marL="342946" indent="-342946">
              <a:buFont typeface="+mj-lt"/>
              <a:buAutoNum type="arabicPeriod" startAt="3"/>
            </a:pPr>
            <a:endParaRPr lang="en-US" dirty="0"/>
          </a:p>
          <a:p>
            <a:pPr marL="342946" indent="-342946">
              <a:buFont typeface="+mj-lt"/>
              <a:buAutoNum type="arabicPeriod" startAt="3"/>
            </a:pPr>
            <a:endParaRPr lang="en-US" dirty="0"/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indent="-342946">
              <a:buFont typeface="+mj-lt"/>
              <a:buAutoNum type="arabicPeriod" startAt="3"/>
            </a:pPr>
            <a:endParaRPr lang="en-US" dirty="0"/>
          </a:p>
          <a:p>
            <a:pPr marL="342946" indent="-342946">
              <a:buFont typeface="+mj-lt"/>
              <a:buAutoNum type="arabicPeriod" startAt="3"/>
            </a:pPr>
            <a:endParaRPr lang="en-US" dirty="0" smtClean="0"/>
          </a:p>
          <a:p>
            <a:pPr marL="342946" indent="-342946">
              <a:buFont typeface="+mj-lt"/>
              <a:buAutoNum type="arabicPeriod" startAt="3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5" name="Picture 10" descr="runBu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661" y="3291908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1382272"/>
            <a:ext cx="213333" cy="21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3838061"/>
            <a:ext cx="213333" cy="213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1897135"/>
            <a:ext cx="213333" cy="213333"/>
          </a:xfrm>
          <a:prstGeom prst="rect">
            <a:avLst/>
          </a:prstGeom>
        </p:spPr>
      </p:pic>
      <p:pic>
        <p:nvPicPr>
          <p:cNvPr id="7170" name="Picture 2" descr="C:\Users\keesio\Desktop\ss\log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18" y="826473"/>
            <a:ext cx="3252436" cy="280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498585" y="2592805"/>
            <a:ext cx="184382" cy="1804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Content Placeholder 2"/>
          <p:cNvSpPr>
            <a:spLocks noGrp="1"/>
          </p:cNvSpPr>
          <p:nvPr>
            <p:ph idx="1"/>
          </p:nvPr>
        </p:nvSpPr>
        <p:spPr>
          <a:xfrm>
            <a:off x="510981" y="726460"/>
            <a:ext cx="8041923" cy="3951524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Open the </a:t>
            </a:r>
            <a:r>
              <a:rPr lang="en-US" b="1" dirty="0" smtClean="0"/>
              <a:t>Breakpoints</a:t>
            </a:r>
            <a:r>
              <a:rPr lang="en-US" dirty="0" smtClean="0"/>
              <a:t> view via </a:t>
            </a:r>
            <a:r>
              <a:rPr lang="en-US" i="1" dirty="0" smtClean="0"/>
              <a:t>View -&gt; Breakpoints</a:t>
            </a:r>
          </a:p>
          <a:p>
            <a:pPr marL="342946" indent="-342946">
              <a:buFont typeface="+mj-lt"/>
              <a:buAutoNum type="arabicPeriod" startAt="2"/>
            </a:pPr>
            <a:r>
              <a:rPr lang="en-US" dirty="0" smtClean="0"/>
              <a:t>Set an event counter to count cycles</a:t>
            </a:r>
          </a:p>
          <a:p>
            <a:pPr marL="260781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CA" sz="1800" dirty="0">
              <a:solidFill>
                <a:srgbClr val="0066FF"/>
              </a:solidFill>
            </a:endParaRPr>
          </a:p>
          <a:p>
            <a:pPr marL="342946" indent="-342946">
              <a:buFont typeface="+mj-lt"/>
              <a:buAutoNum type="arabicPeriod" startAt="2"/>
            </a:pPr>
            <a:r>
              <a:rPr lang="en-CA" dirty="0"/>
              <a:t>Right-click on the </a:t>
            </a:r>
            <a:r>
              <a:rPr lang="en-CA" dirty="0" smtClean="0"/>
              <a:t>event counter in </a:t>
            </a:r>
            <a:r>
              <a:rPr lang="en-CA" dirty="0"/>
              <a:t>the </a:t>
            </a:r>
            <a:r>
              <a:rPr lang="en-CA" b="1" dirty="0"/>
              <a:t>Breakpoints</a:t>
            </a:r>
            <a:r>
              <a:rPr lang="en-CA" dirty="0"/>
              <a:t> view and select </a:t>
            </a:r>
            <a:r>
              <a:rPr lang="en-CA" b="1" dirty="0"/>
              <a:t>Breakpoint Properties</a:t>
            </a:r>
            <a:r>
              <a:rPr lang="en-CA" dirty="0"/>
              <a:t> in the context </a:t>
            </a:r>
            <a:r>
              <a:rPr lang="en-CA" dirty="0" smtClean="0"/>
              <a:t>menu</a:t>
            </a:r>
          </a:p>
          <a:p>
            <a:pPr marL="342946" indent="-342946">
              <a:buFont typeface="+mj-lt"/>
              <a:buAutoNum type="arabicPeriod" startAt="2"/>
            </a:pPr>
            <a:r>
              <a:rPr lang="en-CA" dirty="0" smtClean="0"/>
              <a:t>Enable the </a:t>
            </a:r>
            <a:r>
              <a:rPr lang="en-CA" b="1" dirty="0" smtClean="0"/>
              <a:t>Reset Count on Run</a:t>
            </a:r>
            <a:br>
              <a:rPr lang="en-CA" b="1" dirty="0" smtClean="0"/>
            </a:br>
            <a:r>
              <a:rPr lang="en-CA" dirty="0" smtClean="0"/>
              <a:t>option in the properties dialog</a:t>
            </a:r>
          </a:p>
          <a:p>
            <a:pPr marL="342946" indent="-342946">
              <a:buFont typeface="+mj-lt"/>
              <a:buAutoNum type="arabicPeriod" startAt="2"/>
            </a:pPr>
            <a:r>
              <a:rPr lang="en-CA" dirty="0" smtClean="0"/>
              <a:t>Press </a:t>
            </a:r>
            <a:r>
              <a:rPr lang="en-CA" b="1" dirty="0" smtClean="0"/>
              <a:t>OK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pPr marL="603727" lvl="1" indent="-342946">
              <a:buFont typeface="+mj-lt"/>
              <a:buAutoNum type="arabicPeriod" startAt="2"/>
            </a:pPr>
            <a:endParaRPr lang="en-US" dirty="0" smtClean="0"/>
          </a:p>
          <a:p>
            <a:pPr marL="256018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Debugging: Counting Events</a:t>
            </a:r>
            <a:endParaRPr lang="en-US" dirty="0"/>
          </a:p>
        </p:txBody>
      </p:sp>
      <p:pic>
        <p:nvPicPr>
          <p:cNvPr id="18435" name="Picture 3" descr="C:\Users\a0389327\Dropbox\Work\lprf\ss\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67" y="924909"/>
            <a:ext cx="1760103" cy="11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16200000">
            <a:off x="5603077" y="1162498"/>
            <a:ext cx="324036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keesio\Desktop\ss\log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47" y="1429591"/>
            <a:ext cx="3493764" cy="6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eesio\Desktop\ss\log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78" y="2740420"/>
            <a:ext cx="4281349" cy="184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Debugging: </a:t>
            </a:r>
            <a:r>
              <a:rPr lang="en-US" dirty="0"/>
              <a:t>Counting Events</a:t>
            </a:r>
            <a:endParaRPr lang="en-US" dirty="0" smtClean="0"/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735547"/>
            <a:ext cx="8964488" cy="3672408"/>
          </a:xfrm>
        </p:spPr>
        <p:txBody>
          <a:bodyPr/>
          <a:lstStyle/>
          <a:p>
            <a:pPr marL="342946" indent="-342946" eaLnBrk="1" hangingPunct="1">
              <a:buFont typeface="+mj-lt"/>
              <a:buAutoNum type="arabicPeriod" startAt="6"/>
            </a:pPr>
            <a:r>
              <a:rPr lang="en-US" dirty="0"/>
              <a:t>Run     the target </a:t>
            </a:r>
            <a:r>
              <a:rPr lang="en-US" dirty="0" smtClean="0"/>
              <a:t>again</a:t>
            </a:r>
          </a:p>
          <a:p>
            <a:pPr lvl="1" eaLnBrk="1" hangingPunct="1"/>
            <a:r>
              <a:rPr lang="en-US" dirty="0" smtClean="0">
                <a:solidFill>
                  <a:srgbClr val="0066FF"/>
                </a:solidFill>
              </a:rPr>
              <a:t>The target will halt at the breakpoint and the event counter will display the number of cycles executed since the last time the target was halted: ~160000 cycles</a:t>
            </a:r>
          </a:p>
          <a:p>
            <a:pPr marL="342946" indent="-342946" eaLnBrk="1" hangingPunct="1">
              <a:buFont typeface="+mj-lt"/>
              <a:buAutoNum type="arabicPeriod" startAt="6"/>
            </a:pPr>
            <a:endParaRPr lang="en-US" dirty="0"/>
          </a:p>
          <a:p>
            <a:pPr marL="285788" indent="-285788" eaLnBrk="1" hangingPunct="1">
              <a:buFont typeface="+mj-lt"/>
              <a:buAutoNum type="arabicPeriod" startAt="6"/>
            </a:pPr>
            <a:endParaRPr lang="en-US" b="1" dirty="0" smtClean="0"/>
          </a:p>
          <a:p>
            <a:pPr marL="285788" indent="-285788" eaLnBrk="1" hangingPunct="1">
              <a:buFont typeface="+mj-lt"/>
              <a:buAutoNum type="arabicPeriod" startAt="6"/>
            </a:pPr>
            <a:endParaRPr lang="en-US" b="1" dirty="0"/>
          </a:p>
          <a:p>
            <a:pPr marL="285788" indent="-285788" eaLnBrk="1" hangingPunct="1">
              <a:buFont typeface="+mj-lt"/>
              <a:buAutoNum type="arabicPeriod" startAt="7"/>
            </a:pPr>
            <a:endParaRPr lang="en-US" b="1" dirty="0"/>
          </a:p>
          <a:p>
            <a:pPr marL="256018" lvl="1" indent="0"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66FF"/>
              </a:solidFill>
            </a:endParaRPr>
          </a:p>
          <a:p>
            <a:pPr marL="285788" indent="-285788" eaLnBrk="1" hangingPunct="1"/>
            <a:endParaRPr lang="en-US" dirty="0" smtClean="0"/>
          </a:p>
          <a:p>
            <a:pPr marL="285788" indent="-285788" eaLnBrk="1" hangingPunct="1"/>
            <a:endParaRPr lang="en-US" dirty="0" smtClean="0"/>
          </a:p>
          <a:p>
            <a:pPr marL="285788" indent="-285788" eaLnBrk="1" hangingPunct="1"/>
            <a:endParaRPr lang="en-US" dirty="0" smtClean="0"/>
          </a:p>
          <a:p>
            <a:pPr marL="285788" indent="-285788" eaLnBrk="1" hangingPunct="1"/>
            <a:endParaRPr lang="pt-BR" dirty="0" smtClean="0"/>
          </a:p>
          <a:p>
            <a:pPr marL="285788" indent="-285788" eaLnBrk="1" hangingPunct="1"/>
            <a:endParaRPr lang="en-US" dirty="0" smtClean="0"/>
          </a:p>
        </p:txBody>
      </p:sp>
      <p:pic>
        <p:nvPicPr>
          <p:cNvPr id="8" name="Picture 10" descr="run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133" y="839878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7" y="1155177"/>
            <a:ext cx="213333" cy="213333"/>
          </a:xfrm>
          <a:prstGeom prst="rect">
            <a:avLst/>
          </a:prstGeom>
        </p:spPr>
      </p:pic>
      <p:pic>
        <p:nvPicPr>
          <p:cNvPr id="9218" name="Picture 2" descr="C:\Users\keesio\Desktop\ss\log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9" y="1734425"/>
            <a:ext cx="5226217" cy="8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54835"/>
            <a:ext cx="8712968" cy="4023149"/>
          </a:xfrm>
        </p:spPr>
        <p:txBody>
          <a:bodyPr/>
          <a:lstStyle/>
          <a:p>
            <a:r>
              <a:rPr lang="en-US" b="0" dirty="0" smtClean="0">
                <a:solidFill>
                  <a:srgbClr val="0066FF"/>
                </a:solidFill>
              </a:rPr>
              <a:t>The blink rate of the LED can be modified by changing the delay value in the loop</a:t>
            </a:r>
          </a:p>
          <a:p>
            <a:pPr marL="257209" indent="-257209">
              <a:buFont typeface="+mj-lt"/>
              <a:buAutoNum type="arabicPeriod"/>
            </a:pPr>
            <a:r>
              <a:rPr lang="en-US" b="0" dirty="0" smtClean="0"/>
              <a:t>Modify </a:t>
            </a:r>
            <a:r>
              <a:rPr lang="en-US" b="1" dirty="0" smtClean="0"/>
              <a:t>line 76 </a:t>
            </a:r>
            <a:r>
              <a:rPr lang="en-US" b="0" dirty="0" smtClean="0"/>
              <a:t>in </a:t>
            </a:r>
            <a:r>
              <a:rPr lang="en-US" b="1" dirty="0" err="1" smtClean="0"/>
              <a:t>main.c</a:t>
            </a:r>
            <a:endParaRPr lang="en-US" b="1" dirty="0" smtClean="0"/>
          </a:p>
          <a:p>
            <a:pPr marL="517991" lvl="1" indent="-257209"/>
            <a:r>
              <a:rPr lang="en-US" sz="1200" dirty="0"/>
              <a:t>From:  </a:t>
            </a:r>
            <a:r>
              <a:rPr lang="nl-NL" sz="1200" dirty="0"/>
              <a:t> </a:t>
            </a:r>
            <a:r>
              <a:rPr lang="nn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 = </a:t>
            </a:r>
            <a:r>
              <a:rPr lang="nn-NO" sz="1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nn-NO" sz="12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nn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i &gt; 0; i--);        </a:t>
            </a:r>
          </a:p>
          <a:p>
            <a:pPr marL="517991" lvl="1" indent="-257209"/>
            <a:r>
              <a:rPr lang="en-US" sz="1200" dirty="0"/>
              <a:t>To:      </a:t>
            </a:r>
            <a:r>
              <a:rPr lang="nl-NL" sz="1200" dirty="0"/>
              <a:t> </a:t>
            </a:r>
            <a:r>
              <a:rPr lang="nn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 = </a:t>
            </a:r>
            <a:r>
              <a:rPr lang="nn-NO" sz="1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nn-NO" sz="12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nn-NO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i &gt; 0; i--);        </a:t>
            </a:r>
            <a:endParaRPr lang="nn-NO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46" indent="-342946">
              <a:buFont typeface="+mj-lt"/>
              <a:buAutoNum type="arabicPeriod" startAt="2"/>
            </a:pPr>
            <a:r>
              <a:rPr lang="en-US" b="0" dirty="0" smtClean="0"/>
              <a:t>Save </a:t>
            </a:r>
            <a:r>
              <a:rPr lang="en-US" b="1" dirty="0" err="1" smtClean="0"/>
              <a:t>main.c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File -&gt; Save </a:t>
            </a:r>
            <a:r>
              <a:rPr lang="en-US" dirty="0" smtClean="0"/>
              <a:t>or </a:t>
            </a:r>
            <a:r>
              <a:rPr lang="en-US" b="1" dirty="0" smtClean="0"/>
              <a:t>Save</a:t>
            </a:r>
            <a:r>
              <a:rPr lang="en-US" dirty="0" smtClean="0"/>
              <a:t> button    )</a:t>
            </a:r>
          </a:p>
          <a:p>
            <a:pPr marL="342946" indent="-342946">
              <a:buFont typeface="+mj-lt"/>
              <a:buAutoNum type="arabicPeriod" startAt="2"/>
            </a:pPr>
            <a:r>
              <a:rPr lang="en-US" dirty="0"/>
              <a:t>In the </a:t>
            </a:r>
            <a:r>
              <a:rPr lang="en-US" b="1" dirty="0"/>
              <a:t>Breakpoints</a:t>
            </a:r>
            <a:r>
              <a:rPr lang="en-US" dirty="0"/>
              <a:t> view, disable the breakpoint and event counter by unchecking the checkboxes for them</a:t>
            </a:r>
            <a:endParaRPr lang="en-US" b="1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Modify LED Blink Rate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35546"/>
            <a:ext cx="213333" cy="213333"/>
          </a:xfrm>
          <a:prstGeom prst="rect">
            <a:avLst/>
          </a:prstGeom>
        </p:spPr>
      </p:pic>
      <p:pic>
        <p:nvPicPr>
          <p:cNvPr id="3074" name="Picture 2" descr="C:\Users\keesio\Desktop\ss\loga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98" y="1916798"/>
            <a:ext cx="171539" cy="1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eesio\Desktop\ss\log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8" y="2865494"/>
            <a:ext cx="5204610" cy="8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33376" y="789553"/>
            <a:ext cx="8335377" cy="3619333"/>
          </a:xfrm>
        </p:spPr>
        <p:txBody>
          <a:bodyPr/>
          <a:lstStyle/>
          <a:p>
            <a:pPr marL="342946" indent="-342946">
              <a:buFont typeface="+mj-lt"/>
              <a:buAutoNum type="arabicPeriod" startAt="4"/>
            </a:pPr>
            <a:r>
              <a:rPr lang="en-US" dirty="0"/>
              <a:t>Rebuild the program (</a:t>
            </a:r>
            <a:r>
              <a:rPr lang="en-US" i="1" dirty="0"/>
              <a:t>Project -&gt; Build Project </a:t>
            </a:r>
            <a:r>
              <a:rPr lang="en-US" dirty="0"/>
              <a:t>or </a:t>
            </a:r>
            <a:r>
              <a:rPr lang="en-US" b="1" dirty="0"/>
              <a:t>Build</a:t>
            </a:r>
            <a:r>
              <a:rPr lang="en-US" dirty="0"/>
              <a:t> button    )</a:t>
            </a:r>
          </a:p>
          <a:p>
            <a:pPr marL="342946" indent="-342946">
              <a:buFont typeface="+mj-lt"/>
              <a:buAutoNum type="arabicPeriod" startAt="4"/>
            </a:pPr>
            <a:r>
              <a:rPr lang="en-US" dirty="0"/>
              <a:t>A dialog will appear, notifying that the loaded executable has been modified and requesting to reload the file. Select </a:t>
            </a:r>
            <a:r>
              <a:rPr lang="en-US" b="1" dirty="0" smtClean="0"/>
              <a:t>Yes</a:t>
            </a:r>
          </a:p>
          <a:p>
            <a:pPr marL="342946" indent="-342946">
              <a:buFont typeface="+mj-lt"/>
              <a:buAutoNum type="arabicPeriod" startAt="4"/>
            </a:pPr>
            <a:endParaRPr lang="en-US" b="1" dirty="0" smtClean="0"/>
          </a:p>
          <a:p>
            <a:pPr marL="342946" indent="-342946">
              <a:buFont typeface="+mj-lt"/>
              <a:buAutoNum type="arabicPeriod" startAt="4"/>
            </a:pPr>
            <a:endParaRPr lang="en-US" b="1" dirty="0"/>
          </a:p>
          <a:p>
            <a:pPr marL="342946" indent="-342946">
              <a:buFont typeface="+mj-lt"/>
              <a:buAutoNum type="arabicPeriod" startAt="4"/>
            </a:pPr>
            <a:endParaRPr lang="en-US" b="1" dirty="0"/>
          </a:p>
          <a:p>
            <a:pPr marL="342900" indent="-342900">
              <a:buFont typeface="+mj-lt"/>
              <a:buAutoNum type="arabicPeriod" startAt="6"/>
            </a:pPr>
            <a:r>
              <a:rPr lang="en-CA" b="0" dirty="0" smtClean="0"/>
              <a:t> Press </a:t>
            </a:r>
            <a:r>
              <a:rPr lang="en-CA" b="0" dirty="0"/>
              <a:t>the </a:t>
            </a:r>
            <a:r>
              <a:rPr lang="en-CA" b="1" dirty="0" smtClean="0"/>
              <a:t>Resume</a:t>
            </a:r>
            <a:r>
              <a:rPr lang="en-CA" b="0" dirty="0" smtClean="0"/>
              <a:t> button      </a:t>
            </a:r>
            <a:r>
              <a:rPr lang="en-CA" b="0" dirty="0"/>
              <a:t>to run the program</a:t>
            </a:r>
          </a:p>
          <a:p>
            <a:pPr marL="517991" lvl="1" indent="-257209"/>
            <a:r>
              <a:rPr lang="en-CA" dirty="0">
                <a:solidFill>
                  <a:srgbClr val="0066FF"/>
                </a:solidFill>
              </a:rPr>
              <a:t>The LED on the Launchpad should now be blinking at a </a:t>
            </a:r>
            <a:r>
              <a:rPr lang="en-CA" dirty="0" smtClean="0">
                <a:solidFill>
                  <a:srgbClr val="0066FF"/>
                </a:solidFill>
              </a:rPr>
              <a:t>slower rate </a:t>
            </a:r>
            <a:r>
              <a:rPr lang="en-CA" dirty="0">
                <a:solidFill>
                  <a:srgbClr val="0066FF"/>
                </a:solidFill>
              </a:rPr>
              <a:t>since </a:t>
            </a:r>
            <a:r>
              <a:rPr lang="en-CA" dirty="0" smtClean="0">
                <a:solidFill>
                  <a:srgbClr val="0066FF"/>
                </a:solidFill>
              </a:rPr>
              <a:t>the number </a:t>
            </a:r>
            <a:r>
              <a:rPr lang="en-CA" dirty="0">
                <a:solidFill>
                  <a:srgbClr val="0066FF"/>
                </a:solidFill>
              </a:rPr>
              <a:t>of loops </a:t>
            </a:r>
            <a:r>
              <a:rPr lang="en-CA" dirty="0" smtClean="0">
                <a:solidFill>
                  <a:srgbClr val="0066FF"/>
                </a:solidFill>
              </a:rPr>
              <a:t>was increased between </a:t>
            </a:r>
            <a:r>
              <a:rPr lang="en-CA" dirty="0">
                <a:solidFill>
                  <a:srgbClr val="0066FF"/>
                </a:solidFill>
              </a:rPr>
              <a:t>LED toggles</a:t>
            </a:r>
          </a:p>
          <a:p>
            <a:pPr marL="517991" lvl="1" indent="-257209"/>
            <a:r>
              <a:rPr lang="en-CA" dirty="0">
                <a:solidFill>
                  <a:srgbClr val="0066FF"/>
                </a:solidFill>
              </a:rPr>
              <a:t>If it is not blinking, remember to </a:t>
            </a:r>
            <a:r>
              <a:rPr lang="en-CA" u="sng" dirty="0">
                <a:solidFill>
                  <a:srgbClr val="0066FF"/>
                </a:solidFill>
              </a:rPr>
              <a:t>disable</a:t>
            </a:r>
            <a:r>
              <a:rPr lang="en-CA" dirty="0">
                <a:solidFill>
                  <a:srgbClr val="0066FF"/>
                </a:solidFill>
              </a:rPr>
              <a:t> (not delete) the breakpoints set in the previous session! </a:t>
            </a:r>
            <a:r>
              <a:rPr lang="en-US" sz="1200" dirty="0">
                <a:solidFill>
                  <a:srgbClr val="0066FF"/>
                </a:solidFill>
              </a:rPr>
              <a:t/>
            </a:r>
            <a:br>
              <a:rPr lang="en-US" sz="1200" dirty="0">
                <a:solidFill>
                  <a:srgbClr val="0066FF"/>
                </a:solidFill>
              </a:rPr>
            </a:br>
            <a:r>
              <a:rPr lang="en-US" sz="1200" dirty="0">
                <a:solidFill>
                  <a:srgbClr val="0066FF"/>
                </a:solidFill>
              </a:rPr>
              <a:t/>
            </a:r>
            <a:br>
              <a:rPr lang="en-US" sz="1200" dirty="0">
                <a:solidFill>
                  <a:srgbClr val="0066FF"/>
                </a:solidFill>
              </a:rPr>
            </a:br>
            <a:endParaRPr lang="en-US" sz="1200" dirty="0">
              <a:solidFill>
                <a:srgbClr val="0066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Rebuild, Reload and Run the </a:t>
            </a:r>
            <a:r>
              <a:rPr lang="en-CA" dirty="0"/>
              <a:t>Program</a:t>
            </a:r>
            <a:endParaRPr lang="en-US" dirty="0" smtClean="0"/>
          </a:p>
        </p:txBody>
      </p:sp>
      <p:pic>
        <p:nvPicPr>
          <p:cNvPr id="7" name="Picture 10" descr="run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099" y="2999894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4" y="3282826"/>
            <a:ext cx="213333" cy="21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6" y="3824640"/>
            <a:ext cx="215102" cy="215102"/>
          </a:xfrm>
          <a:prstGeom prst="rect">
            <a:avLst/>
          </a:prstGeom>
        </p:spPr>
      </p:pic>
      <p:pic>
        <p:nvPicPr>
          <p:cNvPr id="9" name="Picture 3" descr="C:\Users\keesio\Desktop\ss\loga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3" y="1808894"/>
            <a:ext cx="3462278" cy="11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eesio\Desktop\ss\loga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95" y="906803"/>
            <a:ext cx="181477" cy="1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3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33377" y="789553"/>
            <a:ext cx="8415088" cy="3619333"/>
          </a:xfrm>
        </p:spPr>
        <p:txBody>
          <a:bodyPr/>
          <a:lstStyle/>
          <a:p>
            <a:pPr marL="342946" indent="-342946">
              <a:buFont typeface="+mj-lt"/>
              <a:buAutoNum type="arabicPeriod" startAt="7"/>
            </a:pPr>
            <a:r>
              <a:rPr lang="en-US" dirty="0" smtClean="0"/>
              <a:t>Enable just the </a:t>
            </a:r>
            <a:r>
              <a:rPr lang="en-US" dirty="0"/>
              <a:t>breakpoint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b="1" dirty="0" smtClean="0"/>
              <a:t>Breakpoints</a:t>
            </a:r>
            <a:r>
              <a:rPr lang="en-US" dirty="0" smtClean="0"/>
              <a:t> view and wait for the program to halt</a:t>
            </a:r>
          </a:p>
          <a:p>
            <a:pPr marL="603727" lvl="1" indent="-342946"/>
            <a:r>
              <a:rPr lang="en-US" dirty="0" smtClean="0">
                <a:solidFill>
                  <a:srgbClr val="0066FF"/>
                </a:solidFill>
              </a:rPr>
              <a:t>Program will be halted at </a:t>
            </a:r>
            <a:r>
              <a:rPr lang="en-US" b="1" dirty="0" smtClean="0">
                <a:solidFill>
                  <a:srgbClr val="0066FF"/>
                </a:solidFill>
              </a:rPr>
              <a:t>line 70</a:t>
            </a:r>
          </a:p>
          <a:p>
            <a:pPr marL="603727" lvl="1" indent="-342946"/>
            <a:endParaRPr lang="en-US" b="1" dirty="0"/>
          </a:p>
          <a:p>
            <a:pPr marL="603727" lvl="1" indent="-342946"/>
            <a:endParaRPr lang="en-US" b="1" dirty="0" smtClean="0"/>
          </a:p>
          <a:p>
            <a:pPr marL="603727" lvl="1" indent="-342946"/>
            <a:endParaRPr lang="en-US" b="1" dirty="0"/>
          </a:p>
          <a:p>
            <a:pPr marL="603727" lvl="1" indent="-342946"/>
            <a:endParaRPr lang="en-US" b="1" dirty="0" smtClean="0"/>
          </a:p>
          <a:p>
            <a:pPr marL="342946" indent="-342946">
              <a:buFont typeface="+mj-lt"/>
              <a:buAutoNum type="arabicPeriod" startAt="7"/>
            </a:pPr>
            <a:r>
              <a:rPr lang="en-US" dirty="0" smtClean="0"/>
              <a:t>Enable the event counter</a:t>
            </a:r>
            <a:r>
              <a:rPr lang="en-US" b="1" dirty="0" smtClean="0"/>
              <a:t> </a:t>
            </a:r>
            <a:r>
              <a:rPr lang="en-US" dirty="0" smtClean="0"/>
              <a:t>in the </a:t>
            </a:r>
            <a:r>
              <a:rPr lang="en-US" b="1" dirty="0" smtClean="0"/>
              <a:t>Breakpoints </a:t>
            </a:r>
            <a:r>
              <a:rPr lang="en-US" dirty="0" smtClean="0"/>
              <a:t>view</a:t>
            </a:r>
            <a:r>
              <a:rPr lang="en-US" b="1" dirty="0" smtClean="0"/>
              <a:t> </a:t>
            </a:r>
            <a:r>
              <a:rPr lang="en-US" dirty="0" smtClean="0"/>
              <a:t>and run the target again</a:t>
            </a:r>
          </a:p>
          <a:p>
            <a:pPr marL="603727" lvl="1" indent="-342946"/>
            <a:r>
              <a:rPr lang="en-US" b="0" dirty="0" smtClean="0">
                <a:solidFill>
                  <a:srgbClr val="0066FF"/>
                </a:solidFill>
              </a:rPr>
              <a:t>Note how the event counter now displays a value of ~320000 (roughly double of value as before since we reduced the loop count by half)</a:t>
            </a:r>
            <a:r>
              <a:rPr lang="en-US" sz="1100" dirty="0">
                <a:solidFill>
                  <a:srgbClr val="0066FF"/>
                </a:solidFill>
              </a:rPr>
              <a:t/>
            </a:r>
            <a:br>
              <a:rPr lang="en-US" sz="1100" dirty="0">
                <a:solidFill>
                  <a:srgbClr val="0066FF"/>
                </a:solidFill>
              </a:rPr>
            </a:br>
            <a:r>
              <a:rPr lang="en-US" sz="1100" dirty="0">
                <a:solidFill>
                  <a:srgbClr val="0066FF"/>
                </a:solidFill>
              </a:rPr>
              <a:t/>
            </a:r>
            <a:br>
              <a:rPr lang="en-US" sz="1100" dirty="0">
                <a:solidFill>
                  <a:srgbClr val="0066FF"/>
                </a:solidFill>
              </a:rPr>
            </a:br>
            <a:endParaRPr lang="en-US" sz="1100" dirty="0">
              <a:solidFill>
                <a:srgbClr val="0066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Re-enable Breakpoint and Counter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5" y="1433169"/>
            <a:ext cx="213333" cy="21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5" y="3272482"/>
            <a:ext cx="213333" cy="213333"/>
          </a:xfrm>
          <a:prstGeom prst="rect">
            <a:avLst/>
          </a:prstGeom>
        </p:spPr>
      </p:pic>
      <p:pic>
        <p:nvPicPr>
          <p:cNvPr id="12290" name="Picture 2" descr="C:\Users\keesio\Desktop\ss\log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7" y="1758521"/>
            <a:ext cx="5294229" cy="82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eesio\Desktop\ss\log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54" y="3783523"/>
            <a:ext cx="5255962" cy="85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41921" y="4150895"/>
            <a:ext cx="378995" cy="1503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Clean Up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6" y="789552"/>
            <a:ext cx="8467725" cy="3834426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Remove all entries     from the </a:t>
            </a:r>
            <a:r>
              <a:rPr lang="en-US" b="1" dirty="0" smtClean="0"/>
              <a:t>Breakpoints</a:t>
            </a:r>
            <a:r>
              <a:rPr lang="en-US" dirty="0" smtClean="0"/>
              <a:t> view</a:t>
            </a:r>
          </a:p>
          <a:p>
            <a:pPr marL="342946" indent="-342946">
              <a:buFont typeface="+mj-lt"/>
              <a:buAutoNum type="arabicPeriod"/>
            </a:pPr>
            <a:r>
              <a:rPr lang="en-US" b="1" dirty="0" smtClean="0"/>
              <a:t>Terminate</a:t>
            </a:r>
            <a:r>
              <a:rPr lang="en-US" dirty="0" smtClean="0"/>
              <a:t>     the Debug Session</a:t>
            </a:r>
          </a:p>
          <a:p>
            <a:pPr marL="603727" lvl="1" indent="-342946"/>
            <a:r>
              <a:rPr lang="en-US" dirty="0">
                <a:solidFill>
                  <a:srgbClr val="0066FF"/>
                </a:solidFill>
              </a:rPr>
              <a:t>This will terminate the debug session and switch to the </a:t>
            </a:r>
            <a:r>
              <a:rPr lang="en-US" b="1" dirty="0">
                <a:solidFill>
                  <a:srgbClr val="0066FF"/>
                </a:solidFill>
              </a:rPr>
              <a:t>CCS Edit </a:t>
            </a:r>
            <a:r>
              <a:rPr lang="en-US" dirty="0">
                <a:solidFill>
                  <a:srgbClr val="0066FF"/>
                </a:solidFill>
              </a:rPr>
              <a:t>perspective</a:t>
            </a:r>
          </a:p>
          <a:p>
            <a:pPr marL="603727" lvl="1" indent="-342946">
              <a:buFont typeface="+mj-lt"/>
              <a:buAutoNum type="arabicPeriod"/>
            </a:pPr>
            <a:endParaRPr lang="en-US" dirty="0" smtClean="0"/>
          </a:p>
          <a:p>
            <a:pPr marL="342946" indent="-342946">
              <a:buFont typeface="+mj-lt"/>
              <a:buAutoNum type="arabicPeriod"/>
            </a:pPr>
            <a:endParaRPr lang="en-US" sz="1400" dirty="0"/>
          </a:p>
          <a:p>
            <a:pPr marL="342946" indent="-342946">
              <a:buFont typeface="+mj-lt"/>
              <a:buAutoNum type="arabicPeriod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342946" indent="-342946">
              <a:buFont typeface="+mj-lt"/>
              <a:buAutoNum type="arabicPeriod"/>
            </a:pPr>
            <a:endParaRPr lang="en-US" sz="1400" dirty="0"/>
          </a:p>
          <a:p>
            <a:pPr marL="342946" indent="-342946">
              <a:buFont typeface="+mj-lt"/>
              <a:buAutoNum type="arabicPeriod" startAt="2"/>
            </a:pPr>
            <a:endParaRPr lang="en-US" sz="1400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28" y="902158"/>
            <a:ext cx="150080" cy="16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68" y="1275606"/>
            <a:ext cx="142895" cy="1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0" y="1524794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33376" y="703847"/>
            <a:ext cx="8443661" cy="3705039"/>
          </a:xfrm>
        </p:spPr>
        <p:txBody>
          <a:bodyPr/>
          <a:lstStyle/>
          <a:p>
            <a:pPr marL="257209" indent="-257209">
              <a:buFont typeface="+mj-lt"/>
              <a:buAutoNum type="arabicPeriod"/>
              <a:defRPr/>
            </a:pPr>
            <a:r>
              <a:rPr lang="en-US" b="0" dirty="0" smtClean="0"/>
              <a:t>Right-click anywhere inside the </a:t>
            </a:r>
            <a:r>
              <a:rPr lang="en-US" b="1" dirty="0" err="1" smtClean="0"/>
              <a:t>main.c</a:t>
            </a:r>
            <a:r>
              <a:rPr lang="en-US" b="0" dirty="0" smtClean="0"/>
              <a:t> source file open in the Editor and select </a:t>
            </a:r>
            <a:r>
              <a:rPr lang="en-US" b="0" i="1" dirty="0" smtClean="0"/>
              <a:t>Team -&gt; Show Local History</a:t>
            </a:r>
          </a:p>
          <a:p>
            <a:pPr marL="517991" lvl="1" indent="-257209">
              <a:defRPr/>
            </a:pPr>
            <a:r>
              <a:rPr lang="en-US" dirty="0" smtClean="0">
                <a:solidFill>
                  <a:srgbClr val="0066FF"/>
                </a:solidFill>
              </a:rPr>
              <a:t>This will open the </a:t>
            </a:r>
            <a:r>
              <a:rPr lang="en-US" b="1" dirty="0" smtClean="0">
                <a:solidFill>
                  <a:srgbClr val="0066FF"/>
                </a:solidFill>
              </a:rPr>
              <a:t>History</a:t>
            </a:r>
            <a:r>
              <a:rPr lang="en-US" dirty="0" smtClean="0">
                <a:solidFill>
                  <a:srgbClr val="0066FF"/>
                </a:solidFill>
              </a:rPr>
              <a:t> view for the file and display a list of times for when changes were made to it</a:t>
            </a:r>
            <a:endParaRPr lang="en-US" b="0" dirty="0" smtClean="0">
              <a:solidFill>
                <a:srgbClr val="0066FF"/>
              </a:solidFill>
            </a:endParaRPr>
          </a:p>
          <a:p>
            <a:pPr marL="257209" indent="-257209">
              <a:buFont typeface="+mj-lt"/>
              <a:buAutoNum type="arabicPeriod"/>
              <a:defRPr/>
            </a:pPr>
            <a:r>
              <a:rPr lang="en-US" dirty="0" smtClean="0"/>
              <a:t>Right-click on the bottom entry in the </a:t>
            </a:r>
            <a:r>
              <a:rPr lang="en-US" b="1" dirty="0" smtClean="0"/>
              <a:t>History</a:t>
            </a:r>
            <a:r>
              <a:rPr lang="en-US" dirty="0" smtClean="0"/>
              <a:t> view and select </a:t>
            </a:r>
            <a:r>
              <a:rPr lang="en-US" i="1" dirty="0" smtClean="0"/>
              <a:t>Compare Current with Local </a:t>
            </a:r>
            <a:r>
              <a:rPr lang="en-US" dirty="0" smtClean="0"/>
              <a:t>to show the differences between that version and the current version of the file</a:t>
            </a:r>
          </a:p>
          <a:p>
            <a:pPr marL="517991" lvl="1" indent="-257209">
              <a:defRPr/>
            </a:pPr>
            <a:r>
              <a:rPr lang="en-US" dirty="0" smtClean="0">
                <a:solidFill>
                  <a:srgbClr val="0066FF"/>
                </a:solidFill>
              </a:rPr>
              <a:t>This will open a “diff” tool in the editor that highlights all the changes between the two versions</a:t>
            </a:r>
          </a:p>
          <a:p>
            <a:pPr marL="260781" lvl="1" indent="0">
              <a:buNone/>
            </a:pPr>
            <a:r>
              <a:rPr lang="en-US" sz="1200" dirty="0">
                <a:solidFill>
                  <a:srgbClr val="0066FF"/>
                </a:solidFill>
              </a:rPr>
              <a:t/>
            </a:r>
            <a:br>
              <a:rPr lang="en-US" sz="1200" dirty="0">
                <a:solidFill>
                  <a:srgbClr val="0066FF"/>
                </a:solidFill>
              </a:rPr>
            </a:br>
            <a:r>
              <a:rPr lang="en-US" sz="1200" dirty="0">
                <a:solidFill>
                  <a:srgbClr val="0066FF"/>
                </a:solidFill>
              </a:rPr>
              <a:t/>
            </a:r>
            <a:br>
              <a:rPr lang="en-US" sz="1200" dirty="0">
                <a:solidFill>
                  <a:srgbClr val="0066FF"/>
                </a:solidFill>
              </a:rPr>
            </a:br>
            <a:endParaRPr lang="en-US" sz="1200" dirty="0">
              <a:solidFill>
                <a:srgbClr val="0066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Restore From </a:t>
            </a:r>
            <a:r>
              <a:rPr lang="en-CA" i="1" dirty="0" smtClean="0"/>
              <a:t>Local History</a:t>
            </a:r>
            <a:endParaRPr lang="en-US" i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1" y="2813886"/>
            <a:ext cx="213333" cy="213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0" y="1362592"/>
            <a:ext cx="213333" cy="213333"/>
          </a:xfrm>
          <a:prstGeom prst="rect">
            <a:avLst/>
          </a:prstGeom>
        </p:spPr>
      </p:pic>
      <p:pic>
        <p:nvPicPr>
          <p:cNvPr id="13314" name="Picture 2" descr="C:\Users\keesio\Desktop\ss\log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" y="3328376"/>
            <a:ext cx="1931760" cy="9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eesio\Desktop\ss\log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47" y="3027219"/>
            <a:ext cx="4442345" cy="16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10422" y="3519944"/>
            <a:ext cx="736857" cy="3240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33376" y="789553"/>
            <a:ext cx="8271073" cy="3619333"/>
          </a:xfrm>
        </p:spPr>
        <p:txBody>
          <a:bodyPr/>
          <a:lstStyle/>
          <a:p>
            <a:pPr marL="342946" indent="-342946">
              <a:buFont typeface="+mj-lt"/>
              <a:buAutoNum type="arabicPeriod" startAt="3"/>
              <a:defRPr/>
            </a:pPr>
            <a:r>
              <a:rPr lang="en-US" dirty="0" smtClean="0"/>
              <a:t>Right-click on the bottom entry in the </a:t>
            </a:r>
            <a:r>
              <a:rPr lang="en-US" b="1" dirty="0" smtClean="0"/>
              <a:t>History</a:t>
            </a:r>
            <a:r>
              <a:rPr lang="en-US" dirty="0" smtClean="0"/>
              <a:t> view and select </a:t>
            </a:r>
            <a:r>
              <a:rPr lang="en-US" i="1" dirty="0" smtClean="0"/>
              <a:t>Get Contents </a:t>
            </a:r>
            <a:r>
              <a:rPr lang="en-US" dirty="0" smtClean="0"/>
              <a:t>to restore that version of the file</a:t>
            </a:r>
          </a:p>
          <a:p>
            <a:pPr marL="517991" lvl="1" indent="-257209">
              <a:defRPr/>
            </a:pPr>
            <a:r>
              <a:rPr lang="en-US" dirty="0" smtClean="0">
                <a:solidFill>
                  <a:srgbClr val="0066FF"/>
                </a:solidFill>
              </a:rPr>
              <a:t>Note that a new entry appears in the </a:t>
            </a:r>
            <a:r>
              <a:rPr lang="en-US" b="1" dirty="0" smtClean="0">
                <a:solidFill>
                  <a:srgbClr val="0066FF"/>
                </a:solidFill>
              </a:rPr>
              <a:t>History</a:t>
            </a:r>
            <a:r>
              <a:rPr lang="en-US" dirty="0" smtClean="0">
                <a:solidFill>
                  <a:srgbClr val="0066FF"/>
                </a:solidFill>
              </a:rPr>
              <a:t> view which indicates the latest (current) version and shows the same content as the bottom version</a:t>
            </a:r>
          </a:p>
          <a:p>
            <a:pPr marL="517991" lvl="1" indent="-257209">
              <a:defRPr/>
            </a:pPr>
            <a:r>
              <a:rPr lang="en-US" dirty="0" smtClean="0">
                <a:solidFill>
                  <a:srgbClr val="0066FF"/>
                </a:solidFill>
              </a:rPr>
              <a:t>The original version of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dirty="0" smtClean="0">
                <a:solidFill>
                  <a:srgbClr val="0066FF"/>
                </a:solidFill>
              </a:rPr>
              <a:t>the file has been restored</a:t>
            </a:r>
          </a:p>
          <a:p>
            <a:pPr marL="517991" lvl="1" indent="-257209">
              <a:defRPr/>
            </a:pPr>
            <a:endParaRPr lang="en-US" dirty="0" smtClean="0">
              <a:solidFill>
                <a:srgbClr val="0066FF"/>
              </a:solidFill>
            </a:endParaRPr>
          </a:p>
          <a:p>
            <a:pPr marL="260781" lvl="1" indent="0">
              <a:buNone/>
            </a:pPr>
            <a:r>
              <a:rPr lang="en-US" sz="1200" dirty="0">
                <a:solidFill>
                  <a:srgbClr val="0066FF"/>
                </a:solidFill>
              </a:rPr>
              <a:t/>
            </a:r>
            <a:br>
              <a:rPr lang="en-US" sz="1200" dirty="0">
                <a:solidFill>
                  <a:srgbClr val="0066FF"/>
                </a:solidFill>
              </a:rPr>
            </a:br>
            <a:r>
              <a:rPr lang="en-US" sz="1200" dirty="0">
                <a:solidFill>
                  <a:srgbClr val="0066FF"/>
                </a:solidFill>
              </a:rPr>
              <a:t/>
            </a:r>
            <a:br>
              <a:rPr lang="en-US" sz="1200" dirty="0">
                <a:solidFill>
                  <a:srgbClr val="0066FF"/>
                </a:solidFill>
              </a:rPr>
            </a:br>
            <a:endParaRPr lang="en-US" sz="1200" dirty="0">
              <a:solidFill>
                <a:srgbClr val="0066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Restore From Local History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0" y="2031689"/>
            <a:ext cx="213333" cy="21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7" y="1436278"/>
            <a:ext cx="213333" cy="213333"/>
          </a:xfrm>
          <a:prstGeom prst="rect">
            <a:avLst/>
          </a:prstGeom>
        </p:spPr>
      </p:pic>
      <p:pic>
        <p:nvPicPr>
          <p:cNvPr id="14338" name="Picture 2" descr="C:\Users\keesio\Desktop\ss\log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7" y="2582012"/>
            <a:ext cx="2141686" cy="11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eesio\Desktop\ss\log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52" y="2008758"/>
            <a:ext cx="5334595" cy="26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747695" y="3116822"/>
            <a:ext cx="736857" cy="3240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789553"/>
            <a:ext cx="8487097" cy="3619333"/>
          </a:xfrm>
        </p:spPr>
        <p:txBody>
          <a:bodyPr/>
          <a:lstStyle/>
          <a:p>
            <a:pPr marL="342946" indent="-342946">
              <a:buFont typeface="+mj-lt"/>
              <a:buAutoNum type="arabicPeriod" startAt="4"/>
              <a:defRPr/>
            </a:pPr>
            <a:r>
              <a:rPr lang="en-US" b="0" dirty="0" smtClean="0"/>
              <a:t>Close the </a:t>
            </a:r>
            <a:r>
              <a:rPr lang="en-US" b="1" dirty="0" smtClean="0"/>
              <a:t>History</a:t>
            </a:r>
            <a:r>
              <a:rPr lang="en-US" b="0" dirty="0" smtClean="0"/>
              <a:t> view and the “diff” tool in the editor</a:t>
            </a:r>
          </a:p>
          <a:p>
            <a:pPr marL="342946" indent="-342946">
              <a:buFont typeface="+mj-lt"/>
              <a:buAutoNum type="arabicPeriod" startAt="4"/>
              <a:defRPr/>
            </a:pPr>
            <a:r>
              <a:rPr lang="en-US" b="0" dirty="0" smtClean="0"/>
              <a:t>Make sure you are in the </a:t>
            </a:r>
            <a:r>
              <a:rPr lang="en-US" b="1" dirty="0" smtClean="0"/>
              <a:t>CCS Edit </a:t>
            </a:r>
            <a:r>
              <a:rPr lang="en-US" b="0" dirty="0" smtClean="0"/>
              <a:t>perspective and</a:t>
            </a:r>
            <a:r>
              <a:rPr lang="en-US" b="0" dirty="0"/>
              <a:t> </a:t>
            </a:r>
            <a:r>
              <a:rPr lang="en-US" b="0" dirty="0" smtClean="0"/>
              <a:t>project </a:t>
            </a:r>
            <a:r>
              <a:rPr lang="en-US" b="1" dirty="0" smtClean="0"/>
              <a:t>BlinkLED_MSP432P401R</a:t>
            </a:r>
            <a:r>
              <a:rPr lang="en-US" dirty="0" smtClean="0"/>
              <a:t> </a:t>
            </a:r>
            <a:r>
              <a:rPr lang="en-US" b="0" dirty="0" smtClean="0"/>
              <a:t>is active (in </a:t>
            </a:r>
            <a:r>
              <a:rPr lang="en-US" b="0" i="1" dirty="0" smtClean="0"/>
              <a:t>focus</a:t>
            </a:r>
            <a:r>
              <a:rPr lang="en-US" b="0" dirty="0" smtClean="0"/>
              <a:t>)</a:t>
            </a:r>
          </a:p>
          <a:p>
            <a:pPr marL="342946" indent="-342946">
              <a:buFont typeface="+mj-lt"/>
              <a:buAutoNum type="arabicPeriod" startAt="4"/>
              <a:defRPr/>
            </a:pPr>
            <a:r>
              <a:rPr lang="en-US" b="0" dirty="0" smtClean="0"/>
              <a:t>Click the </a:t>
            </a:r>
            <a:r>
              <a:rPr lang="en-US" b="1" dirty="0" smtClean="0"/>
              <a:t>Debug</a:t>
            </a:r>
            <a:r>
              <a:rPr lang="en-US" b="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0" dirty="0" smtClean="0"/>
              <a:t>button to </a:t>
            </a:r>
            <a:r>
              <a:rPr lang="en-US" b="0" dirty="0"/>
              <a:t>r</a:t>
            </a:r>
            <a:r>
              <a:rPr lang="en-US" b="0" dirty="0" smtClean="0"/>
              <a:t>ebuild the project and reload the code</a:t>
            </a:r>
          </a:p>
          <a:p>
            <a:pPr marL="342946" indent="-342946">
              <a:buFont typeface="+mj-lt"/>
              <a:buAutoNum type="arabicPeriod" startAt="4"/>
            </a:pPr>
            <a:r>
              <a:rPr lang="en-CA" b="0" dirty="0"/>
              <a:t>Press the </a:t>
            </a:r>
            <a:r>
              <a:rPr lang="en-CA" b="1" dirty="0" smtClean="0"/>
              <a:t>Resume</a:t>
            </a:r>
            <a:r>
              <a:rPr lang="en-CA" b="0" dirty="0" smtClean="0"/>
              <a:t> button      </a:t>
            </a:r>
            <a:r>
              <a:rPr lang="en-CA" b="0" dirty="0"/>
              <a:t>to run the </a:t>
            </a:r>
            <a:r>
              <a:rPr lang="en-CA" b="0" dirty="0" smtClean="0"/>
              <a:t>program for a few seconds</a:t>
            </a:r>
          </a:p>
          <a:p>
            <a:pPr marL="342946" indent="-342946">
              <a:buFont typeface="+mj-lt"/>
              <a:buAutoNum type="arabicPeriod" startAt="4"/>
            </a:pPr>
            <a:r>
              <a:rPr lang="en-CA" dirty="0" smtClean="0"/>
              <a:t>Press the </a:t>
            </a:r>
            <a:r>
              <a:rPr lang="en-CA" b="1" dirty="0" smtClean="0"/>
              <a:t>Suspend</a:t>
            </a:r>
            <a:r>
              <a:rPr lang="en-CA" dirty="0" smtClean="0"/>
              <a:t> button      to halt the program</a:t>
            </a:r>
            <a:endParaRPr lang="en-CA" b="0" dirty="0"/>
          </a:p>
          <a:p>
            <a:pPr marL="260781" lvl="1" indent="0">
              <a:buNone/>
            </a:pPr>
            <a:r>
              <a:rPr lang="en-US" sz="1200" dirty="0">
                <a:solidFill>
                  <a:srgbClr val="0066FF"/>
                </a:solidFill>
              </a:rPr>
              <a:t/>
            </a:r>
            <a:br>
              <a:rPr lang="en-US" sz="1200" dirty="0">
                <a:solidFill>
                  <a:srgbClr val="0066FF"/>
                </a:solidFill>
              </a:rPr>
            </a:br>
            <a:r>
              <a:rPr lang="en-US" sz="1200" dirty="0">
                <a:solidFill>
                  <a:srgbClr val="0066FF"/>
                </a:solidFill>
              </a:rPr>
              <a:t/>
            </a:r>
            <a:br>
              <a:rPr lang="en-US" sz="1200" dirty="0">
                <a:solidFill>
                  <a:srgbClr val="0066FF"/>
                </a:solidFill>
              </a:rPr>
            </a:br>
            <a:endParaRPr lang="en-US" sz="1200" dirty="0">
              <a:solidFill>
                <a:srgbClr val="0066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Rebuild, Reload and Run the </a:t>
            </a:r>
            <a:r>
              <a:rPr lang="en-CA" dirty="0"/>
              <a:t>P</a:t>
            </a:r>
            <a:r>
              <a:rPr lang="en-CA" dirty="0" smtClean="0"/>
              <a:t>rogram</a:t>
            </a:r>
            <a:endParaRPr lang="en-US" dirty="0" smtClean="0"/>
          </a:p>
        </p:txBody>
      </p:sp>
      <p:pic>
        <p:nvPicPr>
          <p:cNvPr id="7" name="Picture 10" descr="run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244" y="2247715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23" y="1869117"/>
            <a:ext cx="178666" cy="1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61" y="2598262"/>
            <a:ext cx="171474" cy="15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5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Debugging: Using </a:t>
            </a:r>
            <a:r>
              <a:rPr lang="en-CA" dirty="0" err="1" smtClean="0"/>
              <a:t>Watchpoints</a:t>
            </a:r>
            <a:endParaRPr lang="en-US" dirty="0" smtClean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735546"/>
            <a:ext cx="8487097" cy="3996444"/>
          </a:xfrm>
        </p:spPr>
        <p:txBody>
          <a:bodyPr/>
          <a:lstStyle/>
          <a:p>
            <a:r>
              <a:rPr lang="pt-BR" dirty="0" smtClean="0">
                <a:solidFill>
                  <a:srgbClr val="0066FF"/>
                </a:solidFill>
              </a:rPr>
              <a:t>A </a:t>
            </a:r>
            <a:r>
              <a:rPr lang="pt-BR" b="1" dirty="0" smtClean="0">
                <a:solidFill>
                  <a:srgbClr val="0066FF"/>
                </a:solidFill>
              </a:rPr>
              <a:t>Watchpoint</a:t>
            </a:r>
            <a:r>
              <a:rPr lang="pt-BR" dirty="0" smtClean="0">
                <a:solidFill>
                  <a:srgbClr val="0066FF"/>
                </a:solidFill>
              </a:rPr>
              <a:t> is a type of breakpoint that monitors activity at a memory address</a:t>
            </a:r>
          </a:p>
          <a:p>
            <a:r>
              <a:rPr lang="pt-BR" dirty="0" smtClean="0">
                <a:solidFill>
                  <a:srgbClr val="0066FF"/>
                </a:solidFill>
              </a:rPr>
              <a:t>In</a:t>
            </a:r>
            <a:r>
              <a:rPr lang="pt-BR" b="0" dirty="0" smtClean="0">
                <a:solidFill>
                  <a:srgbClr val="0066FF"/>
                </a:solidFill>
              </a:rPr>
              <a:t> this step </a:t>
            </a:r>
            <a:r>
              <a:rPr lang="pt-BR" dirty="0">
                <a:solidFill>
                  <a:srgbClr val="0066FF"/>
                </a:solidFill>
              </a:rPr>
              <a:t>we will set a watchpoint to halt the CPU </a:t>
            </a:r>
            <a:r>
              <a:rPr lang="pt-BR" dirty="0" smtClean="0">
                <a:solidFill>
                  <a:srgbClr val="0066FF"/>
                </a:solidFill>
              </a:rPr>
              <a:t>when variable </a:t>
            </a:r>
            <a:r>
              <a:rPr lang="pt-BR" b="1" dirty="0" smtClean="0">
                <a:solidFill>
                  <a:srgbClr val="0066FF"/>
                </a:solidFill>
              </a:rPr>
              <a:t>i </a:t>
            </a:r>
            <a:r>
              <a:rPr lang="pt-BR" dirty="0" smtClean="0">
                <a:solidFill>
                  <a:srgbClr val="0066FF"/>
                </a:solidFill>
              </a:rPr>
              <a:t>reaches a certain value</a:t>
            </a:r>
            <a:endParaRPr lang="en-US" b="0" dirty="0" smtClean="0">
              <a:solidFill>
                <a:srgbClr val="0066FF"/>
              </a:solidFill>
            </a:endParaRPr>
          </a:p>
          <a:p>
            <a:pPr marL="342946" indent="-342946">
              <a:buFont typeface="+mj-lt"/>
              <a:buAutoNum type="arabicPeriod"/>
            </a:pPr>
            <a:r>
              <a:rPr lang="en-US" dirty="0"/>
              <a:t>Highlight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on </a:t>
            </a:r>
            <a:r>
              <a:rPr lang="en-US" b="1" dirty="0" smtClean="0"/>
              <a:t>line 76, </a:t>
            </a:r>
            <a:r>
              <a:rPr lang="en-US" dirty="0"/>
              <a:t>right-click and select </a:t>
            </a:r>
            <a:r>
              <a:rPr lang="en-US" i="1" dirty="0"/>
              <a:t>Breakpoint -&gt; Hardware </a:t>
            </a:r>
            <a:r>
              <a:rPr lang="en-US" i="1" dirty="0" err="1"/>
              <a:t>Watchpoint</a:t>
            </a:r>
            <a:r>
              <a:rPr lang="en-US" i="1" dirty="0"/>
              <a:t> </a:t>
            </a:r>
            <a:r>
              <a:rPr lang="en-US" dirty="0"/>
              <a:t>in the context menu</a:t>
            </a:r>
            <a:endParaRPr lang="en-US" i="1" dirty="0"/>
          </a:p>
          <a:p>
            <a:pPr marL="342946" indent="-342946">
              <a:buFont typeface="+mj-lt"/>
              <a:buAutoNum type="arabicPeriod"/>
            </a:pPr>
            <a:endParaRPr lang="en-US" dirty="0"/>
          </a:p>
          <a:p>
            <a:pPr marL="342946" indent="-342946">
              <a:buFont typeface="+mj-lt"/>
              <a:buAutoNum type="arabicPeriod"/>
            </a:pPr>
            <a:endParaRPr lang="en-US" dirty="0" smtClean="0"/>
          </a:p>
          <a:p>
            <a:pPr marL="342946" indent="-342946">
              <a:buFont typeface="+mj-lt"/>
              <a:buAutoNum type="arabicPeriod"/>
            </a:pPr>
            <a:endParaRPr lang="en-US" dirty="0"/>
          </a:p>
          <a:p>
            <a:pPr marL="342946" indent="-342946">
              <a:buFont typeface="+mj-lt"/>
              <a:buAutoNum type="arabicPeriod"/>
            </a:pPr>
            <a:endParaRPr lang="en-US" dirty="0" smtClean="0"/>
          </a:p>
          <a:p>
            <a:pPr marL="342946" indent="-342946">
              <a:buFont typeface="+mj-lt"/>
              <a:buAutoNum type="arabicPeriod"/>
            </a:pPr>
            <a:endParaRPr lang="en-US" dirty="0" smtClean="0"/>
          </a:p>
          <a:p>
            <a:pPr marL="342946" indent="-342946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7" y="789862"/>
            <a:ext cx="213333" cy="21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7" y="1143457"/>
            <a:ext cx="213333" cy="213333"/>
          </a:xfrm>
          <a:prstGeom prst="rect">
            <a:avLst/>
          </a:prstGeom>
        </p:spPr>
      </p:pic>
      <p:pic>
        <p:nvPicPr>
          <p:cNvPr id="15362" name="Picture 2" descr="C:\Users\keesio\Desktop\ss\log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" y="2378087"/>
            <a:ext cx="4290026" cy="2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Apps\CCSTraining\WORKSHOP\MSP432\ss_lab\msp432_lab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96" y="4023327"/>
            <a:ext cx="4944165" cy="58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4024746" y="3279437"/>
            <a:ext cx="720080" cy="5874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46" indent="-342946">
              <a:buFont typeface="+mj-lt"/>
              <a:buAutoNum type="arabicPeriod" startAt="2"/>
            </a:pPr>
            <a:r>
              <a:rPr lang="en-CA" dirty="0" smtClean="0"/>
              <a:t>Right-click on the </a:t>
            </a:r>
            <a:r>
              <a:rPr lang="en-CA" dirty="0" err="1" smtClean="0"/>
              <a:t>watchpoint</a:t>
            </a:r>
            <a:r>
              <a:rPr lang="en-CA" dirty="0" smtClean="0"/>
              <a:t> in the </a:t>
            </a:r>
            <a:r>
              <a:rPr lang="en-CA" b="1" dirty="0" smtClean="0"/>
              <a:t>Breakpoints</a:t>
            </a:r>
            <a:r>
              <a:rPr lang="en-CA" dirty="0" smtClean="0"/>
              <a:t> view and select </a:t>
            </a:r>
            <a:r>
              <a:rPr lang="en-CA" b="1" dirty="0" smtClean="0"/>
              <a:t>Breakpoint Properties</a:t>
            </a:r>
            <a:r>
              <a:rPr lang="en-CA" dirty="0" smtClean="0"/>
              <a:t> in the context menu</a:t>
            </a:r>
          </a:p>
          <a:p>
            <a:pPr marL="342946" indent="-342946">
              <a:buFont typeface="+mj-lt"/>
              <a:buAutoNum type="arabicPeriod" startAt="2"/>
            </a:pPr>
            <a:r>
              <a:rPr lang="en-CA" dirty="0" smtClean="0"/>
              <a:t>Modify the properties to match the settings in the screenshot below</a:t>
            </a:r>
          </a:p>
          <a:p>
            <a:pPr marL="342946" indent="-342946">
              <a:buFont typeface="+mj-lt"/>
              <a:buAutoNum type="arabicPeriod" startAt="2"/>
            </a:pPr>
            <a:endParaRPr lang="en-CA" dirty="0"/>
          </a:p>
          <a:p>
            <a:pPr marL="342946" indent="-342946">
              <a:buFont typeface="+mj-lt"/>
              <a:buAutoNum type="arabicPeriod" startAt="2"/>
            </a:pPr>
            <a:endParaRPr lang="en-CA" dirty="0" smtClean="0"/>
          </a:p>
          <a:p>
            <a:pPr marL="342946" indent="-342946">
              <a:buFont typeface="+mj-lt"/>
              <a:buAutoNum type="arabicPeriod" startAt="2"/>
            </a:pPr>
            <a:endParaRPr lang="en-CA" dirty="0"/>
          </a:p>
          <a:p>
            <a:pPr marL="342946" indent="-342946">
              <a:buFont typeface="+mj-lt"/>
              <a:buAutoNum type="arabicPeriod" startAt="2"/>
            </a:pPr>
            <a:endParaRPr lang="en-CA" dirty="0" smtClean="0"/>
          </a:p>
          <a:p>
            <a:pPr marL="342946" indent="-342946">
              <a:buFont typeface="+mj-lt"/>
              <a:buAutoNum type="arabicPeriod" startAt="2"/>
            </a:pPr>
            <a:endParaRPr lang="en-CA" dirty="0"/>
          </a:p>
          <a:p>
            <a:pPr marL="342946" indent="-342946">
              <a:buFont typeface="+mj-lt"/>
              <a:buAutoNum type="arabicPeriod" startAt="2"/>
            </a:pPr>
            <a:endParaRPr lang="en-CA" dirty="0" smtClean="0"/>
          </a:p>
          <a:p>
            <a:pPr marL="342946" indent="-342946">
              <a:buFont typeface="+mj-lt"/>
              <a:buAutoNum type="arabicPeriod" startAt="2"/>
            </a:pPr>
            <a:endParaRPr lang="en-CA" dirty="0" smtClean="0"/>
          </a:p>
          <a:p>
            <a:pPr marL="342946" indent="-342946">
              <a:buFont typeface="+mj-lt"/>
              <a:buAutoNum type="arabicPeriod" startAt="2"/>
            </a:pPr>
            <a:r>
              <a:rPr lang="en-CA" dirty="0" smtClean="0"/>
              <a:t>Hit </a:t>
            </a:r>
            <a:r>
              <a:rPr lang="en-CA" b="1" dirty="0" smtClean="0"/>
              <a:t>OK</a:t>
            </a:r>
            <a:r>
              <a:rPr lang="en-CA" dirty="0" smtClean="0"/>
              <a:t> to apply changes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Debugging: </a:t>
            </a:r>
            <a:r>
              <a:rPr lang="en-CA" dirty="0" err="1"/>
              <a:t>Watchpoints</a:t>
            </a:r>
            <a:endParaRPr lang="en-US" dirty="0"/>
          </a:p>
        </p:txBody>
      </p:sp>
      <p:pic>
        <p:nvPicPr>
          <p:cNvPr id="9218" name="Picture 2" descr="C:\Apps\CCSTraining\WORKSHOP\MSP432\ss_lab\msp432_lab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4" y="1875824"/>
            <a:ext cx="4373622" cy="23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Debugging: Using </a:t>
            </a:r>
            <a:r>
              <a:rPr lang="en-CA" dirty="0" err="1" smtClean="0"/>
              <a:t>Watchpoints</a:t>
            </a:r>
            <a:endParaRPr lang="en-US" dirty="0" smtClean="0"/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735547"/>
            <a:ext cx="8964488" cy="3672408"/>
          </a:xfrm>
        </p:spPr>
        <p:txBody>
          <a:bodyPr/>
          <a:lstStyle/>
          <a:p>
            <a:pPr marL="342946" indent="-342946" eaLnBrk="1" hangingPunct="1">
              <a:buFont typeface="+mj-lt"/>
              <a:buAutoNum type="arabicPeriod" startAt="5"/>
            </a:pPr>
            <a:r>
              <a:rPr lang="en-US" dirty="0" smtClean="0"/>
              <a:t>Run     the target again and wait until the target is halted</a:t>
            </a:r>
          </a:p>
          <a:p>
            <a:pPr marL="603727" lvl="1" indent="-342946" eaLnBrk="1" hangingPunct="1"/>
            <a:r>
              <a:rPr lang="en-US" dirty="0" smtClean="0">
                <a:solidFill>
                  <a:srgbClr val="0066FF"/>
                </a:solidFill>
              </a:rPr>
              <a:t>The program will be halted at </a:t>
            </a:r>
            <a:r>
              <a:rPr lang="en-US" b="1" dirty="0" smtClean="0">
                <a:solidFill>
                  <a:srgbClr val="0066FF"/>
                </a:solidFill>
              </a:rPr>
              <a:t>line 76</a:t>
            </a:r>
          </a:p>
          <a:p>
            <a:pPr marL="342946" indent="-342946" eaLnBrk="1" hangingPunct="1">
              <a:buFont typeface="+mj-lt"/>
              <a:buAutoNum type="arabicPeriod" startAt="5"/>
            </a:pPr>
            <a:r>
              <a:rPr lang="en-US" dirty="0" smtClean="0"/>
              <a:t>Check the value of </a:t>
            </a:r>
            <a:r>
              <a:rPr lang="en-US" b="1" dirty="0" err="1" smtClean="0"/>
              <a:t>i</a:t>
            </a:r>
            <a:r>
              <a:rPr lang="en-US" dirty="0" smtClean="0"/>
              <a:t> in the </a:t>
            </a:r>
            <a:r>
              <a:rPr lang="en-US" b="1" dirty="0" smtClean="0"/>
              <a:t>Variables</a:t>
            </a:r>
            <a:r>
              <a:rPr lang="en-US" dirty="0" smtClean="0"/>
              <a:t> view</a:t>
            </a:r>
          </a:p>
          <a:p>
            <a:pPr marL="603727" lvl="1" indent="-342946" eaLnBrk="1" hangingPunct="1"/>
            <a:r>
              <a:rPr lang="en-US" dirty="0" smtClean="0">
                <a:solidFill>
                  <a:srgbClr val="0066FF"/>
                </a:solidFill>
              </a:rPr>
              <a:t>Note that </a:t>
            </a:r>
            <a:r>
              <a:rPr lang="en-US" b="1" dirty="0" err="1" smtClean="0">
                <a:solidFill>
                  <a:srgbClr val="0066FF"/>
                </a:solidFill>
              </a:rPr>
              <a:t>i</a:t>
            </a:r>
            <a:r>
              <a:rPr lang="en-US" dirty="0" smtClean="0">
                <a:solidFill>
                  <a:srgbClr val="0066FF"/>
                </a:solidFill>
              </a:rPr>
              <a:t> has the value of </a:t>
            </a:r>
            <a:r>
              <a:rPr lang="en-US" b="1" dirty="0" smtClean="0">
                <a:solidFill>
                  <a:srgbClr val="0066FF"/>
                </a:solidFill>
              </a:rPr>
              <a:t>256</a:t>
            </a:r>
            <a:r>
              <a:rPr lang="en-US" dirty="0" smtClean="0">
                <a:solidFill>
                  <a:srgbClr val="0066FF"/>
                </a:solidFill>
              </a:rPr>
              <a:t> (0x100 hex)</a:t>
            </a:r>
          </a:p>
          <a:p>
            <a:pPr marL="603727" lvl="1" indent="-342946" eaLnBrk="1" hangingPunct="1"/>
            <a:endParaRPr lang="en-US" dirty="0" smtClean="0"/>
          </a:p>
          <a:p>
            <a:pPr marL="342946" indent="-342946" eaLnBrk="1" hangingPunct="1">
              <a:buFont typeface="+mj-lt"/>
              <a:buAutoNum type="arabicPeriod" startAt="5"/>
            </a:pPr>
            <a:endParaRPr lang="en-US" dirty="0" smtClean="0"/>
          </a:p>
          <a:p>
            <a:pPr marL="342946" indent="-342946" eaLnBrk="1" hangingPunct="1">
              <a:buFont typeface="+mj-lt"/>
              <a:buAutoNum type="arabicPeriod" startAt="5"/>
            </a:pPr>
            <a:endParaRPr lang="en-US" dirty="0"/>
          </a:p>
          <a:p>
            <a:pPr marL="342946" indent="-342946" eaLnBrk="1" hangingPunct="1">
              <a:buFont typeface="+mj-lt"/>
              <a:buAutoNum type="arabicPeriod" startAt="5"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342946" indent="-342946" eaLnBrk="1" hangingPunct="1">
              <a:buFont typeface="+mj-lt"/>
              <a:buAutoNum type="arabicPeriod" startAt="7"/>
            </a:pPr>
            <a:r>
              <a:rPr lang="en-US" dirty="0" smtClean="0"/>
              <a:t>Run the target again and note how it again halts the value of </a:t>
            </a:r>
            <a:r>
              <a:rPr lang="en-US" b="1" dirty="0" err="1" smtClean="0"/>
              <a:t>i</a:t>
            </a:r>
            <a:r>
              <a:rPr lang="en-US" dirty="0" smtClean="0"/>
              <a:t> is </a:t>
            </a:r>
            <a:r>
              <a:rPr lang="en-US" b="1" dirty="0" smtClean="0"/>
              <a:t>256</a:t>
            </a:r>
            <a:endParaRPr lang="en-US" b="1" dirty="0"/>
          </a:p>
          <a:p>
            <a:pPr marL="342946" indent="-342946" eaLnBrk="1" hangingPunct="1">
              <a:buFont typeface="+mj-lt"/>
              <a:buAutoNum type="arabicPeriod" startAt="7"/>
            </a:pPr>
            <a:r>
              <a:rPr lang="en-US" dirty="0" smtClean="0"/>
              <a:t>Remove </a:t>
            </a:r>
            <a:r>
              <a:rPr lang="en-US" dirty="0"/>
              <a:t>the </a:t>
            </a:r>
            <a:r>
              <a:rPr lang="en-US" dirty="0" err="1"/>
              <a:t>watchpoint</a:t>
            </a:r>
            <a:r>
              <a:rPr lang="en-US" dirty="0"/>
              <a:t> using the </a:t>
            </a:r>
            <a:r>
              <a:rPr lang="en-US" b="1" dirty="0" smtClean="0"/>
              <a:t>Remove </a:t>
            </a:r>
            <a:r>
              <a:rPr lang="en-US" b="1" dirty="0"/>
              <a:t>All Breakpoints</a:t>
            </a:r>
            <a:r>
              <a:rPr lang="en-US" dirty="0"/>
              <a:t> </a:t>
            </a:r>
            <a:r>
              <a:rPr lang="en-US" dirty="0" smtClean="0"/>
              <a:t>    button in the </a:t>
            </a:r>
            <a:r>
              <a:rPr lang="en-US" b="1" dirty="0" smtClean="0"/>
              <a:t>Breakpoints</a:t>
            </a:r>
            <a:r>
              <a:rPr lang="en-US" dirty="0" smtClean="0"/>
              <a:t> view</a:t>
            </a:r>
            <a:endParaRPr lang="en-US" dirty="0"/>
          </a:p>
          <a:p>
            <a:pPr marL="285788" indent="-285788" eaLnBrk="1" hangingPunct="1">
              <a:buFont typeface="+mj-lt"/>
              <a:buAutoNum type="arabicPeriod" startAt="7"/>
            </a:pPr>
            <a:endParaRPr lang="en-US" b="1" dirty="0"/>
          </a:p>
          <a:p>
            <a:pPr marL="285788" indent="-285788" eaLnBrk="1" hangingPunct="1">
              <a:buFont typeface="+mj-lt"/>
              <a:buAutoNum type="arabicPeriod" startAt="7"/>
            </a:pPr>
            <a:endParaRPr lang="en-US" b="1" dirty="0" smtClean="0"/>
          </a:p>
          <a:p>
            <a:pPr marL="285788" indent="-285788" eaLnBrk="1" hangingPunct="1">
              <a:buFont typeface="+mj-lt"/>
              <a:buAutoNum type="arabicPeriod" startAt="7"/>
            </a:pPr>
            <a:endParaRPr lang="en-US" b="1" dirty="0"/>
          </a:p>
          <a:p>
            <a:pPr marL="285788" indent="-285788" eaLnBrk="1" hangingPunct="1">
              <a:buFont typeface="+mj-lt"/>
              <a:buAutoNum type="arabicPeriod" startAt="7"/>
            </a:pPr>
            <a:endParaRPr lang="en-US" b="1" dirty="0" smtClean="0"/>
          </a:p>
          <a:p>
            <a:pPr marL="256018" lvl="1" indent="0" eaLnBrk="1" hangingPunct="1">
              <a:buNone/>
            </a:pPr>
            <a:endParaRPr lang="en-US" dirty="0">
              <a:solidFill>
                <a:srgbClr val="0066FF"/>
              </a:solidFill>
              <a:sym typeface="Wingdings" pitchFamily="2" charset="2"/>
            </a:endParaRPr>
          </a:p>
          <a:p>
            <a:pPr marL="285788" indent="-285788" eaLnBrk="1" hangingPunct="1">
              <a:buFont typeface="+mj-lt"/>
              <a:buAutoNum type="arabicPeriod" startAt="7"/>
            </a:pPr>
            <a:endParaRPr lang="en-US" dirty="0" smtClean="0"/>
          </a:p>
          <a:p>
            <a:pPr marL="285788" indent="-285788" eaLnBrk="1" hangingPunct="1"/>
            <a:endParaRPr lang="en-US" dirty="0" smtClean="0"/>
          </a:p>
          <a:p>
            <a:pPr marL="285788" indent="-285788" eaLnBrk="1" hangingPunct="1"/>
            <a:endParaRPr lang="en-US" dirty="0" smtClean="0"/>
          </a:p>
          <a:p>
            <a:pPr marL="285788" indent="-285788" eaLnBrk="1" hangingPunct="1"/>
            <a:endParaRPr lang="en-US" dirty="0" smtClean="0"/>
          </a:p>
          <a:p>
            <a:pPr marL="285788" indent="-285788" eaLnBrk="1" hangingPunct="1"/>
            <a:endParaRPr lang="pt-BR" dirty="0" smtClean="0"/>
          </a:p>
          <a:p>
            <a:pPr marL="285788" indent="-285788" eaLnBrk="1" hangingPunct="1"/>
            <a:endParaRPr lang="en-US" dirty="0" smtClean="0"/>
          </a:p>
        </p:txBody>
      </p:sp>
      <p:pic>
        <p:nvPicPr>
          <p:cNvPr id="6" name="Picture 10" descr="run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813033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78" y="4274117"/>
            <a:ext cx="150080" cy="16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1" y="1803258"/>
            <a:ext cx="213333" cy="213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1" y="1166248"/>
            <a:ext cx="213333" cy="213333"/>
          </a:xfrm>
          <a:prstGeom prst="rect">
            <a:avLst/>
          </a:prstGeom>
        </p:spPr>
      </p:pic>
      <p:pic>
        <p:nvPicPr>
          <p:cNvPr id="16386" name="Picture 2" descr="C:\Users\keesio\Desktop\ss\log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3" y="2016591"/>
            <a:ext cx="4318606" cy="17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More Debugging (Review)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CA" dirty="0" smtClean="0"/>
              <a:t>Investigate other debugging views </a:t>
            </a:r>
            <a:br>
              <a:rPr lang="en-CA" dirty="0" smtClean="0"/>
            </a:br>
            <a:r>
              <a:rPr lang="en-CA" dirty="0" smtClean="0"/>
              <a:t>(Open via </a:t>
            </a:r>
            <a:r>
              <a:rPr lang="en-CA" i="1" dirty="0" smtClean="0"/>
              <a:t>View</a:t>
            </a:r>
            <a:r>
              <a:rPr lang="en-CA" dirty="0" smtClean="0"/>
              <a:t> menu)</a:t>
            </a:r>
          </a:p>
          <a:p>
            <a:pPr lvl="1"/>
            <a:r>
              <a:rPr lang="en-CA" b="1" dirty="0" smtClean="0"/>
              <a:t>Memory Browser</a:t>
            </a:r>
          </a:p>
          <a:p>
            <a:pPr lvl="1"/>
            <a:r>
              <a:rPr lang="en-CA" b="1" dirty="0" smtClean="0"/>
              <a:t>Registers</a:t>
            </a:r>
          </a:p>
          <a:p>
            <a:pPr lvl="1"/>
            <a:r>
              <a:rPr lang="en-CA" b="1" dirty="0" smtClean="0"/>
              <a:t>Modules</a:t>
            </a:r>
          </a:p>
          <a:p>
            <a:pPr lvl="1"/>
            <a:r>
              <a:rPr lang="en-CA" b="1" dirty="0" smtClean="0"/>
              <a:t>Disassembly</a:t>
            </a:r>
            <a:r>
              <a:rPr lang="en-CA" dirty="0" smtClean="0"/>
              <a:t> (see next slide)</a:t>
            </a:r>
          </a:p>
        </p:txBody>
      </p:sp>
      <p:pic>
        <p:nvPicPr>
          <p:cNvPr id="21506" name="Picture 2" descr="C:\Users\a0389327\Dropbox\Work\lprf\ss\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35" y="801721"/>
            <a:ext cx="2829320" cy="38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</a:t>
            </a:r>
            <a:r>
              <a:rPr lang="en-CA" i="1" dirty="0" smtClean="0"/>
              <a:t>Disassembly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323529" y="789552"/>
            <a:ext cx="8415089" cy="2916324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CA" dirty="0" smtClean="0"/>
              <a:t>Press the Restart button      to restart the program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Program should be at </a:t>
            </a:r>
            <a:r>
              <a:rPr lang="en-CA" b="1" dirty="0" smtClean="0">
                <a:solidFill>
                  <a:srgbClr val="0066FF"/>
                </a:solidFill>
              </a:rPr>
              <a:t>main</a:t>
            </a:r>
          </a:p>
          <a:p>
            <a:pPr marL="342946" indent="-342946">
              <a:buFont typeface="+mj-lt"/>
              <a:buAutoNum type="arabicPeriod"/>
            </a:pPr>
            <a:r>
              <a:rPr lang="en-CA" dirty="0" smtClean="0"/>
              <a:t>Open the disassembly view by going to </a:t>
            </a:r>
            <a:r>
              <a:rPr lang="en-CA" i="1" dirty="0" smtClean="0"/>
              <a:t>View -&gt; Disassembly</a:t>
            </a:r>
            <a:endParaRPr lang="en-CA" i="1" dirty="0"/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You can see the current location of the PC (small blue arrow) and any breakpoints (small blue circles)</a:t>
            </a:r>
            <a:endParaRPr lang="en-CA" dirty="0" smtClean="0"/>
          </a:p>
          <a:p>
            <a:pPr marL="342946" indent="-342946">
              <a:buFont typeface="+mj-lt"/>
              <a:buAutoNum type="arabicPeriod"/>
            </a:pPr>
            <a:r>
              <a:rPr lang="en-CA" dirty="0" smtClean="0"/>
              <a:t>Toggle the </a:t>
            </a:r>
            <a:r>
              <a:rPr lang="en-CA" b="1" dirty="0" smtClean="0"/>
              <a:t>Show Source</a:t>
            </a:r>
            <a:r>
              <a:rPr lang="en-CA" dirty="0" smtClean="0"/>
              <a:t> button 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Note the toggling of interleaved </a:t>
            </a:r>
            <a:br>
              <a:rPr lang="en-CA" dirty="0" smtClean="0">
                <a:solidFill>
                  <a:srgbClr val="0066FF"/>
                </a:solidFill>
              </a:rPr>
            </a:br>
            <a:r>
              <a:rPr lang="en-CA" dirty="0" smtClean="0">
                <a:solidFill>
                  <a:srgbClr val="0066FF"/>
                </a:solidFill>
              </a:rPr>
              <a:t>source with the disassembly</a:t>
            </a:r>
          </a:p>
          <a:p>
            <a:pPr lvl="1"/>
            <a:endParaRPr lang="en-CA" sz="11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3" y="1844960"/>
            <a:ext cx="219475" cy="21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95" y="843560"/>
            <a:ext cx="185764" cy="17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3" y="2696728"/>
            <a:ext cx="219475" cy="21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3" y="1200592"/>
            <a:ext cx="219475" cy="21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keesio\Desktop\ss\log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15" y="2370103"/>
            <a:ext cx="4434640" cy="21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1815667"/>
            <a:ext cx="7772400" cy="1021556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</a:t>
            </a:r>
            <a:r>
              <a:rPr lang="en-CA" dirty="0" smtClean="0"/>
              <a:t>Requirements and setup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15362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Clean Up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6" y="789552"/>
            <a:ext cx="8467725" cy="3834426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Remove all breakpoints    from the </a:t>
            </a:r>
            <a:r>
              <a:rPr lang="en-US" b="1" dirty="0" smtClean="0"/>
              <a:t>Breakpoints</a:t>
            </a:r>
            <a:r>
              <a:rPr lang="en-US" dirty="0" smtClean="0"/>
              <a:t> view (if any)</a:t>
            </a:r>
          </a:p>
          <a:p>
            <a:pPr marL="342946" indent="-342946">
              <a:buFont typeface="+mj-lt"/>
              <a:buAutoNum type="arabicPeriod"/>
            </a:pPr>
            <a:r>
              <a:rPr lang="en-US" b="1" dirty="0" smtClean="0"/>
              <a:t>Terminate</a:t>
            </a:r>
            <a:r>
              <a:rPr lang="en-US" dirty="0" smtClean="0"/>
              <a:t>     the Debug Session</a:t>
            </a:r>
          </a:p>
          <a:p>
            <a:pPr marL="342946" indent="-342946">
              <a:buFont typeface="+mj-lt"/>
              <a:buAutoNum type="arabicPeriod"/>
            </a:pPr>
            <a:endParaRPr lang="en-US" sz="1400" dirty="0"/>
          </a:p>
          <a:p>
            <a:pPr marL="342946" indent="-342946">
              <a:buFont typeface="+mj-lt"/>
              <a:buAutoNum type="arabicPeriod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342946" indent="-342946">
              <a:buFont typeface="+mj-lt"/>
              <a:buAutoNum type="arabicPeriod"/>
            </a:pPr>
            <a:endParaRPr lang="en-US" sz="1400" dirty="0"/>
          </a:p>
          <a:p>
            <a:pPr marL="342946" indent="-342946">
              <a:buFont typeface="+mj-lt"/>
              <a:buAutoNum type="arabicPeriod" startAt="2"/>
            </a:pPr>
            <a:endParaRPr lang="en-US" sz="1400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342946" indent="-342946">
              <a:buFont typeface="+mj-lt"/>
              <a:buAutoNum type="arabicPeriod" startAt="2"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89" y="866936"/>
            <a:ext cx="150080" cy="16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00" y="1275606"/>
            <a:ext cx="142895" cy="1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8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LAB 2: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7" y="897564"/>
            <a:ext cx="8467725" cy="3726414"/>
          </a:xfrm>
        </p:spPr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In this lab we completed the following: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Covered the basics of Debugging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Learned how to use breakpoints and </a:t>
            </a:r>
            <a:r>
              <a:rPr lang="en-CA" dirty="0" err="1" smtClean="0">
                <a:solidFill>
                  <a:srgbClr val="0066FF"/>
                </a:solidFill>
              </a:rPr>
              <a:t>watchpoints</a:t>
            </a:r>
            <a:endParaRPr lang="en-CA" dirty="0" smtClean="0">
              <a:solidFill>
                <a:srgbClr val="0066FF"/>
              </a:solidFill>
            </a:endParaRP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Learned how to count events (cycles)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Became familiar with the </a:t>
            </a:r>
            <a:r>
              <a:rPr lang="en-CA" b="1" dirty="0" smtClean="0">
                <a:solidFill>
                  <a:srgbClr val="0066FF"/>
                </a:solidFill>
              </a:rPr>
              <a:t>Local History </a:t>
            </a:r>
            <a:r>
              <a:rPr lang="en-CA" dirty="0" smtClean="0">
                <a:solidFill>
                  <a:srgbClr val="0066FF"/>
                </a:solidFill>
              </a:rPr>
              <a:t>feature</a:t>
            </a:r>
            <a:endParaRPr lang="en-CA" b="1" dirty="0" smtClean="0">
              <a:solidFill>
                <a:srgbClr val="0066FF"/>
              </a:solidFill>
            </a:endParaRP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Became familiar with the </a:t>
            </a:r>
            <a:r>
              <a:rPr lang="en-CA" b="1" dirty="0" smtClean="0">
                <a:solidFill>
                  <a:srgbClr val="0066FF"/>
                </a:solidFill>
              </a:rPr>
              <a:t>Disassembly </a:t>
            </a:r>
            <a:r>
              <a:rPr lang="en-CA" dirty="0" smtClean="0">
                <a:solidFill>
                  <a:srgbClr val="0066FF"/>
                </a:solidFill>
              </a:rPr>
              <a:t>view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645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2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611560" y="1815667"/>
            <a:ext cx="8136904" cy="1021556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</a:t>
            </a:r>
            <a:r>
              <a:rPr lang="en-CA" dirty="0"/>
              <a:t>3</a:t>
            </a:r>
            <a:r>
              <a:rPr lang="en-CA" dirty="0" smtClean="0"/>
              <a:t>: </a:t>
            </a:r>
            <a:br>
              <a:rPr lang="en-CA" dirty="0" smtClean="0"/>
            </a:br>
            <a:r>
              <a:rPr lang="en-CA" dirty="0" smtClean="0"/>
              <a:t>Optimizer Assistant: </a:t>
            </a:r>
            <a:br>
              <a:rPr lang="en-CA" dirty="0" smtClean="0"/>
            </a:br>
            <a:r>
              <a:rPr lang="en-US" dirty="0" smtClean="0"/>
              <a:t>blink LED example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100" dirty="0" smtClean="0"/>
              <a:t>20 </a:t>
            </a:r>
            <a:r>
              <a:rPr lang="en-CA" sz="2100" dirty="0"/>
              <a:t>minutes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71164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07156"/>
            <a:ext cx="8912225" cy="610791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</a:t>
            </a:r>
            <a:r>
              <a:rPr lang="en-CA" dirty="0"/>
              <a:t>3</a:t>
            </a:r>
            <a:r>
              <a:rPr lang="en-CA" dirty="0" smtClean="0"/>
              <a:t>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7" y="627535"/>
            <a:ext cx="8467725" cy="4058617"/>
          </a:xfrm>
        </p:spPr>
        <p:txBody>
          <a:bodyPr/>
          <a:lstStyle/>
          <a:p>
            <a:r>
              <a:rPr lang="en-CA" dirty="0">
                <a:solidFill>
                  <a:srgbClr val="0066FF"/>
                </a:solidFill>
              </a:rPr>
              <a:t>Key </a:t>
            </a:r>
            <a:r>
              <a:rPr lang="en-CA" dirty="0" smtClean="0">
                <a:solidFill>
                  <a:srgbClr val="0066FF"/>
                </a:solidFill>
              </a:rPr>
              <a:t>Objectives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Get familiar with the </a:t>
            </a:r>
            <a:r>
              <a:rPr lang="en-US" b="1" dirty="0" smtClean="0">
                <a:solidFill>
                  <a:srgbClr val="0066FF"/>
                </a:solidFill>
              </a:rPr>
              <a:t>Optimizer Assistant</a:t>
            </a:r>
            <a:endParaRPr lang="en-US" b="1" dirty="0">
              <a:solidFill>
                <a:srgbClr val="0066FF"/>
              </a:solidFill>
            </a:endParaRPr>
          </a:p>
          <a:p>
            <a:r>
              <a:rPr lang="en-CA" dirty="0" smtClean="0">
                <a:solidFill>
                  <a:srgbClr val="0066FF"/>
                </a:solidFill>
              </a:rPr>
              <a:t>Tools </a:t>
            </a:r>
            <a:r>
              <a:rPr lang="en-CA" dirty="0">
                <a:solidFill>
                  <a:srgbClr val="0066FF"/>
                </a:solidFill>
              </a:rPr>
              <a:t>and Concepts Covered</a:t>
            </a:r>
          </a:p>
          <a:p>
            <a:pPr lvl="1"/>
            <a:r>
              <a:rPr lang="en-US" b="1" dirty="0" smtClean="0">
                <a:solidFill>
                  <a:srgbClr val="0066FF"/>
                </a:solidFill>
              </a:rPr>
              <a:t>Optimizer Assistant</a:t>
            </a:r>
          </a:p>
          <a:p>
            <a:pPr lvl="1"/>
            <a:r>
              <a:rPr lang="en-US" b="1" dirty="0" smtClean="0">
                <a:solidFill>
                  <a:srgbClr val="0066FF"/>
                </a:solidFill>
              </a:rPr>
              <a:t>Memory Allocation </a:t>
            </a:r>
            <a:r>
              <a:rPr lang="en-US" dirty="0" smtClean="0">
                <a:solidFill>
                  <a:srgbClr val="0066FF"/>
                </a:solidFill>
              </a:rPr>
              <a:t>view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Project Properties</a:t>
            </a:r>
            <a:endParaRPr lang="en-CA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CA" dirty="0" smtClean="0"/>
              <a:t>Open the </a:t>
            </a:r>
            <a:r>
              <a:rPr lang="en-CA" b="1" dirty="0" smtClean="0"/>
              <a:t>Memory Allocation</a:t>
            </a:r>
            <a:r>
              <a:rPr lang="en-CA" dirty="0" smtClean="0"/>
              <a:t> view via </a:t>
            </a:r>
            <a:r>
              <a:rPr lang="en-CA" i="1" dirty="0" smtClean="0"/>
              <a:t>View -&gt; Memory Allocation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The </a:t>
            </a:r>
            <a:r>
              <a:rPr lang="en-CA" b="1" dirty="0" smtClean="0">
                <a:solidFill>
                  <a:srgbClr val="0066FF"/>
                </a:solidFill>
              </a:rPr>
              <a:t>Memory Allocation</a:t>
            </a:r>
            <a:r>
              <a:rPr lang="en-CA" dirty="0" smtClean="0">
                <a:solidFill>
                  <a:srgbClr val="0066FF"/>
                </a:solidFill>
              </a:rPr>
              <a:t> view is a detailed graphical display of the memory allocation of the program</a:t>
            </a:r>
          </a:p>
          <a:p>
            <a:pPr lvl="1"/>
            <a:endParaRPr lang="en-CA" dirty="0">
              <a:solidFill>
                <a:srgbClr val="0066FF"/>
              </a:solidFill>
            </a:endParaRPr>
          </a:p>
          <a:p>
            <a:pPr lvl="1"/>
            <a:endParaRPr lang="en-CA" dirty="0" smtClean="0">
              <a:solidFill>
                <a:srgbClr val="0066FF"/>
              </a:solidFill>
            </a:endParaRPr>
          </a:p>
          <a:p>
            <a:pPr lvl="1"/>
            <a:endParaRPr lang="en-CA" dirty="0">
              <a:solidFill>
                <a:srgbClr val="0066FF"/>
              </a:solidFill>
            </a:endParaRPr>
          </a:p>
          <a:p>
            <a:pPr lvl="1"/>
            <a:endParaRPr lang="en-CA" dirty="0" smtClean="0">
              <a:solidFill>
                <a:srgbClr val="0066FF"/>
              </a:solidFill>
            </a:endParaRPr>
          </a:p>
          <a:p>
            <a:pPr lvl="1"/>
            <a:endParaRPr lang="en-CA" dirty="0">
              <a:solidFill>
                <a:srgbClr val="0066FF"/>
              </a:solidFill>
            </a:endParaRPr>
          </a:p>
          <a:p>
            <a:pPr lvl="1"/>
            <a:endParaRPr lang="en-CA" dirty="0" smtClean="0">
              <a:solidFill>
                <a:srgbClr val="0066FF"/>
              </a:solidFill>
            </a:endParaRP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Note the total allocation size in </a:t>
            </a:r>
            <a:r>
              <a:rPr lang="en-CA" b="1" dirty="0" smtClean="0">
                <a:solidFill>
                  <a:srgbClr val="0066FF"/>
                </a:solidFill>
              </a:rPr>
              <a:t>MAIN </a:t>
            </a:r>
            <a:r>
              <a:rPr lang="en-CA" dirty="0" smtClean="0">
                <a:solidFill>
                  <a:srgbClr val="0066FF"/>
                </a:solidFill>
              </a:rPr>
              <a:t>(5,306 in this example), the </a:t>
            </a:r>
            <a:r>
              <a:rPr lang="en-CA" b="1" dirty="0" smtClean="0">
                <a:solidFill>
                  <a:srgbClr val="0066FF"/>
                </a:solidFill>
              </a:rPr>
              <a:t>.text </a:t>
            </a:r>
            <a:r>
              <a:rPr lang="en-CA" dirty="0" smtClean="0">
                <a:solidFill>
                  <a:srgbClr val="0066FF"/>
                </a:solidFill>
              </a:rPr>
              <a:t>section under </a:t>
            </a:r>
            <a:r>
              <a:rPr lang="en-CA" b="1" dirty="0" smtClean="0">
                <a:solidFill>
                  <a:srgbClr val="0066FF"/>
                </a:solidFill>
              </a:rPr>
              <a:t>MAIN</a:t>
            </a:r>
            <a:r>
              <a:rPr lang="en-CA" dirty="0" smtClean="0">
                <a:solidFill>
                  <a:srgbClr val="0066FF"/>
                </a:solidFill>
              </a:rPr>
              <a:t> (4,706) and how only 2% of Flash (5,306 of 262k) is being used</a:t>
            </a:r>
            <a:endParaRPr lang="en-CA" sz="1700" b="1" i="1" dirty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</a:t>
            </a:r>
            <a:r>
              <a:rPr lang="en-CA" i="1" dirty="0" smtClean="0"/>
              <a:t>Memory Allocation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3" y="1150804"/>
            <a:ext cx="213333" cy="21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3" y="3470577"/>
            <a:ext cx="213333" cy="213333"/>
          </a:xfrm>
          <a:prstGeom prst="rect">
            <a:avLst/>
          </a:prstGeom>
        </p:spPr>
      </p:pic>
      <p:pic>
        <p:nvPicPr>
          <p:cNvPr id="1026" name="Picture 2" descr="C:\Users\keesio\Desktop\ss\logc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96" y="1688918"/>
            <a:ext cx="4868459" cy="159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5"/>
          <p:cNvSpPr>
            <a:spLocks noChangeArrowheads="1"/>
          </p:cNvSpPr>
          <p:nvPr/>
        </p:nvSpPr>
        <p:spPr bwMode="auto">
          <a:xfrm>
            <a:off x="5536855" y="2260436"/>
            <a:ext cx="1545485" cy="45119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100" dirty="0">
                <a:latin typeface="Arial Narrow" panose="020B0606020202030204" pitchFamily="34" charset="0"/>
              </a:rPr>
              <a:t>Numbers may vary slightly in your environment</a:t>
            </a:r>
            <a:endParaRPr lang="en-CA" sz="8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0889" y="1970788"/>
            <a:ext cx="232860" cy="170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3014" y="2339955"/>
            <a:ext cx="261257" cy="187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610791"/>
          </a:xfrm>
        </p:spPr>
        <p:txBody>
          <a:bodyPr/>
          <a:lstStyle/>
          <a:p>
            <a:r>
              <a:rPr lang="en-US" dirty="0" smtClean="0">
                <a:cs typeface="Calibri" pitchFamily="34" charset="0"/>
              </a:rPr>
              <a:t>View: </a:t>
            </a:r>
            <a:r>
              <a:rPr lang="en-US" i="1" dirty="0" smtClean="0">
                <a:cs typeface="Calibri" pitchFamily="34" charset="0"/>
              </a:rPr>
              <a:t>Advice</a:t>
            </a:r>
            <a:endParaRPr lang="en-US" i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28651"/>
            <a:ext cx="8467725" cy="3740944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>
                <a:ea typeface="Calibri" pitchFamily="34" charset="0"/>
                <a:cs typeface="Arial" pitchFamily="34" charset="0"/>
              </a:rPr>
              <a:t>Go to the </a:t>
            </a:r>
            <a:r>
              <a:rPr lang="en-US" b="1" dirty="0" smtClean="0">
                <a:ea typeface="Calibri" pitchFamily="34" charset="0"/>
                <a:cs typeface="Arial" pitchFamily="34" charset="0"/>
              </a:rPr>
              <a:t>Advice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view in the lower right corner </a:t>
            </a:r>
            <a:r>
              <a:rPr lang="en-US" dirty="0">
                <a:ea typeface="Calibri" pitchFamily="34" charset="0"/>
                <a:cs typeface="Arial" pitchFamily="34" charset="0"/>
              </a:rPr>
              <a:t>and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expand </a:t>
            </a:r>
            <a:r>
              <a:rPr lang="en-US" dirty="0">
                <a:ea typeface="Calibri" pitchFamily="34" charset="0"/>
                <a:cs typeface="Arial" pitchFamily="34" charset="0"/>
              </a:rPr>
              <a:t>the </a:t>
            </a:r>
            <a:r>
              <a:rPr lang="en-US" b="1" dirty="0">
                <a:ea typeface="Calibri" pitchFamily="34" charset="0"/>
                <a:cs typeface="Arial" pitchFamily="34" charset="0"/>
              </a:rPr>
              <a:t>Optimization Advice</a:t>
            </a:r>
            <a:r>
              <a:rPr lang="en-US" dirty="0">
                <a:ea typeface="Calibri" pitchFamily="34" charset="0"/>
                <a:cs typeface="Arial" pitchFamily="34" charset="0"/>
              </a:rPr>
              <a:t> node </a:t>
            </a:r>
            <a:endParaRPr lang="en-US" dirty="0" smtClean="0">
              <a:ea typeface="Calibri" pitchFamily="34" charset="0"/>
              <a:cs typeface="Arial" pitchFamily="34" charset="0"/>
            </a:endParaRPr>
          </a:p>
          <a:p>
            <a:pPr marL="603727" lvl="1" indent="-342946">
              <a:buFont typeface="+mj-lt"/>
              <a:buAutoNum type="arabicPeriod"/>
            </a:pPr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Advice</a:t>
            </a:r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 view provides advice on how to better</a:t>
            </a:r>
            <a:b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optimize the code for size/performance/power</a:t>
            </a:r>
          </a:p>
          <a:p>
            <a:pPr marL="603727" lvl="1" indent="-342946"/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If the</a:t>
            </a:r>
            <a:r>
              <a:rPr lang="en-US" dirty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Optimization Advice</a:t>
            </a:r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 is missing, </a:t>
            </a:r>
            <a:r>
              <a:rPr lang="en-US" dirty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he project </a:t>
            </a:r>
            <a:b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may have to be rebuilt to have the advice reappear (right-click on the project and select </a:t>
            </a:r>
            <a:r>
              <a:rPr lang="en-US" b="1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Rebuild Project</a:t>
            </a:r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 in the context menu)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>
                <a:ea typeface="Calibri" pitchFamily="34" charset="0"/>
                <a:cs typeface="Arial" pitchFamily="34" charset="0"/>
              </a:rPr>
              <a:t>Note the third advice, on how optimization is disabled and level 3 optimization is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recommended</a:t>
            </a:r>
            <a:endParaRPr lang="en-US" dirty="0">
              <a:solidFill>
                <a:srgbClr val="0066FF"/>
              </a:solidFill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dirty="0" smtClean="0">
              <a:solidFill>
                <a:srgbClr val="0066FF"/>
              </a:solidFill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dirty="0" smtClean="0">
              <a:solidFill>
                <a:srgbClr val="0066FF"/>
              </a:solidFill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dirty="0" smtClean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sz="1500" i="1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257209" indent="-257209">
              <a:buNone/>
            </a:pPr>
            <a:r>
              <a:rPr lang="en-US" sz="11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buNone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3733801" y="4857751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/>
          <a:lstStyle/>
          <a:p>
            <a:pPr algn="ctr"/>
            <a:fld id="{D9F5DD2B-4A0F-41BF-9D2A-EA7699283C86}" type="slidenum">
              <a:rPr lang="en-US" sz="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ctr"/>
              <a:t>46</a:t>
            </a:fld>
            <a:endParaRPr lang="en-US" sz="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4" y="1274260"/>
            <a:ext cx="213333" cy="213333"/>
          </a:xfrm>
          <a:prstGeom prst="rect">
            <a:avLst/>
          </a:prstGeom>
        </p:spPr>
      </p:pic>
      <p:pic>
        <p:nvPicPr>
          <p:cNvPr id="6" name="Picture 4" descr="C:\Apps\CCSTraining\WORKSHOP\MSP432\ss_lab\msp432_lab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59" y="928033"/>
            <a:ext cx="3410092" cy="11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Apps\CCSTraining\WORKSHOP\MSP432\ss_lab\msp432_lab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03" y="2984173"/>
            <a:ext cx="5358560" cy="138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882" y="1775937"/>
            <a:ext cx="271216" cy="271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5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610791"/>
          </a:xfrm>
        </p:spPr>
        <p:txBody>
          <a:bodyPr/>
          <a:lstStyle/>
          <a:p>
            <a:r>
              <a:rPr lang="en-US" dirty="0" smtClean="0">
                <a:cs typeface="Calibri" pitchFamily="34" charset="0"/>
              </a:rPr>
              <a:t>Optimization Advice: Optimization Level</a:t>
            </a:r>
            <a:endParaRPr lang="en-US" i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28651"/>
            <a:ext cx="8467725" cy="3740944"/>
          </a:xfrm>
        </p:spPr>
        <p:txBody>
          <a:bodyPr/>
          <a:lstStyle/>
          <a:p>
            <a:pPr marL="342946" indent="-342946">
              <a:buFont typeface="+mj-lt"/>
              <a:buAutoNum type="arabicPeriod" startAt="3"/>
            </a:pPr>
            <a:r>
              <a:rPr lang="en-CA" dirty="0" smtClean="0"/>
              <a:t>Click on the hyper-link </a:t>
            </a:r>
            <a:r>
              <a:rPr lang="en-CA" b="1" dirty="0" smtClean="0"/>
              <a:t>#27007-D </a:t>
            </a:r>
            <a:r>
              <a:rPr lang="en-CA" dirty="0" smtClean="0"/>
              <a:t>to open more information on the advice (a new </a:t>
            </a:r>
            <a:r>
              <a:rPr lang="en-CA" b="1" dirty="0" smtClean="0"/>
              <a:t>Advice</a:t>
            </a:r>
            <a:r>
              <a:rPr lang="en-CA" dirty="0" smtClean="0"/>
              <a:t> tab will open)</a:t>
            </a:r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lvl="1" indent="-342946">
              <a:spcBef>
                <a:spcPct val="65000"/>
              </a:spcBef>
              <a:buFont typeface="+mj-lt"/>
              <a:buAutoNum type="arabicPeriod" startAt="4"/>
            </a:pPr>
            <a:r>
              <a:rPr lang="en-CA" sz="1800" dirty="0"/>
              <a:t>Go back to the original </a:t>
            </a:r>
            <a:r>
              <a:rPr lang="en-CA" sz="1800" b="1" dirty="0" smtClean="0"/>
              <a:t>Advice</a:t>
            </a:r>
            <a:r>
              <a:rPr lang="en-CA" sz="1800" dirty="0"/>
              <a:t> </a:t>
            </a:r>
            <a:r>
              <a:rPr lang="en-CA" sz="1800" dirty="0" smtClean="0"/>
              <a:t>tab </a:t>
            </a:r>
            <a:r>
              <a:rPr lang="en-CA" sz="1800" dirty="0"/>
              <a:t>and 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US" sz="1800" i="1" dirty="0" smtClean="0">
                <a:cs typeface="Arial" pitchFamily="34" charset="0"/>
              </a:rPr>
              <a:t>d</a:t>
            </a:r>
            <a:r>
              <a:rPr lang="en-US" sz="1800" i="1" dirty="0" smtClean="0">
                <a:ea typeface="Calibri" pitchFamily="34" charset="0"/>
                <a:cs typeface="Arial" pitchFamily="34" charset="0"/>
              </a:rPr>
              <a:t>ouble-click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on the </a:t>
            </a:r>
            <a:r>
              <a:rPr lang="en-US" sz="1800" u="sng" dirty="0" smtClean="0">
                <a:ea typeface="Calibri" pitchFamily="34" charset="0"/>
                <a:cs typeface="Arial" pitchFamily="34" charset="0"/>
              </a:rPr>
              <a:t>entire </a:t>
            </a:r>
            <a:r>
              <a:rPr lang="en-US" sz="1800" u="sng" dirty="0">
                <a:ea typeface="Calibri" pitchFamily="34" charset="0"/>
                <a:cs typeface="Arial" pitchFamily="34" charset="0"/>
              </a:rPr>
              <a:t>third advice </a:t>
            </a:r>
            <a:r>
              <a:rPr lang="en-US" sz="1800" u="sng" dirty="0" smtClean="0">
                <a:ea typeface="Calibri" pitchFamily="34" charset="0"/>
                <a:cs typeface="Arial" pitchFamily="34" charset="0"/>
              </a:rPr>
              <a:t/>
            </a:r>
            <a:br>
              <a:rPr lang="en-US" sz="1800" u="sng" dirty="0" smtClean="0">
                <a:ea typeface="Calibri" pitchFamily="34" charset="0"/>
                <a:cs typeface="Arial" pitchFamily="34" charset="0"/>
              </a:rPr>
            </a:br>
            <a:r>
              <a:rPr lang="en-US" sz="1800" u="sng" dirty="0" smtClean="0">
                <a:ea typeface="Calibri" pitchFamily="34" charset="0"/>
                <a:cs typeface="Arial" pitchFamily="34" charset="0"/>
              </a:rPr>
              <a:t>itself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 (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not 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on 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just the hyperlink) to 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open </a:t>
            </a:r>
            <a:br>
              <a:rPr lang="en-US" sz="1800" dirty="0" smtClean="0">
                <a:ea typeface="Calibri" pitchFamily="34" charset="0"/>
                <a:cs typeface="Arial" pitchFamily="34" charset="0"/>
              </a:rPr>
            </a:br>
            <a:r>
              <a:rPr lang="en-US" sz="1800" dirty="0" smtClean="0">
                <a:ea typeface="Calibri" pitchFamily="34" charset="0"/>
                <a:cs typeface="Arial" pitchFamily="34" charset="0"/>
              </a:rPr>
              <a:t>the project 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optimization settings</a:t>
            </a:r>
          </a:p>
          <a:p>
            <a:pPr marL="552524" lvl="2" indent="-342946">
              <a:spcBef>
                <a:spcPct val="65000"/>
              </a:spcBef>
            </a:pP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If the original </a:t>
            </a:r>
            <a:r>
              <a:rPr lang="en-US" sz="1600" b="1" dirty="0">
                <a:solidFill>
                  <a:srgbClr val="0066FF"/>
                </a:solidFill>
                <a:cs typeface="Arial" pitchFamily="34" charset="0"/>
              </a:rPr>
              <a:t>Advice</a:t>
            </a: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 view is blank, go to the </a:t>
            </a:r>
            <a:r>
              <a:rPr lang="en-US" sz="1600" b="1" dirty="0">
                <a:solidFill>
                  <a:srgbClr val="0066FF"/>
                </a:solidFill>
                <a:cs typeface="Arial" pitchFamily="34" charset="0"/>
              </a:rPr>
              <a:t>Project Explorer </a:t>
            </a: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and set the </a:t>
            </a:r>
            <a:r>
              <a:rPr lang="en-US" sz="1600" b="1" dirty="0" smtClean="0">
                <a:solidFill>
                  <a:srgbClr val="0066FF"/>
                </a:solidFill>
                <a:cs typeface="Arial" pitchFamily="34" charset="0"/>
              </a:rPr>
              <a:t>BlinkLED_MSP432P401R </a:t>
            </a:r>
            <a:r>
              <a:rPr lang="en-US" sz="1600" dirty="0" smtClean="0">
                <a:solidFill>
                  <a:srgbClr val="0066FF"/>
                </a:solidFill>
                <a:cs typeface="Arial" pitchFamily="34" charset="0"/>
              </a:rPr>
              <a:t>project </a:t>
            </a: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to the </a:t>
            </a:r>
            <a:r>
              <a:rPr lang="en-US" sz="1600" i="1" dirty="0">
                <a:solidFill>
                  <a:srgbClr val="0066FF"/>
                </a:solidFill>
                <a:cs typeface="Arial" pitchFamily="34" charset="0"/>
              </a:rPr>
              <a:t>Active</a:t>
            </a: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 project (select/click on the project to put it in </a:t>
            </a:r>
            <a:r>
              <a:rPr lang="en-US" sz="1600" i="1" dirty="0">
                <a:solidFill>
                  <a:srgbClr val="0066FF"/>
                </a:solidFill>
                <a:cs typeface="Arial" pitchFamily="34" charset="0"/>
              </a:rPr>
              <a:t>focus</a:t>
            </a: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)</a:t>
            </a:r>
            <a:endParaRPr lang="en-CA" sz="1600" dirty="0">
              <a:solidFill>
                <a:srgbClr val="0066FF"/>
              </a:solidFill>
            </a:endParaRPr>
          </a:p>
          <a:p>
            <a:pPr marL="342946" indent="-342946">
              <a:buFont typeface="+mj-lt"/>
              <a:buAutoNum type="arabicPeriod" startAt="3"/>
            </a:pPr>
            <a:endParaRPr lang="en-CA" dirty="0" smtClean="0"/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indent="-342946">
              <a:buFont typeface="+mj-lt"/>
              <a:buAutoNum type="arabicPeriod" startAt="3"/>
            </a:pPr>
            <a:endParaRPr lang="en-CA" dirty="0" smtClean="0"/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indent="-342946">
              <a:buFont typeface="+mj-lt"/>
              <a:buAutoNum type="arabicPeriod" startAt="3"/>
            </a:pPr>
            <a:endParaRPr lang="en-CA" dirty="0" smtClean="0"/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indent="-342946">
              <a:buFont typeface="+mj-lt"/>
              <a:buAutoNum type="arabicPeriod" startAt="3"/>
            </a:pPr>
            <a:endParaRPr lang="en-CA" dirty="0" smtClean="0"/>
          </a:p>
          <a:p>
            <a:pPr marL="342946" indent="-342946">
              <a:buFont typeface="+mj-lt"/>
              <a:buAutoNum type="arabicPeriod" startAt="3"/>
            </a:pPr>
            <a:endParaRPr lang="en-US" dirty="0" smtClean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3"/>
            </a:pPr>
            <a:endParaRPr lang="en-US" sz="1500" i="1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257209" indent="-257209">
              <a:buNone/>
            </a:pPr>
            <a:r>
              <a:rPr lang="en-US" sz="11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buNone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3733801" y="4857751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/>
          <a:lstStyle/>
          <a:p>
            <a:pPr algn="ctr"/>
            <a:fld id="{D9F5DD2B-4A0F-41BF-9D2A-EA7699283C86}" type="slidenum">
              <a:rPr lang="en-US" sz="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ctr"/>
              <a:t>47</a:t>
            </a:fld>
            <a:endParaRPr lang="en-US" sz="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Apps\CCSTraining\WORKSHOP\MSP432\ss_lab\msp432_lab3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1" y="1290283"/>
            <a:ext cx="2371675" cy="2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Apps\CCSTraining\WORKSHOP\MSP432\ss_lab\msp432_lab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64" y="1039734"/>
            <a:ext cx="3900331" cy="15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Apps\CCSTraining\WORKSHOP\MSP432\ss_lab\msp432_lab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22" y="3541069"/>
            <a:ext cx="4861286" cy="10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715053" y="1297491"/>
            <a:ext cx="612069" cy="2854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pic>
        <p:nvPicPr>
          <p:cNvPr id="14" name="Picture 13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082" y="3013589"/>
            <a:ext cx="216973" cy="216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5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esio\Desktop\ss\logc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21" y="2352234"/>
            <a:ext cx="5283385" cy="22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Properties: Optimization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6" y="653143"/>
            <a:ext cx="8467725" cy="3970835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The </a:t>
            </a:r>
            <a:r>
              <a:rPr lang="en-US" b="1" dirty="0" smtClean="0">
                <a:solidFill>
                  <a:srgbClr val="0066FF"/>
                </a:solidFill>
              </a:rPr>
              <a:t>Project Properties </a:t>
            </a:r>
            <a:r>
              <a:rPr lang="en-US" dirty="0" smtClean="0">
                <a:solidFill>
                  <a:srgbClr val="0066FF"/>
                </a:solidFill>
              </a:rPr>
              <a:t>dialog will be opened to the compiler optimization settings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Options such as compiler/linker settings, pre/post build steps, and project dependencies can be set from this dialog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The dialog can also be opened by right-clicking on a project in the </a:t>
            </a:r>
            <a:r>
              <a:rPr lang="en-US" b="1" dirty="0" smtClean="0">
                <a:solidFill>
                  <a:srgbClr val="0066FF"/>
                </a:solidFill>
              </a:rPr>
              <a:t>Project</a:t>
            </a:r>
            <a:br>
              <a:rPr lang="en-US" b="1" dirty="0" smtClean="0">
                <a:solidFill>
                  <a:srgbClr val="0066FF"/>
                </a:solidFill>
              </a:rPr>
            </a:br>
            <a:r>
              <a:rPr lang="en-US" b="1" dirty="0" smtClean="0">
                <a:solidFill>
                  <a:srgbClr val="0066FF"/>
                </a:solidFill>
              </a:rPr>
              <a:t>Explorer</a:t>
            </a:r>
            <a:r>
              <a:rPr lang="en-US" dirty="0" smtClean="0">
                <a:solidFill>
                  <a:srgbClr val="0066FF"/>
                </a:solidFill>
              </a:rPr>
              <a:t> view and selecting </a:t>
            </a:r>
            <a:r>
              <a:rPr lang="en-US" b="1" dirty="0" smtClean="0">
                <a:solidFill>
                  <a:srgbClr val="0066FF"/>
                </a:solidFill>
              </a:rPr>
              <a:t>Properties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49510" name="Rounded Rectangle 7"/>
          <p:cNvSpPr>
            <a:spLocks noChangeArrowheads="1"/>
          </p:cNvSpPr>
          <p:nvPr/>
        </p:nvSpPr>
        <p:spPr bwMode="auto">
          <a:xfrm>
            <a:off x="338409" y="3475018"/>
            <a:ext cx="2016125" cy="2639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100" b="1" dirty="0">
                <a:latin typeface="Arial Narrow" pitchFamily="34" charset="0"/>
              </a:rPr>
              <a:t>Compiler Options</a:t>
            </a:r>
          </a:p>
        </p:txBody>
      </p:sp>
      <p:sp>
        <p:nvSpPr>
          <p:cNvPr id="149511" name="Rounded Rectangle 8"/>
          <p:cNvSpPr>
            <a:spLocks noChangeArrowheads="1"/>
          </p:cNvSpPr>
          <p:nvPr/>
        </p:nvSpPr>
        <p:spPr bwMode="auto">
          <a:xfrm>
            <a:off x="338408" y="3796259"/>
            <a:ext cx="2016125" cy="2639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100" b="1" dirty="0">
                <a:latin typeface="Arial Narrow" pitchFamily="34" charset="0"/>
              </a:rPr>
              <a:t>Linker Options</a:t>
            </a:r>
          </a:p>
        </p:txBody>
      </p:sp>
      <p:sp>
        <p:nvSpPr>
          <p:cNvPr id="149513" name="Line 17"/>
          <p:cNvSpPr>
            <a:spLocks noChangeShapeType="1"/>
          </p:cNvSpPr>
          <p:nvPr/>
        </p:nvSpPr>
        <p:spPr bwMode="auto">
          <a:xfrm flipV="1">
            <a:off x="2333833" y="3867410"/>
            <a:ext cx="9420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89" tIns="34295" rIns="68589" bIns="34295"/>
          <a:lstStyle/>
          <a:p>
            <a:endParaRPr lang="en-US"/>
          </a:p>
        </p:txBody>
      </p:sp>
      <p:sp>
        <p:nvSpPr>
          <p:cNvPr id="149512" name="Line 17"/>
          <p:cNvSpPr>
            <a:spLocks noChangeShapeType="1"/>
          </p:cNvSpPr>
          <p:nvPr/>
        </p:nvSpPr>
        <p:spPr bwMode="auto">
          <a:xfrm flipV="1">
            <a:off x="2334056" y="3165817"/>
            <a:ext cx="941800" cy="380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89" tIns="34295" rIns="68589" bIns="34295"/>
          <a:lstStyle/>
          <a:p>
            <a:endParaRPr lang="en-US"/>
          </a:p>
        </p:txBody>
      </p:sp>
      <p:sp>
        <p:nvSpPr>
          <p:cNvPr id="149509" name="Line 17"/>
          <p:cNvSpPr>
            <a:spLocks noChangeShapeType="1"/>
          </p:cNvSpPr>
          <p:nvPr/>
        </p:nvSpPr>
        <p:spPr bwMode="auto">
          <a:xfrm flipV="1">
            <a:off x="2726120" y="2897107"/>
            <a:ext cx="4631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68589" tIns="34295" rIns="68589" bIns="34295"/>
          <a:lstStyle/>
          <a:p>
            <a:endParaRPr lang="en-US"/>
          </a:p>
        </p:txBody>
      </p:sp>
      <p:sp>
        <p:nvSpPr>
          <p:cNvPr id="149508" name="Rounded Rectangle 5"/>
          <p:cNvSpPr>
            <a:spLocks noChangeArrowheads="1"/>
          </p:cNvSpPr>
          <p:nvPr/>
        </p:nvSpPr>
        <p:spPr bwMode="auto">
          <a:xfrm>
            <a:off x="338409" y="2780503"/>
            <a:ext cx="2387711" cy="2639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100" b="1" dirty="0">
                <a:latin typeface="Arial Narrow" pitchFamily="34" charset="0"/>
              </a:rPr>
              <a:t>Device and high level settings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" y="759627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Properties: Optimization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6" y="789552"/>
            <a:ext cx="8467725" cy="3834426"/>
          </a:xfrm>
        </p:spPr>
        <p:txBody>
          <a:bodyPr/>
          <a:lstStyle/>
          <a:p>
            <a:pPr marL="342946" indent="-342946">
              <a:buFont typeface="+mj-lt"/>
              <a:buAutoNum type="arabicPeriod" startAt="5"/>
            </a:pPr>
            <a:r>
              <a:rPr lang="en-US" dirty="0" smtClean="0"/>
              <a:t>Change the </a:t>
            </a:r>
            <a:r>
              <a:rPr lang="en-US" b="1" dirty="0" smtClean="0"/>
              <a:t>Optimization level</a:t>
            </a:r>
            <a:r>
              <a:rPr lang="en-US" dirty="0" smtClean="0"/>
              <a:t> to </a:t>
            </a:r>
            <a:r>
              <a:rPr lang="en-US" b="1" dirty="0" smtClean="0"/>
              <a:t>3</a:t>
            </a:r>
          </a:p>
          <a:p>
            <a:pPr marL="342946" indent="-342946">
              <a:buFont typeface="+mj-lt"/>
              <a:buAutoNum type="arabicPeriod" startAt="5"/>
            </a:pPr>
            <a:endParaRPr lang="en-US" b="1" dirty="0"/>
          </a:p>
          <a:p>
            <a:pPr marL="342946" indent="-342946">
              <a:buFont typeface="+mj-lt"/>
              <a:buAutoNum type="arabicPeriod" startAt="5"/>
            </a:pPr>
            <a:endParaRPr lang="en-US" b="1" dirty="0" smtClean="0"/>
          </a:p>
          <a:p>
            <a:pPr marL="342946" indent="-342946">
              <a:buFont typeface="+mj-lt"/>
              <a:buAutoNum type="arabicPeriod" startAt="5"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342946" indent="-342946">
              <a:buFont typeface="+mj-lt"/>
              <a:buAutoNum type="arabicPeriod" startAt="6"/>
            </a:pPr>
            <a:r>
              <a:rPr lang="en-US" dirty="0" smtClean="0"/>
              <a:t>Press </a:t>
            </a:r>
            <a:r>
              <a:rPr lang="en-US" b="1" dirty="0" smtClean="0"/>
              <a:t>OK</a:t>
            </a:r>
            <a:r>
              <a:rPr lang="en-US" dirty="0" smtClean="0"/>
              <a:t> to apply the changes and exit the dialog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6" name="Picture 4" descr="C:\Users\keesio\Desktop\ss\logc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3" y="1156308"/>
            <a:ext cx="5877251" cy="24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LAB </a:t>
            </a:r>
            <a:r>
              <a:rPr lang="en-US" dirty="0" smtClean="0"/>
              <a:t>Requirements and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889398"/>
            <a:ext cx="8467725" cy="3842593"/>
          </a:xfrm>
        </p:spPr>
        <p:txBody>
          <a:bodyPr/>
          <a:lstStyle/>
          <a:p>
            <a:r>
              <a:rPr lang="en-US" dirty="0" smtClean="0"/>
              <a:t>Software:</a:t>
            </a:r>
          </a:p>
          <a:p>
            <a:pPr lvl="1"/>
            <a:r>
              <a:rPr lang="en-US" dirty="0"/>
              <a:t>Code Composer Studio </a:t>
            </a:r>
            <a:r>
              <a:rPr lang="en-US" dirty="0" smtClean="0"/>
              <a:t>v6.1.3 </a:t>
            </a:r>
            <a:r>
              <a:rPr lang="en-US" dirty="0" smtClean="0"/>
              <a:t>or greater</a:t>
            </a:r>
            <a:endParaRPr lang="en-US" dirty="0"/>
          </a:p>
          <a:p>
            <a:pPr lvl="2"/>
            <a:r>
              <a:rPr lang="en-US" dirty="0" smtClean="0"/>
              <a:t>With all MSP components </a:t>
            </a:r>
            <a:r>
              <a:rPr lang="en-US" dirty="0" smtClean="0"/>
              <a:t>installed</a:t>
            </a:r>
            <a:endParaRPr lang="en-US" dirty="0" smtClean="0"/>
          </a:p>
          <a:p>
            <a:pPr lvl="1"/>
            <a:r>
              <a:rPr lang="en-US" dirty="0" err="1" smtClean="0"/>
              <a:t>MSPWare</a:t>
            </a:r>
            <a:r>
              <a:rPr lang="en-US" dirty="0" smtClean="0"/>
              <a:t> 3.30 or greater</a:t>
            </a:r>
          </a:p>
          <a:p>
            <a:r>
              <a:rPr lang="en-US" dirty="0" smtClean="0"/>
              <a:t>Hardware:</a:t>
            </a:r>
          </a:p>
          <a:p>
            <a:pPr lvl="1"/>
            <a:r>
              <a:rPr lang="en-US" dirty="0" smtClean="0"/>
              <a:t>MSP432P401R </a:t>
            </a:r>
            <a:r>
              <a:rPr lang="en-US" dirty="0" err="1" smtClean="0"/>
              <a:t>LaunchPad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6" descr="j0398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196" y="2992519"/>
            <a:ext cx="1364057" cy="119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45529" y="3146083"/>
            <a:ext cx="2428124" cy="25391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68589" tIns="34295" rIns="68589" bIns="34295">
            <a:spAutoFit/>
          </a:bodyPr>
          <a:lstStyle/>
          <a:p>
            <a:pPr marL="342946" indent="-127414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500" b="1" dirty="0"/>
              <a:t>USB JTAG Connection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2099580" y="3419087"/>
            <a:ext cx="3264508" cy="342900"/>
          </a:xfrm>
          <a:prstGeom prst="leftRightArrow">
            <a:avLst/>
          </a:prstGeom>
          <a:solidFill>
            <a:srgbClr val="00B050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Apps\CCSTraining\WORKSHOP\MSP432\ss_lab\msp432launchpad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70" y="3146084"/>
            <a:ext cx="2488277" cy="15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Debug vs Optimization Tradeoff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251521" y="681540"/>
            <a:ext cx="8640959" cy="3942438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The higher the level of optimization (speed/size/power), the greater the negative impact in debug visibility/experience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Trade-off </a:t>
            </a:r>
            <a:r>
              <a:rPr lang="en-US" dirty="0">
                <a:solidFill>
                  <a:srgbClr val="0066FF"/>
                </a:solidFill>
              </a:rPr>
              <a:t>between the ease of debugging and the effectiveness of compiler </a:t>
            </a:r>
            <a:r>
              <a:rPr lang="en-US" dirty="0" smtClean="0">
                <a:solidFill>
                  <a:srgbClr val="0066FF"/>
                </a:solidFill>
              </a:rPr>
              <a:t>optimization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Best trade-off point depends on user preference… but usually the lowest </a:t>
            </a:r>
            <a:r>
              <a:rPr lang="en-US" dirty="0">
                <a:solidFill>
                  <a:srgbClr val="0066FF"/>
                </a:solidFill>
              </a:rPr>
              <a:t>level of optimization which meets your system </a:t>
            </a:r>
            <a:r>
              <a:rPr lang="en-US" dirty="0" smtClean="0">
                <a:solidFill>
                  <a:srgbClr val="0066FF"/>
                </a:solidFill>
              </a:rPr>
              <a:t>constraints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Use the lowest optimization setting if debug visibility is the highest priority (debugging difficult bugs in application behavior)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Some impact on the debug experience for highly optimized code: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Source-line setting is erratic </a:t>
            </a:r>
            <a:r>
              <a:rPr lang="en-US" dirty="0">
                <a:solidFill>
                  <a:srgbClr val="0066FF"/>
                </a:solidFill>
              </a:rPr>
              <a:t>(code has been removed/rearranged)</a:t>
            </a:r>
            <a:endParaRPr lang="en-US" dirty="0" smtClean="0">
              <a:solidFill>
                <a:srgbClr val="0066FF"/>
              </a:solidFill>
            </a:endParaRP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Unable to set source-line breakpoints (code has been removed/rearranged)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Unable to view certain variables (variables optimized out)</a:t>
            </a:r>
          </a:p>
          <a:p>
            <a:r>
              <a:rPr lang="en-US" dirty="0" smtClean="0">
                <a:solidFill>
                  <a:srgbClr val="0066FF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66FF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66FF"/>
                </a:solidFill>
                <a:hlinkClick r:id="rId3"/>
              </a:rPr>
              <a:t>processors.wiki.ti.com/index.php/Debug_versus_Optimization_Tradeoff</a:t>
            </a:r>
            <a:endParaRPr lang="en-US" dirty="0" smtClean="0">
              <a:solidFill>
                <a:srgbClr val="0066FF"/>
              </a:solidFill>
            </a:endParaRPr>
          </a:p>
          <a:p>
            <a:endParaRPr lang="en-US" dirty="0" smtClean="0">
              <a:solidFill>
                <a:srgbClr val="0066FF"/>
              </a:solidFill>
            </a:endParaRPr>
          </a:p>
          <a:p>
            <a:pPr lvl="2"/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0" y="720390"/>
            <a:ext cx="213333" cy="21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9" y="1375060"/>
            <a:ext cx="213333" cy="21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0" y="2030356"/>
            <a:ext cx="213333" cy="21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8" y="3163137"/>
            <a:ext cx="213333" cy="21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6" y="4447407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46" indent="-342946">
              <a:buFont typeface="+mj-lt"/>
              <a:buAutoNum type="arabicPeriod" startAt="7"/>
            </a:pPr>
            <a:r>
              <a:rPr lang="en-US" dirty="0">
                <a:ea typeface="Calibri" pitchFamily="34" charset="0"/>
                <a:cs typeface="Arial" pitchFamily="34" charset="0"/>
              </a:rPr>
              <a:t>Build     the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project</a:t>
            </a:r>
            <a:endParaRPr lang="en-CA" dirty="0" smtClean="0"/>
          </a:p>
          <a:p>
            <a:pPr marL="342946" indent="-342946">
              <a:buFont typeface="+mj-lt"/>
              <a:buAutoNum type="arabicPeriod" startAt="7"/>
            </a:pPr>
            <a:r>
              <a:rPr lang="en-CA" dirty="0" smtClean="0"/>
              <a:t>The </a:t>
            </a:r>
            <a:r>
              <a:rPr lang="en-CA" b="1" dirty="0" smtClean="0"/>
              <a:t>Memory Allocation</a:t>
            </a:r>
            <a:r>
              <a:rPr lang="en-CA" dirty="0" smtClean="0"/>
              <a:t> view should refresh when the build is complete</a:t>
            </a:r>
            <a:endParaRPr lang="en-CA" dirty="0">
              <a:solidFill>
                <a:srgbClr val="0066FF"/>
              </a:solidFill>
            </a:endParaRPr>
          </a:p>
          <a:p>
            <a:pPr marL="256018" lvl="1" indent="0">
              <a:buNone/>
            </a:pPr>
            <a:endParaRPr lang="en-CA" dirty="0">
              <a:solidFill>
                <a:srgbClr val="0066FF"/>
              </a:solidFill>
            </a:endParaRPr>
          </a:p>
          <a:p>
            <a:pPr marL="256018" lvl="1" indent="0">
              <a:buNone/>
            </a:pPr>
            <a:endParaRPr lang="en-CA" dirty="0">
              <a:solidFill>
                <a:srgbClr val="0066FF"/>
              </a:solidFill>
            </a:endParaRPr>
          </a:p>
          <a:p>
            <a:pPr lvl="1"/>
            <a:endParaRPr lang="en-CA" dirty="0" smtClean="0">
              <a:solidFill>
                <a:srgbClr val="0066FF"/>
              </a:solidFill>
            </a:endParaRPr>
          </a:p>
          <a:p>
            <a:pPr lvl="1"/>
            <a:endParaRPr lang="en-CA" dirty="0">
              <a:solidFill>
                <a:srgbClr val="0066FF"/>
              </a:solidFill>
            </a:endParaRPr>
          </a:p>
          <a:p>
            <a:pPr lvl="1"/>
            <a:endParaRPr lang="en-CA" dirty="0" smtClean="0">
              <a:solidFill>
                <a:srgbClr val="0066FF"/>
              </a:solidFill>
            </a:endParaRPr>
          </a:p>
          <a:p>
            <a:pPr lvl="1"/>
            <a:endParaRPr lang="en-CA" dirty="0" smtClean="0">
              <a:solidFill>
                <a:srgbClr val="0066FF"/>
              </a:solidFill>
            </a:endParaRPr>
          </a:p>
          <a:p>
            <a:r>
              <a:rPr lang="en-CA" dirty="0" smtClean="0">
                <a:solidFill>
                  <a:srgbClr val="0066FF"/>
                </a:solidFill>
              </a:rPr>
              <a:t>Note the total allocation size for </a:t>
            </a:r>
            <a:r>
              <a:rPr lang="en-CA" b="1" dirty="0" smtClean="0">
                <a:solidFill>
                  <a:srgbClr val="0066FF"/>
                </a:solidFill>
              </a:rPr>
              <a:t>MAIN</a:t>
            </a:r>
            <a:r>
              <a:rPr lang="en-CA" dirty="0" smtClean="0">
                <a:solidFill>
                  <a:srgbClr val="0066FF"/>
                </a:solidFill>
              </a:rPr>
              <a:t> and the </a:t>
            </a:r>
            <a:r>
              <a:rPr lang="en-CA" b="1" dirty="0" smtClean="0">
                <a:solidFill>
                  <a:srgbClr val="0066FF"/>
                </a:solidFill>
              </a:rPr>
              <a:t>.text </a:t>
            </a:r>
            <a:r>
              <a:rPr lang="en-CA" dirty="0" smtClean="0">
                <a:solidFill>
                  <a:srgbClr val="0066FF"/>
                </a:solidFill>
              </a:rPr>
              <a:t>section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Code size has decreased since code optimization was enabled</a:t>
            </a:r>
          </a:p>
          <a:p>
            <a:pPr lvl="2"/>
            <a:r>
              <a:rPr lang="en-CA" sz="1600" b="1" dirty="0" smtClean="0">
                <a:solidFill>
                  <a:srgbClr val="0066FF"/>
                </a:solidFill>
              </a:rPr>
              <a:t>MAIN</a:t>
            </a:r>
            <a:r>
              <a:rPr lang="en-CA" sz="1600" dirty="0" smtClean="0">
                <a:solidFill>
                  <a:srgbClr val="0066FF"/>
                </a:solidFill>
              </a:rPr>
              <a:t> drops from 5,306 to 3,474</a:t>
            </a:r>
          </a:p>
          <a:p>
            <a:pPr lvl="2"/>
            <a:r>
              <a:rPr lang="en-CA" sz="1600" b="1" dirty="0" smtClean="0">
                <a:solidFill>
                  <a:srgbClr val="0066FF"/>
                </a:solidFill>
              </a:rPr>
              <a:t>.text </a:t>
            </a:r>
            <a:r>
              <a:rPr lang="en-CA" sz="1600" dirty="0" smtClean="0">
                <a:solidFill>
                  <a:srgbClr val="0066FF"/>
                </a:solidFill>
              </a:rPr>
              <a:t>drops from 4,706 to 2,834</a:t>
            </a:r>
          </a:p>
          <a:p>
            <a:pPr lvl="2"/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</a:t>
            </a:r>
            <a:r>
              <a:rPr lang="en-CA" i="1" dirty="0" smtClean="0"/>
              <a:t>Memory Allocation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1" y="3322759"/>
            <a:ext cx="213333" cy="21333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68" y="872987"/>
            <a:ext cx="178619" cy="15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keesio\Desktop\ss\logc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9" y="1553884"/>
            <a:ext cx="3740682" cy="14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5"/>
          <p:cNvSpPr>
            <a:spLocks noChangeArrowheads="1"/>
          </p:cNvSpPr>
          <p:nvPr/>
        </p:nvSpPr>
        <p:spPr bwMode="auto">
          <a:xfrm>
            <a:off x="4679251" y="2021897"/>
            <a:ext cx="1545485" cy="45119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100" dirty="0">
                <a:latin typeface="Arial Narrow" panose="020B0606020202030204" pitchFamily="34" charset="0"/>
              </a:rPr>
              <a:t>Numbers may vary slightly in your environment</a:t>
            </a:r>
            <a:endParaRPr lang="en-CA" sz="8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9831" y="2166724"/>
            <a:ext cx="249898" cy="139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9587" y="1840159"/>
            <a:ext cx="229700" cy="107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610791"/>
          </a:xfrm>
        </p:spPr>
        <p:txBody>
          <a:bodyPr/>
          <a:lstStyle/>
          <a:p>
            <a:r>
              <a:rPr lang="en-US" dirty="0" smtClean="0">
                <a:cs typeface="Calibri" pitchFamily="34" charset="0"/>
              </a:rPr>
              <a:t>Optimizer Assistant: Speed vs</a:t>
            </a:r>
            <a:r>
              <a:rPr lang="en-US" dirty="0">
                <a:cs typeface="Calibri" pitchFamily="34" charset="0"/>
              </a:rPr>
              <a:t>.</a:t>
            </a:r>
            <a:r>
              <a:rPr lang="en-US" dirty="0" smtClean="0">
                <a:cs typeface="Calibri" pitchFamily="34" charset="0"/>
              </a:rPr>
              <a:t> Size</a:t>
            </a:r>
            <a:endParaRPr lang="en-US" i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28651"/>
            <a:ext cx="8467725" cy="3740944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>
                <a:ea typeface="Calibri" pitchFamily="34" charset="0"/>
                <a:cs typeface="Arial" pitchFamily="34" charset="0"/>
              </a:rPr>
              <a:t>Go to the </a:t>
            </a:r>
            <a:r>
              <a:rPr lang="en-US" b="1" dirty="0" smtClean="0">
                <a:ea typeface="Calibri" pitchFamily="34" charset="0"/>
                <a:cs typeface="Arial" pitchFamily="34" charset="0"/>
              </a:rPr>
              <a:t>Advice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view in the lower right corner 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 smtClean="0">
                <a:ea typeface="Calibri" pitchFamily="34" charset="0"/>
                <a:cs typeface="Arial" pitchFamily="34" charset="0"/>
              </a:rPr>
              <a:t>Note the second advice, regarding </a:t>
            </a:r>
            <a:r>
              <a:rPr lang="en-US" b="1" dirty="0" smtClean="0">
                <a:ea typeface="Calibri" pitchFamily="34" charset="0"/>
                <a:cs typeface="Arial" pitchFamily="34" charset="0"/>
              </a:rPr>
              <a:t>Optimizer Assistant</a:t>
            </a:r>
            <a:endParaRPr lang="en-US" b="1" dirty="0" smtClean="0">
              <a:solidFill>
                <a:srgbClr val="0066FF"/>
              </a:solidFill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dirty="0" smtClean="0">
              <a:solidFill>
                <a:srgbClr val="0066FF"/>
              </a:solidFill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dirty="0" smtClean="0">
              <a:solidFill>
                <a:srgbClr val="0066FF"/>
              </a:solidFill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dirty="0" smtClean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sz="1500" i="1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257209" indent="-257209">
              <a:buNone/>
            </a:pPr>
            <a:r>
              <a:rPr lang="en-US" sz="11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buNone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3733801" y="4857751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/>
          <a:lstStyle/>
          <a:p>
            <a:pPr algn="ctr"/>
            <a:fld id="{D9F5DD2B-4A0F-41BF-9D2A-EA7699283C86}" type="slidenum">
              <a:rPr lang="en-US" sz="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ctr"/>
              <a:t>52</a:t>
            </a:fld>
            <a:endParaRPr lang="en-US" sz="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keesio\Desktop\ss\logc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9" y="1366647"/>
            <a:ext cx="5468997" cy="10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610791"/>
          </a:xfrm>
        </p:spPr>
        <p:txBody>
          <a:bodyPr/>
          <a:lstStyle/>
          <a:p>
            <a:r>
              <a:rPr lang="en-US" dirty="0">
                <a:cs typeface="Calibri" pitchFamily="34" charset="0"/>
              </a:rPr>
              <a:t>Optimizer Assistant: Speed vs. Size</a:t>
            </a:r>
            <a:endParaRPr lang="en-US" i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28651"/>
            <a:ext cx="8467725" cy="3740944"/>
          </a:xfrm>
        </p:spPr>
        <p:txBody>
          <a:bodyPr/>
          <a:lstStyle/>
          <a:p>
            <a:pPr marL="342946" indent="-342946">
              <a:buFont typeface="+mj-lt"/>
              <a:buAutoNum type="arabicPeriod" startAt="3"/>
            </a:pPr>
            <a:r>
              <a:rPr lang="en-CA" dirty="0" smtClean="0"/>
              <a:t>Click on the hyper-link </a:t>
            </a:r>
            <a:r>
              <a:rPr lang="en-CA" b="1" dirty="0" smtClean="0"/>
              <a:t>#27010-D </a:t>
            </a:r>
            <a:r>
              <a:rPr lang="en-CA" dirty="0" smtClean="0"/>
              <a:t>to open more information on the advice (a new </a:t>
            </a:r>
            <a:r>
              <a:rPr lang="en-CA" b="1" dirty="0" smtClean="0"/>
              <a:t>Advice</a:t>
            </a:r>
            <a:r>
              <a:rPr lang="en-CA" dirty="0" smtClean="0"/>
              <a:t> tab will open)</a:t>
            </a:r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lvl="1" indent="-342946">
              <a:spcBef>
                <a:spcPct val="65000"/>
              </a:spcBef>
              <a:buFont typeface="+mj-lt"/>
              <a:buAutoNum type="arabicPeriod" startAt="4"/>
            </a:pPr>
            <a:r>
              <a:rPr lang="en-CA" sz="1800" dirty="0"/>
              <a:t>Go back to the original </a:t>
            </a:r>
            <a:r>
              <a:rPr lang="en-CA" sz="1800" b="1" dirty="0" smtClean="0"/>
              <a:t>Advice</a:t>
            </a:r>
            <a:r>
              <a:rPr lang="en-CA" sz="1800" dirty="0"/>
              <a:t> </a:t>
            </a:r>
            <a:r>
              <a:rPr lang="en-CA" sz="1800" dirty="0" smtClean="0"/>
              <a:t>tab </a:t>
            </a:r>
            <a:r>
              <a:rPr lang="en-CA" sz="1800" dirty="0"/>
              <a:t>and 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US" sz="1800" i="1" dirty="0" smtClean="0">
                <a:cs typeface="Arial" pitchFamily="34" charset="0"/>
              </a:rPr>
              <a:t>d</a:t>
            </a:r>
            <a:r>
              <a:rPr lang="en-US" sz="1800" i="1" dirty="0" smtClean="0">
                <a:ea typeface="Calibri" pitchFamily="34" charset="0"/>
                <a:cs typeface="Arial" pitchFamily="34" charset="0"/>
              </a:rPr>
              <a:t>ouble-click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on the </a:t>
            </a:r>
            <a:r>
              <a:rPr lang="en-US" sz="1800" u="sng" dirty="0" smtClean="0">
                <a:ea typeface="Calibri" pitchFamily="34" charset="0"/>
                <a:cs typeface="Arial" pitchFamily="34" charset="0"/>
              </a:rPr>
              <a:t>entire </a:t>
            </a:r>
            <a:r>
              <a:rPr lang="en-US" sz="1800" u="sng" dirty="0">
                <a:ea typeface="Calibri" pitchFamily="34" charset="0"/>
                <a:cs typeface="Arial" pitchFamily="34" charset="0"/>
              </a:rPr>
              <a:t>third advice </a:t>
            </a:r>
            <a:r>
              <a:rPr lang="en-US" sz="1800" u="sng" dirty="0" smtClean="0">
                <a:ea typeface="Calibri" pitchFamily="34" charset="0"/>
                <a:cs typeface="Arial" pitchFamily="34" charset="0"/>
              </a:rPr>
              <a:t/>
            </a:r>
            <a:br>
              <a:rPr lang="en-US" sz="1800" u="sng" dirty="0" smtClean="0">
                <a:ea typeface="Calibri" pitchFamily="34" charset="0"/>
                <a:cs typeface="Arial" pitchFamily="34" charset="0"/>
              </a:rPr>
            </a:br>
            <a:r>
              <a:rPr lang="en-US" sz="1800" u="sng" dirty="0" smtClean="0">
                <a:ea typeface="Calibri" pitchFamily="34" charset="0"/>
                <a:cs typeface="Arial" pitchFamily="34" charset="0"/>
              </a:rPr>
              <a:t>itself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 (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not 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on 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just the hyperlink) to 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open </a:t>
            </a:r>
            <a:br>
              <a:rPr lang="en-US" sz="1800" dirty="0" smtClean="0">
                <a:ea typeface="Calibri" pitchFamily="34" charset="0"/>
                <a:cs typeface="Arial" pitchFamily="34" charset="0"/>
              </a:rPr>
            </a:br>
            <a:r>
              <a:rPr lang="en-US" sz="1800" dirty="0" smtClean="0">
                <a:ea typeface="Calibri" pitchFamily="34" charset="0"/>
                <a:cs typeface="Arial" pitchFamily="34" charset="0"/>
              </a:rPr>
              <a:t>the project 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optimization settings</a:t>
            </a:r>
          </a:p>
          <a:p>
            <a:pPr marL="552524" lvl="2" indent="-342946">
              <a:spcBef>
                <a:spcPct val="65000"/>
              </a:spcBef>
            </a:pP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If the original </a:t>
            </a:r>
            <a:r>
              <a:rPr lang="en-US" sz="1600" b="1" dirty="0">
                <a:solidFill>
                  <a:srgbClr val="0066FF"/>
                </a:solidFill>
                <a:cs typeface="Arial" pitchFamily="34" charset="0"/>
              </a:rPr>
              <a:t>Advice</a:t>
            </a: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 view is blank, go to the </a:t>
            </a:r>
            <a:r>
              <a:rPr lang="en-US" sz="1600" b="1" dirty="0">
                <a:solidFill>
                  <a:srgbClr val="0066FF"/>
                </a:solidFill>
                <a:cs typeface="Arial" pitchFamily="34" charset="0"/>
              </a:rPr>
              <a:t>Project Explorer </a:t>
            </a: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and set the </a:t>
            </a:r>
            <a:r>
              <a:rPr lang="en-US" sz="1600" b="1" dirty="0" smtClean="0">
                <a:solidFill>
                  <a:srgbClr val="0066FF"/>
                </a:solidFill>
                <a:cs typeface="Arial" pitchFamily="34" charset="0"/>
              </a:rPr>
              <a:t>BlinkLED_MSP432P401R </a:t>
            </a:r>
            <a:r>
              <a:rPr lang="en-US" sz="1600" dirty="0" smtClean="0">
                <a:solidFill>
                  <a:srgbClr val="0066FF"/>
                </a:solidFill>
                <a:cs typeface="Arial" pitchFamily="34" charset="0"/>
              </a:rPr>
              <a:t>project </a:t>
            </a: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to the </a:t>
            </a:r>
            <a:r>
              <a:rPr lang="en-US" sz="1600" i="1" dirty="0">
                <a:solidFill>
                  <a:srgbClr val="0066FF"/>
                </a:solidFill>
                <a:cs typeface="Arial" pitchFamily="34" charset="0"/>
              </a:rPr>
              <a:t>Active</a:t>
            </a: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 project (select/click on the project to put it in </a:t>
            </a:r>
            <a:r>
              <a:rPr lang="en-US" sz="1600" i="1" dirty="0">
                <a:solidFill>
                  <a:srgbClr val="0066FF"/>
                </a:solidFill>
                <a:cs typeface="Arial" pitchFamily="34" charset="0"/>
              </a:rPr>
              <a:t>focus</a:t>
            </a:r>
            <a:r>
              <a:rPr lang="en-US" sz="1600" dirty="0">
                <a:solidFill>
                  <a:srgbClr val="0066FF"/>
                </a:solidFill>
                <a:cs typeface="Arial" pitchFamily="34" charset="0"/>
              </a:rPr>
              <a:t>)</a:t>
            </a:r>
            <a:endParaRPr lang="en-CA" sz="1600" dirty="0">
              <a:solidFill>
                <a:srgbClr val="0066FF"/>
              </a:solidFill>
            </a:endParaRPr>
          </a:p>
          <a:p>
            <a:pPr marL="342946" indent="-342946">
              <a:buFont typeface="+mj-lt"/>
              <a:buAutoNum type="arabicPeriod" startAt="3"/>
            </a:pPr>
            <a:endParaRPr lang="en-CA" dirty="0" smtClean="0"/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indent="-342946">
              <a:buFont typeface="+mj-lt"/>
              <a:buAutoNum type="arabicPeriod" startAt="3"/>
            </a:pPr>
            <a:endParaRPr lang="en-CA" dirty="0" smtClean="0"/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indent="-342946">
              <a:buFont typeface="+mj-lt"/>
              <a:buAutoNum type="arabicPeriod" startAt="3"/>
            </a:pPr>
            <a:endParaRPr lang="en-CA" dirty="0" smtClean="0"/>
          </a:p>
          <a:p>
            <a:pPr marL="342946" indent="-342946">
              <a:buFont typeface="+mj-lt"/>
              <a:buAutoNum type="arabicPeriod" startAt="3"/>
            </a:pPr>
            <a:endParaRPr lang="en-CA" dirty="0"/>
          </a:p>
          <a:p>
            <a:pPr marL="342946" indent="-342946">
              <a:buFont typeface="+mj-lt"/>
              <a:buAutoNum type="arabicPeriod" startAt="3"/>
            </a:pPr>
            <a:endParaRPr lang="en-CA" dirty="0" smtClean="0"/>
          </a:p>
          <a:p>
            <a:pPr marL="342946" indent="-342946">
              <a:buFont typeface="+mj-lt"/>
              <a:buAutoNum type="arabicPeriod" startAt="3"/>
            </a:pPr>
            <a:endParaRPr lang="en-US" dirty="0" smtClean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3"/>
            </a:pPr>
            <a:endParaRPr lang="en-US" sz="1500" i="1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257209" indent="-257209">
              <a:buNone/>
            </a:pPr>
            <a:r>
              <a:rPr lang="en-US" sz="11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buNone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3733801" y="4857751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/>
          <a:lstStyle/>
          <a:p>
            <a:pPr algn="ctr"/>
            <a:fld id="{D9F5DD2B-4A0F-41BF-9D2A-EA7699283C86}" type="slidenum">
              <a:rPr lang="en-US" sz="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ctr"/>
              <a:t>53</a:t>
            </a:fld>
            <a:endParaRPr lang="en-US" sz="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15053" y="1297491"/>
            <a:ext cx="612069" cy="2854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pic>
        <p:nvPicPr>
          <p:cNvPr id="14" name="Picture 13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82" y="3013589"/>
            <a:ext cx="216973" cy="216973"/>
          </a:xfrm>
          <a:prstGeom prst="rect">
            <a:avLst/>
          </a:prstGeom>
          <a:noFill/>
        </p:spPr>
      </p:pic>
      <p:pic>
        <p:nvPicPr>
          <p:cNvPr id="6146" name="Picture 2" descr="C:\Users\keesio\Desktop\ss\logc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1345550"/>
            <a:ext cx="1879117" cy="2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esio\Desktop\ss\logc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55" y="1065363"/>
            <a:ext cx="4360467" cy="18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eesio\Desktop\ss\logc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44" y="3530538"/>
            <a:ext cx="5468997" cy="10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610791"/>
          </a:xfrm>
        </p:spPr>
        <p:txBody>
          <a:bodyPr/>
          <a:lstStyle/>
          <a:p>
            <a:r>
              <a:rPr lang="en-US" dirty="0">
                <a:cs typeface="Calibri" pitchFamily="34" charset="0"/>
              </a:rPr>
              <a:t>Optimizer Assistant: Speed vs. Size</a:t>
            </a:r>
            <a:endParaRPr lang="en-US" i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28651"/>
            <a:ext cx="8467725" cy="3740944"/>
          </a:xfrm>
        </p:spPr>
        <p:txBody>
          <a:bodyPr/>
          <a:lstStyle/>
          <a:p>
            <a:pPr marL="342946" indent="-342946">
              <a:buFont typeface="+mj-lt"/>
              <a:buAutoNum type="arabicPeriod" startAt="5"/>
            </a:pPr>
            <a:r>
              <a:rPr lang="en-US" dirty="0" smtClean="0">
                <a:ea typeface="Calibri" pitchFamily="34" charset="0"/>
                <a:cs typeface="Arial" pitchFamily="34" charset="0"/>
              </a:rPr>
              <a:t>Press the </a:t>
            </a:r>
            <a:r>
              <a:rPr lang="en-US" b="1" dirty="0" smtClean="0">
                <a:ea typeface="Calibri" pitchFamily="34" charset="0"/>
                <a:cs typeface="Arial" pitchFamily="34" charset="0"/>
              </a:rPr>
              <a:t>Start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button to run the analysis</a:t>
            </a:r>
          </a:p>
          <a:p>
            <a:pPr marL="632585" lvl="1" indent="-342946"/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The project will be built multiple times – once for each</a:t>
            </a:r>
            <a:b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available setting for the </a:t>
            </a:r>
            <a:r>
              <a:rPr lang="en-US" b="1" dirty="0" smtClean="0">
                <a:solidFill>
                  <a:srgbClr val="0066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--</a:t>
            </a:r>
            <a:r>
              <a:rPr lang="en-US" b="1" dirty="0" err="1" smtClean="0">
                <a:solidFill>
                  <a:srgbClr val="0066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opt_for_speed</a:t>
            </a:r>
            <a:r>
              <a:rPr lang="en-US" b="1" dirty="0" smtClean="0">
                <a:solidFill>
                  <a:srgbClr val="0066FF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option</a:t>
            </a:r>
          </a:p>
          <a:p>
            <a:pPr marL="632585" lvl="1" indent="-342946"/>
            <a:r>
              <a:rPr lang="en-US" dirty="0" smtClean="0">
                <a:ea typeface="Calibri" pitchFamily="34" charset="0"/>
                <a:cs typeface="Arial" pitchFamily="34" charset="0"/>
              </a:rPr>
              <a:t>Results of the analysis will be displayed in a bar</a:t>
            </a:r>
            <a:br>
              <a:rPr lang="en-US" dirty="0" smtClean="0">
                <a:ea typeface="Calibri" pitchFamily="34" charset="0"/>
                <a:cs typeface="Arial" pitchFamily="34" charset="0"/>
              </a:rPr>
            </a:br>
            <a:r>
              <a:rPr lang="en-US" dirty="0" smtClean="0">
                <a:ea typeface="Calibri" pitchFamily="34" charset="0"/>
                <a:cs typeface="Arial" pitchFamily="34" charset="0"/>
              </a:rPr>
              <a:t>graph in the </a:t>
            </a:r>
            <a:r>
              <a:rPr lang="en-US" b="1" dirty="0" smtClean="0">
                <a:ea typeface="Calibri" pitchFamily="34" charset="0"/>
                <a:cs typeface="Arial" pitchFamily="34" charset="0"/>
              </a:rPr>
              <a:t>Optimizer Assistant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 view</a:t>
            </a:r>
          </a:p>
          <a:p>
            <a:pPr marL="342946" indent="-342946">
              <a:buFont typeface="+mj-lt"/>
              <a:buAutoNum type="arabicPeriod" startAt="5"/>
            </a:pPr>
            <a:endParaRPr lang="en-US" dirty="0" smtClean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dirty="0" smtClean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dirty="0">
              <a:ea typeface="Calibri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0066FF"/>
              </a:solidFill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dirty="0" smtClean="0">
              <a:solidFill>
                <a:srgbClr val="0066FF"/>
              </a:solidFill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dirty="0" smtClean="0">
              <a:solidFill>
                <a:srgbClr val="0066FF"/>
              </a:solidFill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dirty="0" smtClean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/>
            </a:pPr>
            <a:endParaRPr lang="en-US" sz="1500" i="1" dirty="0" smtClean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 smtClean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257209" indent="-257209">
              <a:buNone/>
            </a:pPr>
            <a:r>
              <a:rPr lang="en-US" sz="11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buNone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3733801" y="4857751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/>
          <a:lstStyle/>
          <a:p>
            <a:pPr algn="ctr"/>
            <a:fld id="{D9F5DD2B-4A0F-41BF-9D2A-EA7699283C86}" type="slidenum">
              <a:rPr lang="en-US" sz="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ctr"/>
              <a:t>54</a:t>
            </a:fld>
            <a:endParaRPr lang="en-US" sz="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C:\Users\keesio\Desktop\ss\logc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81" y="641766"/>
            <a:ext cx="3044046" cy="130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keesio\Desktop\ss\logc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3" y="2159220"/>
            <a:ext cx="6042991" cy="25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5"/>
          <p:cNvSpPr>
            <a:spLocks noChangeArrowheads="1"/>
          </p:cNvSpPr>
          <p:nvPr/>
        </p:nvSpPr>
        <p:spPr bwMode="auto">
          <a:xfrm>
            <a:off x="7081678" y="2482505"/>
            <a:ext cx="1545485" cy="82576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100" dirty="0" smtClean="0">
                <a:latin typeface="Arial Narrow" panose="020B0606020202030204" pitchFamily="34" charset="0"/>
              </a:rPr>
              <a:t>The recommended setting to </a:t>
            </a:r>
            <a:r>
              <a:rPr lang="en-CA" sz="1100" b="1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CA" sz="1100" b="1" dirty="0" err="1" smtClean="0">
                <a:latin typeface="Courier New" pitchFamily="49" charset="0"/>
                <a:cs typeface="Courier New" pitchFamily="49" charset="0"/>
              </a:rPr>
              <a:t>opt_for_speed</a:t>
            </a:r>
            <a:r>
              <a:rPr lang="en-CA" sz="1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100" dirty="0" smtClean="0">
                <a:latin typeface="Arial Narrow" panose="020B0606020202030204" pitchFamily="34" charset="0"/>
              </a:rPr>
              <a:t>is highlighted in green (setting 5)</a:t>
            </a:r>
            <a:endParaRPr lang="en-CA" sz="800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164143"/>
            <a:ext cx="2243404" cy="1362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5"/>
          <p:cNvSpPr>
            <a:spLocks noChangeArrowheads="1"/>
          </p:cNvSpPr>
          <p:nvPr/>
        </p:nvSpPr>
        <p:spPr bwMode="auto">
          <a:xfrm>
            <a:off x="2333759" y="3455694"/>
            <a:ext cx="1545485" cy="45119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100" dirty="0" smtClean="0">
                <a:latin typeface="Arial Narrow" panose="020B0606020202030204" pitchFamily="34" charset="0"/>
              </a:rPr>
              <a:t>Note that the advice also changed (</a:t>
            </a:r>
            <a:r>
              <a:rPr lang="en-CA" sz="1100" b="1" dirty="0" smtClean="0">
                <a:latin typeface="Arial Narrow" panose="020B0606020202030204" pitchFamily="34" charset="0"/>
              </a:rPr>
              <a:t>#27011-D</a:t>
            </a:r>
            <a:r>
              <a:rPr lang="en-CA" sz="1100" dirty="0" smtClean="0">
                <a:latin typeface="Arial Narrow" panose="020B0606020202030204" pitchFamily="34" charset="0"/>
              </a:rPr>
              <a:t>)</a:t>
            </a:r>
            <a:endParaRPr lang="en-CA" sz="800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8375" y="4134678"/>
            <a:ext cx="4146037" cy="119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2" y="1005522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610791"/>
          </a:xfrm>
        </p:spPr>
        <p:txBody>
          <a:bodyPr/>
          <a:lstStyle/>
          <a:p>
            <a:r>
              <a:rPr lang="en-US" dirty="0">
                <a:cs typeface="Calibri" pitchFamily="34" charset="0"/>
              </a:rPr>
              <a:t>Optimizer Assistant: Speed vs. Size</a:t>
            </a:r>
            <a:endParaRPr lang="en-US" i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28651"/>
            <a:ext cx="8467725" cy="3740944"/>
          </a:xfrm>
        </p:spPr>
        <p:txBody>
          <a:bodyPr/>
          <a:lstStyle/>
          <a:p>
            <a:pPr marL="342946" indent="-342946">
              <a:buFont typeface="+mj-lt"/>
              <a:buAutoNum type="arabicPeriod" startAt="6"/>
            </a:pPr>
            <a:r>
              <a:rPr lang="en-CA" dirty="0" smtClean="0"/>
              <a:t>Click on the hyper-link </a:t>
            </a:r>
            <a:r>
              <a:rPr lang="en-CA" b="1" dirty="0" smtClean="0"/>
              <a:t>#27011-D </a:t>
            </a:r>
            <a:r>
              <a:rPr lang="en-CA" dirty="0" smtClean="0"/>
              <a:t>to open more information on the advice (a new </a:t>
            </a:r>
            <a:r>
              <a:rPr lang="en-CA" b="1" dirty="0" smtClean="0"/>
              <a:t>Advice</a:t>
            </a:r>
            <a:r>
              <a:rPr lang="en-CA" dirty="0" smtClean="0"/>
              <a:t> tab will open)</a:t>
            </a:r>
          </a:p>
          <a:p>
            <a:pPr marL="342946" indent="-342946">
              <a:buFont typeface="+mj-lt"/>
              <a:buAutoNum type="arabicPeriod" startAt="6"/>
            </a:pPr>
            <a:endParaRPr lang="en-CA" dirty="0"/>
          </a:p>
          <a:p>
            <a:pPr marL="342946" lvl="1" indent="-342946">
              <a:spcBef>
                <a:spcPct val="65000"/>
              </a:spcBef>
              <a:buFont typeface="+mj-lt"/>
              <a:buAutoNum type="arabicPeriod" startAt="7"/>
            </a:pPr>
            <a:r>
              <a:rPr lang="en-CA" sz="1800" dirty="0"/>
              <a:t>Go back to the original </a:t>
            </a:r>
            <a:r>
              <a:rPr lang="en-CA" sz="1800" b="1" dirty="0" smtClean="0"/>
              <a:t>Advice</a:t>
            </a:r>
            <a:r>
              <a:rPr lang="en-CA" sz="1800" dirty="0"/>
              <a:t> </a:t>
            </a:r>
            <a:r>
              <a:rPr lang="en-CA" sz="1800" dirty="0" smtClean="0"/>
              <a:t>tab </a:t>
            </a:r>
            <a:r>
              <a:rPr lang="en-CA" sz="1800" dirty="0"/>
              <a:t>and 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US" sz="1800" i="1" dirty="0" smtClean="0">
                <a:cs typeface="Arial" pitchFamily="34" charset="0"/>
              </a:rPr>
              <a:t>d</a:t>
            </a:r>
            <a:r>
              <a:rPr lang="en-US" sz="1800" i="1" dirty="0" smtClean="0">
                <a:ea typeface="Calibri" pitchFamily="34" charset="0"/>
                <a:cs typeface="Arial" pitchFamily="34" charset="0"/>
              </a:rPr>
              <a:t>ouble-click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on the </a:t>
            </a:r>
            <a:r>
              <a:rPr lang="en-US" sz="1800" u="sng" dirty="0" smtClean="0">
                <a:ea typeface="Calibri" pitchFamily="34" charset="0"/>
                <a:cs typeface="Arial" pitchFamily="34" charset="0"/>
              </a:rPr>
              <a:t>entire second advice </a:t>
            </a:r>
            <a:br>
              <a:rPr lang="en-US" sz="1800" u="sng" dirty="0" smtClean="0">
                <a:ea typeface="Calibri" pitchFamily="34" charset="0"/>
                <a:cs typeface="Arial" pitchFamily="34" charset="0"/>
              </a:rPr>
            </a:br>
            <a:r>
              <a:rPr lang="en-US" sz="1800" u="sng" dirty="0" smtClean="0">
                <a:ea typeface="Calibri" pitchFamily="34" charset="0"/>
                <a:cs typeface="Arial" pitchFamily="34" charset="0"/>
              </a:rPr>
              <a:t>itself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 (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not 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on </a:t>
            </a:r>
            <a:r>
              <a:rPr lang="en-US" sz="1800" dirty="0">
                <a:ea typeface="Calibri" pitchFamily="34" charset="0"/>
                <a:cs typeface="Arial" pitchFamily="34" charset="0"/>
              </a:rPr>
              <a:t>just the hyperlink) to </a:t>
            </a:r>
            <a:r>
              <a:rPr lang="en-US" sz="1800" dirty="0" smtClean="0">
                <a:ea typeface="Calibri" pitchFamily="34" charset="0"/>
                <a:cs typeface="Arial" pitchFamily="34" charset="0"/>
              </a:rPr>
              <a:t>open</a:t>
            </a:r>
            <a:br>
              <a:rPr lang="en-US" sz="1800" dirty="0" smtClean="0">
                <a:ea typeface="Calibri" pitchFamily="34" charset="0"/>
                <a:cs typeface="Arial" pitchFamily="34" charset="0"/>
              </a:rPr>
            </a:br>
            <a:r>
              <a:rPr lang="en-US" sz="1800" dirty="0" smtClean="0">
                <a:ea typeface="Calibri" pitchFamily="34" charset="0"/>
                <a:cs typeface="Arial" pitchFamily="34" charset="0"/>
              </a:rPr>
              <a:t>the optimization build properties</a:t>
            </a:r>
            <a:endParaRPr lang="en-US" sz="18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6"/>
            </a:pPr>
            <a:endParaRPr lang="en-CA" dirty="0" smtClean="0"/>
          </a:p>
          <a:p>
            <a:pPr marL="342946" indent="-342946">
              <a:buFont typeface="+mj-lt"/>
              <a:buAutoNum type="arabicPeriod" startAt="6"/>
            </a:pPr>
            <a:endParaRPr lang="en-CA" dirty="0"/>
          </a:p>
          <a:p>
            <a:pPr marL="342946" indent="-342946">
              <a:buFont typeface="+mj-lt"/>
              <a:buAutoNum type="arabicPeriod" startAt="6"/>
            </a:pPr>
            <a:endParaRPr lang="en-CA" dirty="0" smtClean="0"/>
          </a:p>
          <a:p>
            <a:pPr marL="342946" indent="-342946">
              <a:buFont typeface="+mj-lt"/>
              <a:buAutoNum type="arabicPeriod" startAt="6"/>
            </a:pPr>
            <a:endParaRPr lang="en-CA" dirty="0"/>
          </a:p>
          <a:p>
            <a:pPr marL="342946" indent="-342946">
              <a:buFont typeface="+mj-lt"/>
              <a:buAutoNum type="arabicPeriod" startAt="6"/>
            </a:pPr>
            <a:endParaRPr lang="en-CA" dirty="0"/>
          </a:p>
          <a:p>
            <a:pPr marL="342946" indent="-342946">
              <a:buFont typeface="+mj-lt"/>
              <a:buAutoNum type="arabicPeriod" startAt="6"/>
            </a:pPr>
            <a:endParaRPr lang="en-CA" dirty="0" smtClean="0"/>
          </a:p>
          <a:p>
            <a:pPr marL="342946" indent="-342946">
              <a:buFont typeface="+mj-lt"/>
              <a:buAutoNum type="arabicPeriod" startAt="6"/>
            </a:pPr>
            <a:endParaRPr lang="en-CA" dirty="0"/>
          </a:p>
          <a:p>
            <a:pPr marL="342946" indent="-342946">
              <a:buFont typeface="+mj-lt"/>
              <a:buAutoNum type="arabicPeriod" startAt="6"/>
            </a:pPr>
            <a:endParaRPr lang="en-CA" dirty="0" smtClean="0"/>
          </a:p>
          <a:p>
            <a:pPr marL="342946" indent="-342946">
              <a:buFont typeface="+mj-lt"/>
              <a:buAutoNum type="arabicPeriod" startAt="6"/>
            </a:pPr>
            <a:endParaRPr lang="en-US" dirty="0" smtClean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6"/>
            </a:pPr>
            <a:endParaRPr lang="en-US" sz="1500" i="1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342946" indent="-342946">
              <a:buFont typeface="+mj-lt"/>
              <a:buAutoNum type="arabicPeriod" startAt="5"/>
            </a:pPr>
            <a:endParaRPr lang="en-US" sz="1500" dirty="0">
              <a:ea typeface="Calibri" pitchFamily="34" charset="0"/>
              <a:cs typeface="Arial" pitchFamily="34" charset="0"/>
            </a:endParaRPr>
          </a:p>
          <a:p>
            <a:pPr marL="257209" indent="-257209">
              <a:buNone/>
            </a:pPr>
            <a:r>
              <a:rPr lang="en-US" sz="11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57209" indent="-257209">
              <a:buFont typeface="+mj-lt"/>
              <a:buAutoNum type="arabicPeriod"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buNone/>
            </a:pPr>
            <a:endParaRPr lang="en-US" sz="11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3733801" y="4857751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/>
          <a:lstStyle/>
          <a:p>
            <a:pPr algn="ctr"/>
            <a:fld id="{D9F5DD2B-4A0F-41BF-9D2A-EA7699283C86}" type="slidenum">
              <a:rPr lang="en-US" sz="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ctr"/>
              <a:t>55</a:t>
            </a:fld>
            <a:endParaRPr lang="en-US" sz="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15053" y="1297491"/>
            <a:ext cx="612069" cy="2854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keesio\Desktop\ss\logc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3" y="1357531"/>
            <a:ext cx="2140555" cy="1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eesio\Desktop\ss\logc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68" y="951258"/>
            <a:ext cx="4295744" cy="19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eesio\Desktop\ss\logc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4" y="3066372"/>
            <a:ext cx="4742898" cy="9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Properties: Optimization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6" y="789552"/>
            <a:ext cx="8467725" cy="3834426"/>
          </a:xfrm>
        </p:spPr>
        <p:txBody>
          <a:bodyPr/>
          <a:lstStyle/>
          <a:p>
            <a:pPr marL="342946" indent="-342946">
              <a:buFont typeface="+mj-lt"/>
              <a:buAutoNum type="arabicPeriod" startAt="8"/>
            </a:pPr>
            <a:r>
              <a:rPr lang="en-US" dirty="0" smtClean="0"/>
              <a:t>Move the </a:t>
            </a:r>
            <a:r>
              <a:rPr lang="en-US" b="1" dirty="0" smtClean="0"/>
              <a:t>Speed vs. size trade-offs </a:t>
            </a:r>
            <a:r>
              <a:rPr lang="en-US" dirty="0" smtClean="0"/>
              <a:t>slider to </a:t>
            </a:r>
            <a:r>
              <a:rPr lang="en-US" b="1" dirty="0" smtClean="0"/>
              <a:t>5</a:t>
            </a:r>
          </a:p>
          <a:p>
            <a:pPr marL="342946" indent="-342946">
              <a:buFont typeface="+mj-lt"/>
              <a:buAutoNum type="arabicPeriod" startAt="8"/>
            </a:pPr>
            <a:endParaRPr lang="en-US" b="1" dirty="0"/>
          </a:p>
          <a:p>
            <a:pPr marL="342946" indent="-342946">
              <a:buFont typeface="+mj-lt"/>
              <a:buAutoNum type="arabicPeriod" startAt="8"/>
            </a:pPr>
            <a:endParaRPr lang="en-US" b="1" dirty="0" smtClean="0"/>
          </a:p>
          <a:p>
            <a:pPr marL="342946" indent="-342946">
              <a:buFont typeface="+mj-lt"/>
              <a:buAutoNum type="arabicPeriod" startAt="8"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342946" indent="-342946">
              <a:buFont typeface="+mj-lt"/>
              <a:buAutoNum type="arabicPeriod" startAt="9"/>
            </a:pPr>
            <a:r>
              <a:rPr lang="en-US" dirty="0" smtClean="0"/>
              <a:t>Press </a:t>
            </a:r>
            <a:r>
              <a:rPr lang="en-US" b="1" dirty="0" smtClean="0"/>
              <a:t>OK</a:t>
            </a:r>
            <a:r>
              <a:rPr lang="en-US" dirty="0" smtClean="0"/>
              <a:t> to apply the changes and exit the dialog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4339" name="Picture 3" descr="C:\Users\keesio\Desktop\ss\logc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2" y="1143648"/>
            <a:ext cx="5383320" cy="23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8375" y="2091477"/>
            <a:ext cx="448680" cy="107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15815" y="2145432"/>
            <a:ext cx="204462" cy="1902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 pitchFamily="34" charset="0"/>
              </a:rPr>
              <a:t>Optimizer Assistant: Speed vs. Size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6" y="789552"/>
            <a:ext cx="8467725" cy="3834426"/>
          </a:xfrm>
        </p:spPr>
        <p:txBody>
          <a:bodyPr/>
          <a:lstStyle/>
          <a:p>
            <a:pPr marL="342946" indent="-342946">
              <a:buFont typeface="+mj-lt"/>
              <a:buAutoNum type="arabicPeriod" startAt="10"/>
            </a:pPr>
            <a:r>
              <a:rPr lang="en-US" dirty="0" smtClean="0"/>
              <a:t>Rebuild     the project</a:t>
            </a:r>
          </a:p>
          <a:p>
            <a:pPr marL="632585" lvl="1" indent="-342946"/>
            <a:r>
              <a:rPr lang="en-US" dirty="0" smtClean="0"/>
              <a:t>Note the updates in the various views</a:t>
            </a:r>
          </a:p>
          <a:p>
            <a:pPr marL="632585" lvl="1" indent="-342946"/>
            <a:endParaRPr lang="en-US" dirty="0"/>
          </a:p>
          <a:p>
            <a:pPr marL="632585" lvl="1" indent="-342946"/>
            <a:endParaRPr lang="en-US" dirty="0" smtClean="0"/>
          </a:p>
          <a:p>
            <a:pPr marL="632585" lvl="1" indent="-342946"/>
            <a:endParaRPr lang="en-US" dirty="0"/>
          </a:p>
          <a:p>
            <a:pPr marL="632585" lvl="1" indent="-342946"/>
            <a:endParaRPr lang="en-US" dirty="0" smtClean="0"/>
          </a:p>
          <a:p>
            <a:pPr marL="632585" lvl="1" indent="-342946"/>
            <a:endParaRPr lang="en-US" dirty="0"/>
          </a:p>
          <a:p>
            <a:pPr marL="632585" lvl="1" indent="-342946"/>
            <a:endParaRPr lang="en-US" dirty="0" smtClean="0"/>
          </a:p>
          <a:p>
            <a:pPr marL="632585" lvl="1" indent="-342946"/>
            <a:endParaRPr lang="en-US" dirty="0"/>
          </a:p>
          <a:p>
            <a:pPr marL="632585" lvl="1" indent="-342946"/>
            <a:endParaRPr lang="en-US" dirty="0" smtClean="0"/>
          </a:p>
          <a:p>
            <a:pPr marL="632585" lvl="1" indent="-342946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632585" lvl="1" indent="-342946"/>
            <a:endParaRPr lang="en-US" b="1" dirty="0" smtClean="0"/>
          </a:p>
          <a:p>
            <a:pPr marL="342946" indent="-342946">
              <a:buFont typeface="+mj-lt"/>
              <a:buAutoNum type="arabicPeriod" startAt="5"/>
            </a:pPr>
            <a:endParaRPr lang="en-US" b="1" dirty="0"/>
          </a:p>
          <a:p>
            <a:pPr marL="342946" indent="-342946">
              <a:buFont typeface="+mj-lt"/>
              <a:buAutoNum type="arabicPeriod" startAt="5"/>
            </a:pPr>
            <a:endParaRPr lang="en-US" b="1" dirty="0" smtClean="0"/>
          </a:p>
          <a:p>
            <a:pPr marL="342946" indent="-342946">
              <a:buFont typeface="+mj-lt"/>
              <a:buAutoNum type="arabicPeriod" startAt="5"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5362" name="Picture 2" descr="C:\Users\keesio\Desktop\ss\logc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0" y="1472193"/>
            <a:ext cx="5782811" cy="24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716011" y="2472647"/>
            <a:ext cx="119269" cy="130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96139" y="2010544"/>
            <a:ext cx="272077" cy="147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61252" y="3265712"/>
            <a:ext cx="647464" cy="136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83" y="872987"/>
            <a:ext cx="178619" cy="15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5"/>
          <p:cNvSpPr>
            <a:spLocks noChangeArrowheads="1"/>
          </p:cNvSpPr>
          <p:nvPr/>
        </p:nvSpPr>
        <p:spPr bwMode="auto">
          <a:xfrm>
            <a:off x="2350798" y="2268722"/>
            <a:ext cx="1874753" cy="41714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Code size increased a bit since the project was compiled </a:t>
            </a:r>
            <a:r>
              <a:rPr lang="en-CA" sz="1000" dirty="0" err="1" smtClean="0">
                <a:latin typeface="Arial Narrow" panose="020B0606020202030204" pitchFamily="34" charset="0"/>
              </a:rPr>
              <a:t>favoring</a:t>
            </a:r>
            <a:r>
              <a:rPr lang="en-CA" sz="1000" dirty="0" smtClean="0">
                <a:latin typeface="Arial Narrow" panose="020B0606020202030204" pitchFamily="34" charset="0"/>
              </a:rPr>
              <a:t> speed</a:t>
            </a:r>
            <a:endParaRPr lang="en-CA" sz="6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4292" y="1709530"/>
            <a:ext cx="241060" cy="107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Optimization Advice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6" y="789552"/>
            <a:ext cx="8467725" cy="3834426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[OPTIONAL]: Analyze and </a:t>
            </a:r>
            <a:r>
              <a:rPr lang="en-US" dirty="0"/>
              <a:t>r</a:t>
            </a:r>
            <a:r>
              <a:rPr lang="en-US" dirty="0" smtClean="0"/>
              <a:t>esolve </a:t>
            </a:r>
            <a:r>
              <a:rPr lang="en-US" b="1" dirty="0" smtClean="0"/>
              <a:t>#27009-D</a:t>
            </a:r>
          </a:p>
          <a:p>
            <a:pPr marL="289639" lvl="1" indent="0">
              <a:buNone/>
            </a:pPr>
            <a:endParaRPr lang="en-US" dirty="0"/>
          </a:p>
          <a:p>
            <a:pPr marL="632585" lvl="1" indent="-342946"/>
            <a:endParaRPr lang="en-US" dirty="0" smtClean="0"/>
          </a:p>
          <a:p>
            <a:pPr marL="632585" lvl="1" indent="-342946"/>
            <a:endParaRPr lang="en-US" dirty="0"/>
          </a:p>
          <a:p>
            <a:pPr marL="632585" lvl="1" indent="-342946"/>
            <a:endParaRPr lang="en-US" dirty="0" smtClean="0"/>
          </a:p>
          <a:p>
            <a:pPr marL="632585" lvl="1" indent="-342946"/>
            <a:endParaRPr lang="en-US" dirty="0"/>
          </a:p>
          <a:p>
            <a:pPr marL="632585" lvl="1" indent="-342946"/>
            <a:endParaRPr lang="en-US" dirty="0" smtClean="0"/>
          </a:p>
          <a:p>
            <a:pPr marL="632585" lvl="1" indent="-342946"/>
            <a:endParaRPr lang="en-US" dirty="0"/>
          </a:p>
          <a:p>
            <a:pPr marL="632585" lvl="1" indent="-342946"/>
            <a:endParaRPr lang="en-US" dirty="0" smtClean="0"/>
          </a:p>
          <a:p>
            <a:pPr marL="632585" lvl="1" indent="-342946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632585" lvl="1" indent="-342946"/>
            <a:endParaRPr lang="en-US" b="1" dirty="0" smtClean="0"/>
          </a:p>
          <a:p>
            <a:pPr marL="342946" indent="-342946">
              <a:buFont typeface="+mj-lt"/>
              <a:buAutoNum type="arabicPeriod" startAt="5"/>
            </a:pPr>
            <a:endParaRPr lang="en-US" b="1" dirty="0"/>
          </a:p>
          <a:p>
            <a:pPr marL="342946" indent="-342946">
              <a:buFont typeface="+mj-lt"/>
              <a:buAutoNum type="arabicPeriod" startAt="5"/>
            </a:pPr>
            <a:endParaRPr lang="en-US" b="1" dirty="0" smtClean="0"/>
          </a:p>
          <a:p>
            <a:pPr marL="342946" indent="-342946">
              <a:buFont typeface="+mj-lt"/>
              <a:buAutoNum type="arabicPeriod" startAt="5"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6386" name="Picture 2" descr="C:\Users\keesio\Desktop\ss\logc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4" y="1288404"/>
            <a:ext cx="5663628" cy="11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Clean Up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889397"/>
            <a:ext cx="8343082" cy="3519488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Close the </a:t>
            </a:r>
            <a:r>
              <a:rPr lang="en-US" b="1" dirty="0" smtClean="0"/>
              <a:t>Memory Allocation</a:t>
            </a:r>
            <a:r>
              <a:rPr lang="en-US" dirty="0" smtClean="0"/>
              <a:t> and </a:t>
            </a:r>
            <a:r>
              <a:rPr lang="en-US" b="1" dirty="0" smtClean="0"/>
              <a:t>Optimizer Assistant</a:t>
            </a:r>
            <a:r>
              <a:rPr lang="en-US" dirty="0" smtClean="0"/>
              <a:t> views</a:t>
            </a:r>
          </a:p>
          <a:p>
            <a:pPr marL="603727" lvl="1" indent="-342946">
              <a:buFont typeface="+mj-lt"/>
              <a:buAutoNum type="arabicPeriod"/>
            </a:pPr>
            <a:endParaRPr lang="en-US" b="1" dirty="0"/>
          </a:p>
          <a:p>
            <a:pPr marL="342946" indent="-342946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CA" dirty="0" smtClean="0"/>
          </a:p>
          <a:p>
            <a:pPr marL="342946" indent="-342946">
              <a:buFont typeface="+mj-lt"/>
              <a:buAutoNum type="arabicPeriod"/>
            </a:pPr>
            <a:endParaRPr lang="en-CA" dirty="0" smtClean="0"/>
          </a:p>
          <a:p>
            <a:pPr marL="257209" indent="-257209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260781" lvl="1" indent="0">
              <a:buNone/>
            </a:pPr>
            <a:endParaRPr lang="en-CA" dirty="0" smtClean="0"/>
          </a:p>
          <a:p>
            <a:pPr marL="260781" lvl="1" indent="0">
              <a:buNone/>
            </a:pPr>
            <a:endParaRPr lang="en-CA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US" i="1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US" i="1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24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 Material Notes</a:t>
            </a:r>
          </a:p>
        </p:txBody>
      </p:sp>
      <p:sp>
        <p:nvSpPr>
          <p:cNvPr id="316418" name="Content Placeholder 2"/>
          <p:cNvSpPr>
            <a:spLocks noGrp="1"/>
          </p:cNvSpPr>
          <p:nvPr>
            <p:ph idx="4294967295"/>
          </p:nvPr>
        </p:nvSpPr>
        <p:spPr>
          <a:xfrm>
            <a:off x="323529" y="889397"/>
            <a:ext cx="8144197" cy="3519488"/>
          </a:xfrm>
        </p:spPr>
        <p:txBody>
          <a:bodyPr/>
          <a:lstStyle/>
          <a:p>
            <a:r>
              <a:rPr lang="en-US" b="0" dirty="0" smtClean="0"/>
              <a:t>It is assumed the main workshop directory is located in </a:t>
            </a:r>
            <a:r>
              <a:rPr lang="en-US" b="0" i="1" dirty="0" smtClean="0"/>
              <a:t>C:\ccsv6_workshop\msp432\workspace</a:t>
            </a:r>
          </a:p>
          <a:p>
            <a:r>
              <a:rPr lang="en-US" b="0" dirty="0" smtClean="0"/>
              <a:t>The lab material will make references to these directory</a:t>
            </a:r>
          </a:p>
          <a:p>
            <a:r>
              <a:rPr lang="en-US" b="0" dirty="0" smtClean="0"/>
              <a:t>If the lab material is located in a different location, please update the path to reflect your environment </a:t>
            </a:r>
            <a:endParaRPr lang="en-US" b="0" dirty="0" smtClean="0"/>
          </a:p>
          <a:p>
            <a:r>
              <a:rPr lang="en-US" dirty="0" smtClean="0"/>
              <a:t>If an existing workspace folder already exists in this location, please use a different folder (ex. “workspace2”)</a:t>
            </a:r>
            <a:endParaRPr lang="en-US" b="0" dirty="0" smtClean="0"/>
          </a:p>
          <a:p>
            <a:pPr lvl="1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902964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06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611560" y="1815667"/>
            <a:ext cx="8136904" cy="1021556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</a:t>
            </a:r>
            <a:r>
              <a:rPr lang="en-CA" dirty="0"/>
              <a:t>4</a:t>
            </a:r>
            <a:r>
              <a:rPr lang="en-CA" dirty="0" smtClean="0"/>
              <a:t>: </a:t>
            </a:r>
            <a:br>
              <a:rPr lang="en-CA" dirty="0" smtClean="0"/>
            </a:br>
            <a:r>
              <a:rPr lang="en-CA" dirty="0" smtClean="0"/>
              <a:t>REALTIME Memory ACCESS: </a:t>
            </a:r>
            <a:br>
              <a:rPr lang="en-CA" dirty="0" smtClean="0"/>
            </a:br>
            <a:r>
              <a:rPr lang="en-US" dirty="0" smtClean="0"/>
              <a:t>OUT OF BOX EXPERIENCE DEMO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100" dirty="0"/>
              <a:t>2</a:t>
            </a:r>
            <a:r>
              <a:rPr lang="en-CA" sz="2100" dirty="0" smtClean="0"/>
              <a:t>0 </a:t>
            </a:r>
            <a:r>
              <a:rPr lang="en-CA" sz="2100" dirty="0"/>
              <a:t>minutes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27131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07156"/>
            <a:ext cx="8912225" cy="610791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</a:t>
            </a:r>
            <a:r>
              <a:rPr lang="en-CA" dirty="0"/>
              <a:t>3</a:t>
            </a:r>
            <a:r>
              <a:rPr lang="en-CA" dirty="0" smtClean="0"/>
              <a:t>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7" y="627535"/>
            <a:ext cx="8467725" cy="4058617"/>
          </a:xfrm>
        </p:spPr>
        <p:txBody>
          <a:bodyPr/>
          <a:lstStyle/>
          <a:p>
            <a:r>
              <a:rPr lang="en-CA" dirty="0">
                <a:solidFill>
                  <a:srgbClr val="0066FF"/>
                </a:solidFill>
              </a:rPr>
              <a:t>Key </a:t>
            </a:r>
            <a:r>
              <a:rPr lang="en-CA" dirty="0" smtClean="0">
                <a:solidFill>
                  <a:srgbClr val="0066FF"/>
                </a:solidFill>
              </a:rPr>
              <a:t>Objectives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Demonstrate how to access/modify memory in real time when processor is running</a:t>
            </a:r>
          </a:p>
          <a:p>
            <a:r>
              <a:rPr lang="en-CA" dirty="0" smtClean="0">
                <a:solidFill>
                  <a:srgbClr val="0066FF"/>
                </a:solidFill>
              </a:rPr>
              <a:t>Tools </a:t>
            </a:r>
            <a:r>
              <a:rPr lang="en-CA" dirty="0">
                <a:solidFill>
                  <a:srgbClr val="0066FF"/>
                </a:solidFill>
              </a:rPr>
              <a:t>and Concepts Covered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Real-time access to memory</a:t>
            </a:r>
            <a:endParaRPr lang="en-CA" dirty="0">
              <a:solidFill>
                <a:srgbClr val="0066FF"/>
              </a:solidFill>
            </a:endParaRPr>
          </a:p>
          <a:p>
            <a:pPr lvl="1"/>
            <a:r>
              <a:rPr lang="en-US" dirty="0">
                <a:solidFill>
                  <a:srgbClr val="0066FF"/>
                </a:solidFill>
              </a:rPr>
              <a:t>Continuous refresh in views</a:t>
            </a:r>
          </a:p>
        </p:txBody>
      </p:sp>
    </p:spTree>
    <p:extLst>
      <p:ext uri="{BB962C8B-B14F-4D97-AF65-F5344CB8AC3E}">
        <p14:creationId xmlns:p14="http://schemas.microsoft.com/office/powerpoint/2010/main" val="11367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i="1" dirty="0" smtClean="0"/>
              <a:t>Resource Explorer</a:t>
            </a:r>
            <a:r>
              <a:rPr lang="en-CA" dirty="0" smtClean="0"/>
              <a:t>: Examples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2" y="869157"/>
            <a:ext cx="8400802" cy="1864612"/>
          </a:xfrm>
        </p:spPr>
        <p:txBody>
          <a:bodyPr/>
          <a:lstStyle/>
          <a:p>
            <a:r>
              <a:rPr lang="en-US" b="0" dirty="0" smtClean="0">
                <a:solidFill>
                  <a:srgbClr val="0066FF"/>
                </a:solidFill>
              </a:rPr>
              <a:t>The </a:t>
            </a:r>
            <a:r>
              <a:rPr lang="en-US" b="1" dirty="0" smtClean="0">
                <a:solidFill>
                  <a:srgbClr val="0066FF"/>
                </a:solidFill>
              </a:rPr>
              <a:t>Out of Box Experience </a:t>
            </a:r>
            <a:r>
              <a:rPr lang="en-US" dirty="0">
                <a:solidFill>
                  <a:srgbClr val="0066FF"/>
                </a:solidFill>
              </a:rPr>
              <a:t>e</a:t>
            </a:r>
            <a:r>
              <a:rPr lang="en-US" dirty="0" smtClean="0">
                <a:solidFill>
                  <a:srgbClr val="0066FF"/>
                </a:solidFill>
              </a:rPr>
              <a:t>xample</a:t>
            </a:r>
            <a:r>
              <a:rPr lang="en-US" b="0" dirty="0" smtClean="0">
                <a:solidFill>
                  <a:srgbClr val="0066FF"/>
                </a:solidFill>
              </a:rPr>
              <a:t> is </a:t>
            </a:r>
            <a:r>
              <a:rPr lang="en-US" dirty="0" smtClean="0">
                <a:solidFill>
                  <a:srgbClr val="0066FF"/>
                </a:solidFill>
              </a:rPr>
              <a:t>available from </a:t>
            </a:r>
            <a:r>
              <a:rPr lang="en-US" b="1" dirty="0" smtClean="0">
                <a:solidFill>
                  <a:srgbClr val="0066FF"/>
                </a:solidFill>
              </a:rPr>
              <a:t>Resource Explorer</a:t>
            </a:r>
            <a:r>
              <a:rPr lang="en-US" dirty="0" smtClean="0">
                <a:solidFill>
                  <a:srgbClr val="0066FF"/>
                </a:solidFill>
              </a:rPr>
              <a:t> in </a:t>
            </a:r>
            <a:r>
              <a:rPr lang="en-US" i="1" dirty="0" smtClean="0">
                <a:solidFill>
                  <a:srgbClr val="0066FF"/>
                </a:solidFill>
              </a:rPr>
              <a:t>tutorial</a:t>
            </a:r>
            <a:r>
              <a:rPr lang="en-US" dirty="0" smtClean="0">
                <a:solidFill>
                  <a:srgbClr val="0066FF"/>
                </a:solidFill>
              </a:rPr>
              <a:t> format</a:t>
            </a:r>
            <a:endParaRPr lang="en-US" b="1" dirty="0" smtClean="0">
              <a:solidFill>
                <a:srgbClr val="0066FF"/>
              </a:solidFill>
            </a:endParaRPr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the </a:t>
            </a:r>
            <a:r>
              <a:rPr lang="en-US" b="1" dirty="0" smtClean="0"/>
              <a:t>Out of Box Experience </a:t>
            </a:r>
            <a:r>
              <a:rPr lang="en-US" dirty="0"/>
              <a:t>example under </a:t>
            </a:r>
            <a:r>
              <a:rPr lang="en-US" b="1" i="1" dirty="0" err="1"/>
              <a:t>MSPWare</a:t>
            </a:r>
            <a:r>
              <a:rPr lang="en-US" b="1" i="1" dirty="0"/>
              <a:t> </a:t>
            </a:r>
            <a:r>
              <a:rPr lang="en-US" i="1" dirty="0" smtClean="0"/>
              <a:t>-&gt; Development </a:t>
            </a:r>
            <a:r>
              <a:rPr lang="en-US" i="1" dirty="0"/>
              <a:t>Tools  -&gt; MSP-EXP432P401R –&gt; </a:t>
            </a:r>
            <a:r>
              <a:rPr lang="en-US" i="1" dirty="0" smtClean="0"/>
              <a:t>Examples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897564"/>
            <a:ext cx="213333" cy="213333"/>
          </a:xfrm>
          <a:prstGeom prst="rect">
            <a:avLst/>
          </a:prstGeom>
        </p:spPr>
      </p:pic>
      <p:pic>
        <p:nvPicPr>
          <p:cNvPr id="5122" name="Picture 2" descr="C:\Users\keesio\Desktop\ss\loga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3" y="2224650"/>
            <a:ext cx="5024309" cy="203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 of Box Experience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889397"/>
            <a:ext cx="8343082" cy="3519488"/>
          </a:xfrm>
        </p:spPr>
        <p:txBody>
          <a:bodyPr/>
          <a:lstStyle/>
          <a:p>
            <a:pPr marL="342946" indent="-342946">
              <a:buFont typeface="+mj-lt"/>
              <a:buAutoNum type="arabicPeriod" startAt="2"/>
            </a:pPr>
            <a:r>
              <a:rPr lang="en-US" b="0" dirty="0" smtClean="0"/>
              <a:t>Follow tutorial </a:t>
            </a:r>
            <a:r>
              <a:rPr lang="en-US" b="1" dirty="0" smtClean="0"/>
              <a:t>steps 1 – 4 </a:t>
            </a:r>
            <a:r>
              <a:rPr lang="en-US" b="0" dirty="0" smtClean="0"/>
              <a:t>to import, build and debug the </a:t>
            </a:r>
            <a:r>
              <a:rPr lang="en-US" b="1" dirty="0" smtClean="0"/>
              <a:t>Out of Box Experience</a:t>
            </a:r>
            <a:r>
              <a:rPr lang="en-US" b="0" dirty="0" smtClean="0"/>
              <a:t> example project</a:t>
            </a:r>
          </a:p>
          <a:p>
            <a:pPr marL="603727" lvl="1" indent="-342946"/>
            <a:r>
              <a:rPr lang="en-US" dirty="0" smtClean="0">
                <a:solidFill>
                  <a:srgbClr val="0066FF"/>
                </a:solidFill>
              </a:rPr>
              <a:t>Note that </a:t>
            </a:r>
            <a:r>
              <a:rPr lang="en-US" b="1" dirty="0" smtClean="0">
                <a:solidFill>
                  <a:srgbClr val="0066FF"/>
                </a:solidFill>
              </a:rPr>
              <a:t>step 3 </a:t>
            </a:r>
            <a:r>
              <a:rPr lang="en-US" dirty="0" smtClean="0">
                <a:solidFill>
                  <a:srgbClr val="0066FF"/>
                </a:solidFill>
              </a:rPr>
              <a:t>is already marked as completed since the project itself has information on the debug connection for the </a:t>
            </a:r>
            <a:r>
              <a:rPr lang="en-US" dirty="0" err="1" smtClean="0">
                <a:solidFill>
                  <a:srgbClr val="0066FF"/>
                </a:solidFill>
              </a:rPr>
              <a:t>LaunchPad</a:t>
            </a:r>
            <a:endParaRPr lang="en-US" dirty="0" smtClean="0">
              <a:solidFill>
                <a:srgbClr val="0066FF"/>
              </a:solidFill>
            </a:endParaRPr>
          </a:p>
          <a:p>
            <a:pPr marL="342946" indent="-342946">
              <a:buFont typeface="+mj-lt"/>
              <a:buAutoNum type="arabicPeriod" startAt="3"/>
            </a:pPr>
            <a:r>
              <a:rPr lang="en-CA" dirty="0"/>
              <a:t>Press the </a:t>
            </a:r>
            <a:r>
              <a:rPr lang="en-CA" b="1" dirty="0"/>
              <a:t>Resume </a:t>
            </a:r>
            <a:r>
              <a:rPr lang="en-CA" dirty="0"/>
              <a:t>button      to run the program</a:t>
            </a:r>
          </a:p>
          <a:p>
            <a:pPr marL="342946" indent="-342946">
              <a:buFont typeface="+mj-lt"/>
              <a:buAutoNum type="arabicPeriod" startAt="3"/>
            </a:pPr>
            <a:endParaRPr lang="en-US" dirty="0" smtClean="0">
              <a:solidFill>
                <a:srgbClr val="0066FF"/>
              </a:solidFill>
            </a:endParaRPr>
          </a:p>
          <a:p>
            <a:pPr marL="603727" lvl="1" indent="-342946"/>
            <a:endParaRPr lang="en-US" b="0" dirty="0" smtClean="0">
              <a:solidFill>
                <a:srgbClr val="0066FF"/>
              </a:solidFill>
            </a:endParaRPr>
          </a:p>
        </p:txBody>
      </p:sp>
      <p:pic>
        <p:nvPicPr>
          <p:cNvPr id="6" name="Picture 10" descr="run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073" y="2192283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8" y="1544289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 of Box Experience GUI Application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889397"/>
            <a:ext cx="8343082" cy="3519488"/>
          </a:xfrm>
        </p:spPr>
        <p:txBody>
          <a:bodyPr/>
          <a:lstStyle/>
          <a:p>
            <a:pPr marL="342946" indent="-342946">
              <a:buFont typeface="+mj-lt"/>
              <a:buAutoNum type="arabicPeriod" startAt="4"/>
            </a:pPr>
            <a:r>
              <a:rPr lang="en-US" dirty="0" smtClean="0"/>
              <a:t>Go back to the </a:t>
            </a:r>
            <a:r>
              <a:rPr lang="en-US" b="1" dirty="0" smtClean="0"/>
              <a:t>Resource Explorer </a:t>
            </a:r>
            <a:r>
              <a:rPr lang="en-US" dirty="0" smtClean="0"/>
              <a:t>and select </a:t>
            </a:r>
            <a:r>
              <a:rPr lang="en-US" dirty="0"/>
              <a:t>the </a:t>
            </a:r>
            <a:r>
              <a:rPr lang="en-US" b="1" dirty="0"/>
              <a:t>Out of Box Experience </a:t>
            </a:r>
            <a:r>
              <a:rPr lang="en-US" b="1" dirty="0" smtClean="0"/>
              <a:t>GUI </a:t>
            </a:r>
            <a:r>
              <a:rPr lang="en-US" dirty="0"/>
              <a:t>under </a:t>
            </a:r>
            <a:r>
              <a:rPr lang="en-US" b="1" i="1" dirty="0" err="1"/>
              <a:t>MSPWare</a:t>
            </a:r>
            <a:r>
              <a:rPr lang="en-US" b="1" i="1" dirty="0"/>
              <a:t> </a:t>
            </a:r>
            <a:r>
              <a:rPr lang="en-US" i="1" dirty="0"/>
              <a:t>-&gt; Development Tools  -&gt; MSP-EXP432P401R –&gt; </a:t>
            </a:r>
            <a:r>
              <a:rPr lang="en-US" i="1" dirty="0" smtClean="0"/>
              <a:t>Examples </a:t>
            </a:r>
            <a:r>
              <a:rPr lang="en-US" dirty="0" smtClean="0"/>
              <a:t>and select the </a:t>
            </a:r>
            <a:r>
              <a:rPr lang="en-US" b="1" dirty="0" smtClean="0"/>
              <a:t>Out of Box Experience GUI</a:t>
            </a:r>
            <a:r>
              <a:rPr lang="en-US" dirty="0" smtClean="0"/>
              <a:t> link to launch the external GUI application</a:t>
            </a:r>
          </a:p>
          <a:p>
            <a:pPr marL="517991" lvl="1" indent="-257209"/>
            <a:r>
              <a:rPr lang="en-US" dirty="0" smtClean="0">
                <a:solidFill>
                  <a:srgbClr val="0066FF"/>
                </a:solidFill>
              </a:rPr>
              <a:t>This will launch a separate GUI application in a new window (takes a few seconds)</a:t>
            </a:r>
          </a:p>
          <a:p>
            <a:pPr marL="257209" indent="-257209">
              <a:buFont typeface="+mj-lt"/>
              <a:buAutoNum type="arabicPeriod" startAt="4"/>
            </a:pPr>
            <a:endParaRPr lang="en-US" i="1" dirty="0"/>
          </a:p>
          <a:p>
            <a:pPr marL="257209" indent="-257209">
              <a:buFont typeface="+mj-lt"/>
              <a:buAutoNum type="arabicPeriod" startAt="4"/>
            </a:pPr>
            <a:endParaRPr lang="en-US" i="1" dirty="0" smtClean="0"/>
          </a:p>
          <a:p>
            <a:pPr marL="257209" indent="-257209">
              <a:buFont typeface="+mj-lt"/>
              <a:buAutoNum type="arabicPeriod" startAt="4"/>
            </a:pPr>
            <a:endParaRPr lang="en-US" i="1" dirty="0"/>
          </a:p>
          <a:p>
            <a:pPr marL="257209" indent="-257209">
              <a:buFont typeface="+mj-lt"/>
              <a:buAutoNum type="arabicPeriod" startAt="4"/>
            </a:pPr>
            <a:endParaRPr lang="en-US" i="1" dirty="0" smtClean="0"/>
          </a:p>
          <a:p>
            <a:pPr marL="257209" indent="-257209">
              <a:buFont typeface="+mj-lt"/>
              <a:buAutoNum type="arabicPeriod" startAt="4"/>
            </a:pPr>
            <a:endParaRPr lang="en-US" i="1" dirty="0"/>
          </a:p>
          <a:p>
            <a:pPr marL="257209" indent="-257209">
              <a:buFont typeface="+mj-lt"/>
              <a:buAutoNum type="arabicPeriod" startAt="4"/>
            </a:pP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6" y="2083497"/>
            <a:ext cx="213333" cy="213333"/>
          </a:xfrm>
          <a:prstGeom prst="rect">
            <a:avLst/>
          </a:prstGeom>
        </p:spPr>
      </p:pic>
      <p:pic>
        <p:nvPicPr>
          <p:cNvPr id="2050" name="Picture 2" descr="C:\Users\keesio\Desktop\ss\log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8" y="2393936"/>
            <a:ext cx="5164537" cy="22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 of Box Experience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889397"/>
            <a:ext cx="8343082" cy="3519488"/>
          </a:xfrm>
        </p:spPr>
        <p:txBody>
          <a:bodyPr/>
          <a:lstStyle/>
          <a:p>
            <a:pPr marL="342946" indent="-342946">
              <a:buFont typeface="+mj-lt"/>
              <a:buAutoNum type="arabicPeriod" startAt="5"/>
            </a:pPr>
            <a:r>
              <a:rPr lang="en-CA" dirty="0" smtClean="0"/>
              <a:t>Press the </a:t>
            </a:r>
            <a:r>
              <a:rPr lang="en-CA" b="1" dirty="0" smtClean="0"/>
              <a:t>Connect</a:t>
            </a:r>
            <a:r>
              <a:rPr lang="en-CA" dirty="0" smtClean="0"/>
              <a:t> button in the external GUI Application (this may take a few moments)</a:t>
            </a:r>
          </a:p>
          <a:p>
            <a:pPr marL="257209" indent="-257209">
              <a:buFont typeface="+mj-lt"/>
              <a:buAutoNum type="arabicPeriod" startAt="5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342946" indent="-342946">
              <a:buFont typeface="+mj-lt"/>
              <a:buAutoNum type="arabicPeriod" startAt="6"/>
            </a:pPr>
            <a:r>
              <a:rPr lang="en-CA" dirty="0" smtClean="0"/>
              <a:t>Specify the serial port that is associated with the </a:t>
            </a:r>
            <a:r>
              <a:rPr lang="en-CA" dirty="0" err="1" smtClean="0"/>
              <a:t>LaunchPad</a:t>
            </a:r>
            <a:r>
              <a:rPr lang="en-CA" dirty="0" smtClean="0"/>
              <a:t> and select </a:t>
            </a:r>
            <a:r>
              <a:rPr lang="en-CA" b="1" dirty="0" smtClean="0"/>
              <a:t>Open</a:t>
            </a:r>
            <a:r>
              <a:rPr lang="en-CA" dirty="0" smtClean="0"/>
              <a:t> to open a serial connection to the </a:t>
            </a:r>
            <a:r>
              <a:rPr lang="en-CA" dirty="0" err="1" smtClean="0"/>
              <a:t>LaunchPad</a:t>
            </a:r>
            <a:endParaRPr lang="en-CA" dirty="0" smtClean="0"/>
          </a:p>
          <a:p>
            <a:pPr marL="517991" lvl="1" indent="-257209"/>
            <a:r>
              <a:rPr lang="en-CA" dirty="0" smtClean="0">
                <a:solidFill>
                  <a:srgbClr val="0066FF"/>
                </a:solidFill>
              </a:rPr>
              <a:t>The GUI should be able to detect the correct serial port and provide it as the default option</a:t>
            </a:r>
          </a:p>
          <a:p>
            <a:pPr marL="260781" lvl="1" indent="0">
              <a:buNone/>
            </a:pPr>
            <a:endParaRPr lang="en-CA" dirty="0" smtClean="0"/>
          </a:p>
          <a:p>
            <a:pPr marL="260781" lvl="1" indent="0">
              <a:buNone/>
            </a:pPr>
            <a:endParaRPr lang="en-CA" dirty="0" smtClean="0"/>
          </a:p>
          <a:p>
            <a:pPr marL="257209" indent="-257209">
              <a:buFont typeface="+mj-lt"/>
              <a:buAutoNum type="arabicPeriod" startAt="6"/>
            </a:pPr>
            <a:endParaRPr lang="en-US" i="1" dirty="0"/>
          </a:p>
          <a:p>
            <a:pPr marL="257209" indent="-257209">
              <a:buFont typeface="+mj-lt"/>
              <a:buAutoNum type="arabicPeriod" startAt="6"/>
            </a:pPr>
            <a:endParaRPr lang="en-US" i="1" dirty="0" smtClean="0"/>
          </a:p>
          <a:p>
            <a:pPr marL="257209" indent="-257209">
              <a:buFont typeface="+mj-lt"/>
              <a:buAutoNum type="arabicPeriod" startAt="6"/>
            </a:pPr>
            <a:endParaRPr lang="en-US" i="1" dirty="0"/>
          </a:p>
          <a:p>
            <a:pPr marL="257209" indent="-257209">
              <a:buFont typeface="+mj-lt"/>
              <a:buAutoNum type="arabicPeriod" startAt="6"/>
            </a:pPr>
            <a:endParaRPr lang="en-US" i="1" dirty="0" smtClean="0"/>
          </a:p>
          <a:p>
            <a:pPr marL="257209" indent="-257209">
              <a:buFont typeface="+mj-lt"/>
              <a:buAutoNum type="arabicPeriod" startAt="6"/>
            </a:pPr>
            <a:endParaRPr lang="en-US" i="1" dirty="0"/>
          </a:p>
          <a:p>
            <a:pPr marL="257209" indent="-257209">
              <a:buFont typeface="+mj-lt"/>
              <a:buAutoNum type="arabicPeriod" startAt="6"/>
            </a:pPr>
            <a:endParaRPr lang="en-CA" dirty="0"/>
          </a:p>
        </p:txBody>
      </p:sp>
      <p:pic>
        <p:nvPicPr>
          <p:cNvPr id="5123" name="Picture 3" descr="C:\Apps\CCSTraining\WORKSHOP\MSP432\ss_lab\msp432_lab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221600"/>
            <a:ext cx="3541794" cy="10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Apps\CCSTraining\WORKSHOP\MSP432\ss_lab\msp432_lab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121669"/>
            <a:ext cx="3483493" cy="151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1" y="2908336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Troubleshooting: Wrong Serial Port</a:t>
            </a:r>
            <a:endParaRPr lang="en-US" i="1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889398"/>
            <a:ext cx="8353426" cy="3428290"/>
          </a:xfrm>
        </p:spPr>
        <p:txBody>
          <a:bodyPr/>
          <a:lstStyle/>
          <a:p>
            <a:r>
              <a:rPr lang="en-US" b="0" dirty="0" smtClean="0">
                <a:solidFill>
                  <a:srgbClr val="0066FF"/>
                </a:solidFill>
              </a:rPr>
              <a:t>If the GUI is unable to establish a serial connection, or the demo does not work as expected, a different serial port may need to be selected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Check your host OS to see a list of serial ports being used and look for the one being used by the </a:t>
            </a:r>
            <a:r>
              <a:rPr lang="en-US" dirty="0" err="1" smtClean="0">
                <a:solidFill>
                  <a:srgbClr val="0066FF"/>
                </a:solidFill>
              </a:rPr>
              <a:t>LaunchPad</a:t>
            </a:r>
            <a:r>
              <a:rPr lang="en-US" dirty="0" smtClean="0">
                <a:solidFill>
                  <a:srgbClr val="0066FF"/>
                </a:solidFill>
              </a:rPr>
              <a:t> debug connection (XDS110) for a serial/UART port</a:t>
            </a:r>
          </a:p>
          <a:p>
            <a:pPr lvl="1"/>
            <a:r>
              <a:rPr lang="en-US" b="0" dirty="0" smtClean="0">
                <a:solidFill>
                  <a:srgbClr val="0066FF"/>
                </a:solidFill>
              </a:rPr>
              <a:t>Example (Windows Device Manager):</a:t>
            </a:r>
          </a:p>
          <a:p>
            <a:pPr lvl="1"/>
            <a:endParaRPr lang="en-US" sz="1200" dirty="0"/>
          </a:p>
        </p:txBody>
      </p:sp>
      <p:pic>
        <p:nvPicPr>
          <p:cNvPr id="6146" name="Picture 2" descr="C:\Apps\CCSTraining\WORKSHOP\MSP432\ss_lab\msp432_lab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02" y="2379925"/>
            <a:ext cx="4181106" cy="22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1531229"/>
            <a:ext cx="270276" cy="270276"/>
          </a:xfrm>
          <a:prstGeom prst="rect">
            <a:avLst/>
          </a:prstGeom>
        </p:spPr>
      </p:pic>
      <p:pic>
        <p:nvPicPr>
          <p:cNvPr id="6" name="Picture 5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951570"/>
            <a:ext cx="216973" cy="216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7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 of Box Experience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889397"/>
            <a:ext cx="8343082" cy="3519488"/>
          </a:xfrm>
        </p:spPr>
        <p:txBody>
          <a:bodyPr/>
          <a:lstStyle/>
          <a:p>
            <a:pPr marL="342946" indent="-342946">
              <a:buFont typeface="+mj-lt"/>
              <a:buAutoNum type="arabicPeriod" startAt="7"/>
            </a:pPr>
            <a:r>
              <a:rPr lang="en-CA" dirty="0" smtClean="0"/>
              <a:t>Experiment with the GUI interface to change the color and blink rate of </a:t>
            </a:r>
            <a:r>
              <a:rPr lang="en-CA" b="1" dirty="0" smtClean="0"/>
              <a:t>LED2</a:t>
            </a:r>
          </a:p>
          <a:p>
            <a:pPr marL="0" indent="0">
              <a:buNone/>
            </a:pPr>
            <a:endParaRPr lang="en-CA" dirty="0" smtClean="0"/>
          </a:p>
          <a:p>
            <a:pPr marL="342946" indent="-342946">
              <a:buFont typeface="+mj-lt"/>
              <a:buAutoNum type="arabicPeriod"/>
            </a:pPr>
            <a:endParaRPr lang="en-CA" dirty="0" smtClean="0"/>
          </a:p>
          <a:p>
            <a:pPr marL="257209" indent="-257209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260781" lvl="1" indent="0">
              <a:buNone/>
            </a:pPr>
            <a:endParaRPr lang="en-CA" dirty="0" smtClean="0"/>
          </a:p>
          <a:p>
            <a:pPr marL="260781" lvl="1" indent="0">
              <a:buNone/>
            </a:pPr>
            <a:endParaRPr lang="en-CA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US" i="1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US" i="1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CA" dirty="0"/>
          </a:p>
        </p:txBody>
      </p:sp>
      <p:pic>
        <p:nvPicPr>
          <p:cNvPr id="7170" name="Picture 2" descr="C:\Apps\CCSTraining\WORKSHOP\MSP432\ss_lab\msp432_lab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3" y="1257774"/>
            <a:ext cx="3669086" cy="33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-Right Arrow 8"/>
          <p:cNvSpPr/>
          <p:nvPr/>
        </p:nvSpPr>
        <p:spPr>
          <a:xfrm>
            <a:off x="4415587" y="3071277"/>
            <a:ext cx="1654345" cy="243423"/>
          </a:xfrm>
          <a:prstGeom prst="leftRightArrow">
            <a:avLst/>
          </a:prstGeom>
          <a:solidFill>
            <a:schemeClr val="tx2">
              <a:alpha val="9215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>
              <a:ln w="12700">
                <a:solidFill>
                  <a:srgbClr val="FF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C:\Apps\CCSTraining\WORKSHOP\MSP432\ss_lab\msp432launchpad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32" y="2802011"/>
            <a:ext cx="2052829" cy="12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0792138.ENT\AppData\Local\Microsoft\Windows\Temporary Internet Files\Content.IE5\YCH690I5\MC90044133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27" y="2288239"/>
            <a:ext cx="2304288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 Composer: See &amp; Control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The standalone external GUI application was created with a tool provided by CCS called </a:t>
            </a:r>
            <a:r>
              <a:rPr lang="en-US" b="1" dirty="0" smtClean="0">
                <a:solidFill>
                  <a:srgbClr val="0066FF"/>
                </a:solidFill>
              </a:rPr>
              <a:t>GUI Composer 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Create GUI applications with </a:t>
            </a:r>
            <a:r>
              <a:rPr lang="en-US" b="1" dirty="0" smtClean="0">
                <a:solidFill>
                  <a:srgbClr val="0066FF"/>
                </a:solidFill>
              </a:rPr>
              <a:t>GUI Composer </a:t>
            </a:r>
            <a:r>
              <a:rPr lang="en-US" dirty="0" smtClean="0">
                <a:solidFill>
                  <a:srgbClr val="0066FF"/>
                </a:solidFill>
              </a:rPr>
              <a:t>that provide: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Visibility into what is happening in the target application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The ability to control target variables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555777" y="3115645"/>
            <a:ext cx="2895600" cy="400050"/>
          </a:xfrm>
          <a:prstGeom prst="leftRightArrow">
            <a:avLst/>
          </a:prstGeom>
          <a:solidFill>
            <a:schemeClr val="tx2">
              <a:alpha val="9215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>
              <a:ln w="12700">
                <a:solidFill>
                  <a:srgbClr val="FF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Apps\CCSTraining\WORKSHOP\MSP432\ss_lab\msp432_lab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475">
            <a:off x="1308773" y="2829588"/>
            <a:ext cx="1103600" cy="7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Apps\CCSTraining\WORKSHOP\MSP432\ss_lab\msp432launchpad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77" y="2946390"/>
            <a:ext cx="2052829" cy="12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8" y="844903"/>
            <a:ext cx="213333" cy="21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7" y="1531564"/>
            <a:ext cx="213333" cy="213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30" y="1"/>
            <a:ext cx="2335876" cy="6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07156"/>
            <a:ext cx="8912225" cy="610791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Conventions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7" y="735547"/>
            <a:ext cx="8467725" cy="3950605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0066FF"/>
                </a:solidFill>
              </a:rPr>
              <a:t>Before starting, it is important to review some lab conventions that will ease your work…</a:t>
            </a:r>
          </a:p>
          <a:p>
            <a:r>
              <a:rPr lang="en-CA" dirty="0">
                <a:solidFill>
                  <a:srgbClr val="0066FF"/>
                </a:solidFill>
              </a:rPr>
              <a:t>Lab steps are in </a:t>
            </a:r>
            <a:r>
              <a:rPr lang="en-CA" dirty="0"/>
              <a:t>black</a:t>
            </a:r>
            <a:r>
              <a:rPr lang="en-CA" dirty="0">
                <a:solidFill>
                  <a:srgbClr val="0066FF"/>
                </a:solidFill>
              </a:rPr>
              <a:t> and numbered for easier reference</a:t>
            </a:r>
          </a:p>
          <a:p>
            <a:pPr marL="513227" lvl="1" indent="-257209">
              <a:buFont typeface="+mj-lt"/>
              <a:buAutoNum type="arabicPeriod"/>
            </a:pPr>
            <a:r>
              <a:rPr lang="en-CA" dirty="0" smtClean="0"/>
              <a:t>…</a:t>
            </a:r>
          </a:p>
          <a:p>
            <a:pPr marL="513227" lvl="1" indent="-257209">
              <a:buFont typeface="+mj-lt"/>
              <a:buAutoNum type="arabicPeriod"/>
            </a:pPr>
            <a:r>
              <a:rPr lang="en-CA" dirty="0" smtClean="0"/>
              <a:t>…</a:t>
            </a:r>
          </a:p>
          <a:p>
            <a:endParaRPr lang="en-CA" dirty="0" smtClean="0"/>
          </a:p>
          <a:p>
            <a:r>
              <a:rPr lang="en-CA" dirty="0" smtClean="0"/>
              <a:t>Explanations, notes, warnings are written in </a:t>
            </a:r>
            <a:r>
              <a:rPr lang="en-CA" dirty="0" smtClean="0">
                <a:solidFill>
                  <a:srgbClr val="0066FF"/>
                </a:solidFill>
              </a:rPr>
              <a:t>blue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Warnings are shown with  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Information is marked with 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Tips and answers are marked with 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Questions are marked with </a:t>
            </a:r>
          </a:p>
        </p:txBody>
      </p:sp>
      <p:pic>
        <p:nvPicPr>
          <p:cNvPr id="4" name="Picture 3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695" y="3150927"/>
            <a:ext cx="216973" cy="21697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3" y="3546064"/>
            <a:ext cx="213333" cy="21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43" y="3964668"/>
            <a:ext cx="215102" cy="215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16" y="4372949"/>
            <a:ext cx="316952" cy="3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use GUI Composer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While debugging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Create simple displays that allow you to quickly see target status in a meaningful way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Standalone applications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Create GUI applications that allow you to see and control your application outside of the CCS environment</a:t>
            </a:r>
            <a:endParaRPr lang="en-US" dirty="0">
              <a:solidFill>
                <a:srgbClr val="0066FF"/>
              </a:solidFill>
            </a:endParaRP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Great for demonstrations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Want to learn more about </a:t>
            </a:r>
            <a:r>
              <a:rPr lang="en-US" b="1" dirty="0" smtClean="0">
                <a:solidFill>
                  <a:srgbClr val="0066FF"/>
                </a:solidFill>
              </a:rPr>
              <a:t>GUI Composer</a:t>
            </a:r>
            <a:r>
              <a:rPr lang="en-US" dirty="0" smtClean="0">
                <a:solidFill>
                  <a:srgbClr val="0066FF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0066FF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0066FF"/>
                </a:solidFill>
                <a:hlinkClick r:id="rId2"/>
              </a:rPr>
              <a:t>processors.wiki.ti.com/index.php/Category:GUI_Composer</a:t>
            </a:r>
            <a:endParaRPr lang="en-US" dirty="0" smtClean="0">
              <a:solidFill>
                <a:srgbClr val="0066FF"/>
              </a:solidFill>
            </a:endParaRPr>
          </a:p>
          <a:p>
            <a:pPr lvl="1"/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0" y="856393"/>
            <a:ext cx="213333" cy="21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1" y="1538607"/>
            <a:ext cx="213333" cy="21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6" y="2691386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Add Watch Expressions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2" y="869157"/>
            <a:ext cx="4512370" cy="3754822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Select and right-click on the variable </a:t>
            </a:r>
            <a:r>
              <a:rPr lang="en-US" b="1" dirty="0" smtClean="0"/>
              <a:t>interval</a:t>
            </a:r>
            <a:r>
              <a:rPr lang="en-US" dirty="0" smtClean="0"/>
              <a:t> on </a:t>
            </a:r>
            <a:r>
              <a:rPr lang="en-US" b="1" dirty="0" smtClean="0"/>
              <a:t>line 56 </a:t>
            </a:r>
            <a:r>
              <a:rPr lang="en-US" dirty="0" smtClean="0"/>
              <a:t>of </a:t>
            </a:r>
            <a:r>
              <a:rPr lang="en-US" b="1" dirty="0" err="1" smtClean="0"/>
              <a:t>main.c</a:t>
            </a:r>
            <a:r>
              <a:rPr lang="en-US" dirty="0" smtClean="0"/>
              <a:t> and select </a:t>
            </a:r>
            <a:r>
              <a:rPr lang="en-US" b="1" dirty="0" smtClean="0"/>
              <a:t>Add Watch Expression…</a:t>
            </a:r>
            <a:r>
              <a:rPr lang="en-US" dirty="0" smtClean="0"/>
              <a:t>  to add it to the </a:t>
            </a:r>
            <a:r>
              <a:rPr lang="en-US" b="1" dirty="0" smtClean="0"/>
              <a:t>Expressions</a:t>
            </a:r>
            <a:r>
              <a:rPr lang="en-US" dirty="0" smtClean="0"/>
              <a:t> view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330330" y="3199361"/>
            <a:ext cx="468946" cy="4869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keesio\Desktop\ss\log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23" y="208477"/>
            <a:ext cx="3653274" cy="292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eesio\Desktop\ss\log32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44" y="3811024"/>
            <a:ext cx="5140906" cy="70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Add Watch Expressions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1" y="869157"/>
            <a:ext cx="6540418" cy="3754822"/>
          </a:xfrm>
        </p:spPr>
        <p:txBody>
          <a:bodyPr/>
          <a:lstStyle/>
          <a:p>
            <a:pPr marL="342946" indent="-342946">
              <a:buFont typeface="+mj-lt"/>
              <a:buAutoNum type="arabicPeriod" startAt="2"/>
            </a:pPr>
            <a:r>
              <a:rPr lang="en-US" dirty="0"/>
              <a:t>A</a:t>
            </a:r>
            <a:r>
              <a:rPr lang="en-US" dirty="0" smtClean="0"/>
              <a:t>dd the variable </a:t>
            </a:r>
            <a:r>
              <a:rPr lang="en-US" b="1" dirty="0" err="1" smtClean="0"/>
              <a:t>oldTick</a:t>
            </a:r>
            <a:r>
              <a:rPr lang="en-US" b="1" dirty="0" smtClean="0"/>
              <a:t> </a:t>
            </a:r>
            <a:r>
              <a:rPr lang="en-US" dirty="0" smtClean="0"/>
              <a:t>to the </a:t>
            </a:r>
            <a:r>
              <a:rPr lang="en-US" b="1" dirty="0" smtClean="0"/>
              <a:t>Expressions </a:t>
            </a:r>
            <a:r>
              <a:rPr lang="en-US" dirty="0" smtClean="0"/>
              <a:t>view by clicking on </a:t>
            </a:r>
            <a:r>
              <a:rPr lang="en-US" i="1" dirty="0" smtClean="0"/>
              <a:t>Add new expression</a:t>
            </a:r>
            <a:r>
              <a:rPr lang="en-US" dirty="0" smtClean="0"/>
              <a:t> and start typing in </a:t>
            </a:r>
            <a:r>
              <a:rPr lang="en-US" b="1" dirty="0" err="1" smtClean="0"/>
              <a:t>oldTick</a:t>
            </a:r>
            <a:endParaRPr lang="en-US" b="1" dirty="0" smtClean="0"/>
          </a:p>
          <a:p>
            <a:pPr marL="632585" lvl="1" indent="-342946"/>
            <a:r>
              <a:rPr lang="en-US" dirty="0" smtClean="0"/>
              <a:t>Select the </a:t>
            </a:r>
            <a:r>
              <a:rPr lang="en-US" b="1" dirty="0" err="1" smtClean="0"/>
              <a:t>oldTick</a:t>
            </a:r>
            <a:r>
              <a:rPr lang="en-US" dirty="0" smtClean="0"/>
              <a:t> option drop-down list of choices that appears</a:t>
            </a:r>
          </a:p>
          <a:p>
            <a:pPr marL="342946" indent="-342946">
              <a:buFont typeface="+mj-lt"/>
              <a:buAutoNum type="arabicPeriod" startAt="2"/>
            </a:pPr>
            <a:r>
              <a:rPr lang="en-US" dirty="0" smtClean="0"/>
              <a:t>Add the additional following variables to the Expressions view (either using the method in Step 1 or Step 2):</a:t>
            </a:r>
          </a:p>
          <a:p>
            <a:pPr marL="575389" lvl="1" indent="-285750"/>
            <a:r>
              <a:rPr lang="en-US" dirty="0" err="1" smtClean="0"/>
              <a:t>newTick</a:t>
            </a:r>
            <a:endParaRPr lang="en-US" dirty="0" smtClean="0"/>
          </a:p>
          <a:p>
            <a:pPr marL="575389" lvl="1" indent="-285750"/>
            <a:r>
              <a:rPr lang="en-US" dirty="0"/>
              <a:t>c</a:t>
            </a:r>
            <a:r>
              <a:rPr lang="en-US" dirty="0" smtClean="0"/>
              <a:t>ount</a:t>
            </a:r>
          </a:p>
          <a:p>
            <a:pPr marL="575389" lvl="1" indent="-285750"/>
            <a:r>
              <a:rPr lang="en-US" dirty="0" err="1" smtClean="0"/>
              <a:t>sysTickCount</a:t>
            </a:r>
            <a:endParaRPr lang="en-US" dirty="0" smtClean="0"/>
          </a:p>
          <a:p>
            <a:pPr marL="575389" lvl="1" indent="-285750"/>
            <a:r>
              <a:rPr lang="en-US" dirty="0"/>
              <a:t>t</a:t>
            </a:r>
            <a:r>
              <a:rPr lang="en-US" dirty="0" smtClean="0"/>
              <a:t>aps</a:t>
            </a:r>
          </a:p>
          <a:p>
            <a:pPr marL="575389" lvl="1" indent="-285750"/>
            <a:r>
              <a:rPr lang="en-US" dirty="0" err="1" smtClean="0"/>
              <a:t>currentColor</a:t>
            </a:r>
            <a:endParaRPr lang="en-US" dirty="0" smtClean="0"/>
          </a:p>
          <a:p>
            <a:pPr marL="632585" lvl="1" indent="-342946"/>
            <a:endParaRPr lang="en-US" dirty="0" smtClean="0"/>
          </a:p>
        </p:txBody>
      </p:sp>
      <p:pic>
        <p:nvPicPr>
          <p:cNvPr id="4098" name="Picture 2" descr="C:\Users\keesio\Desktop\ss\log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52" y="930334"/>
            <a:ext cx="1694614" cy="139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eesio\Desktop\ss\log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71" y="2710193"/>
            <a:ext cx="4967454" cy="17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Viewing Memory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2" y="869157"/>
            <a:ext cx="6012384" cy="3754822"/>
          </a:xfrm>
        </p:spPr>
        <p:txBody>
          <a:bodyPr/>
          <a:lstStyle/>
          <a:p>
            <a:pPr marL="342946" indent="-342946">
              <a:buFont typeface="+mj-lt"/>
              <a:buAutoNum type="arabicPeriod" startAt="4"/>
            </a:pPr>
            <a:r>
              <a:rPr lang="en-CA" dirty="0" smtClean="0">
                <a:sym typeface="Wingdings" pitchFamily="2" charset="2"/>
              </a:rPr>
              <a:t>Right-click </a:t>
            </a:r>
            <a:r>
              <a:rPr lang="en-CA" dirty="0">
                <a:sym typeface="Wingdings" pitchFamily="2" charset="2"/>
              </a:rPr>
              <a:t>on </a:t>
            </a:r>
            <a:r>
              <a:rPr lang="en-US" b="1" dirty="0" smtClean="0"/>
              <a:t>interval </a:t>
            </a:r>
            <a:r>
              <a:rPr lang="en-CA" dirty="0" smtClean="0">
                <a:sym typeface="Wingdings" pitchFamily="2" charset="2"/>
              </a:rPr>
              <a:t>in </a:t>
            </a:r>
            <a:r>
              <a:rPr lang="en-CA" dirty="0">
                <a:sym typeface="Wingdings" pitchFamily="2" charset="2"/>
              </a:rPr>
              <a:t>the </a:t>
            </a:r>
            <a:r>
              <a:rPr lang="en-US" b="1" dirty="0"/>
              <a:t>Expressions</a:t>
            </a:r>
            <a:r>
              <a:rPr lang="en-US" dirty="0"/>
              <a:t>  </a:t>
            </a:r>
            <a:r>
              <a:rPr lang="en-CA" dirty="0" smtClean="0">
                <a:sym typeface="Wingdings" pitchFamily="2" charset="2"/>
              </a:rPr>
              <a:t>view and </a:t>
            </a:r>
            <a:r>
              <a:rPr lang="en-CA" dirty="0">
                <a:sym typeface="Wingdings" pitchFamily="2" charset="2"/>
              </a:rPr>
              <a:t>select </a:t>
            </a:r>
            <a:r>
              <a:rPr lang="en-CA" b="1" dirty="0" smtClean="0">
                <a:sym typeface="Wingdings" pitchFamily="2" charset="2"/>
              </a:rPr>
              <a:t>View Memory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  <a:sym typeface="Wingdings" pitchFamily="2" charset="2"/>
              </a:rPr>
              <a:t>The </a:t>
            </a:r>
            <a:r>
              <a:rPr lang="en-CA" b="1" dirty="0" smtClean="0">
                <a:solidFill>
                  <a:srgbClr val="0066FF"/>
                </a:solidFill>
                <a:sym typeface="Wingdings" pitchFamily="2" charset="2"/>
              </a:rPr>
              <a:t>Memory Browser</a:t>
            </a:r>
            <a:r>
              <a:rPr lang="en-CA" dirty="0" smtClean="0">
                <a:solidFill>
                  <a:srgbClr val="0066FF"/>
                </a:solidFill>
                <a:sym typeface="Wingdings" pitchFamily="2" charset="2"/>
              </a:rPr>
              <a:t> will open to the address of</a:t>
            </a:r>
            <a:br>
              <a:rPr lang="en-CA" dirty="0" smtClean="0">
                <a:solidFill>
                  <a:srgbClr val="0066FF"/>
                </a:solidFill>
                <a:sym typeface="Wingdings" pitchFamily="2" charset="2"/>
              </a:rPr>
            </a:br>
            <a:r>
              <a:rPr lang="en-US" b="1" dirty="0" smtClean="0">
                <a:solidFill>
                  <a:srgbClr val="0066FF"/>
                </a:solidFill>
              </a:rPr>
              <a:t>interval</a:t>
            </a:r>
            <a:endParaRPr lang="en-US" dirty="0" smtClean="0">
              <a:solidFill>
                <a:srgbClr val="0066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8" y="1505499"/>
            <a:ext cx="213333" cy="213333"/>
          </a:xfrm>
          <a:prstGeom prst="rect">
            <a:avLst/>
          </a:prstGeom>
        </p:spPr>
      </p:pic>
      <p:pic>
        <p:nvPicPr>
          <p:cNvPr id="5122" name="Picture 2" descr="C:\Users\keesio\Desktop\ss\log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26" y="2308251"/>
            <a:ext cx="3719262" cy="23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eesio\Desktop\ss\log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22" y="574844"/>
            <a:ext cx="2311566" cy="14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7309531" y="1989404"/>
            <a:ext cx="432048" cy="81395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i="1" dirty="0" smtClean="0"/>
              <a:t>Continuous Refresh</a:t>
            </a:r>
            <a:endParaRPr lang="en-US" i="1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1" y="869157"/>
            <a:ext cx="4055897" cy="3528385"/>
          </a:xfrm>
        </p:spPr>
        <p:txBody>
          <a:bodyPr/>
          <a:lstStyle/>
          <a:p>
            <a:pPr marL="342946" indent="-342946">
              <a:buFont typeface="+mj-lt"/>
              <a:buAutoNum type="arabicPeriod" startAt="5"/>
            </a:pPr>
            <a:r>
              <a:rPr lang="en-US" dirty="0" smtClean="0"/>
              <a:t>Enable </a:t>
            </a:r>
            <a:r>
              <a:rPr lang="en-US" b="1" dirty="0"/>
              <a:t>Continuous Refresh</a:t>
            </a:r>
            <a:r>
              <a:rPr lang="en-US" dirty="0"/>
              <a:t>    </a:t>
            </a:r>
            <a:r>
              <a:rPr lang="en-US" dirty="0" smtClean="0"/>
              <a:t>in both the </a:t>
            </a:r>
            <a:r>
              <a:rPr lang="en-US" b="1" dirty="0" smtClean="0"/>
              <a:t>Expressions</a:t>
            </a:r>
            <a:r>
              <a:rPr lang="en-US" dirty="0" smtClean="0"/>
              <a:t> view and </a:t>
            </a:r>
            <a:r>
              <a:rPr lang="en-US" b="1" dirty="0" smtClean="0"/>
              <a:t>Memory Browser </a:t>
            </a:r>
            <a:r>
              <a:rPr lang="en-US" dirty="0" smtClean="0"/>
              <a:t>view</a:t>
            </a:r>
          </a:p>
          <a:p>
            <a:pPr marL="632585" lvl="1" indent="-342946"/>
            <a:r>
              <a:rPr lang="en-US" dirty="0" smtClean="0">
                <a:solidFill>
                  <a:srgbClr val="0066FF"/>
                </a:solidFill>
              </a:rPr>
              <a:t>This will enable constant periodic refresh the views </a:t>
            </a:r>
            <a:r>
              <a:rPr lang="en-US" dirty="0" err="1" smtClean="0">
                <a:solidFill>
                  <a:srgbClr val="0066FF"/>
                </a:solidFill>
              </a:rPr>
              <a:t>vs</a:t>
            </a:r>
            <a:r>
              <a:rPr lang="en-US" dirty="0" smtClean="0">
                <a:solidFill>
                  <a:srgbClr val="0066FF"/>
                </a:solidFill>
              </a:rPr>
              <a:t> the default behavior to refresh on target halt</a:t>
            </a:r>
          </a:p>
          <a:p>
            <a:pPr marL="342946" indent="-342946">
              <a:buFont typeface="+mj-lt"/>
              <a:buAutoNum type="arabicPeriod" startAt="5"/>
            </a:pPr>
            <a:endParaRPr lang="en-US" dirty="0"/>
          </a:p>
          <a:p>
            <a:pPr marL="342946" indent="-342946">
              <a:buFont typeface="+mj-lt"/>
              <a:buAutoNum type="arabicPeriod" startAt="5"/>
            </a:pPr>
            <a:endParaRPr lang="en-US" dirty="0" smtClean="0"/>
          </a:p>
          <a:p>
            <a:pPr marL="342946" indent="-342946">
              <a:buFont typeface="+mj-lt"/>
              <a:buAutoNum type="arabicPeriod" startAt="5"/>
            </a:pPr>
            <a:endParaRPr lang="en-US" dirty="0" smtClean="0"/>
          </a:p>
          <a:p>
            <a:pPr marL="342946" indent="-342946">
              <a:buFont typeface="+mj-lt"/>
              <a:buAutoNum type="arabicPeriod" startAt="5"/>
            </a:pPr>
            <a:endParaRPr lang="en-US" dirty="0"/>
          </a:p>
          <a:p>
            <a:pPr marL="342946" indent="-342946">
              <a:buFont typeface="+mj-lt"/>
              <a:buAutoNum type="arabicPeriod" startAt="5"/>
            </a:pPr>
            <a:endParaRPr lang="en-US" dirty="0"/>
          </a:p>
          <a:p>
            <a:pPr marL="342946" indent="-342946">
              <a:buFont typeface="+mj-lt"/>
              <a:buAutoNum type="arabicPeriod" startAt="5"/>
            </a:pP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76" y="973924"/>
            <a:ext cx="150040" cy="15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keesio\Desktop\ss\log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15" y="824976"/>
            <a:ext cx="4258699" cy="37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7" y="1799864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Viewing Memory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762685"/>
            <a:ext cx="4930082" cy="3925427"/>
          </a:xfrm>
        </p:spPr>
        <p:txBody>
          <a:bodyPr/>
          <a:lstStyle/>
          <a:p>
            <a:pPr marL="342946" indent="-342946">
              <a:buFont typeface="+mj-lt"/>
              <a:buAutoNum type="arabicPeriod" startAt="6"/>
            </a:pPr>
            <a:r>
              <a:rPr lang="en-US" dirty="0" smtClean="0">
                <a:sym typeface="Wingdings" pitchFamily="2" charset="2"/>
              </a:rPr>
              <a:t>Experiment with buttons </a:t>
            </a:r>
            <a:r>
              <a:rPr lang="en-US" b="1" dirty="0" smtClean="0">
                <a:sym typeface="Wingdings" pitchFamily="2" charset="2"/>
              </a:rPr>
              <a:t>S1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b="1" dirty="0" smtClean="0">
                <a:sym typeface="Wingdings" pitchFamily="2" charset="2"/>
              </a:rPr>
              <a:t>S2</a:t>
            </a:r>
            <a:r>
              <a:rPr lang="en-US" dirty="0" smtClean="0">
                <a:sym typeface="Wingdings" pitchFamily="2" charset="2"/>
              </a:rPr>
              <a:t> on the </a:t>
            </a:r>
            <a:r>
              <a:rPr lang="en-US" dirty="0" err="1" smtClean="0">
                <a:sym typeface="Wingdings" pitchFamily="2" charset="2"/>
              </a:rPr>
              <a:t>LaunchPad</a:t>
            </a:r>
            <a:endParaRPr lang="en-CA" b="1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olidFill>
                  <a:srgbClr val="0066FF"/>
                </a:solidFill>
                <a:sym typeface="Wingdings" pitchFamily="2" charset="2"/>
              </a:rPr>
              <a:t>S1</a:t>
            </a:r>
            <a:r>
              <a:rPr lang="en-US" dirty="0" smtClean="0">
                <a:solidFill>
                  <a:srgbClr val="0066FF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66FF"/>
                </a:solidFill>
                <a:sym typeface="Wingdings" pitchFamily="2" charset="2"/>
              </a:rPr>
              <a:t>can be tapped repeatedly at a constant rate to set the blink frequency of </a:t>
            </a:r>
            <a:r>
              <a:rPr lang="en-US" b="1" dirty="0" smtClean="0">
                <a:solidFill>
                  <a:srgbClr val="0066FF"/>
                </a:solidFill>
                <a:sym typeface="Wingdings" pitchFamily="2" charset="2"/>
              </a:rPr>
              <a:t>LED2</a:t>
            </a:r>
          </a:p>
          <a:p>
            <a:pPr lvl="1"/>
            <a:r>
              <a:rPr lang="en-US" b="1" dirty="0" smtClean="0">
                <a:solidFill>
                  <a:srgbClr val="0066FF"/>
                </a:solidFill>
              </a:rPr>
              <a:t>S2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</a:rPr>
              <a:t>cycles </a:t>
            </a:r>
            <a:r>
              <a:rPr lang="en-US" b="1" dirty="0">
                <a:solidFill>
                  <a:srgbClr val="0066FF"/>
                </a:solidFill>
              </a:rPr>
              <a:t>LED2</a:t>
            </a:r>
            <a:r>
              <a:rPr lang="en-US" dirty="0">
                <a:solidFill>
                  <a:srgbClr val="0066FF"/>
                </a:solidFill>
              </a:rPr>
              <a:t> through four different color settings: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rgbClr val="0066FF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>
                <a:solidFill>
                  <a:srgbClr val="0066FF"/>
                </a:solidFill>
              </a:rPr>
              <a:t>,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>
                <a:solidFill>
                  <a:srgbClr val="0066FF"/>
                </a:solidFill>
              </a:rPr>
              <a:t>, </a:t>
            </a:r>
            <a:r>
              <a:rPr lang="en-US" dirty="0">
                <a:solidFill>
                  <a:srgbClr val="0066FF"/>
                </a:solidFill>
              </a:rPr>
              <a:t>and </a:t>
            </a:r>
            <a:r>
              <a:rPr lang="en-US" dirty="0" smtClean="0">
                <a:solidFill>
                  <a:srgbClr val="0066FF"/>
                </a:solidFill>
              </a:rPr>
              <a:t>a random </a:t>
            </a:r>
            <a:r>
              <a:rPr lang="en-US" dirty="0">
                <a:solidFill>
                  <a:srgbClr val="0066FF"/>
                </a:solidFill>
              </a:rPr>
              <a:t>RGB color. Each color setting retains its own blink frequency</a:t>
            </a:r>
            <a:r>
              <a:rPr lang="en-US" dirty="0" smtClean="0">
                <a:solidFill>
                  <a:srgbClr val="0066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Notice how various values in the </a:t>
            </a:r>
            <a:r>
              <a:rPr lang="en-US" b="1" dirty="0" smtClean="0">
                <a:solidFill>
                  <a:srgbClr val="0066FF"/>
                </a:solidFill>
              </a:rPr>
              <a:t>Expressions</a:t>
            </a:r>
            <a:r>
              <a:rPr lang="en-US" dirty="0" smtClean="0">
                <a:solidFill>
                  <a:srgbClr val="0066FF"/>
                </a:solidFill>
              </a:rPr>
              <a:t> view and the </a:t>
            </a:r>
            <a:r>
              <a:rPr lang="en-US" b="1" dirty="0" smtClean="0">
                <a:solidFill>
                  <a:srgbClr val="0066FF"/>
                </a:solidFill>
              </a:rPr>
              <a:t>Memory</a:t>
            </a:r>
            <a:r>
              <a:rPr lang="en-US" dirty="0" smtClean="0">
                <a:solidFill>
                  <a:srgbClr val="0066FF"/>
                </a:solidFill>
              </a:rPr>
              <a:t> view will change depending on which button was pressed (and the tap rate for </a:t>
            </a:r>
            <a:r>
              <a:rPr lang="en-US" b="1" dirty="0" smtClean="0">
                <a:solidFill>
                  <a:srgbClr val="0066FF"/>
                </a:solidFill>
              </a:rPr>
              <a:t>S1</a:t>
            </a:r>
            <a:r>
              <a:rPr lang="en-US" dirty="0" smtClean="0">
                <a:solidFill>
                  <a:srgbClr val="0066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Each press of S2 will change the value (0 – 3) of </a:t>
            </a:r>
            <a:r>
              <a:rPr lang="en-US" b="1" dirty="0" err="1" smtClean="0">
                <a:solidFill>
                  <a:srgbClr val="0066FF"/>
                </a:solidFill>
              </a:rPr>
              <a:t>currentColor</a:t>
            </a:r>
            <a:endParaRPr lang="en-US" b="1" dirty="0" smtClean="0">
              <a:solidFill>
                <a:srgbClr val="0066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4" y="1435209"/>
            <a:ext cx="213333" cy="21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3" y="1964561"/>
            <a:ext cx="213333" cy="213333"/>
          </a:xfrm>
          <a:prstGeom prst="rect">
            <a:avLst/>
          </a:prstGeom>
        </p:spPr>
      </p:pic>
      <p:pic>
        <p:nvPicPr>
          <p:cNvPr id="9" name="Picture 2" descr="C:\Apps\CCSTraining\WORKSHOP\MSP432\ss_lab\msp432launchpad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45" y="65660"/>
            <a:ext cx="2052829" cy="12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esio\Desktop\ss\log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45" y="1371757"/>
            <a:ext cx="3670253" cy="3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100408" y="497090"/>
            <a:ext cx="227066" cy="1779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00408" y="956335"/>
            <a:ext cx="227066" cy="1779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4" y="3044963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Clean Up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889397"/>
            <a:ext cx="8343082" cy="3519488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Press the </a:t>
            </a:r>
            <a:r>
              <a:rPr lang="en-US" b="1" dirty="0" smtClean="0"/>
              <a:t>Close</a:t>
            </a:r>
            <a:r>
              <a:rPr lang="en-US" dirty="0" smtClean="0"/>
              <a:t> and </a:t>
            </a:r>
            <a:r>
              <a:rPr lang="en-US" b="1" dirty="0" smtClean="0"/>
              <a:t>Disconnect</a:t>
            </a:r>
            <a:r>
              <a:rPr lang="en-US" dirty="0" smtClean="0"/>
              <a:t> buttons (in</a:t>
            </a:r>
            <a:r>
              <a:rPr lang="en-US" b="1" dirty="0" smtClean="0"/>
              <a:t> </a:t>
            </a:r>
            <a:r>
              <a:rPr lang="en-US" dirty="0" smtClean="0"/>
              <a:t>that order) in the external GUI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Close the external GUI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Halt     the running target in CCS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Remove     all variables from the </a:t>
            </a:r>
            <a:r>
              <a:rPr lang="en-US" b="1" dirty="0" smtClean="0"/>
              <a:t>Expressions</a:t>
            </a:r>
            <a:r>
              <a:rPr lang="en-US" dirty="0" smtClean="0"/>
              <a:t> view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Shut down     the debug session in CCS</a:t>
            </a:r>
          </a:p>
          <a:p>
            <a:pPr marL="260781" lvl="1" indent="0">
              <a:buNone/>
            </a:pPr>
            <a:endParaRPr lang="en-US" b="1" dirty="0"/>
          </a:p>
          <a:p>
            <a:pPr marL="342946" indent="-342946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CA" dirty="0" smtClean="0"/>
          </a:p>
          <a:p>
            <a:pPr marL="342946" indent="-342946">
              <a:buFont typeface="+mj-lt"/>
              <a:buAutoNum type="arabicPeriod"/>
            </a:pPr>
            <a:endParaRPr lang="en-CA" dirty="0" smtClean="0"/>
          </a:p>
          <a:p>
            <a:pPr marL="257209" indent="-257209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260781" lvl="1" indent="0">
              <a:buNone/>
            </a:pPr>
            <a:endParaRPr lang="en-CA" dirty="0" smtClean="0"/>
          </a:p>
          <a:p>
            <a:pPr marL="260781" lvl="1" indent="0">
              <a:buNone/>
            </a:pPr>
            <a:endParaRPr lang="en-CA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US" i="1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US" i="1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83" y="1701479"/>
            <a:ext cx="171474" cy="15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25" y="2442370"/>
            <a:ext cx="142895" cy="1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006" y="2088675"/>
            <a:ext cx="150080" cy="16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7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LAB 4: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7" y="897564"/>
            <a:ext cx="8467725" cy="3726414"/>
          </a:xfrm>
        </p:spPr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In this lab we completed the following:</a:t>
            </a:r>
          </a:p>
          <a:p>
            <a:pPr lvl="1"/>
            <a:r>
              <a:rPr lang="en-CA" dirty="0">
                <a:solidFill>
                  <a:srgbClr val="0066FF"/>
                </a:solidFill>
              </a:rPr>
              <a:t>Real-time memory accesses with CCS</a:t>
            </a:r>
          </a:p>
          <a:p>
            <a:pPr lvl="1"/>
            <a:r>
              <a:rPr lang="en-CA" dirty="0">
                <a:solidFill>
                  <a:srgbClr val="0066FF"/>
                </a:solidFill>
              </a:rPr>
              <a:t>How to enable </a:t>
            </a:r>
            <a:r>
              <a:rPr lang="en-CA" b="1" dirty="0">
                <a:solidFill>
                  <a:srgbClr val="0066FF"/>
                </a:solidFill>
              </a:rPr>
              <a:t>Continuous Refresh</a:t>
            </a:r>
            <a:r>
              <a:rPr lang="en-CA" dirty="0">
                <a:solidFill>
                  <a:srgbClr val="0066FF"/>
                </a:solidFill>
              </a:rPr>
              <a:t> in a view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Used a standalone application created by </a:t>
            </a:r>
            <a:r>
              <a:rPr lang="en-CA" b="1" dirty="0" smtClean="0">
                <a:solidFill>
                  <a:srgbClr val="0066FF"/>
                </a:solidFill>
              </a:rPr>
              <a:t>GUI Composer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660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611560" y="1815667"/>
            <a:ext cx="8136904" cy="1021556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</a:t>
            </a:r>
            <a:r>
              <a:rPr lang="en-CA" dirty="0"/>
              <a:t>5</a:t>
            </a:r>
            <a:r>
              <a:rPr lang="en-CA" dirty="0" smtClean="0"/>
              <a:t>: </a:t>
            </a:r>
            <a:r>
              <a:rPr lang="en-US" dirty="0" smtClean="0"/>
              <a:t>SWO </a:t>
            </a:r>
            <a:r>
              <a:rPr lang="en-US" dirty="0"/>
              <a:t>Trace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US" dirty="0" smtClean="0"/>
              <a:t>OUT OF BOX EXPERIENCE DEMO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100" dirty="0"/>
              <a:t>2</a:t>
            </a:r>
            <a:r>
              <a:rPr lang="en-CA" sz="2100" dirty="0" smtClean="0"/>
              <a:t>0 </a:t>
            </a:r>
            <a:r>
              <a:rPr lang="en-CA" sz="2100" dirty="0"/>
              <a:t>minutes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83440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07156"/>
            <a:ext cx="8912225" cy="610791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</a:t>
            </a:r>
            <a:r>
              <a:rPr lang="en-CA" dirty="0"/>
              <a:t>5</a:t>
            </a:r>
            <a:r>
              <a:rPr lang="en-CA" dirty="0" smtClean="0"/>
              <a:t>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7" y="627535"/>
            <a:ext cx="8467725" cy="4058617"/>
          </a:xfrm>
        </p:spPr>
        <p:txBody>
          <a:bodyPr/>
          <a:lstStyle/>
          <a:p>
            <a:r>
              <a:rPr lang="en-CA" dirty="0">
                <a:solidFill>
                  <a:srgbClr val="0066FF"/>
                </a:solidFill>
              </a:rPr>
              <a:t>Key Objectives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Get familiar with the capabilities of SWO Trace</a:t>
            </a:r>
          </a:p>
          <a:p>
            <a:r>
              <a:rPr lang="en-CA" dirty="0">
                <a:solidFill>
                  <a:srgbClr val="0066FF"/>
                </a:solidFill>
              </a:rPr>
              <a:t>Tools and Concepts </a:t>
            </a:r>
            <a:r>
              <a:rPr lang="en-CA" dirty="0" smtClean="0">
                <a:solidFill>
                  <a:srgbClr val="0066FF"/>
                </a:solidFill>
              </a:rPr>
              <a:t>Covered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Target Configurations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Data Visualization views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SWO Trace Use Cases</a:t>
            </a:r>
            <a:endParaRPr lang="en-CA" dirty="0">
              <a:solidFill>
                <a:srgbClr val="0066FF"/>
              </a:solidFill>
            </a:endParaRPr>
          </a:p>
          <a:p>
            <a:pPr lvl="2"/>
            <a:r>
              <a:rPr lang="en-US" dirty="0">
                <a:solidFill>
                  <a:srgbClr val="0066FF"/>
                </a:solidFill>
              </a:rPr>
              <a:t>Statistical Function Profiling</a:t>
            </a:r>
          </a:p>
          <a:p>
            <a:pPr lvl="2"/>
            <a:r>
              <a:rPr lang="en-US" dirty="0">
                <a:solidFill>
                  <a:srgbClr val="0066FF"/>
                </a:solidFill>
              </a:rPr>
              <a:t>Data Variable Tracing</a:t>
            </a:r>
          </a:p>
          <a:p>
            <a:pPr lvl="2"/>
            <a:r>
              <a:rPr lang="en-US" dirty="0">
                <a:solidFill>
                  <a:srgbClr val="0066FF"/>
                </a:solidFill>
              </a:rPr>
              <a:t>Interrupt </a:t>
            </a:r>
            <a:r>
              <a:rPr lang="en-US" dirty="0" smtClean="0">
                <a:solidFill>
                  <a:srgbClr val="0066FF"/>
                </a:solidFill>
              </a:rPr>
              <a:t>Profiling</a:t>
            </a:r>
            <a:endParaRPr lang="en-US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Target Configuration Editor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204537" y="661738"/>
            <a:ext cx="8698831" cy="3747148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Double-click on the </a:t>
            </a:r>
            <a:r>
              <a:rPr lang="en-US" b="1" dirty="0" smtClean="0"/>
              <a:t>MSP432P401R.ccxml</a:t>
            </a:r>
            <a:r>
              <a:rPr lang="en-US" dirty="0" smtClean="0"/>
              <a:t> file in the </a:t>
            </a:r>
            <a:r>
              <a:rPr lang="en-US" b="1" dirty="0" smtClean="0"/>
              <a:t>OutOfBox_MSP432P401R</a:t>
            </a:r>
            <a:r>
              <a:rPr lang="en-US" dirty="0" smtClean="0"/>
              <a:t> project to open the file in the editor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Select the </a:t>
            </a:r>
            <a:r>
              <a:rPr lang="en-US" b="1" dirty="0" smtClean="0"/>
              <a:t>Advanced </a:t>
            </a:r>
            <a:r>
              <a:rPr lang="en-US" dirty="0" smtClean="0"/>
              <a:t>tab at the bottom of the editor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Select the top node </a:t>
            </a:r>
            <a:r>
              <a:rPr lang="en-US" b="1" dirty="0" smtClean="0"/>
              <a:t>Texas Instruments XDS110 USB Debug Probe </a:t>
            </a:r>
            <a:r>
              <a:rPr lang="en-US" dirty="0" smtClean="0"/>
              <a:t>in the left panel</a:t>
            </a:r>
            <a:endParaRPr lang="en-US" b="1" dirty="0" smtClean="0"/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SWD Mode – Aux COM port is target TDO pin</a:t>
            </a:r>
            <a:r>
              <a:rPr lang="en-US" dirty="0" smtClean="0"/>
              <a:t> under the </a:t>
            </a:r>
            <a:r>
              <a:rPr lang="en-US" i="1" dirty="0" smtClean="0"/>
              <a:t>Connection Properties</a:t>
            </a:r>
            <a:r>
              <a:rPr lang="en-US" dirty="0" smtClean="0"/>
              <a:t> for </a:t>
            </a:r>
            <a:r>
              <a:rPr lang="en-US" i="1" dirty="0" smtClean="0"/>
              <a:t>JTAG / SWD / </a:t>
            </a:r>
            <a:r>
              <a:rPr lang="en-US" i="1" dirty="0" err="1" smtClean="0"/>
              <a:t>cJTAG</a:t>
            </a:r>
            <a:r>
              <a:rPr lang="en-US" i="1" dirty="0" smtClean="0"/>
              <a:t> Mode</a:t>
            </a:r>
          </a:p>
          <a:p>
            <a:pPr marL="342946" indent="-342946">
              <a:buFont typeface="+mj-lt"/>
              <a:buAutoNum type="arabicPeriod"/>
            </a:pPr>
            <a:r>
              <a:rPr lang="en-US" dirty="0" smtClean="0"/>
              <a:t>Press the </a:t>
            </a:r>
            <a:r>
              <a:rPr lang="en-US" b="1" dirty="0" smtClean="0"/>
              <a:t>Save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button to save the</a:t>
            </a:r>
            <a:br>
              <a:rPr lang="en-US" dirty="0" smtClean="0"/>
            </a:br>
            <a:r>
              <a:rPr lang="en-US" dirty="0" smtClean="0"/>
              <a:t>changes</a:t>
            </a:r>
          </a:p>
          <a:p>
            <a:pPr marL="0" indent="0">
              <a:buNone/>
            </a:pPr>
            <a:endParaRPr lang="en-US" b="1" dirty="0" smtClean="0"/>
          </a:p>
          <a:p>
            <a:pPr marL="342946" indent="-342946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CA" dirty="0" smtClean="0"/>
          </a:p>
          <a:p>
            <a:pPr marL="342946" indent="-342946">
              <a:buFont typeface="+mj-lt"/>
              <a:buAutoNum type="arabicPeriod"/>
            </a:pPr>
            <a:endParaRPr lang="en-CA" dirty="0" smtClean="0"/>
          </a:p>
          <a:p>
            <a:pPr marL="257209" indent="-257209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260781" lvl="1" indent="0">
              <a:buNone/>
            </a:pPr>
            <a:endParaRPr lang="en-CA" dirty="0" smtClean="0"/>
          </a:p>
          <a:p>
            <a:pPr marL="260781" lvl="1" indent="0">
              <a:buNone/>
            </a:pPr>
            <a:endParaRPr lang="en-CA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US" i="1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US" i="1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CA" dirty="0"/>
          </a:p>
        </p:txBody>
      </p:sp>
      <p:pic>
        <p:nvPicPr>
          <p:cNvPr id="1027" name="Picture 3" descr="C:\Users\keesio\Desktop\ss\log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84" y="2900405"/>
            <a:ext cx="6050997" cy="175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33376" y="789553"/>
            <a:ext cx="8335377" cy="3619333"/>
          </a:xfrm>
        </p:spPr>
        <p:txBody>
          <a:bodyPr/>
          <a:lstStyle/>
          <a:p>
            <a:pPr marL="342946" indent="-342946">
              <a:buFont typeface="+mj-lt"/>
              <a:buAutoNum type="arabicPeriod"/>
              <a:defRPr/>
            </a:pPr>
            <a:r>
              <a:rPr lang="en-US" b="0" dirty="0" smtClean="0"/>
              <a:t>Make sure you are in the </a:t>
            </a:r>
            <a:r>
              <a:rPr lang="en-US" b="1" dirty="0" smtClean="0"/>
              <a:t>CCS Edit </a:t>
            </a:r>
            <a:r>
              <a:rPr lang="en-US" b="0" dirty="0" smtClean="0"/>
              <a:t>perspective and</a:t>
            </a:r>
            <a:r>
              <a:rPr lang="en-US" b="0" dirty="0"/>
              <a:t> </a:t>
            </a:r>
            <a:r>
              <a:rPr lang="en-US" b="0" dirty="0" smtClean="0"/>
              <a:t>project </a:t>
            </a:r>
            <a:r>
              <a:rPr lang="en-US" b="1" dirty="0"/>
              <a:t>OutOfBox_MSP432P401R</a:t>
            </a:r>
            <a:r>
              <a:rPr lang="en-US" b="0" i="1" dirty="0" smtClean="0"/>
              <a:t> </a:t>
            </a:r>
            <a:r>
              <a:rPr lang="en-US" b="0" dirty="0" smtClean="0"/>
              <a:t>is active (in </a:t>
            </a:r>
            <a:r>
              <a:rPr lang="en-US" b="0" i="1" dirty="0" smtClean="0"/>
              <a:t>focus</a:t>
            </a:r>
            <a:r>
              <a:rPr lang="en-US" b="0" dirty="0" smtClean="0"/>
              <a:t>)</a:t>
            </a:r>
          </a:p>
          <a:p>
            <a:pPr marL="257209" indent="-257209">
              <a:buFont typeface="+mj-lt"/>
              <a:buAutoNum type="arabicPeriod"/>
              <a:defRPr/>
            </a:pPr>
            <a:r>
              <a:rPr lang="en-US" b="0" dirty="0" smtClean="0"/>
              <a:t>Click the </a:t>
            </a:r>
            <a:r>
              <a:rPr lang="en-US" b="1" dirty="0" smtClean="0"/>
              <a:t>Debug</a:t>
            </a:r>
            <a:r>
              <a:rPr lang="en-US" b="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0" dirty="0" smtClean="0"/>
              <a:t>button to restart the debugger and reload the code</a:t>
            </a:r>
          </a:p>
          <a:p>
            <a:pPr marL="575389" lvl="1" indent="-285750">
              <a:defRPr/>
            </a:pPr>
            <a:r>
              <a:rPr lang="en-US" dirty="0" smtClean="0"/>
              <a:t>CCS should be in the </a:t>
            </a:r>
            <a:r>
              <a:rPr lang="en-US" b="1" dirty="0" smtClean="0"/>
              <a:t>CCS Debug</a:t>
            </a:r>
            <a:r>
              <a:rPr lang="en-US" dirty="0" smtClean="0"/>
              <a:t> perspective and the program should be halted at </a:t>
            </a:r>
            <a:r>
              <a:rPr lang="en-US" b="1" dirty="0" smtClean="0"/>
              <a:t>main</a:t>
            </a:r>
          </a:p>
          <a:p>
            <a:pPr marL="260782" lvl="1" indent="0">
              <a:buNone/>
            </a:pPr>
            <a:r>
              <a:rPr lang="en-US" sz="1200" dirty="0">
                <a:solidFill>
                  <a:srgbClr val="0066FF"/>
                </a:solidFill>
              </a:rPr>
              <a:t/>
            </a:r>
            <a:br>
              <a:rPr lang="en-US" sz="1200" dirty="0">
                <a:solidFill>
                  <a:srgbClr val="0066FF"/>
                </a:solidFill>
              </a:rPr>
            </a:br>
            <a:r>
              <a:rPr lang="en-US" sz="1200" dirty="0">
                <a:solidFill>
                  <a:srgbClr val="0066FF"/>
                </a:solidFill>
              </a:rPr>
              <a:t/>
            </a:r>
            <a:br>
              <a:rPr lang="en-US" sz="1200" dirty="0">
                <a:solidFill>
                  <a:srgbClr val="0066FF"/>
                </a:solidFill>
              </a:rPr>
            </a:br>
            <a:endParaRPr lang="en-US" sz="1200" dirty="0">
              <a:solidFill>
                <a:srgbClr val="0066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Restart Debug Session and Load/Run the </a:t>
            </a:r>
            <a:r>
              <a:rPr lang="en-CA" dirty="0"/>
              <a:t>Program</a:t>
            </a: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8" y="1491631"/>
            <a:ext cx="178666" cy="1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keesio\Desktop\ss\log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13" y="1121124"/>
            <a:ext cx="1432508" cy="2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Function Profiling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Open the Trace Configuration dialog via </a:t>
            </a:r>
            <a:r>
              <a:rPr lang="en-US" i="1" dirty="0" smtClean="0"/>
              <a:t>Tools -&gt; Hardware Trace Analyzer -&gt; Statistical Function Profiling</a:t>
            </a: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Leave the default options and select </a:t>
            </a:r>
            <a:r>
              <a:rPr lang="en-US" b="1" dirty="0" smtClean="0"/>
              <a:t>Start</a:t>
            </a:r>
            <a:endParaRPr lang="en-US" b="1" dirty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Trace Viewer</a:t>
            </a:r>
            <a:r>
              <a:rPr lang="en-US" dirty="0" smtClean="0"/>
              <a:t> and </a:t>
            </a:r>
            <a:r>
              <a:rPr lang="en-US" b="1" dirty="0" smtClean="0"/>
              <a:t>Statistical Function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</a:t>
            </a:r>
            <a:r>
              <a:rPr lang="en-US" b="1" dirty="0" smtClean="0"/>
              <a:t>rofiling</a:t>
            </a:r>
            <a:r>
              <a:rPr lang="en-US" dirty="0" smtClean="0"/>
              <a:t> views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will be opened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C:\Users\keesio\Desktop\ss\log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21" y="2081113"/>
            <a:ext cx="2989848" cy="25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esio\Desktop\ss\log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89" y="1413710"/>
            <a:ext cx="3118111" cy="21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eesio\Desktop\ss\log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77" y="3779568"/>
            <a:ext cx="3361656" cy="6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7187577" y="3489604"/>
            <a:ext cx="348569" cy="4054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5312792" y="2916279"/>
            <a:ext cx="348569" cy="4054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3" name="Rounded Rectangle 5"/>
          <p:cNvSpPr>
            <a:spLocks noChangeArrowheads="1"/>
          </p:cNvSpPr>
          <p:nvPr/>
        </p:nvSpPr>
        <p:spPr bwMode="auto">
          <a:xfrm>
            <a:off x="6123590" y="2910453"/>
            <a:ext cx="1568322" cy="41714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Note the default </a:t>
            </a:r>
            <a:r>
              <a:rPr lang="en-CA" sz="1000" b="1" dirty="0" smtClean="0">
                <a:latin typeface="Arial Narrow" panose="020B0606020202030204" pitchFamily="34" charset="0"/>
              </a:rPr>
              <a:t>Sampling Interval</a:t>
            </a:r>
            <a:r>
              <a:rPr lang="en-CA" sz="1000" dirty="0" smtClean="0">
                <a:latin typeface="Arial Narrow" panose="020B0606020202030204" pitchFamily="34" charset="0"/>
              </a:rPr>
              <a:t> of </a:t>
            </a:r>
            <a:r>
              <a:rPr lang="en-CA" sz="1000" b="1" dirty="0" smtClean="0">
                <a:latin typeface="Arial Narrow" panose="020B0606020202030204" pitchFamily="34" charset="0"/>
              </a:rPr>
              <a:t>1084</a:t>
            </a:r>
            <a:r>
              <a:rPr lang="en-CA" sz="1000" dirty="0" smtClean="0">
                <a:latin typeface="Arial Narrow" panose="020B0606020202030204" pitchFamily="34" charset="0"/>
              </a:rPr>
              <a:t> cycles</a:t>
            </a:r>
            <a:endParaRPr lang="en-CA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Function Profiling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CA" dirty="0"/>
              <a:t>Press the </a:t>
            </a:r>
            <a:r>
              <a:rPr lang="en-CA" b="1" dirty="0"/>
              <a:t>Resume</a:t>
            </a:r>
            <a:r>
              <a:rPr lang="en-CA" dirty="0"/>
              <a:t> button      to run the </a:t>
            </a:r>
            <a:r>
              <a:rPr lang="en-CA" dirty="0" smtClean="0"/>
              <a:t>program</a:t>
            </a:r>
          </a:p>
          <a:p>
            <a:pPr marL="257209" indent="-257209">
              <a:buFont typeface="+mj-lt"/>
              <a:buAutoNum type="arabicPeriod" startAt="3"/>
            </a:pPr>
            <a:r>
              <a:rPr lang="en-CA" dirty="0" smtClean="0"/>
              <a:t> Halt the     program after the LED has blinked about 10 times</a:t>
            </a:r>
          </a:p>
          <a:p>
            <a:pPr marL="257209" indent="-257209">
              <a:buFont typeface="+mj-lt"/>
              <a:buAutoNum type="arabicPeriod" startAt="3"/>
            </a:pPr>
            <a:r>
              <a:rPr lang="en-CA" dirty="0" smtClean="0"/>
              <a:t> Note the contents in the </a:t>
            </a:r>
            <a:r>
              <a:rPr lang="en-US" b="1" dirty="0"/>
              <a:t>Trace Viewer</a:t>
            </a:r>
            <a:r>
              <a:rPr lang="en-US" dirty="0"/>
              <a:t> and </a:t>
            </a:r>
            <a:r>
              <a:rPr lang="en-US" b="1" dirty="0"/>
              <a:t>Statistical Function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 smtClean="0"/>
              <a:t>Profiling</a:t>
            </a:r>
            <a:r>
              <a:rPr lang="en-US" dirty="0" smtClean="0"/>
              <a:t> </a:t>
            </a:r>
            <a:r>
              <a:rPr lang="en-US" dirty="0"/>
              <a:t>views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10" descr="run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818" y="870771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57" y="1231861"/>
            <a:ext cx="171474" cy="15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keesio\Desktop\ss\log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1" y="2252900"/>
            <a:ext cx="8633912" cy="9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eesio\Desktop\ss\log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1" y="3314700"/>
            <a:ext cx="8662898" cy="12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Function Profiling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Displays a list of functions that were called along with the following information for each function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Number of times called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Which file the function is from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The percentage that function was called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5" name="Picture 3" descr="C:\Users\keesio\Desktop\ss\log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3" y="3155270"/>
            <a:ext cx="8633912" cy="9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5"/>
          <p:cNvSpPr>
            <a:spLocks noChangeArrowheads="1"/>
          </p:cNvSpPr>
          <p:nvPr/>
        </p:nvSpPr>
        <p:spPr bwMode="auto">
          <a:xfrm>
            <a:off x="6835654" y="2763844"/>
            <a:ext cx="995188" cy="2468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Auto Fit Columns</a:t>
            </a:r>
            <a:endParaRPr lang="en-CA" sz="1000" dirty="0">
              <a:latin typeface="Arial Narrow" panose="020B0606020202030204" pitchFamily="34" charset="0"/>
            </a:endParaRPr>
          </a:p>
        </p:txBody>
      </p:sp>
      <p:sp>
        <p:nvSpPr>
          <p:cNvPr id="24" name="Rounded Rectangle 5"/>
          <p:cNvSpPr>
            <a:spLocks noChangeArrowheads="1"/>
          </p:cNvSpPr>
          <p:nvPr/>
        </p:nvSpPr>
        <p:spPr bwMode="auto">
          <a:xfrm>
            <a:off x="7391401" y="3464103"/>
            <a:ext cx="782629" cy="2468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Find/Search</a:t>
            </a:r>
            <a:endParaRPr lang="en-CA" sz="1000" dirty="0">
              <a:latin typeface="Arial Narrow" panose="020B0606020202030204" pitchFamily="34" charset="0"/>
            </a:endParaRPr>
          </a:p>
        </p:txBody>
      </p:sp>
      <p:sp>
        <p:nvSpPr>
          <p:cNvPr id="25" name="Rounded Rectangle 5"/>
          <p:cNvSpPr>
            <a:spLocks noChangeArrowheads="1"/>
          </p:cNvSpPr>
          <p:nvPr/>
        </p:nvSpPr>
        <p:spPr bwMode="auto">
          <a:xfrm>
            <a:off x="8003292" y="2763844"/>
            <a:ext cx="437147" cy="2468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Filter</a:t>
            </a:r>
            <a:endParaRPr lang="en-CA" sz="1000" dirty="0">
              <a:latin typeface="Arial Narrow" panose="020B0606020202030204" pitchFamily="34" charset="0"/>
            </a:endParaRPr>
          </a:p>
        </p:txBody>
      </p:sp>
      <p:cxnSp>
        <p:nvCxnSpPr>
          <p:cNvPr id="12" name="Straight Arrow Connector 11"/>
          <p:cNvCxnSpPr>
            <a:stCxn id="23" idx="2"/>
          </p:cNvCxnSpPr>
          <p:nvPr/>
        </p:nvCxnSpPr>
        <p:spPr>
          <a:xfrm>
            <a:off x="7333248" y="3010731"/>
            <a:ext cx="258678" cy="19568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</p:cNvCxnSpPr>
          <p:nvPr/>
        </p:nvCxnSpPr>
        <p:spPr>
          <a:xfrm flipH="1" flipV="1">
            <a:off x="7782715" y="3319944"/>
            <a:ext cx="1" cy="144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</p:cNvCxnSpPr>
          <p:nvPr/>
        </p:nvCxnSpPr>
        <p:spPr>
          <a:xfrm flipH="1">
            <a:off x="7952874" y="3010731"/>
            <a:ext cx="268992" cy="19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2" y="834155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keesio\Desktop\ss\log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1" y="3010731"/>
            <a:ext cx="8662898" cy="12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Viewer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Displays the raw trace data that was used by the Statistical Function Profiling view</a:t>
            </a:r>
          </a:p>
          <a:p>
            <a:r>
              <a:rPr lang="en-CA" dirty="0" smtClean="0"/>
              <a:t>Note the interval between the ticks is ~1084 </a:t>
            </a:r>
          </a:p>
          <a:p>
            <a:pPr marL="0" indent="0">
              <a:buNone/>
            </a:pPr>
            <a:endParaRPr lang="en-CA" dirty="0" smtClean="0"/>
          </a:p>
          <a:p>
            <a:pPr marL="284347" lvl="1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ounded Rectangle 5"/>
          <p:cNvSpPr>
            <a:spLocks noChangeArrowheads="1"/>
          </p:cNvSpPr>
          <p:nvPr/>
        </p:nvSpPr>
        <p:spPr bwMode="auto">
          <a:xfrm>
            <a:off x="6396213" y="2640400"/>
            <a:ext cx="995188" cy="2468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Save Data to file</a:t>
            </a:r>
            <a:endParaRPr lang="en-CA" sz="1000" dirty="0">
              <a:latin typeface="Arial Narrow" panose="020B0606020202030204" pitchFamily="34" charset="0"/>
            </a:endParaRPr>
          </a:p>
        </p:txBody>
      </p:sp>
      <p:sp>
        <p:nvSpPr>
          <p:cNvPr id="25" name="Rounded Rectangle 5"/>
          <p:cNvSpPr>
            <a:spLocks noChangeArrowheads="1"/>
          </p:cNvSpPr>
          <p:nvPr/>
        </p:nvSpPr>
        <p:spPr bwMode="auto">
          <a:xfrm>
            <a:off x="7566145" y="2630965"/>
            <a:ext cx="1379334" cy="2468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Start/Stop Data Collection</a:t>
            </a:r>
            <a:endParaRPr lang="en-CA" sz="1000" dirty="0">
              <a:latin typeface="Arial Narrow" panose="020B0606020202030204" pitchFamily="34" charset="0"/>
            </a:endParaRPr>
          </a:p>
        </p:txBody>
      </p:sp>
      <p:cxnSp>
        <p:nvCxnSpPr>
          <p:cNvPr id="12" name="Straight Arrow Connector 11"/>
          <p:cNvCxnSpPr>
            <a:stCxn id="23" idx="2"/>
          </p:cNvCxnSpPr>
          <p:nvPr/>
        </p:nvCxnSpPr>
        <p:spPr>
          <a:xfrm>
            <a:off x="6893807" y="2887287"/>
            <a:ext cx="258678" cy="19568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7" idx="3"/>
          </p:cNvCxnSpPr>
          <p:nvPr/>
        </p:nvCxnSpPr>
        <p:spPr>
          <a:xfrm flipH="1">
            <a:off x="7609974" y="2877852"/>
            <a:ext cx="645838" cy="203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18947" y="3010730"/>
            <a:ext cx="391027" cy="141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2" y="871732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Variable Tracing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b="1" dirty="0" smtClean="0"/>
              <a:t>Reset</a:t>
            </a:r>
            <a:r>
              <a:rPr lang="en-US" dirty="0" smtClean="0"/>
              <a:t>     button </a:t>
            </a:r>
            <a:r>
              <a:rPr lang="en-US" dirty="0"/>
              <a:t>to </a:t>
            </a:r>
            <a:r>
              <a:rPr lang="en-US" dirty="0" smtClean="0"/>
              <a:t>reset the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Open the Trace Configuration dialog via </a:t>
            </a:r>
            <a:r>
              <a:rPr lang="en-US" i="1" dirty="0" smtClean="0"/>
              <a:t>Tools -&gt; Hardware Trace Analyzer -&gt; Data Variable Tracing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dialog will appear with a notification that the existing analysis must be closed to run a new analysis. Choose the option to </a:t>
            </a:r>
            <a:r>
              <a:rPr lang="en-US" b="1" dirty="0" smtClean="0"/>
              <a:t>Close Statistical Function Profiling (CORTEX_M4_0)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Enter </a:t>
            </a:r>
            <a:r>
              <a:rPr lang="en-US" b="1" dirty="0" smtClean="0"/>
              <a:t>&amp;taps </a:t>
            </a:r>
            <a:r>
              <a:rPr lang="en-US" dirty="0" smtClean="0"/>
              <a:t>for the </a:t>
            </a:r>
            <a:r>
              <a:rPr lang="en-US" b="1" dirty="0" smtClean="0"/>
              <a:t>Variable Address </a:t>
            </a:r>
            <a:br>
              <a:rPr lang="en-US" b="1" dirty="0" smtClean="0"/>
            </a:br>
            <a:r>
              <a:rPr lang="en-US" dirty="0" smtClean="0"/>
              <a:t>and </a:t>
            </a:r>
            <a:r>
              <a:rPr lang="en-US" dirty="0"/>
              <a:t>select </a:t>
            </a:r>
            <a:r>
              <a:rPr lang="en-US" b="1" dirty="0"/>
              <a:t>Start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83" y="870659"/>
            <a:ext cx="188429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keesio\Desktop\ss\log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6" y="2741927"/>
            <a:ext cx="3379881" cy="10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eesio\Desktop\ss\log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05" y="2400915"/>
            <a:ext cx="2933199" cy="22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84921" y="3886200"/>
            <a:ext cx="264695" cy="120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"/>
          <p:cNvSpPr>
            <a:spLocks noChangeArrowheads="1"/>
          </p:cNvSpPr>
          <p:nvPr/>
        </p:nvSpPr>
        <p:spPr bwMode="auto">
          <a:xfrm>
            <a:off x="6227593" y="3469053"/>
            <a:ext cx="2314827" cy="41714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000" dirty="0" smtClean="0">
                <a:latin typeface="Arial Narrow" panose="020B0606020202030204" pitchFamily="34" charset="0"/>
              </a:rPr>
              <a:t>The </a:t>
            </a:r>
            <a:r>
              <a:rPr lang="en-US" sz="1000" b="1" dirty="0" smtClean="0">
                <a:latin typeface="Arial Narrow" panose="020B0606020202030204" pitchFamily="34" charset="0"/>
              </a:rPr>
              <a:t>taps</a:t>
            </a:r>
            <a:r>
              <a:rPr lang="en-US" sz="1000" dirty="0" smtClean="0">
                <a:latin typeface="Arial Narrow" panose="020B0606020202030204" pitchFamily="34" charset="0"/>
              </a:rPr>
              <a:t> variable counts </a:t>
            </a:r>
            <a:r>
              <a:rPr lang="en-US" sz="1000" dirty="0">
                <a:latin typeface="Arial Narrow" panose="020B0606020202030204" pitchFamily="34" charset="0"/>
              </a:rPr>
              <a:t># of </a:t>
            </a:r>
            <a:r>
              <a:rPr lang="en-US" sz="1000" dirty="0" smtClean="0">
                <a:latin typeface="Arial Narrow" panose="020B0606020202030204" pitchFamily="34" charset="0"/>
              </a:rPr>
              <a:t>times button </a:t>
            </a:r>
            <a:r>
              <a:rPr lang="en-US" sz="1000" b="1" dirty="0" smtClean="0">
                <a:latin typeface="Arial Narrow" panose="020B0606020202030204" pitchFamily="34" charset="0"/>
              </a:rPr>
              <a:t>S1</a:t>
            </a:r>
            <a:r>
              <a:rPr lang="en-US" sz="1000" dirty="0" smtClean="0">
                <a:latin typeface="Arial Narrow" panose="020B0606020202030204" pitchFamily="34" charset="0"/>
              </a:rPr>
              <a:t> was pressed since the last </a:t>
            </a:r>
            <a:r>
              <a:rPr lang="en-US" sz="1000" dirty="0">
                <a:latin typeface="Arial Narrow" panose="020B0606020202030204" pitchFamily="34" charset="0"/>
              </a:rPr>
              <a:t>reset</a:t>
            </a:r>
            <a:endParaRPr lang="en-CA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Variable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209" indent="-257209">
              <a:buFont typeface="+mj-lt"/>
              <a:buAutoNum type="arabicPeriod" startAt="5"/>
            </a:pPr>
            <a:r>
              <a:rPr lang="en-CA" dirty="0"/>
              <a:t>Press the </a:t>
            </a:r>
            <a:r>
              <a:rPr lang="en-CA" b="1" dirty="0"/>
              <a:t>Resume</a:t>
            </a:r>
            <a:r>
              <a:rPr lang="en-CA" dirty="0"/>
              <a:t> button      to run the </a:t>
            </a:r>
            <a:r>
              <a:rPr lang="en-CA" dirty="0" smtClean="0"/>
              <a:t>program</a:t>
            </a:r>
          </a:p>
          <a:p>
            <a:pPr marL="257209" indent="-257209">
              <a:buFont typeface="+mj-lt"/>
              <a:buAutoNum type="arabicPeriod" startAt="5"/>
            </a:pPr>
            <a:r>
              <a:rPr lang="en-CA" dirty="0" smtClean="0"/>
              <a:t>Press button </a:t>
            </a:r>
            <a:r>
              <a:rPr lang="en-CA" b="1" dirty="0" smtClean="0"/>
              <a:t>S1</a:t>
            </a:r>
            <a:r>
              <a:rPr lang="en-CA" dirty="0" smtClean="0"/>
              <a:t> about 5 times</a:t>
            </a:r>
          </a:p>
          <a:p>
            <a:pPr marL="257209" indent="-257209">
              <a:buFont typeface="+mj-lt"/>
              <a:buAutoNum type="arabicPeriod" startAt="5"/>
            </a:pPr>
            <a:r>
              <a:rPr lang="en-CA" dirty="0" smtClean="0"/>
              <a:t>Halt the     program </a:t>
            </a:r>
          </a:p>
          <a:p>
            <a:pPr marL="257209" indent="-257209">
              <a:buFont typeface="+mj-lt"/>
              <a:buAutoNum type="arabicPeriod" startAt="5"/>
            </a:pPr>
            <a:r>
              <a:rPr lang="en-CA" dirty="0" smtClean="0"/>
              <a:t>Observe the graph in the </a:t>
            </a:r>
            <a:r>
              <a:rPr lang="en-US" b="1" dirty="0" smtClean="0"/>
              <a:t>Data Trace </a:t>
            </a:r>
            <a:r>
              <a:rPr lang="en-US" dirty="0" smtClean="0"/>
              <a:t>view</a:t>
            </a:r>
          </a:p>
          <a:p>
            <a:pPr marL="257209" indent="-257209">
              <a:buFont typeface="+mj-lt"/>
              <a:buAutoNum type="arabicPeriod" startAt="5"/>
            </a:pPr>
            <a:r>
              <a:rPr lang="en-US" dirty="0" smtClean="0"/>
              <a:t>Zoom out the graph as much as possible using the </a:t>
            </a:r>
            <a:r>
              <a:rPr lang="en-US" b="1" dirty="0" smtClean="0"/>
              <a:t>Zoom Out</a:t>
            </a:r>
            <a:r>
              <a:rPr lang="en-US" dirty="0" smtClean="0"/>
              <a:t> button or pressing the </a:t>
            </a:r>
            <a:r>
              <a:rPr lang="en-US" b="1" dirty="0" smtClean="0"/>
              <a:t>CTRL</a:t>
            </a:r>
            <a:r>
              <a:rPr lang="en-US" dirty="0" smtClean="0"/>
              <a:t> and </a:t>
            </a:r>
            <a:r>
              <a:rPr lang="en-US" b="1" dirty="0" smtClean="0"/>
              <a:t>- </a:t>
            </a:r>
            <a:r>
              <a:rPr lang="en-US" dirty="0" smtClean="0"/>
              <a:t>keys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10" descr="run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485" y="877067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67" y="1640935"/>
            <a:ext cx="171474" cy="15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5"/>
          <p:cNvSpPr>
            <a:spLocks noChangeArrowheads="1"/>
          </p:cNvSpPr>
          <p:nvPr/>
        </p:nvSpPr>
        <p:spPr bwMode="auto">
          <a:xfrm>
            <a:off x="4152612" y="2703686"/>
            <a:ext cx="864557" cy="2468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Zoom in/out</a:t>
            </a:r>
            <a:endParaRPr lang="en-CA" sz="1000" dirty="0">
              <a:latin typeface="Arial Narrow" panose="020B0606020202030204" pitchFamily="34" charset="0"/>
            </a:endParaRPr>
          </a:p>
        </p:txBody>
      </p:sp>
      <p:cxnSp>
        <p:nvCxnSpPr>
          <p:cNvPr id="6" name="Straight Arrow Connector 5"/>
          <p:cNvCxnSpPr>
            <a:stCxn id="11" idx="2"/>
          </p:cNvCxnSpPr>
          <p:nvPr/>
        </p:nvCxnSpPr>
        <p:spPr>
          <a:xfrm flipH="1">
            <a:off x="4584890" y="2950573"/>
            <a:ext cx="1" cy="153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keesio\Desktop\ss\log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" y="3104146"/>
            <a:ext cx="5754581" cy="160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27621" y="3104147"/>
            <a:ext cx="288758" cy="162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"/>
          <p:cNvSpPr>
            <a:spLocks noChangeArrowheads="1"/>
          </p:cNvSpPr>
          <p:nvPr/>
        </p:nvSpPr>
        <p:spPr bwMode="auto">
          <a:xfrm>
            <a:off x="1314942" y="3571964"/>
            <a:ext cx="2125696" cy="41714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This graph shows how the </a:t>
            </a:r>
            <a:r>
              <a:rPr lang="en-CA" sz="1000" b="1" dirty="0" smtClean="0">
                <a:latin typeface="Arial Narrow" panose="020B0606020202030204" pitchFamily="34" charset="0"/>
              </a:rPr>
              <a:t>taps</a:t>
            </a:r>
            <a:r>
              <a:rPr lang="en-CA" sz="1000" dirty="0" smtClean="0">
                <a:latin typeface="Arial Narrow" panose="020B0606020202030204" pitchFamily="34" charset="0"/>
              </a:rPr>
              <a:t> variable was incremented when </a:t>
            </a:r>
            <a:r>
              <a:rPr lang="en-CA" sz="1000" b="1" dirty="0" smtClean="0">
                <a:latin typeface="Arial Narrow" panose="020B0606020202030204" pitchFamily="34" charset="0"/>
              </a:rPr>
              <a:t>S1</a:t>
            </a:r>
            <a:r>
              <a:rPr lang="en-CA" sz="1000" dirty="0" smtClean="0">
                <a:latin typeface="Arial Narrow" panose="020B0606020202030204" pitchFamily="34" charset="0"/>
              </a:rPr>
              <a:t> was pressed</a:t>
            </a:r>
            <a:endParaRPr lang="en-CA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Profiling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b="1" dirty="0" smtClean="0"/>
              <a:t>Reset</a:t>
            </a:r>
            <a:r>
              <a:rPr lang="en-US" dirty="0" smtClean="0"/>
              <a:t>     button </a:t>
            </a:r>
            <a:r>
              <a:rPr lang="en-US" dirty="0"/>
              <a:t>to </a:t>
            </a:r>
            <a:r>
              <a:rPr lang="en-US" dirty="0" smtClean="0"/>
              <a:t>reset the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Open the Trace Configuration dialog via </a:t>
            </a:r>
            <a:r>
              <a:rPr lang="en-US" i="1" dirty="0" smtClean="0"/>
              <a:t>Tools -&gt; Hardware Trace Analyzer -&gt; Interrupt Profiling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dialog will appear with a notification that the existing analysis must be closed to run a new analysis. Choose the option to </a:t>
            </a:r>
            <a:r>
              <a:rPr lang="en-US" b="1" dirty="0" smtClean="0"/>
              <a:t>Close Data Variable Tracing (CORTEX_M4_0)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Leave </a:t>
            </a:r>
            <a:r>
              <a:rPr lang="en-US" dirty="0"/>
              <a:t>the default options </a:t>
            </a:r>
            <a:r>
              <a:rPr lang="en-US" dirty="0" smtClean="0"/>
              <a:t>in the Configuration dialog and </a:t>
            </a:r>
            <a:r>
              <a:rPr lang="en-US" dirty="0"/>
              <a:t>select </a:t>
            </a:r>
            <a:r>
              <a:rPr lang="en-US" b="1" dirty="0"/>
              <a:t>Start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Trace </a:t>
            </a:r>
            <a:r>
              <a:rPr lang="en-US" b="1" dirty="0" smtClean="0"/>
              <a:t>Viewer</a:t>
            </a:r>
            <a:r>
              <a:rPr lang="en-US" dirty="0" smtClean="0"/>
              <a:t>, </a:t>
            </a:r>
            <a:r>
              <a:rPr lang="en-US" b="1" dirty="0" smtClean="0"/>
              <a:t>Interrupt Analyzer Graph, and Interrupt Analyzer Summary </a:t>
            </a:r>
            <a:r>
              <a:rPr lang="en-US" dirty="0" smtClean="0"/>
              <a:t>views will </a:t>
            </a:r>
            <a:r>
              <a:rPr lang="en-US" dirty="0"/>
              <a:t>be opened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83" y="870659"/>
            <a:ext cx="188429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1815667"/>
            <a:ext cx="7772400" cy="1021556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1: Getting Started: </a:t>
            </a:r>
            <a:br>
              <a:rPr lang="en-CA" dirty="0" smtClean="0"/>
            </a:br>
            <a:r>
              <a:rPr lang="en-US" dirty="0" smtClean="0"/>
              <a:t>Blink LED </a:t>
            </a:r>
            <a:r>
              <a:rPr lang="en-US" dirty="0"/>
              <a:t>Example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100" dirty="0" smtClean="0"/>
              <a:t>10 </a:t>
            </a:r>
            <a:r>
              <a:rPr lang="en-CA" sz="2100" dirty="0"/>
              <a:t>minutes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51598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5"/>
            </a:pPr>
            <a:r>
              <a:rPr lang="en-CA" dirty="0"/>
              <a:t>Press the </a:t>
            </a:r>
            <a:r>
              <a:rPr lang="en-CA" b="1" dirty="0"/>
              <a:t>Resume</a:t>
            </a:r>
            <a:r>
              <a:rPr lang="en-CA" dirty="0"/>
              <a:t> button      to run the </a:t>
            </a:r>
            <a:r>
              <a:rPr lang="en-CA" dirty="0" smtClean="0"/>
              <a:t>program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CA" dirty="0" smtClean="0"/>
              <a:t>Halt the     program after the LED has blinked a few times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CA" dirty="0"/>
              <a:t>Observe the graph in the </a:t>
            </a:r>
            <a:r>
              <a:rPr lang="en-US" b="1" dirty="0"/>
              <a:t>Interrupt Analyzer Graph </a:t>
            </a:r>
            <a:r>
              <a:rPr lang="en-US" dirty="0" smtClean="0"/>
              <a:t>view</a:t>
            </a:r>
            <a:endParaRPr lang="en-US" dirty="0"/>
          </a:p>
          <a:p>
            <a:pPr marL="342900" indent="-342900">
              <a:buFont typeface="+mj-lt"/>
              <a:buAutoNum type="arabicPeriod" startAt="5"/>
            </a:pPr>
            <a:r>
              <a:rPr lang="en-US" dirty="0"/>
              <a:t>Zoom out the graph as much as possible using the </a:t>
            </a:r>
            <a:r>
              <a:rPr lang="en-US" b="1" dirty="0"/>
              <a:t>Zoom Out</a:t>
            </a:r>
            <a:r>
              <a:rPr lang="en-US" dirty="0"/>
              <a:t> button or pressing the </a:t>
            </a:r>
            <a:r>
              <a:rPr lang="en-US" b="1" dirty="0"/>
              <a:t>CTRL</a:t>
            </a:r>
            <a:r>
              <a:rPr lang="en-US" dirty="0"/>
              <a:t> and </a:t>
            </a:r>
            <a:r>
              <a:rPr lang="en-US" b="1" dirty="0"/>
              <a:t>- </a:t>
            </a:r>
            <a:r>
              <a:rPr lang="en-US" dirty="0"/>
              <a:t>keys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10" descr="run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971" y="877067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45" y="1258746"/>
            <a:ext cx="171474" cy="15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eesio\Desktop\ss\log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9" y="2965422"/>
            <a:ext cx="6721818" cy="13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5"/>
          <p:cNvSpPr>
            <a:spLocks noChangeArrowheads="1"/>
          </p:cNvSpPr>
          <p:nvPr/>
        </p:nvSpPr>
        <p:spPr bwMode="auto">
          <a:xfrm>
            <a:off x="1411194" y="3451648"/>
            <a:ext cx="2360705" cy="58740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Note how </a:t>
            </a:r>
            <a:r>
              <a:rPr lang="en-CA" sz="1000" b="1" dirty="0" smtClean="0">
                <a:latin typeface="Arial Narrow" panose="020B0606020202030204" pitchFamily="34" charset="0"/>
              </a:rPr>
              <a:t>SYSTICK</a:t>
            </a:r>
            <a:r>
              <a:rPr lang="en-CA" sz="1000" dirty="0" smtClean="0">
                <a:latin typeface="Arial Narrow" panose="020B0606020202030204" pitchFamily="34" charset="0"/>
              </a:rPr>
              <a:t> is the main interrupt displayed since no buttons were pressed and this interrupt occurred at a consistent interval</a:t>
            </a:r>
            <a:endParaRPr lang="en-CA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Right-click </a:t>
            </a:r>
            <a:r>
              <a:rPr lang="en-US" dirty="0"/>
              <a:t>and select </a:t>
            </a:r>
            <a:r>
              <a:rPr lang="en-US" b="1" dirty="0" smtClean="0"/>
              <a:t>Insert </a:t>
            </a:r>
            <a:r>
              <a:rPr lang="en-US" b="1" dirty="0"/>
              <a:t>Measurement </a:t>
            </a:r>
            <a:r>
              <a:rPr lang="en-US" b="1" dirty="0" smtClean="0"/>
              <a:t>Mark </a:t>
            </a:r>
            <a:r>
              <a:rPr lang="en-US" dirty="0" smtClean="0"/>
              <a:t>in the </a:t>
            </a:r>
            <a:br>
              <a:rPr lang="en-US" dirty="0" smtClean="0"/>
            </a:br>
            <a:r>
              <a:rPr lang="en-US" dirty="0" smtClean="0"/>
              <a:t>context menu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Drag the </a:t>
            </a:r>
            <a:r>
              <a:rPr lang="en-US" b="1" dirty="0" smtClean="0"/>
              <a:t>X1</a:t>
            </a:r>
            <a:r>
              <a:rPr lang="en-US" dirty="0" smtClean="0"/>
              <a:t> marker </a:t>
            </a:r>
            <a:r>
              <a:rPr lang="en-US" dirty="0"/>
              <a:t>to the </a:t>
            </a:r>
            <a:r>
              <a:rPr lang="en-US" dirty="0" smtClean="0"/>
              <a:t>first “tick” and </a:t>
            </a:r>
            <a:r>
              <a:rPr lang="en-US" dirty="0"/>
              <a:t>click the left mouse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button to set it</a:t>
            </a:r>
          </a:p>
          <a:p>
            <a:pPr marL="632539" lvl="1" indent="-342900"/>
            <a:r>
              <a:rPr lang="en-US" dirty="0" smtClean="0">
                <a:solidFill>
                  <a:srgbClr val="0066FF"/>
                </a:solidFill>
              </a:rPr>
              <a:t>The marker will automatically “snap” to the closest tick when set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Repeat the above steps to place a second marker (</a:t>
            </a:r>
            <a:r>
              <a:rPr lang="en-US" b="1" dirty="0" smtClean="0"/>
              <a:t>X2</a:t>
            </a:r>
            <a:r>
              <a:rPr lang="en-US" dirty="0" smtClean="0"/>
              <a:t>) to the </a:t>
            </a:r>
            <a:br>
              <a:rPr lang="en-US" dirty="0" smtClean="0"/>
            </a:br>
            <a:r>
              <a:rPr lang="en-US" dirty="0" smtClean="0"/>
              <a:t>second “tick”</a:t>
            </a:r>
            <a:endParaRPr lang="en-US" dirty="0"/>
          </a:p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Note the delta between the two ticks (</a:t>
            </a:r>
            <a:r>
              <a:rPr lang="en-US" b="1" dirty="0" smtClean="0"/>
              <a:t>X2</a:t>
            </a:r>
            <a:r>
              <a:rPr lang="en-US" dirty="0" smtClean="0"/>
              <a:t> – </a:t>
            </a:r>
            <a:r>
              <a:rPr lang="en-US" b="1" dirty="0" smtClean="0"/>
              <a:t>X1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/>
              <a:t>R</a:t>
            </a:r>
            <a:r>
              <a:rPr lang="en-US" dirty="0" smtClean="0"/>
              <a:t>emove </a:t>
            </a:r>
            <a:r>
              <a:rPr lang="en-US" dirty="0"/>
              <a:t>the measurement </a:t>
            </a:r>
            <a:r>
              <a:rPr lang="en-US" dirty="0" smtClean="0"/>
              <a:t>markers by</a:t>
            </a:r>
            <a:br>
              <a:rPr lang="en-US" dirty="0" smtClean="0"/>
            </a:br>
            <a:r>
              <a:rPr lang="en-US" dirty="0" smtClean="0"/>
              <a:t>right-clicking inside </a:t>
            </a:r>
            <a:r>
              <a:rPr lang="en-US" dirty="0"/>
              <a:t>the view and </a:t>
            </a:r>
            <a:r>
              <a:rPr lang="en-US" dirty="0" smtClean="0"/>
              <a:t>selecting </a:t>
            </a:r>
            <a:br>
              <a:rPr lang="en-US" dirty="0" smtClean="0"/>
            </a:br>
            <a:r>
              <a:rPr lang="en-US" b="1" dirty="0" smtClean="0"/>
              <a:t>Remove </a:t>
            </a:r>
            <a:r>
              <a:rPr lang="en-US" b="1" dirty="0"/>
              <a:t>All Measurement </a:t>
            </a:r>
            <a:r>
              <a:rPr lang="en-US" b="1" dirty="0" smtClean="0"/>
              <a:t>Marks </a:t>
            </a:r>
            <a:r>
              <a:rPr lang="en-US" dirty="0" smtClean="0"/>
              <a:t>in the </a:t>
            </a:r>
            <a:br>
              <a:rPr lang="en-US" dirty="0" smtClean="0"/>
            </a:br>
            <a:r>
              <a:rPr lang="en-US" dirty="0" smtClean="0"/>
              <a:t>context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7" name="Picture 3" descr="C:\Users\keesio\Desktop\ss\loga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6" y="3048715"/>
            <a:ext cx="3203240" cy="1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eesio\Desktop\ss\loga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36" y="796873"/>
            <a:ext cx="1957800" cy="21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10136" y="1855229"/>
            <a:ext cx="1162669" cy="149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96134" y="3203240"/>
            <a:ext cx="670182" cy="130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10942" y="3890460"/>
            <a:ext cx="181744" cy="1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51712" y="3890460"/>
            <a:ext cx="176064" cy="1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5" y="2053069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Region Zoom is a feature that will zoom in a specified region by selecting the immediate region around it</a:t>
            </a:r>
          </a:p>
          <a:p>
            <a:pPr marL="632539" lvl="1" indent="-342900"/>
            <a:r>
              <a:rPr lang="en-US" dirty="0" smtClean="0">
                <a:solidFill>
                  <a:srgbClr val="0066FF"/>
                </a:solidFill>
              </a:rPr>
              <a:t>To use </a:t>
            </a:r>
            <a:r>
              <a:rPr lang="en-US" dirty="0">
                <a:solidFill>
                  <a:srgbClr val="0066FF"/>
                </a:solidFill>
              </a:rPr>
              <a:t>the </a:t>
            </a:r>
            <a:r>
              <a:rPr lang="en-US" dirty="0" smtClean="0">
                <a:solidFill>
                  <a:srgbClr val="0066FF"/>
                </a:solidFill>
              </a:rPr>
              <a:t>“region zoom” </a:t>
            </a:r>
            <a:r>
              <a:rPr lang="en-US" dirty="0">
                <a:solidFill>
                  <a:srgbClr val="0066FF"/>
                </a:solidFill>
              </a:rPr>
              <a:t>feature</a:t>
            </a:r>
            <a:r>
              <a:rPr lang="en-US" dirty="0" smtClean="0">
                <a:solidFill>
                  <a:srgbClr val="0066FF"/>
                </a:solidFill>
              </a:rPr>
              <a:t>:</a:t>
            </a:r>
          </a:p>
          <a:p>
            <a:pPr marL="865306" lvl="2" indent="-342900"/>
            <a:r>
              <a:rPr lang="en-US" dirty="0">
                <a:solidFill>
                  <a:srgbClr val="0066FF"/>
                </a:solidFill>
              </a:rPr>
              <a:t>Hold the </a:t>
            </a:r>
            <a:r>
              <a:rPr lang="en-US" b="1" dirty="0" smtClean="0">
                <a:solidFill>
                  <a:srgbClr val="0066FF"/>
                </a:solidFill>
              </a:rPr>
              <a:t>ALT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66FF"/>
                </a:solidFill>
              </a:rPr>
              <a:t>key and the </a:t>
            </a:r>
            <a:r>
              <a:rPr lang="en-US" dirty="0" smtClean="0">
                <a:solidFill>
                  <a:srgbClr val="0066FF"/>
                </a:solidFill>
              </a:rPr>
              <a:t>left </a:t>
            </a:r>
            <a:r>
              <a:rPr lang="en-US" dirty="0">
                <a:solidFill>
                  <a:srgbClr val="0066FF"/>
                </a:solidFill>
              </a:rPr>
              <a:t>mouse </a:t>
            </a:r>
            <a:r>
              <a:rPr lang="en-US" dirty="0" smtClean="0">
                <a:solidFill>
                  <a:srgbClr val="0066FF"/>
                </a:solidFill>
              </a:rPr>
              <a:t>button</a:t>
            </a:r>
          </a:p>
          <a:p>
            <a:pPr marL="865306" lvl="2" indent="-342900"/>
            <a:r>
              <a:rPr lang="en-US" dirty="0">
                <a:solidFill>
                  <a:srgbClr val="0066FF"/>
                </a:solidFill>
              </a:rPr>
              <a:t>As you drag the cursor it shows you the zoom </a:t>
            </a:r>
            <a:r>
              <a:rPr lang="en-US" dirty="0" smtClean="0">
                <a:solidFill>
                  <a:srgbClr val="0066FF"/>
                </a:solidFill>
              </a:rPr>
              <a:t>region</a:t>
            </a:r>
          </a:p>
          <a:p>
            <a:pPr marL="865306" lvl="2" indent="-342900"/>
            <a:r>
              <a:rPr lang="en-US" dirty="0">
                <a:solidFill>
                  <a:srgbClr val="0066FF"/>
                </a:solidFill>
              </a:rPr>
              <a:t>Let go of the </a:t>
            </a:r>
            <a:r>
              <a:rPr lang="en-US" dirty="0" smtClean="0">
                <a:solidFill>
                  <a:srgbClr val="0066FF"/>
                </a:solidFill>
              </a:rPr>
              <a:t>left mouse </a:t>
            </a:r>
            <a:r>
              <a:rPr lang="en-US" dirty="0">
                <a:solidFill>
                  <a:srgbClr val="0066FF"/>
                </a:solidFill>
              </a:rPr>
              <a:t>button and it will zoom into that region</a:t>
            </a:r>
            <a:endParaRPr lang="en-US" dirty="0" smtClean="0">
              <a:solidFill>
                <a:srgbClr val="0066FF"/>
              </a:solidFill>
            </a:endParaRP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Use the “region zoom” feature to zoom around the first “tick”</a:t>
            </a:r>
          </a:p>
          <a:p>
            <a:pPr marL="632539" lvl="1" indent="-342900"/>
            <a:r>
              <a:rPr lang="en-US" dirty="0" smtClean="0"/>
              <a:t>Repeat the step until a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bar appears (may take several times)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n-US" dirty="0" smtClean="0"/>
              <a:t>Use measurement markers to find the delta between the entry and exit point of the interrupt</a:t>
            </a:r>
          </a:p>
          <a:p>
            <a:pPr marL="632539" lvl="1" indent="-342900">
              <a:buFont typeface="+mj-lt"/>
              <a:buAutoNum type="arabicPeriod" startAt="9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 descr="C:\Users\keesio\Desktop\ss\loga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02" y="3547884"/>
            <a:ext cx="3181675" cy="110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74842" y="3708716"/>
            <a:ext cx="454360" cy="141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2" y="837655"/>
            <a:ext cx="213333" cy="213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3" y="1432679"/>
            <a:ext cx="265148" cy="2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Viewer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Displays the raw trace data that was used by the Interrupt Analyzer views</a:t>
            </a:r>
          </a:p>
          <a:p>
            <a:r>
              <a:rPr lang="en-CA" dirty="0" smtClean="0">
                <a:solidFill>
                  <a:srgbClr val="0066FF"/>
                </a:solidFill>
              </a:rPr>
              <a:t>Shows additional details such as the logged time for entry and exit</a:t>
            </a:r>
          </a:p>
          <a:p>
            <a:endParaRPr lang="en-CA" dirty="0" smtClean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en-CA" dirty="0" smtClean="0"/>
          </a:p>
          <a:p>
            <a:pPr marL="284347" lvl="1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8" y="846681"/>
            <a:ext cx="213333" cy="21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7" y="1224550"/>
            <a:ext cx="213333" cy="213333"/>
          </a:xfrm>
          <a:prstGeom prst="rect">
            <a:avLst/>
          </a:prstGeom>
        </p:spPr>
      </p:pic>
      <p:pic>
        <p:nvPicPr>
          <p:cNvPr id="8194" name="Picture 2" descr="C:\Users\keesio\Desktop\ss\loga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7" y="1771537"/>
            <a:ext cx="7407323" cy="19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</a:t>
            </a:r>
            <a:r>
              <a:rPr lang="en-US" dirty="0" smtClean="0"/>
              <a:t>Analyzer Summary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Displays a list of interrupts that were profiled along with the following information for each interrupt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Number of times the interrupt occurred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Inclusive and Exclusive cycle counts (min/max/average/total)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C:\Users\keesio\Desktop\ss\log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9" y="2261833"/>
            <a:ext cx="7909067" cy="8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2" y="859208"/>
            <a:ext cx="213333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16"/>
            </a:pPr>
            <a:r>
              <a:rPr lang="en-CA" b="1" dirty="0" smtClean="0"/>
              <a:t>Reset</a:t>
            </a:r>
            <a:r>
              <a:rPr lang="en-CA" dirty="0" smtClean="0"/>
              <a:t>     and </a:t>
            </a:r>
            <a:r>
              <a:rPr lang="en-CA" b="1" dirty="0"/>
              <a:t>Resume</a:t>
            </a:r>
            <a:r>
              <a:rPr lang="en-CA" dirty="0"/>
              <a:t> </a:t>
            </a:r>
            <a:r>
              <a:rPr lang="en-CA" dirty="0" smtClean="0"/>
              <a:t>    the target      </a:t>
            </a:r>
          </a:p>
          <a:p>
            <a:pPr marL="257209" indent="-257209">
              <a:buFont typeface="+mj-lt"/>
              <a:buAutoNum type="arabicPeriod" startAt="16"/>
            </a:pPr>
            <a:r>
              <a:rPr lang="en-CA" dirty="0"/>
              <a:t>Press </a:t>
            </a:r>
            <a:r>
              <a:rPr lang="en-CA" dirty="0" smtClean="0"/>
              <a:t>buttons </a:t>
            </a:r>
            <a:r>
              <a:rPr lang="en-CA" b="1" dirty="0"/>
              <a:t>S1</a:t>
            </a:r>
            <a:r>
              <a:rPr lang="en-CA" dirty="0"/>
              <a:t> </a:t>
            </a:r>
            <a:r>
              <a:rPr lang="en-CA" dirty="0" smtClean="0"/>
              <a:t>and </a:t>
            </a:r>
            <a:r>
              <a:rPr lang="en-CA" b="1" dirty="0" smtClean="0"/>
              <a:t>S2</a:t>
            </a:r>
            <a:r>
              <a:rPr lang="en-CA" dirty="0" smtClean="0"/>
              <a:t> quickly and randomly for a few seconds</a:t>
            </a:r>
          </a:p>
          <a:p>
            <a:pPr marL="257209" indent="-257209">
              <a:buFont typeface="+mj-lt"/>
              <a:buAutoNum type="arabicPeriod" startAt="16"/>
            </a:pPr>
            <a:r>
              <a:rPr lang="en-CA" dirty="0" smtClean="0"/>
              <a:t>Halt the     program </a:t>
            </a:r>
          </a:p>
          <a:p>
            <a:pPr marL="257209" indent="-257209">
              <a:buFont typeface="+mj-lt"/>
              <a:buAutoNum type="arabicPeriod" startAt="16"/>
            </a:pPr>
            <a:r>
              <a:rPr lang="en-CA" dirty="0" smtClean="0"/>
              <a:t>Observe </a:t>
            </a:r>
            <a:r>
              <a:rPr lang="en-CA" dirty="0"/>
              <a:t>the graph in the </a:t>
            </a:r>
            <a:r>
              <a:rPr lang="en-US" b="1" dirty="0"/>
              <a:t>Interrupt Analyzer Graph </a:t>
            </a:r>
            <a:r>
              <a:rPr lang="en-US" dirty="0" smtClean="0"/>
              <a:t>view</a:t>
            </a:r>
          </a:p>
          <a:p>
            <a:pPr marL="575389" lvl="1" indent="-285750"/>
            <a:r>
              <a:rPr lang="en-US" dirty="0" smtClean="0"/>
              <a:t>Don’t forget to zoom the graph out as much as possible!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10" descr="run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537" y="893484"/>
            <a:ext cx="164306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57" y="1610855"/>
            <a:ext cx="171474" cy="15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53" y="865722"/>
            <a:ext cx="188429" cy="1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keesio\Desktop\ss\log5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3" y="2931804"/>
            <a:ext cx="7400593" cy="13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/>
          <p:cNvSpPr>
            <a:spLocks noChangeArrowheads="1"/>
          </p:cNvSpPr>
          <p:nvPr/>
        </p:nvSpPr>
        <p:spPr bwMode="auto">
          <a:xfrm>
            <a:off x="5412701" y="3491883"/>
            <a:ext cx="2636425" cy="41714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000" dirty="0" smtClean="0">
                <a:latin typeface="Arial Narrow" panose="020B0606020202030204" pitchFamily="34" charset="0"/>
              </a:rPr>
              <a:t>Note the difference with this graph due to the additional interrupts triggered with the button toggles</a:t>
            </a:r>
            <a:endParaRPr lang="en-CA" sz="1000" dirty="0"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3" y="2244848"/>
            <a:ext cx="265148" cy="2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Clean Up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889397"/>
            <a:ext cx="8343082" cy="3519488"/>
          </a:xfrm>
        </p:spPr>
        <p:txBody>
          <a:bodyPr/>
          <a:lstStyle/>
          <a:p>
            <a:pPr marL="342946" indent="-342946">
              <a:buFont typeface="+mj-lt"/>
              <a:buAutoNum type="arabicPeriod"/>
            </a:pPr>
            <a:r>
              <a:rPr lang="en-US" dirty="0" smtClean="0"/>
              <a:t>Shut down     the debug session</a:t>
            </a:r>
            <a:endParaRPr lang="en-US" b="1" dirty="0"/>
          </a:p>
          <a:p>
            <a:pPr marL="342946" indent="-342946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CA" dirty="0" smtClean="0"/>
          </a:p>
          <a:p>
            <a:pPr marL="342946" indent="-342946">
              <a:buFont typeface="+mj-lt"/>
              <a:buAutoNum type="arabicPeriod"/>
            </a:pPr>
            <a:endParaRPr lang="en-CA" dirty="0" smtClean="0"/>
          </a:p>
          <a:p>
            <a:pPr marL="257209" indent="-257209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260781" lvl="1" indent="0">
              <a:buNone/>
            </a:pPr>
            <a:endParaRPr lang="en-CA" dirty="0" smtClean="0"/>
          </a:p>
          <a:p>
            <a:pPr marL="260781" lvl="1" indent="0">
              <a:buNone/>
            </a:pPr>
            <a:endParaRPr lang="en-CA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US" i="1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US" i="1" dirty="0" smtClean="0"/>
          </a:p>
          <a:p>
            <a:pPr marL="257209" indent="-257209">
              <a:buFont typeface="+mj-lt"/>
              <a:buAutoNum type="arabicPeriod"/>
            </a:pPr>
            <a:endParaRPr lang="en-US" i="1" dirty="0"/>
          </a:p>
          <a:p>
            <a:pPr marL="257209" indent="-257209">
              <a:buFont typeface="+mj-lt"/>
              <a:buAutoNum type="arabicPeriod"/>
            </a:pPr>
            <a:endParaRPr lang="en-C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96" y="993110"/>
            <a:ext cx="142895" cy="1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4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LAB 5: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7" y="897564"/>
            <a:ext cx="8467725" cy="3726414"/>
          </a:xfrm>
        </p:spPr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In this lab we completed the following: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Became familiar with the </a:t>
            </a:r>
            <a:r>
              <a:rPr lang="en-CA" b="1" dirty="0" smtClean="0">
                <a:solidFill>
                  <a:srgbClr val="0066FF"/>
                </a:solidFill>
              </a:rPr>
              <a:t>Target Configuration Editor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Became familiar with </a:t>
            </a:r>
            <a:r>
              <a:rPr lang="en-CA" b="1" dirty="0" smtClean="0">
                <a:solidFill>
                  <a:srgbClr val="0066FF"/>
                </a:solidFill>
              </a:rPr>
              <a:t>Data Visualization</a:t>
            </a:r>
            <a:r>
              <a:rPr lang="en-CA" dirty="0" smtClean="0">
                <a:solidFill>
                  <a:srgbClr val="0066FF"/>
                </a:solidFill>
              </a:rPr>
              <a:t> views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Used </a:t>
            </a:r>
            <a:r>
              <a:rPr lang="en-CA" b="1" dirty="0" smtClean="0">
                <a:solidFill>
                  <a:srgbClr val="0066FF"/>
                </a:solidFill>
              </a:rPr>
              <a:t>SWO Trace</a:t>
            </a:r>
            <a:r>
              <a:rPr lang="en-CA" dirty="0" smtClean="0">
                <a:solidFill>
                  <a:srgbClr val="0066FF"/>
                </a:solidFill>
              </a:rPr>
              <a:t> for:</a:t>
            </a:r>
          </a:p>
          <a:p>
            <a:pPr lvl="2"/>
            <a:r>
              <a:rPr lang="en-US" sz="1600" dirty="0">
                <a:solidFill>
                  <a:srgbClr val="0066FF"/>
                </a:solidFill>
              </a:rPr>
              <a:t>Statistical Function Profiling</a:t>
            </a:r>
          </a:p>
          <a:p>
            <a:pPr lvl="2"/>
            <a:r>
              <a:rPr lang="en-US" sz="1600" dirty="0">
                <a:solidFill>
                  <a:srgbClr val="0066FF"/>
                </a:solidFill>
              </a:rPr>
              <a:t>Data Variable Tracing</a:t>
            </a:r>
          </a:p>
          <a:p>
            <a:pPr lvl="2"/>
            <a:r>
              <a:rPr lang="en-US" sz="1600" dirty="0">
                <a:solidFill>
                  <a:srgbClr val="0066FF"/>
                </a:solidFill>
              </a:rPr>
              <a:t>Interrupt </a:t>
            </a:r>
            <a:r>
              <a:rPr lang="en-US" sz="1600" dirty="0" smtClean="0">
                <a:solidFill>
                  <a:srgbClr val="0066FF"/>
                </a:solidFill>
              </a:rPr>
              <a:t>Profiling</a:t>
            </a:r>
          </a:p>
          <a:p>
            <a:pPr lvl="1"/>
            <a:endParaRPr lang="en-US" sz="1700" dirty="0">
              <a:solidFill>
                <a:srgbClr val="0066FF"/>
              </a:solidFill>
            </a:endParaRPr>
          </a:p>
          <a:p>
            <a:pPr lvl="1"/>
            <a:endParaRPr lang="en-CA" dirty="0" smtClean="0">
              <a:solidFill>
                <a:srgbClr val="0066FF"/>
              </a:solidFill>
            </a:endParaRPr>
          </a:p>
          <a:p>
            <a:pPr lvl="1"/>
            <a:endParaRPr lang="en-CA" dirty="0" smtClean="0">
              <a:solidFill>
                <a:srgbClr val="0066FF"/>
              </a:solidFill>
            </a:endParaRP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405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258" y="1675046"/>
            <a:ext cx="8458200" cy="1102519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Thank You!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215F0D-92E5-4128-9B70-CC7518499649}" type="slidenum">
              <a:rPr lang="en-US" smtClean="0"/>
              <a:pPr/>
              <a:t>98</a:t>
            </a:fld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74" y="1365585"/>
            <a:ext cx="1983684" cy="19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</TotalTime>
  <Words>4019</Words>
  <Application>Microsoft Office PowerPoint</Application>
  <PresentationFormat>On-screen Show (16:9)</PresentationFormat>
  <Paragraphs>900</Paragraphs>
  <Slides>98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FinalPowerpoint</vt:lpstr>
      <vt:lpstr>Code Composer Studio v6 Fundamentals Workshop for MSP432</vt:lpstr>
      <vt:lpstr>Outline</vt:lpstr>
      <vt:lpstr>PowerPoint Presentation</vt:lpstr>
      <vt:lpstr>Lab Requirements and setup </vt:lpstr>
      <vt:lpstr>LAB Requirements and Setup</vt:lpstr>
      <vt:lpstr>LAB Material Notes</vt:lpstr>
      <vt:lpstr>LAB Conventions</vt:lpstr>
      <vt:lpstr>PowerPoint Presentation</vt:lpstr>
      <vt:lpstr>Lab 1: Getting Started:  Blink LED Example  10 minutes</vt:lpstr>
      <vt:lpstr>LAB 1: Exercise Summary</vt:lpstr>
      <vt:lpstr>Launch CCS and Open Resource Explorer</vt:lpstr>
      <vt:lpstr>Resource Explorer: Examples</vt:lpstr>
      <vt:lpstr>Step 1: Import Blink LED Project</vt:lpstr>
      <vt:lpstr>Step 1: Import Blink LED Project</vt:lpstr>
      <vt:lpstr>Step 2: Build Blink LED Project</vt:lpstr>
      <vt:lpstr>Step 3: Specify Debugger Configuration</vt:lpstr>
      <vt:lpstr>Step 4: Debug Blink LED Project</vt:lpstr>
      <vt:lpstr>Debug Probe Firmware Update</vt:lpstr>
      <vt:lpstr>Debug Session for Blink LED Project</vt:lpstr>
      <vt:lpstr>Run Blink LED Program</vt:lpstr>
      <vt:lpstr>LAB1: Summary</vt:lpstr>
      <vt:lpstr>PowerPoint Presentation</vt:lpstr>
      <vt:lpstr>Lab 2: basic debug: Blink LED Example  20 minutes</vt:lpstr>
      <vt:lpstr>LAB 2: Exercise Summary</vt:lpstr>
      <vt:lpstr>Debugging: Using Breakpoints</vt:lpstr>
      <vt:lpstr>Debugging: Counting Events</vt:lpstr>
      <vt:lpstr>Debugging: Counting Events</vt:lpstr>
      <vt:lpstr>Modify LED Blink Rate</vt:lpstr>
      <vt:lpstr>Rebuild, Reload and Run the Program</vt:lpstr>
      <vt:lpstr>Re-enable Breakpoint and Counter</vt:lpstr>
      <vt:lpstr>Clean Up</vt:lpstr>
      <vt:lpstr>Restore From Local History</vt:lpstr>
      <vt:lpstr>Restore From Local History</vt:lpstr>
      <vt:lpstr>Rebuild, Reload and Run the Program</vt:lpstr>
      <vt:lpstr>Debugging: Using Watchpoints</vt:lpstr>
      <vt:lpstr>Debugging: Watchpoints</vt:lpstr>
      <vt:lpstr>Debugging: Using Watchpoints</vt:lpstr>
      <vt:lpstr>More Debugging (Review)</vt:lpstr>
      <vt:lpstr>View: Disassembly</vt:lpstr>
      <vt:lpstr>Clean Up</vt:lpstr>
      <vt:lpstr>LAB 2: Summary</vt:lpstr>
      <vt:lpstr>PowerPoint Presentation</vt:lpstr>
      <vt:lpstr>Lab 3:  Optimizer Assistant:  blink LED example  20 minutes</vt:lpstr>
      <vt:lpstr>LAB 3: Exercise Summary</vt:lpstr>
      <vt:lpstr>View: Memory Allocation</vt:lpstr>
      <vt:lpstr>View: Advice</vt:lpstr>
      <vt:lpstr>Optimization Advice: Optimization Level</vt:lpstr>
      <vt:lpstr>Project Properties: Optimization</vt:lpstr>
      <vt:lpstr>Project Properties: Optimization</vt:lpstr>
      <vt:lpstr>Debug vs Optimization Tradeoff</vt:lpstr>
      <vt:lpstr>View: Memory Allocation</vt:lpstr>
      <vt:lpstr>Optimizer Assistant: Speed vs. Size</vt:lpstr>
      <vt:lpstr>Optimizer Assistant: Speed vs. Size</vt:lpstr>
      <vt:lpstr>Optimizer Assistant: Speed vs. Size</vt:lpstr>
      <vt:lpstr>Optimizer Assistant: Speed vs. Size</vt:lpstr>
      <vt:lpstr>Project Properties: Optimization</vt:lpstr>
      <vt:lpstr>Optimizer Assistant: Speed vs. Size</vt:lpstr>
      <vt:lpstr>Optimization Advice</vt:lpstr>
      <vt:lpstr>Clean Up</vt:lpstr>
      <vt:lpstr>PowerPoint Presentation</vt:lpstr>
      <vt:lpstr>Lab 4:  REALTIME Memory ACCESS:  OUT OF BOX EXPERIENCE DEMO  20 minutes</vt:lpstr>
      <vt:lpstr>LAB 3: Exercise Summary</vt:lpstr>
      <vt:lpstr>Resource Explorer: Examples</vt:lpstr>
      <vt:lpstr>Out of Box Experience</vt:lpstr>
      <vt:lpstr>Out of Box Experience GUI Application</vt:lpstr>
      <vt:lpstr>Out of Box Experience</vt:lpstr>
      <vt:lpstr>Troubleshooting: Wrong Serial Port</vt:lpstr>
      <vt:lpstr>Out of Box Experience</vt:lpstr>
      <vt:lpstr>GUI Composer: See &amp; Control</vt:lpstr>
      <vt:lpstr>When to use GUI Composer</vt:lpstr>
      <vt:lpstr>Add Watch Expressions</vt:lpstr>
      <vt:lpstr>Add Watch Expressions</vt:lpstr>
      <vt:lpstr>Viewing Memory</vt:lpstr>
      <vt:lpstr>Continuous Refresh</vt:lpstr>
      <vt:lpstr>Viewing Memory</vt:lpstr>
      <vt:lpstr>Clean Up</vt:lpstr>
      <vt:lpstr>LAB 4: Summary</vt:lpstr>
      <vt:lpstr>PowerPoint Presentation</vt:lpstr>
      <vt:lpstr>Lab 5: SWO Trace  OUT OF BOX EXPERIENCE DEMO  20 minutes</vt:lpstr>
      <vt:lpstr>LAB 5: Exercise Summary</vt:lpstr>
      <vt:lpstr>Target Configuration Editor</vt:lpstr>
      <vt:lpstr>Restart Debug Session and Load/Run the Program</vt:lpstr>
      <vt:lpstr>Statistical Function Profiling Setup</vt:lpstr>
      <vt:lpstr>Statistical Function Profiling Setup</vt:lpstr>
      <vt:lpstr>Statistical Function Profiling View</vt:lpstr>
      <vt:lpstr>Trace Viewer View</vt:lpstr>
      <vt:lpstr>Data Variable Tracing Setup</vt:lpstr>
      <vt:lpstr>Data Variable Tracing</vt:lpstr>
      <vt:lpstr>Interrupt Profiling Setup</vt:lpstr>
      <vt:lpstr>Interrupt Profiling</vt:lpstr>
      <vt:lpstr>Measurement Markers</vt:lpstr>
      <vt:lpstr>Measurement Markers</vt:lpstr>
      <vt:lpstr>Trace Viewer View</vt:lpstr>
      <vt:lpstr>Interrupt Analyzer Summary View</vt:lpstr>
      <vt:lpstr>Interrupt Profiling</vt:lpstr>
      <vt:lpstr>Clean Up</vt:lpstr>
      <vt:lpstr>LAB 5: Summary</vt:lpstr>
      <vt:lpstr>Thank You!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Lee, Ki-Soo</cp:lastModifiedBy>
  <cp:revision>262</cp:revision>
  <dcterms:created xsi:type="dcterms:W3CDTF">2007-12-19T20:51:45Z</dcterms:created>
  <dcterms:modified xsi:type="dcterms:W3CDTF">2016-04-18T13:35:40Z</dcterms:modified>
</cp:coreProperties>
</file>