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0" r:id="rId2"/>
  </p:sldMasterIdLst>
  <p:notesMasterIdLst>
    <p:notesMasterId r:id="rId72"/>
  </p:notesMasterIdLst>
  <p:handoutMasterIdLst>
    <p:handoutMasterId r:id="rId73"/>
  </p:handoutMasterIdLst>
  <p:sldIdLst>
    <p:sldId id="668" r:id="rId3"/>
    <p:sldId id="823" r:id="rId4"/>
    <p:sldId id="718" r:id="rId5"/>
    <p:sldId id="719" r:id="rId6"/>
    <p:sldId id="722" r:id="rId7"/>
    <p:sldId id="693" r:id="rId8"/>
    <p:sldId id="803" r:id="rId9"/>
    <p:sldId id="696" r:id="rId10"/>
    <p:sldId id="697" r:id="rId11"/>
    <p:sldId id="698" r:id="rId12"/>
    <p:sldId id="700" r:id="rId13"/>
    <p:sldId id="701" r:id="rId14"/>
    <p:sldId id="702" r:id="rId15"/>
    <p:sldId id="703" r:id="rId16"/>
    <p:sldId id="705" r:id="rId17"/>
    <p:sldId id="740" r:id="rId18"/>
    <p:sldId id="742" r:id="rId19"/>
    <p:sldId id="743" r:id="rId20"/>
    <p:sldId id="748" r:id="rId21"/>
    <p:sldId id="749" r:id="rId22"/>
    <p:sldId id="750" r:id="rId23"/>
    <p:sldId id="752" r:id="rId24"/>
    <p:sldId id="789" r:id="rId25"/>
    <p:sldId id="769" r:id="rId26"/>
    <p:sldId id="770" r:id="rId27"/>
    <p:sldId id="842" r:id="rId28"/>
    <p:sldId id="843" r:id="rId29"/>
    <p:sldId id="844" r:id="rId30"/>
    <p:sldId id="845" r:id="rId31"/>
    <p:sldId id="846" r:id="rId32"/>
    <p:sldId id="771" r:id="rId33"/>
    <p:sldId id="773" r:id="rId34"/>
    <p:sldId id="776" r:id="rId35"/>
    <p:sldId id="777" r:id="rId36"/>
    <p:sldId id="778" r:id="rId37"/>
    <p:sldId id="779" r:id="rId38"/>
    <p:sldId id="781" r:id="rId39"/>
    <p:sldId id="780" r:id="rId40"/>
    <p:sldId id="798" r:id="rId41"/>
    <p:sldId id="790" r:id="rId42"/>
    <p:sldId id="847" r:id="rId43"/>
    <p:sldId id="788" r:id="rId44"/>
    <p:sldId id="848" r:id="rId45"/>
    <p:sldId id="849" r:id="rId46"/>
    <p:sldId id="850" r:id="rId47"/>
    <p:sldId id="851" r:id="rId48"/>
    <p:sldId id="852" r:id="rId49"/>
    <p:sldId id="787" r:id="rId50"/>
    <p:sldId id="800" r:id="rId51"/>
    <p:sldId id="717" r:id="rId52"/>
    <p:sldId id="853" r:id="rId53"/>
    <p:sldId id="854" r:id="rId54"/>
    <p:sldId id="855" r:id="rId55"/>
    <p:sldId id="856" r:id="rId56"/>
    <p:sldId id="857" r:id="rId57"/>
    <p:sldId id="858" r:id="rId58"/>
    <p:sldId id="859" r:id="rId59"/>
    <p:sldId id="860" r:id="rId60"/>
    <p:sldId id="861" r:id="rId61"/>
    <p:sldId id="862" r:id="rId62"/>
    <p:sldId id="863" r:id="rId63"/>
    <p:sldId id="864" r:id="rId64"/>
    <p:sldId id="865" r:id="rId65"/>
    <p:sldId id="866" r:id="rId66"/>
    <p:sldId id="867" r:id="rId67"/>
    <p:sldId id="868" r:id="rId68"/>
    <p:sldId id="869" r:id="rId69"/>
    <p:sldId id="870" r:id="rId70"/>
    <p:sldId id="871" r:id="rId71"/>
  </p:sldIdLst>
  <p:sldSz cx="9144000" cy="6858000" type="screen4x3"/>
  <p:notesSz cx="7019925" cy="9305925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E Stevenson" initials="" lastIdx="11" clrIdx="0"/>
  <p:cmAuthor id="1" name="keesio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33CC"/>
    <a:srgbClr val="CCFFFF"/>
    <a:srgbClr val="FFFF00"/>
    <a:srgbClr val="009900"/>
    <a:srgbClr val="00CC66"/>
    <a:srgbClr val="FFCC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2047" autoAdjust="0"/>
  </p:normalViewPr>
  <p:slideViewPr>
    <p:cSldViewPr>
      <p:cViewPr varScale="1">
        <p:scale>
          <a:sx n="105" d="100"/>
          <a:sy n="105" d="100"/>
        </p:scale>
        <p:origin x="-18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8BE6DA8-F9AA-4E16-BD0A-11E55F01C1C3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2FCAADB-FCA2-47DA-8540-E1D3EF1CD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3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AE50-A58A-4637-90F6-E825CB6E16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096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dirty="0" smtClean="0"/>
          </a:p>
        </p:txBody>
      </p:sp>
      <p:sp>
        <p:nvSpPr>
          <p:cNvPr id="93187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816C8707-6189-4FEC-A1F9-D1C7F7C78BC4}" type="slidenum">
              <a:rPr lang="en-CA" sz="1200"/>
              <a:pPr algn="r" defTabSz="923153"/>
              <a:t>15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10137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C11B5187-6269-485D-8ED7-E811ACEB85C2}" type="slidenum">
              <a:rPr lang="en-CA" sz="1200"/>
              <a:pPr algn="r" defTabSz="914467"/>
              <a:t>16</a:t>
            </a:fld>
            <a:endParaRPr lang="en-CA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33A79-B249-446A-B43B-A5FD9477DF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593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6E92F-F83D-47BA-9CDA-6C76DA3AA189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639669E7-3BDD-43E3-8183-46F1CD659182}" type="slidenum">
              <a:rPr lang="en-CA" sz="1200"/>
              <a:pPr algn="r" defTabSz="914467"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dirty="0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639669E7-3BDD-43E3-8183-46F1CD659182}" type="slidenum">
              <a:rPr lang="en-CA" sz="1200"/>
              <a:pPr algn="r" defTabSz="914467"/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9AE50-A58A-4637-90F6-E825CB6E16DD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0454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32" tIns="46066" rIns="92132" bIns="46066"/>
          <a:lstStyle/>
          <a:p>
            <a:endParaRPr lang="en-US" smtClean="0"/>
          </a:p>
        </p:txBody>
      </p:sp>
      <p:sp>
        <p:nvSpPr>
          <p:cNvPr id="103427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2" tIns="46066" rIns="92132" bIns="46066" anchor="b"/>
          <a:lstStyle/>
          <a:p>
            <a:pPr algn="r" defTabSz="920884"/>
            <a:fld id="{2766B76F-2E9C-4447-9067-3908F79B5F6F}" type="slidenum">
              <a:rPr lang="en-CA" sz="1200"/>
              <a:pPr algn="r" defTabSz="920884"/>
              <a:t>32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04885381-EA95-46CD-88E6-47D8519DFD95}" type="slidenum">
              <a:rPr lang="en-CA" sz="1200"/>
              <a:pPr algn="r" defTabSz="914467"/>
              <a:t>33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32" tIns="46066" rIns="92132" bIns="46066"/>
          <a:lstStyle/>
          <a:p>
            <a:endParaRPr lang="en-US" smtClean="0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2" tIns="46066" rIns="92132" bIns="46066" anchor="b"/>
          <a:lstStyle/>
          <a:p>
            <a:pPr algn="r" defTabSz="920884"/>
            <a:fld id="{E2F8C8D1-C07B-486C-A4C6-C3D38AD33BF8}" type="slidenum">
              <a:rPr lang="en-CA" sz="1200"/>
              <a:pPr algn="r" defTabSz="920884"/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4275" y="696913"/>
            <a:ext cx="4654550" cy="3490912"/>
          </a:xfrm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132" tIns="46066" rIns="92132" bIns="46066"/>
          <a:lstStyle/>
          <a:p>
            <a:endParaRPr lang="en-US" smtClean="0"/>
          </a:p>
        </p:txBody>
      </p:sp>
      <p:sp>
        <p:nvSpPr>
          <p:cNvPr id="107523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2" tIns="46066" rIns="92132" bIns="46066" anchor="b"/>
          <a:lstStyle/>
          <a:p>
            <a:pPr algn="r" defTabSz="920884"/>
            <a:fld id="{E2F8C8D1-C07B-486C-A4C6-C3D38AD33BF8}" type="slidenum">
              <a:rPr lang="en-CA" sz="1200"/>
              <a:pPr algn="r" defTabSz="920884"/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8DD6EBB8-8148-4060-A37F-A2028607D6CC}" type="slidenum">
              <a:rPr lang="en-CA" sz="1200"/>
              <a:pPr algn="r" defTabSz="914467"/>
              <a:t>37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6228B858-26F4-45C4-A783-EF135284EEAD}" type="slidenum">
              <a:rPr lang="en-CA" sz="1200"/>
              <a:pPr algn="r" defTabSz="914467"/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639669E7-3BDD-43E3-8183-46F1CD659182}" type="slidenum">
              <a:rPr lang="en-CA" sz="1200"/>
              <a:pPr algn="r" defTabSz="914467"/>
              <a:t>40</a:t>
            </a:fld>
            <a:endParaRPr lang="en-CA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41</a:t>
            </a:fld>
            <a:endParaRPr lang="en-CA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22" tIns="45761" rIns="91522" bIns="45761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22" tIns="45761" rIns="91522" bIns="45761" anchor="b"/>
          <a:lstStyle/>
          <a:p>
            <a:pPr algn="r" defTabSz="914467"/>
            <a:fld id="{639669E7-3BDD-43E3-8183-46F1CD659182}" type="slidenum">
              <a:rPr lang="en-CA" sz="1200"/>
              <a:pPr algn="r" defTabSz="914467"/>
              <a:t>42</a:t>
            </a:fld>
            <a:endParaRPr lang="en-CA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996" tIns="45499" rIns="90996" bIns="45499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3" y="8839015"/>
            <a:ext cx="3041969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6" tIns="45499" rIns="90996" bIns="45499" anchor="b"/>
          <a:lstStyle/>
          <a:p>
            <a:pPr algn="r" defTabSz="909219"/>
            <a:fld id="{639669E7-3BDD-43E3-8183-46F1CD659182}" type="slidenum">
              <a:rPr lang="en-CA" sz="1200"/>
              <a:pPr algn="r" defTabSz="909219"/>
              <a:t>5</a:t>
            </a:fld>
            <a:endParaRPr lang="en-CA" sz="120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6" tIns="46193" rIns="92386" bIns="46193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6" tIns="46193" rIns="92386" bIns="46193" anchor="b"/>
          <a:lstStyle/>
          <a:p>
            <a:pPr algn="r" defTabSz="923102"/>
            <a:fld id="{639669E7-3BDD-43E3-8183-46F1CD659182}" type="slidenum">
              <a:rPr lang="en-CA" sz="1200"/>
              <a:pPr algn="r" defTabSz="923102"/>
              <a:t>50</a:t>
            </a:fld>
            <a:endParaRPr lang="en-CA" sz="1200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51</a:t>
            </a:fld>
            <a:endParaRPr lang="en-CA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82" tIns="46192" rIns="92382" bIns="46192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82" tIns="46192" rIns="92382" bIns="46192" anchor="b"/>
          <a:lstStyle/>
          <a:p>
            <a:pPr algn="r" defTabSz="923064"/>
            <a:fld id="{639669E7-3BDD-43E3-8183-46F1CD659182}" type="slidenum">
              <a:rPr lang="en-CA" sz="1300"/>
              <a:pPr algn="r" defTabSz="923064"/>
              <a:t>52</a:t>
            </a:fld>
            <a:endParaRPr lang="en-CA" sz="1300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2391" tIns="46196" rIns="92391" bIns="46196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6" rIns="92391" bIns="46196" anchor="b"/>
          <a:lstStyle/>
          <a:p>
            <a:pPr algn="r" defTabSz="923153"/>
            <a:fld id="{1BDE100F-9A78-49DF-8723-1D86E5C0A57F}" type="slidenum">
              <a:rPr lang="en-CA" sz="1200"/>
              <a:pPr algn="r" defTabSz="923153"/>
              <a:t>6</a:t>
            </a:fld>
            <a:endParaRPr lang="en-CA" sz="120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513" tIns="45756" rIns="91513" bIns="45756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976334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513" tIns="45756" rIns="91513" bIns="45756" anchor="b"/>
          <a:lstStyle/>
          <a:p>
            <a:pPr algn="r" defTabSz="914374"/>
            <a:fld id="{639669E7-3BDD-43E3-8183-46F1CD659182}" type="slidenum">
              <a:rPr lang="en-CA" sz="1200"/>
              <a:pPr algn="r" defTabSz="914374"/>
              <a:t>7</a:t>
            </a:fld>
            <a:endParaRPr lang="en-C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7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6389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4913" y="6638925"/>
            <a:ext cx="4164012" cy="2047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638925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9327-9D4C-4740-91D5-CA9F932361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1356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33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143000"/>
            <a:ext cx="3733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023CF-8D31-41D2-B83E-1E976F0AC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9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ercis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3031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b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 marL="457200" indent="-457200">
              <a:buFont typeface="+mj-lt"/>
              <a:buAutoNum type="arabicPeriod"/>
              <a:defRPr b="0"/>
            </a:lvl1pPr>
            <a:lvl2pPr marL="682625" indent="-219075">
              <a:defRPr/>
            </a:lvl2pPr>
            <a:lvl3pPr marL="914400" indent="-225425">
              <a:defRPr/>
            </a:lvl3pPr>
            <a:lvl4pPr marL="1146175" indent="-231775">
              <a:defRPr/>
            </a:lvl4pPr>
            <a:lvl5pPr marL="1377950" indent="-231775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1090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000" b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56" r:id="rId3"/>
    <p:sldLayoutId id="2147483668" r:id="rId4"/>
    <p:sldLayoutId id="2147483669" r:id="rId5"/>
    <p:sldLayoutId id="2147483658" r:id="rId6"/>
    <p:sldLayoutId id="2147483663" r:id="rId7"/>
    <p:sldLayoutId id="2147483657" r:id="rId8"/>
    <p:sldLayoutId id="2147483676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0"/>
            <a:ext cx="84582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56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9200" y="6038850"/>
            <a:ext cx="41449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3885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2" name="Picture 8" descr="ti_stk_2c_pos_rg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59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43.png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6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rtsc.eclipse.org/docs-tip/RTSC_Object_Viewer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7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7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litv/pdf/spruhd4" TargetMode="Externa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processors.wiki.ti.com/index.php?title=Category:SYSBIOS" TargetMode="External"/><Relationship Id="rId4" Type="http://schemas.openxmlformats.org/officeDocument/2006/relationships/hyperlink" Target="http://www.ti.com/lit/pdf/spruh4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228600" y="2111375"/>
            <a:ext cx="8458200" cy="1965697"/>
          </a:xfrm>
        </p:spPr>
        <p:txBody>
          <a:bodyPr/>
          <a:lstStyle/>
          <a:p>
            <a:r>
              <a:rPr lang="en-US" sz="4400" dirty="0" smtClean="0"/>
              <a:t>CCSv6 Fundamentals Workshop for CC3200</a:t>
            </a:r>
            <a:br>
              <a:rPr lang="en-US" sz="4400" dirty="0" smtClean="0"/>
            </a:br>
            <a:endParaRPr lang="en-US" baseline="30000" dirty="0" smtClean="0"/>
          </a:p>
        </p:txBody>
      </p:sp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Lab Handbook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2540529" cy="26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031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1: Import </a:t>
            </a:r>
            <a:r>
              <a:rPr lang="en-CA" i="1" dirty="0" smtClean="0"/>
              <a:t>Hello Example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1185863"/>
            <a:ext cx="8343081" cy="46926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Follow </a:t>
            </a:r>
            <a:r>
              <a:rPr lang="en-US" b="1" dirty="0" smtClean="0"/>
              <a:t>Step 1</a:t>
            </a:r>
            <a:r>
              <a:rPr lang="en-US" b="0" dirty="0" smtClean="0"/>
              <a:t> and import </a:t>
            </a:r>
            <a:br>
              <a:rPr lang="en-US" b="0" dirty="0" smtClean="0"/>
            </a:br>
            <a:r>
              <a:rPr lang="en-US" b="0" dirty="0" smtClean="0"/>
              <a:t>the </a:t>
            </a:r>
            <a:r>
              <a:rPr lang="en-US" b="1" dirty="0" smtClean="0"/>
              <a:t>Hello </a:t>
            </a:r>
            <a:r>
              <a:rPr lang="en-US" b="0" dirty="0" smtClean="0"/>
              <a:t>project into the </a:t>
            </a:r>
            <a:br>
              <a:rPr lang="en-US" b="0" dirty="0" smtClean="0"/>
            </a:br>
            <a:r>
              <a:rPr lang="en-US" b="0" dirty="0" smtClean="0"/>
              <a:t>CCS Workspace by clicking </a:t>
            </a:r>
            <a:br>
              <a:rPr lang="en-US" b="0" dirty="0" smtClean="0"/>
            </a:br>
            <a:r>
              <a:rPr lang="en-US" b="0" dirty="0" smtClean="0"/>
              <a:t>on the </a:t>
            </a:r>
            <a:r>
              <a:rPr lang="en-US" b="1" dirty="0" smtClean="0"/>
              <a:t>Import the example </a:t>
            </a:r>
            <a:br>
              <a:rPr lang="en-US" b="1" dirty="0" smtClean="0"/>
            </a:br>
            <a:r>
              <a:rPr lang="en-US" b="1" dirty="0" smtClean="0"/>
              <a:t>project into CCS </a:t>
            </a:r>
            <a:r>
              <a:rPr lang="en-US" b="0" dirty="0" smtClean="0"/>
              <a:t>link</a:t>
            </a:r>
          </a:p>
          <a:p>
            <a:endParaRPr lang="en-US" sz="1400" b="0" dirty="0" smtClean="0"/>
          </a:p>
          <a:p>
            <a:endParaRPr lang="en-US" sz="1600" b="0" dirty="0" smtClean="0"/>
          </a:p>
        </p:txBody>
      </p:sp>
      <p:pic>
        <p:nvPicPr>
          <p:cNvPr id="2" name="Picture 2" descr="E:\WORK\lprf\ss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9149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1: Import </a:t>
            </a:r>
            <a:r>
              <a:rPr lang="en-CA" i="1" dirty="0"/>
              <a:t>Hello Example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1185863"/>
            <a:ext cx="8283517" cy="4763417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The project will appear in the </a:t>
            </a:r>
            <a:r>
              <a:rPr lang="en-US" b="1" dirty="0" smtClean="0">
                <a:solidFill>
                  <a:srgbClr val="0066FF"/>
                </a:solidFill>
              </a:rPr>
              <a:t>Project Explorer</a:t>
            </a:r>
            <a:r>
              <a:rPr lang="en-US" b="0" dirty="0" smtClean="0">
                <a:solidFill>
                  <a:srgbClr val="0066FF"/>
                </a:solidFill>
              </a:rPr>
              <a:t> if the import is successful and a green checkmark will appear next to the link to indicate success</a:t>
            </a:r>
          </a:p>
          <a:p>
            <a:endParaRPr lang="en-US" sz="1400" b="0" dirty="0" smtClean="0"/>
          </a:p>
          <a:p>
            <a:endParaRPr lang="en-US" sz="1600" b="0" dirty="0" smtClean="0"/>
          </a:p>
        </p:txBody>
      </p:sp>
      <p:pic>
        <p:nvPicPr>
          <p:cNvPr id="3075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5350"/>
            <a:ext cx="360040" cy="3525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5" y="1181157"/>
            <a:ext cx="288000" cy="288000"/>
          </a:xfrm>
          <a:prstGeom prst="rect">
            <a:avLst/>
          </a:prstGeom>
        </p:spPr>
      </p:pic>
      <p:pic>
        <p:nvPicPr>
          <p:cNvPr id="2" name="Picture 3" descr="C:\Users\a0389327\Desktop\cc3200workshop\ss\3200lab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7888"/>
            <a:ext cx="7704856" cy="401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0389327\Desktop\cc3200workshop\ss\3200lab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9" y="3154399"/>
            <a:ext cx="6791643" cy="310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2: Build </a:t>
            </a:r>
            <a:r>
              <a:rPr lang="en-CA" i="1" dirty="0"/>
              <a:t>Hello Example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24744"/>
            <a:ext cx="8487097" cy="4392487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0" dirty="0" smtClean="0"/>
              <a:t>Follow </a:t>
            </a:r>
            <a:r>
              <a:rPr lang="en-US" b="1" dirty="0" smtClean="0"/>
              <a:t>Step 2</a:t>
            </a:r>
            <a:r>
              <a:rPr lang="en-US" b="0" dirty="0" smtClean="0"/>
              <a:t> and build the </a:t>
            </a:r>
            <a:r>
              <a:rPr lang="en-US" b="1" dirty="0" smtClean="0"/>
              <a:t>Hello Example </a:t>
            </a:r>
            <a:r>
              <a:rPr lang="en-US" b="0" dirty="0" smtClean="0"/>
              <a:t>project by clicking on the </a:t>
            </a:r>
            <a:r>
              <a:rPr lang="en-US" b="1" dirty="0" smtClean="0"/>
              <a:t>Build the imported project </a:t>
            </a:r>
            <a:r>
              <a:rPr lang="en-US" dirty="0" smtClean="0"/>
              <a:t>link</a:t>
            </a:r>
          </a:p>
          <a:p>
            <a:r>
              <a:rPr lang="en-US" b="0" dirty="0" smtClean="0">
                <a:solidFill>
                  <a:srgbClr val="0066FF"/>
                </a:solidFill>
              </a:rPr>
              <a:t>The build </a:t>
            </a:r>
            <a:r>
              <a:rPr lang="en-US" b="1" dirty="0" smtClean="0">
                <a:solidFill>
                  <a:srgbClr val="0066FF"/>
                </a:solidFill>
              </a:rPr>
              <a:t>Console</a:t>
            </a:r>
            <a:r>
              <a:rPr lang="en-US" b="0" dirty="0" smtClean="0">
                <a:solidFill>
                  <a:srgbClr val="0066FF"/>
                </a:solidFill>
              </a:rPr>
              <a:t> view will appear along the bottom with build messages as the project builds</a:t>
            </a:r>
          </a:p>
          <a:p>
            <a:r>
              <a:rPr lang="en-US" b="0" dirty="0" smtClean="0">
                <a:solidFill>
                  <a:srgbClr val="0066FF"/>
                </a:solidFill>
              </a:rPr>
              <a:t>If the build is successful, a green checkmark will appear next to the link to indicate success</a:t>
            </a:r>
          </a:p>
          <a:p>
            <a:endParaRPr lang="en-US" sz="1600" b="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1" y="2058196"/>
            <a:ext cx="28800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21" y="2866399"/>
            <a:ext cx="288000" cy="288000"/>
          </a:xfrm>
          <a:prstGeom prst="rect">
            <a:avLst/>
          </a:prstGeom>
        </p:spPr>
      </p:pic>
      <p:pic>
        <p:nvPicPr>
          <p:cNvPr id="8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076461"/>
            <a:ext cx="360040" cy="352539"/>
          </a:xfrm>
          <a:prstGeom prst="rect">
            <a:avLst/>
          </a:prstGeom>
          <a:noFill/>
        </p:spPr>
      </p:pic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618989" y="3501008"/>
            <a:ext cx="3376945" cy="177069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dirty="0" smtClean="0"/>
              <a:t>      Note that if this is the first time building with this compiler, the run-time library will need to be built. This can take some time. But </a:t>
            </a:r>
            <a:r>
              <a:rPr lang="en-CA" sz="1400" dirty="0"/>
              <a:t>o</a:t>
            </a:r>
            <a:r>
              <a:rPr lang="en-CA" sz="1400" dirty="0" smtClean="0"/>
              <a:t>nce the library is built once, it will not need to be rebuilt again for this compiler installation</a:t>
            </a:r>
            <a:endParaRPr lang="en-CA" sz="1000" dirty="0"/>
          </a:p>
        </p:txBody>
      </p:sp>
      <p:pic>
        <p:nvPicPr>
          <p:cNvPr id="10" name="Picture 9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99799"/>
            <a:ext cx="288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029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3: Specify </a:t>
            </a:r>
            <a:r>
              <a:rPr lang="en-CA" i="1" dirty="0" smtClean="0"/>
              <a:t>Debugger Configuration</a:t>
            </a:r>
            <a:endParaRPr lang="en-US" i="1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1185863"/>
            <a:ext cx="8353426" cy="497944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Follow </a:t>
            </a:r>
            <a:r>
              <a:rPr lang="en-US" b="1" dirty="0"/>
              <a:t>Step </a:t>
            </a:r>
            <a:r>
              <a:rPr lang="en-US" b="1" dirty="0" smtClean="0"/>
              <a:t>3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specify the Debug Connection by </a:t>
            </a:r>
            <a:r>
              <a:rPr lang="en-US" dirty="0"/>
              <a:t>clicking on the </a:t>
            </a:r>
            <a:r>
              <a:rPr lang="en-US" b="1" dirty="0" smtClean="0"/>
              <a:t>Debugger Configuration </a:t>
            </a:r>
            <a:r>
              <a:rPr lang="en-US" dirty="0" smtClean="0"/>
              <a:t>link and selecting </a:t>
            </a:r>
            <a:r>
              <a:rPr lang="en-US" b="1" dirty="0" err="1" smtClean="0"/>
              <a:t>Stellaris</a:t>
            </a:r>
            <a:r>
              <a:rPr lang="en-US" b="1" dirty="0" smtClean="0"/>
              <a:t> In-Circuit Debug Interface </a:t>
            </a:r>
            <a:r>
              <a:rPr lang="en-US" dirty="0" smtClean="0"/>
              <a:t>for the </a:t>
            </a:r>
            <a:r>
              <a:rPr lang="en-US" b="1" dirty="0" smtClean="0"/>
              <a:t>Connection </a:t>
            </a:r>
            <a:r>
              <a:rPr lang="en-US" dirty="0" smtClean="0"/>
              <a:t>in the pop-up dialog</a:t>
            </a:r>
            <a:endParaRPr lang="en-US" b="1" dirty="0"/>
          </a:p>
          <a:p>
            <a:endParaRPr lang="en-US" sz="1600" b="0" dirty="0" smtClean="0"/>
          </a:p>
          <a:p>
            <a:endParaRPr lang="en-US" sz="1600" dirty="0"/>
          </a:p>
          <a:p>
            <a:endParaRPr lang="en-US" sz="1600" b="0" dirty="0" smtClean="0"/>
          </a:p>
          <a:p>
            <a:endParaRPr lang="en-US" sz="1600" dirty="0"/>
          </a:p>
          <a:p>
            <a:endParaRPr lang="en-US" sz="1600" b="0" dirty="0" smtClean="0"/>
          </a:p>
          <a:p>
            <a:endParaRPr lang="en-US" sz="1600" dirty="0"/>
          </a:p>
          <a:p>
            <a:r>
              <a:rPr lang="en-US" dirty="0">
                <a:solidFill>
                  <a:srgbClr val="0066FF"/>
                </a:solidFill>
              </a:rPr>
              <a:t>A green checkmark will appear</a:t>
            </a:r>
            <a:br>
              <a:rPr lang="en-US" dirty="0">
                <a:solidFill>
                  <a:srgbClr val="0066FF"/>
                </a:solidFill>
              </a:rPr>
            </a:br>
            <a:r>
              <a:rPr lang="en-US" dirty="0">
                <a:solidFill>
                  <a:srgbClr val="0066FF"/>
                </a:solidFill>
              </a:rPr>
              <a:t>when this step is complete</a:t>
            </a:r>
          </a:p>
          <a:p>
            <a:endParaRPr lang="en-US" sz="1600" b="0" dirty="0" smtClean="0"/>
          </a:p>
        </p:txBody>
      </p:sp>
      <p:pic>
        <p:nvPicPr>
          <p:cNvPr id="5122" name="Picture 2" descr="C:\Users\a0389327\Desktop\cc3200workshop\ss\3200lab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5754688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9572" y="5085183"/>
            <a:ext cx="360040" cy="352539"/>
          </a:xfrm>
          <a:prstGeom prst="rect">
            <a:avLst/>
          </a:prstGeom>
          <a:noFill/>
        </p:spPr>
      </p:pic>
      <p:pic>
        <p:nvPicPr>
          <p:cNvPr id="5125" name="Picture 5" descr="C:\Users\a0389327\Desktop\cc3200workshop\ss\3200la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139408"/>
            <a:ext cx="43719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4" y="4725144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3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Step 4: Debug </a:t>
            </a:r>
            <a:r>
              <a:rPr lang="en-CA" i="1" dirty="0"/>
              <a:t>Hello Example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8464674" cy="503624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b="0" dirty="0" smtClean="0"/>
              <a:t>Follow </a:t>
            </a:r>
            <a:r>
              <a:rPr lang="en-US" b="1" dirty="0" smtClean="0"/>
              <a:t>Step 4</a:t>
            </a:r>
            <a:r>
              <a:rPr lang="en-US" b="0" dirty="0" smtClean="0"/>
              <a:t> and debug the project by clicking on the </a:t>
            </a:r>
            <a:r>
              <a:rPr lang="en-US" b="1" dirty="0" smtClean="0"/>
              <a:t>Debug the imported project</a:t>
            </a:r>
            <a:r>
              <a:rPr lang="en-US" b="0" i="1" dirty="0" smtClean="0"/>
              <a:t> </a:t>
            </a:r>
            <a:r>
              <a:rPr lang="en-US" b="0" dirty="0" smtClean="0"/>
              <a:t>link</a:t>
            </a:r>
          </a:p>
          <a:p>
            <a:r>
              <a:rPr lang="en-CA" b="0" dirty="0" smtClean="0">
                <a:solidFill>
                  <a:srgbClr val="0066FF"/>
                </a:solidFill>
              </a:rPr>
              <a:t>Several actions are done automatically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Prompt to save source files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Build the project (incrementally)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Start the debugger (CCS will switch to the </a:t>
            </a:r>
            <a:r>
              <a:rPr lang="en-CA" b="1" dirty="0" smtClean="0">
                <a:solidFill>
                  <a:srgbClr val="0066FF"/>
                </a:solidFill>
              </a:rPr>
              <a:t>CCS Debug </a:t>
            </a:r>
            <a:r>
              <a:rPr lang="en-CA" dirty="0" smtClean="0">
                <a:solidFill>
                  <a:srgbClr val="0066FF"/>
                </a:solidFill>
              </a:rPr>
              <a:t>perspective)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Connect CCS to the target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Load (flash) the program on the </a:t>
            </a:r>
            <a:br>
              <a:rPr lang="en-CA" dirty="0" smtClean="0">
                <a:solidFill>
                  <a:srgbClr val="0066FF"/>
                </a:solidFill>
              </a:rPr>
            </a:br>
            <a:r>
              <a:rPr lang="en-CA" dirty="0" smtClean="0">
                <a:solidFill>
                  <a:srgbClr val="0066FF"/>
                </a:solidFill>
              </a:rPr>
              <a:t>target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Run to </a:t>
            </a:r>
            <a:r>
              <a:rPr lang="en-CA" b="1" dirty="0" smtClean="0">
                <a:solidFill>
                  <a:srgbClr val="0066FF"/>
                </a:solidFill>
              </a:rPr>
              <a:t>main</a:t>
            </a:r>
          </a:p>
          <a:p>
            <a:r>
              <a:rPr lang="en-CA" b="0" dirty="0" smtClean="0">
                <a:solidFill>
                  <a:srgbClr val="0066FF"/>
                </a:solidFill>
              </a:rPr>
              <a:t>Don’t want it to do all of the above </a:t>
            </a:r>
            <a:br>
              <a:rPr lang="en-CA" b="0" dirty="0" smtClean="0">
                <a:solidFill>
                  <a:srgbClr val="0066FF"/>
                </a:solidFill>
              </a:rPr>
            </a:br>
            <a:r>
              <a:rPr lang="en-CA" b="0" dirty="0" smtClean="0">
                <a:solidFill>
                  <a:srgbClr val="0066FF"/>
                </a:solidFill>
              </a:rPr>
              <a:t>at once? You can configure it to skip </a:t>
            </a:r>
            <a:br>
              <a:rPr lang="en-CA" b="0" dirty="0" smtClean="0">
                <a:solidFill>
                  <a:srgbClr val="0066FF"/>
                </a:solidFill>
              </a:rPr>
            </a:br>
            <a:r>
              <a:rPr lang="en-CA" b="0" dirty="0" smtClean="0">
                <a:solidFill>
                  <a:srgbClr val="0066FF"/>
                </a:solidFill>
              </a:rPr>
              <a:t>some steps (</a:t>
            </a:r>
            <a:r>
              <a:rPr lang="en-CA" b="1" dirty="0" smtClean="0">
                <a:solidFill>
                  <a:srgbClr val="0066FF"/>
                </a:solidFill>
              </a:rPr>
              <a:t>Debugger Options</a:t>
            </a:r>
            <a:r>
              <a:rPr lang="en-CA" b="0" dirty="0" smtClean="0">
                <a:solidFill>
                  <a:srgbClr val="0066FF"/>
                </a:solidFill>
              </a:rPr>
              <a:t>)</a:t>
            </a:r>
          </a:p>
          <a:p>
            <a:endParaRPr lang="en-US" sz="1800" b="0" dirty="0" smtClean="0"/>
          </a:p>
          <a:p>
            <a:endParaRPr lang="en-US" sz="1800" b="0" dirty="0" smtClean="0"/>
          </a:p>
          <a:p>
            <a:endParaRPr lang="en-US" sz="1600" b="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2" y="2049000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82" y="4741509"/>
            <a:ext cx="288000" cy="288000"/>
          </a:xfrm>
          <a:prstGeom prst="rect">
            <a:avLst/>
          </a:prstGeom>
        </p:spPr>
      </p:pic>
      <p:pic>
        <p:nvPicPr>
          <p:cNvPr id="7172" name="Picture 4" descr="E:\WORK\lprf\ss\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98534"/>
            <a:ext cx="39243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9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0389327\Desktop\cc3200workshop\ss\3200lab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07" y="836712"/>
            <a:ext cx="8507069" cy="525658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39546" y="1484784"/>
            <a:ext cx="8208918" cy="2517316"/>
            <a:chOff x="992441" y="1394531"/>
            <a:chExt cx="7638843" cy="2401978"/>
          </a:xfrm>
        </p:grpSpPr>
        <p:sp>
          <p:nvSpPr>
            <p:cNvPr id="92164" name="Rounded Rectangle 5"/>
            <p:cNvSpPr>
              <a:spLocks noChangeArrowheads="1"/>
            </p:cNvSpPr>
            <p:nvPr/>
          </p:nvSpPr>
          <p:spPr bwMode="auto">
            <a:xfrm>
              <a:off x="2268537" y="3471592"/>
              <a:ext cx="2208292" cy="324917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CA" sz="1400" dirty="0"/>
                <a:t>Program counter at </a:t>
              </a:r>
              <a:r>
                <a:rPr lang="en-CA" sz="1400" b="1" dirty="0" smtClean="0"/>
                <a:t>main</a:t>
              </a:r>
              <a:endParaRPr lang="en-CA" sz="1000" dirty="0"/>
            </a:p>
          </p:txBody>
        </p:sp>
        <p:sp>
          <p:nvSpPr>
            <p:cNvPr id="92169" name="Line 12"/>
            <p:cNvSpPr>
              <a:spLocks noChangeShapeType="1"/>
            </p:cNvSpPr>
            <p:nvPr/>
          </p:nvSpPr>
          <p:spPr bwMode="auto">
            <a:xfrm flipH="1" flipV="1">
              <a:off x="992441" y="3284022"/>
              <a:ext cx="1276092" cy="4034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71" name="Rounded Rectangle 5"/>
            <p:cNvSpPr>
              <a:spLocks noChangeArrowheads="1"/>
            </p:cNvSpPr>
            <p:nvPr/>
          </p:nvSpPr>
          <p:spPr bwMode="auto">
            <a:xfrm>
              <a:off x="6843407" y="1919701"/>
              <a:ext cx="1787877" cy="552359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CA" sz="1400" dirty="0"/>
                <a:t>Switched to </a:t>
              </a:r>
              <a:r>
                <a:rPr lang="en-CA" sz="1400" b="1" dirty="0" smtClean="0"/>
                <a:t>CCS Debug</a:t>
              </a:r>
              <a:r>
                <a:rPr lang="en-CA" sz="1400" dirty="0" smtClean="0"/>
                <a:t> perspective</a:t>
              </a:r>
              <a:endParaRPr lang="en-CA" sz="1400" dirty="0"/>
            </a:p>
          </p:txBody>
        </p:sp>
        <p:sp>
          <p:nvSpPr>
            <p:cNvPr id="92172" name="Line 15"/>
            <p:cNvSpPr>
              <a:spLocks noChangeShapeType="1"/>
            </p:cNvSpPr>
            <p:nvPr/>
          </p:nvSpPr>
          <p:spPr bwMode="auto">
            <a:xfrm flipH="1" flipV="1">
              <a:off x="8229240" y="1394531"/>
              <a:ext cx="0" cy="525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 Session for </a:t>
            </a:r>
            <a:r>
              <a:rPr lang="en-CA" i="1" dirty="0"/>
              <a:t>Hello Example </a:t>
            </a:r>
            <a:r>
              <a:rPr lang="en-CA" dirty="0" smtClean="0"/>
              <a:t>Project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52607" y="1412776"/>
            <a:ext cx="4147385" cy="864096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2627785" y="2614054"/>
            <a:ext cx="2088232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/>
              <a:t>Debug</a:t>
            </a:r>
            <a:r>
              <a:rPr lang="en-CA" sz="1400" dirty="0" smtClean="0"/>
              <a:t> view for project being debugger</a:t>
            </a:r>
            <a:endParaRPr lang="en-CA" sz="1000" dirty="0"/>
          </a:p>
        </p:txBody>
      </p:sp>
      <p:cxnSp>
        <p:nvCxnSpPr>
          <p:cNvPr id="5" name="Straight Arrow Connector 4"/>
          <p:cNvCxnSpPr>
            <a:stCxn id="10" idx="0"/>
          </p:cNvCxnSpPr>
          <p:nvPr/>
        </p:nvCxnSpPr>
        <p:spPr>
          <a:xfrm flipH="1" flipV="1">
            <a:off x="3419872" y="2276872"/>
            <a:ext cx="252029" cy="3371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7956376" y="1196752"/>
            <a:ext cx="90330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607" y="3356992"/>
            <a:ext cx="186940" cy="216023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>
              <a:defRPr/>
            </a:pP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Run </a:t>
            </a:r>
            <a:r>
              <a:rPr lang="en-C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Hello Example</a:t>
            </a:r>
            <a:r>
              <a:rPr lang="en-C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Program</a:t>
            </a:r>
          </a:p>
        </p:txBody>
      </p:sp>
      <p:sp>
        <p:nvSpPr>
          <p:cNvPr id="1003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CA" dirty="0" smtClean="0"/>
              <a:t>Press the </a:t>
            </a:r>
            <a:r>
              <a:rPr lang="en-CA" b="1" dirty="0" smtClean="0"/>
              <a:t>Resume </a:t>
            </a:r>
            <a:r>
              <a:rPr lang="en-CA" dirty="0" smtClean="0"/>
              <a:t>button      to run the program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Program will run to termination and “hello world” will appear in the </a:t>
            </a:r>
            <a:r>
              <a:rPr lang="en-CA" b="1" dirty="0" smtClean="0">
                <a:solidFill>
                  <a:srgbClr val="0066FF"/>
                </a:solidFill>
              </a:rPr>
              <a:t>C/IO Console</a:t>
            </a:r>
            <a:r>
              <a:rPr lang="en-CA" dirty="0" smtClean="0">
                <a:solidFill>
                  <a:srgbClr val="0066FF"/>
                </a:solidFill>
              </a:rPr>
              <a:t> at the bottom</a:t>
            </a:r>
          </a:p>
          <a:p>
            <a:pPr marL="341312" lvl="1" indent="0">
              <a:buNone/>
            </a:pPr>
            <a:endParaRPr lang="en-CA" sz="1600" dirty="0" smtClean="0"/>
          </a:p>
          <a:p>
            <a:pPr marL="341312" lvl="1" indent="0">
              <a:buNone/>
            </a:pPr>
            <a:endParaRPr lang="en-CA" sz="1600" dirty="0"/>
          </a:p>
          <a:p>
            <a:pPr marL="341312" lvl="1" indent="0">
              <a:buNone/>
            </a:pPr>
            <a:endParaRPr lang="en-CA" sz="1600" dirty="0" smtClean="0"/>
          </a:p>
          <a:p>
            <a:pPr marL="341312" lvl="1" indent="0">
              <a:buNone/>
            </a:pPr>
            <a:endParaRPr lang="en-CA" sz="1600" dirty="0"/>
          </a:p>
          <a:p>
            <a:pPr marL="341312" lvl="1" indent="0">
              <a:buNone/>
            </a:pPr>
            <a:endParaRPr lang="en-CA" sz="1600" dirty="0" smtClean="0"/>
          </a:p>
          <a:p>
            <a:pPr marL="341312" lvl="1" indent="0">
              <a:buNone/>
            </a:pPr>
            <a:endParaRPr lang="en-CA" sz="1600" dirty="0" smtClean="0"/>
          </a:p>
          <a:p>
            <a:pPr marL="336550" indent="-342900">
              <a:buFont typeface="+mj-lt"/>
              <a:buAutoNum type="arabicPeriod"/>
            </a:pPr>
            <a:r>
              <a:rPr lang="en-CA" dirty="0" smtClean="0"/>
              <a:t>Press the </a:t>
            </a:r>
            <a:r>
              <a:rPr lang="en-CA" b="1" dirty="0" smtClean="0"/>
              <a:t>Terminate</a:t>
            </a:r>
            <a:r>
              <a:rPr lang="en-CA" dirty="0" smtClean="0"/>
              <a:t> button     to terminate the debugger</a:t>
            </a:r>
            <a:endParaRPr lang="en-CA" dirty="0" smtClean="0">
              <a:solidFill>
                <a:srgbClr val="0066FF"/>
              </a:solidFill>
            </a:endParaRPr>
          </a:p>
          <a:p>
            <a:pPr marL="633412" lvl="1" indent="-285750"/>
            <a:r>
              <a:rPr lang="en-CA" dirty="0" smtClean="0">
                <a:solidFill>
                  <a:srgbClr val="0066FF"/>
                </a:solidFill>
              </a:rPr>
              <a:t>This will terminate the debug session and switch back to the </a:t>
            </a:r>
            <a:r>
              <a:rPr lang="en-CA" b="1" dirty="0" smtClean="0">
                <a:solidFill>
                  <a:srgbClr val="0066FF"/>
                </a:solidFill>
              </a:rPr>
              <a:t>CCS Edit</a:t>
            </a:r>
            <a:r>
              <a:rPr lang="en-CA" dirty="0" smtClean="0">
                <a:solidFill>
                  <a:srgbClr val="0066FF"/>
                </a:solidFill>
              </a:rPr>
              <a:t> perspective</a:t>
            </a:r>
            <a:endParaRPr lang="en-CA" dirty="0">
              <a:solidFill>
                <a:srgbClr val="0066FF"/>
              </a:solidFill>
            </a:endParaRPr>
          </a:p>
          <a:p>
            <a:pPr marL="347662" lvl="1" indent="0">
              <a:buNone/>
            </a:pPr>
            <a:endParaRPr lang="en-CA" dirty="0" smtClean="0"/>
          </a:p>
        </p:txBody>
      </p:sp>
      <p:pic>
        <p:nvPicPr>
          <p:cNvPr id="100355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8879" y="1270234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97" y="4112432"/>
            <a:ext cx="1905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9" y="1564586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5" y="4437112"/>
            <a:ext cx="288000" cy="288000"/>
          </a:xfrm>
          <a:prstGeom prst="rect">
            <a:avLst/>
          </a:prstGeom>
        </p:spPr>
      </p:pic>
      <p:pic>
        <p:nvPicPr>
          <p:cNvPr id="7170" name="Picture 2" descr="C:\Users\a0389327\Desktop\cc3200workshop\ss\3200lab0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04" y="2204864"/>
            <a:ext cx="27336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dirty="0" smtClean="0">
                <a:cs typeface="Calibri" pitchFamily="34" charset="0"/>
              </a:rPr>
              <a:t>Switch to </a:t>
            </a:r>
            <a:r>
              <a:rPr lang="en-US" i="1" dirty="0" smtClean="0">
                <a:cs typeface="Calibri" pitchFamily="34" charset="0"/>
              </a:rPr>
              <a:t>Simple Mode</a:t>
            </a:r>
            <a:endParaRPr lang="en-US" i="1" dirty="0"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467725" cy="4987925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sz="2000" dirty="0" smtClean="0">
                <a:ea typeface="Calibri" pitchFamily="34" charset="0"/>
                <a:cs typeface="Arial" pitchFamily="34" charset="0"/>
              </a:rPr>
              <a:t>Select the option to enable </a:t>
            </a:r>
            <a:r>
              <a:rPr lang="en-US" sz="2000" b="1" dirty="0" smtClean="0">
                <a:ea typeface="Calibri" pitchFamily="34" charset="0"/>
                <a:cs typeface="Arial" pitchFamily="34" charset="0"/>
              </a:rPr>
              <a:t>Simple Mode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 in the </a:t>
            </a:r>
            <a:r>
              <a:rPr lang="en-US" sz="2000" b="1" dirty="0" smtClean="0">
                <a:ea typeface="Calibri" pitchFamily="34" charset="0"/>
                <a:cs typeface="Arial" pitchFamily="34" charset="0"/>
              </a:rPr>
              <a:t>Getting Started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 page </a:t>
            </a:r>
            <a:r>
              <a:rPr lang="en-US" dirty="0" smtClean="0">
                <a:ea typeface="Calibri" pitchFamily="34" charset="0"/>
                <a:cs typeface="Arial" pitchFamily="34" charset="0"/>
              </a:rPr>
              <a:t>(</a:t>
            </a:r>
            <a:r>
              <a:rPr lang="en-US" i="1" dirty="0" smtClean="0">
                <a:ea typeface="Calibri" pitchFamily="34" charset="0"/>
                <a:cs typeface="Arial" pitchFamily="34" charset="0"/>
              </a:rPr>
              <a:t>V</a:t>
            </a:r>
            <a:r>
              <a:rPr lang="en-US" sz="2000" i="1" dirty="0" smtClean="0">
                <a:ea typeface="Calibri" pitchFamily="34" charset="0"/>
                <a:cs typeface="Arial" pitchFamily="34" charset="0"/>
              </a:rPr>
              <a:t>iew -&gt; Getting Started</a:t>
            </a:r>
            <a:r>
              <a:rPr lang="en-US" sz="2000" dirty="0" smtClean="0">
                <a:ea typeface="Calibri" pitchFamily="34" charset="0"/>
                <a:cs typeface="Arial" pitchFamily="34" charset="0"/>
              </a:rPr>
              <a:t>) </a:t>
            </a:r>
          </a:p>
          <a:p>
            <a:pPr marL="457200" lvl="0" indent="-457200">
              <a:buFont typeface="+mj-lt"/>
              <a:buAutoNum type="arabicPeriod"/>
            </a:pPr>
            <a:endParaRPr lang="en-US" i="1" dirty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000" i="1" dirty="0" smtClean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000" i="1" dirty="0" smtClean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en-US" sz="2000" i="1" dirty="0" smtClean="0">
              <a:ea typeface="Calibri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This will switch the perspective to the </a:t>
            </a:r>
            <a:r>
              <a:rPr lang="en-US" sz="2000" b="1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CCS Simple </a:t>
            </a:r>
            <a:r>
              <a:rPr lang="en-US" sz="2000" dirty="0" smtClean="0">
                <a:solidFill>
                  <a:srgbClr val="0066FF"/>
                </a:solidFill>
                <a:ea typeface="Calibri" pitchFamily="34" charset="0"/>
                <a:cs typeface="Arial" pitchFamily="34" charset="0"/>
              </a:rPr>
              <a:t>perspective</a:t>
            </a:r>
          </a:p>
          <a:p>
            <a:pPr marL="457200" lvl="0" indent="-457200">
              <a:buFont typeface="+mj-lt"/>
              <a:buAutoNum type="arabicPeriod" startAt="2"/>
            </a:pPr>
            <a:endParaRPr lang="en-US" sz="2000" dirty="0" smtClean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2000" dirty="0" smtClean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2000" dirty="0" smtClean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2000" dirty="0" smtClean="0">
              <a:ea typeface="Calibri" pitchFamily="34" charset="0"/>
              <a:cs typeface="Arial" pitchFamily="34" charset="0"/>
            </a:endParaRPr>
          </a:p>
          <a:p>
            <a:pPr marL="457200" lvl="0" indent="-457200">
              <a:buFont typeface="+mj-lt"/>
              <a:buAutoNum type="arabicPeriod" startAt="2"/>
            </a:pPr>
            <a:endParaRPr lang="en-US" sz="2000" dirty="0">
              <a:ea typeface="Calibri" pitchFamily="34" charset="0"/>
              <a:cs typeface="Arial" pitchFamily="34" charset="0"/>
            </a:endParaRPr>
          </a:p>
          <a:p>
            <a:pPr marL="342900" indent="-342900">
              <a:buNone/>
            </a:pPr>
            <a:r>
              <a:rPr lang="en-US" sz="1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	</a:t>
            </a:r>
          </a:p>
          <a:p>
            <a:pPr marL="342900" lvl="0" indent="-342900">
              <a:buFont typeface="+mj-lt"/>
              <a:buAutoNum type="arabicPeriod"/>
            </a:pPr>
            <a:endParaRPr lang="en-US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en-US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>
              <a:buNone/>
            </a:pPr>
            <a:endParaRPr lang="en-US" sz="1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endParaRPr lang="en-US" sz="1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24"/>
          <p:cNvSpPr txBox="1">
            <a:spLocks noChangeArrowheads="1"/>
          </p:cNvSpPr>
          <p:nvPr/>
        </p:nvSpPr>
        <p:spPr bwMode="auto">
          <a:xfrm>
            <a:off x="3733800" y="6477000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D9F5DD2B-4A0F-41BF-9D2A-EA7699283C86}" type="slidenum">
              <a:rPr lang="en-US" sz="8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ctr"/>
              <a:t>17</a:t>
            </a:fld>
            <a:endParaRPr lang="en-US" sz="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 descr="E:\WORK\lprf\ss\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6199"/>
            <a:ext cx="5210795" cy="181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395287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3504456" y="4773725"/>
            <a:ext cx="1296144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" y="371703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0389327\Desktop\cc3200workshop\ss\3200lab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54940"/>
            <a:ext cx="6337495" cy="459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Properties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Right click on the project and select </a:t>
            </a:r>
            <a:r>
              <a:rPr lang="en-US" b="1" dirty="0" smtClean="0"/>
              <a:t>Properties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9508" name="Rounded Rectangle 5"/>
          <p:cNvSpPr>
            <a:spLocks noChangeArrowheads="1"/>
          </p:cNvSpPr>
          <p:nvPr/>
        </p:nvSpPr>
        <p:spPr bwMode="auto">
          <a:xfrm>
            <a:off x="189121" y="2132856"/>
            <a:ext cx="2017713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Device and high level settings</a:t>
            </a:r>
          </a:p>
        </p:txBody>
      </p:sp>
      <p:sp>
        <p:nvSpPr>
          <p:cNvPr id="149510" name="Rounded Rectangle 7"/>
          <p:cNvSpPr>
            <a:spLocks noChangeArrowheads="1"/>
          </p:cNvSpPr>
          <p:nvPr/>
        </p:nvSpPr>
        <p:spPr bwMode="auto">
          <a:xfrm>
            <a:off x="189121" y="2780928"/>
            <a:ext cx="201612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Compiler Options</a:t>
            </a:r>
          </a:p>
        </p:txBody>
      </p:sp>
      <p:sp>
        <p:nvSpPr>
          <p:cNvPr id="149511" name="Rounded Rectangle 8"/>
          <p:cNvSpPr>
            <a:spLocks noChangeArrowheads="1"/>
          </p:cNvSpPr>
          <p:nvPr/>
        </p:nvSpPr>
        <p:spPr bwMode="auto">
          <a:xfrm>
            <a:off x="189120" y="3258740"/>
            <a:ext cx="201612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Linker Options</a:t>
            </a:r>
          </a:p>
        </p:txBody>
      </p:sp>
      <p:sp>
        <p:nvSpPr>
          <p:cNvPr id="149513" name="Line 17"/>
          <p:cNvSpPr>
            <a:spLocks noChangeShapeType="1"/>
          </p:cNvSpPr>
          <p:nvPr/>
        </p:nvSpPr>
        <p:spPr bwMode="auto">
          <a:xfrm flipV="1">
            <a:off x="2206834" y="3429045"/>
            <a:ext cx="68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12" name="Line 17"/>
          <p:cNvSpPr>
            <a:spLocks noChangeShapeType="1"/>
          </p:cNvSpPr>
          <p:nvPr/>
        </p:nvSpPr>
        <p:spPr bwMode="auto">
          <a:xfrm flipV="1">
            <a:off x="2195512" y="2636911"/>
            <a:ext cx="864320" cy="314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09" name="Line 17"/>
          <p:cNvSpPr>
            <a:spLocks noChangeShapeType="1"/>
          </p:cNvSpPr>
          <p:nvPr/>
        </p:nvSpPr>
        <p:spPr bwMode="auto">
          <a:xfrm flipV="1">
            <a:off x="2206834" y="2348880"/>
            <a:ext cx="564966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a Separate Standalone Compiler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Select the </a:t>
            </a:r>
            <a:r>
              <a:rPr lang="en-US" b="1" dirty="0" smtClean="0"/>
              <a:t>More…</a:t>
            </a:r>
            <a:r>
              <a:rPr lang="en-US" dirty="0" smtClean="0"/>
              <a:t> button next to the Compiler version</a:t>
            </a:r>
          </a:p>
          <a:p>
            <a:pPr marL="457200" indent="-457200">
              <a:buFont typeface="+mj-lt"/>
              <a:buAutoNum type="arabicPeriod" startAt="2"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Use the option to </a:t>
            </a:r>
            <a:r>
              <a:rPr lang="en-US" b="1" dirty="0" smtClean="0"/>
              <a:t>Select new build-tool from file-system</a:t>
            </a:r>
            <a:r>
              <a:rPr lang="en-US" dirty="0" smtClean="0"/>
              <a:t> and browse to the standalone installation of the TI ARM 5.1.4 compiler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Press </a:t>
            </a:r>
            <a:r>
              <a:rPr lang="en-US" b="1" dirty="0" smtClean="0"/>
              <a:t>OK</a:t>
            </a:r>
            <a:r>
              <a:rPr lang="en-US" dirty="0" smtClean="0"/>
              <a:t> with finished</a:t>
            </a:r>
          </a:p>
          <a:p>
            <a:pPr marL="457200" indent="-457200">
              <a:buFont typeface="+mj-lt"/>
              <a:buAutoNum type="arabicPeriod" startAt="3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3315" name="Picture 3" descr="E:\WORK\lprf\ss\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50154"/>
            <a:ext cx="4330149" cy="21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0389327\Desktop\cc3200workshop\ss\3200lab1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25" y="1484784"/>
            <a:ext cx="4497933" cy="175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9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67725" cy="4953000"/>
          </a:xfrm>
        </p:spPr>
        <p:txBody>
          <a:bodyPr/>
          <a:lstStyle/>
          <a:p>
            <a:r>
              <a:rPr lang="en-US" dirty="0" smtClean="0"/>
              <a:t>Lab Requirements and Setup</a:t>
            </a:r>
            <a:endParaRPr lang="en-US" sz="2000" dirty="0" smtClean="0"/>
          </a:p>
          <a:p>
            <a:r>
              <a:rPr lang="en-US" sz="2000" dirty="0" smtClean="0"/>
              <a:t>Lab 1: Hello Example (TI-RTOS)	</a:t>
            </a:r>
          </a:p>
          <a:p>
            <a:r>
              <a:rPr lang="en-US" dirty="0" smtClean="0"/>
              <a:t>Lab 2: </a:t>
            </a:r>
            <a:r>
              <a:rPr lang="en-US" dirty="0" err="1" smtClean="0"/>
              <a:t>blinky</a:t>
            </a:r>
            <a:r>
              <a:rPr lang="en-US" dirty="0" smtClean="0"/>
              <a:t> Example (CC32XX SDK)</a:t>
            </a:r>
          </a:p>
          <a:p>
            <a:r>
              <a:rPr lang="en-US" sz="2000" dirty="0" smtClean="0"/>
              <a:t>Lab 3: timer Example (</a:t>
            </a:r>
            <a:r>
              <a:rPr lang="en-US" dirty="0"/>
              <a:t>CC32XX SDK</a:t>
            </a:r>
            <a:r>
              <a:rPr lang="en-US" sz="2000" dirty="0" smtClean="0"/>
              <a:t>)</a:t>
            </a:r>
          </a:p>
          <a:p>
            <a:r>
              <a:rPr lang="en-US" dirty="0" smtClean="0"/>
              <a:t>Lab 4: </a:t>
            </a:r>
            <a:r>
              <a:rPr lang="en-US" dirty="0" err="1" smtClean="0"/>
              <a:t>Stairstep</a:t>
            </a:r>
            <a:r>
              <a:rPr lang="en-US" dirty="0" smtClean="0"/>
              <a:t> JTAG </a:t>
            </a:r>
            <a:r>
              <a:rPr lang="en-US" dirty="0" err="1" smtClean="0"/>
              <a:t>Stopmode</a:t>
            </a:r>
            <a:r>
              <a:rPr lang="en-US" dirty="0" smtClean="0"/>
              <a:t> Example (TI-RTOS)</a:t>
            </a: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361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Using a Separate Standalone Compiler</a:t>
            </a:r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Note that the compiler version for the project is now TI ARM v5.1.4 and the drop-down list of compilers available for the project now include it</a:t>
            </a:r>
          </a:p>
          <a:p>
            <a:endParaRPr lang="en-US" sz="1800" dirty="0">
              <a:solidFill>
                <a:srgbClr val="0066FF"/>
              </a:solidFill>
            </a:endParaRPr>
          </a:p>
          <a:p>
            <a:endParaRPr lang="en-US" sz="1800" dirty="0" smtClean="0">
              <a:solidFill>
                <a:srgbClr val="0066FF"/>
              </a:solidFill>
            </a:endParaRPr>
          </a:p>
          <a:p>
            <a:endParaRPr lang="en-US" sz="1800" dirty="0">
              <a:solidFill>
                <a:srgbClr val="0066FF"/>
              </a:solidFill>
            </a:endParaRPr>
          </a:p>
          <a:p>
            <a:endParaRPr lang="en-US" sz="1800" dirty="0" smtClean="0">
              <a:solidFill>
                <a:srgbClr val="0066FF"/>
              </a:solidFill>
            </a:endParaRPr>
          </a:p>
          <a:p>
            <a:r>
              <a:rPr lang="en-US" dirty="0" smtClean="0">
                <a:solidFill>
                  <a:srgbClr val="0066FF"/>
                </a:solidFill>
              </a:rPr>
              <a:t>The location of this standalone compiler installation is now “known” to CCS and will be available for all CCS projects</a:t>
            </a:r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4339" name="Picture 3" descr="E:\WORK\lprf\ss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038725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288000" cy="28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3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Using a Separate Standalone Compiler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87097" cy="511256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 the </a:t>
            </a:r>
            <a:r>
              <a:rPr lang="en-US" b="1" dirty="0" smtClean="0"/>
              <a:t>Debug</a:t>
            </a:r>
            <a:r>
              <a:rPr lang="en-US" dirty="0" smtClean="0"/>
              <a:t> button    to build, load and run the program to verify that it still works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a0389327\Desktop\cc3200workshop\ss\3200lab1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00" y="1700807"/>
            <a:ext cx="6831652" cy="455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6894942" y="1998051"/>
            <a:ext cx="845410" cy="23125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205433" y="5292386"/>
            <a:ext cx="1296144" cy="246981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2870469" y="3492195"/>
            <a:ext cx="2808312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dirty="0" smtClean="0"/>
              <a:t>Note that there is no perspective switch in </a:t>
            </a:r>
            <a:r>
              <a:rPr lang="en-CA" sz="1400" b="1" dirty="0" smtClean="0"/>
              <a:t>Simple Mode </a:t>
            </a:r>
            <a:endParaRPr lang="en-CA" sz="1400" b="1" dirty="0"/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2828056" y="1411392"/>
            <a:ext cx="3376945" cy="10556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dirty="0" smtClean="0"/>
              <a:t>      Note that since this is a different compiler installation, the run-time library may need to be first compiled as described earlier in slide 12.</a:t>
            </a:r>
            <a:endParaRPr lang="en-CA" sz="1000" dirty="0"/>
          </a:p>
        </p:txBody>
      </p:sp>
      <p:pic>
        <p:nvPicPr>
          <p:cNvPr id="10" name="Picture 9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7433" y="1484784"/>
            <a:ext cx="288000" cy="2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633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i="1" dirty="0" smtClean="0"/>
              <a:t>Simple Mode</a:t>
            </a:r>
            <a:endParaRPr lang="en-US" i="1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Terminate the Debug Session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Disable </a:t>
            </a:r>
            <a:r>
              <a:rPr lang="en-US" b="1" dirty="0" smtClean="0"/>
              <a:t>Simple Mode </a:t>
            </a:r>
            <a:r>
              <a:rPr lang="en-US" dirty="0">
                <a:ea typeface="Calibri" pitchFamily="34" charset="0"/>
                <a:cs typeface="Arial" pitchFamily="34" charset="0"/>
              </a:rPr>
              <a:t>in the </a:t>
            </a:r>
            <a:r>
              <a:rPr lang="en-US" b="1" dirty="0">
                <a:ea typeface="Calibri" pitchFamily="34" charset="0"/>
                <a:cs typeface="Arial" pitchFamily="34" charset="0"/>
              </a:rPr>
              <a:t>Getting Started</a:t>
            </a:r>
            <a:r>
              <a:rPr lang="en-US" dirty="0">
                <a:ea typeface="Calibri" pitchFamily="34" charset="0"/>
                <a:cs typeface="Arial" pitchFamily="34" charset="0"/>
              </a:rPr>
              <a:t> page (</a:t>
            </a:r>
            <a:r>
              <a:rPr lang="en-US" i="1" dirty="0">
                <a:ea typeface="Calibri" pitchFamily="34" charset="0"/>
                <a:cs typeface="Arial" pitchFamily="34" charset="0"/>
              </a:rPr>
              <a:t>View -&gt; Getting Started</a:t>
            </a:r>
            <a:r>
              <a:rPr lang="en-US" dirty="0">
                <a:ea typeface="Calibri" pitchFamily="34" charset="0"/>
                <a:cs typeface="Arial" pitchFamily="34" charset="0"/>
              </a:rPr>
              <a:t>) </a:t>
            </a:r>
            <a:endParaRPr lang="en-US" b="1" dirty="0"/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The rest of the workshop will not use </a:t>
            </a:r>
            <a:r>
              <a:rPr lang="en-CA" b="1" dirty="0" smtClean="0">
                <a:solidFill>
                  <a:srgbClr val="0066FF"/>
                </a:solidFill>
              </a:rPr>
              <a:t>Simple Mode</a:t>
            </a:r>
            <a:r>
              <a:rPr lang="en-CA" dirty="0" smtClean="0">
                <a:solidFill>
                  <a:srgbClr val="0066FF"/>
                </a:solidFill>
              </a:rPr>
              <a:t> but instead use the default </a:t>
            </a:r>
            <a:r>
              <a:rPr lang="en-CA" b="1" dirty="0" smtClean="0">
                <a:solidFill>
                  <a:srgbClr val="0066FF"/>
                </a:solidFill>
              </a:rPr>
              <a:t>CCS Edit</a:t>
            </a:r>
            <a:r>
              <a:rPr lang="en-CA" dirty="0" smtClean="0">
                <a:solidFill>
                  <a:srgbClr val="0066FF"/>
                </a:solidFill>
              </a:rPr>
              <a:t> and </a:t>
            </a:r>
            <a:r>
              <a:rPr lang="en-CA" b="1" dirty="0" smtClean="0">
                <a:solidFill>
                  <a:srgbClr val="0066FF"/>
                </a:solidFill>
              </a:rPr>
              <a:t>CCS Debug</a:t>
            </a:r>
            <a:r>
              <a:rPr lang="en-CA" dirty="0" smtClean="0">
                <a:solidFill>
                  <a:srgbClr val="0066FF"/>
                </a:solidFill>
              </a:rPr>
              <a:t> perspectives</a:t>
            </a:r>
            <a:endParaRPr lang="en-CA" dirty="0">
              <a:solidFill>
                <a:srgbClr val="0066FF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697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1: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196752"/>
            <a:ext cx="8467725" cy="4968552"/>
          </a:xfrm>
        </p:spPr>
        <p:txBody>
          <a:bodyPr/>
          <a:lstStyle/>
          <a:p>
            <a:r>
              <a:rPr lang="en-CA" dirty="0">
                <a:solidFill>
                  <a:srgbClr val="0066FF"/>
                </a:solidFill>
              </a:rPr>
              <a:t>After completing this lab you should now be familiar with</a:t>
            </a:r>
            <a:r>
              <a:rPr lang="en-CA" dirty="0" smtClean="0">
                <a:solidFill>
                  <a:srgbClr val="0066FF"/>
                </a:solidFill>
              </a:rPr>
              <a:t>: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Using the Resource Explorer to import, build and debug TI-RTOS examples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</a:t>
            </a:r>
            <a:r>
              <a:rPr lang="en-CA" b="1" dirty="0" smtClean="0">
                <a:solidFill>
                  <a:srgbClr val="0066FF"/>
                </a:solidFill>
              </a:rPr>
              <a:t>Simple Mode</a:t>
            </a:r>
          </a:p>
          <a:p>
            <a:pPr lvl="1"/>
            <a:r>
              <a:rPr lang="en-CA" dirty="0">
                <a:solidFill>
                  <a:srgbClr val="0066FF"/>
                </a:solidFill>
              </a:rPr>
              <a:t>H</a:t>
            </a:r>
            <a:r>
              <a:rPr lang="en-CA" dirty="0" smtClean="0">
                <a:solidFill>
                  <a:srgbClr val="0066FF"/>
                </a:solidFill>
              </a:rPr>
              <a:t>ow to configure CCS to use a standalone compiler installation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39898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2: BLINKY EXAMPLE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30 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9569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2: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467725" cy="4680520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Key Objectives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Import the </a:t>
            </a:r>
            <a:r>
              <a:rPr lang="en-CA" b="1" dirty="0" err="1" smtClean="0">
                <a:solidFill>
                  <a:srgbClr val="0066FF"/>
                </a:solidFill>
              </a:rPr>
              <a:t>blinky</a:t>
            </a:r>
            <a:r>
              <a:rPr lang="en-CA" dirty="0" smtClean="0">
                <a:solidFill>
                  <a:srgbClr val="0066FF"/>
                </a:solidFill>
              </a:rPr>
              <a:t> project from the SDK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Modify source code in the </a:t>
            </a:r>
            <a:r>
              <a:rPr lang="en-CA" b="1" dirty="0" err="1" smtClean="0">
                <a:solidFill>
                  <a:srgbClr val="0066FF"/>
                </a:solidFill>
              </a:rPr>
              <a:t>blinky</a:t>
            </a:r>
            <a:r>
              <a:rPr lang="en-CA" dirty="0" smtClean="0">
                <a:solidFill>
                  <a:srgbClr val="0066FF"/>
                </a:solidFill>
              </a:rPr>
              <a:t> project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Create and add a </a:t>
            </a:r>
            <a:r>
              <a:rPr lang="en-CA" b="1" dirty="0" smtClean="0">
                <a:solidFill>
                  <a:srgbClr val="0066FF"/>
                </a:solidFill>
              </a:rPr>
              <a:t>Target Configuration</a:t>
            </a:r>
            <a:r>
              <a:rPr lang="en-CA" dirty="0" smtClean="0">
                <a:solidFill>
                  <a:srgbClr val="0066FF"/>
                </a:solidFill>
              </a:rPr>
              <a:t> file to the project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Debug the </a:t>
            </a:r>
            <a:r>
              <a:rPr lang="en-CA" b="1" dirty="0" err="1" smtClean="0">
                <a:solidFill>
                  <a:srgbClr val="0066FF"/>
                </a:solidFill>
              </a:rPr>
              <a:t>blinky</a:t>
            </a:r>
            <a:r>
              <a:rPr lang="en-CA" b="1" dirty="0" smtClean="0">
                <a:solidFill>
                  <a:srgbClr val="0066FF"/>
                </a:solidFill>
              </a:rPr>
              <a:t> </a:t>
            </a:r>
            <a:r>
              <a:rPr lang="en-CA" dirty="0" smtClean="0">
                <a:solidFill>
                  <a:srgbClr val="0066FF"/>
                </a:solidFill>
              </a:rPr>
              <a:t>project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Profiling</a:t>
            </a:r>
          </a:p>
          <a:p>
            <a:pPr lvl="1"/>
            <a:endParaRPr lang="en-CA" dirty="0" smtClean="0">
              <a:solidFill>
                <a:srgbClr val="0066FF"/>
              </a:solidFill>
            </a:endParaRPr>
          </a:p>
          <a:p>
            <a:r>
              <a:rPr lang="en-CA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Project Import Wizard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Basic Source Editing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Target Configurations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Basic Debug</a:t>
            </a:r>
          </a:p>
          <a:p>
            <a:pPr lvl="1"/>
            <a:r>
              <a:rPr lang="en-CA" dirty="0" err="1" smtClean="0">
                <a:solidFill>
                  <a:srgbClr val="0066FF"/>
                </a:solidFill>
              </a:rPr>
              <a:t>Watchpoints</a:t>
            </a:r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Event Counters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7729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</a:t>
            </a:r>
            <a:r>
              <a:rPr lang="en-US" i="1" dirty="0" err="1" smtClean="0"/>
              <a:t>blinky</a:t>
            </a:r>
            <a:r>
              <a:rPr lang="en-US" dirty="0" smtClean="0"/>
              <a:t>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8467725" cy="15950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Browse Examples</a:t>
            </a:r>
            <a:r>
              <a:rPr lang="en-US" dirty="0" smtClean="0"/>
              <a:t> in the </a:t>
            </a:r>
            <a:r>
              <a:rPr lang="en-US" b="1" dirty="0" smtClean="0"/>
              <a:t>Getting Started</a:t>
            </a:r>
            <a:r>
              <a:rPr lang="en-US" dirty="0" smtClean="0"/>
              <a:t> page</a:t>
            </a: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1266" name="Picture 2" descr="C:\Users\a0389327\Desktop\cc3200workshop\ss\3200lab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790472" cy="11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a0389327\Desktop\cc3200workshop\ss\3200lab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24840"/>
            <a:ext cx="4265226" cy="377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28756" y="2780928"/>
            <a:ext cx="4395505" cy="3484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/>
              <a:t>Import the </a:t>
            </a:r>
            <a:r>
              <a:rPr lang="en-US" b="1" dirty="0" err="1"/>
              <a:t>blinky</a:t>
            </a:r>
            <a:r>
              <a:rPr lang="en-US" dirty="0"/>
              <a:t> </a:t>
            </a:r>
            <a:r>
              <a:rPr lang="en-US" dirty="0" smtClean="0"/>
              <a:t>example project located </a:t>
            </a:r>
            <a:r>
              <a:rPr lang="en-US" dirty="0"/>
              <a:t>in: </a:t>
            </a:r>
            <a:r>
              <a:rPr lang="en-US" i="1" dirty="0"/>
              <a:t>C:\ti\CC3200SDK\cc3200-sdk\example\blinky\ccs</a:t>
            </a:r>
            <a:endParaRPr lang="en-US" sz="2200" i="1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658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 </a:t>
            </a:r>
            <a:r>
              <a:rPr lang="en-US" i="1" dirty="0" err="1" smtClean="0"/>
              <a:t>blinky</a:t>
            </a:r>
            <a:r>
              <a:rPr lang="en-US" dirty="0"/>
              <a:t>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8467725" cy="310922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</a:t>
            </a:r>
            <a:r>
              <a:rPr lang="en-US" b="1" dirty="0" err="1" smtClean="0"/>
              <a:t>main.c</a:t>
            </a:r>
            <a:r>
              <a:rPr lang="en-US" dirty="0" smtClean="0"/>
              <a:t> in the editor by double-clicking it in the </a:t>
            </a:r>
            <a:r>
              <a:rPr lang="en-US" b="1" dirty="0" smtClean="0"/>
              <a:t>Project Explorer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Insert the following line after line 70:</a:t>
            </a:r>
          </a:p>
          <a:p>
            <a:pPr marL="804862" lvl="1" indent="-457200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g_bCount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804862" lvl="1" indent="-457200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2290" name="Picture 2" descr="C:\Users\a0389327\Desktop\cc3200workshop\ss\3200lab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64" y="2780928"/>
            <a:ext cx="3295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 </a:t>
            </a:r>
            <a:r>
              <a:rPr lang="en-US" i="1" dirty="0" err="1"/>
              <a:t>blinky</a:t>
            </a:r>
            <a:r>
              <a:rPr lang="en-US" dirty="0"/>
              <a:t> Project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4953943" cy="512545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/>
              <a:t>In the </a:t>
            </a:r>
            <a:r>
              <a:rPr lang="en-US" b="1" dirty="0" err="1" smtClean="0"/>
              <a:t>LEDBlinkyRoutine</a:t>
            </a:r>
            <a:r>
              <a:rPr lang="en-US" dirty="0" smtClean="0"/>
              <a:t>:</a:t>
            </a:r>
          </a:p>
          <a:p>
            <a:pPr marL="804862" lvl="1" indent="-457200"/>
            <a:r>
              <a:rPr lang="en-US" dirty="0" smtClean="0">
                <a:cs typeface="Courier New" panose="02070309020205020404" pitchFamily="49" charset="0"/>
              </a:rPr>
              <a:t>Modify the while loop as such: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1084262" lvl="2" indent="-457200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while(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g_bCount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&lt;10)</a:t>
            </a:r>
          </a:p>
          <a:p>
            <a:pPr marL="804862" lvl="1" indent="-457200"/>
            <a:r>
              <a:rPr lang="en-US" dirty="0" smtClean="0">
                <a:cs typeface="Courier New" panose="02070309020205020404" pitchFamily="49" charset="0"/>
              </a:rPr>
              <a:t>Add the following line at the end of the function:</a:t>
            </a:r>
          </a:p>
          <a:p>
            <a:pPr marL="1084262" lvl="2" indent="-457200"/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_bCount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cs typeface="Courier New" panose="02070309020205020404" pitchFamily="49" charset="0"/>
              </a:rPr>
              <a:t>Press the </a:t>
            </a:r>
            <a:r>
              <a:rPr lang="en-US" b="1" dirty="0" smtClean="0">
                <a:cs typeface="Courier New" panose="02070309020205020404" pitchFamily="49" charset="0"/>
              </a:rPr>
              <a:t>Save</a:t>
            </a:r>
            <a:r>
              <a:rPr lang="en-US" dirty="0" smtClean="0">
                <a:cs typeface="Courier New" panose="02070309020205020404" pitchFamily="49" charset="0"/>
              </a:rPr>
              <a:t>      button to save the changes in the file</a:t>
            </a:r>
          </a:p>
          <a:p>
            <a:pPr marL="804862" lvl="1" indent="-457200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3314" name="Picture 2" descr="C:\Users\a0389327\Desktop\cc3200workshop\ss\3200lab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457575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73189"/>
            <a:ext cx="247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86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Add Target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8482335" cy="52694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Right-click on the </a:t>
            </a:r>
            <a:r>
              <a:rPr lang="en-US" b="1" dirty="0" err="1" smtClean="0"/>
              <a:t>blinky</a:t>
            </a:r>
            <a:r>
              <a:rPr lang="en-US" dirty="0" smtClean="0"/>
              <a:t> project and select </a:t>
            </a:r>
            <a:r>
              <a:rPr lang="en-US" i="1" dirty="0" smtClean="0"/>
              <a:t>New -&gt; Target Configuration File</a:t>
            </a:r>
            <a:r>
              <a:rPr lang="en-US" dirty="0" smtClean="0"/>
              <a:t> in the context menu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Courier New" panose="02070309020205020404" pitchFamily="49" charset="0"/>
              </a:rPr>
              <a:t>Select </a:t>
            </a:r>
            <a:r>
              <a:rPr lang="en-US" b="1" dirty="0" smtClean="0">
                <a:cs typeface="Courier New" panose="02070309020205020404" pitchFamily="49" charset="0"/>
              </a:rPr>
              <a:t>CC3200LP.ccxml</a:t>
            </a:r>
            <a:r>
              <a:rPr lang="en-US" dirty="0" smtClean="0">
                <a:cs typeface="Courier New" panose="02070309020205020404" pitchFamily="49" charset="0"/>
              </a:rPr>
              <a:t> as the </a:t>
            </a:r>
            <a:r>
              <a:rPr lang="en-US" b="1" dirty="0" smtClean="0">
                <a:cs typeface="Courier New" panose="02070309020205020404" pitchFamily="49" charset="0"/>
              </a:rPr>
              <a:t>File Name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cs typeface="Courier New" panose="02070309020205020404" pitchFamily="49" charset="0"/>
              </a:rPr>
              <a:t>Select </a:t>
            </a:r>
            <a:r>
              <a:rPr lang="en-US" b="1" dirty="0" smtClean="0">
                <a:cs typeface="Courier New" panose="02070309020205020404" pitchFamily="49" charset="0"/>
              </a:rPr>
              <a:t>Finish</a:t>
            </a:r>
          </a:p>
          <a:p>
            <a:pPr marL="457200" indent="-457200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0482" name="Picture 2" descr="C:\Users\a0389327\Desktop\cc3200workshop\ss\3200lab2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39" y="1844824"/>
            <a:ext cx="5989817" cy="26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0389327\Desktop\cc3200workshop\ss\3200lab2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3685561" cy="261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1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0389327\Desktop\cc3200workshop\ss\cc3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933129" cy="19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2"/>
            <a:ext cx="8467725" cy="5123457"/>
          </a:xfrm>
        </p:spPr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/>
              <a:t>Code Composer Studio </a:t>
            </a:r>
            <a:r>
              <a:rPr lang="en-US" dirty="0" smtClean="0"/>
              <a:t>v6</a:t>
            </a:r>
            <a:endParaRPr lang="en-US" dirty="0"/>
          </a:p>
          <a:p>
            <a:pPr lvl="2"/>
            <a:r>
              <a:rPr lang="en-US" dirty="0" smtClean="0"/>
              <a:t>With </a:t>
            </a:r>
            <a:r>
              <a:rPr lang="en-US" dirty="0"/>
              <a:t>all </a:t>
            </a:r>
            <a:r>
              <a:rPr lang="en-US" dirty="0" smtClean="0"/>
              <a:t>Wireless Connectivity components installed</a:t>
            </a:r>
          </a:p>
          <a:p>
            <a:pPr lvl="2"/>
            <a:r>
              <a:rPr lang="en-US" dirty="0" smtClean="0"/>
              <a:t>CC3200 Device Support Package (via App Center)</a:t>
            </a:r>
          </a:p>
          <a:p>
            <a:pPr lvl="2"/>
            <a:r>
              <a:rPr lang="en-US" dirty="0" smtClean="0"/>
              <a:t>TI-RTOS for </a:t>
            </a:r>
            <a:r>
              <a:rPr lang="en-US" dirty="0" err="1" smtClean="0"/>
              <a:t>SimpleLink</a:t>
            </a:r>
            <a:r>
              <a:rPr lang="en-US" dirty="0" smtClean="0"/>
              <a:t> CC3XXX (via </a:t>
            </a:r>
            <a:r>
              <a:rPr lang="en-US" smtClean="0"/>
              <a:t>App Center)</a:t>
            </a:r>
            <a:endParaRPr lang="en-US" dirty="0" smtClean="0"/>
          </a:p>
          <a:p>
            <a:r>
              <a:rPr lang="en-US" dirty="0" smtClean="0"/>
              <a:t>Standalone compiler version TI ARM 5.1.4</a:t>
            </a:r>
          </a:p>
          <a:p>
            <a:r>
              <a:rPr lang="en-US" dirty="0" smtClean="0"/>
              <a:t>CC32XX SDK</a:t>
            </a:r>
          </a:p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CC3200 </a:t>
            </a:r>
            <a:r>
              <a:rPr lang="en-US" dirty="0" err="1" smtClean="0"/>
              <a:t>LaunchPad</a:t>
            </a:r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6" descr="j0398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6732" y="4545865"/>
            <a:ext cx="18192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11150" y="5155465"/>
            <a:ext cx="3236655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169863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/>
              <a:t>USB JTAG Connection</a:t>
            </a:r>
            <a:endParaRPr lang="en-US" sz="2000" b="1" dirty="0"/>
          </a:p>
        </p:txBody>
      </p:sp>
      <p:sp>
        <p:nvSpPr>
          <p:cNvPr id="6" name="Left-Right Arrow 5"/>
          <p:cNvSpPr/>
          <p:nvPr/>
        </p:nvSpPr>
        <p:spPr>
          <a:xfrm>
            <a:off x="1925451" y="5517232"/>
            <a:ext cx="3008055" cy="457200"/>
          </a:xfrm>
          <a:prstGeom prst="leftRightArrow">
            <a:avLst/>
          </a:prstGeom>
          <a:solidFill>
            <a:srgbClr val="00B05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and Add Target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8482335" cy="526946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Set the following:</a:t>
            </a:r>
          </a:p>
          <a:p>
            <a:pPr marL="804862" lvl="1" indent="-457200"/>
            <a:r>
              <a:rPr lang="en-US" i="1" dirty="0" smtClean="0"/>
              <a:t>Connection</a:t>
            </a:r>
            <a:r>
              <a:rPr lang="en-US" dirty="0" smtClean="0"/>
              <a:t>: </a:t>
            </a:r>
            <a:r>
              <a:rPr lang="en-US" b="1" dirty="0" err="1" smtClean="0"/>
              <a:t>Stellaris</a:t>
            </a:r>
            <a:r>
              <a:rPr lang="en-US" b="1" dirty="0"/>
              <a:t> </a:t>
            </a:r>
            <a:r>
              <a:rPr lang="en-US" b="1" dirty="0" smtClean="0"/>
              <a:t>In-Circuit Debug Interface</a:t>
            </a:r>
          </a:p>
          <a:p>
            <a:pPr marL="804862" lvl="1" indent="-457200"/>
            <a:r>
              <a:rPr lang="en-US" i="1" dirty="0" smtClean="0"/>
              <a:t>Board or Device</a:t>
            </a:r>
            <a:r>
              <a:rPr lang="en-US" dirty="0" smtClean="0"/>
              <a:t>: </a:t>
            </a:r>
            <a:r>
              <a:rPr lang="en-US" b="1" dirty="0" smtClean="0"/>
              <a:t>CC3200</a:t>
            </a:r>
          </a:p>
          <a:p>
            <a:pPr marL="804862" lvl="1" indent="-457200"/>
            <a:endParaRPr lang="en-US" b="1" dirty="0"/>
          </a:p>
          <a:p>
            <a:pPr marL="804862" lvl="1" indent="-457200"/>
            <a:endParaRPr lang="en-US" b="1" dirty="0" smtClean="0"/>
          </a:p>
          <a:p>
            <a:pPr marL="804862" lvl="1" indent="-457200"/>
            <a:endParaRPr lang="en-US" b="1" dirty="0"/>
          </a:p>
          <a:p>
            <a:pPr marL="804862" lvl="1" indent="-457200"/>
            <a:endParaRPr lang="en-US" b="1" dirty="0" smtClean="0"/>
          </a:p>
          <a:p>
            <a:pPr marL="804862" lvl="1" indent="-457200"/>
            <a:endParaRPr lang="en-US" b="1" dirty="0"/>
          </a:p>
          <a:p>
            <a:pPr marL="804862" lvl="1" indent="-457200"/>
            <a:endParaRPr lang="en-US" b="1" dirty="0" smtClean="0"/>
          </a:p>
          <a:p>
            <a:pPr marL="804862" lvl="1" indent="-457200"/>
            <a:endParaRPr lang="en-US" b="1" dirty="0"/>
          </a:p>
          <a:p>
            <a:pPr marL="804862" lvl="1" indent="-457200"/>
            <a:endParaRPr lang="en-US" b="1" dirty="0" smtClean="0"/>
          </a:p>
          <a:p>
            <a:pPr marL="804862" lvl="1" indent="-457200"/>
            <a:endParaRPr lang="en-US" b="1" dirty="0"/>
          </a:p>
          <a:p>
            <a:pPr marL="804862" lvl="1" indent="-457200"/>
            <a:endParaRPr lang="en-US" b="1" dirty="0" smtClean="0"/>
          </a:p>
          <a:p>
            <a:pPr marL="804862" lvl="1" indent="-457200"/>
            <a:endParaRPr lang="en-US" b="1" dirty="0"/>
          </a:p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Press </a:t>
            </a:r>
            <a:r>
              <a:rPr lang="en-US" b="1" dirty="0" smtClean="0"/>
              <a:t>Save</a:t>
            </a:r>
            <a:r>
              <a:rPr lang="en-US" dirty="0" smtClean="0"/>
              <a:t> to save the target configuration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457200" indent="-457200">
              <a:buFont typeface="+mj-lt"/>
              <a:buAutoNum type="arabicPeriod" startAt="4"/>
            </a:pPr>
            <a:endParaRPr lang="en-US" dirty="0" smtClean="0"/>
          </a:p>
          <a:p>
            <a:pPr marL="457200" indent="-457200">
              <a:buFont typeface="+mj-lt"/>
              <a:buAutoNum type="arabicPeriod" startAt="4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dirty="0">
              <a:cs typeface="Courier New" panose="02070309020205020404" pitchFamily="49" charset="0"/>
            </a:endParaRPr>
          </a:p>
          <a:p>
            <a:pPr marL="457200" indent="-457200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1506" name="Picture 2" descr="C:\Users\a0389327\Desktop\cc3200workshop\ss\3200lab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6192688" cy="355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04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Build and Debug </a:t>
            </a:r>
            <a:r>
              <a:rPr lang="en-CA" i="1" dirty="0" err="1" smtClean="0"/>
              <a:t>blinky</a:t>
            </a:r>
            <a:r>
              <a:rPr lang="en-CA" i="1" dirty="0" smtClean="0"/>
              <a:t>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640960" cy="46926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Press the </a:t>
            </a:r>
            <a:r>
              <a:rPr lang="en-US" b="1" dirty="0" smtClean="0"/>
              <a:t>Debug</a:t>
            </a:r>
            <a:r>
              <a:rPr lang="en-US" dirty="0" smtClean="0"/>
              <a:t>      button – make sure the </a:t>
            </a:r>
            <a:r>
              <a:rPr lang="en-US" b="1" dirty="0" err="1" smtClean="0"/>
              <a:t>blinky</a:t>
            </a:r>
            <a:r>
              <a:rPr lang="en-US" dirty="0" smtClean="0"/>
              <a:t> project is selected first!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Program should be loaded to target and CCS should be halted at </a:t>
            </a:r>
            <a:r>
              <a:rPr lang="en-US" b="1" dirty="0" smtClean="0">
                <a:solidFill>
                  <a:srgbClr val="0066FF"/>
                </a:solidFill>
              </a:rPr>
              <a:t>main()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Press the </a:t>
            </a:r>
            <a:r>
              <a:rPr lang="en-CA" b="1" dirty="0" smtClean="0"/>
              <a:t>Run</a:t>
            </a:r>
            <a:r>
              <a:rPr lang="en-CA" dirty="0" smtClean="0"/>
              <a:t> button      to run the program</a:t>
            </a:r>
          </a:p>
          <a:p>
            <a:pPr lvl="1"/>
            <a:r>
              <a:rPr lang="en-US" sz="1600" dirty="0" smtClean="0">
                <a:solidFill>
                  <a:srgbClr val="0066FF"/>
                </a:solidFill>
              </a:rPr>
              <a:t>LEDs D7 (red), D6 (yellow), D5 (green) will blink in that order, cycling through 10 times</a:t>
            </a:r>
            <a:endParaRPr lang="en-CA" dirty="0" smtClean="0"/>
          </a:p>
          <a:p>
            <a:pPr marL="342900" indent="-342900">
              <a:buFont typeface="+mj-lt"/>
              <a:buAutoNum type="arabicPeriod"/>
            </a:pPr>
            <a:r>
              <a:rPr lang="en-CA" dirty="0" smtClean="0">
                <a:solidFill>
                  <a:srgbClr val="0066FF"/>
                </a:solidFill>
              </a:rPr>
              <a:t>[OPTIONAL]: </a:t>
            </a:r>
            <a:r>
              <a:rPr lang="en-CA" dirty="0" smtClean="0"/>
              <a:t>Press the </a:t>
            </a:r>
            <a:r>
              <a:rPr lang="en-CA" b="1" dirty="0" smtClean="0"/>
              <a:t>Suspend</a:t>
            </a:r>
            <a:r>
              <a:rPr lang="en-CA" dirty="0" smtClean="0"/>
              <a:t> button     to halt execution (if you do not wish to wait for the LEDs to cycle 10 times)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 smtClean="0"/>
              <a:t>Press the </a:t>
            </a:r>
            <a:r>
              <a:rPr lang="en-CA" b="1" dirty="0" smtClean="0"/>
              <a:t>Restart</a:t>
            </a:r>
            <a:r>
              <a:rPr lang="en-CA" dirty="0" smtClean="0"/>
              <a:t> button     to restart the program and set the program counter at the beginning of </a:t>
            </a:r>
            <a:r>
              <a:rPr lang="en-CA" b="1" dirty="0" smtClean="0"/>
              <a:t>main</a:t>
            </a:r>
          </a:p>
          <a:p>
            <a:pPr marL="341312" lvl="1" indent="0">
              <a:buNone/>
            </a:pPr>
            <a:endParaRPr lang="en-US" dirty="0" smtClean="0">
              <a:solidFill>
                <a:srgbClr val="0066FF"/>
              </a:solidFill>
            </a:endParaRPr>
          </a:p>
          <a:p>
            <a:pPr marL="45085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CA" sz="1800" dirty="0" smtClean="0"/>
          </a:p>
          <a:p>
            <a:pPr marL="342900" indent="-342900">
              <a:buNone/>
            </a:pPr>
            <a:r>
              <a:rPr lang="en-CA" sz="1600" dirty="0" smtClean="0">
                <a:solidFill>
                  <a:srgbClr val="0066FF"/>
                </a:solidFill>
              </a:rPr>
              <a:t>	</a:t>
            </a:r>
            <a:endParaRPr lang="en-US" sz="1800" b="0" dirty="0" smtClean="0"/>
          </a:p>
          <a:p>
            <a:endParaRPr lang="en-US" sz="1800" b="0" dirty="0" smtClean="0"/>
          </a:p>
          <a:p>
            <a:pPr marL="0" indent="0">
              <a:buNone/>
            </a:pPr>
            <a:endParaRPr lang="en-US" sz="1600" b="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9724"/>
            <a:ext cx="21602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 descr="run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6868" y="2246845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96964"/>
            <a:ext cx="180975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0" y="1700808"/>
            <a:ext cx="288000" cy="28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0" y="2564904"/>
            <a:ext cx="288000" cy="2880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96" y="3861048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9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Debugging: Using </a:t>
            </a:r>
            <a:r>
              <a:rPr lang="en-CA" dirty="0" err="1" smtClean="0"/>
              <a:t>Watchpoints</a:t>
            </a:r>
            <a:endParaRPr lang="en-US" dirty="0" smtClean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487097" cy="5328592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>
                <a:solidFill>
                  <a:srgbClr val="0066FF"/>
                </a:solidFill>
              </a:rPr>
              <a:t>A Watchpoint is a type of breakpoint that monitors activity on a memory address</a:t>
            </a:r>
            <a:br>
              <a:rPr lang="pt-BR" dirty="0" smtClean="0">
                <a:solidFill>
                  <a:srgbClr val="0066FF"/>
                </a:solidFill>
              </a:rPr>
            </a:br>
            <a:r>
              <a:rPr lang="pt-BR" dirty="0" smtClean="0">
                <a:solidFill>
                  <a:srgbClr val="0066FF"/>
                </a:solidFill>
              </a:rPr>
              <a:t/>
            </a:r>
            <a:br>
              <a:rPr lang="pt-BR" dirty="0" smtClean="0">
                <a:solidFill>
                  <a:srgbClr val="0066FF"/>
                </a:solidFill>
              </a:rPr>
            </a:br>
            <a:r>
              <a:rPr lang="pt-BR" b="0" dirty="0" smtClean="0">
                <a:solidFill>
                  <a:srgbClr val="0066FF"/>
                </a:solidFill>
              </a:rPr>
              <a:t>In this step we will set a watchpoint to halt the CPU when </a:t>
            </a:r>
            <a:r>
              <a:rPr lang="en-US" b="1" dirty="0" err="1" smtClean="0">
                <a:solidFill>
                  <a:srgbClr val="0066FF"/>
                </a:solidFill>
              </a:rPr>
              <a:t>g_bCount</a:t>
            </a:r>
            <a:r>
              <a:rPr lang="en-US" b="0" dirty="0" smtClean="0">
                <a:solidFill>
                  <a:srgbClr val="0066FF"/>
                </a:solidFill>
              </a:rPr>
              <a:t> reaches ‘3’ (3 cycles of LED blinks)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b="1" dirty="0" err="1" smtClean="0"/>
              <a:t>main.c</a:t>
            </a:r>
            <a:r>
              <a:rPr lang="en-US" dirty="0" smtClean="0"/>
              <a:t> (via the editor): Highlight </a:t>
            </a:r>
            <a:r>
              <a:rPr lang="en-US" b="1" dirty="0" err="1" smtClean="0"/>
              <a:t>g_bCount</a:t>
            </a:r>
            <a:r>
              <a:rPr lang="en-US" b="1" dirty="0" smtClean="0"/>
              <a:t> </a:t>
            </a:r>
            <a:r>
              <a:rPr lang="en-US" dirty="0" smtClean="0"/>
              <a:t>right-click and select </a:t>
            </a:r>
            <a:r>
              <a:rPr lang="en-US" i="1" dirty="0" smtClean="0"/>
              <a:t>Breakpoint -&gt; Hardware </a:t>
            </a:r>
            <a:r>
              <a:rPr lang="en-US" i="1" dirty="0" err="1" smtClean="0"/>
              <a:t>Watchpoint</a:t>
            </a:r>
            <a:r>
              <a:rPr lang="en-US" i="1" dirty="0" smtClean="0"/>
              <a:t> </a:t>
            </a:r>
            <a:r>
              <a:rPr lang="en-US" dirty="0" smtClean="0"/>
              <a:t>in the context menu</a:t>
            </a:r>
            <a:endParaRPr lang="en-US" i="1" dirty="0" smtClean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" y="1006087"/>
            <a:ext cx="288000" cy="28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" y="1916832"/>
            <a:ext cx="288000" cy="288000"/>
          </a:xfrm>
          <a:prstGeom prst="rect">
            <a:avLst/>
          </a:prstGeom>
        </p:spPr>
      </p:pic>
      <p:pic>
        <p:nvPicPr>
          <p:cNvPr id="2" name="Picture 2" descr="C:\Users\a0389327\Desktop\cc3200workshop\ss\3200lab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395165"/>
            <a:ext cx="56197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a0389327\Desktop\cc3200workshop\ss\3200lab1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69167"/>
            <a:ext cx="6469062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>
            <a:off x="5436096" y="5033409"/>
            <a:ext cx="432048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Right-click on the </a:t>
            </a:r>
            <a:r>
              <a:rPr lang="en-CA" dirty="0" err="1" smtClean="0"/>
              <a:t>watchpoint</a:t>
            </a:r>
            <a:r>
              <a:rPr lang="en-CA" dirty="0" smtClean="0"/>
              <a:t> in the </a:t>
            </a:r>
            <a:r>
              <a:rPr lang="en-CA" b="1" dirty="0" smtClean="0"/>
              <a:t>Breakpoints</a:t>
            </a:r>
            <a:r>
              <a:rPr lang="en-CA" dirty="0" smtClean="0"/>
              <a:t> view and select </a:t>
            </a:r>
            <a:r>
              <a:rPr lang="en-CA" b="1" dirty="0" smtClean="0"/>
              <a:t>Breakpoint Properties</a:t>
            </a:r>
            <a:r>
              <a:rPr lang="en-CA" dirty="0" smtClean="0"/>
              <a:t> in the context menu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Modify the properties to match the settings in the screenshot below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CA" dirty="0" smtClean="0"/>
              <a:t>Hit </a:t>
            </a:r>
            <a:r>
              <a:rPr lang="en-CA" b="1" dirty="0" smtClean="0"/>
              <a:t>OK</a:t>
            </a:r>
            <a:r>
              <a:rPr lang="en-CA" dirty="0" smtClean="0"/>
              <a:t> to apply the changes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/>
              <a:t>Debugging: </a:t>
            </a:r>
            <a:r>
              <a:rPr lang="en-CA" dirty="0" err="1"/>
              <a:t>Watchpoints</a:t>
            </a:r>
            <a:endParaRPr lang="en-US" dirty="0"/>
          </a:p>
        </p:txBody>
      </p:sp>
      <p:pic>
        <p:nvPicPr>
          <p:cNvPr id="16386" name="Picture 2" descr="C:\Users\a0389327\Desktop\cc3200workshop\ss\3200lab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963282"/>
            <a:ext cx="6408712" cy="32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9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0389327\Desktop\cc3200workshop\ss\3200lab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49748"/>
            <a:ext cx="2508494" cy="302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Debugging: Using </a:t>
            </a:r>
            <a:r>
              <a:rPr lang="en-CA" dirty="0" err="1" smtClean="0"/>
              <a:t>Watchpoints</a:t>
            </a:r>
            <a:endParaRPr lang="en-US" dirty="0" smtClean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980729"/>
            <a:ext cx="6192687" cy="4896544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/>
              <a:t>In </a:t>
            </a:r>
            <a:r>
              <a:rPr lang="en-US" b="1" dirty="0" err="1"/>
              <a:t>main.c</a:t>
            </a:r>
            <a:r>
              <a:rPr lang="en-US" dirty="0"/>
              <a:t> (via the editor</a:t>
            </a:r>
            <a:r>
              <a:rPr lang="en-US" dirty="0" smtClean="0"/>
              <a:t>): Highlight </a:t>
            </a:r>
            <a:r>
              <a:rPr lang="en-US" b="1" dirty="0" err="1"/>
              <a:t>g_bCount</a:t>
            </a:r>
            <a:r>
              <a:rPr lang="en-US" dirty="0"/>
              <a:t>, right-click and select </a:t>
            </a:r>
            <a:r>
              <a:rPr lang="en-US" i="1" dirty="0" smtClean="0"/>
              <a:t>Add to Watch Expression… </a:t>
            </a:r>
            <a:r>
              <a:rPr lang="en-US" dirty="0"/>
              <a:t>in the context menu</a:t>
            </a:r>
            <a:endParaRPr lang="en-US" i="1" dirty="0"/>
          </a:p>
          <a:p>
            <a:pPr marL="457200" indent="-457200" eaLnBrk="1" hangingPunct="1">
              <a:buFont typeface="+mj-lt"/>
              <a:buAutoNum type="arabicPeriod" startAt="5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 startAt="5"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 startAt="5"/>
            </a:pPr>
            <a:r>
              <a:rPr lang="en-US" dirty="0" smtClean="0"/>
              <a:t>Run     the target again. Execution will halt when </a:t>
            </a:r>
            <a:r>
              <a:rPr lang="en-US" b="1" dirty="0" err="1"/>
              <a:t>g_bCount</a:t>
            </a:r>
            <a:r>
              <a:rPr lang="en-US" b="1" dirty="0"/>
              <a:t> </a:t>
            </a:r>
            <a:r>
              <a:rPr lang="en-US" dirty="0" smtClean="0"/>
              <a:t>reaches </a:t>
            </a:r>
            <a:r>
              <a:rPr lang="en-US" b="1" dirty="0" smtClean="0"/>
              <a:t>3</a:t>
            </a:r>
          </a:p>
          <a:p>
            <a:pPr marL="381000" indent="-381000" eaLnBrk="1" hangingPunct="1">
              <a:buFont typeface="+mj-lt"/>
              <a:buAutoNum type="arabicPeriod" startAt="5"/>
            </a:pPr>
            <a:endParaRPr lang="en-US" b="1" dirty="0"/>
          </a:p>
          <a:p>
            <a:pPr marL="0" indent="0" eaLnBrk="1" hangingPunct="1">
              <a:buNone/>
            </a:pPr>
            <a:endParaRPr lang="en-US" b="1" dirty="0" smtClean="0"/>
          </a:p>
          <a:p>
            <a:pPr marL="457200" indent="-457200" eaLnBrk="1" hangingPunct="1">
              <a:buFont typeface="+mj-lt"/>
              <a:buAutoNum type="arabicPeriod" startAt="7"/>
            </a:pPr>
            <a:r>
              <a:rPr lang="en-US" dirty="0" smtClean="0"/>
              <a:t>Remove the </a:t>
            </a:r>
            <a:r>
              <a:rPr lang="en-US" dirty="0" err="1" smtClean="0"/>
              <a:t>watchpoint</a:t>
            </a:r>
            <a:r>
              <a:rPr lang="en-US" dirty="0" smtClean="0"/>
              <a:t> using the </a:t>
            </a:r>
            <a:r>
              <a:rPr lang="en-US" b="1" dirty="0" smtClean="0"/>
              <a:t>Remove All Breakpoints</a:t>
            </a:r>
            <a:r>
              <a:rPr lang="en-US" dirty="0" smtClean="0"/>
              <a:t> button </a:t>
            </a:r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endParaRPr lang="pt-BR" dirty="0" smtClean="0"/>
          </a:p>
          <a:p>
            <a:pPr marL="381000" indent="-381000" eaLnBrk="1" hangingPunct="1"/>
            <a:endParaRPr lang="en-US" dirty="0" smtClean="0"/>
          </a:p>
        </p:txBody>
      </p:sp>
      <p:pic>
        <p:nvPicPr>
          <p:cNvPr id="6" name="Picture 10" descr="run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3329" y="3156434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04" y="4071927"/>
            <a:ext cx="20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 descr="C:\Users\a0389327\Desktop\cc3200workshop\ss\3200lab2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2377"/>
            <a:ext cx="49815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wn Arrow 12"/>
          <p:cNvSpPr/>
          <p:nvPr/>
        </p:nvSpPr>
        <p:spPr>
          <a:xfrm rot="5400000">
            <a:off x="5836352" y="1899172"/>
            <a:ext cx="432048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63" y="5373216"/>
            <a:ext cx="26670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6" y="1674950"/>
            <a:ext cx="5019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34739" y="1674950"/>
            <a:ext cx="1265053" cy="26022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92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Content Placeholder 2"/>
          <p:cNvSpPr>
            <a:spLocks noGrp="1"/>
          </p:cNvSpPr>
          <p:nvPr>
            <p:ph idx="1"/>
          </p:nvPr>
        </p:nvSpPr>
        <p:spPr>
          <a:xfrm>
            <a:off x="510981" y="968614"/>
            <a:ext cx="8041923" cy="5268698"/>
          </a:xfrm>
        </p:spPr>
        <p:txBody>
          <a:bodyPr/>
          <a:lstStyle/>
          <a:p>
            <a:r>
              <a:rPr lang="en-US" dirty="0" smtClean="0">
                <a:solidFill>
                  <a:srgbClr val="0066FF"/>
                </a:solidFill>
              </a:rPr>
              <a:t>Set event counters from the </a:t>
            </a:r>
            <a:r>
              <a:rPr lang="en-US" b="1" dirty="0" smtClean="0">
                <a:solidFill>
                  <a:srgbClr val="0066FF"/>
                </a:solidFill>
              </a:rPr>
              <a:t>Breakpoints</a:t>
            </a:r>
            <a:r>
              <a:rPr lang="en-US" dirty="0" smtClean="0">
                <a:solidFill>
                  <a:srgbClr val="0066FF"/>
                </a:solidFill>
              </a:rPr>
              <a:t> 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Set a event counter to count cycles</a:t>
            </a:r>
          </a:p>
          <a:p>
            <a:pPr marL="347662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CA" sz="2400" dirty="0">
              <a:solidFill>
                <a:srgbClr val="0066FF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Right-click on the </a:t>
            </a:r>
            <a:r>
              <a:rPr lang="en-CA" dirty="0" smtClean="0"/>
              <a:t>event counter in </a:t>
            </a:r>
            <a:r>
              <a:rPr lang="en-CA" dirty="0"/>
              <a:t>the </a:t>
            </a:r>
            <a:r>
              <a:rPr lang="en-CA" b="1" dirty="0"/>
              <a:t>Breakpoints</a:t>
            </a:r>
            <a:r>
              <a:rPr lang="en-CA" dirty="0"/>
              <a:t> view and select </a:t>
            </a:r>
            <a:r>
              <a:rPr lang="en-CA" b="1" dirty="0"/>
              <a:t>Breakpoint Properties</a:t>
            </a:r>
            <a:r>
              <a:rPr lang="en-CA" dirty="0"/>
              <a:t> in the context </a:t>
            </a:r>
            <a:r>
              <a:rPr lang="en-CA" dirty="0" smtClean="0"/>
              <a:t>menu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Enable the </a:t>
            </a:r>
            <a:r>
              <a:rPr lang="en-CA" b="1" dirty="0" smtClean="0"/>
              <a:t>Reset</a:t>
            </a:r>
            <a:br>
              <a:rPr lang="en-CA" b="1" dirty="0" smtClean="0"/>
            </a:br>
            <a:r>
              <a:rPr lang="en-CA" b="1" dirty="0" smtClean="0"/>
              <a:t>Count on Run</a:t>
            </a:r>
            <a:br>
              <a:rPr lang="en-CA" b="1" dirty="0" smtClean="0"/>
            </a:br>
            <a:r>
              <a:rPr lang="en-CA" dirty="0" smtClean="0"/>
              <a:t>option in the</a:t>
            </a:r>
            <a:br>
              <a:rPr lang="en-CA" dirty="0" smtClean="0"/>
            </a:br>
            <a:r>
              <a:rPr lang="en-CA" dirty="0" smtClean="0"/>
              <a:t>properties dialog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Press </a:t>
            </a:r>
            <a:r>
              <a:rPr lang="en-CA" b="1" dirty="0" smtClean="0"/>
              <a:t>OK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  <a:p>
            <a:pPr marL="804862" lvl="1" indent="-457200">
              <a:buFont typeface="+mj-lt"/>
              <a:buAutoNum type="arabicPeriod" startAt="2"/>
            </a:pPr>
            <a:endParaRPr lang="en-US" dirty="0" smtClean="0"/>
          </a:p>
          <a:p>
            <a:pPr marL="341312" lvl="1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Debugging: Counting Events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6" y="1052736"/>
            <a:ext cx="288000" cy="288000"/>
          </a:xfrm>
          <a:prstGeom prst="rect">
            <a:avLst/>
          </a:prstGeom>
        </p:spPr>
      </p:pic>
      <p:pic>
        <p:nvPicPr>
          <p:cNvPr id="18434" name="Picture 2" descr="C:\Users\a0389327\Dropbox\Work\lprf\ss\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282892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0389327\Dropbox\Work\lprf\ss\3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3883"/>
            <a:ext cx="2419174" cy="15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16200000">
            <a:off x="4716016" y="1822351"/>
            <a:ext cx="432048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6" name="Picture 4" descr="C:\Users\a0389327\Dropbox\Work\lprf\ss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29000"/>
            <a:ext cx="5764758" cy="28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084168" y="4868048"/>
            <a:ext cx="432048" cy="21713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9428" y="1340736"/>
            <a:ext cx="1643914" cy="36007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Debugging: </a:t>
            </a:r>
            <a:r>
              <a:rPr lang="en-US" dirty="0"/>
              <a:t>Counting Events</a:t>
            </a:r>
            <a:endParaRPr lang="en-US" dirty="0" smtClean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179513" y="980729"/>
            <a:ext cx="8964488" cy="4896544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5"/>
            </a:pPr>
            <a:r>
              <a:rPr lang="en-US" dirty="0" smtClean="0"/>
              <a:t>Set a breakpoint on </a:t>
            </a:r>
            <a:r>
              <a:rPr lang="en-US" b="1" dirty="0" smtClean="0"/>
              <a:t>line 122</a:t>
            </a:r>
            <a:r>
              <a:rPr lang="en-US" dirty="0" smtClean="0"/>
              <a:t> of</a:t>
            </a:r>
            <a:r>
              <a:rPr lang="en-US" b="1" dirty="0" smtClean="0"/>
              <a:t> </a:t>
            </a:r>
            <a:r>
              <a:rPr lang="en-US" b="1" dirty="0" err="1" smtClean="0"/>
              <a:t>main.c</a:t>
            </a:r>
            <a:r>
              <a:rPr lang="en-US" dirty="0" smtClean="0"/>
              <a:t> by double-clicking in the editor margin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marL="457200" indent="-457200" eaLnBrk="1" hangingPunct="1">
              <a:buFont typeface="+mj-lt"/>
              <a:buAutoNum type="arabicPeriod" startAt="6"/>
            </a:pPr>
            <a:r>
              <a:rPr lang="en-US" dirty="0"/>
              <a:t>Run     the target </a:t>
            </a:r>
            <a:r>
              <a:rPr lang="en-US" dirty="0" smtClean="0"/>
              <a:t>again a few times </a:t>
            </a:r>
          </a:p>
          <a:p>
            <a:pPr marL="804862" lvl="1" indent="-457200" eaLnBrk="1" hangingPunct="1"/>
            <a:r>
              <a:rPr lang="en-US" dirty="0" smtClean="0">
                <a:solidFill>
                  <a:srgbClr val="0066FF"/>
                </a:solidFill>
              </a:rPr>
              <a:t>Note that the event counter will show a count of </a:t>
            </a:r>
            <a:r>
              <a:rPr lang="en-US" b="1" dirty="0" smtClean="0">
                <a:solidFill>
                  <a:srgbClr val="0066FF"/>
                </a:solidFill>
              </a:rPr>
              <a:t>~288M</a:t>
            </a:r>
            <a:r>
              <a:rPr lang="en-US" dirty="0" smtClean="0">
                <a:solidFill>
                  <a:srgbClr val="0066FF"/>
                </a:solidFill>
              </a:rPr>
              <a:t> – the cycles between each LED toggle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381000" indent="-381000" eaLnBrk="1" hangingPunct="1">
              <a:buFont typeface="+mj-lt"/>
              <a:buAutoNum type="arabicPeriod" startAt="6"/>
            </a:pPr>
            <a:endParaRPr lang="en-US" b="1" dirty="0"/>
          </a:p>
          <a:p>
            <a:pPr marL="381000" indent="-381000" eaLnBrk="1" hangingPunct="1">
              <a:buFont typeface="+mj-lt"/>
              <a:buAutoNum type="arabicPeriod" startAt="6"/>
            </a:pPr>
            <a:endParaRPr lang="en-US" b="1" dirty="0" smtClean="0"/>
          </a:p>
          <a:p>
            <a:pPr marL="381000" indent="-381000" eaLnBrk="1" hangingPunct="1">
              <a:buFont typeface="+mj-lt"/>
              <a:buAutoNum type="arabicPeriod" startAt="6"/>
            </a:pPr>
            <a:r>
              <a:rPr lang="en-US" dirty="0" smtClean="0"/>
              <a:t>Remove the event counter and breakpoint using the </a:t>
            </a:r>
            <a:r>
              <a:rPr lang="en-US" b="1" dirty="0" smtClean="0"/>
              <a:t>Remove All Breakpoints</a:t>
            </a:r>
            <a:r>
              <a:rPr lang="en-US" dirty="0" smtClean="0"/>
              <a:t> button</a:t>
            </a:r>
          </a:p>
          <a:p>
            <a:pPr marL="341312" lvl="1" indent="0" eaLnBrk="1" hangingPunct="1">
              <a:buNone/>
            </a:pPr>
            <a:r>
              <a:rPr lang="en-US" dirty="0" smtClean="0">
                <a:solidFill>
                  <a:schemeClr val="tx2"/>
                </a:solidFill>
              </a:rPr>
              <a:t/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marL="0" indent="0" eaLnBrk="1" hangingPunct="1">
              <a:buNone/>
            </a:pPr>
            <a:endParaRPr lang="en-US" dirty="0" smtClean="0">
              <a:solidFill>
                <a:srgbClr val="0066FF"/>
              </a:solidFill>
            </a:endParaRPr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endParaRPr lang="en-US" dirty="0" smtClean="0"/>
          </a:p>
          <a:p>
            <a:pPr marL="381000" indent="-381000" eaLnBrk="1" hangingPunct="1"/>
            <a:endParaRPr lang="pt-BR" dirty="0" smtClean="0"/>
          </a:p>
          <a:p>
            <a:pPr marL="381000" indent="-381000" eaLnBrk="1" hangingPunct="1"/>
            <a:endParaRPr lang="en-US" dirty="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368" y="5298157"/>
            <a:ext cx="2000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runButt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326" y="2924944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C:\Users\a0389327\Desktop\cc3200workshop\ss\3200lab2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331" y="1396447"/>
            <a:ext cx="32861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0389327\Desktop\cc3200workshop\ss\3200lab2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665956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212976"/>
            <a:ext cx="288000" cy="28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06331" y="2204864"/>
            <a:ext cx="157357" cy="144016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More Debugging (Review)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Investigate other debugging views </a:t>
            </a:r>
            <a:br>
              <a:rPr lang="en-CA" dirty="0" smtClean="0"/>
            </a:br>
            <a:r>
              <a:rPr lang="en-CA" dirty="0" smtClean="0"/>
              <a:t>(Open via </a:t>
            </a:r>
            <a:r>
              <a:rPr lang="en-CA" i="1" dirty="0" smtClean="0"/>
              <a:t>View</a:t>
            </a:r>
            <a:r>
              <a:rPr lang="en-CA" dirty="0" smtClean="0"/>
              <a:t> menu)</a:t>
            </a:r>
          </a:p>
          <a:p>
            <a:pPr lvl="1"/>
            <a:r>
              <a:rPr lang="en-CA" b="1" dirty="0" smtClean="0"/>
              <a:t>Memory Browser</a:t>
            </a:r>
          </a:p>
          <a:p>
            <a:pPr lvl="1"/>
            <a:r>
              <a:rPr lang="en-CA" b="1" dirty="0" smtClean="0"/>
              <a:t>Registers</a:t>
            </a:r>
          </a:p>
          <a:p>
            <a:pPr lvl="1"/>
            <a:r>
              <a:rPr lang="en-CA" b="1" dirty="0" smtClean="0"/>
              <a:t>Modules</a:t>
            </a:r>
          </a:p>
          <a:p>
            <a:pPr lvl="1"/>
            <a:r>
              <a:rPr lang="en-CA" b="1" dirty="0" smtClean="0"/>
              <a:t>Disassembly</a:t>
            </a:r>
            <a:r>
              <a:rPr lang="en-CA" dirty="0" smtClean="0"/>
              <a:t> (see next slide)</a:t>
            </a:r>
          </a:p>
        </p:txBody>
      </p:sp>
      <p:pic>
        <p:nvPicPr>
          <p:cNvPr id="21506" name="Picture 2" descr="C:\Users\a0389327\Dropbox\Work\lprf\ss\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77190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8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0389327\Desktop\cc3200workshop\ss\3200lab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73" y="3745959"/>
            <a:ext cx="5448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Disassembly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15089" cy="388843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Press the </a:t>
            </a:r>
            <a:r>
              <a:rPr lang="en-CA" b="1" dirty="0" smtClean="0"/>
              <a:t>Restart</a:t>
            </a:r>
            <a:r>
              <a:rPr lang="en-CA" dirty="0" smtClean="0"/>
              <a:t> button      to restart the program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Program should be at </a:t>
            </a:r>
            <a:r>
              <a:rPr lang="en-CA" b="1" dirty="0" smtClean="0">
                <a:solidFill>
                  <a:srgbClr val="0066FF"/>
                </a:solidFill>
              </a:rPr>
              <a:t>main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Open the </a:t>
            </a:r>
            <a:r>
              <a:rPr lang="en-CA" b="1" dirty="0" smtClean="0"/>
              <a:t>Disassembly</a:t>
            </a:r>
            <a:r>
              <a:rPr lang="en-CA" dirty="0" smtClean="0"/>
              <a:t> view by going to </a:t>
            </a:r>
            <a:r>
              <a:rPr lang="en-CA" i="1" dirty="0" smtClean="0"/>
              <a:t>View -&gt; Disassembly</a:t>
            </a:r>
            <a:endParaRPr lang="en-CA" i="1" dirty="0"/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You can see the current location of the PC (small blue arrow) and any breakpoints (small blue circles)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Toggle the </a:t>
            </a:r>
            <a:r>
              <a:rPr lang="en-CA" b="1" dirty="0" smtClean="0"/>
              <a:t>Show Source</a:t>
            </a:r>
            <a:r>
              <a:rPr lang="en-CA" dirty="0" smtClean="0"/>
              <a:t> button 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Note the toggling of interleaved source with the disassembly</a:t>
            </a:r>
          </a:p>
          <a:p>
            <a:pPr lvl="1"/>
            <a:endParaRPr lang="en-CA" sz="1400" dirty="0" smtClean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" y="2350021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2476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" y="3412773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73" y="1487305"/>
            <a:ext cx="29210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4314445" y="3702718"/>
            <a:ext cx="348987" cy="29772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51277" y="4077072"/>
            <a:ext cx="264339" cy="2208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5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Remove all breakpoints from the Breakpoints view (if any)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Terminate the Debug Session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83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LAB Material Notes</a:t>
            </a:r>
          </a:p>
        </p:txBody>
      </p:sp>
      <p:sp>
        <p:nvSpPr>
          <p:cNvPr id="316418" name="Content Placeholder 2"/>
          <p:cNvSpPr>
            <a:spLocks noGrp="1"/>
          </p:cNvSpPr>
          <p:nvPr>
            <p:ph idx="4294967295"/>
          </p:nvPr>
        </p:nvSpPr>
        <p:spPr>
          <a:xfrm>
            <a:off x="323528" y="1185863"/>
            <a:ext cx="8144197" cy="4692650"/>
          </a:xfrm>
        </p:spPr>
        <p:txBody>
          <a:bodyPr/>
          <a:lstStyle/>
          <a:p>
            <a:r>
              <a:rPr lang="en-US" b="0" dirty="0" smtClean="0"/>
              <a:t>It is assumed the main workshop directory is located in </a:t>
            </a:r>
            <a:r>
              <a:rPr lang="en-US" b="0" i="1" dirty="0" smtClean="0"/>
              <a:t>C:\ccsv6_workshop\cc3200\workspace</a:t>
            </a:r>
          </a:p>
          <a:p>
            <a:r>
              <a:rPr lang="en-US" b="0" dirty="0" smtClean="0"/>
              <a:t>It is assumed that that CC32XX SDK is installed </a:t>
            </a:r>
            <a:r>
              <a:rPr lang="en-US" b="0" dirty="0"/>
              <a:t>in </a:t>
            </a:r>
            <a:r>
              <a:rPr lang="en-US" b="0" i="1" dirty="0"/>
              <a:t>C:\</a:t>
            </a:r>
            <a:r>
              <a:rPr lang="en-US" b="0" i="1" dirty="0" smtClean="0"/>
              <a:t>ti\CC3200SDK</a:t>
            </a:r>
          </a:p>
          <a:p>
            <a:r>
              <a:rPr lang="en-US" b="0" dirty="0"/>
              <a:t>It is assumed that that </a:t>
            </a:r>
            <a:r>
              <a:rPr lang="en-US" b="0" dirty="0" smtClean="0"/>
              <a:t>TI ARM compiler v5.1.4 is </a:t>
            </a:r>
            <a:r>
              <a:rPr lang="en-US" b="0" dirty="0"/>
              <a:t>installed in </a:t>
            </a:r>
            <a:r>
              <a:rPr lang="en-US" b="0" i="1" dirty="0"/>
              <a:t>C:\</a:t>
            </a:r>
            <a:r>
              <a:rPr lang="en-US" b="0" i="1" dirty="0" smtClean="0"/>
              <a:t>ti\cgt\arm_5.1.4</a:t>
            </a:r>
          </a:p>
          <a:p>
            <a:r>
              <a:rPr lang="en-US" b="0" dirty="0" smtClean="0"/>
              <a:t>The lab material will make references to these directory</a:t>
            </a:r>
          </a:p>
          <a:p>
            <a:r>
              <a:rPr lang="en-US" b="0" dirty="0" smtClean="0"/>
              <a:t>If the lab material is located in a different location, please update the path to reflect your environment </a:t>
            </a:r>
          </a:p>
          <a:p>
            <a:pPr lvl="1"/>
            <a:endParaRPr lang="en-US" b="0" dirty="0" smtClean="0"/>
          </a:p>
        </p:txBody>
      </p:sp>
    </p:spTree>
    <p:extLst>
      <p:ext uri="{BB962C8B-B14F-4D97-AF65-F5344CB8AC3E}">
        <p14:creationId xmlns:p14="http://schemas.microsoft.com/office/powerpoint/2010/main" val="3450139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2: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196752"/>
            <a:ext cx="8467725" cy="4968552"/>
          </a:xfrm>
        </p:spPr>
        <p:txBody>
          <a:bodyPr/>
          <a:lstStyle/>
          <a:p>
            <a:r>
              <a:rPr lang="en-CA" dirty="0">
                <a:solidFill>
                  <a:srgbClr val="0066FF"/>
                </a:solidFill>
              </a:rPr>
              <a:t>After completing this lab you should now be familiar with: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Importing existing projects into the workspace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Opening and editing source code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target </a:t>
            </a:r>
            <a:r>
              <a:rPr lang="en-CA" dirty="0">
                <a:solidFill>
                  <a:srgbClr val="0066FF"/>
                </a:solidFill>
              </a:rPr>
              <a:t>c</a:t>
            </a:r>
            <a:r>
              <a:rPr lang="en-CA" dirty="0" smtClean="0">
                <a:solidFill>
                  <a:srgbClr val="0066FF"/>
                </a:solidFill>
              </a:rPr>
              <a:t>onfigurations</a:t>
            </a:r>
          </a:p>
          <a:p>
            <a:pPr lvl="1"/>
            <a:r>
              <a:rPr lang="en-CA" dirty="0">
                <a:solidFill>
                  <a:srgbClr val="0066FF"/>
                </a:solidFill>
              </a:rPr>
              <a:t>H</a:t>
            </a:r>
            <a:r>
              <a:rPr lang="en-CA" dirty="0" smtClean="0">
                <a:solidFill>
                  <a:srgbClr val="0066FF"/>
                </a:solidFill>
              </a:rPr>
              <a:t>ow to use </a:t>
            </a:r>
            <a:r>
              <a:rPr lang="en-CA" dirty="0" err="1" smtClean="0">
                <a:solidFill>
                  <a:srgbClr val="0066FF"/>
                </a:solidFill>
              </a:rPr>
              <a:t>watchpoints</a:t>
            </a:r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>
                <a:solidFill>
                  <a:srgbClr val="0066FF"/>
                </a:solidFill>
              </a:rPr>
              <a:t>H</a:t>
            </a:r>
            <a:r>
              <a:rPr lang="en-CA" dirty="0" smtClean="0">
                <a:solidFill>
                  <a:srgbClr val="0066FF"/>
                </a:solidFill>
              </a:rPr>
              <a:t>ow to count events (cycles)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Became familiar with the </a:t>
            </a:r>
            <a:r>
              <a:rPr lang="en-CA" b="1" dirty="0" smtClean="0">
                <a:solidFill>
                  <a:srgbClr val="0066FF"/>
                </a:solidFill>
              </a:rPr>
              <a:t>Disassembly </a:t>
            </a:r>
            <a:r>
              <a:rPr lang="en-CA" dirty="0" smtClean="0">
                <a:solidFill>
                  <a:srgbClr val="0066FF"/>
                </a:solidFill>
              </a:rPr>
              <a:t>view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51706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3: TIMER EXAMPLE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15 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291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3: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467725" cy="5123457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Key Objectives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Demonstrate how to access/modify memory in real time when processor is running</a:t>
            </a:r>
          </a:p>
          <a:p>
            <a:r>
              <a:rPr lang="en-CA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Linking an existing Target Configuration file to a project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Real-time access to memory</a:t>
            </a:r>
            <a:endParaRPr lang="en-CA" dirty="0">
              <a:solidFill>
                <a:srgbClr val="0066FF"/>
              </a:solidFill>
            </a:endParaRP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Continuous refresh in views</a:t>
            </a:r>
            <a:endParaRPr lang="en-US" dirty="0">
              <a:solidFill>
                <a:srgbClr val="0066FF"/>
              </a:solidFill>
            </a:endParaRPr>
          </a:p>
          <a:p>
            <a:pPr marL="341312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515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</a:t>
            </a:r>
            <a:r>
              <a:rPr lang="en-US" i="1" dirty="0" smtClean="0"/>
              <a:t>timer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8467725" cy="159506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Import Project </a:t>
            </a:r>
            <a:r>
              <a:rPr lang="en-US" dirty="0" smtClean="0"/>
              <a:t>in </a:t>
            </a:r>
            <a:r>
              <a:rPr lang="en-US" dirty="0" smtClean="0"/>
              <a:t>the </a:t>
            </a:r>
            <a:r>
              <a:rPr lang="en-US" b="1" dirty="0" smtClean="0"/>
              <a:t>Getting Started</a:t>
            </a:r>
            <a:r>
              <a:rPr lang="en-US" dirty="0" smtClean="0"/>
              <a:t> page</a:t>
            </a: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11266" name="Picture 2" descr="C:\Users\a0389327\Desktop\cc3200workshop\ss\3200lab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4790472" cy="11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28756" y="2780928"/>
            <a:ext cx="4603284" cy="348476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7013" indent="-227013" algn="l" rtl="0" eaLnBrk="0" fontAlgn="base" hangingPunct="0">
              <a:spcBef>
                <a:spcPct val="65000"/>
              </a:spcBef>
              <a:spcAft>
                <a:spcPct val="0"/>
              </a:spcAft>
              <a:buChar char="•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854075" indent="-165100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201738" indent="-233363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489075" indent="-173038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dirty="0"/>
              <a:t>Import the </a:t>
            </a:r>
            <a:r>
              <a:rPr lang="en-US" b="1" dirty="0" err="1"/>
              <a:t>blinky</a:t>
            </a:r>
            <a:r>
              <a:rPr lang="en-US" dirty="0"/>
              <a:t> </a:t>
            </a:r>
            <a:r>
              <a:rPr lang="en-US" dirty="0" smtClean="0"/>
              <a:t>example project located </a:t>
            </a:r>
            <a:r>
              <a:rPr lang="en-US" dirty="0"/>
              <a:t>in: </a:t>
            </a:r>
            <a:r>
              <a:rPr lang="en-US" i="1" dirty="0"/>
              <a:t>C:\</a:t>
            </a:r>
            <a:r>
              <a:rPr lang="en-US" i="1" dirty="0" smtClean="0"/>
              <a:t>ti\CC3200SDK\cc3200-sdk\example\timer\ccs</a:t>
            </a:r>
            <a:endParaRPr lang="en-US" sz="2200" i="1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2530" name="Picture 2" descr="C:\Users\a0389327\Desktop\cc3200workshop\ss\3200lab2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52187"/>
            <a:ext cx="4053978" cy="362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5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Target Configuration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8137" y="1111862"/>
            <a:ext cx="8482335" cy="52694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Open the </a:t>
            </a:r>
            <a:r>
              <a:rPr lang="en-US" b="1" dirty="0" smtClean="0"/>
              <a:t>Target Configurations</a:t>
            </a:r>
            <a:r>
              <a:rPr lang="en-US" dirty="0" smtClean="0"/>
              <a:t> view via </a:t>
            </a:r>
            <a:r>
              <a:rPr lang="en-US" i="1" dirty="0" smtClean="0"/>
              <a:t>View -&gt; Target Configurations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Right-click on the </a:t>
            </a:r>
            <a:r>
              <a:rPr lang="en-US" b="1" dirty="0" smtClean="0"/>
              <a:t>CC3200LP.ccxml</a:t>
            </a:r>
            <a:r>
              <a:rPr lang="en-US" dirty="0" smtClean="0"/>
              <a:t> file underneath </a:t>
            </a:r>
            <a:r>
              <a:rPr lang="en-US" i="1" dirty="0" smtClean="0"/>
              <a:t>Projects -&gt; </a:t>
            </a:r>
            <a:r>
              <a:rPr lang="en-US" i="1" dirty="0" err="1" smtClean="0"/>
              <a:t>blinky</a:t>
            </a:r>
            <a:r>
              <a:rPr lang="en-US" i="1" dirty="0" smtClean="0"/>
              <a:t> </a:t>
            </a:r>
            <a:r>
              <a:rPr lang="en-US" dirty="0" smtClean="0"/>
              <a:t>and select </a:t>
            </a:r>
            <a:r>
              <a:rPr lang="en-US" i="1" dirty="0" smtClean="0"/>
              <a:t>Link File To Project -&gt; timer</a:t>
            </a:r>
          </a:p>
          <a:p>
            <a:pPr marL="804862" lvl="1" indent="-457200"/>
            <a:r>
              <a:rPr lang="en-US" dirty="0" smtClean="0">
                <a:solidFill>
                  <a:srgbClr val="0066FF"/>
                </a:solidFill>
              </a:rPr>
              <a:t>File will be linked to the</a:t>
            </a:r>
            <a:br>
              <a:rPr lang="en-US" dirty="0" smtClean="0">
                <a:solidFill>
                  <a:srgbClr val="0066FF"/>
                </a:solidFill>
              </a:rPr>
            </a:br>
            <a:r>
              <a:rPr lang="en-US" b="1" dirty="0" smtClean="0">
                <a:solidFill>
                  <a:srgbClr val="0066FF"/>
                </a:solidFill>
              </a:rPr>
              <a:t>timer</a:t>
            </a:r>
            <a:r>
              <a:rPr lang="en-US" dirty="0" smtClean="0">
                <a:solidFill>
                  <a:srgbClr val="0066FF"/>
                </a:solidFill>
              </a:rPr>
              <a:t> project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cs typeface="Courier New" panose="02070309020205020404" pitchFamily="49" charset="0"/>
            </a:endParaRPr>
          </a:p>
          <a:p>
            <a:pPr marL="457200" indent="-457200"/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2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pic>
        <p:nvPicPr>
          <p:cNvPr id="23557" name="Picture 5" descr="C:\Users\a0389327\Desktop\cc3200workshop\ss\3200lab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41495"/>
            <a:ext cx="481965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C:\Users\a0389327\Desktop\cc3200workshop\ss\3200lab3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2657475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5400000">
            <a:off x="3250821" y="5515744"/>
            <a:ext cx="432048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97741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Build and Debug </a:t>
            </a:r>
            <a:r>
              <a:rPr lang="en-CA" i="1" dirty="0" smtClean="0"/>
              <a:t>timer </a:t>
            </a:r>
            <a:r>
              <a:rPr lang="en-CA" dirty="0" smtClean="0"/>
              <a:t>Project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52736"/>
            <a:ext cx="8640960" cy="469265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Press the </a:t>
            </a:r>
            <a:r>
              <a:rPr lang="en-US" b="1" dirty="0" smtClean="0"/>
              <a:t>Debug</a:t>
            </a:r>
            <a:r>
              <a:rPr lang="en-US" dirty="0" smtClean="0"/>
              <a:t>      button – make sure the </a:t>
            </a:r>
            <a:r>
              <a:rPr lang="en-US" b="1" dirty="0" smtClean="0"/>
              <a:t>timer </a:t>
            </a:r>
            <a:r>
              <a:rPr lang="en-US" dirty="0" smtClean="0"/>
              <a:t>project is selected first!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Program should be loaded to target and CCS should be halted at </a:t>
            </a:r>
            <a:r>
              <a:rPr lang="en-US" b="1" dirty="0" smtClean="0">
                <a:solidFill>
                  <a:srgbClr val="0066FF"/>
                </a:solidFill>
              </a:rPr>
              <a:t>main()</a:t>
            </a:r>
          </a:p>
          <a:p>
            <a:pPr marL="341312" lvl="1" indent="0">
              <a:buNone/>
            </a:pPr>
            <a:endParaRPr lang="en-US" dirty="0" smtClean="0">
              <a:solidFill>
                <a:srgbClr val="0066FF"/>
              </a:solidFill>
            </a:endParaRPr>
          </a:p>
          <a:p>
            <a:pPr marL="450850" indent="-4572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CA" sz="1800" dirty="0" smtClean="0"/>
          </a:p>
          <a:p>
            <a:pPr marL="342900" indent="-342900">
              <a:buNone/>
            </a:pPr>
            <a:r>
              <a:rPr lang="en-CA" sz="1600" dirty="0" smtClean="0">
                <a:solidFill>
                  <a:srgbClr val="0066FF"/>
                </a:solidFill>
              </a:rPr>
              <a:t>	</a:t>
            </a:r>
            <a:endParaRPr lang="en-US" sz="1800" b="0" dirty="0" smtClean="0"/>
          </a:p>
          <a:p>
            <a:endParaRPr lang="en-US" sz="1800" b="0" dirty="0" smtClean="0"/>
          </a:p>
          <a:p>
            <a:pPr marL="0" indent="0">
              <a:buNone/>
            </a:pPr>
            <a:endParaRPr lang="en-US" sz="1600" b="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19724"/>
            <a:ext cx="216024" cy="21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0" y="170080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Add Watch Expressions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1158875"/>
            <a:ext cx="4512370" cy="5006429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and right-click on </a:t>
            </a:r>
            <a:r>
              <a:rPr lang="en-US" b="1" dirty="0" err="1"/>
              <a:t>g_ulTimerInts</a:t>
            </a:r>
            <a:r>
              <a:rPr lang="en-US" dirty="0" smtClean="0"/>
              <a:t> on </a:t>
            </a:r>
            <a:r>
              <a:rPr lang="en-US" b="1" dirty="0" smtClean="0"/>
              <a:t>line 91 </a:t>
            </a:r>
            <a:r>
              <a:rPr lang="en-US" dirty="0" smtClean="0"/>
              <a:t>of </a:t>
            </a:r>
            <a:r>
              <a:rPr lang="en-US" b="1" dirty="0" err="1" smtClean="0"/>
              <a:t>main.c</a:t>
            </a:r>
            <a:r>
              <a:rPr lang="en-US" dirty="0" smtClean="0"/>
              <a:t> and select </a:t>
            </a:r>
            <a:r>
              <a:rPr lang="en-US" b="1" dirty="0" smtClean="0"/>
              <a:t>Add Watch Expression…</a:t>
            </a:r>
            <a:r>
              <a:rPr lang="en-US" dirty="0" smtClean="0"/>
              <a:t>  to add it to the </a:t>
            </a:r>
            <a:r>
              <a:rPr lang="en-US" b="1" dirty="0" smtClean="0"/>
              <a:t>Expressions</a:t>
            </a:r>
            <a:r>
              <a:rPr lang="en-US" dirty="0" smtClean="0"/>
              <a:t> view</a:t>
            </a:r>
          </a:p>
        </p:txBody>
      </p:sp>
      <p:pic>
        <p:nvPicPr>
          <p:cNvPr id="24580" name="Picture 4" descr="C:\Users\a0389327\Desktop\cc3200workshop\ss\3200lab3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398145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a0389327\Desktop\cc3200workshop\ss\3200lab33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020" y="5137150"/>
            <a:ext cx="5859462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7564802" y="4462196"/>
            <a:ext cx="468946" cy="6493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Viewing Memory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1158875"/>
            <a:ext cx="6012384" cy="5006429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dirty="0" smtClean="0">
                <a:sym typeface="Wingdings" pitchFamily="2" charset="2"/>
              </a:rPr>
              <a:t>Right-click </a:t>
            </a:r>
            <a:r>
              <a:rPr lang="en-CA" dirty="0">
                <a:sym typeface="Wingdings" pitchFamily="2" charset="2"/>
              </a:rPr>
              <a:t>on </a:t>
            </a:r>
            <a:r>
              <a:rPr lang="en-US" b="1" dirty="0" err="1"/>
              <a:t>g_ulTimerInts</a:t>
            </a:r>
            <a:r>
              <a:rPr lang="en-US" b="1" dirty="0"/>
              <a:t> </a:t>
            </a:r>
            <a:r>
              <a:rPr lang="en-CA" dirty="0" smtClean="0">
                <a:sym typeface="Wingdings" pitchFamily="2" charset="2"/>
              </a:rPr>
              <a:t>in </a:t>
            </a:r>
            <a:r>
              <a:rPr lang="en-CA" dirty="0">
                <a:sym typeface="Wingdings" pitchFamily="2" charset="2"/>
              </a:rPr>
              <a:t>the </a:t>
            </a:r>
            <a:r>
              <a:rPr lang="en-US" b="1" dirty="0"/>
              <a:t>Expressions</a:t>
            </a:r>
            <a:r>
              <a:rPr lang="en-US" dirty="0"/>
              <a:t>  </a:t>
            </a:r>
            <a:r>
              <a:rPr lang="en-CA" dirty="0" smtClean="0">
                <a:sym typeface="Wingdings" pitchFamily="2" charset="2"/>
              </a:rPr>
              <a:t>view and </a:t>
            </a:r>
            <a:r>
              <a:rPr lang="en-CA" dirty="0">
                <a:sym typeface="Wingdings" pitchFamily="2" charset="2"/>
              </a:rPr>
              <a:t>select </a:t>
            </a:r>
            <a:r>
              <a:rPr lang="en-CA" b="1" dirty="0" smtClean="0">
                <a:sym typeface="Wingdings" pitchFamily="2" charset="2"/>
              </a:rPr>
              <a:t>View Memory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  <a:sym typeface="Wingdings" pitchFamily="2" charset="2"/>
              </a:rPr>
              <a:t>The </a:t>
            </a:r>
            <a:r>
              <a:rPr lang="en-CA" b="1" dirty="0" smtClean="0">
                <a:solidFill>
                  <a:srgbClr val="0066FF"/>
                </a:solidFill>
                <a:sym typeface="Wingdings" pitchFamily="2" charset="2"/>
              </a:rPr>
              <a:t>Memory Browser</a:t>
            </a:r>
            <a:r>
              <a:rPr lang="en-CA" dirty="0" smtClean="0">
                <a:solidFill>
                  <a:srgbClr val="0066FF"/>
                </a:solidFill>
                <a:sym typeface="Wingdings" pitchFamily="2" charset="2"/>
              </a:rPr>
              <a:t> will open to the location of</a:t>
            </a:r>
            <a:br>
              <a:rPr lang="en-CA" dirty="0" smtClean="0">
                <a:solidFill>
                  <a:srgbClr val="0066FF"/>
                </a:solidFill>
                <a:sym typeface="Wingdings" pitchFamily="2" charset="2"/>
              </a:rPr>
            </a:br>
            <a:r>
              <a:rPr lang="en-US" b="1" dirty="0" err="1">
                <a:solidFill>
                  <a:srgbClr val="0066FF"/>
                </a:solidFill>
              </a:rPr>
              <a:t>g_ulTimerInts</a:t>
            </a:r>
            <a:endParaRPr lang="en-US" dirty="0" smtClean="0">
              <a:solidFill>
                <a:srgbClr val="0066FF"/>
              </a:solidFill>
            </a:endParaRPr>
          </a:p>
        </p:txBody>
      </p:sp>
      <p:pic>
        <p:nvPicPr>
          <p:cNvPr id="25604" name="Picture 4" descr="C:\Users\a0389327\Desktop\cc3200workshop\ss\3200lab34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96752"/>
            <a:ext cx="26289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5" descr="C:\Users\a0389327\Desktop\cc3200workshop\ss\3200lab35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89040"/>
            <a:ext cx="34956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7652258" y="3133336"/>
            <a:ext cx="432048" cy="50405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6511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0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i="1" dirty="0" smtClean="0"/>
              <a:t>Continuous Refresh</a:t>
            </a:r>
            <a:endParaRPr lang="en-US" i="1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1158875"/>
            <a:ext cx="8400802" cy="5294461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Run      the target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/>
              <a:t>Enable </a:t>
            </a:r>
            <a:r>
              <a:rPr lang="en-US" b="1" dirty="0"/>
              <a:t>Continuous Refresh</a:t>
            </a:r>
            <a:r>
              <a:rPr lang="en-US" dirty="0"/>
              <a:t>    in </a:t>
            </a:r>
            <a:r>
              <a:rPr lang="en-US" dirty="0" smtClean="0"/>
              <a:t>both the </a:t>
            </a:r>
            <a:r>
              <a:rPr lang="en-US" b="1" dirty="0" smtClean="0"/>
              <a:t>Expressions</a:t>
            </a:r>
            <a:r>
              <a:rPr lang="en-US" dirty="0" smtClean="0"/>
              <a:t> view and </a:t>
            </a:r>
            <a:r>
              <a:rPr lang="en-US" b="1" dirty="0" smtClean="0"/>
              <a:t>Memory Browser </a:t>
            </a:r>
            <a:r>
              <a:rPr lang="en-US" dirty="0" smtClean="0"/>
              <a:t>view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 smtClean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pPr marL="457200" indent="-457200">
              <a:buFont typeface="+mj-lt"/>
              <a:buAutoNum type="arabicPeriod" startAt="3"/>
            </a:pPr>
            <a:endParaRPr lang="en-US" dirty="0"/>
          </a:p>
          <a:p>
            <a:r>
              <a:rPr lang="en-US" dirty="0" smtClean="0">
                <a:solidFill>
                  <a:srgbClr val="0066FF"/>
                </a:solidFill>
              </a:rPr>
              <a:t>See the values of both variables update while the target is running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smtClean="0"/>
              <a:t>Halt the target</a:t>
            </a:r>
            <a:endParaRPr lang="en-US" dirty="0"/>
          </a:p>
        </p:txBody>
      </p:sp>
      <p:pic>
        <p:nvPicPr>
          <p:cNvPr id="10" name="Picture 10" descr="runBut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774" y="1268760"/>
            <a:ext cx="21907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785" y="1763786"/>
            <a:ext cx="200025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17232"/>
            <a:ext cx="288000" cy="288000"/>
          </a:xfrm>
          <a:prstGeom prst="rect">
            <a:avLst/>
          </a:prstGeom>
        </p:spPr>
      </p:pic>
      <p:pic>
        <p:nvPicPr>
          <p:cNvPr id="26626" name="Picture 2" descr="C:\Users\a0389327\Desktop\cc3200workshop\ss\3200lab36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0888"/>
            <a:ext cx="5926137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Clean Up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Remove all breakpoints from the Breakpoints view (if any)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/>
              <a:t>Terminate the Debug Session</a:t>
            </a:r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endParaRPr lang="en-US" sz="1800" dirty="0"/>
          </a:p>
          <a:p>
            <a:pPr marL="457200" indent="-457200">
              <a:buFont typeface="+mj-lt"/>
              <a:buAutoNum type="arabicPeriod" startAt="2"/>
            </a:pPr>
            <a:endParaRPr lang="en-US" sz="1800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 smtClean="0"/>
          </a:p>
          <a:p>
            <a:pPr marL="457200" indent="-457200">
              <a:buFont typeface="+mj-lt"/>
              <a:buAutoNum type="arabicPeriod" startAt="2"/>
            </a:pPr>
            <a:endParaRPr lang="en-US" sz="1800" b="1" dirty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864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Conventions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980728"/>
            <a:ext cx="8467725" cy="5267473"/>
          </a:xfrm>
        </p:spPr>
        <p:txBody>
          <a:bodyPr/>
          <a:lstStyle/>
          <a:p>
            <a:pPr marL="0" indent="0">
              <a:buNone/>
            </a:pPr>
            <a:r>
              <a:rPr lang="en-CA" dirty="0">
                <a:solidFill>
                  <a:srgbClr val="0066FF"/>
                </a:solidFill>
              </a:rPr>
              <a:t>Before starting, it is important to review some lab conventions that will ease your work…</a:t>
            </a:r>
          </a:p>
          <a:p>
            <a:r>
              <a:rPr lang="en-CA" dirty="0">
                <a:solidFill>
                  <a:srgbClr val="0066FF"/>
                </a:solidFill>
              </a:rPr>
              <a:t>Lab steps are in </a:t>
            </a:r>
            <a:r>
              <a:rPr lang="en-CA" dirty="0"/>
              <a:t>black</a:t>
            </a:r>
            <a:r>
              <a:rPr lang="en-CA" dirty="0">
                <a:solidFill>
                  <a:srgbClr val="0066FF"/>
                </a:solidFill>
              </a:rPr>
              <a:t> and numbered for easier reference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CA" dirty="0" smtClean="0"/>
              <a:t>…</a:t>
            </a:r>
          </a:p>
          <a:p>
            <a:pPr marL="684212" lvl="1" indent="-342900">
              <a:buFont typeface="+mj-lt"/>
              <a:buAutoNum type="arabicPeriod"/>
            </a:pPr>
            <a:r>
              <a:rPr lang="en-CA" dirty="0" smtClean="0"/>
              <a:t>…</a:t>
            </a:r>
          </a:p>
          <a:p>
            <a:endParaRPr lang="en-CA" dirty="0" smtClean="0"/>
          </a:p>
          <a:p>
            <a:r>
              <a:rPr lang="en-CA" dirty="0" smtClean="0"/>
              <a:t>Explanations, notes, warnings are written in </a:t>
            </a:r>
            <a:r>
              <a:rPr lang="en-CA" dirty="0" smtClean="0">
                <a:solidFill>
                  <a:srgbClr val="0066FF"/>
                </a:solidFill>
              </a:rPr>
              <a:t>blue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Warnings are shown with 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Information is marked with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Tips and answers are marked with </a:t>
            </a:r>
          </a:p>
          <a:p>
            <a:pPr lvl="1">
              <a:lnSpc>
                <a:spcPct val="150000"/>
              </a:lnSpc>
            </a:pPr>
            <a:r>
              <a:rPr lang="en-CA" dirty="0" smtClean="0">
                <a:solidFill>
                  <a:srgbClr val="0066FF"/>
                </a:solidFill>
              </a:rPr>
              <a:t>Questions are marked with </a:t>
            </a:r>
          </a:p>
        </p:txBody>
      </p:sp>
      <p:pic>
        <p:nvPicPr>
          <p:cNvPr id="4" name="Picture 3" descr="C:\Users\a0356111.ENT\AppData\Local\Microsoft\Windows\Temporary Internet Files\Low\Content.IE5\UCVU48Z8\MC90043475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8594" y="3933024"/>
            <a:ext cx="288000" cy="288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69" y="4437112"/>
            <a:ext cx="288000" cy="28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664" y="4869128"/>
            <a:ext cx="288000" cy="28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67" y="5301208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 3</a:t>
            </a:r>
            <a:r>
              <a:rPr lang="en-CA" dirty="0" smtClean="0"/>
              <a:t>: </a:t>
            </a:r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After completing this lab you should now be familiar with:</a:t>
            </a:r>
          </a:p>
          <a:p>
            <a:pPr lvl="1"/>
            <a:r>
              <a:rPr lang="en-CA" dirty="0">
                <a:solidFill>
                  <a:srgbClr val="0066FF"/>
                </a:solidFill>
              </a:rPr>
              <a:t>Linking an existing Target Configuration file to a </a:t>
            </a:r>
            <a:r>
              <a:rPr lang="en-CA" dirty="0" smtClean="0">
                <a:solidFill>
                  <a:srgbClr val="0066FF"/>
                </a:solidFill>
              </a:rPr>
              <a:t>project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Real-time memory accesses with CCS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How to enable </a:t>
            </a:r>
            <a:r>
              <a:rPr lang="en-CA" b="1" dirty="0">
                <a:solidFill>
                  <a:srgbClr val="0066FF"/>
                </a:solidFill>
              </a:rPr>
              <a:t>C</a:t>
            </a:r>
            <a:r>
              <a:rPr lang="en-CA" b="1" dirty="0" smtClean="0">
                <a:solidFill>
                  <a:srgbClr val="0066FF"/>
                </a:solidFill>
              </a:rPr>
              <a:t>ontinuous Refresh</a:t>
            </a:r>
            <a:r>
              <a:rPr lang="en-CA" dirty="0" smtClean="0">
                <a:solidFill>
                  <a:srgbClr val="0066FF"/>
                </a:solidFill>
              </a:rPr>
              <a:t> in a view</a:t>
            </a:r>
            <a:endParaRPr lang="en-CA" dirty="0">
              <a:solidFill>
                <a:srgbClr val="0066FF"/>
              </a:solidFill>
            </a:endParaRPr>
          </a:p>
          <a:p>
            <a:endParaRPr lang="en-CA" dirty="0" smtClean="0">
              <a:solidFill>
                <a:srgbClr val="0070C0"/>
              </a:solidFill>
            </a:endParaRPr>
          </a:p>
          <a:p>
            <a:pPr lvl="1"/>
            <a:endParaRPr lang="en-US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4</a:t>
            </a:r>
            <a:r>
              <a:rPr lang="en-CA" dirty="0"/>
              <a:t>: TI-RTOS STAIRSTEP JTAG STOPMODE EXAMPLE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30 minutes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81929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LAB 4</a:t>
            </a:r>
            <a:r>
              <a:rPr lang="en-CA" sz="3200" dirty="0" smtClean="0"/>
              <a:t>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solidFill>
                  <a:srgbClr val="0066FF"/>
                </a:solidFill>
              </a:rPr>
              <a:t>Objectives</a:t>
            </a:r>
          </a:p>
          <a:p>
            <a:pPr lvl="1"/>
            <a:r>
              <a:rPr lang="en-US" dirty="0">
                <a:solidFill>
                  <a:srgbClr val="0066FF"/>
                </a:solidFill>
              </a:rPr>
              <a:t>Get familiar with using ROV (RTOS Object View) to inspect state of the scheduler, threads and objects in the system </a:t>
            </a:r>
          </a:p>
          <a:p>
            <a:pPr lvl="1"/>
            <a:r>
              <a:rPr lang="en-US" dirty="0" smtClean="0">
                <a:solidFill>
                  <a:srgbClr val="0066FF"/>
                </a:solidFill>
              </a:rPr>
              <a:t>Get </a:t>
            </a:r>
            <a:r>
              <a:rPr lang="en-US" dirty="0">
                <a:solidFill>
                  <a:srgbClr val="0066FF"/>
                </a:solidFill>
              </a:rPr>
              <a:t>familiar with using RTOS Analyzer to view RTA data (execution graph, task/CPU load </a:t>
            </a:r>
            <a:r>
              <a:rPr lang="en-US" dirty="0" err="1">
                <a:solidFill>
                  <a:srgbClr val="0066FF"/>
                </a:solidFill>
              </a:rPr>
              <a:t>etc</a:t>
            </a:r>
            <a:r>
              <a:rPr lang="en-US" dirty="0">
                <a:solidFill>
                  <a:srgbClr val="0066FF"/>
                </a:solidFill>
              </a:rPr>
              <a:t>) </a:t>
            </a:r>
          </a:p>
          <a:p>
            <a:r>
              <a:rPr lang="en-CA" sz="2000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sz="1800" dirty="0" smtClean="0">
                <a:solidFill>
                  <a:srgbClr val="0066FF"/>
                </a:solidFill>
              </a:rPr>
              <a:t>RTOS Object Viewer (ROV)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RTOS Analyzer</a:t>
            </a:r>
            <a:endParaRPr lang="en-CA" sz="18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142875"/>
            <a:ext cx="8732713" cy="814388"/>
          </a:xfrm>
        </p:spPr>
        <p:txBody>
          <a:bodyPr/>
          <a:lstStyle/>
          <a:p>
            <a:r>
              <a:rPr lang="en-US" dirty="0" smtClean="0"/>
              <a:t>Import an Example with Resource Explorer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67725" cy="4692650"/>
          </a:xfrm>
        </p:spPr>
        <p:txBody>
          <a:bodyPr/>
          <a:lstStyle/>
          <a:p>
            <a:r>
              <a:rPr lang="en-US" dirty="0" smtClean="0"/>
              <a:t>Go to CCS menu </a:t>
            </a:r>
            <a:r>
              <a:rPr lang="en-US" i="1" dirty="0" smtClean="0"/>
              <a:t>View -&gt; Resource Explorer (Examples) </a:t>
            </a:r>
          </a:p>
          <a:p>
            <a:r>
              <a:rPr lang="en-US" dirty="0" smtClean="0"/>
              <a:t>Select </a:t>
            </a:r>
            <a:r>
              <a:rPr lang="en-US" b="1" dirty="0" smtClean="0"/>
              <a:t>TI-RTOS for </a:t>
            </a:r>
            <a:r>
              <a:rPr lang="en-US" b="1" dirty="0" err="1" smtClean="0"/>
              <a:t>SimpleLink</a:t>
            </a:r>
            <a:r>
              <a:rPr lang="en-US" b="1" dirty="0" smtClean="0"/>
              <a:t> Wireless MCUs </a:t>
            </a:r>
            <a:r>
              <a:rPr lang="en-US" dirty="0" smtClean="0"/>
              <a:t>in the Packages filter box</a:t>
            </a:r>
          </a:p>
          <a:p>
            <a:r>
              <a:rPr lang="en-US" dirty="0" smtClean="0"/>
              <a:t>Expand </a:t>
            </a:r>
            <a:r>
              <a:rPr lang="en-US" i="1" dirty="0" smtClean="0"/>
              <a:t>Wireless Connectivity MCU -&gt; CC3200 -&gt; Instrumentation Examples -&gt; TI Target Examples -&gt; Single-core Examples</a:t>
            </a:r>
            <a:r>
              <a:rPr lang="en-US" dirty="0" smtClean="0"/>
              <a:t>, and select </a:t>
            </a:r>
            <a:r>
              <a:rPr lang="en-US" b="1" dirty="0" err="1" smtClean="0"/>
              <a:t>Stairstep</a:t>
            </a:r>
            <a:r>
              <a:rPr lang="en-US" b="1" dirty="0" smtClean="0"/>
              <a:t> JTAG </a:t>
            </a:r>
            <a:r>
              <a:rPr lang="en-US" b="1" dirty="0" err="1" smtClean="0"/>
              <a:t>StopMode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4635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2051" name="Picture 3" descr="C:\Users\a0322690\Documents\Training\LPRF San Diego\cc3200\resex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7344816" cy="275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42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142875"/>
            <a:ext cx="8732713" cy="814388"/>
          </a:xfrm>
        </p:spPr>
        <p:txBody>
          <a:bodyPr/>
          <a:lstStyle/>
          <a:p>
            <a:r>
              <a:rPr lang="en-US" dirty="0" smtClean="0"/>
              <a:t>Import, Build and load the example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4744"/>
            <a:ext cx="8467725" cy="4692650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Step 1</a:t>
            </a:r>
            <a:r>
              <a:rPr lang="en-US" dirty="0"/>
              <a:t> link in the right pane to “Import the example project into CCS</a:t>
            </a:r>
            <a:r>
              <a:rPr lang="en-US" dirty="0" smtClean="0"/>
              <a:t>”</a:t>
            </a:r>
            <a:endParaRPr lang="en-US" dirty="0"/>
          </a:p>
          <a:p>
            <a:pPr marL="463550" lvl="1" indent="0">
              <a:buNone/>
            </a:pPr>
            <a:r>
              <a:rPr lang="en-US" dirty="0">
                <a:solidFill>
                  <a:srgbClr val="0070C0"/>
                </a:solidFill>
              </a:rPr>
              <a:t>The project will appear in the </a:t>
            </a:r>
            <a:r>
              <a:rPr lang="en-US" i="1" dirty="0">
                <a:solidFill>
                  <a:srgbClr val="0070C0"/>
                </a:solidFill>
              </a:rPr>
              <a:t>Project Explorer </a:t>
            </a:r>
            <a:r>
              <a:rPr lang="en-US" dirty="0" smtClean="0">
                <a:solidFill>
                  <a:srgbClr val="0070C0"/>
                </a:solidFill>
              </a:rPr>
              <a:t>view if </a:t>
            </a:r>
            <a:r>
              <a:rPr lang="en-US" dirty="0">
                <a:solidFill>
                  <a:srgbClr val="0070C0"/>
                </a:solidFill>
              </a:rPr>
              <a:t>the import is successful and a green checkmark will appear next to the link </a:t>
            </a:r>
            <a:r>
              <a:rPr lang="en-US" dirty="0" smtClean="0">
                <a:solidFill>
                  <a:srgbClr val="0070C0"/>
                </a:solidFill>
              </a:rPr>
              <a:t>in the right pane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Click </a:t>
            </a:r>
            <a:r>
              <a:rPr lang="en-US" b="1" dirty="0"/>
              <a:t>Step </a:t>
            </a:r>
            <a:r>
              <a:rPr lang="en-US" b="1" dirty="0" smtClean="0"/>
              <a:t>2</a:t>
            </a:r>
            <a:r>
              <a:rPr lang="en-US" dirty="0" smtClean="0"/>
              <a:t> </a:t>
            </a:r>
            <a:r>
              <a:rPr lang="en-US" dirty="0"/>
              <a:t>link in the right pane to </a:t>
            </a:r>
            <a:r>
              <a:rPr lang="en-US" dirty="0" smtClean="0"/>
              <a:t>“Build the imported project”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1800" dirty="0">
                <a:solidFill>
                  <a:srgbClr val="0070C0"/>
                </a:solidFill>
              </a:rPr>
              <a:t>The </a:t>
            </a:r>
            <a:r>
              <a:rPr lang="en-US" sz="1800" i="1" dirty="0" smtClean="0">
                <a:solidFill>
                  <a:srgbClr val="0070C0"/>
                </a:solidFill>
              </a:rPr>
              <a:t>Console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>
                <a:solidFill>
                  <a:srgbClr val="0070C0"/>
                </a:solidFill>
              </a:rPr>
              <a:t>view will appear along the bottom with build messages as the project </a:t>
            </a:r>
            <a:r>
              <a:rPr lang="en-US" sz="1800" dirty="0" smtClean="0">
                <a:solidFill>
                  <a:srgbClr val="0070C0"/>
                </a:solidFill>
              </a:rPr>
              <a:t>builds. If the build is successful, a green check mark will appear in the link in the right pane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Click </a:t>
            </a:r>
            <a:r>
              <a:rPr lang="en-US" b="1" dirty="0" smtClean="0"/>
              <a:t>Step 3</a:t>
            </a:r>
            <a:r>
              <a:rPr lang="en-US" dirty="0" smtClean="0"/>
              <a:t> link in the right pane to set up “Debugger Configuration”. Select </a:t>
            </a:r>
            <a:r>
              <a:rPr lang="en-US" i="1" dirty="0" err="1" smtClean="0"/>
              <a:t>Stellaris</a:t>
            </a:r>
            <a:r>
              <a:rPr lang="en-US" i="1" dirty="0" smtClean="0"/>
              <a:t> In-Circuit Debug Interface</a:t>
            </a:r>
          </a:p>
          <a:p>
            <a:r>
              <a:rPr lang="en-US" dirty="0" smtClean="0"/>
              <a:t>Click</a:t>
            </a:r>
            <a:r>
              <a:rPr lang="en-US" b="1" dirty="0" smtClean="0"/>
              <a:t> Step 4</a:t>
            </a:r>
            <a:r>
              <a:rPr lang="en-US" dirty="0" smtClean="0"/>
              <a:t> link in the right pane to “Debug the imported project”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pPr marL="463550" lvl="1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56" y="1772848"/>
            <a:ext cx="288000" cy="28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12" y="3174672"/>
            <a:ext cx="288000" cy="288000"/>
          </a:xfrm>
          <a:prstGeom prst="rect">
            <a:avLst/>
          </a:prstGeom>
        </p:spPr>
      </p:pic>
      <p:pic>
        <p:nvPicPr>
          <p:cNvPr id="6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102396"/>
            <a:ext cx="360040" cy="352539"/>
          </a:xfrm>
          <a:prstGeom prst="rect">
            <a:avLst/>
          </a:prstGeom>
          <a:noFill/>
        </p:spPr>
      </p:pic>
      <p:pic>
        <p:nvPicPr>
          <p:cNvPr id="8" name="Picture 3" descr="C:\Apps\CCS4Training\GREE\pics\greenchec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2124" y="3717032"/>
            <a:ext cx="360040" cy="352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987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052736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spcBef>
                <a:spcPct val="65000"/>
              </a:spcBef>
              <a:spcAft>
                <a:spcPct val="0"/>
              </a:spcAft>
              <a:buFont typeface="+mj-lt"/>
              <a:buAutoNum type="arabicPeriod"/>
              <a:defRPr sz="2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190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914400" indent="-225425" algn="l" rtl="0" eaLnBrk="0" fontAlgn="base" hangingPunct="0">
              <a:spcBef>
                <a:spcPct val="15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146175" indent="-231775" algn="l" rtl="0" eaLnBrk="0" fontAlgn="base" hangingPunct="0">
              <a:spcBef>
                <a:spcPct val="5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377950" indent="-231775" algn="l" rtl="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19462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4034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28606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317875" indent="-173038" algn="l" rtl="0" fontAlgn="base">
              <a:spcBef>
                <a:spcPct val="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The program should be loaded and halted at main()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463550" lvl="1" indent="0">
              <a:buFontTx/>
              <a:buNone/>
            </a:pPr>
            <a:endParaRPr lang="en-US" dirty="0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142875"/>
            <a:ext cx="8732713" cy="814388"/>
          </a:xfrm>
        </p:spPr>
        <p:txBody>
          <a:bodyPr/>
          <a:lstStyle/>
          <a:p>
            <a:r>
              <a:rPr lang="en-US" dirty="0" smtClean="0"/>
              <a:t>Debug session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28" y="1124744"/>
            <a:ext cx="288000" cy="288000"/>
          </a:xfrm>
          <a:prstGeom prst="rect">
            <a:avLst/>
          </a:prstGeom>
        </p:spPr>
      </p:pic>
      <p:pic>
        <p:nvPicPr>
          <p:cNvPr id="3074" name="Picture 2" descr="C:\Users\a0322690\Documents\Training\LPRF San Diego\cc3200\debug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457774" cy="42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7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RTOS Object View (ROV)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24744"/>
            <a:ext cx="8467725" cy="46926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ROV can be used to inspect state of the scheduler, threads and objects in the system  </a:t>
            </a:r>
          </a:p>
          <a:p>
            <a:r>
              <a:rPr lang="en-US" dirty="0" smtClean="0"/>
              <a:t>Go to menu </a:t>
            </a:r>
            <a:r>
              <a:rPr lang="en-US" i="1" dirty="0" smtClean="0"/>
              <a:t>Tools -&gt; RTOS Object View (ROV) </a:t>
            </a:r>
            <a:r>
              <a:rPr lang="en-US" dirty="0" smtClean="0"/>
              <a:t>to open ROV</a:t>
            </a:r>
          </a:p>
          <a:p>
            <a:pPr>
              <a:buAutoNum type="arabicPeriod" startAt="2"/>
            </a:pPr>
            <a:r>
              <a:rPr lang="en-US" dirty="0" smtClean="0"/>
              <a:t>In </a:t>
            </a:r>
            <a:r>
              <a:rPr lang="en-US" i="1" dirty="0" smtClean="0"/>
              <a:t>RTOS Object View</a:t>
            </a:r>
            <a:r>
              <a:rPr lang="en-US" dirty="0" smtClean="0"/>
              <a:t>, expand </a:t>
            </a:r>
            <a:r>
              <a:rPr lang="en-US" b="1" dirty="0" smtClean="0"/>
              <a:t>stairstepStopMode_CC3200.out</a:t>
            </a:r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68" y="1196752"/>
            <a:ext cx="288000" cy="288000"/>
          </a:xfrm>
          <a:prstGeom prst="rect">
            <a:avLst/>
          </a:prstGeom>
        </p:spPr>
      </p:pic>
      <p:pic>
        <p:nvPicPr>
          <p:cNvPr id="2" name="Picture 2" descr="C:\Users\a0322690\Documents\Training\LPRF San Diego\ro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383" y="3717032"/>
            <a:ext cx="567762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32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ROV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82675"/>
            <a:ext cx="8467725" cy="4692650"/>
          </a:xfrm>
        </p:spPr>
        <p:txBody>
          <a:bodyPr/>
          <a:lstStyle/>
          <a:p>
            <a:r>
              <a:rPr lang="en-US" dirty="0" smtClean="0"/>
              <a:t>Click on “Task” to see details of tasks in the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Answer the following for each task: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are the priorities and current states/mode?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What is the size of stack and stack peak? (Hint: some info is in Detailed tab)</a:t>
            </a:r>
          </a:p>
          <a:p>
            <a:pPr>
              <a:buFont typeface="+mj-lt"/>
              <a:buAutoNum type="arabicPeriod" startAt="2"/>
            </a:pPr>
            <a:r>
              <a:rPr lang="en-US" dirty="0"/>
              <a:t>Click the Resume button     to run the </a:t>
            </a:r>
            <a:r>
              <a:rPr lang="en-US" dirty="0" smtClean="0"/>
              <a:t>program</a:t>
            </a:r>
          </a:p>
          <a:p>
            <a:pPr>
              <a:buFont typeface="+mj-lt"/>
              <a:buAutoNum type="arabicPeriod" startAt="2"/>
            </a:pPr>
            <a:r>
              <a:rPr lang="en-US" dirty="0" smtClean="0"/>
              <a:t>Let </a:t>
            </a:r>
            <a:r>
              <a:rPr lang="en-US" dirty="0"/>
              <a:t>it run for 5 seconds, then click the Suspend </a:t>
            </a:r>
            <a:r>
              <a:rPr lang="en-US" dirty="0" smtClean="0"/>
              <a:t>button      </a:t>
            </a:r>
            <a:r>
              <a:rPr lang="en-US" dirty="0"/>
              <a:t>to </a:t>
            </a:r>
            <a:r>
              <a:rPr lang="en-US" dirty="0" smtClean="0"/>
              <a:t>halt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rgbClr val="0070C0"/>
                </a:solidFill>
              </a:rPr>
              <a:t>Answer the following for each </a:t>
            </a:r>
            <a:r>
              <a:rPr lang="en-US" dirty="0" smtClean="0">
                <a:solidFill>
                  <a:srgbClr val="0070C0"/>
                </a:solidFill>
              </a:rPr>
              <a:t>task again: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are the </a:t>
            </a:r>
            <a:r>
              <a:rPr lang="en-US" dirty="0" smtClean="0">
                <a:solidFill>
                  <a:srgbClr val="0070C0"/>
                </a:solidFill>
              </a:rPr>
              <a:t>current </a:t>
            </a:r>
            <a:r>
              <a:rPr lang="en-US" dirty="0">
                <a:solidFill>
                  <a:srgbClr val="0070C0"/>
                </a:solidFill>
              </a:rPr>
              <a:t>states/mode?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is the </a:t>
            </a:r>
            <a:r>
              <a:rPr lang="en-US" dirty="0" smtClean="0">
                <a:solidFill>
                  <a:srgbClr val="0070C0"/>
                </a:solidFill>
              </a:rPr>
              <a:t>stack </a:t>
            </a:r>
            <a:r>
              <a:rPr lang="en-US" dirty="0">
                <a:solidFill>
                  <a:srgbClr val="0070C0"/>
                </a:solidFill>
              </a:rPr>
              <a:t>peak? </a:t>
            </a:r>
            <a:endParaRPr lang="en-US" dirty="0"/>
          </a:p>
          <a:p>
            <a:pPr marL="46355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C183EC-D0DA-4D70-B289-30B329EAAEA6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1" y="1629285"/>
            <a:ext cx="420155" cy="420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3" y="4202378"/>
            <a:ext cx="420155" cy="420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15" y="3573016"/>
            <a:ext cx="299257" cy="274320"/>
          </a:xfrm>
          <a:prstGeom prst="rect">
            <a:avLst/>
          </a:prstGeom>
        </p:spPr>
      </p:pic>
      <p:pic>
        <p:nvPicPr>
          <p:cNvPr id="8" name="Picture 10" descr="runButt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68" y="3068960"/>
            <a:ext cx="27432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53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ROV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82675"/>
            <a:ext cx="8467725" cy="4692650"/>
          </a:xfrm>
        </p:spPr>
        <p:txBody>
          <a:bodyPr/>
          <a:lstStyle/>
          <a:p>
            <a:pPr>
              <a:buAutoNum type="arabicPeriod" startAt="4"/>
            </a:pPr>
            <a:r>
              <a:rPr lang="en-US" dirty="0" smtClean="0"/>
              <a:t>Click </a:t>
            </a:r>
            <a:r>
              <a:rPr lang="en-US" dirty="0"/>
              <a:t>on “</a:t>
            </a:r>
            <a:r>
              <a:rPr lang="en-US" dirty="0" err="1"/>
              <a:t>HeapMem</a:t>
            </a:r>
            <a:r>
              <a:rPr lang="en-US" dirty="0"/>
              <a:t>” to see details about the system </a:t>
            </a:r>
            <a:r>
              <a:rPr lang="en-US" dirty="0" smtClean="0"/>
              <a:t>heap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Answer the following: (Hint: need to go to Detailed tab for some info)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is the total size of heap, and free size?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What is the starting address of the heap?</a:t>
            </a:r>
          </a:p>
          <a:p>
            <a:pPr>
              <a:buAutoNum type="arabicPeriod" startAt="5"/>
            </a:pPr>
            <a:r>
              <a:rPr lang="en-US" dirty="0" smtClean="0"/>
              <a:t>Click on the Terminate button     in the Debug View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More information on ROV is available at: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  <a:hlinkClick r:id="rId3"/>
              </a:rPr>
              <a:t>http://rtsc.eclipse.org/docs-tip/RTSC_Object_Viewer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AC183EC-D0DA-4D70-B289-30B329EAAEA6}" type="slidenum">
              <a:rPr lang="en-US" smtClean="0">
                <a:solidFill>
                  <a:srgbClr val="000000"/>
                </a:solidFill>
              </a:rPr>
              <a:pPr/>
              <a:t>58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9461" name="Picture 10" descr="sto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755" y="2852936"/>
            <a:ext cx="2000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01" y="1668593"/>
            <a:ext cx="420155" cy="42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Launch XGCONF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559105" cy="4692650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i="1" dirty="0" smtClean="0"/>
              <a:t>Project Explorer </a:t>
            </a:r>
            <a:r>
              <a:rPr lang="en-US" dirty="0" smtClean="0"/>
              <a:t>view, expand the </a:t>
            </a:r>
            <a:r>
              <a:rPr lang="en-US" b="1" dirty="0" smtClean="0"/>
              <a:t>stairstepStopMode_CC3200</a:t>
            </a:r>
            <a:r>
              <a:rPr lang="en-US" dirty="0" smtClean="0"/>
              <a:t> project and double-click on </a:t>
            </a:r>
            <a:r>
              <a:rPr lang="en-US" b="1" dirty="0" err="1" smtClean="0"/>
              <a:t>stairstep_JTAGStopMode.cfg</a:t>
            </a:r>
            <a:r>
              <a:rPr lang="en-US" dirty="0" smtClean="0"/>
              <a:t>  to open it in the XGCONF graphical editor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This will open 3 views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en-US" dirty="0" smtClean="0">
              <a:solidFill>
                <a:srgbClr val="0070C0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Editor view in the middle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Outline view on the right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The Available Products view at the bottom left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78" y="2657844"/>
            <a:ext cx="288000" cy="288000"/>
          </a:xfrm>
          <a:prstGeom prst="rect">
            <a:avLst/>
          </a:prstGeom>
        </p:spPr>
      </p:pic>
      <p:pic>
        <p:nvPicPr>
          <p:cNvPr id="4098" name="Picture 2" descr="C:\Users\a0322690\Documents\Training\LPRF San Diego\cc3200\proj_explor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0550"/>
            <a:ext cx="2601913" cy="190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1: Hello world </a:t>
            </a:r>
            <a:br>
              <a:rPr lang="en-CA" dirty="0" smtClean="0"/>
            </a:br>
            <a:r>
              <a:rPr lang="en-CA" dirty="0" smtClean="0"/>
              <a:t>(TI-RTOS)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15 minutes</a:t>
            </a:r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RTA Logging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75283"/>
            <a:ext cx="8467725" cy="5190021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i="1" dirty="0" smtClean="0"/>
              <a:t>Outline</a:t>
            </a:r>
            <a:r>
              <a:rPr lang="en-US" dirty="0" smtClean="0"/>
              <a:t> view, click on </a:t>
            </a:r>
            <a:r>
              <a:rPr lang="en-US" i="1" dirty="0" err="1" smtClean="0"/>
              <a:t>LoggingSetup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>
                <a:solidFill>
                  <a:srgbClr val="0070C0"/>
                </a:solidFill>
              </a:rPr>
              <a:t>Note that </a:t>
            </a:r>
            <a:r>
              <a:rPr lang="en-US" dirty="0" err="1" smtClean="0">
                <a:solidFill>
                  <a:srgbClr val="0070C0"/>
                </a:solidFill>
              </a:rPr>
              <a:t>LoggingSetup</a:t>
            </a:r>
            <a:r>
              <a:rPr lang="en-US" dirty="0" smtClean="0">
                <a:solidFill>
                  <a:srgbClr val="0070C0"/>
                </a:solidFill>
              </a:rPr>
              <a:t> is enabled in the configuration.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 err="1">
                <a:solidFill>
                  <a:srgbClr val="0070C0"/>
                </a:solidFill>
              </a:rPr>
              <a:t>LoggingSetup</a:t>
            </a:r>
            <a:r>
              <a:rPr lang="en-US" dirty="0">
                <a:solidFill>
                  <a:srgbClr val="0070C0"/>
                </a:solidFill>
              </a:rPr>
              <a:t> module is used to configure SYS/BIOS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logging </a:t>
            </a:r>
            <a:r>
              <a:rPr lang="en-US" dirty="0">
                <a:solidFill>
                  <a:srgbClr val="0070C0"/>
                </a:solidFill>
              </a:rPr>
              <a:t>of info such as CPU/Task Load and Execution so it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can </a:t>
            </a:r>
            <a:r>
              <a:rPr lang="en-US" dirty="0">
                <a:solidFill>
                  <a:srgbClr val="0070C0"/>
                </a:solidFill>
              </a:rPr>
              <a:t>be displayed by System </a:t>
            </a:r>
            <a:r>
              <a:rPr lang="en-US" dirty="0" smtClean="0">
                <a:solidFill>
                  <a:srgbClr val="0070C0"/>
                </a:solidFill>
              </a:rPr>
              <a:t>Analyzer </a:t>
            </a: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5122" name="Picture 2" descr="C:\Users\a0322690\Documents\Training\LPRF San Diego\loggingsetu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1772816"/>
            <a:ext cx="1230187" cy="152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0322690\Documents\Training\LPRF San Diego\loggingsetup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4968552" cy="313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16" y="1628816"/>
            <a:ext cx="288000" cy="28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9672" y="3789040"/>
            <a:ext cx="1800200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RTA Logging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75283"/>
            <a:ext cx="8467725" cy="5190021"/>
          </a:xfrm>
        </p:spPr>
        <p:txBody>
          <a:bodyPr/>
          <a:lstStyle/>
          <a:p>
            <a:pPr>
              <a:buAutoNum type="arabicPeriod" startAt="2"/>
            </a:pPr>
            <a:r>
              <a:rPr lang="en-US" dirty="0" smtClean="0"/>
              <a:t>In </a:t>
            </a:r>
            <a:r>
              <a:rPr lang="en-US" dirty="0"/>
              <a:t>the Editor view, under </a:t>
            </a:r>
            <a:r>
              <a:rPr lang="en-US" i="1" dirty="0"/>
              <a:t>Built-in Software Instrumentation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uncheck </a:t>
            </a:r>
            <a:r>
              <a:rPr lang="en-US" b="1" dirty="0"/>
              <a:t>Task Load, </a:t>
            </a:r>
            <a:r>
              <a:rPr lang="en-US" b="1" dirty="0" err="1"/>
              <a:t>Swi</a:t>
            </a:r>
            <a:r>
              <a:rPr lang="en-US" b="1" dirty="0"/>
              <a:t> Load and </a:t>
            </a:r>
            <a:r>
              <a:rPr lang="en-US" b="1" dirty="0" err="1"/>
              <a:t>Hwi</a:t>
            </a:r>
            <a:r>
              <a:rPr lang="en-US" b="1" dirty="0"/>
              <a:t> </a:t>
            </a:r>
            <a:r>
              <a:rPr lang="en-US" b="1" dirty="0" smtClean="0"/>
              <a:t>Loa</a:t>
            </a:r>
            <a:r>
              <a:rPr lang="en-US" dirty="0" smtClean="0"/>
              <a:t>d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Due to smaller RAM in these devices, we are limiting the load logging to CPU Load to </a:t>
            </a:r>
            <a:r>
              <a:rPr lang="en-US" dirty="0">
                <a:solidFill>
                  <a:srgbClr val="0070C0"/>
                </a:solidFill>
              </a:rPr>
              <a:t>avoid </a:t>
            </a:r>
            <a:r>
              <a:rPr lang="en-US" dirty="0" smtClean="0">
                <a:solidFill>
                  <a:srgbClr val="0070C0"/>
                </a:solidFill>
              </a:rPr>
              <a:t>much data </a:t>
            </a:r>
            <a:r>
              <a:rPr lang="en-US" dirty="0">
                <a:solidFill>
                  <a:srgbClr val="0070C0"/>
                </a:solidFill>
              </a:rPr>
              <a:t>loss</a:t>
            </a:r>
            <a:r>
              <a:rPr lang="en-US" dirty="0"/>
              <a:t/>
            </a:r>
            <a:br>
              <a:rPr lang="en-US" dirty="0"/>
            </a:br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AutoNum type="arabicPeriod" startAt="3"/>
            </a:pPr>
            <a:r>
              <a:rPr lang="en-US" dirty="0" smtClean="0"/>
              <a:t>Save the .</a:t>
            </a:r>
            <a:r>
              <a:rPr lang="en-US" dirty="0" err="1" smtClean="0"/>
              <a:t>cfg</a:t>
            </a:r>
            <a:r>
              <a:rPr lang="en-US" dirty="0" smtClean="0"/>
              <a:t> file</a:t>
            </a: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5123" name="Picture 3" descr="C:\Users\a0322690\Documents\Training\LPRF San Diego\loggingsetup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2492896"/>
            <a:ext cx="5084717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91" y="1717687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7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RTOS Analyzer 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Debug button      to build, load the code and run to main()</a:t>
            </a:r>
          </a:p>
          <a:p>
            <a:r>
              <a:rPr lang="en-US" dirty="0" smtClean="0"/>
              <a:t>Go to menu </a:t>
            </a:r>
            <a:r>
              <a:rPr lang="en-US" i="1" dirty="0" smtClean="0"/>
              <a:t>Tools-&gt;RTOS Analyzer-&gt;Execution Analysis</a:t>
            </a:r>
          </a:p>
        </p:txBody>
      </p:sp>
      <p:pic>
        <p:nvPicPr>
          <p:cNvPr id="3074" name="Picture 2" descr="C:\Users\a0322690\Documents\Training\LPRF San Diego\execution_analysis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76" y="2132856"/>
            <a:ext cx="4565650" cy="368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240483"/>
            <a:ext cx="301752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0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Configuration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67725" cy="5256584"/>
          </a:xfrm>
        </p:spPr>
        <p:txBody>
          <a:bodyPr/>
          <a:lstStyle/>
          <a:p>
            <a:r>
              <a:rPr lang="en-US" dirty="0" smtClean="0"/>
              <a:t>In the </a:t>
            </a:r>
            <a:r>
              <a:rPr lang="en-US" i="1" dirty="0" smtClean="0"/>
              <a:t>Analysis Configuration </a:t>
            </a:r>
            <a:r>
              <a:rPr lang="en-US" dirty="0" smtClean="0"/>
              <a:t>dialog, the Analysis Feature “Execution Graph” should already be enabled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(Additional analysis features can be optionally selected here)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Enable “CPU Load”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AutoNum type="arabicPeriod" startAt="3"/>
            </a:pPr>
            <a:r>
              <a:rPr lang="en-US" dirty="0" smtClean="0"/>
              <a:t>Click Start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Live Session, Execution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Graph </a:t>
            </a:r>
            <a:r>
              <a:rPr lang="en-US" dirty="0">
                <a:solidFill>
                  <a:srgbClr val="0070C0"/>
                </a:solidFill>
              </a:rPr>
              <a:t>and CPU Load Graph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views </a:t>
            </a:r>
            <a:r>
              <a:rPr lang="en-US" dirty="0">
                <a:solidFill>
                  <a:srgbClr val="0070C0"/>
                </a:solidFill>
              </a:rPr>
              <a:t>will open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0" y="3882555"/>
            <a:ext cx="288000" cy="288000"/>
          </a:xfrm>
          <a:prstGeom prst="rect">
            <a:avLst/>
          </a:prstGeom>
        </p:spPr>
      </p:pic>
      <p:pic>
        <p:nvPicPr>
          <p:cNvPr id="5123" name="Picture 3" descr="C:\Users\a0322690\Documents\Training\LPRF San Diego\cc3200\analysis_conf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10" y="2106784"/>
            <a:ext cx="4824536" cy="412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0" y="1716832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code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the Resume button      to run</a:t>
            </a:r>
          </a:p>
          <a:p>
            <a:r>
              <a:rPr lang="en-US" dirty="0"/>
              <a:t>Let it run for ~</a:t>
            </a:r>
            <a:r>
              <a:rPr lang="en-US" dirty="0" smtClean="0"/>
              <a:t>5-10 </a:t>
            </a:r>
            <a:r>
              <a:rPr lang="en-US" dirty="0"/>
              <a:t>seconds, then click the Suspend       </a:t>
            </a:r>
            <a:r>
              <a:rPr lang="en-US" dirty="0" smtClean="0"/>
              <a:t>button </a:t>
            </a:r>
            <a:r>
              <a:rPr lang="en-US" dirty="0"/>
              <a:t>to halt</a:t>
            </a:r>
          </a:p>
          <a:p>
            <a:r>
              <a:rPr lang="en-US" dirty="0" smtClean="0"/>
              <a:t>Repeat this Run/Suspend process 3-4 times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8760"/>
            <a:ext cx="274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22" y="1796155"/>
            <a:ext cx="29925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Execution Graph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the </a:t>
            </a:r>
            <a:r>
              <a:rPr lang="en-US" i="1" dirty="0" smtClean="0"/>
              <a:t>Execution Graph </a:t>
            </a:r>
            <a:r>
              <a:rPr lang="en-US" dirty="0" smtClean="0"/>
              <a:t>view and expand the OS node in the Execution graph</a:t>
            </a:r>
          </a:p>
        </p:txBody>
      </p:sp>
      <p:pic>
        <p:nvPicPr>
          <p:cNvPr id="6146" name="Picture 2" descr="C:\Users\a0322690\Documents\Training\LPRF San Diego\cc3200\exec_graph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2" y="2636912"/>
            <a:ext cx="7329487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2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Zoom in the Execution Graph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zoom buttons on the Execution Graph toolbar to zoom in/out</a:t>
            </a:r>
          </a:p>
          <a:p>
            <a:r>
              <a:rPr lang="en-US" dirty="0" smtClean="0"/>
              <a:t>Zoom out a few times until you see many instances of </a:t>
            </a:r>
            <a:r>
              <a:rPr lang="en-US" dirty="0" err="1" smtClean="0"/>
              <a:t>taskLoad</a:t>
            </a:r>
            <a:endParaRPr lang="en-US" dirty="0" smtClean="0"/>
          </a:p>
          <a:p>
            <a:r>
              <a:rPr lang="en-US" dirty="0" smtClean="0"/>
              <a:t>Then zoom into one instance of </a:t>
            </a:r>
            <a:r>
              <a:rPr lang="en-US" dirty="0" err="1" smtClean="0"/>
              <a:t>taskLoad</a:t>
            </a:r>
            <a:r>
              <a:rPr lang="en-US" dirty="0"/>
              <a:t> </a:t>
            </a:r>
            <a:r>
              <a:rPr lang="en-US" dirty="0" smtClean="0"/>
              <a:t>using either:</a:t>
            </a:r>
          </a:p>
          <a:p>
            <a:pPr lvl="1"/>
            <a:r>
              <a:rPr lang="en-US" dirty="0" smtClean="0"/>
              <a:t>Zoom in and moving the time axis so you can see the task OR</a:t>
            </a:r>
          </a:p>
          <a:p>
            <a:pPr lvl="1"/>
            <a:r>
              <a:rPr lang="en-US" dirty="0" smtClean="0"/>
              <a:t>Using the </a:t>
            </a:r>
            <a:r>
              <a:rPr lang="en-US" dirty="0"/>
              <a:t>region zoom feature: </a:t>
            </a:r>
          </a:p>
          <a:p>
            <a:pPr lvl="2"/>
            <a:r>
              <a:rPr lang="en-US" dirty="0" smtClean="0"/>
              <a:t>Hold </a:t>
            </a:r>
            <a:r>
              <a:rPr lang="en-US" dirty="0"/>
              <a:t>the Alt key and the left mouse </a:t>
            </a:r>
            <a:r>
              <a:rPr lang="en-US" dirty="0" smtClean="0"/>
              <a:t>button</a:t>
            </a:r>
          </a:p>
          <a:p>
            <a:pPr lvl="2"/>
            <a:r>
              <a:rPr lang="en-US" dirty="0" smtClean="0"/>
              <a:t>As </a:t>
            </a:r>
            <a:r>
              <a:rPr lang="en-US" dirty="0"/>
              <a:t>you drag the cursor it shows you the zoom </a:t>
            </a:r>
            <a:r>
              <a:rPr lang="en-US" dirty="0" smtClean="0"/>
              <a:t>region</a:t>
            </a:r>
          </a:p>
          <a:p>
            <a:pPr lvl="2"/>
            <a:r>
              <a:rPr lang="en-US" dirty="0" smtClean="0"/>
              <a:t>Let </a:t>
            </a:r>
            <a:r>
              <a:rPr lang="en-US" dirty="0"/>
              <a:t>go of the mouse button and it will zoom into that region</a:t>
            </a:r>
          </a:p>
          <a:p>
            <a:pPr marL="463550" lvl="1" indent="0">
              <a:buNone/>
            </a:pP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6372200" y="1556792"/>
            <a:ext cx="1197248" cy="27363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C:\Users\a0322690\Documents\Training\LPRF San Diego\cc3200\exec_grap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6257825" cy="18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0322690\Documents\Training\LPRF San Diego\cc3200\exec_graph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15624"/>
            <a:ext cx="6551674" cy="193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6966"/>
            <a:ext cx="8467725" cy="5178337"/>
          </a:xfrm>
        </p:spPr>
        <p:txBody>
          <a:bodyPr/>
          <a:lstStyle/>
          <a:p>
            <a:r>
              <a:rPr lang="en-US" dirty="0" smtClean="0"/>
              <a:t>Right click and select “Insert Measurement Mark”.  Drag it to the start of </a:t>
            </a:r>
            <a:r>
              <a:rPr lang="en-US" dirty="0" err="1" smtClean="0"/>
              <a:t>taskLoad</a:t>
            </a:r>
            <a:r>
              <a:rPr lang="en-US" dirty="0" smtClean="0"/>
              <a:t> and click the left mouse button</a:t>
            </a:r>
          </a:p>
          <a:p>
            <a:r>
              <a:rPr lang="en-US" dirty="0"/>
              <a:t>Right click and select “Insert Measurement Mark”.  Drag it to the </a:t>
            </a:r>
            <a:r>
              <a:rPr lang="en-US" dirty="0" smtClean="0"/>
              <a:t>end </a:t>
            </a:r>
            <a:r>
              <a:rPr lang="en-US" dirty="0"/>
              <a:t>of the </a:t>
            </a:r>
            <a:r>
              <a:rPr lang="en-US" dirty="0" smtClean="0"/>
              <a:t>same </a:t>
            </a:r>
            <a:r>
              <a:rPr lang="en-US" dirty="0" err="1" smtClean="0"/>
              <a:t>taskLoad</a:t>
            </a:r>
            <a:r>
              <a:rPr lang="en-US" dirty="0" smtClean="0"/>
              <a:t> </a:t>
            </a:r>
            <a:r>
              <a:rPr lang="en-US" dirty="0"/>
              <a:t>and click the left mouse button</a:t>
            </a:r>
          </a:p>
          <a:p>
            <a:r>
              <a:rPr lang="en-US" dirty="0" smtClean="0"/>
              <a:t>The time spent in task1Fxn is shown at the top of the view:</a:t>
            </a:r>
            <a:br>
              <a:rPr lang="en-US" dirty="0" smtClean="0"/>
            </a:br>
            <a:r>
              <a:rPr lang="en-US" dirty="0" smtClean="0"/>
              <a:t>X2 – X1 = </a:t>
            </a:r>
            <a:r>
              <a:rPr lang="en-US" dirty="0"/>
              <a:t>7</a:t>
            </a:r>
            <a:r>
              <a:rPr lang="en-US" dirty="0" smtClean="0"/>
              <a:t>us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To remove the measurement marks, right-click </a:t>
            </a:r>
            <a:r>
              <a:rPr lang="en-US" dirty="0"/>
              <a:t>inside the view and select “Remove All Measurement Marks”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1774" y="142875"/>
            <a:ext cx="8660705" cy="814388"/>
          </a:xfrm>
        </p:spPr>
        <p:txBody>
          <a:bodyPr/>
          <a:lstStyle/>
          <a:p>
            <a:r>
              <a:rPr lang="en-US" dirty="0" smtClean="0"/>
              <a:t>Use Measurement Marks to measure Time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596336" y="4349887"/>
            <a:ext cx="15648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</a:rPr>
              <a:t>Measurement 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smtClean="0">
                <a:solidFill>
                  <a:srgbClr val="0070C0"/>
                </a:solidFill>
              </a:rPr>
              <a:t>marks</a:t>
            </a:r>
            <a:endParaRPr lang="en-US" sz="1600" b="1" dirty="0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 flipV="1">
            <a:off x="5292080" y="4149077"/>
            <a:ext cx="2304256" cy="444115"/>
          </a:xfrm>
          <a:prstGeom prst="line">
            <a:avLst/>
          </a:prstGeom>
          <a:noFill/>
          <a:ln w="12700">
            <a:solidFill>
              <a:srgbClr val="66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H="1">
            <a:off x="3707904" y="4593193"/>
            <a:ext cx="3888432" cy="49081"/>
          </a:xfrm>
          <a:prstGeom prst="line">
            <a:avLst/>
          </a:prstGeom>
          <a:noFill/>
          <a:ln w="12700">
            <a:solidFill>
              <a:srgbClr val="6666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RTOS Analyzer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2"/>
            <a:ext cx="8176609" cy="4979441"/>
          </a:xfrm>
        </p:spPr>
        <p:txBody>
          <a:bodyPr/>
          <a:lstStyle/>
          <a:p>
            <a:r>
              <a:rPr lang="en-US" dirty="0" smtClean="0"/>
              <a:t>Go to </a:t>
            </a:r>
            <a:r>
              <a:rPr lang="en-US" i="1" dirty="0" smtClean="0"/>
              <a:t>CPU </a:t>
            </a:r>
            <a:r>
              <a:rPr lang="en-US" i="1" dirty="0" err="1" smtClean="0"/>
              <a:t>Load:Graph</a:t>
            </a:r>
            <a:r>
              <a:rPr lang="en-US" i="1" dirty="0" smtClean="0"/>
              <a:t> </a:t>
            </a:r>
            <a:r>
              <a:rPr lang="en-US" dirty="0" smtClean="0"/>
              <a:t>view</a:t>
            </a:r>
            <a:endParaRPr lang="en-US" dirty="0"/>
          </a:p>
          <a:p>
            <a:r>
              <a:rPr lang="en-US" dirty="0" smtClean="0"/>
              <a:t>Zoom out a few times (The Load graph should look like a </a:t>
            </a:r>
            <a:r>
              <a:rPr lang="en-US" dirty="0" err="1" smtClean="0"/>
              <a:t>stairstep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Load Analysis views can be opened 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as </a:t>
            </a:r>
            <a:r>
              <a:rPr lang="en-US" dirty="0">
                <a:solidFill>
                  <a:srgbClr val="0070C0"/>
                </a:solidFill>
              </a:rPr>
              <a:t>Graphs, Summary logs or Detailed </a:t>
            </a:r>
            <a:r>
              <a:rPr lang="en-US" dirty="0" smtClean="0">
                <a:solidFill>
                  <a:srgbClr val="0070C0"/>
                </a:solidFill>
              </a:rPr>
              <a:t>logs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i="1" dirty="0" smtClean="0">
                <a:solidFill>
                  <a:srgbClr val="0070C0"/>
                </a:solidFill>
              </a:rPr>
              <a:t>Summary </a:t>
            </a:r>
            <a:r>
              <a:rPr lang="en-US" dirty="0" smtClean="0">
                <a:solidFill>
                  <a:srgbClr val="0070C0"/>
                </a:solidFill>
              </a:rPr>
              <a:t>views </a:t>
            </a:r>
            <a:r>
              <a:rPr lang="en-US" dirty="0">
                <a:solidFill>
                  <a:srgbClr val="0070C0"/>
                </a:solidFill>
              </a:rPr>
              <a:t>numerically </a:t>
            </a:r>
            <a:r>
              <a:rPr lang="en-US" dirty="0" smtClean="0">
                <a:solidFill>
                  <a:srgbClr val="0070C0"/>
                </a:solidFill>
              </a:rPr>
              <a:t>show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min, max </a:t>
            </a:r>
            <a:r>
              <a:rPr lang="en-US" dirty="0" smtClean="0">
                <a:solidFill>
                  <a:srgbClr val="0070C0"/>
                </a:solidFill>
              </a:rPr>
              <a:t>and </a:t>
            </a:r>
            <a:r>
              <a:rPr lang="en-US" dirty="0">
                <a:solidFill>
                  <a:srgbClr val="0070C0"/>
                </a:solidFill>
              </a:rPr>
              <a:t>average load </a:t>
            </a:r>
            <a:r>
              <a:rPr lang="en-US" dirty="0" smtClean="0">
                <a:solidFill>
                  <a:srgbClr val="0070C0"/>
                </a:solidFill>
              </a:rPr>
              <a:t>values</a:t>
            </a:r>
            <a:endParaRPr lang="en-US" dirty="0" smtClean="0"/>
          </a:p>
          <a:p>
            <a:r>
              <a:rPr lang="en-US" dirty="0" smtClean="0"/>
              <a:t>When finished with analysis, click the Terminate      button</a:t>
            </a:r>
          </a:p>
          <a:p>
            <a:endParaRPr lang="en-US" dirty="0" smtClean="0"/>
          </a:p>
        </p:txBody>
      </p:sp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84C20D87-47A0-4E77-8AF0-4957617D0EB0}" type="slidenum">
              <a:rPr lang="en-US" smtClean="0">
                <a:solidFill>
                  <a:srgbClr val="000000"/>
                </a:solidFill>
              </a:rPr>
              <a:pPr/>
              <a:t>68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4278" name="Picture 10" descr="st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64" y="5661248"/>
            <a:ext cx="2174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64" y="417993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a0322690\Documents\Training\LPRF San Diego\cc3200\cpuload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1" y="2160588"/>
            <a:ext cx="4621261" cy="162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0322690\Documents\Training\LPRF San Diego\cc3200\cpuload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113" y="3714995"/>
            <a:ext cx="3384376" cy="17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4: Exercise Summary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the labs you should be familiar with:</a:t>
            </a:r>
          </a:p>
          <a:p>
            <a:pPr lvl="1"/>
            <a:r>
              <a:rPr lang="en-US" dirty="0" smtClean="0"/>
              <a:t>Using ROV (RTOS Object View) to inspect state of the scheduler, threads and objects in the system.</a:t>
            </a:r>
          </a:p>
          <a:p>
            <a:pPr lvl="1"/>
            <a:r>
              <a:rPr lang="en-US" dirty="0" smtClean="0"/>
              <a:t>Using RTOS Analyzer to view RTA data (execution graph, task/CPU load).</a:t>
            </a:r>
          </a:p>
          <a:p>
            <a:r>
              <a:rPr lang="en-US" dirty="0" smtClean="0"/>
              <a:t>Additional References:</a:t>
            </a:r>
          </a:p>
          <a:p>
            <a:pPr lvl="1"/>
            <a:r>
              <a:rPr lang="en-US" dirty="0" smtClean="0"/>
              <a:t>TI-RTOS </a:t>
            </a:r>
            <a:r>
              <a:rPr lang="en-US" dirty="0"/>
              <a:t>Users </a:t>
            </a:r>
            <a:r>
              <a:rPr lang="en-US" dirty="0" smtClean="0"/>
              <a:t>Guide: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www.ti.com/lit/spruhd4</a:t>
            </a:r>
            <a:endParaRPr lang="en-US" dirty="0" smtClean="0"/>
          </a:p>
          <a:p>
            <a:pPr lvl="1"/>
            <a:r>
              <a:rPr lang="en-US" dirty="0" smtClean="0"/>
              <a:t>System Analyzer Users Guide: </a:t>
            </a:r>
            <a:r>
              <a:rPr lang="en-US" dirty="0" smtClean="0">
                <a:hlinkClick r:id="rId4"/>
              </a:rPr>
              <a:t>http://www.ti.com/lit/spruh43</a:t>
            </a:r>
            <a:endParaRPr lang="en-US" dirty="0" smtClean="0"/>
          </a:p>
          <a:p>
            <a:pPr lvl="1"/>
            <a:r>
              <a:rPr lang="en-US" dirty="0" smtClean="0"/>
              <a:t>SYSBIOS Wiki: </a:t>
            </a:r>
            <a:r>
              <a:rPr lang="en-US" dirty="0" smtClean="0">
                <a:hlinkClick r:id="rId5"/>
              </a:rPr>
              <a:t>http://processors.wiki.ti.com/index.php?title=Category:SYSBIOS</a:t>
            </a:r>
            <a:endParaRPr lang="en-US" dirty="0" smtClean="0"/>
          </a:p>
        </p:txBody>
      </p:sp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77D8C913-7E44-4367-9427-50212EAFE388}" type="slidenum">
              <a:rPr lang="en-US" smtClean="0"/>
              <a:pPr/>
              <a:t>69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90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1: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836712"/>
            <a:ext cx="8467725" cy="5411489"/>
          </a:xfrm>
        </p:spPr>
        <p:txBody>
          <a:bodyPr/>
          <a:lstStyle/>
          <a:p>
            <a:r>
              <a:rPr lang="en-CA" dirty="0" smtClean="0">
                <a:solidFill>
                  <a:srgbClr val="0066FF"/>
                </a:solidFill>
              </a:rPr>
              <a:t>Key Objectives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Import and build a simple Hello World TI-RTOS example program 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Start a debug session and load/flash the program to the </a:t>
            </a:r>
            <a:r>
              <a:rPr lang="en-US" dirty="0" smtClean="0">
                <a:solidFill>
                  <a:srgbClr val="0066FF"/>
                </a:solidFill>
              </a:rPr>
              <a:t>target</a:t>
            </a:r>
            <a:endParaRPr lang="en-CA" dirty="0" smtClean="0">
              <a:solidFill>
                <a:srgbClr val="0066FF"/>
              </a:solidFill>
            </a:endParaRP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Run the program</a:t>
            </a:r>
          </a:p>
          <a:p>
            <a:r>
              <a:rPr lang="en-CA" dirty="0" smtClean="0">
                <a:solidFill>
                  <a:srgbClr val="0066FF"/>
                </a:solidFill>
              </a:rPr>
              <a:t>Tools and Concepts Covered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Workspaces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Resource Explorer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Building example </a:t>
            </a:r>
            <a:r>
              <a:rPr lang="en-CA" dirty="0">
                <a:solidFill>
                  <a:srgbClr val="0066FF"/>
                </a:solidFill>
              </a:rPr>
              <a:t>p</a:t>
            </a:r>
            <a:r>
              <a:rPr lang="en-CA" dirty="0" smtClean="0">
                <a:solidFill>
                  <a:srgbClr val="0066FF"/>
                </a:solidFill>
              </a:rPr>
              <a:t>rojects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Debugging example project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Project Properties</a:t>
            </a:r>
          </a:p>
          <a:p>
            <a:pPr lvl="1"/>
            <a:r>
              <a:rPr lang="en-CA" dirty="0" smtClean="0">
                <a:solidFill>
                  <a:srgbClr val="0066FF"/>
                </a:solidFill>
              </a:rPr>
              <a:t>Changing </a:t>
            </a:r>
            <a:r>
              <a:rPr lang="en-CA" dirty="0">
                <a:solidFill>
                  <a:srgbClr val="0066FF"/>
                </a:solidFill>
              </a:rPr>
              <a:t>compiler versions</a:t>
            </a:r>
          </a:p>
        </p:txBody>
      </p:sp>
    </p:spTree>
    <p:extLst>
      <p:ext uri="{BB962C8B-B14F-4D97-AF65-F5344CB8AC3E}">
        <p14:creationId xmlns:p14="http://schemas.microsoft.com/office/powerpoint/2010/main" val="40405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CCS and Open 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Double click on the Code Composer Studio desktop icon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Specify </a:t>
            </a:r>
            <a:r>
              <a:rPr lang="en-US" i="1" dirty="0"/>
              <a:t>C:\</a:t>
            </a:r>
            <a:r>
              <a:rPr lang="en-US" i="1" dirty="0" smtClean="0"/>
              <a:t>ccsv6_workshop\cc3200\workspace </a:t>
            </a:r>
            <a:r>
              <a:rPr lang="en-US" dirty="0" smtClean="0"/>
              <a:t>as the workspace location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</a:t>
            </a:r>
            <a:r>
              <a:rPr lang="en-US" b="1" dirty="0" smtClean="0"/>
              <a:t>Browse Examples</a:t>
            </a:r>
            <a:r>
              <a:rPr lang="en-US" dirty="0" smtClean="0"/>
              <a:t> in the </a:t>
            </a:r>
            <a:r>
              <a:rPr lang="en-US" b="1" dirty="0" smtClean="0"/>
              <a:t>Getting Started</a:t>
            </a:r>
            <a:r>
              <a:rPr lang="en-US" dirty="0" smtClean="0"/>
              <a:t> page</a:t>
            </a:r>
          </a:p>
          <a:p>
            <a:endParaRPr lang="en-US" sz="2200" dirty="0" smtClean="0"/>
          </a:p>
          <a:p>
            <a:pPr lvl="1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800212" cy="905001"/>
          </a:xfrm>
          <a:prstGeom prst="rect">
            <a:avLst/>
          </a:prstGeom>
        </p:spPr>
      </p:pic>
      <p:pic>
        <p:nvPicPr>
          <p:cNvPr id="1026" name="Picture 2" descr="E:\WORK\lprf\ss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62" y="3933056"/>
            <a:ext cx="3744777" cy="21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1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i="1" dirty="0" smtClean="0"/>
              <a:t>Resource Explorer</a:t>
            </a:r>
            <a:r>
              <a:rPr lang="en-CA" dirty="0" smtClean="0"/>
              <a:t>: Examples</a:t>
            </a:r>
            <a:endParaRPr lang="en-US" dirty="0" smtClean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347662" y="1158875"/>
            <a:ext cx="8400802" cy="2126109"/>
          </a:xfrm>
        </p:spPr>
        <p:txBody>
          <a:bodyPr/>
          <a:lstStyle/>
          <a:p>
            <a:r>
              <a:rPr lang="en-US" b="0" dirty="0" smtClean="0">
                <a:solidFill>
                  <a:srgbClr val="0066FF"/>
                </a:solidFill>
              </a:rPr>
              <a:t>Displays all example projects discovered by the </a:t>
            </a:r>
            <a:r>
              <a:rPr lang="en-US" b="1" dirty="0" smtClean="0">
                <a:solidFill>
                  <a:srgbClr val="0066FF"/>
                </a:solidFill>
              </a:rPr>
              <a:t>Resource Explorer</a:t>
            </a:r>
          </a:p>
          <a:p>
            <a:r>
              <a:rPr lang="en-US" b="0" dirty="0" smtClean="0">
                <a:solidFill>
                  <a:srgbClr val="0066FF"/>
                </a:solidFill>
              </a:rPr>
              <a:t>Step by step instructions on how to build/run the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/>
              <a:t>Select the </a:t>
            </a:r>
            <a:r>
              <a:rPr lang="en-US" b="1" dirty="0" smtClean="0"/>
              <a:t>Hello </a:t>
            </a:r>
            <a:r>
              <a:rPr lang="en-US" dirty="0" smtClean="0"/>
              <a:t>example </a:t>
            </a:r>
            <a:r>
              <a:rPr lang="en-US" b="0" dirty="0" smtClean="0"/>
              <a:t>under </a:t>
            </a:r>
            <a:r>
              <a:rPr lang="en-US" i="1" dirty="0" smtClean="0"/>
              <a:t>TI-RTOS for </a:t>
            </a:r>
            <a:r>
              <a:rPr lang="en-US" i="1" dirty="0" err="1" smtClean="0"/>
              <a:t>SimpleLink</a:t>
            </a:r>
            <a:r>
              <a:rPr lang="en-US" i="1" dirty="0" smtClean="0"/>
              <a:t> Wireless MCUs</a:t>
            </a:r>
            <a:r>
              <a:rPr lang="en-US" b="1" i="1" dirty="0" smtClean="0"/>
              <a:t> </a:t>
            </a:r>
            <a:r>
              <a:rPr lang="en-US" i="1" dirty="0"/>
              <a:t>-&gt; </a:t>
            </a:r>
            <a:r>
              <a:rPr lang="en-US" i="1" dirty="0" smtClean="0"/>
              <a:t>Wireless Connectivity MCU  </a:t>
            </a:r>
            <a:r>
              <a:rPr lang="en-US" i="1" dirty="0"/>
              <a:t>-&gt; </a:t>
            </a:r>
            <a:r>
              <a:rPr lang="en-US" i="1" dirty="0" smtClean="0"/>
              <a:t>CC3200 –&gt; Kernel Examples </a:t>
            </a:r>
            <a:r>
              <a:rPr lang="en-US" i="1" dirty="0"/>
              <a:t>-&gt; </a:t>
            </a:r>
            <a:r>
              <a:rPr lang="en-US" i="1" dirty="0" smtClean="0"/>
              <a:t>TI Target Examples -&gt; Generic </a:t>
            </a:r>
            <a:r>
              <a:rPr lang="en-US" i="1" dirty="0"/>
              <a:t>Examples </a:t>
            </a:r>
            <a:endParaRPr lang="en-US" b="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288000" cy="28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6" y="1700808"/>
            <a:ext cx="288000" cy="288000"/>
          </a:xfrm>
          <a:prstGeom prst="rect">
            <a:avLst/>
          </a:prstGeom>
        </p:spPr>
      </p:pic>
      <p:pic>
        <p:nvPicPr>
          <p:cNvPr id="2051" name="Picture 3" descr="C:\Users\a0389327\Desktop\cc3200workshop\ss\3200lab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40968"/>
            <a:ext cx="5184576" cy="31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I Theme 2009">
  <a:themeElements>
    <a:clrScheme name="1_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1_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>
            <a:alpha val="92157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1_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3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TI_PPT_template</Template>
  <TotalTime>32781</TotalTime>
  <Words>2641</Words>
  <Application>Microsoft Office PowerPoint</Application>
  <PresentationFormat>On-screen Show (4:3)</PresentationFormat>
  <Paragraphs>564</Paragraphs>
  <Slides>69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FinalPowerpoint</vt:lpstr>
      <vt:lpstr>1_TI Theme 2009</vt:lpstr>
      <vt:lpstr>CCSv6 Fundamentals Workshop for CC3200 </vt:lpstr>
      <vt:lpstr>Outline</vt:lpstr>
      <vt:lpstr>LAB Requirements</vt:lpstr>
      <vt:lpstr>LAB Material Notes</vt:lpstr>
      <vt:lpstr>LAB Conventions</vt:lpstr>
      <vt:lpstr>Lab 1: Hello world  (TI-RTOS)  15 minutes</vt:lpstr>
      <vt:lpstr>LAB 1: Exercise Summary</vt:lpstr>
      <vt:lpstr>Launch CCS and Open Resource Explorer</vt:lpstr>
      <vt:lpstr>Resource Explorer: Examples</vt:lpstr>
      <vt:lpstr>Step 1: Import Hello Example Project</vt:lpstr>
      <vt:lpstr>Step 1: Import Hello Example Project</vt:lpstr>
      <vt:lpstr>Step 2: Build Hello Example Project</vt:lpstr>
      <vt:lpstr>Step 3: Specify Debugger Configuration</vt:lpstr>
      <vt:lpstr>Step 4: Debug Hello Example Project</vt:lpstr>
      <vt:lpstr>Debug Session for Hello Example Project</vt:lpstr>
      <vt:lpstr>Run Hello Example Program</vt:lpstr>
      <vt:lpstr>Switch to Simple Mode</vt:lpstr>
      <vt:lpstr>Project Properties</vt:lpstr>
      <vt:lpstr>Using a Separate Standalone Compiler</vt:lpstr>
      <vt:lpstr>Using a Separate Standalone Compiler</vt:lpstr>
      <vt:lpstr>Using a Separate Standalone Compiler</vt:lpstr>
      <vt:lpstr>Simple Mode</vt:lpstr>
      <vt:lpstr>LAB 1: Summary</vt:lpstr>
      <vt:lpstr>Lab 2: BLINKY EXAMPLE  30 minutes</vt:lpstr>
      <vt:lpstr>LAB 2: Exercise Summary</vt:lpstr>
      <vt:lpstr>Import blinky Project</vt:lpstr>
      <vt:lpstr>Modify blinky Project</vt:lpstr>
      <vt:lpstr>Modify blinky Project</vt:lpstr>
      <vt:lpstr>Create and Add Target Configuration</vt:lpstr>
      <vt:lpstr>Create and Add Target Configuration</vt:lpstr>
      <vt:lpstr>Build and Debug blinky Project</vt:lpstr>
      <vt:lpstr>Debugging: Using Watchpoints</vt:lpstr>
      <vt:lpstr>Debugging: Watchpoints</vt:lpstr>
      <vt:lpstr>Debugging: Using Watchpoints</vt:lpstr>
      <vt:lpstr>Debugging: Counting Events</vt:lpstr>
      <vt:lpstr>Debugging: Counting Events</vt:lpstr>
      <vt:lpstr>More Debugging (Review)</vt:lpstr>
      <vt:lpstr>View: Disassembly</vt:lpstr>
      <vt:lpstr>Clean Up</vt:lpstr>
      <vt:lpstr>LAB 2: Summary</vt:lpstr>
      <vt:lpstr>Lab 3: TIMER EXAMPLE   15 minutes</vt:lpstr>
      <vt:lpstr>LAB 3: Exercise Summary</vt:lpstr>
      <vt:lpstr>Import timer Project</vt:lpstr>
      <vt:lpstr>Link Target Configuration</vt:lpstr>
      <vt:lpstr>Build and Debug timer Project</vt:lpstr>
      <vt:lpstr>Add Watch Expressions</vt:lpstr>
      <vt:lpstr>Viewing Memory</vt:lpstr>
      <vt:lpstr>Continuous Refresh</vt:lpstr>
      <vt:lpstr>Clean Up</vt:lpstr>
      <vt:lpstr>LAB 3: Summary</vt:lpstr>
      <vt:lpstr>Lab 4: TI-RTOS STAIRSTEP JTAG STOPMODE EXAMPLE   30 minutes</vt:lpstr>
      <vt:lpstr>LAB 4: Exercise Summary</vt:lpstr>
      <vt:lpstr>Import an Example with Resource Explorer</vt:lpstr>
      <vt:lpstr>Import, Build and load the example</vt:lpstr>
      <vt:lpstr>Debug session </vt:lpstr>
      <vt:lpstr>Open the RTOS Object View (ROV)</vt:lpstr>
      <vt:lpstr>Use ROV</vt:lpstr>
      <vt:lpstr>Use ROV</vt:lpstr>
      <vt:lpstr>Launch XGCONF</vt:lpstr>
      <vt:lpstr>RTA Logging</vt:lpstr>
      <vt:lpstr>RTA Logging</vt:lpstr>
      <vt:lpstr>Launch RTOS Analyzer </vt:lpstr>
      <vt:lpstr>Analysis Configuration</vt:lpstr>
      <vt:lpstr>Run the code</vt:lpstr>
      <vt:lpstr>Execution Graph</vt:lpstr>
      <vt:lpstr>Use Zoom in the Execution Graph</vt:lpstr>
      <vt:lpstr>Use Measurement Marks to measure Time</vt:lpstr>
      <vt:lpstr>Use RTOS Analyzer</vt:lpstr>
      <vt:lpstr>LAB 4: Exercise Summary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Overview Workshop</dc:title>
  <dc:subject>Code Composer Studio</dc:subject>
  <dc:creator>Ki-Soo Lee &amp; John Stevenson</dc:creator>
  <cp:lastModifiedBy>Lee, Ki-Soo</cp:lastModifiedBy>
  <cp:revision>2572</cp:revision>
  <cp:lastPrinted>2013-09-26T14:17:31Z</cp:lastPrinted>
  <dcterms:created xsi:type="dcterms:W3CDTF">2009-02-27T20:15:19Z</dcterms:created>
  <dcterms:modified xsi:type="dcterms:W3CDTF">2014-10-09T21:25:28Z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0x010100F8100CAD4EA2FB488A17BA6F18446178</vt:lpwstr>
  </property>
</Properties>
</file>