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102"/>
  </p:notesMasterIdLst>
  <p:sldIdLst>
    <p:sldId id="727" r:id="rId2"/>
    <p:sldId id="798" r:id="rId3"/>
    <p:sldId id="914" r:id="rId4"/>
    <p:sldId id="800" r:id="rId5"/>
    <p:sldId id="801" r:id="rId6"/>
    <p:sldId id="802" r:id="rId7"/>
    <p:sldId id="803" r:id="rId8"/>
    <p:sldId id="804" r:id="rId9"/>
    <p:sldId id="805" r:id="rId10"/>
    <p:sldId id="806" r:id="rId11"/>
    <p:sldId id="808" r:id="rId12"/>
    <p:sldId id="809" r:id="rId13"/>
    <p:sldId id="810" r:id="rId14"/>
    <p:sldId id="811" r:id="rId15"/>
    <p:sldId id="812" r:id="rId16"/>
    <p:sldId id="813" r:id="rId17"/>
    <p:sldId id="915" r:id="rId18"/>
    <p:sldId id="856" r:id="rId19"/>
    <p:sldId id="860" r:id="rId20"/>
    <p:sldId id="916" r:id="rId21"/>
    <p:sldId id="861" r:id="rId22"/>
    <p:sldId id="917" r:id="rId23"/>
    <p:sldId id="547" r:id="rId24"/>
    <p:sldId id="728" r:id="rId25"/>
    <p:sldId id="666" r:id="rId26"/>
    <p:sldId id="550" r:id="rId27"/>
    <p:sldId id="668" r:id="rId28"/>
    <p:sldId id="775" r:id="rId29"/>
    <p:sldId id="669" r:id="rId30"/>
    <p:sldId id="670" r:id="rId31"/>
    <p:sldId id="671" r:id="rId32"/>
    <p:sldId id="672" r:id="rId33"/>
    <p:sldId id="734" r:id="rId34"/>
    <p:sldId id="673" r:id="rId35"/>
    <p:sldId id="677" r:id="rId36"/>
    <p:sldId id="885" r:id="rId37"/>
    <p:sldId id="782" r:id="rId38"/>
    <p:sldId id="863" r:id="rId39"/>
    <p:sldId id="864" r:id="rId40"/>
    <p:sldId id="878" r:id="rId41"/>
    <p:sldId id="879" r:id="rId42"/>
    <p:sldId id="902" r:id="rId43"/>
    <p:sldId id="862" r:id="rId44"/>
    <p:sldId id="884" r:id="rId45"/>
    <p:sldId id="877" r:id="rId46"/>
    <p:sldId id="757" r:id="rId47"/>
    <p:sldId id="880" r:id="rId48"/>
    <p:sldId id="918" r:id="rId49"/>
    <p:sldId id="678" r:id="rId50"/>
    <p:sldId id="679" r:id="rId51"/>
    <p:sldId id="680" r:id="rId52"/>
    <p:sldId id="573" r:id="rId53"/>
    <p:sldId id="913" r:id="rId54"/>
    <p:sldId id="758" r:id="rId55"/>
    <p:sldId id="783" r:id="rId56"/>
    <p:sldId id="698" r:id="rId57"/>
    <p:sldId id="774" r:id="rId58"/>
    <p:sldId id="771" r:id="rId59"/>
    <p:sldId id="772" r:id="rId60"/>
    <p:sldId id="773" r:id="rId61"/>
    <p:sldId id="770" r:id="rId62"/>
    <p:sldId id="785" r:id="rId63"/>
    <p:sldId id="912" r:id="rId64"/>
    <p:sldId id="911" r:id="rId65"/>
    <p:sldId id="906" r:id="rId66"/>
    <p:sldId id="910" r:id="rId67"/>
    <p:sldId id="909" r:id="rId68"/>
    <p:sldId id="908" r:id="rId69"/>
    <p:sldId id="815" r:id="rId70"/>
    <p:sldId id="855" r:id="rId71"/>
    <p:sldId id="904" r:id="rId72"/>
    <p:sldId id="887" r:id="rId73"/>
    <p:sldId id="888" r:id="rId74"/>
    <p:sldId id="889" r:id="rId75"/>
    <p:sldId id="894" r:id="rId76"/>
    <p:sldId id="895" r:id="rId77"/>
    <p:sldId id="903" r:id="rId78"/>
    <p:sldId id="896" r:id="rId79"/>
    <p:sldId id="901" r:id="rId80"/>
    <p:sldId id="893" r:id="rId81"/>
    <p:sldId id="890" r:id="rId82"/>
    <p:sldId id="891" r:id="rId83"/>
    <p:sldId id="892" r:id="rId84"/>
    <p:sldId id="851" r:id="rId85"/>
    <p:sldId id="852" r:id="rId86"/>
    <p:sldId id="854" r:id="rId87"/>
    <p:sldId id="820" r:id="rId88"/>
    <p:sldId id="824" r:id="rId89"/>
    <p:sldId id="825" r:id="rId90"/>
    <p:sldId id="826" r:id="rId91"/>
    <p:sldId id="827" r:id="rId92"/>
    <p:sldId id="828" r:id="rId93"/>
    <p:sldId id="829" r:id="rId94"/>
    <p:sldId id="832" r:id="rId95"/>
    <p:sldId id="833" r:id="rId96"/>
    <p:sldId id="834" r:id="rId97"/>
    <p:sldId id="835" r:id="rId98"/>
    <p:sldId id="839" r:id="rId99"/>
    <p:sldId id="797" r:id="rId100"/>
    <p:sldId id="659" r:id="rId101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hn E Stevenson" initials="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0066FF"/>
    <a:srgbClr val="66FFFF"/>
    <a:srgbClr val="FFFF00"/>
    <a:srgbClr val="3333CC"/>
    <a:srgbClr val="009900"/>
    <a:srgbClr val="00CC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1682" autoAdjust="0"/>
  </p:normalViewPr>
  <p:slideViewPr>
    <p:cSldViewPr>
      <p:cViewPr>
        <p:scale>
          <a:sx n="100" d="100"/>
          <a:sy n="100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469AE50-A58A-4637-90F6-E825CB6E16D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9736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296E92F-F83D-47BA-9CDA-6C76DA3AA189}" type="slidenum">
              <a:rPr lang="en-CA" smtClean="0">
                <a:solidFill>
                  <a:prstClr val="black"/>
                </a:solidFill>
              </a:rPr>
              <a:pPr/>
              <a:t>2</a:t>
            </a:fld>
            <a:endParaRPr lang="en-CA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9AE50-A58A-4637-90F6-E825CB6E16DD}" type="slidenum">
              <a:rPr lang="en-CA" smtClean="0"/>
              <a:pPr>
                <a:defRPr/>
              </a:pPr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0045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21</a:t>
            </a:fld>
            <a:endParaRPr lang="en-CA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23</a:t>
            </a:fld>
            <a:endParaRPr lang="en-CA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01" tIns="44850" rIns="89701" bIns="44850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1" tIns="44850" rIns="89701" bIns="44850" anchor="b"/>
          <a:lstStyle/>
          <a:p>
            <a:pPr algn="r" defTabSz="896269"/>
            <a:fld id="{639669E7-3BDD-43E3-8183-46F1CD659182}" type="slidenum">
              <a:rPr lang="en-CA" sz="1200"/>
              <a:pPr algn="r" defTabSz="896269"/>
              <a:t>24</a:t>
            </a:fld>
            <a:endParaRPr lang="en-CA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24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B150A96B-B06F-4127-BC9D-C952B4820DE9}" type="slidenum">
              <a:rPr lang="en-CA" sz="1200"/>
              <a:pPr algn="r" defTabSz="904875"/>
              <a:t>25</a:t>
            </a:fld>
            <a:endParaRPr lang="en-CA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645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3EAFB908-80DE-44A2-84E1-81D2F92FACAD}" type="slidenum">
              <a:rPr lang="en-CA" sz="1200"/>
              <a:pPr algn="r" defTabSz="904875"/>
              <a:t>26</a:t>
            </a:fld>
            <a:endParaRPr lang="en-CA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28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7680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B22B16AF-4C9D-409D-804A-74464AD25F77}" type="slidenum">
              <a:rPr lang="en-CA" sz="1200"/>
              <a:pPr algn="r" defTabSz="904875"/>
              <a:t>29</a:t>
            </a:fld>
            <a:endParaRPr lang="en-CA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3" tIns="45276" rIns="90553" bIns="45276"/>
          <a:lstStyle/>
          <a:p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3" tIns="45276" rIns="90553" bIns="45276" anchor="b"/>
          <a:lstStyle/>
          <a:p>
            <a:pPr algn="r" defTabSz="904787"/>
            <a:fld id="{C6A32867-65EC-4113-8386-9EB677A84146}" type="slidenum">
              <a:rPr lang="en-CA"/>
              <a:pPr algn="r" defTabSz="904787"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66" tIns="45583" rIns="91166" bIns="45583"/>
          <a:lstStyle/>
          <a:p>
            <a:endParaRPr lang="en-US" smtClean="0"/>
          </a:p>
        </p:txBody>
      </p:sp>
      <p:sp>
        <p:nvSpPr>
          <p:cNvPr id="993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/>
            <a:fld id="{1B762003-E30E-408F-8A5F-C6A0D0C871DA}" type="slidenum">
              <a:rPr lang="en-CA" sz="1200"/>
              <a:pPr algn="r" defTabSz="911225"/>
              <a:t>34</a:t>
            </a:fld>
            <a:endParaRPr lang="en-CA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97283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281EC5F6-931F-4B9E-8221-80E71F07EB40}" type="slidenum">
              <a:rPr lang="en-CA" sz="1200"/>
              <a:pPr algn="r" defTabSz="904875"/>
              <a:t>35</a:t>
            </a:fld>
            <a:endParaRPr lang="en-CA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36</a:t>
            </a:fld>
            <a:endParaRPr lang="en-CA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38</a:t>
            </a:fld>
            <a:endParaRPr lang="en-CA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01" tIns="44850" rIns="89701" bIns="44850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1" tIns="44850" rIns="89701" bIns="44850" anchor="b"/>
          <a:lstStyle/>
          <a:p>
            <a:pPr algn="r" defTabSz="896269"/>
            <a:fld id="{639669E7-3BDD-43E3-8183-46F1CD659182}" type="slidenum">
              <a:rPr lang="en-CA" sz="1200"/>
              <a:pPr algn="r" defTabSz="896269"/>
              <a:t>39</a:t>
            </a:fld>
            <a:endParaRPr lang="en-CA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40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41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8719" y="686405"/>
            <a:ext cx="4500563" cy="3429000"/>
          </a:xfrm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solidFill>
                  <a:prstClr val="black"/>
                </a:solidFill>
                <a:cs typeface="Arial" charset="0"/>
              </a:rPr>
              <a:pPr/>
              <a:t>43</a:t>
            </a:fld>
            <a:endParaRPr lang="en-CA" smtClean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44</a:t>
            </a:fld>
            <a:endParaRPr lang="en-CA" sz="12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46</a:t>
            </a:fld>
            <a:endParaRPr lang="en-CA" sz="12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01" tIns="44850" rIns="89701" bIns="44850"/>
          <a:lstStyle/>
          <a:p>
            <a:endParaRPr lang="en-US" dirty="0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1" tIns="44850" rIns="89701" bIns="44850" anchor="b"/>
          <a:lstStyle/>
          <a:p>
            <a:pPr algn="r" defTabSz="896269"/>
            <a:fld id="{639669E7-3BDD-43E3-8183-46F1CD659182}" type="slidenum">
              <a:rPr lang="en-CA" sz="1200"/>
              <a:pPr algn="r" defTabSz="896269"/>
              <a:t>47</a:t>
            </a:fld>
            <a:endParaRPr lang="en-CA"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66" tIns="45583" rIns="91166" bIns="45583"/>
          <a:lstStyle/>
          <a:p>
            <a:endParaRPr lang="en-US" smtClean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/>
            <a:fld id="{101AD429-66C5-46F3-B1B7-B5684A1B78C5}" type="slidenum">
              <a:rPr lang="en-CA" sz="1200"/>
              <a:pPr algn="r" defTabSz="911225"/>
              <a:t>48</a:t>
            </a:fld>
            <a:endParaRPr lang="en-CA" sz="120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095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1166" tIns="45583" rIns="91166" bIns="45583"/>
          <a:lstStyle/>
          <a:p>
            <a:endParaRPr lang="en-US" smtClean="0"/>
          </a:p>
        </p:txBody>
      </p:sp>
      <p:sp>
        <p:nvSpPr>
          <p:cNvPr id="10957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6" tIns="45583" rIns="91166" bIns="45583" anchor="b"/>
          <a:lstStyle/>
          <a:p>
            <a:pPr algn="r" defTabSz="911225"/>
            <a:fld id="{101AD429-66C5-46F3-B1B7-B5684A1B78C5}" type="slidenum">
              <a:rPr lang="en-CA" sz="1200"/>
              <a:pPr algn="r" defTabSz="911225"/>
              <a:t>49</a:t>
            </a:fld>
            <a:endParaRPr lang="en-CA" sz="120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1366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6228B858-26F4-45C4-A783-EF135284EEAD}" type="slidenum">
              <a:rPr lang="en-CA" sz="1200"/>
              <a:pPr algn="r" defTabSz="904875"/>
              <a:t>50</a:t>
            </a:fld>
            <a:endParaRPr lang="en-CA" sz="120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116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8DD6EBB8-8148-4060-A37F-A2028607D6CC}" type="slidenum">
              <a:rPr lang="en-CA" sz="1200"/>
              <a:pPr algn="r" defTabSz="904875"/>
              <a:t>51</a:t>
            </a:fld>
            <a:endParaRPr lang="en-CA" sz="120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2009D733-33A0-4C24-91AB-A6E1CFC3DB78}" type="slidenum">
              <a:rPr lang="en-CA" sz="1200"/>
              <a:pPr algn="r" defTabSz="904875"/>
              <a:t>52</a:t>
            </a:fld>
            <a:endParaRPr lang="en-C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EA97A5-1624-4C63-898D-7280085EA4CC}" type="slidenum">
              <a:rPr lang="en-CA" smtClean="0">
                <a:cs typeface="Arial" charset="0"/>
              </a:rPr>
              <a:pPr/>
              <a:t>10</a:t>
            </a:fld>
            <a:endParaRPr lang="en-CA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1571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2009D733-33A0-4C24-91AB-A6E1CFC3DB78}" type="slidenum">
              <a:rPr lang="en-CA" sz="1200"/>
              <a:pPr algn="r" defTabSz="904875"/>
              <a:t>53</a:t>
            </a:fld>
            <a:endParaRPr lang="en-CA"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54</a:t>
            </a:fld>
            <a:endParaRPr lang="en-CA" sz="120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56</a:t>
            </a:fld>
            <a:endParaRPr lang="en-CA" sz="120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01" tIns="44850" rIns="89701" bIns="44850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1" tIns="44850" rIns="89701" bIns="44850" anchor="b"/>
          <a:lstStyle/>
          <a:p>
            <a:pPr algn="r" defTabSz="896269"/>
            <a:fld id="{639669E7-3BDD-43E3-8183-46F1CD659182}" type="slidenum">
              <a:rPr lang="en-CA" sz="1200"/>
              <a:pPr algn="r" defTabSz="896269"/>
              <a:t>57</a:t>
            </a:fld>
            <a:endParaRPr lang="en-CA" sz="120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04885381-EA95-46CD-88E6-47D8519DFD95}" type="slidenum">
              <a:rPr lang="en-CA" sz="1200"/>
              <a:pPr algn="r" defTabSz="904782"/>
              <a:t>58</a:t>
            </a:fld>
            <a:endParaRPr lang="en-CA" sz="120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dirty="0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04885381-EA95-46CD-88E6-47D8519DFD95}" type="slidenum">
              <a:rPr lang="en-CA" sz="1200"/>
              <a:pPr algn="r" defTabSz="904782"/>
              <a:t>59</a:t>
            </a:fld>
            <a:endParaRPr lang="en-CA" sz="120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61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3619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04885381-EA95-46CD-88E6-47D8519DFD95}" type="slidenum">
              <a:rPr lang="en-CA" sz="1200"/>
              <a:pPr algn="r" defTabSz="904782"/>
              <a:t>60</a:t>
            </a:fld>
            <a:endParaRPr lang="en-CA" sz="120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61</a:t>
            </a:fld>
            <a:endParaRPr lang="en-CA" sz="120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63</a:t>
            </a:fld>
            <a:endParaRPr lang="en-CA" sz="120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44" tIns="45273" rIns="90544" bIns="45273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4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44" tIns="45273" rIns="90544" bIns="45273" anchor="b"/>
          <a:lstStyle/>
          <a:p>
            <a:pPr algn="r" defTabSz="904695"/>
            <a:fld id="{639669E7-3BDD-43E3-8183-46F1CD659182}" type="slidenum">
              <a:rPr lang="en-CA" sz="1300"/>
              <a:pPr algn="r" defTabSz="904695"/>
              <a:t>64</a:t>
            </a:fld>
            <a:endParaRPr lang="en-CA"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88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88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46E565-596B-4EDD-A626-193F602F6F3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69AE50-A58A-4637-90F6-E825CB6E16DD}" type="slidenum">
              <a:rPr lang="en-CA" smtClean="0"/>
              <a:pPr>
                <a:defRPr/>
              </a:pPr>
              <a:t>65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510955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67</a:t>
            </a:fld>
            <a:endParaRPr lang="en-CA" sz="120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62" tIns="45281" rIns="90562" bIns="45281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62" tIns="45281" rIns="90562" bIns="45281" anchor="b"/>
          <a:lstStyle/>
          <a:p>
            <a:pPr algn="r" defTabSz="904875"/>
            <a:fld id="{1BDE100F-9A78-49DF-8723-1D86E5C0A57F}" type="slidenum">
              <a:rPr lang="en-CA" sz="1200"/>
              <a:pPr algn="r" defTabSz="904875"/>
              <a:t>69</a:t>
            </a:fld>
            <a:endParaRPr lang="en-CA" sz="120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89701" tIns="44850" rIns="89701" bIns="44850"/>
          <a:lstStyle/>
          <a:p>
            <a:endParaRPr lang="en-US" smtClean="0"/>
          </a:p>
        </p:txBody>
      </p:sp>
      <p:sp>
        <p:nvSpPr>
          <p:cNvPr id="604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701" tIns="44850" rIns="89701" bIns="44850" anchor="b"/>
          <a:lstStyle/>
          <a:p>
            <a:pPr algn="r" defTabSz="896269"/>
            <a:fld id="{639669E7-3BDD-43E3-8183-46F1CD659182}" type="slidenum">
              <a:rPr lang="en-CA" sz="1200"/>
              <a:pPr algn="r" defTabSz="896269"/>
              <a:t>70</a:t>
            </a:fld>
            <a:endParaRPr lang="en-CA" sz="120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38153C-43B3-4B68-8988-5C92ADA0BE25}" type="slidenum">
              <a:rPr lang="en-US" altLang="en-US"/>
              <a:pPr/>
              <a:t>77</a:t>
            </a:fld>
            <a:endParaRPr lang="en-US" alt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525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99DC7DBA-39D5-42C7-BC15-248107777369}" type="slidenum">
              <a:rPr lang="en-CA" sz="1200"/>
              <a:pPr algn="r" defTabSz="904782"/>
              <a:t>81</a:t>
            </a:fld>
            <a:endParaRPr lang="en-CA" sz="120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5462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323E4503-603B-4B54-B7AE-CA448E7697BB}" type="slidenum">
              <a:rPr lang="en-CA" sz="1200"/>
              <a:pPr algn="r" defTabSz="904782"/>
              <a:t>82</a:t>
            </a:fld>
            <a:endParaRPr lang="en-CA" sz="120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6281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0B679871-47B1-4D35-8EA0-E81723D6E4A3}" type="slidenum">
              <a:rPr lang="en-CA" sz="1200"/>
              <a:pPr algn="r" defTabSz="904782"/>
              <a:t>83</a:t>
            </a:fld>
            <a:endParaRPr lang="en-CA" sz="120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178356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F376A2-1078-4B62-BA99-BB9B4363140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07166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8719" y="686405"/>
            <a:ext cx="4500563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5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2" tIns="45277" rIns="90552" bIns="45277"/>
          <a:lstStyle/>
          <a:p>
            <a:endParaRPr lang="en-US" smtClean="0"/>
          </a:p>
        </p:txBody>
      </p:sp>
      <p:sp>
        <p:nvSpPr>
          <p:cNvPr id="1454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2" tIns="45277" rIns="90552" bIns="45277" anchor="b"/>
          <a:lstStyle/>
          <a:p>
            <a:pPr algn="r" defTabSz="904782"/>
            <a:fld id="{1BDE100F-9A78-49DF-8723-1D86E5C0A57F}" type="slidenum">
              <a:rPr lang="en-CA" sz="1200"/>
              <a:pPr algn="r" defTabSz="904782"/>
              <a:t>98</a:t>
            </a:fld>
            <a:endParaRPr lang="en-CA" sz="1200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0553" tIns="45276" rIns="90553" bIns="45276"/>
          <a:lstStyle/>
          <a:p>
            <a:endParaRPr lang="en-US" smtClean="0"/>
          </a:p>
        </p:txBody>
      </p:sp>
      <p:sp>
        <p:nvSpPr>
          <p:cNvPr id="5017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53" tIns="45276" rIns="90553" bIns="45276" anchor="b"/>
          <a:lstStyle/>
          <a:p>
            <a:pPr algn="r" defTabSz="904787"/>
            <a:fld id="{C6A32867-65EC-4113-8386-9EB677A84146}" type="slidenum">
              <a:rPr lang="en-CA"/>
              <a:pPr algn="r" defTabSz="904787"/>
              <a:t>18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38925" y="6427788"/>
            <a:ext cx="111918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9" descr="ti_stk_2c_pos_rg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42900" y="2463031"/>
            <a:ext cx="8458200" cy="1470025"/>
          </a:xfrm>
        </p:spPr>
        <p:txBody>
          <a:bodyPr/>
          <a:lstStyle>
            <a:lvl1pPr algn="ctr">
              <a:lnSpc>
                <a:spcPct val="100000"/>
              </a:lnSpc>
              <a:defRPr sz="5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DAB73-76A1-47D0-B9ED-FA8B2326868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36EC3-BB8B-42D1-B807-03EE157ADD7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75" y="142875"/>
            <a:ext cx="8458200" cy="81438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3"/>
            <a:ext cx="8467725" cy="469265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DF17E-77BF-4D70-9A92-CBFD8ED452E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8174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 (Black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342900" y="4248150"/>
            <a:ext cx="8462963" cy="636588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8" descr="1c_revBlack_rgb_powerpoi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91325" y="4386263"/>
            <a:ext cx="1408113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2628900"/>
            <a:ext cx="8458200" cy="1470026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5006976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638925"/>
            <a:ext cx="2133600" cy="206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474913" y="6638926"/>
            <a:ext cx="4164012" cy="2047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42100" y="6638925"/>
            <a:ext cx="2133600" cy="20637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39327-9D4C-4740-91D5-CA9F93236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04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33378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44742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318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90613" y="1854200"/>
            <a:ext cx="3716337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350" y="1854200"/>
            <a:ext cx="371633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035300" y="6534150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TI CONFIDENTIAL AND PROPRIETARY </a:t>
            </a:r>
          </a:p>
        </p:txBody>
      </p:sp>
    </p:spTree>
    <p:extLst>
      <p:ext uri="{BB962C8B-B14F-4D97-AF65-F5344CB8AC3E}">
        <p14:creationId xmlns:p14="http://schemas.microsoft.com/office/powerpoint/2010/main" val="2863153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 i="0">
                <a:solidFill>
                  <a:srgbClr val="FF0000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20972E-A15C-43F9-A361-B6A422C9E2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RED and Content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5E186-0F1F-47DE-879D-04E4EDB8C1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140968"/>
            <a:ext cx="7772400" cy="1362075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264A-3939-4EBC-B8E3-8AF48681069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DEBB6-2E2D-482B-9F8D-418B7E1DC7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9DC24-09D9-4E84-AAEE-D1BDE8BFE61F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29895-9F4B-465F-B96B-2FA5833BF99B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0A487-0538-4124-9C39-D1B3FCCC902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2486025" y="6078538"/>
            <a:ext cx="4152900" cy="2508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B327F-0AD8-4062-9A49-CE9697EE45B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6" name="Date Placeholder 10"/>
          <p:cNvSpPr>
            <a:spLocks noGrp="1"/>
          </p:cNvSpPr>
          <p:nvPr>
            <p:ph type="dt" sz="half" idx="12"/>
          </p:nvPr>
        </p:nvSpPr>
        <p:spPr>
          <a:xfrm rot="16200000">
            <a:off x="-717550" y="5775325"/>
            <a:ext cx="1800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ED05CD16-05C0-45BC-A851-C81D043D0B49}" type="datetimeFigureOut">
              <a:rPr lang="en-US"/>
              <a:pPr>
                <a:defRPr/>
              </a:pPr>
              <a:t>2/19/2015</a:t>
            </a:fld>
            <a:r>
              <a:rPr lang="en-US" dirty="0"/>
              <a:t> JOHN STEVENSON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" descr="C:\Users\a0792138.ENT\Pictures\icons\ccscube256.png"/>
          <p:cNvPicPr>
            <a:picLocks noChangeAspect="1" noChangeArrowheads="1"/>
          </p:cNvPicPr>
          <p:nvPr/>
        </p:nvPicPr>
        <p:blipFill>
          <a:blip r:embed="rId17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051720" y="908720"/>
            <a:ext cx="5040560" cy="504056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185863"/>
            <a:ext cx="8467725" cy="46926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78538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>
                <a:latin typeface="Arial" charset="0"/>
              </a:defRPr>
            </a:lvl1pPr>
          </a:lstStyle>
          <a:p>
            <a:pPr>
              <a:defRPr/>
            </a:pPr>
            <a:fld id="{9A4A3DC3-F575-4F34-81D3-9D0A869A6BD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8138" y="6330950"/>
            <a:ext cx="8462962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31" name="Picture 7" descr="ti_stk_2c_pos_rgb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29400" y="6418263"/>
            <a:ext cx="11366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 rot="5400000">
            <a:off x="8131969" y="5863432"/>
            <a:ext cx="1773237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CCS APPS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63" r:id="rId6"/>
    <p:sldLayoutId id="2147483664" r:id="rId7"/>
    <p:sldLayoutId id="2147483665" r:id="rId8"/>
    <p:sldLayoutId id="2147483666" r:id="rId9"/>
    <p:sldLayoutId id="2147483657" r:id="rId10"/>
    <p:sldLayoutId id="2147483656" r:id="rId11"/>
    <p:sldLayoutId id="2147483667" r:id="rId12"/>
    <p:sldLayoutId id="2147483668" r:id="rId13"/>
    <p:sldLayoutId id="2147483670" r:id="rId14"/>
    <p:sldLayoutId id="2147483671" r:id="rId1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ct val="65000"/>
        </a:spcBef>
        <a:spcAft>
          <a:spcPct val="0"/>
        </a:spcAft>
        <a:buChar char="•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hyperlink" Target="http://www.ti.com/ulpadvisor" TargetMode="Externa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ccstudio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2e.ti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://wiki.msp430.com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Projects_and_Build_Handbook_for_CCS#Projects_Overview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Optimizer_Assistant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How_Do_Breakpoints_Work#Hardware_vs._Software_Breakpoint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.com/tool/ti-rtos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processors.wiki.ti.com/index.php/GEL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0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0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3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9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4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9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854826"/>
            <a:ext cx="5829298" cy="1470026"/>
          </a:xfrm>
        </p:spPr>
        <p:txBody>
          <a:bodyPr/>
          <a:lstStyle/>
          <a:p>
            <a:r>
              <a:rPr lang="en-US" dirty="0" smtClean="0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Code Composer Studio v6</a:t>
            </a:r>
            <a:endParaRPr lang="en-US" dirty="0"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Fundamentals Workshop for CC2560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524000"/>
            <a:ext cx="2540529" cy="266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2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Resource Explorer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7" y="1185864"/>
            <a:ext cx="3374528" cy="4692650"/>
          </a:xfrm>
        </p:spPr>
        <p:txBody>
          <a:bodyPr/>
          <a:lstStyle/>
          <a:p>
            <a:r>
              <a:rPr lang="en-US" sz="2000" dirty="0" smtClean="0"/>
              <a:t>Easily access a broad selection of packages such as </a:t>
            </a:r>
            <a:r>
              <a:rPr lang="en-US" sz="2000" dirty="0" err="1" smtClean="0"/>
              <a:t>controlSUITE</a:t>
            </a:r>
            <a:r>
              <a:rPr lang="en-US" sz="2000" dirty="0" smtClean="0"/>
              <a:t>, MSP430ware, </a:t>
            </a:r>
            <a:r>
              <a:rPr lang="en-US" sz="2000" dirty="0" err="1" smtClean="0"/>
              <a:t>TivaWare</a:t>
            </a:r>
            <a:r>
              <a:rPr lang="en-US" sz="2000" dirty="0" smtClean="0"/>
              <a:t>, TI-RTOS…</a:t>
            </a:r>
          </a:p>
          <a:p>
            <a:r>
              <a:rPr lang="en-US" sz="2000" dirty="0" smtClean="0"/>
              <a:t>Guides you step by step through using examples</a:t>
            </a:r>
          </a:p>
          <a:p>
            <a:r>
              <a:rPr lang="en-US" sz="2000" dirty="0" smtClean="0"/>
              <a:t>Provides links to documentation, videos and other collateral</a:t>
            </a:r>
          </a:p>
          <a:p>
            <a:endParaRPr lang="en-US" sz="2000" dirty="0"/>
          </a:p>
        </p:txBody>
      </p:sp>
      <p:pic>
        <p:nvPicPr>
          <p:cNvPr id="5" name="Picture 3" descr="C:\Users\keesio\Dropbox\Work\CCSv6\ss\main\main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24" y="1124744"/>
            <a:ext cx="5568776" cy="4850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1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42900" y="2463800"/>
            <a:ext cx="84582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Optimizer Assistant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Provides advice on how to get the best performance for available code size</a:t>
            </a:r>
          </a:p>
          <a:p>
            <a:r>
              <a:rPr lang="en-US" sz="2000" dirty="0" smtClean="0"/>
              <a:t>Graphical display of memory usage</a:t>
            </a: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12406"/>
            <a:ext cx="6096000" cy="190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358" y="2363310"/>
            <a:ext cx="5181600" cy="260159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5400000">
            <a:off x="8131970" y="5863661"/>
            <a:ext cx="1773237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CCS APPS</a:t>
            </a:r>
          </a:p>
        </p:txBody>
      </p:sp>
    </p:spTree>
    <p:extLst>
      <p:ext uri="{BB962C8B-B14F-4D97-AF65-F5344CB8AC3E}">
        <p14:creationId xmlns:p14="http://schemas.microsoft.com/office/powerpoint/2010/main" val="403805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ounded Rectangle 70"/>
          <p:cNvSpPr/>
          <p:nvPr/>
        </p:nvSpPr>
        <p:spPr>
          <a:xfrm>
            <a:off x="6248400" y="1497014"/>
            <a:ext cx="2762250" cy="4489033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3200401" y="1539876"/>
            <a:ext cx="2847975" cy="444617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67" name="Rounded Rectangle 2066"/>
          <p:cNvSpPr/>
          <p:nvPr/>
        </p:nvSpPr>
        <p:spPr>
          <a:xfrm>
            <a:off x="125413" y="1460500"/>
            <a:ext cx="2798762" cy="4513262"/>
          </a:xfrm>
          <a:prstGeom prst="roundRect">
            <a:avLst>
              <a:gd name="adj" fmla="val 0"/>
            </a:avLst>
          </a:prstGeom>
          <a:solidFill>
            <a:schemeClr val="bg2">
              <a:lumMod val="20000"/>
              <a:lumOff val="80000"/>
              <a:alpha val="9215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478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ULP (Ultra Low Power) Advisor</a:t>
            </a:r>
            <a:br>
              <a:rPr lang="en-US" dirty="0" smtClean="0"/>
            </a:br>
            <a:r>
              <a:rPr lang="en-US" sz="2400" dirty="0" smtClean="0"/>
              <a:t>Turning MCU developers into Ultra-Low-Power experts</a:t>
            </a:r>
            <a:endParaRPr lang="en-US" sz="2400" baseline="30000" dirty="0" smtClean="0"/>
          </a:p>
        </p:txBody>
      </p:sp>
      <p:sp>
        <p:nvSpPr>
          <p:cNvPr id="247814" name="TextBox 2065"/>
          <p:cNvSpPr txBox="1">
            <a:spLocks noChangeArrowheads="1"/>
          </p:cNvSpPr>
          <p:nvPr/>
        </p:nvSpPr>
        <p:spPr bwMode="auto">
          <a:xfrm>
            <a:off x="95250" y="2116138"/>
            <a:ext cx="27701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Can </a:t>
            </a:r>
            <a:r>
              <a:rPr lang="en-US" sz="1400" dirty="0">
                <a:solidFill>
                  <a:srgbClr val="000000"/>
                </a:solidFill>
              </a:rPr>
              <a:t>benefit any application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Checks all code within a project at build time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Enabled by default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</a:rPr>
              <a:t>Parses code line-by-line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200401" y="2116138"/>
            <a:ext cx="2847975" cy="35401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List of 15 Ultra-Low-Power best practices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Compilation of ULP tips &amp; tricks from the well-known to the more obscure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Combines decades of </a:t>
            </a:r>
            <a:r>
              <a:rPr lang="en-US" sz="1400" dirty="0" smtClean="0">
                <a:solidFill>
                  <a:srgbClr val="000000"/>
                </a:solidFill>
              </a:rPr>
              <a:t>Ultra-Low-power </a:t>
            </a:r>
            <a:r>
              <a:rPr lang="en-US" sz="1400" dirty="0">
                <a:solidFill>
                  <a:srgbClr val="000000"/>
                </a:solidFill>
              </a:rPr>
              <a:t>development experience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24600" y="2116138"/>
            <a:ext cx="256063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Identify key areas </a:t>
            </a:r>
            <a:r>
              <a:rPr lang="en-US" sz="1400" dirty="0" smtClean="0">
                <a:solidFill>
                  <a:srgbClr val="000000"/>
                </a:solidFill>
              </a:rPr>
              <a:t>for </a:t>
            </a:r>
            <a:r>
              <a:rPr lang="en-US" sz="1400" dirty="0">
                <a:solidFill>
                  <a:srgbClr val="000000"/>
                </a:solidFill>
              </a:rPr>
              <a:t>improvement</a:t>
            </a: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srgbClr val="000000"/>
                </a:solidFill>
              </a:rPr>
              <a:t>Listed in the “Advice” view</a:t>
            </a:r>
            <a:endParaRPr lang="en-US" sz="1400" dirty="0">
              <a:solidFill>
                <a:srgbClr val="000000"/>
              </a:solidFill>
            </a:endParaRPr>
          </a:p>
          <a:p>
            <a:pPr marL="114300" indent="-114300"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</a:rPr>
              <a:t>Includes a link to more information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068" name="Rounded Rectangle 2067"/>
          <p:cNvSpPr/>
          <p:nvPr/>
        </p:nvSpPr>
        <p:spPr>
          <a:xfrm>
            <a:off x="122238" y="1328738"/>
            <a:ext cx="2801937" cy="627062"/>
          </a:xfrm>
          <a:prstGeom prst="roundRect">
            <a:avLst/>
          </a:prstGeom>
          <a:solidFill>
            <a:srgbClr val="00808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ULP Advisor analyzes all </a:t>
            </a:r>
            <a:r>
              <a:rPr lang="en-US" sz="1400" b="1" dirty="0" smtClean="0">
                <a:solidFill>
                  <a:srgbClr val="FFFFFF"/>
                </a:solidFill>
              </a:rPr>
              <a:t>C </a:t>
            </a:r>
            <a:r>
              <a:rPr lang="en-US" sz="1400" b="1" dirty="0">
                <a:solidFill>
                  <a:srgbClr val="FFFFFF"/>
                </a:solidFill>
              </a:rPr>
              <a:t>code line by line. 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3201988" y="1346200"/>
            <a:ext cx="2846387" cy="609600"/>
          </a:xfrm>
          <a:prstGeom prst="roundRect">
            <a:avLst/>
          </a:prstGeom>
          <a:solidFill>
            <a:srgbClr val="00808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Checks against a thorough Ultra-Low-Power checklist.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248400" y="1338264"/>
            <a:ext cx="2762250" cy="608012"/>
          </a:xfrm>
          <a:prstGeom prst="roundRect">
            <a:avLst/>
          </a:prstGeom>
          <a:solidFill>
            <a:srgbClr val="008080"/>
          </a:solidFill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Aft>
                <a:spcPts val="1200"/>
              </a:spcAft>
              <a:defRPr/>
            </a:pPr>
            <a:r>
              <a:rPr lang="en-US" sz="1400" b="1" dirty="0">
                <a:solidFill>
                  <a:srgbClr val="FFFFFF"/>
                </a:solidFill>
              </a:rPr>
              <a:t>Highlights areas of improvement within code.</a:t>
            </a:r>
          </a:p>
        </p:txBody>
      </p:sp>
      <p:pic>
        <p:nvPicPr>
          <p:cNvPr id="247820" name="Picture 6"/>
          <p:cNvPicPr>
            <a:picLocks noChangeAspect="1" noChangeArrowheads="1"/>
          </p:cNvPicPr>
          <p:nvPr/>
        </p:nvPicPr>
        <p:blipFill>
          <a:blip r:embed="rId3"/>
          <a:srcRect l="2" r="18655" b="21642"/>
          <a:stretch>
            <a:fillRect/>
          </a:stretch>
        </p:blipFill>
        <p:spPr bwMode="auto">
          <a:xfrm>
            <a:off x="3201988" y="3962400"/>
            <a:ext cx="2846387" cy="2011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7821" name="Picture 7"/>
          <p:cNvPicPr>
            <a:picLocks noChangeAspect="1" noChangeArrowheads="1"/>
          </p:cNvPicPr>
          <p:nvPr/>
        </p:nvPicPr>
        <p:blipFill>
          <a:blip r:embed="rId4"/>
          <a:srcRect l="12318" r="7799"/>
          <a:stretch>
            <a:fillRect/>
          </a:stretch>
        </p:blipFill>
        <p:spPr bwMode="auto">
          <a:xfrm>
            <a:off x="95251" y="4038600"/>
            <a:ext cx="2828925" cy="158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6931664" y="5986046"/>
            <a:ext cx="22123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 dirty="0">
                <a:hlinkClick r:id="rId5"/>
              </a:rPr>
              <a:t>www.ti.com/ulpadvisor</a:t>
            </a:r>
            <a:endParaRPr lang="en-US" sz="1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480161"/>
            <a:ext cx="2619833" cy="93004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832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Composer Studio Licenses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Free options:</a:t>
            </a:r>
          </a:p>
          <a:p>
            <a:pPr lvl="1"/>
            <a:r>
              <a:rPr lang="en-US" sz="2000" dirty="0" smtClean="0"/>
              <a:t>90 day evaluation</a:t>
            </a:r>
          </a:p>
          <a:p>
            <a:pPr lvl="1"/>
            <a:r>
              <a:rPr lang="en-US" sz="2000" dirty="0" smtClean="0"/>
              <a:t>MSP430: 16KB Code Size Limited with the optimizing TI compiler</a:t>
            </a:r>
          </a:p>
          <a:p>
            <a:pPr lvl="1"/>
            <a:r>
              <a:rPr lang="en-US" sz="2000" dirty="0" smtClean="0"/>
              <a:t>MSP430: unlimited code size with GCC</a:t>
            </a:r>
          </a:p>
          <a:p>
            <a:pPr lvl="1"/>
            <a:r>
              <a:rPr lang="en-US" sz="2000" dirty="0" smtClean="0"/>
              <a:t>When using XDS100 JTAG emulators</a:t>
            </a:r>
          </a:p>
          <a:p>
            <a:pPr lvl="1"/>
            <a:r>
              <a:rPr lang="en-US" sz="2000" dirty="0" smtClean="0"/>
              <a:t>Tied to development kits with onboard emulation (not for MSP430)</a:t>
            </a:r>
          </a:p>
          <a:p>
            <a:r>
              <a:rPr lang="en-US" sz="2400" dirty="0" smtClean="0"/>
              <a:t>Purchase professional tools:</a:t>
            </a:r>
          </a:p>
          <a:p>
            <a:pPr lvl="1"/>
            <a:r>
              <a:rPr lang="en-US" sz="2000" dirty="0" smtClean="0"/>
              <a:t>Starting at $495</a:t>
            </a:r>
          </a:p>
          <a:p>
            <a:pPr lvl="1"/>
            <a:r>
              <a:rPr lang="en-US" sz="2000" dirty="0" smtClean="0"/>
              <a:t>Node Locked License (tied to a PC)</a:t>
            </a:r>
          </a:p>
          <a:p>
            <a:pPr lvl="1"/>
            <a:r>
              <a:rPr lang="en-US" sz="2000" dirty="0" smtClean="0"/>
              <a:t>Floating Licenses available (shared licenses)</a:t>
            </a:r>
          </a:p>
          <a:p>
            <a:pPr lvl="1"/>
            <a:r>
              <a:rPr lang="en-US" sz="2000" dirty="0" smtClean="0">
                <a:hlinkClick r:id="rId3"/>
              </a:rPr>
              <a:t>www.ti.com/ccstudio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06431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XDS560v2_with_Adapters3_1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748" y="4267200"/>
            <a:ext cx="1141652" cy="9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4800600" y="990600"/>
            <a:ext cx="3962400" cy="259080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Excellent balance of performance and cost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interface (Ethernet version available)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20pin TI, 14pin TI, 20pin ARM and 10pin ARM connectors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$295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81000" y="990600"/>
            <a:ext cx="3962400" cy="259080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Entry level JTAG emulator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interface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 models based on JTAG headers (14pin TI, 20pin TI, 20/10pin ARM)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$79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1" name="Picture 20" descr="tmdsemu100v2u-14t_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2" y="1468120"/>
            <a:ext cx="1837898" cy="1026160"/>
          </a:xfrm>
          <a:prstGeom prst="rect">
            <a:avLst/>
          </a:prstGeom>
        </p:spPr>
      </p:pic>
      <p:sp>
        <p:nvSpPr>
          <p:cNvPr id="64" name="Rounded Rectangle 63"/>
          <p:cNvSpPr/>
          <p:nvPr/>
        </p:nvSpPr>
        <p:spPr>
          <a:xfrm>
            <a:off x="457199" y="1066799"/>
            <a:ext cx="3753853" cy="442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XDS100v3 – Entry Level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51" name="Title 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XDS Debug Probes</a:t>
            </a:r>
            <a:endParaRPr lang="en-US" dirty="0"/>
          </a:p>
        </p:txBody>
      </p:sp>
      <p:pic>
        <p:nvPicPr>
          <p:cNvPr id="18" name="Picture 17" descr="BH_USB100v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3315" y="1676400"/>
            <a:ext cx="930686" cy="609600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4876799" y="1066799"/>
            <a:ext cx="3753853" cy="442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XDS200 – Mid Range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83696" y="3657600"/>
            <a:ext cx="3959704" cy="259080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or USB + Ethernet interfaces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Includes multiple JTAG adapters (14pin TI, 20pin TI, 20pin ARM, 60pin MIPI, some include 60pin TI)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System Trace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$995 - $1495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803296" y="3657600"/>
            <a:ext cx="3959704" cy="2590800"/>
          </a:xfrm>
          <a:prstGeom prst="rect">
            <a:avLst/>
          </a:prstGeom>
          <a:ln w="34925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91440" tIns="91440" rIns="91440" bIns="91440" numCol="1" spcCol="1270" anchor="t" anchorCtr="0">
            <a:noAutofit/>
          </a:bodyPr>
          <a:lstStyle/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Trace Receiver &amp; XDS560v2 JTAG emulator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USB + Ethernet interfaces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MIPI60 and 60pin TI adapters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DSP, ARM &amp; System Trace to pins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$</a:t>
            </a:r>
            <a:r>
              <a:rPr lang="en-CA" sz="1100" dirty="0" smtClean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3495</a:t>
            </a:r>
          </a:p>
          <a:p>
            <a:pPr marL="114300" lvl="1" indent="-114300" defTabSz="533400" fontAlgn="auto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FontTx/>
              <a:buChar char="••"/>
            </a:pPr>
            <a:endParaRPr lang="en-CA" sz="1100" dirty="0" smtClean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pic>
        <p:nvPicPr>
          <p:cNvPr id="28" name="Picture 27" descr="USB560v2+ADP_angl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5319" y="4365191"/>
            <a:ext cx="1055883" cy="587809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>
          <a:xfrm>
            <a:off x="457201" y="3744860"/>
            <a:ext cx="3754794" cy="442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XDS560v2 – High Performance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76801" y="3744860"/>
            <a:ext cx="3754794" cy="442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0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FFFF"/>
                </a:solidFill>
                <a:latin typeface="Arial Black" pitchFamily="34" charset="0"/>
                <a:cs typeface="Aharoni" pitchFamily="2" charset="-79"/>
              </a:rPr>
              <a:t>Pro Trace</a:t>
            </a:r>
            <a:endParaRPr lang="en-US" sz="1400" b="1" dirty="0">
              <a:solidFill>
                <a:srgbClr val="FFFFFF"/>
              </a:solidFill>
              <a:latin typeface="Arial Black" pitchFamily="34" charset="0"/>
              <a:cs typeface="Aharoni" pitchFamily="2" charset="-79"/>
            </a:endParaRPr>
          </a:p>
        </p:txBody>
      </p:sp>
      <p:pic>
        <p:nvPicPr>
          <p:cNvPr id="31" name="Picture 30" descr="SD_XDS_PRO_TRACE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7902" y="4191000"/>
            <a:ext cx="1147298" cy="81026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548" y="1600200"/>
            <a:ext cx="1093655" cy="8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79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1" name="Rectangle 17"/>
          <p:cNvSpPr>
            <a:spLocks noChangeArrowheads="1"/>
          </p:cNvSpPr>
          <p:nvPr/>
        </p:nvSpPr>
        <p:spPr bwMode="auto">
          <a:xfrm>
            <a:off x="6549741" y="3558658"/>
            <a:ext cx="184731" cy="36933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1362" name="Rectangle 16"/>
          <p:cNvSpPr>
            <a:spLocks noChangeArrowheads="1"/>
          </p:cNvSpPr>
          <p:nvPr/>
        </p:nvSpPr>
        <p:spPr bwMode="auto">
          <a:xfrm>
            <a:off x="2384141" y="3558658"/>
            <a:ext cx="184731" cy="369332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7444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200"/>
              </a:lnSpc>
              <a:defRPr/>
            </a:pPr>
            <a:r>
              <a:rPr lang="en-US" kern="1200" dirty="0"/>
              <a:t>Extensive </a:t>
            </a:r>
            <a:r>
              <a:rPr lang="en-US" kern="1200" dirty="0" smtClean="0"/>
              <a:t>Support</a:t>
            </a:r>
            <a:endParaRPr lang="en-US" kern="1200" dirty="0"/>
          </a:p>
        </p:txBody>
      </p:sp>
      <p:sp>
        <p:nvSpPr>
          <p:cNvPr id="271364" name="Content Placeholder 2"/>
          <p:cNvSpPr>
            <a:spLocks noGrp="1"/>
          </p:cNvSpPr>
          <p:nvPr>
            <p:ph sz="half" idx="4294967295"/>
          </p:nvPr>
        </p:nvSpPr>
        <p:spPr>
          <a:xfrm>
            <a:off x="592138" y="1668463"/>
            <a:ext cx="3768725" cy="1728787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Videos, Blogs, Forums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Global customer support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</a:rPr>
              <a:t>Search for answers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solidFill>
                  <a:srgbClr val="000000"/>
                </a:solidFill>
                <a:hlinkClick r:id="rId3"/>
              </a:rPr>
              <a:t>http://e2e.ti.com</a:t>
            </a:r>
            <a:r>
              <a:rPr lang="en-US" dirty="0" smtClean="0">
                <a:solidFill>
                  <a:srgbClr val="000000"/>
                </a:solidFill>
              </a:rPr>
              <a:t>   </a:t>
            </a:r>
            <a:br>
              <a:rPr lang="en-US" dirty="0" smtClean="0">
                <a:solidFill>
                  <a:srgbClr val="000000"/>
                </a:solidFill>
              </a:rPr>
            </a:br>
            <a:endParaRPr lang="en-US" b="1" dirty="0" smtClean="0">
              <a:solidFill>
                <a:srgbClr val="000000"/>
              </a:solidFill>
            </a:endParaRP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endParaRPr lang="en-US" sz="900" dirty="0" smtClean="0"/>
          </a:p>
        </p:txBody>
      </p:sp>
      <p:sp>
        <p:nvSpPr>
          <p:cNvPr id="271365" name="Content Placeholder 11"/>
          <p:cNvSpPr>
            <a:spLocks noGrp="1"/>
          </p:cNvSpPr>
          <p:nvPr>
            <p:ph sz="half" idx="4294967295"/>
          </p:nvPr>
        </p:nvSpPr>
        <p:spPr>
          <a:xfrm>
            <a:off x="4757738" y="1673226"/>
            <a:ext cx="3740150" cy="1822450"/>
          </a:xfrm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Technical articles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Training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/>
              <a:t>Design ideas</a:t>
            </a:r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r>
              <a:rPr lang="en-US" dirty="0" smtClean="0">
                <a:hlinkClick r:id="rId4"/>
              </a:rPr>
              <a:t>http://processors.wiki.ti.com</a:t>
            </a:r>
            <a:endParaRPr lang="en-US" dirty="0" smtClean="0"/>
          </a:p>
          <a:p>
            <a:pPr marL="228600" indent="-228600">
              <a:lnSpc>
                <a:spcPct val="90000"/>
              </a:lnSpc>
              <a:spcBef>
                <a:spcPct val="30000"/>
              </a:spcBef>
            </a:pPr>
            <a:endParaRPr lang="en-US" dirty="0" smtClean="0"/>
          </a:p>
        </p:txBody>
      </p:sp>
      <p:sp>
        <p:nvSpPr>
          <p:cNvPr id="2" name="Rounded Rectangle 1"/>
          <p:cNvSpPr/>
          <p:nvPr/>
        </p:nvSpPr>
        <p:spPr>
          <a:xfrm>
            <a:off x="592138" y="1057275"/>
            <a:ext cx="3768725" cy="538162"/>
          </a:xfrm>
          <a:prstGeom prst="roundRect">
            <a:avLst/>
          </a:prstGeo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FFFFFF"/>
                </a:solidFill>
              </a:rPr>
              <a:t>E2E Community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4757738" y="1057275"/>
            <a:ext cx="3768725" cy="538162"/>
          </a:xfrm>
          <a:prstGeom prst="roundRect">
            <a:avLst/>
          </a:prstGeom>
          <a:solidFill>
            <a:srgbClr val="00808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rgbClr val="FFFFFF"/>
                </a:solidFill>
              </a:rPr>
              <a:t>Wiki</a:t>
            </a:r>
            <a:endParaRPr lang="en-US" sz="2000" b="1" dirty="0">
              <a:solidFill>
                <a:srgbClr val="FFFFFF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00" y="3343278"/>
            <a:ext cx="3430600" cy="290512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83" y="3359367"/>
            <a:ext cx="3444117" cy="2879508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71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YouTube Channel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6859"/>
            <a:ext cx="7620000" cy="52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615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614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 idx="4294967295"/>
          </p:nvPr>
        </p:nvSpPr>
        <p:spPr>
          <a:xfrm>
            <a:off x="683568" y="2564904"/>
            <a:ext cx="7772400" cy="1362076"/>
          </a:xfrm>
          <a:noFill/>
        </p:spPr>
        <p:txBody>
          <a:bodyPr anchor="t"/>
          <a:lstStyle/>
          <a:p>
            <a:pPr algn="ctr"/>
            <a:r>
              <a:rPr lang="en-CA" sz="4000" dirty="0" smtClean="0"/>
              <a:t>GETTING STARTED WITH CCSv6 AND </a:t>
            </a:r>
            <a:r>
              <a:rPr lang="en-US" sz="4000" dirty="0" smtClean="0"/>
              <a:t>CC2650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endParaRPr lang="en-CA" sz="4000" dirty="0" smtClean="0"/>
          </a:p>
        </p:txBody>
      </p:sp>
    </p:spTree>
    <p:extLst>
      <p:ext uri="{BB962C8B-B14F-4D97-AF65-F5344CB8AC3E}">
        <p14:creationId xmlns:p14="http://schemas.microsoft.com/office/powerpoint/2010/main" val="384797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0389327\Dropbox\Work\lprf\ss\boar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938650" cy="324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CC2650EM-7ID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SmartRF06EB Setup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185862"/>
            <a:ext cx="8467725" cy="5123457"/>
          </a:xfrm>
        </p:spPr>
        <p:txBody>
          <a:bodyPr/>
          <a:lstStyle/>
          <a:p>
            <a:r>
              <a:rPr lang="en-US" dirty="0" smtClean="0"/>
              <a:t>Software:</a:t>
            </a:r>
          </a:p>
          <a:p>
            <a:pPr lvl="1"/>
            <a:r>
              <a:rPr lang="en-US" dirty="0"/>
              <a:t>Code Composer Studio </a:t>
            </a:r>
            <a:r>
              <a:rPr lang="en-US" dirty="0" smtClean="0"/>
              <a:t>v6.1.0 </a:t>
            </a:r>
            <a:r>
              <a:rPr lang="en-US" dirty="0" smtClean="0"/>
              <a:t>or greater</a:t>
            </a:r>
            <a:endParaRPr lang="en-US" dirty="0"/>
          </a:p>
          <a:p>
            <a:pPr lvl="2"/>
            <a:r>
              <a:rPr lang="en-US" dirty="0" smtClean="0"/>
              <a:t>With </a:t>
            </a:r>
            <a:r>
              <a:rPr lang="en-US" dirty="0"/>
              <a:t>all </a:t>
            </a:r>
            <a:r>
              <a:rPr lang="en-US" dirty="0" smtClean="0"/>
              <a:t>Wireless Connectivity components installed</a:t>
            </a:r>
          </a:p>
          <a:p>
            <a:pPr lvl="1"/>
            <a:r>
              <a:rPr lang="en-US" dirty="0" smtClean="0"/>
              <a:t>TI-RTOS for </a:t>
            </a:r>
            <a:r>
              <a:rPr lang="en-US" dirty="0" err="1" smtClean="0"/>
              <a:t>SimpleLink</a:t>
            </a:r>
            <a:r>
              <a:rPr lang="en-US" dirty="0" smtClean="0"/>
              <a:t> Wireless MCUs</a:t>
            </a:r>
          </a:p>
          <a:p>
            <a:pPr lvl="1"/>
            <a:r>
              <a:rPr lang="en-US" dirty="0" smtClean="0"/>
              <a:t>PER Test package</a:t>
            </a:r>
          </a:p>
          <a:p>
            <a:r>
              <a:rPr lang="en-US" dirty="0" smtClean="0"/>
              <a:t>Hardware:</a:t>
            </a:r>
          </a:p>
          <a:p>
            <a:pPr lvl="1"/>
            <a:r>
              <a:rPr lang="en-US" dirty="0" smtClean="0"/>
              <a:t>CC2650EM-7ID with SmartRF06EB</a:t>
            </a:r>
          </a:p>
          <a:p>
            <a:pPr lvl="2"/>
            <a:r>
              <a:rPr lang="en-US" dirty="0"/>
              <a:t>Device rev PG 2.2+</a:t>
            </a:r>
          </a:p>
          <a:p>
            <a:pPr lvl="2"/>
            <a:r>
              <a:rPr lang="en-US" dirty="0" smtClean="0"/>
              <a:t>Lab </a:t>
            </a:r>
            <a:r>
              <a:rPr lang="en-US" dirty="0" smtClean="0"/>
              <a:t>4 requires </a:t>
            </a:r>
            <a:r>
              <a:rPr lang="en-US" b="1" dirty="0" smtClean="0"/>
              <a:t>two</a:t>
            </a:r>
            <a:r>
              <a:rPr lang="en-US" dirty="0" smtClean="0"/>
              <a:t> such targets!</a:t>
            </a:r>
          </a:p>
          <a:p>
            <a:pPr lvl="2"/>
            <a:endParaRPr lang="en-US" dirty="0" smtClean="0"/>
          </a:p>
        </p:txBody>
      </p:sp>
      <p:pic>
        <p:nvPicPr>
          <p:cNvPr id="4" name="Picture 6" descr="j03985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24224" y="4701956"/>
            <a:ext cx="1819275" cy="159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811150" y="5155465"/>
            <a:ext cx="3236655" cy="338554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169863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2000" b="1" dirty="0" smtClean="0"/>
              <a:t>USB JTAG Connection</a:t>
            </a:r>
            <a:endParaRPr lang="en-US" sz="2000" b="1" dirty="0"/>
          </a:p>
        </p:txBody>
      </p:sp>
      <p:sp>
        <p:nvSpPr>
          <p:cNvPr id="6" name="Left-Right Arrow 5"/>
          <p:cNvSpPr/>
          <p:nvPr/>
        </p:nvSpPr>
        <p:spPr>
          <a:xfrm>
            <a:off x="1925451" y="5517232"/>
            <a:ext cx="3008055" cy="457200"/>
          </a:xfrm>
          <a:prstGeom prst="leftRightArrow">
            <a:avLst/>
          </a:prstGeom>
          <a:solidFill>
            <a:srgbClr val="00B050">
              <a:alpha val="9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8"/>
          <p:cNvSpPr>
            <a:spLocks noChangeArrowheads="1"/>
          </p:cNvSpPr>
          <p:nvPr/>
        </p:nvSpPr>
        <p:spPr bwMode="auto">
          <a:xfrm>
            <a:off x="4283968" y="4361437"/>
            <a:ext cx="1070434" cy="306467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200" b="1" dirty="0" smtClean="0">
                <a:latin typeface="Arial Narrow" pitchFamily="34" charset="0"/>
              </a:rPr>
              <a:t>Power Switch</a:t>
            </a:r>
            <a:endParaRPr lang="en-CA" sz="1200" b="1" dirty="0">
              <a:latin typeface="Arial Narrow" pitchFamily="34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364088" y="4403923"/>
            <a:ext cx="360040" cy="24921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24128" y="4361437"/>
            <a:ext cx="288032" cy="291699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Agenda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467725" cy="4953000"/>
          </a:xfrm>
        </p:spPr>
        <p:txBody>
          <a:bodyPr/>
          <a:lstStyle/>
          <a:p>
            <a:r>
              <a:rPr lang="en-US" dirty="0" smtClean="0"/>
              <a:t>CCSv6 Overview</a:t>
            </a:r>
          </a:p>
          <a:p>
            <a:r>
              <a:rPr lang="en-US" dirty="0" smtClean="0"/>
              <a:t>Getting Started with CC2650</a:t>
            </a:r>
            <a:r>
              <a:rPr lang="en-US" sz="2000" dirty="0" smtClean="0"/>
              <a:t>	</a:t>
            </a:r>
          </a:p>
          <a:p>
            <a:r>
              <a:rPr lang="en-US" dirty="0" smtClean="0"/>
              <a:t>Basic Debugging</a:t>
            </a:r>
            <a:endParaRPr lang="en-US" sz="2000" dirty="0" smtClean="0"/>
          </a:p>
          <a:p>
            <a:r>
              <a:rPr lang="en-US" sz="2000" dirty="0" smtClean="0"/>
              <a:t>Real-Time Memory Access</a:t>
            </a:r>
          </a:p>
          <a:p>
            <a:r>
              <a:rPr lang="en-US" dirty="0" smtClean="0"/>
              <a:t>RTOS Object View (ROV)</a:t>
            </a:r>
            <a:endParaRPr lang="en-US" sz="2000" dirty="0" smtClean="0"/>
          </a:p>
          <a:p>
            <a:r>
              <a:rPr lang="en-US" dirty="0" smtClean="0"/>
              <a:t>Multi-Target Debug</a:t>
            </a:r>
            <a:endParaRPr lang="en-US" sz="2000" dirty="0" smtClean="0"/>
          </a:p>
          <a:p>
            <a:pPr marL="0" indent="0">
              <a:buNone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53139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05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Setup</a:t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443825"/>
            <a:ext cx="72728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</a:t>
            </a:r>
            <a:r>
              <a:rPr lang="en-US" b="1" dirty="0" smtClean="0"/>
              <a:t>Lab Requirements and Setup</a:t>
            </a:r>
            <a:r>
              <a:rPr lang="en-US" dirty="0" smtClean="0"/>
              <a:t> section in your Lab Handbook for more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283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390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/>
              <a:t>Getting Started: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US" dirty="0" smtClean="0"/>
              <a:t>LCD </a:t>
            </a:r>
            <a:r>
              <a:rPr lang="en-US" dirty="0"/>
              <a:t>SmartRF06EB Example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Getting Started: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836712"/>
            <a:ext cx="8467725" cy="5411489"/>
          </a:xfrm>
        </p:spPr>
        <p:txBody>
          <a:bodyPr/>
          <a:lstStyle/>
          <a:p>
            <a:r>
              <a:rPr lang="en-CA" dirty="0"/>
              <a:t>Key Objectives</a:t>
            </a:r>
          </a:p>
          <a:p>
            <a:pPr lvl="1"/>
            <a:r>
              <a:rPr lang="en-CA" dirty="0"/>
              <a:t>Import and build the </a:t>
            </a:r>
            <a:r>
              <a:rPr lang="en-US" b="1" dirty="0"/>
              <a:t>LCD SmartRF06EB </a:t>
            </a:r>
            <a:r>
              <a:rPr lang="en-CA" dirty="0"/>
              <a:t>example program </a:t>
            </a:r>
          </a:p>
          <a:p>
            <a:pPr lvl="1"/>
            <a:r>
              <a:rPr lang="en-CA" dirty="0"/>
              <a:t>Start a debug session and load/flash the program to the </a:t>
            </a:r>
            <a:r>
              <a:rPr lang="en-US" dirty="0"/>
              <a:t>target</a:t>
            </a:r>
            <a:endParaRPr lang="en-CA" dirty="0"/>
          </a:p>
          <a:p>
            <a:pPr lvl="1"/>
            <a:r>
              <a:rPr lang="en-CA" dirty="0"/>
              <a:t>Run the program</a:t>
            </a:r>
          </a:p>
          <a:p>
            <a:r>
              <a:rPr lang="en-CA" dirty="0"/>
              <a:t>Tools and Concepts Covered</a:t>
            </a:r>
          </a:p>
          <a:p>
            <a:pPr lvl="1"/>
            <a:r>
              <a:rPr lang="en-CA" b="1" dirty="0"/>
              <a:t>Workspace</a:t>
            </a:r>
          </a:p>
          <a:p>
            <a:pPr lvl="1"/>
            <a:r>
              <a:rPr lang="en-CA" b="1" dirty="0"/>
              <a:t>Resource Explorer</a:t>
            </a:r>
          </a:p>
          <a:p>
            <a:pPr lvl="1"/>
            <a:r>
              <a:rPr lang="en-CA" dirty="0"/>
              <a:t>Building example projects</a:t>
            </a:r>
          </a:p>
          <a:p>
            <a:pPr lvl="1"/>
            <a:r>
              <a:rPr lang="en-CA" dirty="0"/>
              <a:t>Running example projects</a:t>
            </a:r>
          </a:p>
        </p:txBody>
      </p:sp>
    </p:spTree>
    <p:extLst>
      <p:ext uri="{BB962C8B-B14F-4D97-AF65-F5344CB8AC3E}">
        <p14:creationId xmlns:p14="http://schemas.microsoft.com/office/powerpoint/2010/main" val="107760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Workspace</a:t>
            </a:r>
          </a:p>
        </p:txBody>
      </p:sp>
      <p:sp>
        <p:nvSpPr>
          <p:cNvPr id="61442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Launching CCS for first time requires you to select a workspace folder</a:t>
            </a:r>
          </a:p>
          <a:p>
            <a:pPr lvl="1"/>
            <a:r>
              <a:rPr lang="en-CA" dirty="0" smtClean="0"/>
              <a:t>Defaults to your user folder</a:t>
            </a:r>
          </a:p>
          <a:p>
            <a:pPr lvl="1"/>
            <a:endParaRPr lang="en-CA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492896"/>
            <a:ext cx="600075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04409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Workspaces</a:t>
            </a:r>
          </a:p>
        </p:txBody>
      </p:sp>
      <p:sp>
        <p:nvSpPr>
          <p:cNvPr id="634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Main working folder for CCS</a:t>
            </a:r>
          </a:p>
          <a:p>
            <a:r>
              <a:rPr lang="en-US" b="0" dirty="0" smtClean="0"/>
              <a:t>Contains information to manage all the projects defined to it</a:t>
            </a:r>
          </a:p>
          <a:p>
            <a:pPr lvl="1"/>
            <a:r>
              <a:rPr lang="en-US" dirty="0" smtClean="0"/>
              <a:t>The default location of any new projects created </a:t>
            </a:r>
          </a:p>
          <a:p>
            <a:r>
              <a:rPr lang="en-US" b="0" dirty="0" smtClean="0"/>
              <a:t>User preferences, custom perspectives, cached data for plug-ins, </a:t>
            </a:r>
            <a:r>
              <a:rPr lang="en-US" b="0" dirty="0" err="1" smtClean="0"/>
              <a:t>etc</a:t>
            </a:r>
            <a:r>
              <a:rPr lang="en-US" b="0" dirty="0" smtClean="0"/>
              <a:t> all stored in the workspace </a:t>
            </a:r>
          </a:p>
          <a:p>
            <a:r>
              <a:rPr lang="en-US" b="0" dirty="0" smtClean="0"/>
              <a:t>Multiple workspaces can be maintained </a:t>
            </a:r>
          </a:p>
          <a:p>
            <a:pPr lvl="1"/>
            <a:r>
              <a:rPr lang="en-US" dirty="0" smtClean="0"/>
              <a:t>Only one can be active within each CCS instance</a:t>
            </a:r>
          </a:p>
          <a:p>
            <a:pPr lvl="1"/>
            <a:r>
              <a:rPr lang="en-US" dirty="0" smtClean="0"/>
              <a:t>The same workspace cannot be shared by multiple running instances of CCS</a:t>
            </a:r>
          </a:p>
          <a:p>
            <a:pPr lvl="1"/>
            <a:r>
              <a:rPr lang="en-US" dirty="0" smtClean="0"/>
              <a:t>It is not recommended to share workspaces amongst users</a:t>
            </a:r>
          </a:p>
        </p:txBody>
      </p:sp>
      <p:pic>
        <p:nvPicPr>
          <p:cNvPr id="63491" name="Picture 4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Workbench</a:t>
            </a:r>
            <a:endParaRPr lang="en-US" i="1" dirty="0" smtClean="0"/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462219" cy="4897785"/>
          </a:xfrm>
        </p:spPr>
        <p:txBody>
          <a:bodyPr/>
          <a:lstStyle/>
          <a:p>
            <a:r>
              <a:rPr lang="en-US" b="1" dirty="0" smtClean="0"/>
              <a:t>Workbench</a:t>
            </a:r>
            <a:r>
              <a:rPr lang="en-US" b="0" dirty="0" smtClean="0"/>
              <a:t> refers to the main CCS GUI window</a:t>
            </a:r>
          </a:p>
          <a:p>
            <a:r>
              <a:rPr lang="en-US" b="0" dirty="0" smtClean="0"/>
              <a:t>The </a:t>
            </a:r>
            <a:r>
              <a:rPr lang="en-US" b="1" dirty="0" smtClean="0"/>
              <a:t>Workbench</a:t>
            </a:r>
            <a:r>
              <a:rPr lang="en-US" b="0" dirty="0" smtClean="0"/>
              <a:t> contains all the various views and resources used for development and debug</a:t>
            </a:r>
          </a:p>
          <a:p>
            <a:pPr>
              <a:buFontTx/>
              <a:buNone/>
            </a:pPr>
            <a:endParaRPr lang="en-US" dirty="0" smtClean="0"/>
          </a:p>
        </p:txBody>
      </p:sp>
      <p:pic>
        <p:nvPicPr>
          <p:cNvPr id="71684" name="Picture 6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a0389327\Dropbox\Work\lprf\ss_main\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191769"/>
            <a:ext cx="6336704" cy="4132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417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Resource Explorer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3629025" cy="4692650"/>
          </a:xfrm>
        </p:spPr>
        <p:txBody>
          <a:bodyPr/>
          <a:lstStyle/>
          <a:p>
            <a:r>
              <a:rPr lang="en-US" sz="2000" b="0" dirty="0" smtClean="0"/>
              <a:t>Easily access a broad selection of software packages including:</a:t>
            </a:r>
          </a:p>
          <a:p>
            <a:pPr lvl="1"/>
            <a:r>
              <a:rPr lang="en-US" sz="1800" dirty="0" err="1" smtClean="0"/>
              <a:t>controlSUITE</a:t>
            </a:r>
            <a:endParaRPr lang="en-US" sz="1800" dirty="0" smtClean="0"/>
          </a:p>
          <a:p>
            <a:pPr lvl="1"/>
            <a:r>
              <a:rPr lang="en-US" sz="1800" dirty="0" smtClean="0"/>
              <a:t>MSP430ware</a:t>
            </a:r>
          </a:p>
          <a:p>
            <a:pPr lvl="1"/>
            <a:r>
              <a:rPr lang="en-US" sz="1800" dirty="0" err="1" smtClean="0"/>
              <a:t>TivaWare</a:t>
            </a:r>
            <a:endParaRPr lang="en-US" sz="1800" dirty="0" smtClean="0"/>
          </a:p>
          <a:p>
            <a:pPr lvl="1"/>
            <a:r>
              <a:rPr lang="en-US" sz="1800" dirty="0" smtClean="0"/>
              <a:t>TI-RTOS</a:t>
            </a:r>
          </a:p>
          <a:p>
            <a:r>
              <a:rPr lang="en-US" sz="2000" b="0" dirty="0" smtClean="0"/>
              <a:t>Guides you step by step through using examples</a:t>
            </a:r>
          </a:p>
          <a:p>
            <a:r>
              <a:rPr lang="en-US" sz="2000" b="0" dirty="0" smtClean="0"/>
              <a:t>Browse resources:</a:t>
            </a:r>
          </a:p>
          <a:p>
            <a:pPr lvl="1"/>
            <a:r>
              <a:rPr lang="en-US" sz="1800" dirty="0" smtClean="0"/>
              <a:t>Documentation</a:t>
            </a:r>
          </a:p>
          <a:p>
            <a:pPr lvl="1"/>
            <a:r>
              <a:rPr lang="en-US" sz="1800" dirty="0" smtClean="0"/>
              <a:t>Videos</a:t>
            </a:r>
          </a:p>
          <a:p>
            <a:endParaRPr lang="en-US" sz="2000" dirty="0"/>
          </a:p>
        </p:txBody>
      </p:sp>
      <p:pic>
        <p:nvPicPr>
          <p:cNvPr id="3" name="Picture 2" descr="C:\Apps\CCSTraining\WORKSHOP\CC2650\ss_main\cc2650main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186" y="1268760"/>
            <a:ext cx="565655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6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Projects</a:t>
            </a:r>
          </a:p>
        </p:txBody>
      </p:sp>
      <p:sp>
        <p:nvSpPr>
          <p:cNvPr id="75778" name="Content Placeholder 4"/>
          <p:cNvSpPr>
            <a:spLocks noGrp="1"/>
          </p:cNvSpPr>
          <p:nvPr>
            <p:ph idx="1"/>
          </p:nvPr>
        </p:nvSpPr>
        <p:spPr>
          <a:xfrm>
            <a:off x="323528" y="838200"/>
            <a:ext cx="8467725" cy="4979441"/>
          </a:xfrm>
        </p:spPr>
        <p:txBody>
          <a:bodyPr/>
          <a:lstStyle/>
          <a:p>
            <a:r>
              <a:rPr lang="en-US" b="0" dirty="0" smtClean="0"/>
              <a:t>Projects </a:t>
            </a:r>
            <a:r>
              <a:rPr lang="en-US" dirty="0" smtClean="0"/>
              <a:t>are </a:t>
            </a:r>
            <a:r>
              <a:rPr lang="en-US" dirty="0"/>
              <a:t>typically a collection of files and </a:t>
            </a:r>
            <a:r>
              <a:rPr lang="en-US" dirty="0" smtClean="0"/>
              <a:t>folders</a:t>
            </a:r>
          </a:p>
          <a:p>
            <a:r>
              <a:rPr lang="en-US" b="0" dirty="0" smtClean="0"/>
              <a:t>Files/folders can be added or linked to the project</a:t>
            </a:r>
          </a:p>
          <a:p>
            <a:pPr lvl="1"/>
            <a:r>
              <a:rPr lang="en-US" dirty="0" smtClean="0"/>
              <a:t>Adding file/folder to project </a:t>
            </a:r>
          </a:p>
          <a:p>
            <a:pPr lvl="2"/>
            <a:r>
              <a:rPr lang="en-US" dirty="0" smtClean="0"/>
              <a:t>Copies the file into your project folder</a:t>
            </a:r>
          </a:p>
          <a:p>
            <a:pPr lvl="3"/>
            <a:r>
              <a:rPr lang="en-US" dirty="0" smtClean="0"/>
              <a:t>Any file physically in the project folder is considered part of the project</a:t>
            </a:r>
          </a:p>
          <a:p>
            <a:pPr lvl="1"/>
            <a:r>
              <a:rPr lang="en-US" dirty="0" smtClean="0"/>
              <a:t>Linking file/folder to project</a:t>
            </a:r>
          </a:p>
          <a:p>
            <a:pPr lvl="2"/>
            <a:r>
              <a:rPr lang="en-US" dirty="0" smtClean="0"/>
              <a:t>Makes a reference to the file in your project (file stays in original location)</a:t>
            </a:r>
          </a:p>
          <a:p>
            <a:r>
              <a:rPr lang="en-US" b="0" dirty="0" smtClean="0"/>
              <a:t>Projects are either open or closed</a:t>
            </a:r>
          </a:p>
          <a:p>
            <a:pPr lvl="1"/>
            <a:r>
              <a:rPr lang="en-US" dirty="0" smtClean="0"/>
              <a:t>Closed Projects:</a:t>
            </a:r>
          </a:p>
          <a:p>
            <a:pPr lvl="2"/>
            <a:r>
              <a:rPr lang="en-US" dirty="0" smtClean="0"/>
              <a:t>Still defined to the workspace, but it cannot be modified by the Workbench</a:t>
            </a:r>
          </a:p>
          <a:p>
            <a:pPr lvl="2"/>
            <a:r>
              <a:rPr lang="en-US" dirty="0" smtClean="0"/>
              <a:t>Closed projects require less memory and are not scanned during routine activity</a:t>
            </a:r>
          </a:p>
          <a:p>
            <a:r>
              <a:rPr lang="en-US" b="0" dirty="0" smtClean="0"/>
              <a:t>Projects that are not part of the workspace must be imported into the active workspace before they can be used</a:t>
            </a: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processors.wiki.ti.com/index.php/Projects_and_Build_Handbook_for_CCS#Projects_Overview</a:t>
            </a:r>
            <a:endParaRPr lang="en-US" dirty="0" smtClean="0"/>
          </a:p>
          <a:p>
            <a:endParaRPr lang="en-US" b="0" dirty="0" smtClean="0"/>
          </a:p>
        </p:txBody>
      </p:sp>
      <p:pic>
        <p:nvPicPr>
          <p:cNvPr id="75779" name="Picture 4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264347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47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Views</a:t>
            </a:r>
            <a:endParaRPr lang="en-US" i="1" dirty="0" smtClean="0"/>
          </a:p>
        </p:txBody>
      </p:sp>
      <p:sp>
        <p:nvSpPr>
          <p:cNvPr id="798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b="0" dirty="0" smtClean="0"/>
              <a:t>Views are windows within the main </a:t>
            </a:r>
            <a:r>
              <a:rPr lang="en-US" b="1" dirty="0" smtClean="0"/>
              <a:t>Workbench</a:t>
            </a:r>
            <a:r>
              <a:rPr lang="en-US" b="0" dirty="0" smtClean="0"/>
              <a:t> window that provide visual representation of some specific information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Most views can be accessed in the menu </a:t>
            </a:r>
            <a:r>
              <a:rPr lang="en-US" b="1" dirty="0" smtClean="0"/>
              <a:t>View </a:t>
            </a:r>
          </a:p>
          <a:p>
            <a:pPr lvl="1">
              <a:lnSpc>
                <a:spcPct val="80000"/>
              </a:lnSpc>
            </a:pPr>
            <a:r>
              <a:rPr lang="pt-BR" dirty="0" smtClean="0"/>
              <a:t>Can be identified by the organization in tabs</a:t>
            </a:r>
            <a:endParaRPr lang="en-US" dirty="0" smtClean="0"/>
          </a:p>
          <a:p>
            <a:pPr>
              <a:lnSpc>
                <a:spcPct val="80000"/>
              </a:lnSpc>
            </a:pPr>
            <a:endParaRPr lang="en-US" sz="16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2889" y="2478890"/>
            <a:ext cx="53530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6" name="Rounded Rectangle 5"/>
          <p:cNvSpPr>
            <a:spLocks noChangeArrowheads="1"/>
          </p:cNvSpPr>
          <p:nvPr/>
        </p:nvSpPr>
        <p:spPr bwMode="auto">
          <a:xfrm>
            <a:off x="179389" y="3284538"/>
            <a:ext cx="1080243" cy="55716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72000" tIns="36000" rIns="72000" bIns="36000">
            <a:spAutoFit/>
          </a:bodyPr>
          <a:lstStyle/>
          <a:p>
            <a:r>
              <a:rPr lang="en-CA" sz="1400" b="1" dirty="0">
                <a:latin typeface="Arial Narrow" panose="020B0606020202030204" pitchFamily="34" charset="0"/>
              </a:rPr>
              <a:t>Active tab (in focus)</a:t>
            </a:r>
            <a:endParaRPr lang="en-CA" sz="1400" dirty="0">
              <a:latin typeface="Arial Narrow" panose="020B0606020202030204" pitchFamily="34" charset="0"/>
            </a:endParaRPr>
          </a:p>
        </p:txBody>
      </p:sp>
      <p:sp>
        <p:nvSpPr>
          <p:cNvPr id="79877" name="Line 6"/>
          <p:cNvSpPr>
            <a:spLocks noChangeShapeType="1"/>
          </p:cNvSpPr>
          <p:nvPr/>
        </p:nvSpPr>
        <p:spPr bwMode="auto">
          <a:xfrm flipV="1">
            <a:off x="930275" y="2708918"/>
            <a:ext cx="1181100" cy="5756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78" name="Line 6"/>
          <p:cNvSpPr>
            <a:spLocks noChangeShapeType="1"/>
          </p:cNvSpPr>
          <p:nvPr/>
        </p:nvSpPr>
        <p:spPr bwMode="auto">
          <a:xfrm flipV="1">
            <a:off x="1006474" y="2708918"/>
            <a:ext cx="2269381" cy="16249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9879" name="Rounded Rectangle 5"/>
          <p:cNvSpPr>
            <a:spLocks noChangeArrowheads="1"/>
          </p:cNvSpPr>
          <p:nvPr/>
        </p:nvSpPr>
        <p:spPr bwMode="auto">
          <a:xfrm>
            <a:off x="251520" y="4333875"/>
            <a:ext cx="1288355" cy="557164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 lIns="72000" tIns="36000" rIns="72000" bIns="36000">
            <a:spAutoFit/>
          </a:bodyPr>
          <a:lstStyle/>
          <a:p>
            <a:r>
              <a:rPr lang="en-CA" sz="1400" b="1" dirty="0">
                <a:latin typeface="Arial Narrow" panose="020B0606020202030204" pitchFamily="34" charset="0"/>
              </a:rPr>
              <a:t>Inactive tab</a:t>
            </a:r>
          </a:p>
          <a:p>
            <a:r>
              <a:rPr lang="en-CA" sz="1400" b="1" dirty="0">
                <a:latin typeface="Arial Narrow" panose="020B0606020202030204" pitchFamily="34" charset="0"/>
              </a:rPr>
              <a:t>(out of focus</a:t>
            </a:r>
            <a:r>
              <a:rPr lang="en-CA" sz="1000" b="1" dirty="0"/>
              <a:t>)</a:t>
            </a:r>
            <a:endParaRPr lang="en-CA" sz="1000" dirty="0"/>
          </a:p>
        </p:txBody>
      </p:sp>
      <p:pic>
        <p:nvPicPr>
          <p:cNvPr id="79880" name="Picture 9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7146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Project Explorer</a:t>
            </a: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Displays all projects defined in the active workspace</a:t>
            </a:r>
          </a:p>
          <a:p>
            <a:r>
              <a:rPr lang="en-US" b="0" dirty="0" smtClean="0"/>
              <a:t>The view is a loose representation of the file system of the project folder</a:t>
            </a:r>
          </a:p>
          <a:p>
            <a:pPr lvl="1"/>
            <a:r>
              <a:rPr lang="en-US" dirty="0" smtClean="0"/>
              <a:t>Linked files are marked with a special link graphic in the icon</a:t>
            </a:r>
          </a:p>
          <a:p>
            <a:r>
              <a:rPr lang="en-US" b="0" dirty="0" smtClean="0"/>
              <a:t>Files can be easily referenced and opened from the </a:t>
            </a:r>
            <a:r>
              <a:rPr lang="en-US" b="1" dirty="0" smtClean="0"/>
              <a:t>Project Explorer </a:t>
            </a:r>
            <a:r>
              <a:rPr lang="en-US" b="0" dirty="0" smtClean="0"/>
              <a:t>view</a:t>
            </a:r>
          </a:p>
          <a:p>
            <a:pPr marL="0" indent="0">
              <a:buNone/>
            </a:pPr>
            <a:endParaRPr lang="en-US" b="0" dirty="0" smtClean="0"/>
          </a:p>
        </p:txBody>
      </p:sp>
      <p:pic>
        <p:nvPicPr>
          <p:cNvPr id="5" name="Picture 10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a0389327\Dropbox\Work\lprf\ss_main\0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84984"/>
            <a:ext cx="2714625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276872"/>
            <a:ext cx="478954" cy="611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7426796" y="2511574"/>
            <a:ext cx="288454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4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0389327\Dropbox\Work\lprf\ss_main\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54" y="1196752"/>
            <a:ext cx="26860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Focus</a:t>
            </a:r>
            <a:endParaRPr lang="en-US" i="1" dirty="0" smtClean="0"/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5462761" cy="4692650"/>
          </a:xfrm>
        </p:spPr>
        <p:txBody>
          <a:bodyPr/>
          <a:lstStyle/>
          <a:p>
            <a:r>
              <a:rPr lang="en-US" dirty="0" smtClean="0"/>
              <a:t>Focus</a:t>
            </a:r>
            <a:r>
              <a:rPr lang="en-US" b="0" dirty="0" smtClean="0"/>
              <a:t> refers to the highlighted portion of the </a:t>
            </a:r>
            <a:r>
              <a:rPr lang="en-US" b="1" dirty="0" smtClean="0"/>
              <a:t>workbench</a:t>
            </a:r>
          </a:p>
          <a:p>
            <a:pPr lvl="1"/>
            <a:r>
              <a:rPr lang="en-US" dirty="0" smtClean="0"/>
              <a:t>Can be an editor, a view, a project, etc. </a:t>
            </a:r>
          </a:p>
          <a:p>
            <a:r>
              <a:rPr lang="pt-BR" b="0" dirty="0" smtClean="0"/>
              <a:t>This concept is important since several operations inside Eclipse are tied to the element in focus</a:t>
            </a:r>
          </a:p>
          <a:p>
            <a:pPr lvl="1"/>
            <a:r>
              <a:rPr lang="pt-BR" dirty="0" smtClean="0"/>
              <a:t>Project build errors, console, menu and toolbar options, etc.</a:t>
            </a:r>
            <a:endParaRPr lang="en-US" dirty="0" smtClean="0"/>
          </a:p>
        </p:txBody>
      </p:sp>
      <p:pic>
        <p:nvPicPr>
          <p:cNvPr id="133123" name="Picture 10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25" name="Rounded Rectangle 5"/>
          <p:cNvSpPr>
            <a:spLocks noChangeArrowheads="1"/>
          </p:cNvSpPr>
          <p:nvPr/>
        </p:nvSpPr>
        <p:spPr bwMode="auto">
          <a:xfrm>
            <a:off x="2339752" y="4226078"/>
            <a:ext cx="3656459" cy="173664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anose="020B0606020202030204" pitchFamily="34" charset="0"/>
              </a:rPr>
              <a:t>hello_CC2650F128</a:t>
            </a:r>
            <a:r>
              <a:rPr lang="en-CA" sz="1400" i="1" dirty="0" smtClean="0">
                <a:latin typeface="Arial Narrow" panose="020B0606020202030204" pitchFamily="34" charset="0"/>
              </a:rPr>
              <a:t>  </a:t>
            </a:r>
            <a:r>
              <a:rPr lang="en-CA" sz="1400" dirty="0" smtClean="0">
                <a:latin typeface="Arial Narrow" panose="020B0606020202030204" pitchFamily="34" charset="0"/>
              </a:rPr>
              <a:t>project </a:t>
            </a:r>
            <a:r>
              <a:rPr lang="en-CA" sz="1400" dirty="0">
                <a:latin typeface="Arial Narrow" panose="020B0606020202030204" pitchFamily="34" charset="0"/>
              </a:rPr>
              <a:t>is in </a:t>
            </a:r>
            <a:r>
              <a:rPr lang="en-CA" sz="1400" i="1" dirty="0" smtClean="0">
                <a:latin typeface="Arial Narrow" panose="020B0606020202030204" pitchFamily="34" charset="0"/>
              </a:rPr>
              <a:t>Focus</a:t>
            </a:r>
            <a:r>
              <a:rPr lang="en-CA" sz="1400" dirty="0" smtClean="0">
                <a:latin typeface="Arial Narrow" panose="020B0606020202030204" pitchFamily="34" charset="0"/>
              </a:rPr>
              <a:t> </a:t>
            </a:r>
            <a:r>
              <a:rPr lang="en-CA" sz="1400" dirty="0">
                <a:latin typeface="Arial Narrow" panose="020B0606020202030204" pitchFamily="34" charset="0"/>
              </a:rPr>
              <a:t>since it has been selected. So pressing the </a:t>
            </a:r>
            <a:r>
              <a:rPr lang="en-CA" sz="1400" b="1" dirty="0" smtClean="0">
                <a:latin typeface="Arial Narrow" panose="020B0606020202030204" pitchFamily="34" charset="0"/>
              </a:rPr>
              <a:t>Debug</a:t>
            </a:r>
            <a:r>
              <a:rPr lang="en-CA" sz="1400" dirty="0" smtClean="0">
                <a:latin typeface="Arial Narrow" panose="020B0606020202030204" pitchFamily="34" charset="0"/>
              </a:rPr>
              <a:t> </a:t>
            </a:r>
            <a:r>
              <a:rPr lang="en-CA" sz="1400" dirty="0">
                <a:latin typeface="Arial Narrow" panose="020B0606020202030204" pitchFamily="34" charset="0"/>
              </a:rPr>
              <a:t>button will build the project and start the debugger for the </a:t>
            </a:r>
            <a:r>
              <a:rPr lang="en-CA" sz="1400" b="1" dirty="0">
                <a:latin typeface="Arial Narrow" panose="020B0606020202030204" pitchFamily="34" charset="0"/>
              </a:rPr>
              <a:t>hello_CC2650F128</a:t>
            </a:r>
            <a:r>
              <a:rPr lang="en-CA" sz="1400" i="1" dirty="0">
                <a:latin typeface="Arial Narrow" panose="020B0606020202030204" pitchFamily="34" charset="0"/>
              </a:rPr>
              <a:t> </a:t>
            </a:r>
            <a:r>
              <a:rPr lang="en-CA" sz="1400" i="1" dirty="0" smtClean="0">
                <a:latin typeface="Arial Narrow" panose="020B0606020202030204" pitchFamily="34" charset="0"/>
              </a:rPr>
              <a:t> </a:t>
            </a:r>
            <a:r>
              <a:rPr lang="en-CA" sz="1400" dirty="0" smtClean="0">
                <a:latin typeface="Arial Narrow" panose="020B0606020202030204" pitchFamily="34" charset="0"/>
              </a:rPr>
              <a:t>project. Note how the project in focus is also highlighted in bold and with the word </a:t>
            </a:r>
            <a:r>
              <a:rPr lang="en-CA" sz="1400" b="1" dirty="0" smtClean="0">
                <a:latin typeface="Arial Narrow" panose="020B0606020202030204" pitchFamily="34" charset="0"/>
              </a:rPr>
              <a:t>Active</a:t>
            </a:r>
            <a:r>
              <a:rPr lang="en-CA" sz="1400" dirty="0" smtClean="0">
                <a:latin typeface="Arial Narrow" panose="020B0606020202030204" pitchFamily="34" charset="0"/>
              </a:rPr>
              <a:t> next to it for easy identification</a:t>
            </a:r>
            <a:endParaRPr lang="en-CA" sz="1400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CA" sz="1000" b="1" dirty="0"/>
          </a:p>
        </p:txBody>
      </p:sp>
      <p:sp>
        <p:nvSpPr>
          <p:cNvPr id="133126" name="Line 17"/>
          <p:cNvSpPr>
            <a:spLocks noChangeShapeType="1"/>
          </p:cNvSpPr>
          <p:nvPr/>
        </p:nvSpPr>
        <p:spPr bwMode="auto">
          <a:xfrm flipV="1">
            <a:off x="5407049" y="1556792"/>
            <a:ext cx="965152" cy="2669286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92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644008" y="3284984"/>
            <a:ext cx="4378019" cy="2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9512" y="3263013"/>
            <a:ext cx="4389512" cy="276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Eclipse Concept: </a:t>
            </a:r>
            <a:r>
              <a:rPr lang="en-CA" i="1" dirty="0" smtClean="0"/>
              <a:t>Perspectives</a:t>
            </a:r>
            <a:endParaRPr lang="en-US" i="1" dirty="0" smtClean="0"/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052736"/>
            <a:ext cx="8467725" cy="4692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b="0" dirty="0" smtClean="0"/>
              <a:t>Defines the initial set and layout of views in the </a:t>
            </a:r>
            <a:r>
              <a:rPr lang="en-US" b="1" dirty="0" smtClean="0"/>
              <a:t>Workbench</a:t>
            </a:r>
            <a:r>
              <a:rPr lang="en-US" b="0" dirty="0" smtClean="0"/>
              <a:t> window </a:t>
            </a:r>
          </a:p>
          <a:p>
            <a:pPr>
              <a:lnSpc>
                <a:spcPct val="80000"/>
              </a:lnSpc>
            </a:pPr>
            <a:r>
              <a:rPr lang="en-US" b="0" dirty="0" smtClean="0"/>
              <a:t>Each perspective provides a set of functionality aimed at accomplishing a specific type of task (</a:t>
            </a:r>
            <a:r>
              <a:rPr lang="en-US" b="1" dirty="0" smtClean="0"/>
              <a:t>CCS Edit</a:t>
            </a:r>
            <a:r>
              <a:rPr lang="en-US" dirty="0" smtClean="0"/>
              <a:t> </a:t>
            </a:r>
            <a:r>
              <a:rPr lang="en-US" b="0" dirty="0" smtClean="0"/>
              <a:t>for project development, </a:t>
            </a:r>
            <a:r>
              <a:rPr lang="en-US" b="1" dirty="0" smtClean="0"/>
              <a:t>CCS Debug </a:t>
            </a:r>
            <a:r>
              <a:rPr lang="en-US" b="0" dirty="0" smtClean="0"/>
              <a:t>for debugging, </a:t>
            </a:r>
            <a:r>
              <a:rPr lang="en-US" b="0" dirty="0" err="1" smtClean="0"/>
              <a:t>etc</a:t>
            </a:r>
            <a:r>
              <a:rPr lang="en-US" b="0" dirty="0" smtClean="0"/>
              <a:t>)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CCS will automatically switch to the </a:t>
            </a:r>
            <a:r>
              <a:rPr lang="en-US" b="1" dirty="0" smtClean="0"/>
              <a:t>CCS Debug </a:t>
            </a:r>
            <a:r>
              <a:rPr lang="en-US" dirty="0" smtClean="0"/>
              <a:t>perspective when the debugger is started</a:t>
            </a:r>
            <a:endParaRPr lang="en-US" b="0" dirty="0" smtClean="0"/>
          </a:p>
          <a:p>
            <a:pPr>
              <a:lnSpc>
                <a:spcPct val="80000"/>
              </a:lnSpc>
            </a:pPr>
            <a:r>
              <a:rPr lang="en-US" b="0" dirty="0" smtClean="0"/>
              <a:t>Can create custom perspectives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600" dirty="0" smtClean="0"/>
          </a:p>
        </p:txBody>
      </p:sp>
      <p:pic>
        <p:nvPicPr>
          <p:cNvPr id="94211" name="Picture 5" descr="eclipse_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4067944" y="3356992"/>
            <a:ext cx="36004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172400" y="3356992"/>
            <a:ext cx="360040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0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View: </a:t>
            </a:r>
            <a:r>
              <a:rPr lang="en-US" i="1" dirty="0" smtClean="0"/>
              <a:t>Console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0" dirty="0" smtClean="0"/>
              <a:t>Multiple contexts</a:t>
            </a:r>
          </a:p>
          <a:p>
            <a:pPr lvl="1" eaLnBrk="1" hangingPunct="1"/>
            <a:r>
              <a:rPr lang="en-US" dirty="0" smtClean="0"/>
              <a:t>Can display build messages or debug messages (including C/IO) depending on which console is selected</a:t>
            </a:r>
          </a:p>
          <a:p>
            <a:pPr lvl="1" eaLnBrk="1" hangingPunct="1"/>
            <a:r>
              <a:rPr lang="en-US" dirty="0" smtClean="0"/>
              <a:t>Automatically switches contexts when a new message occurs</a:t>
            </a:r>
          </a:p>
          <a:p>
            <a:pPr lvl="2" eaLnBrk="1" hangingPunct="1"/>
            <a:r>
              <a:rPr lang="en-US" dirty="0" smtClean="0"/>
              <a:t>Can use the </a:t>
            </a:r>
            <a:r>
              <a:rPr lang="en-US" b="1" dirty="0" smtClean="0"/>
              <a:t>Pin</a:t>
            </a:r>
            <a:r>
              <a:rPr lang="en-US" dirty="0" smtClean="0"/>
              <a:t> option to prevent this</a:t>
            </a:r>
          </a:p>
          <a:p>
            <a:pPr eaLnBrk="1" hangingPunct="1"/>
            <a:r>
              <a:rPr lang="en-US" b="0" dirty="0" smtClean="0"/>
              <a:t>You can open multiple </a:t>
            </a:r>
            <a:r>
              <a:rPr lang="en-US" b="1" dirty="0"/>
              <a:t>C</a:t>
            </a:r>
            <a:r>
              <a:rPr lang="en-US" b="1" dirty="0" smtClean="0"/>
              <a:t>onsole</a:t>
            </a:r>
            <a:r>
              <a:rPr lang="en-US" b="0" dirty="0" smtClean="0"/>
              <a:t> views</a:t>
            </a:r>
          </a:p>
          <a:p>
            <a:pPr lvl="1" eaLnBrk="1" hangingPunct="1"/>
            <a:r>
              <a:rPr lang="en-US" dirty="0" smtClean="0"/>
              <a:t>C/IO output in one and build messages in the other</a:t>
            </a:r>
          </a:p>
        </p:txBody>
      </p:sp>
      <p:pic>
        <p:nvPicPr>
          <p:cNvPr id="6" name="Picture 10" descr="eclipse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a0389327\Dropbox\Work\lprf\ss_main\0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89040"/>
            <a:ext cx="6030912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7533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0389327\Dropbox\Work\lprf\ss_main\0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60" y="2929880"/>
            <a:ext cx="592613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Debug</a:t>
            </a:r>
          </a:p>
        </p:txBody>
      </p:sp>
      <p:sp>
        <p:nvSpPr>
          <p:cNvPr id="962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Main debug interface (must be open to control the target)</a:t>
            </a:r>
          </a:p>
          <a:p>
            <a:r>
              <a:rPr lang="en-CA" b="1" dirty="0" smtClean="0"/>
              <a:t>Debug</a:t>
            </a:r>
            <a:r>
              <a:rPr lang="en-CA" b="0" dirty="0" smtClean="0"/>
              <a:t> view displays</a:t>
            </a:r>
            <a:r>
              <a:rPr lang="en-CA" sz="1800" b="0" dirty="0" smtClean="0"/>
              <a:t>:</a:t>
            </a:r>
          </a:p>
          <a:p>
            <a:pPr lvl="1"/>
            <a:r>
              <a:rPr lang="en-CA" dirty="0" smtClean="0"/>
              <a:t>Target configuration or project</a:t>
            </a:r>
          </a:p>
          <a:p>
            <a:pPr lvl="1"/>
            <a:r>
              <a:rPr lang="en-CA" dirty="0" smtClean="0"/>
              <a:t>Call stack</a:t>
            </a:r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pPr lvl="1"/>
            <a:endParaRPr lang="en-CA" sz="1600" dirty="0" smtClean="0"/>
          </a:p>
          <a:p>
            <a:endParaRPr lang="en-CA" sz="16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195736" y="2348880"/>
            <a:ext cx="864096" cy="864096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Brace 18"/>
          <p:cNvSpPr/>
          <p:nvPr/>
        </p:nvSpPr>
        <p:spPr>
          <a:xfrm>
            <a:off x="1272630" y="3501008"/>
            <a:ext cx="288032" cy="194421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2" name="Straight Connector 21"/>
          <p:cNvCxnSpPr>
            <a:endCxn id="19" idx="1"/>
          </p:cNvCxnSpPr>
          <p:nvPr/>
        </p:nvCxnSpPr>
        <p:spPr>
          <a:xfrm>
            <a:off x="1092610" y="2636912"/>
            <a:ext cx="180020" cy="1836204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0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9581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/>
              <a:t>Lab 1A: Getting Started: </a:t>
            </a:r>
            <a:r>
              <a:rPr lang="en-US" dirty="0"/>
              <a:t>LCD SmartRF06EB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15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443825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Lab 1A section in your Lab Handbook for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2095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69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More basics: </a:t>
            </a:r>
            <a:br>
              <a:rPr lang="en-CA" dirty="0" smtClean="0"/>
            </a:br>
            <a:r>
              <a:rPr lang="en-US" dirty="0" smtClean="0"/>
              <a:t>LCD </a:t>
            </a:r>
            <a:r>
              <a:rPr lang="en-US" dirty="0"/>
              <a:t>SmartRF06EB Example</a:t>
            </a: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087845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>
          <a:xfrm>
            <a:off x="231774" y="142875"/>
            <a:ext cx="8912225" cy="814388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More Basics: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836712"/>
            <a:ext cx="8467725" cy="5411489"/>
          </a:xfrm>
        </p:spPr>
        <p:txBody>
          <a:bodyPr/>
          <a:lstStyle/>
          <a:p>
            <a:r>
              <a:rPr lang="en-CA" dirty="0"/>
              <a:t>Key Objectives</a:t>
            </a:r>
          </a:p>
          <a:p>
            <a:pPr lvl="1"/>
            <a:r>
              <a:rPr lang="en-US" dirty="0" smtClean="0"/>
              <a:t>Use the </a:t>
            </a:r>
            <a:r>
              <a:rPr lang="en-US" b="1" dirty="0" smtClean="0"/>
              <a:t>Memory </a:t>
            </a:r>
            <a:r>
              <a:rPr lang="en-US" b="1" dirty="0"/>
              <a:t>Allocation </a:t>
            </a:r>
            <a:r>
              <a:rPr lang="en-US" dirty="0" smtClean="0"/>
              <a:t>view to determine code size usage</a:t>
            </a:r>
          </a:p>
          <a:p>
            <a:pPr lvl="1"/>
            <a:r>
              <a:rPr lang="en-US" dirty="0" smtClean="0"/>
              <a:t>Analyze the advice from the </a:t>
            </a:r>
            <a:r>
              <a:rPr lang="en-US" b="1" dirty="0" smtClean="0"/>
              <a:t>Optimizer Assistant</a:t>
            </a:r>
            <a:r>
              <a:rPr lang="en-US" dirty="0" smtClean="0"/>
              <a:t> in the </a:t>
            </a:r>
            <a:r>
              <a:rPr lang="en-US" b="1" dirty="0" smtClean="0"/>
              <a:t>Advice</a:t>
            </a:r>
            <a:r>
              <a:rPr lang="en-US" dirty="0" smtClean="0"/>
              <a:t> view</a:t>
            </a:r>
            <a:endParaRPr lang="en-US" dirty="0"/>
          </a:p>
          <a:p>
            <a:pPr lvl="1"/>
            <a:r>
              <a:rPr lang="en-US" dirty="0" smtClean="0"/>
              <a:t>Enable optimization in the </a:t>
            </a:r>
            <a:r>
              <a:rPr lang="en-US" b="1" dirty="0" smtClean="0"/>
              <a:t>Project </a:t>
            </a:r>
            <a:r>
              <a:rPr lang="en-US" b="1" dirty="0"/>
              <a:t>Properties</a:t>
            </a:r>
          </a:p>
          <a:p>
            <a:pPr lvl="1"/>
            <a:r>
              <a:rPr lang="en-CA" dirty="0"/>
              <a:t>Get familiar with </a:t>
            </a:r>
            <a:r>
              <a:rPr lang="en-CA" b="1" dirty="0"/>
              <a:t>Simple Mode</a:t>
            </a:r>
          </a:p>
          <a:p>
            <a:r>
              <a:rPr lang="en-CA" dirty="0"/>
              <a:t>Tools and Concepts Covered</a:t>
            </a:r>
          </a:p>
          <a:p>
            <a:pPr lvl="1"/>
            <a:r>
              <a:rPr lang="en-CA" b="1" dirty="0"/>
              <a:t>Memory Allocation </a:t>
            </a:r>
            <a:r>
              <a:rPr lang="en-CA" dirty="0" smtClean="0"/>
              <a:t>view</a:t>
            </a:r>
          </a:p>
          <a:p>
            <a:pPr lvl="1"/>
            <a:r>
              <a:rPr lang="en-CA" b="1" dirty="0" smtClean="0"/>
              <a:t>Optimizer Assistant</a:t>
            </a:r>
          </a:p>
          <a:p>
            <a:pPr lvl="1"/>
            <a:r>
              <a:rPr lang="en-CA" b="1" dirty="0" smtClean="0"/>
              <a:t>Advice</a:t>
            </a:r>
            <a:r>
              <a:rPr lang="en-CA" dirty="0" smtClean="0"/>
              <a:t> view</a:t>
            </a:r>
            <a:endParaRPr lang="en-CA" dirty="0"/>
          </a:p>
          <a:p>
            <a:pPr lvl="1"/>
            <a:r>
              <a:rPr lang="en-CA" b="1" dirty="0"/>
              <a:t>Project Properties</a:t>
            </a:r>
          </a:p>
          <a:p>
            <a:pPr lvl="1"/>
            <a:r>
              <a:rPr lang="en-CA" b="1" dirty="0"/>
              <a:t>Simple Mode</a:t>
            </a:r>
          </a:p>
        </p:txBody>
      </p:sp>
    </p:spTree>
    <p:extLst>
      <p:ext uri="{BB962C8B-B14F-4D97-AF65-F5344CB8AC3E}">
        <p14:creationId xmlns:p14="http://schemas.microsoft.com/office/powerpoint/2010/main" val="224994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3"/>
          <p:cNvSpPr>
            <a:spLocks noGrp="1"/>
          </p:cNvSpPr>
          <p:nvPr>
            <p:ph type="title" idx="4294967295"/>
          </p:nvPr>
        </p:nvSpPr>
        <p:spPr>
          <a:xfrm>
            <a:off x="671513" y="2895600"/>
            <a:ext cx="7772400" cy="1362076"/>
          </a:xfrm>
          <a:noFill/>
        </p:spPr>
        <p:txBody>
          <a:bodyPr anchor="t"/>
          <a:lstStyle/>
          <a:p>
            <a:pPr algn="ctr"/>
            <a:r>
              <a:rPr lang="en-CA" sz="3600" dirty="0" smtClean="0"/>
              <a:t>CCSv6 Overview</a:t>
            </a:r>
          </a:p>
        </p:txBody>
      </p:sp>
    </p:spTree>
    <p:extLst>
      <p:ext uri="{BB962C8B-B14F-4D97-AF65-F5344CB8AC3E}">
        <p14:creationId xmlns:p14="http://schemas.microsoft.com/office/powerpoint/2010/main" val="2283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Memory Allocation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8509844" cy="4692650"/>
          </a:xfrm>
        </p:spPr>
        <p:txBody>
          <a:bodyPr/>
          <a:lstStyle/>
          <a:p>
            <a:r>
              <a:rPr lang="en-US" dirty="0" smtClean="0"/>
              <a:t>Graphically displays the memory allocation details of the selected project</a:t>
            </a:r>
          </a:p>
          <a:p>
            <a:pPr lvl="1"/>
            <a:r>
              <a:rPr lang="en-US" dirty="0" smtClean="0"/>
              <a:t>Can provide recommendations for alternative object placements for cases where memory allocation failed</a:t>
            </a:r>
          </a:p>
          <a:p>
            <a:pPr lvl="1"/>
            <a:r>
              <a:rPr lang="en-US" dirty="0" smtClean="0"/>
              <a:t>Created by reading the data from a linker generated xml file</a:t>
            </a:r>
          </a:p>
          <a:p>
            <a:pPr lvl="1"/>
            <a:r>
              <a:rPr lang="en-US" dirty="0" smtClean="0"/>
              <a:t>Shows memory usage of FLASH/RAM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098" name="Picture 2" descr="C:\Apps\CCSTraining\WORKSHOP\CC2650\ss_main\cc2650main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477" y="3140968"/>
            <a:ext cx="5633170" cy="3123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899592" y="4005064"/>
            <a:ext cx="1740665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itchFamily="34" charset="0"/>
              </a:rPr>
              <a:t>Expand top nodes to show breakdown of each section</a:t>
            </a:r>
            <a:endParaRPr lang="en-CA" sz="1400" b="1" dirty="0">
              <a:latin typeface="Arial Narrow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699792" y="4161658"/>
            <a:ext cx="648072" cy="50405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45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Advice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8509844" cy="4692650"/>
          </a:xfrm>
        </p:spPr>
        <p:txBody>
          <a:bodyPr/>
          <a:lstStyle/>
          <a:p>
            <a:r>
              <a:rPr lang="en-US" dirty="0" smtClean="0"/>
              <a:t>Main dashboard for the </a:t>
            </a:r>
            <a:r>
              <a:rPr lang="en-US" b="1" dirty="0" smtClean="0"/>
              <a:t>Optimizer Assistant </a:t>
            </a:r>
            <a:r>
              <a:rPr lang="en-US" dirty="0" smtClean="0"/>
              <a:t>suite of tools</a:t>
            </a:r>
          </a:p>
          <a:p>
            <a:pPr lvl="1"/>
            <a:r>
              <a:rPr lang="en-US" b="1" dirty="0" smtClean="0"/>
              <a:t>Optimizer Assistant</a:t>
            </a:r>
            <a:r>
              <a:rPr lang="en-US" dirty="0" smtClean="0"/>
              <a:t>: Generated advice from the compiler to improve application code size and/or performance</a:t>
            </a:r>
          </a:p>
          <a:p>
            <a:pPr lvl="2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processors.wiki.ti.com/index.php/Optimizer_Assistant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b="1" dirty="0" smtClean="0"/>
              <a:t>Advice</a:t>
            </a:r>
            <a:r>
              <a:rPr lang="en-US" dirty="0" smtClean="0"/>
              <a:t> view displays the generated advice from the </a:t>
            </a:r>
            <a:r>
              <a:rPr lang="en-US" b="1" dirty="0" smtClean="0"/>
              <a:t>Optimizer Assistant</a:t>
            </a:r>
          </a:p>
          <a:p>
            <a:pPr marL="0" indent="0">
              <a:buNone/>
            </a:pPr>
            <a:endParaRPr lang="en-US" dirty="0" smtClean="0"/>
          </a:p>
          <a:p>
            <a:pPr marL="341312" lvl="1" indent="0">
              <a:buNone/>
            </a:pPr>
            <a:endParaRPr lang="en-US" dirty="0"/>
          </a:p>
        </p:txBody>
      </p:sp>
      <p:pic>
        <p:nvPicPr>
          <p:cNvPr id="5122" name="Picture 2" descr="C:\Apps\CCSTraining\WORKSHOP\CC2650\ss_main\cc2650main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488" y="2852936"/>
            <a:ext cx="6120680" cy="338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67038" y="3140968"/>
            <a:ext cx="2387711" cy="1293971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itchFamily="34" charset="0"/>
              </a:rPr>
              <a:t>Entries can be selected to provide more details or even apply changes (apply compiler options) when applicable</a:t>
            </a:r>
            <a:endParaRPr lang="en-CA" sz="1400" b="1" dirty="0">
              <a:latin typeface="Arial Narrow" pitchFamily="34" charset="0"/>
            </a:endParaRPr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 flipV="1">
            <a:off x="2554749" y="3679944"/>
            <a:ext cx="5770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Apps\CCSTraining\WORKSHOP\CC2650\ss\2650lab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484" y="3577654"/>
            <a:ext cx="5724749" cy="2690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Properties</a:t>
            </a:r>
            <a:endParaRPr lang="en-US" dirty="0"/>
          </a:p>
        </p:txBody>
      </p:sp>
      <p:sp>
        <p:nvSpPr>
          <p:cNvPr id="149506" name="Content Placeholder 2"/>
          <p:cNvSpPr>
            <a:spLocks noGrp="1"/>
          </p:cNvSpPr>
          <p:nvPr>
            <p:ph idx="1"/>
          </p:nvPr>
        </p:nvSpPr>
        <p:spPr>
          <a:xfrm>
            <a:off x="333375" y="1052736"/>
            <a:ext cx="8467725" cy="5112568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Project Properties </a:t>
            </a:r>
            <a:r>
              <a:rPr lang="en-US" dirty="0" smtClean="0"/>
              <a:t>dialog contains all the setting that apply to the project</a:t>
            </a:r>
          </a:p>
          <a:p>
            <a:pPr lvl="1"/>
            <a:r>
              <a:rPr lang="en-US" dirty="0" smtClean="0"/>
              <a:t>Settings such as all compiler/linker options, pre/post build steps, project dependencies, device/connection information, and more can be set from this dialog</a:t>
            </a:r>
          </a:p>
          <a:p>
            <a:pPr lvl="1"/>
            <a:r>
              <a:rPr lang="en-US" dirty="0" smtClean="0"/>
              <a:t>The dialog is accessible by right-clicking on a project in the </a:t>
            </a:r>
            <a:r>
              <a:rPr lang="en-US" b="1" dirty="0" smtClean="0"/>
              <a:t>Project</a:t>
            </a:r>
            <a:br>
              <a:rPr lang="en-US" b="1" dirty="0" smtClean="0"/>
            </a:br>
            <a:r>
              <a:rPr lang="en-US" b="1" dirty="0" smtClean="0"/>
              <a:t>Explorer</a:t>
            </a:r>
            <a:r>
              <a:rPr lang="en-US" dirty="0" smtClean="0"/>
              <a:t> view and selecting </a:t>
            </a:r>
            <a:r>
              <a:rPr lang="en-US" b="1" dirty="0" smtClean="0"/>
              <a:t>Properties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149510" name="Rounded Rectangle 7"/>
          <p:cNvSpPr>
            <a:spLocks noChangeArrowheads="1"/>
          </p:cNvSpPr>
          <p:nvPr/>
        </p:nvSpPr>
        <p:spPr bwMode="auto">
          <a:xfrm>
            <a:off x="153805" y="4639506"/>
            <a:ext cx="201612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Compiler Options</a:t>
            </a:r>
          </a:p>
        </p:txBody>
      </p:sp>
      <p:sp>
        <p:nvSpPr>
          <p:cNvPr id="149511" name="Rounded Rectangle 8"/>
          <p:cNvSpPr>
            <a:spLocks noChangeArrowheads="1"/>
          </p:cNvSpPr>
          <p:nvPr/>
        </p:nvSpPr>
        <p:spPr bwMode="auto">
          <a:xfrm>
            <a:off x="153804" y="5067828"/>
            <a:ext cx="2016125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Linker Options</a:t>
            </a:r>
          </a:p>
        </p:txBody>
      </p:sp>
      <p:sp>
        <p:nvSpPr>
          <p:cNvPr id="149513" name="Line 17"/>
          <p:cNvSpPr>
            <a:spLocks noChangeShapeType="1"/>
          </p:cNvSpPr>
          <p:nvPr/>
        </p:nvSpPr>
        <p:spPr bwMode="auto">
          <a:xfrm flipV="1">
            <a:off x="2169706" y="5238087"/>
            <a:ext cx="129659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12" name="Line 17"/>
          <p:cNvSpPr>
            <a:spLocks noChangeShapeType="1"/>
          </p:cNvSpPr>
          <p:nvPr/>
        </p:nvSpPr>
        <p:spPr bwMode="auto">
          <a:xfrm flipV="1">
            <a:off x="2169930" y="4400954"/>
            <a:ext cx="1296368" cy="408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09" name="Line 17"/>
          <p:cNvSpPr>
            <a:spLocks noChangeShapeType="1"/>
          </p:cNvSpPr>
          <p:nvPr/>
        </p:nvSpPr>
        <p:spPr bwMode="auto">
          <a:xfrm flipV="1">
            <a:off x="2539927" y="4155304"/>
            <a:ext cx="926371" cy="63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9508" name="Rounded Rectangle 5"/>
          <p:cNvSpPr>
            <a:spLocks noChangeArrowheads="1"/>
          </p:cNvSpPr>
          <p:nvPr/>
        </p:nvSpPr>
        <p:spPr bwMode="auto">
          <a:xfrm>
            <a:off x="185666" y="3985045"/>
            <a:ext cx="2387711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Device and high level settings</a:t>
            </a:r>
          </a:p>
        </p:txBody>
      </p:sp>
      <p:pic>
        <p:nvPicPr>
          <p:cNvPr id="12" name="Picture 10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809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Perspective: </a:t>
            </a:r>
            <a:r>
              <a:rPr lang="en-US" i="1" dirty="0" smtClean="0"/>
              <a:t>CCS Simple</a:t>
            </a:r>
            <a:endParaRPr lang="en-US" i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33375" y="1185863"/>
            <a:ext cx="8509844" cy="4692650"/>
          </a:xfrm>
        </p:spPr>
        <p:txBody>
          <a:bodyPr/>
          <a:lstStyle/>
          <a:p>
            <a:r>
              <a:rPr lang="en-US" b="0" dirty="0" smtClean="0"/>
              <a:t>Single perspective that combines just the most common features of the </a:t>
            </a:r>
            <a:r>
              <a:rPr lang="en-US" b="1" dirty="0" smtClean="0"/>
              <a:t>CCS Edit</a:t>
            </a:r>
            <a:r>
              <a:rPr lang="en-US" dirty="0" smtClean="0"/>
              <a:t> </a:t>
            </a:r>
            <a:r>
              <a:rPr lang="en-US" b="0" dirty="0" smtClean="0"/>
              <a:t>and </a:t>
            </a:r>
            <a:r>
              <a:rPr lang="en-US" b="1" dirty="0" smtClean="0"/>
              <a:t>CCS Debug</a:t>
            </a:r>
            <a:r>
              <a:rPr lang="en-US" dirty="0" smtClean="0"/>
              <a:t> </a:t>
            </a:r>
            <a:r>
              <a:rPr lang="en-US" b="0" dirty="0" smtClean="0"/>
              <a:t>perspectives</a:t>
            </a:r>
            <a:r>
              <a:rPr lang="en-US" sz="2000" b="0" dirty="0" smtClean="0"/>
              <a:t> </a:t>
            </a:r>
          </a:p>
          <a:p>
            <a:pPr lvl="1"/>
            <a:r>
              <a:rPr lang="en-US" sz="1800" dirty="0" smtClean="0"/>
              <a:t>Simplifies the environment for new users</a:t>
            </a:r>
          </a:p>
          <a:p>
            <a:pPr lvl="1"/>
            <a:r>
              <a:rPr lang="en-US" dirty="0" smtClean="0"/>
              <a:t>Avoid perspective switching when starting a debug session</a:t>
            </a:r>
          </a:p>
        </p:txBody>
      </p:sp>
      <p:pic>
        <p:nvPicPr>
          <p:cNvPr id="3" name="Picture 2" descr="C:\Apps\CCSTraining\WORKSHOP\CC2650\ss\2650lab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6911"/>
            <a:ext cx="6336704" cy="363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92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/>
              <a:t>Lab 1B: More basics: </a:t>
            </a:r>
            <a:br>
              <a:rPr lang="en-CA" dirty="0"/>
            </a:br>
            <a:r>
              <a:rPr lang="en-US" dirty="0"/>
              <a:t>LCD SmartRF06EB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15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443825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Lab 1B section in your Lab Handbook for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16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38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22313" y="2924175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basic </a:t>
            </a:r>
            <a:r>
              <a:rPr lang="en-CA" dirty="0"/>
              <a:t>debug:</a:t>
            </a:r>
            <a:br>
              <a:rPr lang="en-CA" dirty="0"/>
            </a:br>
            <a:r>
              <a:rPr lang="en-US" dirty="0"/>
              <a:t>Pin Interrupt Example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222988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Basic Debug: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467725" cy="4680520"/>
          </a:xfrm>
        </p:spPr>
        <p:txBody>
          <a:bodyPr/>
          <a:lstStyle/>
          <a:p>
            <a:r>
              <a:rPr lang="en-CA" dirty="0" smtClean="0"/>
              <a:t>Key Objectives</a:t>
            </a:r>
          </a:p>
          <a:p>
            <a:pPr lvl="1"/>
            <a:r>
              <a:rPr lang="en-CA" dirty="0" smtClean="0"/>
              <a:t>Debug the </a:t>
            </a:r>
            <a:r>
              <a:rPr lang="en-CA" b="1" dirty="0" smtClean="0"/>
              <a:t>Pin Interrupt </a:t>
            </a:r>
            <a:r>
              <a:rPr lang="en-CA" dirty="0" smtClean="0"/>
              <a:t>example</a:t>
            </a:r>
          </a:p>
          <a:p>
            <a:pPr lvl="1"/>
            <a:r>
              <a:rPr lang="en-CA" dirty="0" smtClean="0"/>
              <a:t>Basic Profiling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Tools and Concepts Covered</a:t>
            </a:r>
          </a:p>
          <a:p>
            <a:pPr lvl="1"/>
            <a:r>
              <a:rPr lang="en-CA" dirty="0" smtClean="0"/>
              <a:t>Basic Debug</a:t>
            </a:r>
          </a:p>
          <a:p>
            <a:pPr lvl="1"/>
            <a:r>
              <a:rPr lang="en-CA" dirty="0" smtClean="0"/>
              <a:t>Breakpoints/</a:t>
            </a:r>
            <a:r>
              <a:rPr lang="en-CA" dirty="0" err="1" smtClean="0"/>
              <a:t>Watchpoints</a:t>
            </a:r>
            <a:endParaRPr lang="en-CA" dirty="0" smtClean="0"/>
          </a:p>
          <a:p>
            <a:pPr lvl="1"/>
            <a:r>
              <a:rPr lang="en-CA" dirty="0" smtClean="0"/>
              <a:t>Event Counters</a:t>
            </a:r>
          </a:p>
          <a:p>
            <a:pPr lvl="1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24027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Breakpoints Types</a:t>
            </a:r>
            <a:endParaRPr lang="en-US" i="1" dirty="0" smtClean="0"/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52736"/>
            <a:ext cx="8467725" cy="5040559"/>
          </a:xfrm>
        </p:spPr>
        <p:txBody>
          <a:bodyPr/>
          <a:lstStyle/>
          <a:p>
            <a:pPr eaLnBrk="1" hangingPunct="1"/>
            <a:r>
              <a:rPr lang="en-US" dirty="0" smtClean="0"/>
              <a:t>Software </a:t>
            </a:r>
            <a:r>
              <a:rPr lang="en-US" dirty="0" smtClean="0"/>
              <a:t>(</a:t>
            </a:r>
            <a:r>
              <a:rPr lang="en-US" dirty="0" smtClean="0"/>
              <a:t>SW) </a:t>
            </a:r>
            <a:r>
              <a:rPr lang="en-US" dirty="0" smtClean="0"/>
              <a:t>Breakpoints</a:t>
            </a:r>
            <a:endParaRPr lang="en-US" dirty="0" smtClean="0"/>
          </a:p>
          <a:p>
            <a:pPr lvl="1" eaLnBrk="1" hangingPunct="1"/>
            <a:r>
              <a:rPr lang="en-US" dirty="0"/>
              <a:t>I</a:t>
            </a:r>
            <a:r>
              <a:rPr lang="en-US" dirty="0" smtClean="0"/>
              <a:t>mplemented </a:t>
            </a:r>
            <a:r>
              <a:rPr lang="en-US" dirty="0"/>
              <a:t>as an opcode </a:t>
            </a:r>
            <a:r>
              <a:rPr lang="en-US" dirty="0" smtClean="0"/>
              <a:t>replacement</a:t>
            </a:r>
          </a:p>
          <a:p>
            <a:pPr lvl="2" eaLnBrk="1" hangingPunct="1"/>
            <a:r>
              <a:rPr lang="en-US" dirty="0" smtClean="0"/>
              <a:t>Limited to RAM</a:t>
            </a:r>
          </a:p>
          <a:p>
            <a:pPr lvl="1" eaLnBrk="1" hangingPunct="1"/>
            <a:r>
              <a:rPr lang="en-US" dirty="0" smtClean="0"/>
              <a:t>(Generally) no </a:t>
            </a:r>
            <a:r>
              <a:rPr lang="en-US" dirty="0"/>
              <a:t>limit to the number of software breakpoints </a:t>
            </a:r>
            <a:r>
              <a:rPr lang="en-US" dirty="0" smtClean="0"/>
              <a:t>available</a:t>
            </a:r>
          </a:p>
          <a:p>
            <a:pPr lvl="1" eaLnBrk="1" hangingPunct="1"/>
            <a:r>
              <a:rPr lang="en-US" dirty="0" smtClean="0"/>
              <a:t>Intrusive</a:t>
            </a:r>
            <a:endParaRPr lang="en-US" dirty="0" smtClean="0"/>
          </a:p>
          <a:p>
            <a:pPr eaLnBrk="1" hangingPunct="1"/>
            <a:r>
              <a:rPr lang="en-US" dirty="0" smtClean="0"/>
              <a:t>Hardware Breakpoints</a:t>
            </a:r>
          </a:p>
          <a:p>
            <a:pPr lvl="1" eaLnBrk="1" hangingPunct="1"/>
            <a:r>
              <a:rPr lang="en-US" dirty="0" smtClean="0"/>
              <a:t>Implemented </a:t>
            </a:r>
            <a:r>
              <a:rPr lang="en-US" dirty="0"/>
              <a:t>internally by the </a:t>
            </a:r>
            <a:r>
              <a:rPr lang="en-US" dirty="0" smtClean="0"/>
              <a:t>hardware (on-chip emulation module)</a:t>
            </a:r>
          </a:p>
          <a:p>
            <a:pPr lvl="1" eaLnBrk="1" hangingPunct="1"/>
            <a:r>
              <a:rPr lang="en-US" dirty="0" smtClean="0"/>
              <a:t>Limited number (varies with on-chip emulation module)</a:t>
            </a:r>
          </a:p>
          <a:p>
            <a:pPr lvl="1" eaLnBrk="1" hangingPunct="1"/>
            <a:r>
              <a:rPr lang="en-US" dirty="0" smtClean="0"/>
              <a:t>Two types of hardware breakpoints</a:t>
            </a:r>
          </a:p>
          <a:p>
            <a:pPr lvl="2" eaLnBrk="1" hangingPunct="1"/>
            <a:r>
              <a:rPr lang="en-US" dirty="0" smtClean="0"/>
              <a:t>Program: Monitor activity at a program address (or addresses) </a:t>
            </a:r>
          </a:p>
          <a:p>
            <a:pPr lvl="2" eaLnBrk="1" hangingPunct="1"/>
            <a:r>
              <a:rPr lang="en-US" dirty="0" smtClean="0"/>
              <a:t>Data: Monitor activity at a data address (also known as </a:t>
            </a:r>
            <a:r>
              <a:rPr lang="en-US" dirty="0" smtClean="0"/>
              <a:t>‘</a:t>
            </a:r>
            <a:r>
              <a:rPr lang="en-US" dirty="0" err="1" smtClean="0"/>
              <a:t>watchpoints</a:t>
            </a:r>
            <a:r>
              <a:rPr lang="en-US" dirty="0" smtClean="0"/>
              <a:t>’)</a:t>
            </a:r>
            <a:endParaRPr lang="en-US" dirty="0" smtClean="0"/>
          </a:p>
          <a:p>
            <a:pPr lvl="1" eaLnBrk="1" hangingPunct="1"/>
            <a:r>
              <a:rPr lang="en-US" dirty="0" smtClean="0"/>
              <a:t>Non-intrusive</a:t>
            </a:r>
            <a:endParaRPr lang="en-US" dirty="0" smtClean="0"/>
          </a:p>
          <a:p>
            <a:pPr eaLnBrk="1" hangingPunct="1"/>
            <a:r>
              <a:rPr lang="en-US" dirty="0">
                <a:hlinkClick r:id="rId3"/>
              </a:rPr>
              <a:t>http://processors.wiki.ti.com/index.php/How_Do_Breakpoints_Work#Hardware_vs._</a:t>
            </a:r>
            <a:r>
              <a:rPr lang="en-US" dirty="0" smtClean="0">
                <a:hlinkClick r:id="rId3"/>
              </a:rPr>
              <a:t>Software_Breakpoints</a:t>
            </a:r>
            <a:endParaRPr lang="en-US" dirty="0" smtClean="0"/>
          </a:p>
          <a:p>
            <a:pPr eaLnBrk="1" hangingPunct="1"/>
            <a:endParaRPr lang="en-US" dirty="0"/>
          </a:p>
          <a:p>
            <a:pPr eaLnBrk="1" hangingPunct="1"/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017" y="2856433"/>
            <a:ext cx="306872" cy="30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124743"/>
            <a:ext cx="288032" cy="242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820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View: </a:t>
            </a:r>
            <a:r>
              <a:rPr lang="en-US" i="1" dirty="0" smtClean="0"/>
              <a:t>Breakpoints</a:t>
            </a:r>
          </a:p>
        </p:txBody>
      </p:sp>
      <p:sp>
        <p:nvSpPr>
          <p:cNvPr id="108546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2"/>
            <a:ext cx="8467725" cy="4907433"/>
          </a:xfrm>
        </p:spPr>
        <p:txBody>
          <a:bodyPr/>
          <a:lstStyle/>
          <a:p>
            <a:pPr eaLnBrk="1" hangingPunct="1"/>
            <a:r>
              <a:rPr lang="en-US" b="0" dirty="0" smtClean="0"/>
              <a:t>View all available breakpoints</a:t>
            </a:r>
          </a:p>
          <a:p>
            <a:pPr lvl="1" eaLnBrk="1" hangingPunct="1"/>
            <a:r>
              <a:rPr lang="en-US" dirty="0" err="1" smtClean="0"/>
              <a:t>Watchpoints</a:t>
            </a:r>
            <a:r>
              <a:rPr lang="en-US" dirty="0" smtClean="0"/>
              <a:t> and HW Event Counters can be also controlled and viewed</a:t>
            </a:r>
          </a:p>
          <a:p>
            <a:pPr eaLnBrk="1" hangingPunct="1"/>
            <a:r>
              <a:rPr lang="en-US" b="0" dirty="0" smtClean="0"/>
              <a:t>Enable/Disable individual breakpoints</a:t>
            </a:r>
          </a:p>
          <a:p>
            <a:pPr eaLnBrk="1" hangingPunct="1"/>
            <a:r>
              <a:rPr lang="en-US" b="0" dirty="0" smtClean="0"/>
              <a:t>Access/modify breakpoint properties</a:t>
            </a:r>
          </a:p>
          <a:p>
            <a:pPr lvl="1" eaLnBrk="1" hangingPunct="1"/>
            <a:r>
              <a:rPr lang="en-US" dirty="0" smtClean="0"/>
              <a:t>Set conditions to trigger</a:t>
            </a:r>
            <a:endParaRPr lang="en-US" b="0" dirty="0"/>
          </a:p>
          <a:p>
            <a:pPr lvl="1" eaLnBrk="1" hangingPunct="1"/>
            <a:r>
              <a:rPr lang="en-US" b="0" dirty="0" smtClean="0"/>
              <a:t>Specify various actions when the breakpoint is triggered</a:t>
            </a:r>
          </a:p>
          <a:p>
            <a:pPr lvl="2" eaLnBrk="1" hangingPunct="1"/>
            <a:r>
              <a:rPr lang="en-US" dirty="0" smtClean="0"/>
              <a:t>Refresh All Windows or update a specific view </a:t>
            </a:r>
          </a:p>
          <a:p>
            <a:pPr lvl="2" eaLnBrk="1" hangingPunct="1"/>
            <a:r>
              <a:rPr lang="en-US" dirty="0" smtClean="0"/>
              <a:t>File I/O </a:t>
            </a:r>
            <a:endParaRPr lang="en-US" dirty="0"/>
          </a:p>
          <a:p>
            <a:pPr lvl="2" eaLnBrk="1" hangingPunct="1"/>
            <a:r>
              <a:rPr lang="en-US" dirty="0" smtClean="0"/>
              <a:t>Run a GEL expression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744141" y="4653136"/>
            <a:ext cx="6468034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eclipse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50" y="0"/>
            <a:ext cx="14287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15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Composer Studio</a:t>
            </a:r>
            <a:endParaRPr lang="en-US" dirty="0"/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What is Code Composer Studio?</a:t>
            </a:r>
          </a:p>
          <a:p>
            <a:pPr lvl="1"/>
            <a:r>
              <a:rPr lang="en-US" sz="1800" dirty="0" smtClean="0"/>
              <a:t>Integrated development environment for TI’s embedded processors supporting all Microcontrollers and Processors in a single environment</a:t>
            </a:r>
          </a:p>
          <a:p>
            <a:pPr lvl="1"/>
            <a:r>
              <a:rPr lang="en-US" sz="1800" dirty="0" smtClean="0"/>
              <a:t>A suite of tools including a debugger, compiler, editor…</a:t>
            </a:r>
          </a:p>
          <a:p>
            <a:r>
              <a:rPr lang="en-US" sz="2000" dirty="0" smtClean="0"/>
              <a:t>Based on the Eclipse open source software framework</a:t>
            </a:r>
          </a:p>
          <a:p>
            <a:pPr lvl="1"/>
            <a:r>
              <a:rPr lang="en-US" sz="1800" dirty="0" smtClean="0"/>
              <a:t>Eclipse is widely used by many development environments</a:t>
            </a:r>
          </a:p>
          <a:p>
            <a:pPr lvl="1"/>
            <a:r>
              <a:rPr lang="en-US" sz="1800" dirty="0" smtClean="0"/>
              <a:t>Offers a rich set of code development tools</a:t>
            </a:r>
          </a:p>
          <a:p>
            <a:pPr lvl="1"/>
            <a:r>
              <a:rPr lang="en-US" sz="1800" dirty="0" smtClean="0"/>
              <a:t>TI contributes changes directly to the open source community</a:t>
            </a:r>
          </a:p>
          <a:p>
            <a:pPr lvl="1"/>
            <a:r>
              <a:rPr lang="en-US" sz="1800" dirty="0" smtClean="0"/>
              <a:t>Extended by TI to support device capabilities</a:t>
            </a:r>
          </a:p>
          <a:p>
            <a:r>
              <a:rPr lang="en-US" sz="2000" dirty="0" smtClean="0"/>
              <a:t>Integrate additional tools &amp; functionality</a:t>
            </a:r>
          </a:p>
          <a:p>
            <a:pPr lvl="1"/>
            <a:r>
              <a:rPr lang="en-US" sz="1800" dirty="0" smtClean="0"/>
              <a:t>OS application development tools (TI-RTOS, Linux, Android…)</a:t>
            </a:r>
          </a:p>
          <a:p>
            <a:pPr lvl="1"/>
            <a:r>
              <a:rPr lang="en-US" sz="1800" dirty="0" smtClean="0"/>
              <a:t>Code analysis, source control…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411" y="9832"/>
            <a:ext cx="1748589" cy="102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21152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75656" y="3429000"/>
            <a:ext cx="5682739" cy="2836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View: </a:t>
            </a:r>
            <a:r>
              <a:rPr lang="en-CA" i="1" dirty="0" smtClean="0"/>
              <a:t>Disassembly</a:t>
            </a:r>
          </a:p>
        </p:txBody>
      </p:sp>
      <p:sp>
        <p:nvSpPr>
          <p:cNvPr id="112642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15089" cy="1955105"/>
          </a:xfrm>
        </p:spPr>
        <p:txBody>
          <a:bodyPr/>
          <a:lstStyle/>
          <a:p>
            <a:r>
              <a:rPr lang="en-CA" b="0" dirty="0" smtClean="0"/>
              <a:t>View disassembled code, optionally interleaved with C source</a:t>
            </a:r>
          </a:p>
          <a:p>
            <a:r>
              <a:rPr lang="en-CA" b="0" dirty="0" smtClean="0"/>
              <a:t>Toggling the </a:t>
            </a:r>
            <a:r>
              <a:rPr lang="en-CA" b="1" dirty="0" smtClean="0"/>
              <a:t>Show Source</a:t>
            </a:r>
            <a:r>
              <a:rPr lang="en-CA" dirty="0" smtClean="0"/>
              <a:t> </a:t>
            </a:r>
            <a:r>
              <a:rPr lang="en-CA" b="0" dirty="0" smtClean="0"/>
              <a:t>button toggles interleaved C source with the disassembly</a:t>
            </a:r>
          </a:p>
          <a:p>
            <a:r>
              <a:rPr lang="en-CA" b="0" dirty="0" smtClean="0"/>
              <a:t>Type symbol names (such as </a:t>
            </a:r>
            <a:r>
              <a:rPr lang="en-CA" b="1" dirty="0" smtClean="0"/>
              <a:t>main</a:t>
            </a:r>
            <a:r>
              <a:rPr lang="en-CA" b="0" dirty="0" smtClean="0"/>
              <a:t>) in the address field to view code at that address</a:t>
            </a:r>
          </a:p>
          <a:p>
            <a:pPr lvl="1"/>
            <a:endParaRPr lang="en-CA" sz="1400" dirty="0" smtClean="0"/>
          </a:p>
        </p:txBody>
      </p:sp>
      <p:sp>
        <p:nvSpPr>
          <p:cNvPr id="14" name="Oval 13"/>
          <p:cNvSpPr/>
          <p:nvPr/>
        </p:nvSpPr>
        <p:spPr>
          <a:xfrm>
            <a:off x="5436096" y="3356992"/>
            <a:ext cx="288032" cy="288032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6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More Debugging</a:t>
            </a:r>
          </a:p>
        </p:txBody>
      </p:sp>
      <p:sp>
        <p:nvSpPr>
          <p:cNvPr id="1105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Many other debugging specific views are available from the </a:t>
            </a:r>
            <a:r>
              <a:rPr lang="en-CA" b="1" dirty="0" smtClean="0"/>
              <a:t>View</a:t>
            </a:r>
            <a:r>
              <a:rPr lang="en-CA" b="0" dirty="0" smtClean="0"/>
              <a:t> menu</a:t>
            </a:r>
          </a:p>
          <a:p>
            <a:pPr lvl="1"/>
            <a:r>
              <a:rPr lang="en-CA" b="1" dirty="0" smtClean="0"/>
              <a:t>Memory Browser</a:t>
            </a:r>
            <a:r>
              <a:rPr lang="en-CA" dirty="0" smtClean="0"/>
              <a:t>: View the contents of </a:t>
            </a:r>
            <a:br>
              <a:rPr lang="en-CA" dirty="0" smtClean="0"/>
            </a:br>
            <a:r>
              <a:rPr lang="en-CA" dirty="0" smtClean="0"/>
              <a:t>memory</a:t>
            </a:r>
          </a:p>
          <a:p>
            <a:pPr lvl="1"/>
            <a:r>
              <a:rPr lang="en-CA" b="1" dirty="0" smtClean="0"/>
              <a:t>Registers</a:t>
            </a:r>
            <a:r>
              <a:rPr lang="en-CA" dirty="0" smtClean="0"/>
              <a:t>: View register values</a:t>
            </a:r>
          </a:p>
          <a:p>
            <a:pPr lvl="1"/>
            <a:r>
              <a:rPr lang="en-CA" b="1" dirty="0" smtClean="0"/>
              <a:t>Disassembly</a:t>
            </a:r>
            <a:r>
              <a:rPr lang="en-CA" dirty="0" smtClean="0"/>
              <a:t>: View disassembled code</a:t>
            </a:r>
          </a:p>
          <a:p>
            <a:pPr lvl="1"/>
            <a:r>
              <a:rPr lang="en-CA" b="1" dirty="0" smtClean="0"/>
              <a:t>Breakpoints</a:t>
            </a:r>
            <a:r>
              <a:rPr lang="en-CA" dirty="0" smtClean="0"/>
              <a:t>: View breakpoints</a:t>
            </a:r>
          </a:p>
          <a:p>
            <a:pPr lvl="1"/>
            <a:r>
              <a:rPr lang="en-CA" b="1" dirty="0" smtClean="0"/>
              <a:t>Modules</a:t>
            </a:r>
            <a:r>
              <a:rPr lang="en-CA" dirty="0" smtClean="0"/>
              <a:t>: Browse loaded debug symbol </a:t>
            </a:r>
            <a:br>
              <a:rPr lang="en-CA" dirty="0" smtClean="0"/>
            </a:br>
            <a:r>
              <a:rPr lang="en-CA" dirty="0" smtClean="0"/>
              <a:t>information</a:t>
            </a:r>
          </a:p>
        </p:txBody>
      </p:sp>
      <p:pic>
        <p:nvPicPr>
          <p:cNvPr id="8" name="Picture 2" descr="C:\Users\a0389327\Dropbox\Work\lprf\ss\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491" y="1556792"/>
            <a:ext cx="3367773" cy="458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33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i="1" dirty="0" smtClean="0"/>
              <a:t>Debugger Options</a:t>
            </a:r>
          </a:p>
        </p:txBody>
      </p:sp>
      <p:sp>
        <p:nvSpPr>
          <p:cNvPr id="1146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0" dirty="0" smtClean="0"/>
              <a:t>Many debugging features can be enabled/disabled from the </a:t>
            </a:r>
            <a:r>
              <a:rPr lang="en-CA" b="1" dirty="0" smtClean="0"/>
              <a:t>Debugger Options</a:t>
            </a:r>
          </a:p>
          <a:p>
            <a:r>
              <a:rPr lang="en-CA" b="0" dirty="0" smtClean="0"/>
              <a:t>During a debug session in the </a:t>
            </a:r>
            <a:r>
              <a:rPr lang="en-CA" b="1" dirty="0" smtClean="0"/>
              <a:t>CCS Debug </a:t>
            </a:r>
            <a:r>
              <a:rPr lang="en-CA" b="0" dirty="0" smtClean="0"/>
              <a:t>perspective:</a:t>
            </a:r>
          </a:p>
          <a:p>
            <a:pPr lvl="1"/>
            <a:r>
              <a:rPr lang="en-CA" i="1" dirty="0" smtClean="0"/>
              <a:t>Tools -&gt; Debugger Options</a:t>
            </a:r>
          </a:p>
          <a:p>
            <a:r>
              <a:rPr lang="en-CA" b="0" dirty="0" smtClean="0"/>
              <a:t>Configure a variety of debug options like [enable/disable]: </a:t>
            </a:r>
          </a:p>
          <a:p>
            <a:pPr lvl="1"/>
            <a:r>
              <a:rPr lang="en-CA" dirty="0" smtClean="0"/>
              <a:t>Auto-run to a label (</a:t>
            </a:r>
            <a:r>
              <a:rPr lang="en-CA" b="1" dirty="0" smtClean="0"/>
              <a:t>main</a:t>
            </a:r>
            <a:r>
              <a:rPr lang="en-CA" dirty="0" smtClean="0"/>
              <a:t>)</a:t>
            </a:r>
          </a:p>
          <a:p>
            <a:pPr lvl="1"/>
            <a:r>
              <a:rPr lang="en-CA" dirty="0"/>
              <a:t>A</a:t>
            </a:r>
            <a:r>
              <a:rPr lang="en-CA" dirty="0" smtClean="0"/>
              <a:t>uto-connect to a HW target</a:t>
            </a:r>
          </a:p>
          <a:p>
            <a:pPr lvl="1"/>
            <a:r>
              <a:rPr lang="en-CA" dirty="0"/>
              <a:t>P</a:t>
            </a:r>
            <a:r>
              <a:rPr lang="en-CA" dirty="0" smtClean="0"/>
              <a:t>rogram verification on load</a:t>
            </a:r>
          </a:p>
          <a:p>
            <a:pPr lvl="1"/>
            <a:r>
              <a:rPr lang="en-CA" dirty="0" smtClean="0"/>
              <a:t>Reset target on program load or restart</a:t>
            </a:r>
          </a:p>
          <a:p>
            <a:pPr lvl="1"/>
            <a:r>
              <a:rPr lang="en-CA" dirty="0" smtClean="0"/>
              <a:t>Halt target on debugger access (disable real-time accesses)</a:t>
            </a:r>
          </a:p>
          <a:p>
            <a:pPr lvl="1"/>
            <a:r>
              <a:rPr lang="en-CA" dirty="0" smtClean="0"/>
              <a:t>etc…</a:t>
            </a:r>
            <a:endParaRPr lang="en-CA" sz="1600" dirty="0" smtClean="0"/>
          </a:p>
          <a:p>
            <a:r>
              <a:rPr lang="en-CA" b="0" dirty="0" smtClean="0"/>
              <a:t>Use the </a:t>
            </a:r>
            <a:r>
              <a:rPr lang="en-CA" b="1" dirty="0" smtClean="0"/>
              <a:t>Remember My Settings</a:t>
            </a:r>
            <a:r>
              <a:rPr lang="en-CA" dirty="0" smtClean="0"/>
              <a:t> </a:t>
            </a:r>
            <a:r>
              <a:rPr lang="en-CA" b="0" dirty="0" smtClean="0"/>
              <a:t>option to have the settings apply for subsequent debug sessions</a:t>
            </a:r>
          </a:p>
          <a:p>
            <a:pPr lvl="1"/>
            <a:endParaRPr lang="en-CA" sz="16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Debugging Tips &amp; Tricks on CC2650</a:t>
            </a:r>
          </a:p>
        </p:txBody>
      </p:sp>
      <p:sp>
        <p:nvSpPr>
          <p:cNvPr id="114690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Mass Erase</a:t>
            </a:r>
            <a:r>
              <a:rPr lang="en-CA" b="0" dirty="0" smtClean="0"/>
              <a:t> option is available under </a:t>
            </a:r>
            <a:r>
              <a:rPr lang="en-CA" b="0" i="1" dirty="0" smtClean="0"/>
              <a:t>Scripts -&gt; CC26xx -&gt; </a:t>
            </a:r>
            <a:r>
              <a:rPr lang="en-CA" b="0" i="1" dirty="0" err="1" smtClean="0"/>
              <a:t>MassErase</a:t>
            </a:r>
            <a:endParaRPr lang="en-CA" b="0" i="1" dirty="0" smtClean="0"/>
          </a:p>
          <a:p>
            <a:pPr lvl="1"/>
            <a:r>
              <a:rPr lang="en-US" u="sng" dirty="0" smtClean="0"/>
              <a:t>Erases the device flash</a:t>
            </a:r>
            <a:r>
              <a:rPr lang="en-US" dirty="0" smtClean="0"/>
              <a:t>: Issues </a:t>
            </a:r>
            <a:r>
              <a:rPr lang="en-US" dirty="0"/>
              <a:t>a board reset before erasing the device </a:t>
            </a:r>
            <a:r>
              <a:rPr lang="en-US" dirty="0" smtClean="0"/>
              <a:t>flash and disconnecting from the target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341312" lvl="1" indent="0">
              <a:buNone/>
            </a:pPr>
            <a:endParaRPr lang="en-US" dirty="0" smtClean="0"/>
          </a:p>
          <a:p>
            <a:r>
              <a:rPr lang="en-US" b="1" dirty="0" smtClean="0"/>
              <a:t>Board Reset</a:t>
            </a:r>
            <a:r>
              <a:rPr lang="en-US" dirty="0" smtClean="0"/>
              <a:t> is recommend to </a:t>
            </a:r>
            <a:r>
              <a:rPr lang="en-US" u="sng" dirty="0" smtClean="0"/>
              <a:t>properly</a:t>
            </a:r>
            <a:r>
              <a:rPr lang="en-US" dirty="0" smtClean="0"/>
              <a:t> reset the device (</a:t>
            </a:r>
            <a:r>
              <a:rPr lang="en-US" b="1" dirty="0" smtClean="0"/>
              <a:t>CPU</a:t>
            </a:r>
            <a:r>
              <a:rPr lang="en-US" dirty="0" smtClean="0"/>
              <a:t> and </a:t>
            </a:r>
            <a:r>
              <a:rPr lang="en-US" b="1" dirty="0" smtClean="0"/>
              <a:t>System Reset</a:t>
            </a:r>
            <a:r>
              <a:rPr lang="en-US" dirty="0" smtClean="0"/>
              <a:t> does </a:t>
            </a:r>
            <a:r>
              <a:rPr lang="en-US" u="sng" dirty="0" smtClean="0"/>
              <a:t>NOT</a:t>
            </a:r>
            <a:r>
              <a:rPr lang="en-US" dirty="0" smtClean="0"/>
              <a:t> completely reset the device)</a:t>
            </a:r>
            <a:endParaRPr lang="en-US" dirty="0"/>
          </a:p>
          <a:p>
            <a:pPr lvl="1"/>
            <a:endParaRPr lang="en-CA" sz="1600" dirty="0" smtClean="0"/>
          </a:p>
        </p:txBody>
      </p:sp>
      <p:pic>
        <p:nvPicPr>
          <p:cNvPr id="1027" name="Picture 3" descr="C:\Apps\CCSTraining\WORKSHOP\CC2650\ss_main\cc2650main7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61" y="4509120"/>
            <a:ext cx="6154738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0389327\AppData\Local\Microsoft\Windows\Temporary Internet Files\Content.IE5\GC6F4SKX\3492_tips-and-tricks-4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49" y="53380"/>
            <a:ext cx="1433127" cy="88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Apps\CCSTraining\WORKSHOP\CC2650\ss_main\cc2650main7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288" y="2276872"/>
            <a:ext cx="47434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901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Lab 2: basic </a:t>
            </a:r>
            <a:r>
              <a:rPr lang="en-CA" dirty="0"/>
              <a:t>debug:</a:t>
            </a:r>
            <a:br>
              <a:rPr lang="en-CA" dirty="0"/>
            </a:br>
            <a:r>
              <a:rPr lang="en-US" dirty="0"/>
              <a:t>Pin Interrupt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30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443825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Lab 2 section in your Lab Handbook for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264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375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58417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REAL-TIME </a:t>
            </a:r>
            <a:r>
              <a:rPr lang="en-CA" dirty="0"/>
              <a:t>DEBUG:</a:t>
            </a:r>
            <a:br>
              <a:rPr lang="en-CA" dirty="0"/>
            </a:br>
            <a:r>
              <a:rPr lang="en-US" dirty="0"/>
              <a:t>LCD SmartRF06EB Example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161478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Real-Time Debug: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467725" cy="5123457"/>
          </a:xfrm>
        </p:spPr>
        <p:txBody>
          <a:bodyPr/>
          <a:lstStyle/>
          <a:p>
            <a:r>
              <a:rPr lang="en-CA" dirty="0" smtClean="0"/>
              <a:t>Key Objectives</a:t>
            </a:r>
          </a:p>
          <a:p>
            <a:pPr lvl="1"/>
            <a:r>
              <a:rPr lang="en-US" dirty="0"/>
              <a:t>Demonstrate how to access/modify memory in real time when processor is running</a:t>
            </a:r>
          </a:p>
          <a:p>
            <a:r>
              <a:rPr lang="en-CA" dirty="0" smtClean="0"/>
              <a:t>Tools and Concepts Covered</a:t>
            </a:r>
          </a:p>
          <a:p>
            <a:pPr lvl="1"/>
            <a:r>
              <a:rPr lang="en-US" dirty="0"/>
              <a:t>Real-time access to memory</a:t>
            </a:r>
            <a:endParaRPr lang="en-CA" dirty="0"/>
          </a:p>
          <a:p>
            <a:pPr lvl="1"/>
            <a:r>
              <a:rPr lang="en-US" dirty="0" smtClean="0"/>
              <a:t>Continuous refresh in views</a:t>
            </a:r>
            <a:endParaRPr lang="en-US" dirty="0"/>
          </a:p>
          <a:p>
            <a:pPr marL="341312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22506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Real-Time Debug?</a:t>
            </a:r>
            <a:endParaRPr lang="en-US" dirty="0"/>
          </a:p>
        </p:txBody>
      </p:sp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Stop Mode Debug</a:t>
            </a:r>
            <a:r>
              <a:rPr lang="en-US" b="0" dirty="0" smtClean="0"/>
              <a:t> (traditional debugging)</a:t>
            </a:r>
          </a:p>
          <a:p>
            <a:pPr lvl="1"/>
            <a:r>
              <a:rPr lang="en-US" dirty="0" smtClean="0"/>
              <a:t>require the processor to be completely halted to access memory and registers </a:t>
            </a:r>
          </a:p>
          <a:p>
            <a:pPr lvl="1"/>
            <a:r>
              <a:rPr lang="en-US" dirty="0" smtClean="0"/>
              <a:t>stops all threads and prevents interrupts from being handled</a:t>
            </a:r>
          </a:p>
          <a:p>
            <a:r>
              <a:rPr lang="en-US" b="0" dirty="0" smtClean="0"/>
              <a:t>Stop Mode can be used as long as system/application does not have real-time constraints, but is very undesirable for real-time applications</a:t>
            </a:r>
          </a:p>
          <a:p>
            <a:r>
              <a:rPr lang="en-US" b="0" dirty="0" smtClean="0"/>
              <a:t>Real-time Debug enables programmers to:</a:t>
            </a:r>
          </a:p>
          <a:p>
            <a:pPr lvl="1"/>
            <a:r>
              <a:rPr lang="en-US" dirty="0" smtClean="0"/>
              <a:t>examine and modify contents of memory/register locations while CPU is running and executing code</a:t>
            </a:r>
          </a:p>
          <a:p>
            <a:pPr lvl="1"/>
            <a:r>
              <a:rPr lang="en-US" dirty="0" smtClean="0"/>
              <a:t>halt/debug application while allowing user specified time critical interrupts to be serviced without interference</a:t>
            </a:r>
          </a:p>
          <a:p>
            <a:r>
              <a:rPr lang="en-US" dirty="0" smtClean="0"/>
              <a:t>Real-time debug capabilities vary by device and are supported via different methods</a:t>
            </a:r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410453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Debug </a:t>
            </a:r>
            <a:r>
              <a:rPr lang="en-CA" dirty="0"/>
              <a:t>C</a:t>
            </a:r>
            <a:r>
              <a:rPr lang="en-CA" dirty="0" smtClean="0"/>
              <a:t>apabilities </a:t>
            </a:r>
            <a:r>
              <a:rPr lang="en-CA" smtClean="0"/>
              <a:t>on CC26xx</a:t>
            </a:r>
            <a:endParaRPr lang="en-US" dirty="0"/>
          </a:p>
        </p:txBody>
      </p:sp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Access to memory while the processor is running </a:t>
            </a:r>
          </a:p>
          <a:p>
            <a:pPr lvl="1"/>
            <a:r>
              <a:rPr lang="en-US" dirty="0" smtClean="0"/>
              <a:t>Supported through the DAP (Debug Access Port) </a:t>
            </a:r>
          </a:p>
          <a:p>
            <a:pPr lvl="2"/>
            <a:r>
              <a:rPr lang="en-US" dirty="0" smtClean="0"/>
              <a:t>DAP is part of the ARM emulation logic and enables the debugger to access memory of the device without requiring the processor to enter the debug state</a:t>
            </a:r>
          </a:p>
          <a:p>
            <a:pPr lvl="2"/>
            <a:r>
              <a:rPr lang="en-US" dirty="0" smtClean="0"/>
              <a:t>CCS will use the DAP under the hood to make real-time memory accesses</a:t>
            </a:r>
          </a:p>
          <a:p>
            <a:pPr lvl="1"/>
            <a:r>
              <a:rPr lang="en-US" dirty="0" smtClean="0"/>
              <a:t>Default behavior of CCS is to always make a real-time access to memory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4242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4" y="0"/>
            <a:ext cx="8658225" cy="1189038"/>
          </a:xfrm>
        </p:spPr>
        <p:txBody>
          <a:bodyPr/>
          <a:lstStyle/>
          <a:p>
            <a:r>
              <a:rPr lang="en-US" dirty="0" smtClean="0"/>
              <a:t>Where does CCS fit in the Ecosystem?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There is a diverse ecosystem of software and tools supporting TI embedded processors (especially ARM based devices)</a:t>
            </a:r>
          </a:p>
          <a:p>
            <a:r>
              <a:rPr lang="en-US" sz="2000" dirty="0" smtClean="0"/>
              <a:t>CCS is a software development environment that is available for all of our embedded processor families</a:t>
            </a:r>
          </a:p>
          <a:p>
            <a:r>
              <a:rPr lang="en-US" sz="2000" dirty="0"/>
              <a:t>A selection of free CCS options allow users to get started without having to invest a significant amount of money</a:t>
            </a:r>
          </a:p>
          <a:p>
            <a:r>
              <a:rPr lang="en-US" sz="2000" dirty="0" smtClean="0"/>
              <a:t>Support from partner tools is essential to TI success</a:t>
            </a:r>
          </a:p>
          <a:p>
            <a:pPr lvl="1"/>
            <a:r>
              <a:rPr lang="en-US" sz="1800" dirty="0" smtClean="0"/>
              <a:t>Some of our partners provide products that offer a differentiated feature set or a feature set tailored to specific market segments</a:t>
            </a:r>
          </a:p>
          <a:p>
            <a:pPr lvl="1"/>
            <a:r>
              <a:rPr lang="en-US" sz="1800" dirty="0" smtClean="0"/>
              <a:t>Customers are free to choose the product that best meets their needs or individual preferences</a:t>
            </a:r>
          </a:p>
          <a:p>
            <a:pPr lvl="1"/>
            <a:r>
              <a:rPr lang="en-US" sz="1800" dirty="0" smtClean="0"/>
              <a:t>TI will make selected features available in partner environments (XDS debug probe support, Grace, ULP Advisor are examples)</a:t>
            </a:r>
          </a:p>
        </p:txBody>
      </p:sp>
    </p:spTree>
    <p:extLst>
      <p:ext uri="{BB962C8B-B14F-4D97-AF65-F5344CB8AC3E}">
        <p14:creationId xmlns:p14="http://schemas.microsoft.com/office/powerpoint/2010/main" val="370298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Viewing Real-Time Accesses with CCS</a:t>
            </a:r>
            <a:endParaRPr lang="en-US" dirty="0"/>
          </a:p>
        </p:txBody>
      </p:sp>
      <p:sp>
        <p:nvSpPr>
          <p:cNvPr id="13516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To enable/view real-time access to memory and registers, click on </a:t>
            </a:r>
            <a:r>
              <a:rPr lang="en-US" b="1" dirty="0" smtClean="0"/>
              <a:t>Continuous Refresh</a:t>
            </a:r>
            <a:r>
              <a:rPr lang="en-US" b="0" dirty="0" smtClean="0"/>
              <a:t> in </a:t>
            </a:r>
            <a:r>
              <a:rPr lang="en-US" b="1" dirty="0" smtClean="0"/>
              <a:t>Memory Browser</a:t>
            </a:r>
            <a:r>
              <a:rPr lang="en-US" b="0" dirty="0" smtClean="0"/>
              <a:t> and </a:t>
            </a:r>
            <a:r>
              <a:rPr lang="en-US" b="1" dirty="0" smtClean="0"/>
              <a:t>Registers</a:t>
            </a:r>
            <a:r>
              <a:rPr lang="en-US" b="0" dirty="0" smtClean="0"/>
              <a:t> view in CCS</a:t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endParaRPr lang="en-US" b="0" dirty="0" smtClean="0"/>
          </a:p>
          <a:p>
            <a:r>
              <a:rPr lang="en-US" b="1" dirty="0" smtClean="0"/>
              <a:t>Continuous Refresh</a:t>
            </a:r>
            <a:r>
              <a:rPr lang="en-US" dirty="0" smtClean="0"/>
              <a:t> </a:t>
            </a:r>
            <a:r>
              <a:rPr lang="en-US" b="0" dirty="0" smtClean="0"/>
              <a:t>will periodically refresh the debug views</a:t>
            </a:r>
          </a:p>
          <a:p>
            <a:pPr lvl="1"/>
            <a:r>
              <a:rPr lang="en-US" dirty="0" smtClean="0"/>
              <a:t>Default refresh interval is 500 </a:t>
            </a:r>
            <a:r>
              <a:rPr lang="en-US" dirty="0" err="1" smtClean="0"/>
              <a:t>ms</a:t>
            </a:r>
            <a:endParaRPr lang="en-US" dirty="0" smtClean="0"/>
          </a:p>
          <a:p>
            <a:pPr lvl="1"/>
            <a:r>
              <a:rPr lang="en-US" dirty="0" smtClean="0"/>
              <a:t>Default refresh interval is configurable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CA" dirty="0" smtClean="0"/>
          </a:p>
          <a:p>
            <a:endParaRPr lang="en-CA" dirty="0" smtClean="0"/>
          </a:p>
          <a:p>
            <a:endParaRPr lang="en-CA" dirty="0" smtClean="0"/>
          </a:p>
        </p:txBody>
      </p:sp>
      <p:pic>
        <p:nvPicPr>
          <p:cNvPr id="1027" name="Picture 3" descr="C:\Users\a0322690\Documents\Training\C28x_RealtimeMode\cont_refresh_interv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94268"/>
            <a:ext cx="3024335" cy="752873"/>
          </a:xfrm>
          <a:prstGeom prst="rect">
            <a:avLst/>
          </a:prstGeom>
          <a:noFill/>
        </p:spPr>
      </p:pic>
      <p:pic>
        <p:nvPicPr>
          <p:cNvPr id="1029" name="Picture 5" descr="C:\Users\a0322690\Documents\Training\C28x_RealtimeMode\cont_refresh_interval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922260"/>
            <a:ext cx="4536504" cy="1027020"/>
          </a:xfrm>
          <a:prstGeom prst="rect">
            <a:avLst/>
          </a:prstGeom>
          <a:noFill/>
        </p:spPr>
      </p:pic>
      <p:pic>
        <p:nvPicPr>
          <p:cNvPr id="1030" name="Picture 6" descr="C:\Users\a0322690\Documents\Training\C28x_RealtimeMode\views_cont_refresh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1917123"/>
            <a:ext cx="6408712" cy="1583885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>
            <a:off x="2123728" y="4922260"/>
            <a:ext cx="288032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3707904" y="5282300"/>
            <a:ext cx="576064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1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/>
              <a:t>Lab </a:t>
            </a:r>
            <a:r>
              <a:rPr lang="en-CA" dirty="0" smtClean="0"/>
              <a:t>3a: </a:t>
            </a:r>
            <a:r>
              <a:rPr lang="en-CA" dirty="0"/>
              <a:t>REAL-TIME DEBUG:</a:t>
            </a:r>
            <a:br>
              <a:rPr lang="en-CA" dirty="0"/>
            </a:br>
            <a:r>
              <a:rPr lang="en-US" dirty="0"/>
              <a:t>LCD SmartRF06EB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15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443825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Lab </a:t>
            </a:r>
            <a:r>
              <a:rPr lang="en-US" dirty="0" smtClean="0"/>
              <a:t>3A </a:t>
            </a:r>
            <a:r>
              <a:rPr lang="en-US" dirty="0" smtClean="0"/>
              <a:t>section in your Lab Handbook for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3135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36060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584176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RTOS Object View (ROV):</a:t>
            </a:r>
            <a:r>
              <a:rPr lang="en-CA" dirty="0"/>
              <a:t/>
            </a:r>
            <a:br>
              <a:rPr lang="en-CA" dirty="0"/>
            </a:br>
            <a:r>
              <a:rPr lang="en-US" dirty="0"/>
              <a:t>LCD SmartRF06EB Example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97526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3200" dirty="0" smtClean="0"/>
              <a:t>ROV: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000" dirty="0" smtClean="0">
                <a:solidFill>
                  <a:schemeClr val="tx1"/>
                </a:solidFill>
              </a:rPr>
              <a:t>Objectives</a:t>
            </a:r>
          </a:p>
          <a:p>
            <a:pPr lvl="1"/>
            <a:r>
              <a:rPr lang="en-US" dirty="0"/>
              <a:t>Get familiar with using ROV (RTOS Object </a:t>
            </a:r>
            <a:r>
              <a:rPr lang="en-US" dirty="0" smtClean="0"/>
              <a:t>View) </a:t>
            </a:r>
            <a:r>
              <a:rPr lang="en-US" dirty="0"/>
              <a:t>to inspect state of the scheduler, threads and objects in the system </a:t>
            </a:r>
          </a:p>
          <a:p>
            <a:r>
              <a:rPr lang="en-CA" sz="2000" dirty="0" smtClean="0">
                <a:solidFill>
                  <a:schemeClr val="tx1"/>
                </a:solidFill>
              </a:rPr>
              <a:t>Tools and Concepts Covered</a:t>
            </a:r>
          </a:p>
          <a:p>
            <a:pPr lvl="1"/>
            <a:r>
              <a:rPr lang="en-CA" sz="1800" b="1" dirty="0" smtClean="0"/>
              <a:t>RTOS Object </a:t>
            </a:r>
            <a:r>
              <a:rPr lang="en-CA" sz="1800" b="1" dirty="0" smtClean="0"/>
              <a:t>View </a:t>
            </a:r>
            <a:r>
              <a:rPr lang="en-CA" sz="1800" b="1" dirty="0" smtClean="0"/>
              <a:t>(ROV)</a:t>
            </a:r>
          </a:p>
        </p:txBody>
      </p:sp>
    </p:spTree>
    <p:extLst>
      <p:ext uri="{BB962C8B-B14F-4D97-AF65-F5344CB8AC3E}">
        <p14:creationId xmlns:p14="http://schemas.microsoft.com/office/powerpoint/2010/main" val="240499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TI-RTOS?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One-stop solution for developing applications on TI processors and microcontrollers</a:t>
            </a:r>
          </a:p>
          <a:p>
            <a:r>
              <a:rPr lang="en-US" dirty="0" smtClean="0"/>
              <a:t>Combines real-time kernel with additional middleware components such as TCP/IP and USB stacks, FAT file system, and device drivers</a:t>
            </a:r>
          </a:p>
          <a:p>
            <a:r>
              <a:rPr lang="en-US" dirty="0" smtClean="0"/>
              <a:t>Includes several examples that can be used as starting point</a:t>
            </a:r>
          </a:p>
          <a:p>
            <a:r>
              <a:rPr lang="en-US" dirty="0" smtClean="0"/>
              <a:t>Contains the following components:</a:t>
            </a:r>
          </a:p>
          <a:p>
            <a:pPr lvl="1"/>
            <a:r>
              <a:rPr lang="en-US" dirty="0" smtClean="0"/>
              <a:t>SYS/BIOS, UIA, MSP430Ware, </a:t>
            </a:r>
            <a:r>
              <a:rPr lang="en-US" dirty="0" err="1" smtClean="0"/>
              <a:t>MWare</a:t>
            </a:r>
            <a:r>
              <a:rPr lang="en-US" dirty="0" smtClean="0"/>
              <a:t>, NDK, </a:t>
            </a:r>
            <a:r>
              <a:rPr lang="en-US" dirty="0" err="1" smtClean="0"/>
              <a:t>TivaWare</a:t>
            </a:r>
            <a:r>
              <a:rPr lang="en-US" dirty="0" smtClean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More details and download available at </a:t>
            </a:r>
          </a:p>
          <a:p>
            <a:pPr lvl="1"/>
            <a:r>
              <a:rPr lang="en-US" dirty="0" smtClean="0">
                <a:hlinkClick r:id="rId3"/>
              </a:rPr>
              <a:t>http://www.ti.com/tool/ti-rtos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55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RTOS Object View (ROV)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Provides state information about the modules used by the application</a:t>
            </a:r>
          </a:p>
          <a:p>
            <a:r>
              <a:rPr lang="en-US" dirty="0" smtClean="0"/>
              <a:t>Stop mode debugging tool</a:t>
            </a:r>
          </a:p>
          <a:p>
            <a:r>
              <a:rPr lang="en-US" dirty="0" smtClean="0"/>
              <a:t>Invoked from CCS menu </a:t>
            </a:r>
            <a:r>
              <a:rPr lang="en-US" i="1" dirty="0" smtClean="0"/>
              <a:t>Tools -&gt; RTOS </a:t>
            </a:r>
            <a:r>
              <a:rPr lang="en-US" i="1" dirty="0" smtClean="0"/>
              <a:t>Object View (ROV)</a:t>
            </a:r>
            <a:endParaRPr lang="en-US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80928"/>
            <a:ext cx="615315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243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420888"/>
            <a:ext cx="7772400" cy="1362075"/>
          </a:xfrm>
        </p:spPr>
        <p:txBody>
          <a:bodyPr/>
          <a:lstStyle/>
          <a:p>
            <a:pPr>
              <a:defRPr/>
            </a:pPr>
            <a:r>
              <a:rPr lang="en-CA" dirty="0"/>
              <a:t>Lab </a:t>
            </a:r>
            <a:r>
              <a:rPr lang="en-CA" dirty="0" smtClean="0"/>
              <a:t>3b: </a:t>
            </a:r>
            <a:r>
              <a:rPr lang="en-CA" dirty="0" err="1" smtClean="0"/>
              <a:t>rov</a:t>
            </a:r>
            <a:r>
              <a:rPr lang="en-CA" dirty="0" smtClean="0"/>
              <a:t>:</a:t>
            </a:r>
            <a:r>
              <a:rPr lang="en-CA" dirty="0"/>
              <a:t/>
            </a:r>
            <a:br>
              <a:rPr lang="en-CA" dirty="0"/>
            </a:br>
            <a:r>
              <a:rPr lang="en-US" dirty="0"/>
              <a:t>LCD SmartRF06EB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15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99592" y="5443825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Lab </a:t>
            </a:r>
            <a:r>
              <a:rPr lang="en-US" dirty="0" smtClean="0"/>
              <a:t>3B </a:t>
            </a:r>
            <a:r>
              <a:rPr lang="en-US" dirty="0" smtClean="0"/>
              <a:t>section in your Lab Handbook for instructions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32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336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2952328"/>
          </a:xfrm>
        </p:spPr>
        <p:txBody>
          <a:bodyPr/>
          <a:lstStyle/>
          <a:p>
            <a:pPr>
              <a:defRPr/>
            </a:pPr>
            <a:r>
              <a:rPr lang="en-CA" dirty="0"/>
              <a:t>multi-target </a:t>
            </a:r>
            <a:r>
              <a:rPr lang="en-CA" dirty="0" err="1"/>
              <a:t>deBug</a:t>
            </a:r>
            <a:r>
              <a:rPr lang="en-CA" dirty="0"/>
              <a:t>: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Per </a:t>
            </a:r>
            <a:r>
              <a:rPr lang="en-CA" dirty="0"/>
              <a:t>Test Example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14652579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 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377" y="1048468"/>
            <a:ext cx="3535617" cy="5199932"/>
          </a:xfrm>
        </p:spPr>
        <p:txBody>
          <a:bodyPr/>
          <a:lstStyle/>
          <a:p>
            <a:r>
              <a:rPr lang="en-US" sz="2000" dirty="0" smtClean="0"/>
              <a:t>Initial screen visible when Code Composer Studio is launched</a:t>
            </a:r>
          </a:p>
          <a:p>
            <a:r>
              <a:rPr lang="en-US" sz="2000" dirty="0" smtClean="0"/>
              <a:t>Provides fast access to common tasks</a:t>
            </a:r>
          </a:p>
          <a:p>
            <a:pPr lvl="1"/>
            <a:r>
              <a:rPr lang="en-US" sz="1800" dirty="0" smtClean="0"/>
              <a:t>Create a new project</a:t>
            </a:r>
          </a:p>
          <a:p>
            <a:pPr lvl="1"/>
            <a:r>
              <a:rPr lang="en-US" sz="1800" dirty="0" smtClean="0"/>
              <a:t>Use a example</a:t>
            </a:r>
          </a:p>
          <a:p>
            <a:pPr lvl="1"/>
            <a:r>
              <a:rPr lang="en-US" sz="1800" dirty="0" smtClean="0"/>
              <a:t>Open the App Center…</a:t>
            </a:r>
          </a:p>
          <a:p>
            <a:r>
              <a:rPr lang="en-US" sz="2000" dirty="0" smtClean="0"/>
              <a:t>Embedded Getting Started Video walks users through the basics of using CCS</a:t>
            </a:r>
          </a:p>
          <a:p>
            <a:r>
              <a:rPr lang="en-US" sz="2000" dirty="0" smtClean="0"/>
              <a:t>Links to support, videos and training material</a:t>
            </a:r>
            <a:endParaRPr lang="en-US" sz="2000" dirty="0"/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68995" y="1143000"/>
            <a:ext cx="5136162" cy="4038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3588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Multi-Target Debug: Exercise Summary</a:t>
            </a:r>
          </a:p>
        </p:txBody>
      </p:sp>
      <p:sp>
        <p:nvSpPr>
          <p:cNvPr id="59394" name="Content Placeholder 4"/>
          <p:cNvSpPr>
            <a:spLocks noGrp="1"/>
          </p:cNvSpPr>
          <p:nvPr>
            <p:ph idx="1"/>
          </p:nvPr>
        </p:nvSpPr>
        <p:spPr>
          <a:xfrm>
            <a:off x="395536" y="1268760"/>
            <a:ext cx="8467725" cy="5123457"/>
          </a:xfrm>
        </p:spPr>
        <p:txBody>
          <a:bodyPr/>
          <a:lstStyle/>
          <a:p>
            <a:r>
              <a:rPr lang="en-CA" dirty="0" smtClean="0"/>
              <a:t>Key Objectives</a:t>
            </a:r>
          </a:p>
          <a:p>
            <a:pPr lvl="1"/>
            <a:r>
              <a:rPr lang="en-US" dirty="0" smtClean="0"/>
              <a:t>Create a single custom target configuration file for two CC2650F128+SmartRF06EB targets</a:t>
            </a:r>
          </a:p>
          <a:p>
            <a:pPr lvl="1"/>
            <a:r>
              <a:rPr lang="en-US" dirty="0" smtClean="0"/>
              <a:t>Learn the basic concepts of:</a:t>
            </a:r>
          </a:p>
          <a:p>
            <a:pPr lvl="2"/>
            <a:r>
              <a:rPr lang="en-US" dirty="0" smtClean="0"/>
              <a:t>Target configurations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roject-less debugging</a:t>
            </a:r>
          </a:p>
          <a:p>
            <a:pPr lvl="2"/>
            <a:r>
              <a:rPr lang="en-US" dirty="0" smtClean="0"/>
              <a:t>Multi-target debugging</a:t>
            </a:r>
            <a:endParaRPr lang="en-US" dirty="0"/>
          </a:p>
          <a:p>
            <a:r>
              <a:rPr lang="en-CA" dirty="0" smtClean="0"/>
              <a:t>Tools and Concepts Covered</a:t>
            </a:r>
          </a:p>
          <a:p>
            <a:pPr lvl="1"/>
            <a:r>
              <a:rPr lang="en-CA" b="1" dirty="0"/>
              <a:t>Target Configurations </a:t>
            </a:r>
            <a:r>
              <a:rPr lang="en-CA" dirty="0" smtClean="0"/>
              <a:t>view</a:t>
            </a:r>
            <a:endParaRPr lang="en-US" dirty="0" smtClean="0"/>
          </a:p>
          <a:p>
            <a:pPr lvl="1"/>
            <a:r>
              <a:rPr lang="en-US" dirty="0" smtClean="0"/>
              <a:t>Advanced Target Configuration Editor</a:t>
            </a:r>
          </a:p>
          <a:p>
            <a:pPr lvl="1"/>
            <a:r>
              <a:rPr lang="en-CA" dirty="0"/>
              <a:t>Starting a project-less debug </a:t>
            </a:r>
            <a:r>
              <a:rPr lang="en-CA" dirty="0" smtClean="0"/>
              <a:t>session</a:t>
            </a:r>
          </a:p>
          <a:p>
            <a:pPr lvl="1"/>
            <a:r>
              <a:rPr lang="en-CA" dirty="0"/>
              <a:t>Working with executables generated from other tool </a:t>
            </a:r>
            <a:r>
              <a:rPr lang="en-CA" dirty="0" smtClean="0"/>
              <a:t>chains</a:t>
            </a:r>
            <a:endParaRPr lang="en-CA" dirty="0"/>
          </a:p>
          <a:p>
            <a:pPr lvl="1"/>
            <a:r>
              <a:rPr lang="en-CA" dirty="0"/>
              <a:t>Specifying debug source search </a:t>
            </a:r>
            <a:r>
              <a:rPr lang="en-CA" dirty="0" smtClean="0"/>
              <a:t>paths</a:t>
            </a:r>
            <a:endParaRPr lang="en-CA" dirty="0"/>
          </a:p>
          <a:p>
            <a:pPr lvl="1"/>
            <a:r>
              <a:rPr lang="en-US" dirty="0" smtClean="0"/>
              <a:t>Multi-target Debug</a:t>
            </a:r>
            <a:endParaRPr lang="en-US" dirty="0"/>
          </a:p>
          <a:p>
            <a:r>
              <a:rPr lang="en-US" b="1" u="sng" dirty="0" smtClean="0">
                <a:solidFill>
                  <a:schemeClr val="tx2"/>
                </a:solidFill>
              </a:rPr>
              <a:t>NOTE</a:t>
            </a:r>
            <a:r>
              <a:rPr lang="en-US" u="sng" dirty="0" smtClean="0">
                <a:solidFill>
                  <a:schemeClr val="tx2"/>
                </a:solidFill>
              </a:rPr>
              <a:t>: This lab requires </a:t>
            </a:r>
            <a:r>
              <a:rPr lang="en-US" b="1" u="sng" dirty="0" smtClean="0">
                <a:solidFill>
                  <a:schemeClr val="tx2"/>
                </a:solidFill>
              </a:rPr>
              <a:t>two</a:t>
            </a:r>
            <a:r>
              <a:rPr lang="en-US" u="sng" dirty="0" smtClean="0">
                <a:solidFill>
                  <a:schemeClr val="tx2"/>
                </a:solidFill>
              </a:rPr>
              <a:t> targets (CC2650EM-7ID+SmartRF06EB)</a:t>
            </a:r>
            <a:endParaRPr lang="en-US" u="sng" dirty="0">
              <a:solidFill>
                <a:schemeClr val="tx2"/>
              </a:solidFill>
            </a:endParaRPr>
          </a:p>
          <a:p>
            <a:pPr marL="341312" lvl="1" indent="0">
              <a:buNone/>
            </a:pPr>
            <a:endParaRPr lang="en-CA" dirty="0" smtClean="0"/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41097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Target Configuration Files - Basics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467725" cy="4897785"/>
          </a:xfrm>
        </p:spPr>
        <p:txBody>
          <a:bodyPr/>
          <a:lstStyle/>
          <a:p>
            <a:r>
              <a:rPr lang="en-US" b="0" dirty="0" smtClean="0"/>
              <a:t>Target Configuration files are xml files that define the connection and device (have a file extension *.</a:t>
            </a:r>
            <a:r>
              <a:rPr lang="en-US" b="0" dirty="0" err="1" smtClean="0"/>
              <a:t>ccxml</a:t>
            </a:r>
            <a:r>
              <a:rPr lang="en-US" b="0" dirty="0" smtClean="0"/>
              <a:t>)</a:t>
            </a:r>
          </a:p>
          <a:p>
            <a:r>
              <a:rPr lang="en-US" b="0" dirty="0" smtClean="0"/>
              <a:t>The </a:t>
            </a:r>
            <a:r>
              <a:rPr lang="en-US" b="1" dirty="0" smtClean="0"/>
              <a:t>Target Configurations </a:t>
            </a:r>
            <a:r>
              <a:rPr lang="en-US" dirty="0" smtClean="0"/>
              <a:t>view</a:t>
            </a:r>
            <a:r>
              <a:rPr lang="en-US" b="1" dirty="0" smtClean="0"/>
              <a:t> </a:t>
            </a:r>
            <a:r>
              <a:rPr lang="en-US" b="0" dirty="0" smtClean="0"/>
              <a:t>is used to manage and work with target configuration files</a:t>
            </a:r>
          </a:p>
          <a:p>
            <a:r>
              <a:rPr lang="en-US" dirty="0" smtClean="0"/>
              <a:t>Target Configuration Editor </a:t>
            </a:r>
            <a:r>
              <a:rPr lang="en-US" b="0" dirty="0" smtClean="0"/>
              <a:t>is used to create/modify target configuration files</a:t>
            </a:r>
          </a:p>
          <a:p>
            <a:pPr lvl="1"/>
            <a:r>
              <a:rPr lang="en-US" b="1" dirty="0" smtClean="0"/>
              <a:t>Basic</a:t>
            </a:r>
            <a:r>
              <a:rPr lang="en-US" b="0" dirty="0" smtClean="0"/>
              <a:t> tab is intended to be used by majority of end users</a:t>
            </a:r>
          </a:p>
          <a:p>
            <a:pPr lvl="1"/>
            <a:r>
              <a:rPr lang="en-US" b="1" dirty="0" smtClean="0"/>
              <a:t>Advanced</a:t>
            </a:r>
            <a:r>
              <a:rPr lang="en-US" b="0" dirty="0" smtClean="0"/>
              <a:t> tab is intended to be used for adjusting default properties, initialization scripts or creating target configurations for new boards/devices</a:t>
            </a:r>
          </a:p>
          <a:p>
            <a:r>
              <a:rPr lang="en-US" b="0" dirty="0" smtClean="0"/>
              <a:t>Target Configurations </a:t>
            </a:r>
            <a:r>
              <a:rPr lang="en-US" dirty="0" smtClean="0"/>
              <a:t>can be part of a </a:t>
            </a:r>
            <a:r>
              <a:rPr lang="en-US" b="1" dirty="0" smtClean="0"/>
              <a:t>project</a:t>
            </a:r>
            <a:r>
              <a:rPr lang="en-US" dirty="0" smtClean="0"/>
              <a:t> or in the </a:t>
            </a:r>
            <a:r>
              <a:rPr lang="en-US" b="1" dirty="0" smtClean="0"/>
              <a:t>user defined </a:t>
            </a:r>
            <a:r>
              <a:rPr lang="en-US" dirty="0" smtClean="0"/>
              <a:t>default location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user defined </a:t>
            </a:r>
            <a:r>
              <a:rPr lang="en-US" dirty="0" smtClean="0"/>
              <a:t>target configuration can be linked to a project</a:t>
            </a:r>
          </a:p>
          <a:p>
            <a:pPr lvl="1"/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9355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mtClean="0"/>
              <a:t>Target Configuration Files - Basics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467725" cy="4897785"/>
          </a:xfrm>
        </p:spPr>
        <p:txBody>
          <a:bodyPr/>
          <a:lstStyle/>
          <a:p>
            <a:r>
              <a:rPr lang="en-US" b="0" dirty="0" smtClean="0"/>
              <a:t>Target Configurations will be generated and maintained by the project if the following is specified in the project properties:</a:t>
            </a:r>
          </a:p>
          <a:p>
            <a:pPr lvl="1"/>
            <a:r>
              <a:rPr lang="en-US" dirty="0" smtClean="0"/>
              <a:t>Device </a:t>
            </a:r>
            <a:r>
              <a:rPr lang="en-US" b="1" dirty="0" smtClean="0"/>
              <a:t>Variant</a:t>
            </a:r>
            <a:r>
              <a:rPr lang="en-US" dirty="0" smtClean="0"/>
              <a:t> and </a:t>
            </a:r>
            <a:r>
              <a:rPr lang="en-US" b="1" dirty="0" smtClean="0"/>
              <a:t>Connection</a:t>
            </a:r>
            <a:r>
              <a:rPr lang="en-US" dirty="0" smtClean="0"/>
              <a:t> type </a:t>
            </a:r>
          </a:p>
          <a:p>
            <a:pPr lvl="1"/>
            <a:r>
              <a:rPr lang="en-US" b="0" dirty="0" smtClean="0"/>
              <a:t>The </a:t>
            </a:r>
            <a:r>
              <a:rPr lang="en-US" b="1" dirty="0" smtClean="0"/>
              <a:t>Manage the project’s target-configuration automatically</a:t>
            </a:r>
            <a:r>
              <a:rPr lang="en-US" b="0" dirty="0" smtClean="0"/>
              <a:t> option is enabled</a:t>
            </a:r>
          </a:p>
          <a:p>
            <a:r>
              <a:rPr lang="en-US" dirty="0" smtClean="0"/>
              <a:t>Generated project target configuration files will be created in the </a:t>
            </a:r>
            <a:r>
              <a:rPr lang="en-US" b="1" dirty="0" err="1" smtClean="0"/>
              <a:t>targetConfigs</a:t>
            </a:r>
            <a:r>
              <a:rPr lang="en-US" dirty="0" smtClean="0"/>
              <a:t> subfolder</a:t>
            </a:r>
            <a:endParaRPr lang="en-US" b="0" dirty="0" smtClean="0"/>
          </a:p>
          <a:p>
            <a:endParaRPr lang="en-CA" dirty="0" smtClean="0"/>
          </a:p>
        </p:txBody>
      </p:sp>
      <p:pic>
        <p:nvPicPr>
          <p:cNvPr id="3074" name="Picture 2" descr="C:\Apps\CCSTraining\WORKSHOP\CC2650\ss_main\cc2650main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236" y="4275509"/>
            <a:ext cx="2834342" cy="198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Apps\CCSTraining\WORKSHOP\CC2650\ss_main\cc2650main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0" y="3933056"/>
            <a:ext cx="6180335" cy="23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4"/>
          <p:cNvSpPr>
            <a:spLocks noGrp="1" noChangeArrowheads="1"/>
          </p:cNvSpPr>
          <p:nvPr>
            <p:ph idx="1"/>
          </p:nvPr>
        </p:nvSpPr>
        <p:spPr>
          <a:xfrm>
            <a:off x="333375" y="1185863"/>
            <a:ext cx="8526441" cy="5005784"/>
          </a:xfrm>
        </p:spPr>
        <p:txBody>
          <a:bodyPr/>
          <a:lstStyle/>
          <a:p>
            <a:r>
              <a:rPr lang="en-US" b="0" dirty="0" smtClean="0"/>
              <a:t>All known target configuration files are easily deleted, copied and opened for inspection (XML files)</a:t>
            </a:r>
          </a:p>
          <a:p>
            <a:r>
              <a:rPr lang="en-US" b="0" dirty="0" smtClean="0"/>
              <a:t>Launch a debug session quick (with no project association): right-click on target configuration and select </a:t>
            </a:r>
            <a:r>
              <a:rPr lang="en-US" b="1" dirty="0" smtClean="0"/>
              <a:t>Launch Selected Configuration</a:t>
            </a:r>
          </a:p>
          <a:p>
            <a:r>
              <a:rPr lang="en-US" b="1" dirty="0" smtClean="0"/>
              <a:t>Debug</a:t>
            </a:r>
            <a:r>
              <a:rPr lang="en-US" dirty="0" smtClean="0"/>
              <a:t> </a:t>
            </a:r>
            <a:r>
              <a:rPr lang="en-US" b="0" dirty="0" smtClean="0"/>
              <a:t>     will use target configuration </a:t>
            </a:r>
            <a:br>
              <a:rPr lang="en-US" b="0" dirty="0" smtClean="0"/>
            </a:br>
            <a:r>
              <a:rPr lang="en-US" b="0" dirty="0" smtClean="0"/>
              <a:t>that</a:t>
            </a:r>
            <a:r>
              <a:rPr lang="en-US" b="0" dirty="0"/>
              <a:t> </a:t>
            </a:r>
            <a:r>
              <a:rPr lang="en-US" b="0" dirty="0" smtClean="0"/>
              <a:t>is identified with </a:t>
            </a:r>
            <a:r>
              <a:rPr lang="en-US" b="1" dirty="0" smtClean="0">
                <a:solidFill>
                  <a:srgbClr val="3333CC"/>
                </a:solidFill>
              </a:rPr>
              <a:t>[Default] </a:t>
            </a:r>
            <a:r>
              <a:rPr lang="en-US" b="0" dirty="0" smtClean="0"/>
              <a:t>tag in </a:t>
            </a:r>
            <a:br>
              <a:rPr lang="en-US" b="0" dirty="0" smtClean="0"/>
            </a:br>
            <a:r>
              <a:rPr lang="en-US" b="1" dirty="0" smtClean="0"/>
              <a:t>Target Configurations</a:t>
            </a:r>
            <a:r>
              <a:rPr lang="en-US" dirty="0" smtClean="0"/>
              <a:t> </a:t>
            </a:r>
            <a:r>
              <a:rPr lang="en-US" b="0" dirty="0"/>
              <a:t>v</a:t>
            </a:r>
            <a:r>
              <a:rPr lang="en-US" b="0" dirty="0" smtClean="0"/>
              <a:t>iew </a:t>
            </a:r>
            <a:r>
              <a:rPr lang="en-US" b="0" i="1" dirty="0" smtClean="0"/>
              <a:t>if there</a:t>
            </a:r>
            <a:br>
              <a:rPr lang="en-US" b="0" i="1" dirty="0" smtClean="0"/>
            </a:br>
            <a:r>
              <a:rPr lang="en-US" b="0" i="1" dirty="0" smtClean="0"/>
              <a:t>is no target configuration file associated</a:t>
            </a:r>
            <a:br>
              <a:rPr lang="en-US" b="0" i="1" dirty="0" smtClean="0"/>
            </a:br>
            <a:r>
              <a:rPr lang="en-US" b="0" i="1" dirty="0" smtClean="0"/>
              <a:t>with the active project</a:t>
            </a:r>
          </a:p>
          <a:p>
            <a:pPr lvl="1"/>
            <a:r>
              <a:rPr lang="en-US" sz="1600" dirty="0" smtClean="0"/>
              <a:t>Right-click on a file and select </a:t>
            </a:r>
            <a:r>
              <a:rPr lang="en-US" sz="1600" b="1" dirty="0" smtClean="0"/>
              <a:t>Set as </a:t>
            </a:r>
            <a:br>
              <a:rPr lang="en-US" sz="1600" b="1" dirty="0" smtClean="0"/>
            </a:br>
            <a:r>
              <a:rPr lang="en-US" sz="1600" b="1" dirty="0" smtClean="0"/>
              <a:t>Default</a:t>
            </a:r>
            <a:r>
              <a:rPr lang="en-US" sz="1600" dirty="0" smtClean="0"/>
              <a:t> to make it the default</a:t>
            </a:r>
          </a:p>
          <a:p>
            <a:r>
              <a:rPr lang="en-US" b="0" dirty="0" smtClean="0"/>
              <a:t>To associate an existing </a:t>
            </a:r>
            <a:r>
              <a:rPr lang="en-US" b="1" dirty="0" smtClean="0"/>
              <a:t>user defined</a:t>
            </a:r>
            <a:r>
              <a:rPr lang="en-US" b="0" dirty="0" smtClean="0"/>
              <a:t> </a:t>
            </a:r>
            <a:br>
              <a:rPr lang="en-US" b="0" dirty="0" smtClean="0"/>
            </a:br>
            <a:r>
              <a:rPr lang="en-US" b="0" dirty="0" smtClean="0"/>
              <a:t>file</a:t>
            </a:r>
            <a:r>
              <a:rPr lang="en-US" dirty="0"/>
              <a:t> </a:t>
            </a:r>
            <a:r>
              <a:rPr lang="en-US" b="0" dirty="0" smtClean="0"/>
              <a:t>to a project: Right-click </a:t>
            </a:r>
            <a:r>
              <a:rPr lang="en-US" b="0" dirty="0"/>
              <a:t>on </a:t>
            </a:r>
            <a:r>
              <a:rPr lang="en-US" b="0" dirty="0" smtClean="0"/>
              <a:t>the target </a:t>
            </a:r>
            <a:br>
              <a:rPr lang="en-US" b="0" dirty="0" smtClean="0"/>
            </a:br>
            <a:r>
              <a:rPr lang="en-US" b="0" dirty="0" smtClean="0"/>
              <a:t>configuration </a:t>
            </a:r>
            <a:r>
              <a:rPr lang="en-US" b="0" dirty="0"/>
              <a:t>and </a:t>
            </a:r>
            <a:r>
              <a:rPr lang="en-US" b="0" dirty="0" smtClean="0"/>
              <a:t>select </a:t>
            </a:r>
            <a:r>
              <a:rPr lang="en-US" b="1" dirty="0" smtClean="0"/>
              <a:t>Link File To </a:t>
            </a:r>
            <a:br>
              <a:rPr lang="en-US" b="1" dirty="0" smtClean="0"/>
            </a:br>
            <a:r>
              <a:rPr lang="en-US" b="1" dirty="0" smtClean="0"/>
              <a:t>Project</a:t>
            </a:r>
          </a:p>
          <a:p>
            <a:endParaRPr lang="en-US" sz="1800" dirty="0" smtClean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Target Configurations</a:t>
            </a:r>
            <a:endParaRPr lang="en-CA" i="1" dirty="0" smtClean="0"/>
          </a:p>
        </p:txBody>
      </p:sp>
      <p:pic>
        <p:nvPicPr>
          <p:cNvPr id="8196" name="Picture 4" descr="C:\Users\a0389327\Dropbox\Work\lprf\ss_main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482727" cy="348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426" y="2943622"/>
            <a:ext cx="2286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434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View: </a:t>
            </a:r>
            <a:r>
              <a:rPr lang="en-US" i="1" dirty="0" smtClean="0"/>
              <a:t>Target Configurations </a:t>
            </a:r>
            <a:r>
              <a:rPr lang="en-US" dirty="0" smtClean="0"/>
              <a:t>Editor</a:t>
            </a:r>
            <a:endParaRPr lang="en-CA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Users\a0389327\Dropbox\Work\lprf\ss_main\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17315"/>
            <a:ext cx="7873330" cy="5217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5"/>
          <p:cNvSpPr>
            <a:spLocks noChangeArrowheads="1"/>
          </p:cNvSpPr>
          <p:nvPr/>
        </p:nvSpPr>
        <p:spPr bwMode="auto">
          <a:xfrm>
            <a:off x="2051720" y="1017315"/>
            <a:ext cx="2017713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itchFamily="34" charset="0"/>
              </a:rPr>
              <a:t>1. Select your Connection (emulation)</a:t>
            </a:r>
            <a:endParaRPr lang="en-CA" sz="1400" b="1" dirty="0">
              <a:latin typeface="Arial Narrow" pitchFamily="34" charset="0"/>
            </a:endParaRPr>
          </a:p>
        </p:txBody>
      </p:sp>
      <p:sp>
        <p:nvSpPr>
          <p:cNvPr id="13" name="Rounded Rectangle 5"/>
          <p:cNvSpPr>
            <a:spLocks noChangeArrowheads="1"/>
          </p:cNvSpPr>
          <p:nvPr/>
        </p:nvSpPr>
        <p:spPr bwMode="auto">
          <a:xfrm>
            <a:off x="1475656" y="2839845"/>
            <a:ext cx="2017713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itchFamily="34" charset="0"/>
              </a:rPr>
              <a:t>2. Select your device</a:t>
            </a:r>
            <a:endParaRPr lang="en-CA" sz="1400" b="1" dirty="0">
              <a:latin typeface="Arial Narrow" pitchFamily="34" charset="0"/>
            </a:endParaRPr>
          </a:p>
        </p:txBody>
      </p:sp>
      <p:sp>
        <p:nvSpPr>
          <p:cNvPr id="14" name="Rounded Rectangle 5"/>
          <p:cNvSpPr>
            <a:spLocks noChangeArrowheads="1"/>
          </p:cNvSpPr>
          <p:nvPr/>
        </p:nvSpPr>
        <p:spPr bwMode="auto">
          <a:xfrm>
            <a:off x="5508104" y="3180364"/>
            <a:ext cx="1728192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4</a:t>
            </a:r>
            <a:r>
              <a:rPr lang="en-CA" sz="1400" b="1" dirty="0" smtClean="0">
                <a:latin typeface="Arial Narrow" pitchFamily="34" charset="0"/>
              </a:rPr>
              <a:t>. Test/verify your target connection</a:t>
            </a:r>
            <a:endParaRPr lang="en-CA" sz="1400" b="1" dirty="0">
              <a:latin typeface="Arial Narrow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476217" y="2276872"/>
            <a:ext cx="455823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5"/>
          <p:cNvSpPr>
            <a:spLocks noChangeArrowheads="1"/>
          </p:cNvSpPr>
          <p:nvPr/>
        </p:nvSpPr>
        <p:spPr bwMode="auto">
          <a:xfrm>
            <a:off x="5076056" y="2276872"/>
            <a:ext cx="2017713" cy="340519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>
                <a:latin typeface="Arial Narrow" pitchFamily="34" charset="0"/>
              </a:rPr>
              <a:t>3</a:t>
            </a:r>
            <a:r>
              <a:rPr lang="en-CA" sz="1400" b="1" dirty="0" smtClean="0">
                <a:latin typeface="Arial Narrow" pitchFamily="34" charset="0"/>
              </a:rPr>
              <a:t>. Save the file</a:t>
            </a:r>
            <a:endParaRPr lang="en-CA" sz="1400" b="1" dirty="0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17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Target Configurations - Advanced 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</a:t>
            </a:r>
            <a:r>
              <a:rPr lang="en-US" b="1" dirty="0" smtClean="0"/>
              <a:t>Advanced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etup utility if option for your emulator/target is missing from the </a:t>
            </a:r>
            <a:r>
              <a:rPr lang="en-US" b="1" dirty="0" smtClean="0"/>
              <a:t>Basic</a:t>
            </a:r>
            <a:r>
              <a:rPr lang="en-US" dirty="0" smtClean="0"/>
              <a:t> setup utility</a:t>
            </a:r>
          </a:p>
          <a:p>
            <a:pPr lvl="1"/>
            <a:r>
              <a:rPr lang="en-US" dirty="0" smtClean="0"/>
              <a:t>Select from a list of available </a:t>
            </a:r>
            <a:r>
              <a:rPr lang="en-US" b="1" dirty="0" smtClean="0"/>
              <a:t>Connections</a:t>
            </a:r>
            <a:r>
              <a:rPr lang="en-US" dirty="0" smtClean="0"/>
              <a:t> to specify the connection type </a:t>
            </a:r>
          </a:p>
          <a:p>
            <a:pPr lvl="1"/>
            <a:r>
              <a:rPr lang="en-US" dirty="0" smtClean="0"/>
              <a:t>Then select from the list of components (</a:t>
            </a:r>
            <a:r>
              <a:rPr lang="en-US" b="1" dirty="0" smtClean="0"/>
              <a:t>Devices</a:t>
            </a:r>
            <a:r>
              <a:rPr lang="en-US" dirty="0" smtClean="0"/>
              <a:t>, </a:t>
            </a:r>
            <a:r>
              <a:rPr lang="en-US" b="1" dirty="0" smtClean="0"/>
              <a:t>CPUs</a:t>
            </a:r>
            <a:r>
              <a:rPr lang="en-US" dirty="0" smtClean="0"/>
              <a:t>, </a:t>
            </a:r>
            <a:r>
              <a:rPr lang="en-US" b="1" dirty="0" smtClean="0"/>
              <a:t>Routers</a:t>
            </a:r>
            <a:r>
              <a:rPr lang="en-US" dirty="0" smtClean="0"/>
              <a:t>) to add to the connection </a:t>
            </a:r>
          </a:p>
          <a:p>
            <a:r>
              <a:rPr lang="en-US" dirty="0" smtClean="0"/>
              <a:t>Use the </a:t>
            </a:r>
            <a:r>
              <a:rPr lang="en-US" b="1" dirty="0" smtClean="0"/>
              <a:t>Advanced</a:t>
            </a:r>
            <a:r>
              <a:rPr lang="en-US" dirty="0" smtClean="0"/>
              <a:t> setup to create a single target configuration using two emulators</a:t>
            </a:r>
          </a:p>
          <a:p>
            <a:pPr lvl="1"/>
            <a:r>
              <a:rPr lang="en-US" dirty="0" smtClean="0"/>
              <a:t>Example: A single target configuration file for two separate XDS100v3 connections (each communicating to a separate SmartRF06EB+CC2650F128 target board)</a:t>
            </a:r>
          </a:p>
          <a:p>
            <a:r>
              <a:rPr lang="en-US" dirty="0" smtClean="0"/>
              <a:t>Must have good knowledge of the device to correctly use the  </a:t>
            </a:r>
            <a:r>
              <a:rPr lang="en-US" b="1" dirty="0" smtClean="0"/>
              <a:t>Advanced</a:t>
            </a:r>
            <a:r>
              <a:rPr lang="en-US" dirty="0" smtClean="0"/>
              <a:t> setup utility to build a configuration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5352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Target Configurations - Advanced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Adjust default properties of the target configuration:</a:t>
            </a:r>
          </a:p>
          <a:p>
            <a:pPr lvl="1"/>
            <a:r>
              <a:rPr lang="en-US" sz="2000" dirty="0" smtClean="0"/>
              <a:t>Specify initialization files (GEL startup files)</a:t>
            </a:r>
          </a:p>
          <a:p>
            <a:pPr lvl="1"/>
            <a:r>
              <a:rPr lang="en-US" sz="2000" dirty="0" smtClean="0"/>
              <a:t>Specify </a:t>
            </a:r>
            <a:r>
              <a:rPr lang="en-US" sz="2000" dirty="0" err="1" smtClean="0"/>
              <a:t>IcePick</a:t>
            </a:r>
            <a:r>
              <a:rPr lang="en-US" sz="2000" dirty="0" smtClean="0"/>
              <a:t> </a:t>
            </a:r>
            <a:r>
              <a:rPr lang="en-US" sz="2000" dirty="0" err="1" smtClean="0"/>
              <a:t>subpath</a:t>
            </a:r>
            <a:r>
              <a:rPr lang="en-US" sz="2000" dirty="0" smtClean="0"/>
              <a:t> port numbers</a:t>
            </a:r>
          </a:p>
          <a:p>
            <a:pPr lvl="1"/>
            <a:r>
              <a:rPr lang="en-US" sz="2000" dirty="0" smtClean="0"/>
              <a:t>Bypass CPU</a:t>
            </a:r>
          </a:p>
          <a:p>
            <a:pPr lvl="1"/>
            <a:r>
              <a:rPr lang="en-US" sz="2000" dirty="0" smtClean="0"/>
              <a:t>Set JTAG TCLK Frequency</a:t>
            </a:r>
          </a:p>
          <a:p>
            <a:pPr lvl="1"/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endParaRPr lang="en-US" sz="1400" dirty="0" smtClean="0"/>
          </a:p>
          <a:p>
            <a:pPr lvl="1"/>
            <a:endParaRPr lang="en-CA" sz="1400" dirty="0" smtClean="0"/>
          </a:p>
        </p:txBody>
      </p:sp>
    </p:spTree>
    <p:extLst>
      <p:ext uri="{BB962C8B-B14F-4D97-AF65-F5344CB8AC3E}">
        <p14:creationId xmlns:p14="http://schemas.microsoft.com/office/powerpoint/2010/main" val="311828236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8856984" cy="731838"/>
          </a:xfrm>
        </p:spPr>
        <p:txBody>
          <a:bodyPr/>
          <a:lstStyle/>
          <a:p>
            <a:r>
              <a:rPr lang="en-US" altLang="en-US" dirty="0" smtClean="0"/>
              <a:t>GEL</a:t>
            </a:r>
            <a:endParaRPr lang="en-US" altLang="en-US" dirty="0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980728"/>
            <a:ext cx="8280920" cy="5184576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 dirty="0"/>
              <a:t>‘C’ like scripting language that extends </a:t>
            </a:r>
            <a:r>
              <a:rPr lang="en-US" altLang="en-US" sz="2000" dirty="0" smtClean="0"/>
              <a:t>CCS functionality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Many built-in GEL functions for common debug </a:t>
            </a:r>
            <a:r>
              <a:rPr lang="en-US" altLang="en-US" dirty="0" smtClean="0"/>
              <a:t>actions</a:t>
            </a:r>
            <a:endParaRPr lang="en-US" altLang="en-US" sz="1800" dirty="0"/>
          </a:p>
          <a:p>
            <a:pPr>
              <a:lnSpc>
                <a:spcPct val="80000"/>
              </a:lnSpc>
            </a:pPr>
            <a:r>
              <a:rPr lang="en-US" altLang="en-US" sz="2000" dirty="0"/>
              <a:t>Interfaces to debuggers expression evaluator</a:t>
            </a:r>
          </a:p>
          <a:p>
            <a:pPr lvl="1">
              <a:lnSpc>
                <a:spcPct val="80000"/>
              </a:lnSpc>
            </a:pPr>
            <a:r>
              <a:rPr lang="en-US" altLang="en-US" sz="1800" dirty="0"/>
              <a:t>You can enter expressions in: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GEL file</a:t>
            </a:r>
          </a:p>
          <a:p>
            <a:pPr lvl="2">
              <a:lnSpc>
                <a:spcPct val="80000"/>
              </a:lnSpc>
            </a:pPr>
            <a:r>
              <a:rPr lang="en-US" altLang="en-US" sz="1800" dirty="0" smtClean="0"/>
              <a:t>Expressions view</a:t>
            </a:r>
            <a:endParaRPr lang="en-US" altLang="en-US" sz="1800" dirty="0"/>
          </a:p>
          <a:p>
            <a:pPr lvl="2">
              <a:lnSpc>
                <a:spcPct val="80000"/>
              </a:lnSpc>
            </a:pPr>
            <a:r>
              <a:rPr lang="en-US" altLang="en-US" sz="1800" dirty="0"/>
              <a:t>Conditions on </a:t>
            </a:r>
            <a:r>
              <a:rPr lang="en-US" altLang="en-US" sz="1800" dirty="0" smtClean="0"/>
              <a:t>breakpoints</a:t>
            </a:r>
          </a:p>
          <a:p>
            <a:pPr>
              <a:lnSpc>
                <a:spcPct val="80000"/>
              </a:lnSpc>
            </a:pPr>
            <a:r>
              <a:rPr lang="en-US" altLang="en-US" dirty="0" smtClean="0"/>
              <a:t>‘Startup’ GEL file:</a:t>
            </a:r>
          </a:p>
          <a:p>
            <a:pPr lvl="1">
              <a:lnSpc>
                <a:spcPct val="80000"/>
              </a:lnSpc>
            </a:pPr>
            <a:r>
              <a:rPr lang="en-US" altLang="en-US" dirty="0"/>
              <a:t>U</a:t>
            </a:r>
            <a:r>
              <a:rPr lang="en-US" altLang="en-US" dirty="0" smtClean="0"/>
              <a:t>sed to automate debugger and target initialization steps when launching the debugger</a:t>
            </a:r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Many default files provided with CCS and automatically used in a Target Configuration file</a:t>
            </a:r>
          </a:p>
          <a:p>
            <a:pPr lvl="2">
              <a:lnSpc>
                <a:spcPct val="80000"/>
              </a:lnSpc>
            </a:pPr>
            <a:r>
              <a:rPr lang="en-US" altLang="en-US" dirty="0"/>
              <a:t>Will be automatically run if it is part of the Target Configuration file </a:t>
            </a:r>
            <a:endParaRPr lang="en-US" altLang="en-US" dirty="0" smtClean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Create custom menu items for specific debugger actions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n-US" altLang="en-US" dirty="0" smtClean="0"/>
              <a:t>Advanced users may modify the Startup GEL file to perform additional options if desired</a:t>
            </a:r>
          </a:p>
          <a:p>
            <a:pPr lvl="2">
              <a:lnSpc>
                <a:spcPct val="80000"/>
              </a:lnSpc>
            </a:pPr>
            <a:r>
              <a:rPr lang="en-US" altLang="en-US" dirty="0" smtClean="0"/>
              <a:t>Most standard users will likely not need to modify the file</a:t>
            </a:r>
          </a:p>
          <a:p>
            <a:pPr>
              <a:lnSpc>
                <a:spcPct val="80000"/>
              </a:lnSpc>
            </a:pPr>
            <a:r>
              <a:rPr lang="en-US" altLang="en-US" dirty="0">
                <a:hlinkClick r:id="rId3"/>
              </a:rPr>
              <a:t>http://</a:t>
            </a:r>
            <a:r>
              <a:rPr lang="en-US" altLang="en-US" dirty="0" smtClean="0">
                <a:hlinkClick r:id="rId3"/>
              </a:rPr>
              <a:t>processors.wiki.ti.com/index.php/GEL</a:t>
            </a:r>
            <a:endParaRPr lang="en-US" altLang="en-US" dirty="0" smtClean="0"/>
          </a:p>
          <a:p>
            <a:pPr>
              <a:lnSpc>
                <a:spcPct val="80000"/>
              </a:lnSpc>
            </a:pPr>
            <a:endParaRPr lang="en-US" altLang="en-US" dirty="0" smtClean="0"/>
          </a:p>
          <a:p>
            <a:pPr lvl="1">
              <a:lnSpc>
                <a:spcPct val="80000"/>
              </a:lnSpc>
            </a:pPr>
            <a:endParaRPr lang="en-US" altLang="en-US" dirty="0" smtClean="0"/>
          </a:p>
          <a:p>
            <a:pPr marL="341312" lvl="1" indent="0">
              <a:lnSpc>
                <a:spcPct val="80000"/>
              </a:lnSpc>
              <a:buNone/>
            </a:pPr>
            <a:endParaRPr lang="en-US" altLang="en-US" dirty="0"/>
          </a:p>
          <a:p>
            <a:pPr>
              <a:lnSpc>
                <a:spcPct val="80000"/>
              </a:lnSpc>
            </a:pP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40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 smtClean="0"/>
              <a:t>Target Configurations – Advanced – Examples: </a:t>
            </a:r>
            <a:r>
              <a:rPr lang="en-CA" sz="2800" dirty="0" err="1" smtClean="0"/>
              <a:t>Startup</a:t>
            </a:r>
            <a:r>
              <a:rPr lang="en-CA" sz="2800" dirty="0" smtClean="0"/>
              <a:t> GEL File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467725" cy="5185817"/>
          </a:xfrm>
        </p:spPr>
        <p:txBody>
          <a:bodyPr/>
          <a:lstStyle/>
          <a:p>
            <a:r>
              <a:rPr lang="en-US" dirty="0" smtClean="0"/>
              <a:t>Startup GEL file is specified at the CPU level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341312" lvl="1" indent="0">
              <a:buNone/>
            </a:pPr>
            <a:endParaRPr lang="en-US" sz="1400" dirty="0" smtClean="0"/>
          </a:p>
          <a:p>
            <a:pPr lvl="1"/>
            <a:endParaRPr lang="en-CA" sz="1400" dirty="0" smtClean="0"/>
          </a:p>
        </p:txBody>
      </p:sp>
      <p:pic>
        <p:nvPicPr>
          <p:cNvPr id="2" name="Picture 2" descr="C:\Apps\CCSTraining\WORKSHOP\CC2650\ss_main\cc2650main3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1556792"/>
            <a:ext cx="7403554" cy="291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73271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sz="2800" dirty="0" smtClean="0"/>
              <a:t>Target Configurations – Advanced</a:t>
            </a:r>
            <a:br>
              <a:rPr lang="en-CA" sz="2800" dirty="0" smtClean="0"/>
            </a:br>
            <a:r>
              <a:rPr lang="en-CA" sz="2800" dirty="0" smtClean="0"/>
              <a:t>Example: </a:t>
            </a:r>
            <a:r>
              <a:rPr lang="en-CA" sz="2800" dirty="0"/>
              <a:t>Using </a:t>
            </a:r>
            <a:r>
              <a:rPr lang="en-CA" sz="2800" dirty="0" smtClean="0"/>
              <a:t>2 XDS100v3 Connections</a:t>
            </a:r>
          </a:p>
        </p:txBody>
      </p:sp>
      <p:pic>
        <p:nvPicPr>
          <p:cNvPr id="2050" name="Picture 2" descr="C:\Apps\CCSTraining\WORKSHOP\CC2650\ss_main\cc2650main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03" y="1027252"/>
            <a:ext cx="8710017" cy="325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Apps\CCSTraining\WORKSHOP\CC2650\ss\2650main1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43" y="4579242"/>
            <a:ext cx="4870723" cy="16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/>
          <p:cNvSpPr>
            <a:spLocks noChangeArrowheads="1"/>
          </p:cNvSpPr>
          <p:nvPr/>
        </p:nvSpPr>
        <p:spPr bwMode="auto">
          <a:xfrm>
            <a:off x="5364088" y="5013176"/>
            <a:ext cx="3036812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anose="020B0606020202030204" pitchFamily="34" charset="0"/>
              </a:rPr>
              <a:t>Launching a debug session for this configuration will show all </a:t>
            </a:r>
            <a:r>
              <a:rPr lang="en-CA" sz="1400" b="1" dirty="0" err="1" smtClean="0">
                <a:latin typeface="Arial Narrow" panose="020B0606020202030204" pitchFamily="34" charset="0"/>
              </a:rPr>
              <a:t>debuggable</a:t>
            </a:r>
            <a:r>
              <a:rPr lang="en-CA" sz="1400" b="1" dirty="0" smtClean="0">
                <a:latin typeface="Arial Narrow" panose="020B0606020202030204" pitchFamily="34" charset="0"/>
              </a:rPr>
              <a:t> cores from both emulators</a:t>
            </a:r>
            <a:endParaRPr lang="en-CA" sz="1400" b="1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CA" sz="1000" b="1" dirty="0"/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2915816" y="2492896"/>
            <a:ext cx="3240360" cy="1021556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anose="020B0606020202030204" pitchFamily="34" charset="0"/>
              </a:rPr>
              <a:t>Single target configuration for two CC2650F128 targets, each with their own XDS100v3 connection to the debugger </a:t>
            </a:r>
            <a:endParaRPr lang="en-CA" sz="1400" b="1" dirty="0"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endParaRPr lang="en-CA" sz="1000" b="1" dirty="0"/>
          </a:p>
        </p:txBody>
      </p:sp>
      <p:sp>
        <p:nvSpPr>
          <p:cNvPr id="2" name="Rectangle 1"/>
          <p:cNvSpPr/>
          <p:nvPr/>
        </p:nvSpPr>
        <p:spPr>
          <a:xfrm>
            <a:off x="467544" y="1628799"/>
            <a:ext cx="2232248" cy="212401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222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CCS App Center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6" y="1185864"/>
            <a:ext cx="3018834" cy="4692650"/>
          </a:xfrm>
        </p:spPr>
        <p:txBody>
          <a:bodyPr/>
          <a:lstStyle/>
          <a:p>
            <a:r>
              <a:rPr lang="en-US" sz="2000" dirty="0" smtClean="0"/>
              <a:t>Access to additional products</a:t>
            </a:r>
          </a:p>
          <a:p>
            <a:pPr lvl="1"/>
            <a:r>
              <a:rPr lang="en-US" sz="1800" dirty="0" smtClean="0"/>
              <a:t>“Wares”</a:t>
            </a:r>
          </a:p>
          <a:p>
            <a:pPr lvl="1"/>
            <a:r>
              <a:rPr lang="en-US" sz="1800" dirty="0" smtClean="0"/>
              <a:t>SDKs</a:t>
            </a:r>
          </a:p>
          <a:p>
            <a:pPr lvl="1"/>
            <a:r>
              <a:rPr lang="en-US" sz="1800" dirty="0" smtClean="0"/>
              <a:t>New features</a:t>
            </a:r>
          </a:p>
          <a:p>
            <a:r>
              <a:rPr lang="en-US" sz="2000" dirty="0" smtClean="0"/>
              <a:t>Keep products up to date from within CCS</a:t>
            </a:r>
          </a:p>
          <a:p>
            <a:r>
              <a:rPr lang="en-US" sz="2000" dirty="0" smtClean="0"/>
              <a:t>Further reduce CCS download size</a:t>
            </a:r>
          </a:p>
          <a:p>
            <a:r>
              <a:rPr lang="en-US" sz="2000" dirty="0" smtClean="0"/>
              <a:t>Great way to promote features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219200"/>
            <a:ext cx="5670277" cy="4051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75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Project-Less Debug Session</a:t>
            </a:r>
          </a:p>
        </p:txBody>
      </p:sp>
      <p:sp>
        <p:nvSpPr>
          <p:cNvPr id="9113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980728"/>
            <a:ext cx="8467725" cy="4692650"/>
          </a:xfrm>
        </p:spPr>
        <p:txBody>
          <a:bodyPr/>
          <a:lstStyle/>
          <a:p>
            <a:r>
              <a:rPr lang="en-US" b="0" dirty="0" smtClean="0"/>
              <a:t>This is a debug session where there is no project association</a:t>
            </a:r>
          </a:p>
          <a:p>
            <a:r>
              <a:rPr lang="en-US" b="0" dirty="0" smtClean="0"/>
              <a:t>Use project-less debug sessions to debug executables without a CCS project (ex. Projects built outside CCS using standard make or another development environment)</a:t>
            </a:r>
          </a:p>
          <a:p>
            <a:r>
              <a:rPr lang="en-US" b="0" dirty="0" smtClean="0"/>
              <a:t>To start a project-less debug session:</a:t>
            </a:r>
          </a:p>
          <a:p>
            <a:pPr lvl="1"/>
            <a:r>
              <a:rPr lang="en-US" dirty="0" smtClean="0"/>
              <a:t>Open the </a:t>
            </a:r>
            <a:r>
              <a:rPr lang="en-US" b="1" dirty="0" smtClean="0"/>
              <a:t>Target Configurations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Create a target configuration file if one </a:t>
            </a:r>
            <a:br>
              <a:rPr lang="en-US" dirty="0" smtClean="0"/>
            </a:br>
            <a:r>
              <a:rPr lang="en-US" dirty="0" smtClean="0"/>
              <a:t>does not already exist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ight-click on the </a:t>
            </a:r>
            <a:r>
              <a:rPr lang="en-US" dirty="0"/>
              <a:t>target configuration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file and </a:t>
            </a:r>
            <a:r>
              <a:rPr lang="en-US" dirty="0"/>
              <a:t>select </a:t>
            </a:r>
            <a:r>
              <a:rPr lang="en-US" b="1" dirty="0"/>
              <a:t>Launch Selected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Configuration</a:t>
            </a:r>
            <a:endParaRPr lang="en-US" b="1" dirty="0"/>
          </a:p>
          <a:p>
            <a:pPr lvl="1"/>
            <a:endParaRPr lang="en-US" dirty="0" smtClean="0"/>
          </a:p>
        </p:txBody>
      </p:sp>
      <p:pic>
        <p:nvPicPr>
          <p:cNvPr id="7171" name="Picture 3" descr="C:\Users\a0389327\Dropbox\Work\lprf\ss_main\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6861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6660232" y="5517232"/>
            <a:ext cx="2174007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3" name="Tit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Source Debugging Without a Project</a:t>
            </a:r>
          </a:p>
        </p:txBody>
      </p:sp>
      <p:sp>
        <p:nvSpPr>
          <p:cNvPr id="151554" name="Content Placeholder 4"/>
          <p:cNvSpPr>
            <a:spLocks noGrp="1"/>
          </p:cNvSpPr>
          <p:nvPr>
            <p:ph idx="4294967295"/>
          </p:nvPr>
        </p:nvSpPr>
        <p:spPr>
          <a:xfrm>
            <a:off x="457200" y="990600"/>
            <a:ext cx="8229600" cy="5257800"/>
          </a:xfrm>
        </p:spPr>
        <p:txBody>
          <a:bodyPr/>
          <a:lstStyle/>
          <a:p>
            <a:r>
              <a:rPr lang="en-US" b="0" dirty="0" smtClean="0"/>
              <a:t>For project-less debug sessions, CCS will look for source files using relative path information stored in the debug symbols</a:t>
            </a:r>
          </a:p>
          <a:p>
            <a:pPr lvl="1"/>
            <a:r>
              <a:rPr lang="en-US" dirty="0" smtClean="0"/>
              <a:t>CCS will find the source files </a:t>
            </a:r>
            <a:r>
              <a:rPr lang="en-US" dirty="0"/>
              <a:t>i</a:t>
            </a:r>
            <a:r>
              <a:rPr lang="en-US" dirty="0" smtClean="0"/>
              <a:t>f the executable and source files are in the exact same location as when the executable was originally built</a:t>
            </a:r>
          </a:p>
          <a:p>
            <a:r>
              <a:rPr lang="en-US" b="0" dirty="0" smtClean="0"/>
              <a:t>If the location of the executable file or source (or both) has changed, CCS may not be able to find the source files</a:t>
            </a:r>
          </a:p>
          <a:p>
            <a:r>
              <a:rPr lang="en-US" b="0" dirty="0" smtClean="0"/>
              <a:t>CCS can be instructed where to find the source files one of two ways:</a:t>
            </a:r>
          </a:p>
          <a:p>
            <a:pPr lvl="1"/>
            <a:r>
              <a:rPr lang="en-US" dirty="0" smtClean="0"/>
              <a:t>Tell CCS where the first file is and let CCS find the rest of the files using relative path information in the symbols (recommended method)</a:t>
            </a:r>
          </a:p>
          <a:p>
            <a:pPr lvl="1"/>
            <a:r>
              <a:rPr lang="en-US" dirty="0" smtClean="0"/>
              <a:t>Set </a:t>
            </a:r>
            <a:r>
              <a:rPr lang="en-US" b="1" dirty="0" smtClean="0"/>
              <a:t>Source Lookup Paths </a:t>
            </a:r>
            <a:r>
              <a:rPr lang="en-US" dirty="0" smtClean="0"/>
              <a:t>for CCS to scan when looking for source files:</a:t>
            </a:r>
          </a:p>
          <a:p>
            <a:pPr lvl="2"/>
            <a:r>
              <a:rPr lang="en-US" dirty="0" smtClean="0"/>
              <a:t>Set for current debug session</a:t>
            </a:r>
          </a:p>
          <a:p>
            <a:pPr lvl="2"/>
            <a:r>
              <a:rPr lang="en-US" dirty="0" smtClean="0"/>
              <a:t>Set for </a:t>
            </a:r>
            <a:r>
              <a:rPr lang="en-US" b="1" dirty="0" smtClean="0"/>
              <a:t>Debug </a:t>
            </a:r>
            <a:r>
              <a:rPr lang="en-US" b="1" dirty="0"/>
              <a:t>C</a:t>
            </a:r>
            <a:r>
              <a:rPr lang="en-US" b="1" dirty="0" smtClean="0"/>
              <a:t>onfiguration </a:t>
            </a:r>
            <a:r>
              <a:rPr lang="en-US" dirty="0" smtClean="0"/>
              <a:t>- apply for every debug session launched by the debug configuration (under the </a:t>
            </a:r>
            <a:r>
              <a:rPr lang="en-US" b="1" dirty="0" smtClean="0"/>
              <a:t>Source</a:t>
            </a:r>
            <a:r>
              <a:rPr lang="en-US" dirty="0" smtClean="0"/>
              <a:t> options}</a:t>
            </a:r>
          </a:p>
          <a:p>
            <a:pPr lvl="2"/>
            <a:r>
              <a:rPr lang="en-US" dirty="0" smtClean="0"/>
              <a:t>Set at global (workspace) level – apply for any debug session started with this workspace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000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Source Debugging </a:t>
            </a:r>
            <a:r>
              <a:rPr lang="en-CA" dirty="0"/>
              <a:t>Without a Project</a:t>
            </a:r>
            <a:endParaRPr lang="en-CA" dirty="0" smtClean="0"/>
          </a:p>
        </p:txBody>
      </p:sp>
      <p:sp>
        <p:nvSpPr>
          <p:cNvPr id="153602" name="Content Placeholder 2"/>
          <p:cNvSpPr>
            <a:spLocks noGrp="1"/>
          </p:cNvSpPr>
          <p:nvPr>
            <p:ph idx="4294967295"/>
          </p:nvPr>
        </p:nvSpPr>
        <p:spPr>
          <a:xfrm>
            <a:off x="251520" y="1076325"/>
            <a:ext cx="8496943" cy="5054600"/>
          </a:xfrm>
        </p:spPr>
        <p:txBody>
          <a:bodyPr/>
          <a:lstStyle/>
          <a:p>
            <a:r>
              <a:rPr lang="en-CA" b="0" dirty="0" smtClean="0"/>
              <a:t>If a source file cannot be found during debug, it will be indicated in the editor</a:t>
            </a:r>
          </a:p>
          <a:p>
            <a:r>
              <a:rPr lang="en-CA" b="0" dirty="0" smtClean="0"/>
              <a:t>Use </a:t>
            </a:r>
            <a:r>
              <a:rPr lang="en-CA" b="1" dirty="0" smtClean="0"/>
              <a:t>Locate File…</a:t>
            </a:r>
            <a:r>
              <a:rPr lang="en-CA" dirty="0" smtClean="0"/>
              <a:t> </a:t>
            </a:r>
            <a:r>
              <a:rPr lang="en-CA" b="0" dirty="0" smtClean="0"/>
              <a:t>button to browse to the location of the source file</a:t>
            </a:r>
          </a:p>
          <a:p>
            <a:pPr lvl="1"/>
            <a:r>
              <a:rPr lang="en-CA" dirty="0" smtClean="0"/>
              <a:t>The debugger can then find other source files in the same location or use relative path information to </a:t>
            </a:r>
            <a:br>
              <a:rPr lang="en-CA" dirty="0" smtClean="0"/>
            </a:br>
            <a:r>
              <a:rPr lang="en-CA" dirty="0" smtClean="0"/>
              <a:t>find files relative to the </a:t>
            </a:r>
            <a:br>
              <a:rPr lang="en-CA" dirty="0" smtClean="0"/>
            </a:br>
            <a:r>
              <a:rPr lang="en-CA" dirty="0" smtClean="0"/>
              <a:t>current file</a:t>
            </a:r>
          </a:p>
          <a:p>
            <a:pPr lvl="1"/>
            <a:r>
              <a:rPr lang="en-CA" dirty="0" smtClean="0"/>
              <a:t>Location is remembered for </a:t>
            </a:r>
            <a:br>
              <a:rPr lang="en-CA" dirty="0" smtClean="0"/>
            </a:br>
            <a:r>
              <a:rPr lang="en-CA" dirty="0" smtClean="0"/>
              <a:t>future loads of the same </a:t>
            </a:r>
            <a:br>
              <a:rPr lang="en-CA" dirty="0" smtClean="0"/>
            </a:br>
            <a:r>
              <a:rPr lang="en-CA" dirty="0" smtClean="0"/>
              <a:t>program</a:t>
            </a:r>
            <a:endParaRPr lang="en-CA" sz="1400" dirty="0" smtClean="0"/>
          </a:p>
          <a:p>
            <a:endParaRPr lang="en-CA" b="0" dirty="0" smtClean="0"/>
          </a:p>
          <a:p>
            <a:endParaRPr lang="en-CA" sz="1400" b="0" dirty="0" smtClean="0"/>
          </a:p>
        </p:txBody>
      </p:sp>
      <p:sp>
        <p:nvSpPr>
          <p:cNvPr id="153603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2" descr="C:\Users\a0389327\Dropbox\Work\lprf\ss\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5235" y="2682205"/>
            <a:ext cx="52101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3635896" y="5378710"/>
            <a:ext cx="1008112" cy="360040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1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Title 1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CA" dirty="0" smtClean="0"/>
              <a:t>More Debugging: Source Lookup Paths</a:t>
            </a:r>
          </a:p>
        </p:txBody>
      </p:sp>
      <p:sp>
        <p:nvSpPr>
          <p:cNvPr id="161794" name="Content Placeholder 2"/>
          <p:cNvSpPr>
            <a:spLocks noGrp="1"/>
          </p:cNvSpPr>
          <p:nvPr>
            <p:ph idx="4294967295"/>
          </p:nvPr>
        </p:nvSpPr>
        <p:spPr>
          <a:xfrm>
            <a:off x="323529" y="980728"/>
            <a:ext cx="4032448" cy="5054600"/>
          </a:xfrm>
        </p:spPr>
        <p:txBody>
          <a:bodyPr/>
          <a:lstStyle/>
          <a:p>
            <a:r>
              <a:rPr lang="en-CA" b="0" dirty="0" smtClean="0"/>
              <a:t>Once the path is known to the debugger, the source file will be</a:t>
            </a:r>
            <a:br>
              <a:rPr lang="en-CA" b="0" dirty="0" smtClean="0"/>
            </a:br>
            <a:r>
              <a:rPr lang="en-CA" b="0" dirty="0" smtClean="0"/>
              <a:t>opened in the debugger and other files can be found using relative paths from the first found file</a:t>
            </a:r>
          </a:p>
          <a:p>
            <a:endParaRPr lang="en-CA" sz="1400" dirty="0" smtClean="0"/>
          </a:p>
          <a:p>
            <a:endParaRPr lang="en-CA" sz="1600" dirty="0" smtClean="0"/>
          </a:p>
        </p:txBody>
      </p:sp>
      <p:sp>
        <p:nvSpPr>
          <p:cNvPr id="161795" name="AutoShape 4"/>
          <p:cNvSpPr>
            <a:spLocks noChangeArrowheads="1"/>
          </p:cNvSpPr>
          <p:nvPr/>
        </p:nvSpPr>
        <p:spPr bwMode="auto">
          <a:xfrm>
            <a:off x="-1284288" y="6470650"/>
            <a:ext cx="88900" cy="889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C:\Users\a0389327\Dropbox\Work\lprf\ss\4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980728"/>
            <a:ext cx="4629919" cy="511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2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Multi-Emulator Debug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CCS treats a multi-emulator debug session the same a multi-core debug session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sym typeface="Wingdings" pitchFamily="2" charset="2"/>
              </a:rPr>
              <a:t>The user can then apply the techniques of debugging a multi-core target to their multi-emulator debug session</a:t>
            </a:r>
          </a:p>
          <a:p>
            <a:pPr marL="0" indent="0">
              <a:buNone/>
            </a:pPr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  <a:p>
            <a:endParaRPr lang="en-US" dirty="0">
              <a:sym typeface="Wingdings" pitchFamily="2" charset="2"/>
            </a:endParaRP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51165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/>
          </p:nvPr>
        </p:nvSpPr>
        <p:spPr>
          <a:xfrm>
            <a:off x="228600" y="2111375"/>
            <a:ext cx="8458200" cy="1470025"/>
          </a:xfrm>
        </p:spPr>
        <p:txBody>
          <a:bodyPr/>
          <a:lstStyle/>
          <a:p>
            <a:r>
              <a:rPr lang="en-US" sz="4800" dirty="0" smtClean="0"/>
              <a:t>Multi-Core Debug</a:t>
            </a:r>
            <a:br>
              <a:rPr lang="en-US" sz="4800" dirty="0" smtClean="0"/>
            </a:br>
            <a:r>
              <a:rPr lang="en-US" sz="4800" dirty="0" smtClean="0"/>
              <a:t>Basics</a:t>
            </a:r>
            <a:endParaRPr lang="en-US" sz="4800" baseline="30000" dirty="0" smtClean="0"/>
          </a:p>
        </p:txBody>
      </p:sp>
      <p:sp>
        <p:nvSpPr>
          <p:cNvPr id="11267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Embedded Development Tools</a:t>
            </a:r>
          </a:p>
        </p:txBody>
      </p:sp>
    </p:spTree>
    <p:extLst>
      <p:ext uri="{BB962C8B-B14F-4D97-AF65-F5344CB8AC3E}">
        <p14:creationId xmlns:p14="http://schemas.microsoft.com/office/powerpoint/2010/main" val="18679886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Multi-Core Debug Overview</a:t>
            </a:r>
            <a:endParaRPr lang="en-CA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631113" cy="5112567"/>
          </a:xfrm>
          <a:noFill/>
          <a:ln/>
        </p:spPr>
        <p:txBody>
          <a:bodyPr/>
          <a:lstStyle/>
          <a:p>
            <a:r>
              <a:rPr lang="en-US" dirty="0" smtClean="0"/>
              <a:t>A single debug session may have multiple </a:t>
            </a:r>
            <a:r>
              <a:rPr lang="en-US" dirty="0" err="1" smtClean="0"/>
              <a:t>debuggable</a:t>
            </a:r>
            <a:r>
              <a:rPr lang="en-US" dirty="0" smtClean="0"/>
              <a:t> cores/CPUs</a:t>
            </a:r>
          </a:p>
          <a:p>
            <a:pPr lvl="1"/>
            <a:r>
              <a:rPr lang="en-US" dirty="0" smtClean="0"/>
              <a:t>A single device that has multiple cores </a:t>
            </a:r>
          </a:p>
          <a:p>
            <a:pPr lvl="1"/>
            <a:r>
              <a:rPr lang="en-US" dirty="0" smtClean="0"/>
              <a:t>A single board that has multiple devices (single or multi core) on the same JTAG scan chain</a:t>
            </a:r>
          </a:p>
          <a:p>
            <a:pPr lvl="1"/>
            <a:r>
              <a:rPr lang="en-US" dirty="0" smtClean="0"/>
              <a:t>Multiple boards, each with their own emulation connection, connected to the same single debug instance</a:t>
            </a:r>
          </a:p>
          <a:p>
            <a:pPr lvl="1"/>
            <a:r>
              <a:rPr lang="en-US" dirty="0" smtClean="0"/>
              <a:t>A combination the above</a:t>
            </a:r>
          </a:p>
          <a:p>
            <a:r>
              <a:rPr lang="en-US" dirty="0" smtClean="0"/>
              <a:t>CCS has the ability to provide debug visibility and control over all </a:t>
            </a:r>
            <a:r>
              <a:rPr lang="en-US" dirty="0" err="1" smtClean="0"/>
              <a:t>debuggable</a:t>
            </a:r>
            <a:r>
              <a:rPr lang="en-US" dirty="0" smtClean="0"/>
              <a:t> cores from a single debug session called a </a:t>
            </a:r>
            <a:r>
              <a:rPr lang="en-US" b="1" dirty="0" smtClean="0"/>
              <a:t>multi-core debug session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 following material show how to work with a multi-target debug session with 2 SmartRF06RB+CC2650F128 targets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2">
              <a:defRPr/>
            </a:pPr>
            <a:endParaRPr lang="en-US" dirty="0"/>
          </a:p>
          <a:p>
            <a:endParaRPr lang="en-US" dirty="0" smtClean="0"/>
          </a:p>
          <a:p>
            <a:pPr lvl="3"/>
            <a:endParaRPr lang="en-US" sz="800" dirty="0" smtClean="0"/>
          </a:p>
          <a:p>
            <a:endParaRPr lang="en-CA" sz="10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1253165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Starting a Debug Session</a:t>
            </a:r>
            <a:endParaRPr lang="en-CA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80728"/>
            <a:ext cx="8631113" cy="5112567"/>
          </a:xfrm>
          <a:noFill/>
          <a:ln/>
        </p:spPr>
        <p:txBody>
          <a:bodyPr/>
          <a:lstStyle/>
          <a:p>
            <a:r>
              <a:rPr lang="en-US" dirty="0" smtClean="0"/>
              <a:t>Project-less Debug Session </a:t>
            </a:r>
          </a:p>
          <a:p>
            <a:pPr lvl="1"/>
            <a:r>
              <a:rPr lang="en-US" dirty="0" smtClean="0"/>
              <a:t>Launch the debugger for a target configuration from the </a:t>
            </a:r>
            <a:r>
              <a:rPr lang="en-US" b="1" dirty="0" smtClean="0"/>
              <a:t>Target Configuration </a:t>
            </a:r>
            <a:r>
              <a:rPr lang="en-US" dirty="0" smtClean="0"/>
              <a:t>view</a:t>
            </a:r>
          </a:p>
          <a:p>
            <a:pPr lvl="1"/>
            <a:r>
              <a:rPr lang="en-US" dirty="0" smtClean="0"/>
              <a:t>Manually connect / load program to desired CPU</a:t>
            </a:r>
          </a:p>
          <a:p>
            <a:pPr lvl="0">
              <a:defRPr/>
            </a:pPr>
            <a:r>
              <a:rPr lang="en-US" dirty="0" smtClean="0"/>
              <a:t>Project Debug Session</a:t>
            </a:r>
            <a:endParaRPr lang="en-US" sz="1400" dirty="0"/>
          </a:p>
          <a:p>
            <a:pPr lvl="1">
              <a:defRPr/>
            </a:pPr>
            <a:r>
              <a:rPr lang="en-US" dirty="0"/>
              <a:t>Build the project in context and then </a:t>
            </a:r>
            <a:r>
              <a:rPr lang="en-US" dirty="0" smtClean="0"/>
              <a:t>launch </a:t>
            </a:r>
            <a:r>
              <a:rPr lang="en-US" dirty="0"/>
              <a:t>a debug session for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</a:t>
            </a:r>
            <a:r>
              <a:rPr lang="en-US" dirty="0"/>
              <a:t>, </a:t>
            </a:r>
            <a:r>
              <a:rPr lang="en-US" dirty="0" smtClean="0"/>
              <a:t>connect</a:t>
            </a:r>
            <a:r>
              <a:rPr lang="en-US" dirty="0"/>
              <a:t>, and load the </a:t>
            </a:r>
            <a:r>
              <a:rPr lang="en-US" dirty="0" smtClean="0"/>
              <a:t>application </a:t>
            </a:r>
            <a:r>
              <a:rPr lang="en-US" dirty="0"/>
              <a:t>to </a:t>
            </a:r>
            <a:r>
              <a:rPr lang="en-US" dirty="0" smtClean="0"/>
              <a:t>desired </a:t>
            </a:r>
            <a:r>
              <a:rPr lang="en-US" dirty="0"/>
              <a:t>CPUs</a:t>
            </a:r>
          </a:p>
          <a:p>
            <a:pPr lvl="2">
              <a:defRPr/>
            </a:pPr>
            <a:r>
              <a:rPr lang="en-US" dirty="0"/>
              <a:t>CCS will detect which CPUs match </a:t>
            </a:r>
            <a:br>
              <a:rPr lang="en-US" dirty="0"/>
            </a:br>
            <a:r>
              <a:rPr lang="en-US" dirty="0" smtClean="0"/>
              <a:t>the project </a:t>
            </a:r>
            <a:r>
              <a:rPr lang="en-US" dirty="0"/>
              <a:t>type and then prompt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user asking </a:t>
            </a:r>
            <a:r>
              <a:rPr lang="en-US" dirty="0"/>
              <a:t>which CPUs to debug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on </a:t>
            </a:r>
            <a:r>
              <a:rPr lang="en-US" dirty="0"/>
              <a:t>(connect, load program</a:t>
            </a:r>
            <a:r>
              <a:rPr lang="en-US" dirty="0" smtClean="0"/>
              <a:t>)</a:t>
            </a:r>
          </a:p>
          <a:p>
            <a:pPr lvl="2">
              <a:defRPr/>
            </a:pPr>
            <a:r>
              <a:rPr lang="en-US" dirty="0" smtClean="0"/>
              <a:t>The prompt will only appear the first</a:t>
            </a:r>
            <a:br>
              <a:rPr lang="en-US" dirty="0" smtClean="0"/>
            </a:br>
            <a:r>
              <a:rPr lang="en-US" dirty="0" smtClean="0"/>
              <a:t>time a </a:t>
            </a:r>
            <a:r>
              <a:rPr lang="en-US" b="1" dirty="0" smtClean="0"/>
              <a:t>Debug </a:t>
            </a:r>
            <a:r>
              <a:rPr lang="en-US" b="1" dirty="0"/>
              <a:t>C</a:t>
            </a:r>
            <a:r>
              <a:rPr lang="en-US" b="1" dirty="0" smtClean="0"/>
              <a:t>onfiguration</a:t>
            </a:r>
            <a:r>
              <a:rPr lang="en-US" dirty="0" smtClean="0"/>
              <a:t> is </a:t>
            </a:r>
            <a:br>
              <a:rPr lang="en-US" dirty="0" smtClean="0"/>
            </a:br>
            <a:r>
              <a:rPr lang="en-US" dirty="0" smtClean="0"/>
              <a:t>launched</a:t>
            </a:r>
          </a:p>
          <a:p>
            <a:pPr lvl="2">
              <a:defRPr/>
            </a:pPr>
            <a:endParaRPr lang="en-US" dirty="0"/>
          </a:p>
          <a:p>
            <a:endParaRPr lang="en-US" dirty="0" smtClean="0"/>
          </a:p>
          <a:p>
            <a:pPr lvl="3"/>
            <a:endParaRPr lang="en-US" sz="800" dirty="0" smtClean="0"/>
          </a:p>
          <a:p>
            <a:endParaRPr lang="en-CA" sz="1000" dirty="0" smtClean="0">
              <a:effectLst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479" y="3429000"/>
            <a:ext cx="4458521" cy="242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28335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/>
              <a:t>Debug</a:t>
            </a:r>
            <a:r>
              <a:rPr lang="en-US" dirty="0" smtClean="0"/>
              <a:t> View</a:t>
            </a:r>
            <a:endParaRPr lang="en-CA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52736"/>
            <a:ext cx="8415089" cy="5216520"/>
          </a:xfrm>
          <a:noFill/>
          <a:ln/>
        </p:spPr>
        <p:txBody>
          <a:bodyPr/>
          <a:lstStyle/>
          <a:p>
            <a:r>
              <a:rPr lang="en-CA" dirty="0" smtClean="0">
                <a:effectLst/>
              </a:rPr>
              <a:t>Debug visibility </a:t>
            </a:r>
            <a:r>
              <a:rPr lang="en-CA" dirty="0" smtClean="0"/>
              <a:t>to all </a:t>
            </a:r>
            <a:r>
              <a:rPr lang="en-CA" dirty="0" smtClean="0">
                <a:effectLst/>
              </a:rPr>
              <a:t>‘</a:t>
            </a:r>
            <a:r>
              <a:rPr lang="en-CA" dirty="0" err="1" smtClean="0">
                <a:effectLst/>
              </a:rPr>
              <a:t>debuggable</a:t>
            </a:r>
            <a:r>
              <a:rPr lang="en-CA" dirty="0" smtClean="0">
                <a:effectLst/>
              </a:rPr>
              <a:t>’ CPUs can be gained through the </a:t>
            </a:r>
            <a:r>
              <a:rPr lang="en-CA" b="1" dirty="0" smtClean="0">
                <a:effectLst/>
              </a:rPr>
              <a:t>Debug</a:t>
            </a:r>
            <a:r>
              <a:rPr lang="en-CA" dirty="0" smtClean="0">
                <a:effectLst/>
              </a:rPr>
              <a:t> view</a:t>
            </a:r>
          </a:p>
          <a:p>
            <a:r>
              <a:rPr lang="en-CA" dirty="0" smtClean="0">
                <a:effectLst/>
              </a:rPr>
              <a:t>Selecting the stack frame for a particular CPU in the </a:t>
            </a:r>
            <a:r>
              <a:rPr lang="en-CA" b="1" dirty="0" smtClean="0">
                <a:effectLst/>
              </a:rPr>
              <a:t>Debug</a:t>
            </a:r>
            <a:r>
              <a:rPr lang="en-CA" dirty="0" smtClean="0">
                <a:effectLst/>
              </a:rPr>
              <a:t> view will give you debug visibility for that particular CPU (set the ‘debug context’ for that CPU)</a:t>
            </a:r>
          </a:p>
          <a:p>
            <a:pPr lvl="1"/>
            <a:r>
              <a:rPr lang="en-CA" dirty="0" smtClean="0"/>
              <a:t>Most views in the </a:t>
            </a:r>
            <a:r>
              <a:rPr lang="en-CA" b="1" dirty="0" smtClean="0"/>
              <a:t>CCS Debug </a:t>
            </a:r>
            <a:r>
              <a:rPr lang="en-CA" dirty="0"/>
              <a:t>p</a:t>
            </a:r>
            <a:r>
              <a:rPr lang="en-CA" dirty="0" smtClean="0"/>
              <a:t>erspective show data for the debug context </a:t>
            </a:r>
          </a:p>
          <a:p>
            <a:pPr lvl="1"/>
            <a:r>
              <a:rPr lang="en-CA" dirty="0" smtClean="0"/>
              <a:t>All debugger commands (run, step, reset, </a:t>
            </a:r>
            <a:r>
              <a:rPr lang="en-CA" dirty="0" err="1" smtClean="0"/>
              <a:t>etc</a:t>
            </a:r>
            <a:r>
              <a:rPr lang="en-CA" dirty="0" smtClean="0"/>
              <a:t>) apply to the debug context</a:t>
            </a:r>
          </a:p>
          <a:p>
            <a:pPr lvl="1"/>
            <a:r>
              <a:rPr lang="en-CA" dirty="0" smtClean="0"/>
              <a:t>Debugger options (</a:t>
            </a:r>
            <a:r>
              <a:rPr lang="en-CA" i="1" dirty="0" smtClean="0"/>
              <a:t>Tools -&gt; Debugger Options</a:t>
            </a:r>
            <a:r>
              <a:rPr lang="en-CA" dirty="0" smtClean="0"/>
              <a:t>) apply to the debug context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53721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4650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Debug Context - Editor</a:t>
            </a:r>
            <a:endParaRPr lang="en-CA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08720"/>
            <a:ext cx="8415089" cy="5040560"/>
          </a:xfrm>
          <a:noFill/>
          <a:ln/>
        </p:spPr>
        <p:txBody>
          <a:bodyPr/>
          <a:lstStyle/>
          <a:p>
            <a:r>
              <a:rPr lang="en-CA" dirty="0" smtClean="0">
                <a:effectLst/>
              </a:rPr>
              <a:t>The CCS editor will show the PC location for all CPUs for any shared source files</a:t>
            </a:r>
          </a:p>
        </p:txBody>
      </p:sp>
      <p:pic>
        <p:nvPicPr>
          <p:cNvPr id="5122" name="Picture 2" descr="C:\Apps\CCSTraining\WORKSHOP\CC2650\ss_main\cc2650main3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895500"/>
            <a:ext cx="5381625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567011" y="3717032"/>
            <a:ext cx="2304256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itchFamily="34" charset="0"/>
              </a:rPr>
              <a:t>Solid blue arrow indicates program counter location of the CPU with debug context</a:t>
            </a:r>
            <a:endParaRPr lang="en-CA" sz="1400" b="1" dirty="0">
              <a:latin typeface="Arial Narrow" pitchFamily="34" charset="0"/>
            </a:endParaRPr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567011" y="4725144"/>
            <a:ext cx="2304256" cy="105560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CA" sz="1400" b="1" dirty="0" smtClean="0">
                <a:latin typeface="Arial Narrow" pitchFamily="34" charset="0"/>
              </a:rPr>
              <a:t>“hollow” arrow indicates program counter location of CPU that does not have debug context</a:t>
            </a:r>
            <a:endParaRPr lang="en-CA" sz="1400" b="1" dirty="0">
              <a:latin typeface="Arial Narrow" pitchFamily="34" charset="0"/>
            </a:endParaRPr>
          </a:p>
        </p:txBody>
      </p:sp>
      <p:cxnSp>
        <p:nvCxnSpPr>
          <p:cNvPr id="3" name="Straight Arrow Connector 2"/>
          <p:cNvCxnSpPr>
            <a:stCxn id="9" idx="3"/>
          </p:cNvCxnSpPr>
          <p:nvPr/>
        </p:nvCxnSpPr>
        <p:spPr>
          <a:xfrm>
            <a:off x="2871267" y="4125655"/>
            <a:ext cx="476597" cy="40862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10" idx="3"/>
          </p:cNvCxnSpPr>
          <p:nvPr/>
        </p:nvCxnSpPr>
        <p:spPr>
          <a:xfrm flipV="1">
            <a:off x="2871267" y="5013176"/>
            <a:ext cx="476597" cy="239772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07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“Simple” Mode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3379" y="1048468"/>
            <a:ext cx="3024390" cy="4945932"/>
          </a:xfrm>
        </p:spPr>
        <p:txBody>
          <a:bodyPr/>
          <a:lstStyle/>
          <a:p>
            <a:r>
              <a:rPr lang="en-US" sz="2000" dirty="0" smtClean="0"/>
              <a:t>Enabling “Simple” mode reduces the environment to just essential functionality</a:t>
            </a:r>
          </a:p>
          <a:p>
            <a:r>
              <a:rPr lang="en-US" sz="2000" dirty="0" smtClean="0"/>
              <a:t>Makes it easier for new users, especially </a:t>
            </a:r>
            <a:r>
              <a:rPr lang="en-US" sz="2000" dirty="0" err="1" smtClean="0"/>
              <a:t>LaunchPad</a:t>
            </a:r>
            <a:r>
              <a:rPr lang="en-US" sz="2000" dirty="0" smtClean="0"/>
              <a:t> type customers to start using the CCS environment</a:t>
            </a:r>
            <a:endParaRPr lang="en-US" sz="2000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1196752"/>
            <a:ext cx="5622845" cy="36047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022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Pinning a View to a CPU</a:t>
            </a:r>
            <a:endParaRPr lang="en-CA" dirty="0" smtClean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185862"/>
            <a:ext cx="8415089" cy="4835426"/>
          </a:xfrm>
          <a:noFill/>
          <a:ln/>
        </p:spPr>
        <p:txBody>
          <a:bodyPr/>
          <a:lstStyle/>
          <a:p>
            <a:r>
              <a:rPr lang="en-US" dirty="0" smtClean="0"/>
              <a:t>You can </a:t>
            </a:r>
            <a:r>
              <a:rPr lang="en-US" b="1" dirty="0" smtClean="0">
                <a:effectLst/>
              </a:rPr>
              <a:t>pin</a:t>
            </a:r>
            <a:r>
              <a:rPr lang="en-US" dirty="0" smtClean="0">
                <a:effectLst/>
              </a:rPr>
              <a:t> debug session views to the debug context of the currently selected CPU:</a:t>
            </a:r>
          </a:p>
          <a:p>
            <a:pPr lvl="1"/>
            <a:r>
              <a:rPr lang="en-US" dirty="0" smtClean="0"/>
              <a:t>Done using the </a:t>
            </a:r>
            <a:r>
              <a:rPr lang="en-US" b="1" dirty="0" smtClean="0"/>
              <a:t>Pin to Debug Context </a:t>
            </a:r>
            <a:r>
              <a:rPr lang="en-US" dirty="0" smtClean="0"/>
              <a:t>icon     in the view</a:t>
            </a:r>
          </a:p>
          <a:p>
            <a:pPr lvl="2"/>
            <a:r>
              <a:rPr lang="en-US" dirty="0" smtClean="0"/>
              <a:t>The name of the connection and CPU of the debug context will in the view to identify which context the view is “pinned” to</a:t>
            </a:r>
          </a:p>
          <a:p>
            <a:pPr lvl="1"/>
            <a:r>
              <a:rPr lang="en-US" dirty="0" smtClean="0"/>
              <a:t>Change the debug context to another CPU but still have that view still reflect the context of the CPU it is "pinned" to</a:t>
            </a:r>
          </a:p>
          <a:p>
            <a:pPr lvl="1"/>
            <a:r>
              <a:rPr lang="en-US" dirty="0" smtClean="0"/>
              <a:t>Open multiple views of the same kind with each “pinned” to different CPU for quick side-by-side comparison</a:t>
            </a:r>
            <a:endParaRPr lang="en-CA" dirty="0" smtClean="0"/>
          </a:p>
        </p:txBody>
      </p:sp>
      <p:pic>
        <p:nvPicPr>
          <p:cNvPr id="6146" name="Picture 2" descr="C:\Apps\CCSTraining\WORKSHOP\CC2650\ss_main\cc2650main3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15779"/>
            <a:ext cx="8568952" cy="232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2860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28892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Use Multiple Workbench Windows</a:t>
            </a:r>
            <a:endParaRPr lang="en-CA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995363"/>
            <a:ext cx="8467725" cy="1325562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TIP: Open a separate Workbench Windows for a CPU</a:t>
            </a:r>
          </a:p>
          <a:p>
            <a:pPr lvl="1"/>
            <a:r>
              <a:rPr lang="en-US" i="1" dirty="0" smtClean="0"/>
              <a:t>Window -&gt; New Window</a:t>
            </a:r>
            <a:endParaRPr lang="en-US" i="1" dirty="0" smtClean="0">
              <a:effectLst/>
            </a:endParaRPr>
          </a:p>
          <a:p>
            <a:pPr lvl="1"/>
            <a:r>
              <a:rPr lang="en-US" dirty="0" smtClean="0"/>
              <a:t>All workbench windows reference the same debug server</a:t>
            </a:r>
          </a:p>
          <a:p>
            <a:pPr lvl="1">
              <a:buFontTx/>
              <a:buNone/>
            </a:pPr>
            <a:endParaRPr lang="en-CA" sz="1600" dirty="0" smtClean="0"/>
          </a:p>
        </p:txBody>
      </p:sp>
      <p:pic>
        <p:nvPicPr>
          <p:cNvPr id="7170" name="Picture 2" descr="C:\Apps\CCSTraining\WORKSHOP\CC2650\ss_main\cc2650main3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4" y="2636912"/>
            <a:ext cx="9043666" cy="3672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1691680" y="4472941"/>
            <a:ext cx="1728192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Window 1 with CPU 1 in context</a:t>
            </a:r>
          </a:p>
        </p:txBody>
      </p:sp>
      <p:sp>
        <p:nvSpPr>
          <p:cNvPr id="7" name="Rounded Rectangle 6"/>
          <p:cNvSpPr>
            <a:spLocks noChangeArrowheads="1"/>
          </p:cNvSpPr>
          <p:nvPr/>
        </p:nvSpPr>
        <p:spPr bwMode="auto">
          <a:xfrm>
            <a:off x="6084168" y="4427877"/>
            <a:ext cx="1728192" cy="578882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latin typeface="Arial Narrow" panose="020B0606020202030204" pitchFamily="34" charset="0"/>
              </a:rPr>
              <a:t>Window 2 with CPU 2 in context</a:t>
            </a:r>
          </a:p>
        </p:txBody>
      </p:sp>
    </p:spTree>
    <p:extLst>
      <p:ext uri="{BB962C8B-B14F-4D97-AF65-F5344CB8AC3E}">
        <p14:creationId xmlns:p14="http://schemas.microsoft.com/office/powerpoint/2010/main" val="113376903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Grouping CPUs</a:t>
            </a:r>
            <a:endParaRPr lang="en-CA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1068388"/>
            <a:ext cx="8487097" cy="5024908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Combine CPUs into groups to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broadcast debug commands to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multiple CPUs at once</a:t>
            </a:r>
          </a:p>
          <a:p>
            <a:pPr lvl="1"/>
            <a:r>
              <a:rPr lang="en-US" dirty="0" smtClean="0">
                <a:effectLst/>
              </a:rPr>
              <a:t>Synchronous target stepping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of multiple CPUs can be done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through a group</a:t>
            </a:r>
            <a:endParaRPr lang="en-US" sz="2000" dirty="0" smtClean="0">
              <a:effectLst/>
            </a:endParaRPr>
          </a:p>
          <a:p>
            <a:r>
              <a:rPr lang="en-US" dirty="0" smtClean="0">
                <a:effectLst/>
              </a:rPr>
              <a:t>Multi-select the CPUs of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interest in the </a:t>
            </a:r>
            <a:r>
              <a:rPr lang="en-US" b="1" dirty="0" smtClean="0">
                <a:effectLst/>
              </a:rPr>
              <a:t>Debug</a:t>
            </a:r>
            <a:r>
              <a:rPr lang="en-US" dirty="0" smtClean="0">
                <a:effectLst/>
              </a:rPr>
              <a:t> view,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right-click and select </a:t>
            </a:r>
            <a:r>
              <a:rPr lang="en-US" b="1" dirty="0" smtClean="0">
                <a:effectLst/>
              </a:rPr>
              <a:t>Group 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core(s)</a:t>
            </a:r>
            <a:r>
              <a:rPr lang="en-US" dirty="0" smtClean="0">
                <a:effectLst/>
              </a:rPr>
              <a:t> in the context menu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Group</a:t>
            </a:r>
            <a:r>
              <a:rPr lang="en-US" dirty="0" smtClean="0"/>
              <a:t> node will be </a:t>
            </a:r>
            <a:br>
              <a:rPr lang="en-US" dirty="0" smtClean="0"/>
            </a:br>
            <a:r>
              <a:rPr lang="en-US" dirty="0" smtClean="0"/>
              <a:t>created</a:t>
            </a:r>
          </a:p>
          <a:p>
            <a:endParaRPr lang="en-CA" sz="1600" dirty="0" smtClean="0">
              <a:effectLst/>
            </a:endParaRPr>
          </a:p>
        </p:txBody>
      </p:sp>
      <p:pic>
        <p:nvPicPr>
          <p:cNvPr id="8194" name="Picture 2" descr="C:\Apps\CCSTraining\WORKSHOP\CC2650\ss_main\cc2650main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359" y="1196752"/>
            <a:ext cx="4787299" cy="2460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Apps\CCSTraining\WORKSHOP\CC2650\ss_main\cc2650main3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4509120"/>
            <a:ext cx="4320480" cy="157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308304" y="3717032"/>
            <a:ext cx="720080" cy="79208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5"/>
          <p:cNvSpPr>
            <a:spLocks noChangeArrowheads="1"/>
          </p:cNvSpPr>
          <p:nvPr/>
        </p:nvSpPr>
        <p:spPr bwMode="auto">
          <a:xfrm>
            <a:off x="2555776" y="5245764"/>
            <a:ext cx="2160240" cy="817245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 Narrow" panose="020B0606020202030204" pitchFamily="34" charset="0"/>
              </a:rPr>
              <a:t>Select the </a:t>
            </a:r>
            <a:r>
              <a:rPr lang="en-US" sz="1400" b="1" dirty="0" smtClean="0">
                <a:latin typeface="Arial Narrow" panose="020B0606020202030204" pitchFamily="34" charset="0"/>
              </a:rPr>
              <a:t>Group</a:t>
            </a:r>
            <a:r>
              <a:rPr lang="en-US" sz="1400" dirty="0" smtClean="0">
                <a:latin typeface="Arial Narrow" panose="020B0606020202030204" pitchFamily="34" charset="0"/>
              </a:rPr>
              <a:t> node in the </a:t>
            </a:r>
            <a:r>
              <a:rPr lang="en-US" sz="1400" b="1" dirty="0" smtClean="0">
                <a:latin typeface="Arial Narrow" panose="020B0606020202030204" pitchFamily="34" charset="0"/>
              </a:rPr>
              <a:t>Debug</a:t>
            </a:r>
            <a:r>
              <a:rPr lang="en-US" sz="1400" dirty="0" smtClean="0">
                <a:latin typeface="Arial Narrow" panose="020B0606020202030204" pitchFamily="34" charset="0"/>
              </a:rPr>
              <a:t> view to send commands to the group</a:t>
            </a:r>
          </a:p>
        </p:txBody>
      </p:sp>
    </p:spTree>
    <p:extLst>
      <p:ext uri="{BB962C8B-B14F-4D97-AF65-F5344CB8AC3E}">
        <p14:creationId xmlns:p14="http://schemas.microsoft.com/office/powerpoint/2010/main" val="152171390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Grouping CPUs</a:t>
            </a:r>
            <a:endParaRPr lang="en-CA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1068388"/>
            <a:ext cx="8487097" cy="5024908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Group node:</a:t>
            </a:r>
          </a:p>
          <a:p>
            <a:pPr lvl="1"/>
            <a:r>
              <a:rPr lang="en-US" dirty="0" smtClean="0"/>
              <a:t>Control all CPUs in the group by selecting the group node (set debug context to the group)</a:t>
            </a:r>
          </a:p>
          <a:p>
            <a:pPr lvl="1"/>
            <a:r>
              <a:rPr lang="en-US" dirty="0" smtClean="0">
                <a:effectLst/>
              </a:rPr>
              <a:t>Can still control individual CPUs in the group by selecting the specific </a:t>
            </a:r>
            <a:r>
              <a:rPr lang="en-US" dirty="0" smtClean="0"/>
              <a:t>CPU in the group to get that CPU’s debug context</a:t>
            </a:r>
          </a:p>
          <a:p>
            <a:pPr lvl="1"/>
            <a:r>
              <a:rPr lang="en-US" dirty="0" smtClean="0"/>
              <a:t>Various views may be blank when the group is in context since multiple CPUs will be in context (unless the view is pinned)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Group settings are saved in the Debug Configuration and subsequent launches of the Debug Configuration will remember the group settings</a:t>
            </a:r>
          </a:p>
          <a:p>
            <a:endParaRPr lang="en-US" sz="1400" dirty="0" smtClean="0">
              <a:effectLst/>
            </a:endParaRPr>
          </a:p>
          <a:p>
            <a:endParaRPr lang="en-CA" sz="1600" dirty="0" smtClean="0">
              <a:effectLst/>
            </a:endParaRPr>
          </a:p>
        </p:txBody>
      </p:sp>
      <p:pic>
        <p:nvPicPr>
          <p:cNvPr id="9218" name="Picture 2" descr="C:\Apps\CCSTraining\WORKSHOP\CC2650\ss_main\cc2650main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04419"/>
            <a:ext cx="46672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8740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Auto-Grouping CPUs</a:t>
            </a:r>
            <a:endParaRPr lang="en-CA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333374" y="1068388"/>
            <a:ext cx="8487097" cy="5024908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CCS can also be configured to automatically group CPUs when first prompted to specify which CPUs to load the program on</a:t>
            </a:r>
          </a:p>
          <a:p>
            <a:pPr lvl="1"/>
            <a:r>
              <a:rPr lang="en-US" dirty="0" smtClean="0"/>
              <a:t>Can also specify to make the group a </a:t>
            </a:r>
            <a:r>
              <a:rPr lang="en-US" b="1" dirty="0" smtClean="0"/>
              <a:t>sync group</a:t>
            </a:r>
            <a:endParaRPr lang="en-US" b="1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endParaRPr lang="en-CA" sz="1600" dirty="0" smtClean="0"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04864"/>
            <a:ext cx="5184576" cy="282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15616" y="4149080"/>
            <a:ext cx="2160240" cy="43204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469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Hiding CPUs</a:t>
            </a:r>
            <a:endParaRPr lang="en-CA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1008328"/>
            <a:ext cx="8415089" cy="5024908"/>
          </a:xfrm>
          <a:noFill/>
          <a:ln/>
        </p:spPr>
        <p:txBody>
          <a:bodyPr/>
          <a:lstStyle/>
          <a:p>
            <a:r>
              <a:rPr lang="en-US" dirty="0" smtClean="0">
                <a:effectLst/>
              </a:rPr>
              <a:t>Hide CPUs that will not be used from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Debug</a:t>
            </a:r>
            <a:r>
              <a:rPr lang="en-US" dirty="0" smtClean="0">
                <a:effectLst/>
              </a:rPr>
              <a:t> view</a:t>
            </a:r>
          </a:p>
          <a:p>
            <a:r>
              <a:rPr lang="en-US" dirty="0" smtClean="0">
                <a:effectLst/>
              </a:rPr>
              <a:t>Multi-select the CPUs to hide,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right-click and select </a:t>
            </a:r>
            <a:r>
              <a:rPr lang="en-US" b="1" dirty="0" smtClean="0">
                <a:effectLst/>
              </a:rPr>
              <a:t>Hide core(s)</a:t>
            </a:r>
            <a:br>
              <a:rPr lang="en-US" b="1" dirty="0" smtClean="0">
                <a:effectLst/>
              </a:rPr>
            </a:br>
            <a:r>
              <a:rPr lang="en-US" dirty="0" smtClean="0">
                <a:effectLst/>
              </a:rPr>
              <a:t>in the context menu</a:t>
            </a:r>
          </a:p>
          <a:p>
            <a:pPr lvl="1"/>
            <a:r>
              <a:rPr lang="en-US" dirty="0" smtClean="0">
                <a:effectLst/>
              </a:rPr>
              <a:t>Selected CPUs will disappear from 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Debug</a:t>
            </a:r>
            <a:r>
              <a:rPr lang="en-US" dirty="0" smtClean="0">
                <a:effectLst/>
              </a:rPr>
              <a:t> view</a:t>
            </a:r>
            <a:endParaRPr lang="en-US" sz="1600" dirty="0" smtClean="0"/>
          </a:p>
          <a:p>
            <a:r>
              <a:rPr lang="en-US" dirty="0" smtClean="0">
                <a:effectLst/>
              </a:rPr>
              <a:t>To Unhide all CPUs, </a:t>
            </a:r>
            <a:r>
              <a:rPr lang="en-US" dirty="0"/>
              <a:t>right-click </a:t>
            </a:r>
            <a:r>
              <a:rPr lang="en-US" dirty="0" smtClean="0"/>
              <a:t>on a </a:t>
            </a:r>
            <a:br>
              <a:rPr lang="en-US" dirty="0" smtClean="0"/>
            </a:br>
            <a:r>
              <a:rPr lang="en-US" dirty="0" smtClean="0"/>
              <a:t>debug context and </a:t>
            </a:r>
            <a:r>
              <a:rPr lang="en-US" dirty="0"/>
              <a:t>select </a:t>
            </a:r>
            <a:r>
              <a:rPr lang="en-US" b="1" dirty="0" smtClean="0">
                <a:effectLst/>
              </a:rPr>
              <a:t>Show all </a:t>
            </a:r>
            <a:br>
              <a:rPr lang="en-US" b="1" dirty="0" smtClean="0">
                <a:effectLst/>
              </a:rPr>
            </a:br>
            <a:r>
              <a:rPr lang="en-US" b="1" dirty="0" smtClean="0">
                <a:effectLst/>
              </a:rPr>
              <a:t>cores</a:t>
            </a:r>
            <a:r>
              <a:rPr lang="en-US" dirty="0"/>
              <a:t> </a:t>
            </a:r>
            <a:r>
              <a:rPr lang="en-US" dirty="0" smtClean="0">
                <a:effectLst/>
              </a:rPr>
              <a:t>in the context menu</a:t>
            </a:r>
          </a:p>
          <a:p>
            <a:r>
              <a:rPr lang="en-US" dirty="0" smtClean="0">
                <a:effectLst/>
              </a:rPr>
              <a:t>Configure CCS to automatically hide</a:t>
            </a:r>
            <a:br>
              <a:rPr lang="en-US" dirty="0" smtClean="0">
                <a:effectLst/>
              </a:rPr>
            </a:br>
            <a:r>
              <a:rPr lang="en-US" dirty="0" smtClean="0">
                <a:effectLst/>
              </a:rPr>
              <a:t>CPUs in the </a:t>
            </a:r>
            <a:r>
              <a:rPr lang="en-US" b="1" dirty="0" smtClean="0">
                <a:effectLst/>
              </a:rPr>
              <a:t>Debug Configurations </a:t>
            </a:r>
            <a:br>
              <a:rPr lang="en-US" b="1" dirty="0" smtClean="0">
                <a:effectLst/>
              </a:rPr>
            </a:br>
            <a:r>
              <a:rPr lang="en-US" dirty="0" smtClean="0">
                <a:effectLst/>
              </a:rPr>
              <a:t>options</a:t>
            </a:r>
          </a:p>
          <a:p>
            <a:endParaRPr lang="en-US" sz="1800" dirty="0" smtClean="0">
              <a:effectLst/>
            </a:endParaRPr>
          </a:p>
          <a:p>
            <a:endParaRPr lang="en-US" sz="1400" dirty="0" smtClean="0">
              <a:effectLst/>
            </a:endParaRPr>
          </a:p>
          <a:p>
            <a:endParaRPr lang="en-CA" sz="1600" dirty="0" smtClean="0">
              <a:effectLst/>
            </a:endParaRPr>
          </a:p>
        </p:txBody>
      </p:sp>
      <p:pic>
        <p:nvPicPr>
          <p:cNvPr id="10242" name="Picture 2" descr="C:\Apps\CCSTraining\WORKSHOP\CC2650\ss_main\cc2650main3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78" y="1124744"/>
            <a:ext cx="4211960" cy="25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Apps\CCSTraining\WORKSHOP\CC2650\ss_main\cc2650main4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117" y="4252101"/>
            <a:ext cx="4161421" cy="17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own Arrow 7"/>
          <p:cNvSpPr/>
          <p:nvPr/>
        </p:nvSpPr>
        <p:spPr>
          <a:xfrm>
            <a:off x="7164288" y="3688243"/>
            <a:ext cx="360040" cy="4719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7567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/>
              <a:t>Breakpoints</a:t>
            </a:r>
            <a:r>
              <a:rPr lang="en-US" dirty="0" smtClean="0"/>
              <a:t> View</a:t>
            </a:r>
            <a:endParaRPr lang="en-CA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01713"/>
            <a:ext cx="8467725" cy="509158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Breakpoint</a:t>
            </a:r>
            <a:r>
              <a:rPr lang="en-US" dirty="0" smtClean="0">
                <a:effectLst/>
              </a:rPr>
              <a:t> view will display all breakpoints set for all CPUs by default</a:t>
            </a:r>
          </a:p>
          <a:p>
            <a:pPr lvl="1">
              <a:lnSpc>
                <a:spcPct val="80000"/>
              </a:lnSpc>
            </a:pPr>
            <a:endParaRPr lang="en-US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effectLst/>
            </a:endParaRPr>
          </a:p>
          <a:p>
            <a:pPr marL="0" indent="0">
              <a:lnSpc>
                <a:spcPct val="80000"/>
              </a:lnSpc>
              <a:buNone/>
            </a:pPr>
            <a:endParaRPr lang="en-US" dirty="0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dirty="0" smtClean="0">
                <a:effectLst/>
              </a:rPr>
              <a:t>Use th</a:t>
            </a:r>
            <a:r>
              <a:rPr lang="en-US" dirty="0" smtClean="0"/>
              <a:t>e </a:t>
            </a:r>
            <a:r>
              <a:rPr lang="en-US" b="1" dirty="0" smtClean="0"/>
              <a:t>Show Breakpoints Supported by Selected Target</a:t>
            </a:r>
            <a:r>
              <a:rPr lang="en-US" dirty="0" smtClean="0"/>
              <a:t> button     to show only breakpoints for the currently selected CPU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 smtClean="0">
              <a:effectLst/>
            </a:endParaRPr>
          </a:p>
          <a:p>
            <a:pPr>
              <a:lnSpc>
                <a:spcPct val="80000"/>
              </a:lnSpc>
            </a:pPr>
            <a:endParaRPr lang="en-US" dirty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  <a:p>
            <a:pPr lvl="1">
              <a:lnSpc>
                <a:spcPct val="80000"/>
              </a:lnSpc>
            </a:pPr>
            <a:endParaRPr lang="en-US" sz="1600" dirty="0" smtClean="0"/>
          </a:p>
        </p:txBody>
      </p:sp>
      <p:pic>
        <p:nvPicPr>
          <p:cNvPr id="11266" name="Picture 2" descr="C:\Apps\CCSTraining\WORKSHOP\CC2650\ss_main\cc2650main4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2" y="1628800"/>
            <a:ext cx="6030912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416" y="3314700"/>
            <a:ext cx="2667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4" descr="C:\Apps\CCSTraining\WORKSHOP\CC2650\ss_main\cc2650main4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66" y="4077072"/>
            <a:ext cx="6002338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04060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i="1" dirty="0" smtClean="0"/>
              <a:t>Breakpoints</a:t>
            </a:r>
            <a:r>
              <a:rPr lang="en-US" dirty="0" smtClean="0"/>
              <a:t> View</a:t>
            </a:r>
            <a:endParaRPr lang="en-CA" dirty="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1001713"/>
            <a:ext cx="8467725" cy="5091583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effectLst/>
              </a:rPr>
              <a:t>The </a:t>
            </a:r>
            <a:r>
              <a:rPr lang="en-US" b="1" dirty="0" smtClean="0">
                <a:effectLst/>
              </a:rPr>
              <a:t>Breakpoints</a:t>
            </a:r>
            <a:r>
              <a:rPr lang="en-US" dirty="0" smtClean="0">
                <a:effectLst/>
              </a:rPr>
              <a:t> view can also display all breakpoints set for all cores and group them by CPU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This can be enabled by selecting </a:t>
            </a:r>
            <a:r>
              <a:rPr lang="en-US" i="1" dirty="0" smtClean="0"/>
              <a:t>Group By -&gt; Debug Contexts</a:t>
            </a:r>
            <a:r>
              <a:rPr lang="en-US" dirty="0" smtClean="0"/>
              <a:t> in the options for the </a:t>
            </a:r>
            <a:r>
              <a:rPr lang="en-US" b="1" dirty="0" smtClean="0"/>
              <a:t>Breakpoints</a:t>
            </a:r>
            <a:r>
              <a:rPr lang="en-US" dirty="0" smtClean="0"/>
              <a:t> view:</a:t>
            </a:r>
            <a:r>
              <a:rPr lang="en-US" sz="2000" dirty="0" smtClean="0"/>
              <a:t> </a:t>
            </a:r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</a:pPr>
            <a:endParaRPr lang="en-US" sz="2000" dirty="0" smtClean="0"/>
          </a:p>
          <a:p>
            <a:pPr lvl="1">
              <a:lnSpc>
                <a:spcPct val="80000"/>
              </a:lnSpc>
              <a:buNone/>
            </a:pPr>
            <a:endParaRPr lang="en-US" sz="2000" dirty="0" smtClean="0"/>
          </a:p>
        </p:txBody>
      </p:sp>
      <p:pic>
        <p:nvPicPr>
          <p:cNvPr id="12290" name="Picture 2" descr="C:\Apps\CCSTraining\WORKSHOP\CC2650\ss_main\cc2650main4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2061331"/>
            <a:ext cx="5472607" cy="247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3" descr="C:\Apps\CCSTraining\WORKSHOP\CC2650\ss_main\cc2650main4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4725144"/>
            <a:ext cx="6354128" cy="149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>
            <a:off x="2699792" y="4536380"/>
            <a:ext cx="360040" cy="47199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5"/>
          <p:cNvSpPr>
            <a:spLocks noChangeArrowheads="1"/>
          </p:cNvSpPr>
          <p:nvPr/>
        </p:nvSpPr>
        <p:spPr bwMode="auto">
          <a:xfrm>
            <a:off x="5868144" y="4016036"/>
            <a:ext cx="2448272" cy="864918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127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sz="1400" b="1" dirty="0">
                <a:latin typeface="Arial Narrow" panose="020B0606020202030204" pitchFamily="34" charset="0"/>
              </a:rPr>
              <a:t>This will group breakpoints under their respective cores to easily identify which CPU a breakpoint if set </a:t>
            </a:r>
            <a:r>
              <a:rPr lang="en-US" sz="1400" b="1" dirty="0" smtClean="0">
                <a:latin typeface="Arial Narrow" panose="020B0606020202030204" pitchFamily="34" charset="0"/>
              </a:rPr>
              <a:t>for</a:t>
            </a:r>
            <a:endParaRPr lang="en-CA" sz="1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4658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itle 3"/>
          <p:cNvSpPr>
            <a:spLocks noGrp="1"/>
          </p:cNvSpPr>
          <p:nvPr>
            <p:ph type="title"/>
          </p:nvPr>
        </p:nvSpPr>
        <p:spPr>
          <a:xfrm>
            <a:off x="395536" y="2420888"/>
            <a:ext cx="8132440" cy="1362075"/>
          </a:xfrm>
        </p:spPr>
        <p:txBody>
          <a:bodyPr/>
          <a:lstStyle/>
          <a:p>
            <a:pPr>
              <a:defRPr/>
            </a:pPr>
            <a:r>
              <a:rPr lang="en-CA" dirty="0"/>
              <a:t>Lab 4: </a:t>
            </a:r>
            <a:r>
              <a:rPr lang="en-CA" dirty="0" smtClean="0"/>
              <a:t>multi-target </a:t>
            </a:r>
            <a:r>
              <a:rPr lang="en-CA" dirty="0" err="1" smtClean="0"/>
              <a:t>deBug</a:t>
            </a:r>
            <a:r>
              <a:rPr lang="en-CA" dirty="0"/>
              <a:t>: Per Test Example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sz="2800" dirty="0" smtClean="0"/>
              <a:t>45 minutes</a:t>
            </a:r>
            <a:endParaRPr lang="en-CA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19014" y="4941168"/>
            <a:ext cx="72728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Refer to the Lab </a:t>
            </a:r>
            <a:r>
              <a:rPr lang="en-US" dirty="0"/>
              <a:t>4</a:t>
            </a:r>
            <a:r>
              <a:rPr lang="en-US" dirty="0" smtClean="0"/>
              <a:t> section in your Lab Handbook for instructions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95536" y="5517232"/>
            <a:ext cx="84969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>
                <a:solidFill>
                  <a:schemeClr val="tx2"/>
                </a:solidFill>
              </a:rPr>
              <a:t>NOTE</a:t>
            </a:r>
            <a:r>
              <a:rPr lang="en-US" sz="2000" u="sng" dirty="0">
                <a:solidFill>
                  <a:schemeClr val="tx2"/>
                </a:solidFill>
              </a:rPr>
              <a:t>: This lab requires </a:t>
            </a:r>
            <a:r>
              <a:rPr lang="en-US" sz="2000" b="1" u="sng" dirty="0">
                <a:solidFill>
                  <a:schemeClr val="tx2"/>
                </a:solidFill>
              </a:rPr>
              <a:t>two</a:t>
            </a:r>
            <a:r>
              <a:rPr lang="en-US" sz="2000" u="sng" dirty="0">
                <a:solidFill>
                  <a:schemeClr val="tx2"/>
                </a:solidFill>
              </a:rPr>
              <a:t> targets (CC2650EM-7ID+SmartRF06EB)</a:t>
            </a:r>
          </a:p>
        </p:txBody>
      </p:sp>
    </p:spTree>
    <p:extLst>
      <p:ext uri="{BB962C8B-B14F-4D97-AF65-F5344CB8AC3E}">
        <p14:creationId xmlns:p14="http://schemas.microsoft.com/office/powerpoint/2010/main" val="28239018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966109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FinalPowerpoint 1">
      <a:dk1>
        <a:srgbClr val="000000"/>
      </a:dk1>
      <a:lt1>
        <a:srgbClr val="FFFFFF"/>
      </a:lt1>
      <a:dk2>
        <a:srgbClr val="FF0000"/>
      </a:dk2>
      <a:lt2>
        <a:srgbClr val="808080"/>
      </a:lt2>
      <a:accent1>
        <a:srgbClr val="AAAAAA"/>
      </a:accent1>
      <a:accent2>
        <a:srgbClr val="000000"/>
      </a:accent2>
      <a:accent3>
        <a:srgbClr val="FFFFFF"/>
      </a:accent3>
      <a:accent4>
        <a:srgbClr val="000000"/>
      </a:accent4>
      <a:accent5>
        <a:srgbClr val="D2D2D2"/>
      </a:accent5>
      <a:accent6>
        <a:srgbClr val="000000"/>
      </a:accent6>
      <a:hlink>
        <a:srgbClr val="FF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ppt/theme/themeOverride2.xml><?xml version="1.0" encoding="utf-8"?>
<a:themeOverride xmlns:a="http://schemas.openxmlformats.org/drawingml/2006/main">
  <a:clrScheme name="1_FinalPowerpoint 4">
    <a:dk1>
      <a:srgbClr val="000000"/>
    </a:dk1>
    <a:lt1>
      <a:srgbClr val="FF0000"/>
    </a:lt1>
    <a:dk2>
      <a:srgbClr val="FFFFFF"/>
    </a:dk2>
    <a:lt2>
      <a:srgbClr val="000000"/>
    </a:lt2>
    <a:accent1>
      <a:srgbClr val="AAAAAA"/>
    </a:accent1>
    <a:accent2>
      <a:srgbClr val="FFFFFF"/>
    </a:accent2>
    <a:accent3>
      <a:srgbClr val="FFAAAA"/>
    </a:accent3>
    <a:accent4>
      <a:srgbClr val="000000"/>
    </a:accent4>
    <a:accent5>
      <a:srgbClr val="D2D2D2"/>
    </a:accent5>
    <a:accent6>
      <a:srgbClr val="E7E7E7"/>
    </a:accent6>
    <a:hlink>
      <a:srgbClr val="000000"/>
    </a:hlink>
    <a:folHlink>
      <a:srgbClr val="AAAAA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TI_PPT_template</Template>
  <TotalTime>28132</TotalTime>
  <Words>4308</Words>
  <Application>Microsoft Office PowerPoint</Application>
  <PresentationFormat>On-screen Show (4:3)</PresentationFormat>
  <Paragraphs>693</Paragraphs>
  <Slides>100</Slides>
  <Notes>81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FinalPowerpoint</vt:lpstr>
      <vt:lpstr>Code Composer Studio v6</vt:lpstr>
      <vt:lpstr>Agenda</vt:lpstr>
      <vt:lpstr>PowerPoint Presentation</vt:lpstr>
      <vt:lpstr>CCSv6 Overview</vt:lpstr>
      <vt:lpstr>Code Composer Studio</vt:lpstr>
      <vt:lpstr>Where does CCS fit in the Ecosystem?</vt:lpstr>
      <vt:lpstr>Getting Started View</vt:lpstr>
      <vt:lpstr>CCS App Center</vt:lpstr>
      <vt:lpstr>“Simple” Mode</vt:lpstr>
      <vt:lpstr>Resource Explorer</vt:lpstr>
      <vt:lpstr>Optimizer Assistant</vt:lpstr>
      <vt:lpstr>ULP (Ultra Low Power) Advisor Turning MCU developers into Ultra-Low-Power experts</vt:lpstr>
      <vt:lpstr>Code Composer Studio Licenses</vt:lpstr>
      <vt:lpstr>XDS Debug Probes</vt:lpstr>
      <vt:lpstr>Extensive Support</vt:lpstr>
      <vt:lpstr>YouTube Channel</vt:lpstr>
      <vt:lpstr>PowerPoint Presentation</vt:lpstr>
      <vt:lpstr>GETTING STARTED WITH CCSv6 AND CC2650  </vt:lpstr>
      <vt:lpstr>CC2650EM-7ID + SmartRF06EB Setup</vt:lpstr>
      <vt:lpstr>PowerPoint Presentation</vt:lpstr>
      <vt:lpstr>Lab Setup  </vt:lpstr>
      <vt:lpstr>PowerPoint Presentation</vt:lpstr>
      <vt:lpstr>Getting Started:  LCD SmartRF06EB Example  </vt:lpstr>
      <vt:lpstr>Getting Started: Exercise Summary</vt:lpstr>
      <vt:lpstr>Workspace</vt:lpstr>
      <vt:lpstr>Eclipse Concept: Workspaces</vt:lpstr>
      <vt:lpstr>Eclipse Concept: Workbench</vt:lpstr>
      <vt:lpstr>View: Resource Explorer</vt:lpstr>
      <vt:lpstr>Eclipse Concept: Projects</vt:lpstr>
      <vt:lpstr>Eclipse Concept: Views</vt:lpstr>
      <vt:lpstr>View: Project Explorer</vt:lpstr>
      <vt:lpstr>Eclipse Concept: Focus</vt:lpstr>
      <vt:lpstr>Eclipse Concept: Perspectives</vt:lpstr>
      <vt:lpstr>View: Console</vt:lpstr>
      <vt:lpstr>View: Debug</vt:lpstr>
      <vt:lpstr>Lab 1A: Getting Started: LCD SmartRF06EB Example  15 minutes</vt:lpstr>
      <vt:lpstr>PowerPoint Presentation</vt:lpstr>
      <vt:lpstr>More basics:  LCD SmartRF06EB Example  </vt:lpstr>
      <vt:lpstr>More Basics: Exercise Summary</vt:lpstr>
      <vt:lpstr>View: Memory Allocation</vt:lpstr>
      <vt:lpstr>View: Advice</vt:lpstr>
      <vt:lpstr>Project Properties</vt:lpstr>
      <vt:lpstr>Perspective: CCS Simple</vt:lpstr>
      <vt:lpstr>Lab 1B: More basics:  LCD SmartRF06EB Example  15 minutes</vt:lpstr>
      <vt:lpstr>PowerPoint Presentation</vt:lpstr>
      <vt:lpstr>basic debug: Pin Interrupt Example</vt:lpstr>
      <vt:lpstr>Basic Debug: Exercise Summary</vt:lpstr>
      <vt:lpstr>Breakpoints Types</vt:lpstr>
      <vt:lpstr>View: Breakpoints</vt:lpstr>
      <vt:lpstr>View: Disassembly</vt:lpstr>
      <vt:lpstr>More Debugging</vt:lpstr>
      <vt:lpstr>Debugger Options</vt:lpstr>
      <vt:lpstr>Debugging Tips &amp; Tricks on CC2650</vt:lpstr>
      <vt:lpstr>Lab 2: basic debug: Pin Interrupt Example  30 minutes</vt:lpstr>
      <vt:lpstr>PowerPoint Presentation</vt:lpstr>
      <vt:lpstr>REAL-TIME DEBUG: LCD SmartRF06EB Example</vt:lpstr>
      <vt:lpstr>Real-Time Debug: Exercise Summary</vt:lpstr>
      <vt:lpstr>What is Real-Time Debug?</vt:lpstr>
      <vt:lpstr>Real-Time Debug Capabilities on CC26xx</vt:lpstr>
      <vt:lpstr>Viewing Real-Time Accesses with CCS</vt:lpstr>
      <vt:lpstr>Lab 3a: REAL-TIME DEBUG: LCD SmartRF06EB Example  15 minutes</vt:lpstr>
      <vt:lpstr>PowerPoint Presentation</vt:lpstr>
      <vt:lpstr>RTOS Object View (ROV): LCD SmartRF06EB Example</vt:lpstr>
      <vt:lpstr>ROV: Exercise Summary</vt:lpstr>
      <vt:lpstr>What is TI-RTOS?</vt:lpstr>
      <vt:lpstr>RTOS Object View (ROV)</vt:lpstr>
      <vt:lpstr>Lab 3b: rov: LCD SmartRF06EB Example  15 minutes</vt:lpstr>
      <vt:lpstr>PowerPoint Presentation</vt:lpstr>
      <vt:lpstr>multi-target deBug:  Per Test Example</vt:lpstr>
      <vt:lpstr>Multi-Target Debug: Exercise Summary</vt:lpstr>
      <vt:lpstr>Target Configuration Files - Basics</vt:lpstr>
      <vt:lpstr>Target Configuration Files - Basics</vt:lpstr>
      <vt:lpstr>View: Target Configurations</vt:lpstr>
      <vt:lpstr>View: Target Configurations Editor</vt:lpstr>
      <vt:lpstr>Target Configurations - Advanced </vt:lpstr>
      <vt:lpstr>Target Configurations - Advanced</vt:lpstr>
      <vt:lpstr>GEL</vt:lpstr>
      <vt:lpstr>Target Configurations – Advanced – Examples: Startup GEL File</vt:lpstr>
      <vt:lpstr>Target Configurations – Advanced Example: Using 2 XDS100v3 Connections</vt:lpstr>
      <vt:lpstr>Project-Less Debug Session</vt:lpstr>
      <vt:lpstr>Source Debugging Without a Project</vt:lpstr>
      <vt:lpstr>Source Debugging Without a Project</vt:lpstr>
      <vt:lpstr>More Debugging: Source Lookup Paths</vt:lpstr>
      <vt:lpstr>Multi-Emulator Debug</vt:lpstr>
      <vt:lpstr>Multi-Core Debug Basics</vt:lpstr>
      <vt:lpstr>Multi-Core Debug Overview</vt:lpstr>
      <vt:lpstr>Starting a Debug Session</vt:lpstr>
      <vt:lpstr>Debug View</vt:lpstr>
      <vt:lpstr>Debug Context - Editor</vt:lpstr>
      <vt:lpstr>Pinning a View to a CPU</vt:lpstr>
      <vt:lpstr>Use Multiple Workbench Windows</vt:lpstr>
      <vt:lpstr>Grouping CPUs</vt:lpstr>
      <vt:lpstr>Grouping CPUs</vt:lpstr>
      <vt:lpstr>Auto-Grouping CPUs</vt:lpstr>
      <vt:lpstr>Hiding CPUs</vt:lpstr>
      <vt:lpstr>Breakpoints View</vt:lpstr>
      <vt:lpstr>Breakpoints View</vt:lpstr>
      <vt:lpstr>Lab 4: multi-target deBug: Per Test Example  45 minutes</vt:lpstr>
      <vt:lpstr>PowerPoint Presentation</vt:lpstr>
      <vt:lpstr>Questions?</vt:lpstr>
    </vt:vector>
  </TitlesOfParts>
  <Company>Texas Instruments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Overview Workshop</dc:title>
  <dc:subject>Code Composer Studio</dc:subject>
  <dc:creator>Ki-Soo Lee &amp; John Stevenson</dc:creator>
  <cp:lastModifiedBy>Lee, Ki-Soo</cp:lastModifiedBy>
  <cp:revision>1695</cp:revision>
  <dcterms:created xsi:type="dcterms:W3CDTF">2009-02-27T20:15:19Z</dcterms:created>
  <dcterms:modified xsi:type="dcterms:W3CDTF">2015-02-20T03:58:29Z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0x010100F8100CAD4EA2FB488A17BA6F18446178</vt:lpwstr>
  </property>
</Properties>
</file>