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7" r:id="rId2"/>
    <p:sldMasterId id="2147483712" r:id="rId3"/>
    <p:sldMasterId id="2147483726" r:id="rId4"/>
  </p:sldMasterIdLst>
  <p:notesMasterIdLst>
    <p:notesMasterId r:id="rId62"/>
  </p:notesMasterIdLst>
  <p:sldIdLst>
    <p:sldId id="690" r:id="rId5"/>
    <p:sldId id="691" r:id="rId6"/>
    <p:sldId id="692" r:id="rId7"/>
    <p:sldId id="693" r:id="rId8"/>
    <p:sldId id="694" r:id="rId9"/>
    <p:sldId id="695" r:id="rId10"/>
    <p:sldId id="696" r:id="rId11"/>
    <p:sldId id="697" r:id="rId12"/>
    <p:sldId id="698" r:id="rId13"/>
    <p:sldId id="700" r:id="rId14"/>
    <p:sldId id="703" r:id="rId15"/>
    <p:sldId id="704" r:id="rId16"/>
    <p:sldId id="543" r:id="rId17"/>
    <p:sldId id="544" r:id="rId18"/>
    <p:sldId id="686" r:id="rId19"/>
    <p:sldId id="547" r:id="rId20"/>
    <p:sldId id="548" r:id="rId21"/>
    <p:sldId id="705" r:id="rId22"/>
    <p:sldId id="706" r:id="rId23"/>
    <p:sldId id="707" r:id="rId24"/>
    <p:sldId id="709" r:id="rId25"/>
    <p:sldId id="710" r:id="rId26"/>
    <p:sldId id="711" r:id="rId27"/>
    <p:sldId id="712" r:id="rId28"/>
    <p:sldId id="715" r:id="rId29"/>
    <p:sldId id="721" r:id="rId30"/>
    <p:sldId id="722" r:id="rId31"/>
    <p:sldId id="713" r:id="rId32"/>
    <p:sldId id="714" r:id="rId33"/>
    <p:sldId id="716" r:id="rId34"/>
    <p:sldId id="717" r:id="rId35"/>
    <p:sldId id="723" r:id="rId36"/>
    <p:sldId id="724" r:id="rId37"/>
    <p:sldId id="725" r:id="rId38"/>
    <p:sldId id="718" r:id="rId39"/>
    <p:sldId id="719" r:id="rId40"/>
    <p:sldId id="720" r:id="rId41"/>
    <p:sldId id="677" r:id="rId42"/>
    <p:sldId id="688" r:id="rId43"/>
    <p:sldId id="600" r:id="rId44"/>
    <p:sldId id="601" r:id="rId45"/>
    <p:sldId id="603" r:id="rId46"/>
    <p:sldId id="604" r:id="rId47"/>
    <p:sldId id="605" r:id="rId48"/>
    <p:sldId id="608" r:id="rId49"/>
    <p:sldId id="689" r:id="rId50"/>
    <p:sldId id="609" r:id="rId51"/>
    <p:sldId id="679" r:id="rId52"/>
    <p:sldId id="680" r:id="rId53"/>
    <p:sldId id="681" r:id="rId54"/>
    <p:sldId id="682" r:id="rId55"/>
    <p:sldId id="683" r:id="rId56"/>
    <p:sldId id="684" r:id="rId57"/>
    <p:sldId id="620" r:id="rId58"/>
    <p:sldId id="659" r:id="rId59"/>
    <p:sldId id="678" r:id="rId60"/>
    <p:sldId id="687" r:id="rId6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E Stevenson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33CC"/>
    <a:srgbClr val="FFFF00"/>
    <a:srgbClr val="009900"/>
    <a:srgbClr val="00CC66"/>
    <a:srgbClr val="FFCC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1" autoAdjust="0"/>
    <p:restoredTop sz="94746" autoAdjust="0"/>
  </p:normalViewPr>
  <p:slideViewPr>
    <p:cSldViewPr>
      <p:cViewPr>
        <p:scale>
          <a:sx n="80" d="100"/>
          <a:sy n="80" d="100"/>
        </p:scale>
        <p:origin x="-81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9AE50-A58A-4637-90F6-E825CB6E16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8992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B150A96B-B06F-4127-BC9D-C952B4820DE9}" type="slidenum">
              <a:rPr lang="en-CA" sz="1200">
                <a:solidFill>
                  <a:prstClr val="black"/>
                </a:solidFill>
              </a:rPr>
              <a:pPr algn="r" defTabSz="904875"/>
              <a:t>18</a:t>
            </a:fld>
            <a:endParaRPr lang="en-CA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3EAFB908-80DE-44A2-84E1-81D2F92FACAD}" type="slidenum">
              <a:rPr lang="en-CA" sz="1200">
                <a:solidFill>
                  <a:prstClr val="black"/>
                </a:solidFill>
              </a:rPr>
              <a:pPr algn="r" defTabSz="904875"/>
              <a:t>19</a:t>
            </a:fld>
            <a:endParaRPr lang="en-CA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B22B16AF-4C9D-409D-804A-74464AD25F77}" type="slidenum">
              <a:rPr lang="en-CA" sz="1200">
                <a:solidFill>
                  <a:prstClr val="black"/>
                </a:solidFill>
              </a:rPr>
              <a:pPr algn="r" defTabSz="904875"/>
              <a:t>21</a:t>
            </a:fld>
            <a:endParaRPr lang="en-CA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66" tIns="45583" rIns="91166" bIns="45583"/>
          <a:lstStyle/>
          <a:p>
            <a:endParaRPr lang="en-US" smtClean="0"/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/>
            <a:fld id="{1B762003-E30E-408F-8A5F-C6A0D0C871DA}" type="slidenum">
              <a:rPr lang="en-CA" sz="1200">
                <a:solidFill>
                  <a:prstClr val="black"/>
                </a:solidFill>
              </a:rPr>
              <a:pPr algn="r" defTabSz="911225"/>
              <a:t>25</a:t>
            </a:fld>
            <a:endParaRPr lang="en-CA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7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29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972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281EC5F6-931F-4B9E-8221-80E71F07EB40}" type="slidenum">
              <a:rPr lang="en-CA" sz="1200">
                <a:solidFill>
                  <a:prstClr val="black"/>
                </a:solidFill>
              </a:rPr>
              <a:pPr algn="r" defTabSz="904875"/>
              <a:t>30</a:t>
            </a:fld>
            <a:endParaRPr lang="en-CA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972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281EC5F6-931F-4B9E-8221-80E71F07EB40}" type="slidenum">
              <a:rPr lang="en-CA" sz="1200">
                <a:solidFill>
                  <a:prstClr val="black"/>
                </a:solidFill>
              </a:rPr>
              <a:pPr algn="r" defTabSz="904875"/>
              <a:t>31</a:t>
            </a:fld>
            <a:endParaRPr lang="en-CA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66" tIns="45583" rIns="91166" bIns="45583"/>
          <a:lstStyle/>
          <a:p>
            <a:endParaRPr lang="en-US" smtClean="0"/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/>
            <a:fld id="{101AD429-66C5-46F3-B1B7-B5684A1B78C5}" type="slidenum">
              <a:rPr lang="en-CA" sz="1200"/>
              <a:pPr algn="r" defTabSz="911225"/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6228B858-26F4-45C4-A783-EF135284EEAD}" type="slidenum">
              <a:rPr lang="en-CA" sz="1200"/>
              <a:pPr algn="r" defTabSz="904875"/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8DD6EBB8-8148-4060-A37F-A2028607D6CC}" type="slidenum">
              <a:rPr lang="en-CA" sz="1200"/>
              <a:pPr algn="r" defTabSz="904875"/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5FD5A4-6E34-4704-B76E-61821231C7B8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5FD5A4-6E34-4704-B76E-61821231C7B8}" type="slidenum">
              <a:rPr lang="en-CA" smtClean="0">
                <a:solidFill>
                  <a:prstClr val="black"/>
                </a:solidFill>
              </a:rPr>
              <a:pPr/>
              <a:t>36</a:t>
            </a:fld>
            <a:endParaRPr lang="en-C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5FD5A4-6E34-4704-B76E-61821231C7B8}" type="slidenum">
              <a:rPr lang="en-CA" smtClean="0">
                <a:solidFill>
                  <a:prstClr val="black"/>
                </a:solidFill>
              </a:rPr>
              <a:pPr/>
              <a:t>37</a:t>
            </a:fld>
            <a:endParaRPr lang="en-C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639669E7-3BDD-43E3-8183-46F1CD659182}" type="slidenum">
              <a:rPr lang="en-CA" sz="1200"/>
              <a:pPr algn="r" defTabSz="904875"/>
              <a:t>39</a:t>
            </a:fld>
            <a:endParaRPr lang="en-CA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40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639669E7-3BDD-43E3-8183-46F1CD659182}" type="slidenum">
              <a:rPr lang="en-CA" sz="1200"/>
              <a:pPr algn="r" defTabSz="904875"/>
              <a:t>41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42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9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5CFA8633-E0C0-46C7-A855-3961FD32941F}" type="slidenum">
              <a:rPr lang="en-CA" sz="1200"/>
              <a:pPr algn="r" defTabSz="904875"/>
              <a:t>43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51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32AC2C85-0DF2-4741-8007-0DF5E9B0E1DB}" type="slidenum">
              <a:rPr lang="en-CA" sz="1200"/>
              <a:pPr algn="r" defTabSz="904875"/>
              <a:t>44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57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31B64A76-175A-4FE7-BFA2-2EBDA81BB35E}" type="slidenum">
              <a:rPr lang="en-CA" sz="1200"/>
              <a:pPr algn="r" defTabSz="904875"/>
              <a:t>45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576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31B64A76-175A-4FE7-BFA2-2EBDA81BB35E}" type="slidenum">
              <a:rPr lang="en-CA" sz="1200"/>
              <a:pPr algn="r" defTabSz="904875"/>
              <a:t>46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5974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ECEC4DD0-F38C-4DA0-809C-EDD6D66F1EDE}" type="slidenum">
              <a:rPr lang="en-CA" sz="1200"/>
              <a:pPr algn="r" defTabSz="904875"/>
              <a:t>47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u="sng" dirty="0" smtClean="0"/>
              <a:t>Wiki: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Same infrastructure as Wikipedia.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Wealth</a:t>
            </a:r>
            <a:r>
              <a:rPr lang="en-US" baseline="0" dirty="0" smtClean="0"/>
              <a:t> of </a:t>
            </a:r>
            <a:r>
              <a:rPr lang="en-US" baseline="0" smtClean="0"/>
              <a:t>technical articles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b="1" u="sng" dirty="0" smtClean="0"/>
              <a:t>E2E Community: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Conversation oriented.  You can post a question and get answers within a community.  We have experts monitoring</a:t>
            </a:r>
            <a:r>
              <a:rPr lang="en-US" baseline="0" dirty="0" smtClean="0"/>
              <a:t> posts and answering questions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61795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B23351FA-C4B7-4BA0-851F-EF72C9FF23F7}" type="slidenum">
              <a:rPr lang="en-CA" sz="1200"/>
              <a:pPr algn="r" defTabSz="904875"/>
              <a:t>48</a:t>
            </a:fld>
            <a:endParaRPr lang="en-CA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63843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DD51EEBA-A5C0-4F86-A1B4-EC05799798ED}" type="slidenum">
              <a:rPr lang="en-CA" sz="1200"/>
              <a:pPr algn="r" defTabSz="904875"/>
              <a:t>49</a:t>
            </a:fld>
            <a:endParaRPr lang="en-CA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65891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D17F1C0B-E291-418C-B609-4976DD120DF9}" type="slidenum">
              <a:rPr lang="en-CA" sz="1200"/>
              <a:pPr algn="r" defTabSz="904875"/>
              <a:t>50</a:t>
            </a:fld>
            <a:endParaRPr lang="en-CA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67939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04B4E9C2-0CD7-43E8-BB73-464650883D70}" type="slidenum">
              <a:rPr lang="en-CA" sz="1200"/>
              <a:pPr algn="r" defTabSz="904875"/>
              <a:t>51</a:t>
            </a:fld>
            <a:endParaRPr lang="en-CA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72035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29458D2E-AD6C-4C64-B7D8-F52707D0573E}" type="slidenum">
              <a:rPr lang="en-CA" sz="1200"/>
              <a:pPr algn="r" defTabSz="904875"/>
              <a:t>52</a:t>
            </a:fld>
            <a:endParaRPr lang="en-CA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78179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A3EB8918-0C0A-4B82-9AD0-71DC35554766}" type="slidenum">
              <a:rPr lang="en-CA" sz="1200"/>
              <a:pPr algn="r" defTabSz="904875"/>
              <a:t>53</a:t>
            </a:fld>
            <a:endParaRPr lang="en-CA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863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6FC373D6-C9E3-4C50-8676-79221AD315F9}" type="slidenum">
              <a:rPr lang="en-CA" sz="1200"/>
              <a:pPr algn="r" defTabSz="904875"/>
              <a:t>54</a:t>
            </a:fld>
            <a:endParaRPr lang="en-CA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56</a:t>
            </a:fld>
            <a:endParaRPr lang="en-CA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639669E7-3BDD-43E3-8183-46F1CD659182}" type="slidenum">
              <a:rPr lang="en-CA" sz="1200"/>
              <a:pPr algn="r" defTabSz="904875"/>
              <a:t>57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C6A32867-65EC-4113-8386-9EB677A84146}" type="slidenum">
              <a:rPr lang="en-CA" sz="1200"/>
              <a:pPr algn="r" defTabSz="904875"/>
              <a:t>13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639669E7-3BDD-43E3-8183-46F1CD659182}" type="slidenum">
              <a:rPr lang="en-CA" sz="1200"/>
              <a:pPr algn="r" defTabSz="904875"/>
              <a:t>17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5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972E-A15C-43F9-A361-B6A422C9E26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9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186-0F1F-47DE-879D-04E4EDB8C19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972E-A15C-43F9-A361-B6A422C9E2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4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1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48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9895-9F4B-465F-B96B-2FA5833BF99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0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A487-0538-4124-9C39-D1B3FCCC902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9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327F-0AD8-4062-9A49-CE9697EE45B1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2"/>
          </p:nvPr>
        </p:nvSpPr>
        <p:spPr>
          <a:xfrm rot="16200000">
            <a:off x="-717550" y="5775325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D05CD16-05C0-45BC-A851-C81D043D0B4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9/24/2014</a:t>
            </a:fld>
            <a:r>
              <a:rPr lang="en-US" dirty="0">
                <a:solidFill>
                  <a:srgbClr val="FFFFFF"/>
                </a:solidFill>
              </a:rPr>
              <a:t> JOHN STEVENSON</a:t>
            </a:r>
          </a:p>
        </p:txBody>
      </p:sp>
    </p:spTree>
    <p:extLst>
      <p:ext uri="{BB962C8B-B14F-4D97-AF65-F5344CB8AC3E}">
        <p14:creationId xmlns:p14="http://schemas.microsoft.com/office/powerpoint/2010/main" val="3891283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33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077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8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6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6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638925"/>
            <a:ext cx="2133600" cy="206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74913" y="6638926"/>
            <a:ext cx="4164012" cy="204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6638925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9327-9D4C-4740-91D5-CA9F93236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4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186-0F1F-47DE-879D-04E4EDB8C1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3378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26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2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972E-A15C-43F9-A361-B6A422C9E26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0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186-0F1F-47DE-879D-04E4EDB8C19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44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52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87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9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9895-9F4B-465F-B96B-2FA5833BF99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8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A487-0538-4124-9C39-D1B3FCCC902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40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327F-0AD8-4062-9A49-CE9697EE45B1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2"/>
          </p:nvPr>
        </p:nvSpPr>
        <p:spPr>
          <a:xfrm rot="16200000">
            <a:off x="-717550" y="5775325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D05CD16-05C0-45BC-A851-C81D043D0B4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9/24/2014</a:t>
            </a:fld>
            <a:r>
              <a:rPr lang="en-US" dirty="0">
                <a:solidFill>
                  <a:srgbClr val="FFFFFF"/>
                </a:solidFill>
              </a:rPr>
              <a:t> JOHN STEVENSON</a:t>
            </a:r>
          </a:p>
        </p:txBody>
      </p:sp>
    </p:spTree>
    <p:extLst>
      <p:ext uri="{BB962C8B-B14F-4D97-AF65-F5344CB8AC3E}">
        <p14:creationId xmlns:p14="http://schemas.microsoft.com/office/powerpoint/2010/main" val="232532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00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76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4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6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6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638925"/>
            <a:ext cx="2133600" cy="206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74913" y="6638926"/>
            <a:ext cx="4164012" cy="204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6638925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9327-9D4C-4740-91D5-CA9F93236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2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972E-A15C-43F9-A361-B6A422C9E26C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3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186-0F1F-47DE-879D-04E4EDB8C19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7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2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386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3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9895-9F4B-465F-B96B-2FA5833BF99B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00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A487-0538-4124-9C39-D1B3FCCC9023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89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327F-0AD8-4062-9A49-CE9697EE45B1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2"/>
          </p:nvPr>
        </p:nvSpPr>
        <p:spPr>
          <a:xfrm rot="16200000">
            <a:off x="-717550" y="5775325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D05CD16-05C0-45BC-A851-C81D043D0B4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9/24/2014</a:t>
            </a:fld>
            <a:r>
              <a:rPr lang="en-US" dirty="0">
                <a:solidFill>
                  <a:srgbClr val="FFFFFF"/>
                </a:solidFill>
              </a:rPr>
              <a:t> JOHN STEVENSON</a:t>
            </a:r>
          </a:p>
        </p:txBody>
      </p:sp>
    </p:spTree>
    <p:extLst>
      <p:ext uri="{BB962C8B-B14F-4D97-AF65-F5344CB8AC3E}">
        <p14:creationId xmlns:p14="http://schemas.microsoft.com/office/powerpoint/2010/main" val="1108589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40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3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866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6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6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638925"/>
            <a:ext cx="2133600" cy="206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74913" y="6638926"/>
            <a:ext cx="4164012" cy="204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6638925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9327-9D4C-4740-91D5-CA9F93236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77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3378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9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9895-9F4B-465F-B96B-2FA5833BF9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A487-0538-4124-9C39-D1B3FCCC90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327F-0AD8-4062-9A49-CE9697EE45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2"/>
          </p:nvPr>
        </p:nvSpPr>
        <p:spPr>
          <a:xfrm rot="16200000">
            <a:off x="-717550" y="5775325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D05CD16-05C0-45BC-A851-C81D043D0B49}" type="datetimeFigureOut">
              <a:rPr lang="en-US"/>
              <a:pPr>
                <a:defRPr/>
              </a:pPr>
              <a:t>9/24/2014</a:t>
            </a:fld>
            <a:r>
              <a:rPr lang="en-US" dirty="0"/>
              <a:t> JOHN STEVENSON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a0792138.ENT\Pictures\icons\ccscube256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908720"/>
            <a:ext cx="5040560" cy="504056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63" r:id="rId6"/>
    <p:sldLayoutId id="2147483664" r:id="rId7"/>
    <p:sldLayoutId id="2147483665" r:id="rId8"/>
    <p:sldLayoutId id="2147483666" r:id="rId9"/>
    <p:sldLayoutId id="2147483657" r:id="rId10"/>
    <p:sldLayoutId id="2147483656" r:id="rId11"/>
    <p:sldLayoutId id="2147483688" r:id="rId12"/>
    <p:sldLayoutId id="2147483690" r:id="rId13"/>
    <p:sldLayoutId id="2147483692" r:id="rId14"/>
    <p:sldLayoutId id="2147483693" r:id="rId15"/>
    <p:sldLayoutId id="214748369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a0792138.ENT\Pictures\icons\ccscube256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908720"/>
            <a:ext cx="5040560" cy="504056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  <p:extLst>
      <p:ext uri="{BB962C8B-B14F-4D97-AF65-F5344CB8AC3E}">
        <p14:creationId xmlns:p14="http://schemas.microsoft.com/office/powerpoint/2010/main" val="367976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a0792138.ENT\Pictures\icons\ccscube256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908720"/>
            <a:ext cx="5040560" cy="504056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  <p:extLst>
      <p:ext uri="{BB962C8B-B14F-4D97-AF65-F5344CB8AC3E}">
        <p14:creationId xmlns:p14="http://schemas.microsoft.com/office/powerpoint/2010/main" val="9300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a0792138.ENT\Pictures\icons\ccscube256.png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908720"/>
            <a:ext cx="5040560" cy="504056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  <p:extLst>
      <p:ext uri="{BB962C8B-B14F-4D97-AF65-F5344CB8AC3E}">
        <p14:creationId xmlns:p14="http://schemas.microsoft.com/office/powerpoint/2010/main" val="10180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ccstudi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2e.t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iki.msp430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tool/ek-tm4c1294x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tool/sw-tm4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54826"/>
            <a:ext cx="5829298" cy="1470026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Code Composer Studio v6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Fundamentals Workshop with </a:t>
            </a:r>
            <a:r>
              <a:rPr lang="en-US" dirty="0" err="1" smtClean="0"/>
              <a:t>Tiva</a:t>
            </a:r>
            <a:r>
              <a:rPr lang="en-US" dirty="0" smtClean="0"/>
              <a:t> C Connected Launchpad</a:t>
            </a:r>
            <a:br>
              <a:rPr lang="en-US" dirty="0" smtClean="0"/>
            </a:br>
            <a:r>
              <a:rPr lang="en-US" dirty="0" smtClean="0"/>
              <a:t>(EK-TM4C1294XL)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78" y="1484784"/>
            <a:ext cx="2540529" cy="26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Composer Studio 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options:</a:t>
            </a:r>
          </a:p>
          <a:p>
            <a:pPr lvl="1"/>
            <a:r>
              <a:rPr lang="en-US" dirty="0" smtClean="0"/>
              <a:t>90 day evaluation</a:t>
            </a:r>
          </a:p>
          <a:p>
            <a:pPr lvl="1"/>
            <a:r>
              <a:rPr lang="en-US" dirty="0" smtClean="0"/>
              <a:t>MSP430: 16KB Code Size Limited with the optimizing TI compiler</a:t>
            </a:r>
          </a:p>
          <a:p>
            <a:pPr lvl="1"/>
            <a:r>
              <a:rPr lang="en-US" dirty="0" smtClean="0"/>
              <a:t>MSP430: unlimited code size with GCC</a:t>
            </a:r>
          </a:p>
          <a:p>
            <a:pPr lvl="1"/>
            <a:r>
              <a:rPr lang="en-US" dirty="0" smtClean="0"/>
              <a:t>When using XDS100 JTAG emulators</a:t>
            </a:r>
          </a:p>
          <a:p>
            <a:pPr lvl="1"/>
            <a:r>
              <a:rPr lang="en-US" dirty="0" smtClean="0"/>
              <a:t>Tied to development kits with onboard emulation (not for MSP430)</a:t>
            </a:r>
          </a:p>
          <a:p>
            <a:r>
              <a:rPr lang="en-US" dirty="0" smtClean="0"/>
              <a:t>Purchase professional tools:</a:t>
            </a:r>
          </a:p>
          <a:p>
            <a:pPr lvl="1"/>
            <a:r>
              <a:rPr lang="en-US" dirty="0" smtClean="0"/>
              <a:t>Starting at $495</a:t>
            </a:r>
          </a:p>
          <a:p>
            <a:pPr lvl="1"/>
            <a:r>
              <a:rPr lang="en-US" dirty="0" smtClean="0"/>
              <a:t>Node Locked License (tied to a PC)</a:t>
            </a:r>
          </a:p>
          <a:p>
            <a:pPr lvl="1"/>
            <a:r>
              <a:rPr lang="en-US" dirty="0" smtClean="0"/>
              <a:t>Floating Licenses available (shared licenses)</a:t>
            </a:r>
          </a:p>
          <a:p>
            <a:pPr lvl="1"/>
            <a:r>
              <a:rPr lang="en-US" dirty="0" smtClean="0">
                <a:hlinkClick r:id="rId3"/>
              </a:rPr>
              <a:t>www.ti.com/ccstudio</a:t>
            </a:r>
            <a:endParaRPr lang="en-US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465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17"/>
          <p:cNvSpPr>
            <a:spLocks noChangeArrowheads="1"/>
          </p:cNvSpPr>
          <p:nvPr/>
        </p:nvSpPr>
        <p:spPr bwMode="auto">
          <a:xfrm>
            <a:off x="6549741" y="3558658"/>
            <a:ext cx="184731" cy="36933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1362" name="Rectangle 16"/>
          <p:cNvSpPr>
            <a:spLocks noChangeArrowheads="1"/>
          </p:cNvSpPr>
          <p:nvPr/>
        </p:nvSpPr>
        <p:spPr bwMode="auto">
          <a:xfrm>
            <a:off x="2384141" y="3558658"/>
            <a:ext cx="184731" cy="36933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44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kern="1200" dirty="0"/>
              <a:t>Extensive </a:t>
            </a:r>
            <a:r>
              <a:rPr lang="en-US" kern="1200" dirty="0" smtClean="0"/>
              <a:t>Support</a:t>
            </a:r>
            <a:endParaRPr lang="en-US" kern="1200" dirty="0"/>
          </a:p>
        </p:txBody>
      </p:sp>
      <p:sp>
        <p:nvSpPr>
          <p:cNvPr id="271364" name="Content Placeholder 2"/>
          <p:cNvSpPr>
            <a:spLocks noGrp="1"/>
          </p:cNvSpPr>
          <p:nvPr>
            <p:ph sz="half" idx="4294967295"/>
          </p:nvPr>
        </p:nvSpPr>
        <p:spPr>
          <a:xfrm>
            <a:off x="592138" y="1668463"/>
            <a:ext cx="3768725" cy="1728787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Videos, Blogs, Forums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Global customer support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Search for answers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http://e2e.ti.com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b="1" dirty="0" smtClean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endParaRPr lang="en-US" sz="900" dirty="0" smtClean="0"/>
          </a:p>
        </p:txBody>
      </p:sp>
      <p:sp>
        <p:nvSpPr>
          <p:cNvPr id="271365" name="Content Placeholder 11"/>
          <p:cNvSpPr>
            <a:spLocks noGrp="1"/>
          </p:cNvSpPr>
          <p:nvPr>
            <p:ph sz="half" idx="4294967295"/>
          </p:nvPr>
        </p:nvSpPr>
        <p:spPr>
          <a:xfrm>
            <a:off x="4757738" y="1673226"/>
            <a:ext cx="3740150" cy="182245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Technical articles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Training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Design ideas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hlinkClick r:id="rId4"/>
              </a:rPr>
              <a:t>http://processors.wiki.ti.com</a:t>
            </a:r>
            <a:endParaRPr lang="en-US" dirty="0" smtClean="0"/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592138" y="1057275"/>
            <a:ext cx="3768725" cy="538162"/>
          </a:xfrm>
          <a:prstGeom prst="roundRect">
            <a:avLst/>
          </a:prstGeo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</a:rPr>
              <a:t>E2E Community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57738" y="1057275"/>
            <a:ext cx="3768725" cy="538162"/>
          </a:xfrm>
          <a:prstGeom prst="roundRect">
            <a:avLst/>
          </a:prstGeo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Wiki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00" y="3343278"/>
            <a:ext cx="3430600" cy="290512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3" y="3359367"/>
            <a:ext cx="3444117" cy="28795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Channel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6859"/>
            <a:ext cx="7620000" cy="52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 idx="4294967295"/>
          </p:nvPr>
        </p:nvSpPr>
        <p:spPr>
          <a:xfrm>
            <a:off x="251520" y="2895600"/>
            <a:ext cx="8712968" cy="1362075"/>
          </a:xfrm>
          <a:noFill/>
        </p:spPr>
        <p:txBody>
          <a:bodyPr anchor="t"/>
          <a:lstStyle/>
          <a:p>
            <a:pPr algn="ctr"/>
            <a:r>
              <a:rPr lang="en-CA" sz="4000" cap="all" dirty="0" smtClean="0"/>
              <a:t>Getting Started with CCSV6 and TIVA C </a:t>
            </a:r>
            <a:r>
              <a:rPr lang="en-CA" sz="4000" cap="all" dirty="0" err="1" smtClean="0"/>
              <a:t>CONnected</a:t>
            </a:r>
            <a:r>
              <a:rPr lang="en-CA" sz="4000" cap="all" dirty="0" smtClean="0"/>
              <a:t> LAUNCHPAD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Tiva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 </a:t>
            </a:r>
            <a:r>
              <a:rPr lang="en-US" dirty="0" smtClean="0"/>
              <a:t>Connected Launchpad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51203" name="Content Placeholder 6"/>
          <p:cNvSpPr>
            <a:spLocks noGrp="1"/>
          </p:cNvSpPr>
          <p:nvPr>
            <p:ph idx="1"/>
          </p:nvPr>
        </p:nvSpPr>
        <p:spPr>
          <a:xfrm>
            <a:off x="328811" y="1111872"/>
            <a:ext cx="8467725" cy="4752527"/>
          </a:xfrm>
        </p:spPr>
        <p:txBody>
          <a:bodyPr/>
          <a:lstStyle/>
          <a:p>
            <a:r>
              <a:rPr lang="en-US" b="0" dirty="0" smtClean="0"/>
              <a:t>Low-cost evaluation platform for ARM Cortex M4-based microcontrollers</a:t>
            </a:r>
          </a:p>
          <a:p>
            <a:r>
              <a:rPr lang="en-CA" b="0" dirty="0"/>
              <a:t>Complete development environment that features </a:t>
            </a:r>
            <a:r>
              <a:rPr lang="en-CA" b="0" dirty="0" smtClean="0"/>
              <a:t>all </a:t>
            </a:r>
            <a:r>
              <a:rPr lang="en-CA" b="0" dirty="0"/>
              <a:t>of the hardware and software necessary to develop applications</a:t>
            </a:r>
          </a:p>
          <a:p>
            <a:r>
              <a:rPr lang="en-US" b="0" dirty="0" smtClean="0"/>
              <a:t>Uses TM4C1294NCPDT microcontroller</a:t>
            </a:r>
          </a:p>
          <a:p>
            <a:r>
              <a:rPr lang="en-US" b="0" dirty="0" smtClean="0"/>
              <a:t>On-board In-Circuit debug interface (ICDI)</a:t>
            </a:r>
          </a:p>
          <a:p>
            <a:r>
              <a:rPr lang="pt-BR" b="0" dirty="0" smtClean="0"/>
              <a:t>Website for more details: </a:t>
            </a:r>
            <a:r>
              <a:rPr lang="pt-BR" b="0" dirty="0">
                <a:hlinkClick r:id="rId3"/>
              </a:rPr>
              <a:t>http://www.ti.com/tool/ek-tm4c1294xl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C:\Users\a0322690\Documents\Training\CCSv6\Stellaris workshop\screenshots\connected_launchpa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365104"/>
            <a:ext cx="3710537" cy="17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TivaWare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51203" name="Content Placeholder 6"/>
          <p:cNvSpPr>
            <a:spLocks noGrp="1"/>
          </p:cNvSpPr>
          <p:nvPr>
            <p:ph idx="1"/>
          </p:nvPr>
        </p:nvSpPr>
        <p:spPr>
          <a:xfrm>
            <a:off x="333375" y="1185862"/>
            <a:ext cx="8415089" cy="4907433"/>
          </a:xfrm>
        </p:spPr>
        <p:txBody>
          <a:bodyPr/>
          <a:lstStyle/>
          <a:p>
            <a:r>
              <a:rPr lang="en-US" b="0" dirty="0" smtClean="0"/>
              <a:t>Extensive suite of software designed to simplify and speed up development of </a:t>
            </a:r>
            <a:r>
              <a:rPr lang="en-US" b="0" dirty="0" err="1" smtClean="0"/>
              <a:t>Tiva</a:t>
            </a:r>
            <a:r>
              <a:rPr lang="en-US" b="0" dirty="0" smtClean="0"/>
              <a:t> C Series-based MCU applications</a:t>
            </a:r>
          </a:p>
          <a:p>
            <a:r>
              <a:rPr lang="en-US" b="0" dirty="0" smtClean="0"/>
              <a:t>Includes Peripheral Driver library, Graphics Library, USB Library and code examples</a:t>
            </a:r>
          </a:p>
          <a:p>
            <a:r>
              <a:rPr lang="en-US" b="0" dirty="0" smtClean="0"/>
              <a:t>Can be downloaded free at: </a:t>
            </a:r>
            <a:r>
              <a:rPr lang="en-US" b="0" dirty="0" smtClean="0">
                <a:hlinkClick r:id="rId3"/>
              </a:rPr>
              <a:t>http://www.ti.com/tool/sw-tm4c</a:t>
            </a:r>
            <a:endParaRPr lang="en-US" b="0" dirty="0" smtClean="0"/>
          </a:p>
          <a:p>
            <a:endParaRPr lang="en-US" dirty="0" smtClean="0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BlinkY</a:t>
            </a:r>
            <a:r>
              <a:rPr lang="en-CA" dirty="0" smtClean="0"/>
              <a:t> Example:</a:t>
            </a:r>
            <a:br>
              <a:rPr lang="en-CA" dirty="0" smtClean="0"/>
            </a:br>
            <a:r>
              <a:rPr lang="en-CA" dirty="0" smtClean="0"/>
              <a:t>Basic project debugging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Blinky</a:t>
            </a:r>
            <a:r>
              <a:rPr lang="en-CA" dirty="0" smtClean="0"/>
              <a:t> Example: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764704"/>
            <a:ext cx="8467725" cy="5483497"/>
          </a:xfrm>
        </p:spPr>
        <p:txBody>
          <a:bodyPr/>
          <a:lstStyle/>
          <a:p>
            <a:r>
              <a:rPr lang="en-CA" dirty="0" smtClean="0"/>
              <a:t>Key Objectives</a:t>
            </a:r>
          </a:p>
          <a:p>
            <a:pPr lvl="1"/>
            <a:r>
              <a:rPr lang="en-CA" dirty="0" smtClean="0"/>
              <a:t>Import and build a simple program to blink the on-board LED</a:t>
            </a:r>
          </a:p>
          <a:p>
            <a:pPr lvl="1"/>
            <a:r>
              <a:rPr lang="en-CA" dirty="0" smtClean="0"/>
              <a:t>Start a debug session and load/flash the program to the </a:t>
            </a:r>
            <a:r>
              <a:rPr lang="en-CA" dirty="0" err="1" smtClean="0"/>
              <a:t>Launchpad</a:t>
            </a:r>
            <a:endParaRPr lang="en-CA" dirty="0" smtClean="0"/>
          </a:p>
          <a:p>
            <a:pPr lvl="1"/>
            <a:r>
              <a:rPr lang="en-CA" dirty="0" smtClean="0"/>
              <a:t>Run the program to blink LED</a:t>
            </a:r>
          </a:p>
          <a:p>
            <a:r>
              <a:rPr lang="en-CA" dirty="0" smtClean="0"/>
              <a:t>Tools and Concepts Covered</a:t>
            </a:r>
          </a:p>
          <a:p>
            <a:pPr lvl="1"/>
            <a:r>
              <a:rPr lang="en-CA" dirty="0" smtClean="0"/>
              <a:t>Workspaces</a:t>
            </a:r>
          </a:p>
          <a:p>
            <a:pPr lvl="1"/>
            <a:r>
              <a:rPr lang="en-CA" dirty="0" smtClean="0"/>
              <a:t>Welcome screen / Resource Explorer</a:t>
            </a:r>
          </a:p>
          <a:p>
            <a:pPr lvl="1"/>
            <a:r>
              <a:rPr lang="en-CA" dirty="0" smtClean="0"/>
              <a:t>Project concepts</a:t>
            </a:r>
          </a:p>
          <a:p>
            <a:pPr lvl="1"/>
            <a:r>
              <a:rPr lang="en-CA" dirty="0" smtClean="0"/>
              <a:t>Basics of working with views</a:t>
            </a:r>
          </a:p>
          <a:p>
            <a:pPr lvl="1"/>
            <a:r>
              <a:rPr lang="en-CA" dirty="0" smtClean="0"/>
              <a:t>Debug launch</a:t>
            </a:r>
          </a:p>
          <a:p>
            <a:pPr lvl="1"/>
            <a:r>
              <a:rPr lang="en-CA" dirty="0" smtClean="0"/>
              <a:t>Debug control</a:t>
            </a:r>
          </a:p>
          <a:p>
            <a:pPr lvl="1"/>
            <a:r>
              <a:rPr lang="en-CA" dirty="0" smtClean="0"/>
              <a:t>Profiling Clock Cycles</a:t>
            </a:r>
          </a:p>
          <a:p>
            <a:pPr lvl="1"/>
            <a:r>
              <a:rPr lang="en-CA" dirty="0" smtClean="0"/>
              <a:t>Local History</a:t>
            </a:r>
          </a:p>
          <a:p>
            <a:pPr lvl="1"/>
            <a:r>
              <a:rPr lang="en-CA" dirty="0" smtClean="0"/>
              <a:t>Build Properties</a:t>
            </a:r>
          </a:p>
          <a:p>
            <a:pPr lvl="1"/>
            <a:r>
              <a:rPr lang="en-CA" dirty="0" smtClean="0"/>
              <a:t>Updating compiler tools</a:t>
            </a:r>
          </a:p>
          <a:p>
            <a:pPr lvl="1"/>
            <a:r>
              <a:rPr lang="en-CA" dirty="0" smtClean="0"/>
              <a:t>Changing compiler versions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Workspace</a:t>
            </a:r>
          </a:p>
        </p:txBody>
      </p:sp>
      <p:sp>
        <p:nvSpPr>
          <p:cNvPr id="614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Launching CCS for first time requires you to select a workspace folder</a:t>
            </a:r>
          </a:p>
          <a:p>
            <a:pPr lvl="1"/>
            <a:r>
              <a:rPr lang="en-CA" dirty="0" smtClean="0"/>
              <a:t>Defaults to your user folder</a:t>
            </a:r>
          </a:p>
          <a:p>
            <a:pPr lvl="1"/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6000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33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Workspaces</a:t>
            </a:r>
          </a:p>
        </p:txBody>
      </p:sp>
      <p:sp>
        <p:nvSpPr>
          <p:cNvPr id="634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Main working folder for CCS</a:t>
            </a:r>
          </a:p>
          <a:p>
            <a:r>
              <a:rPr lang="en-US" b="0" dirty="0" smtClean="0"/>
              <a:t>Contains information to manage all the projects defined to it</a:t>
            </a:r>
          </a:p>
          <a:p>
            <a:pPr lvl="1"/>
            <a:r>
              <a:rPr lang="en-US" dirty="0" smtClean="0"/>
              <a:t>The default location of any new projects created </a:t>
            </a:r>
          </a:p>
          <a:p>
            <a:r>
              <a:rPr lang="en-US" b="0" dirty="0" smtClean="0"/>
              <a:t>User preferences, custom perspectives, cached data for plug-ins, </a:t>
            </a:r>
            <a:r>
              <a:rPr lang="en-US" b="0" dirty="0" err="1" smtClean="0"/>
              <a:t>etc</a:t>
            </a:r>
            <a:r>
              <a:rPr lang="en-US" b="0" dirty="0" smtClean="0"/>
              <a:t> all stored in the workspace </a:t>
            </a:r>
          </a:p>
          <a:p>
            <a:r>
              <a:rPr lang="en-US" b="0" dirty="0" smtClean="0"/>
              <a:t>Multiple workspaces can be maintained </a:t>
            </a:r>
          </a:p>
          <a:p>
            <a:pPr lvl="1"/>
            <a:r>
              <a:rPr lang="en-US" dirty="0" smtClean="0"/>
              <a:t>Only one can be active within each CCS instance</a:t>
            </a:r>
          </a:p>
          <a:p>
            <a:pPr lvl="1"/>
            <a:r>
              <a:rPr lang="en-US" dirty="0" smtClean="0"/>
              <a:t>The same workspace cannot be shared by multiple running instances of CCS</a:t>
            </a:r>
          </a:p>
          <a:p>
            <a:pPr lvl="1"/>
            <a:r>
              <a:rPr lang="en-US" dirty="0" smtClean="0"/>
              <a:t>It is not recommended to share workspaces amongst users</a:t>
            </a:r>
          </a:p>
        </p:txBody>
      </p:sp>
      <p:pic>
        <p:nvPicPr>
          <p:cNvPr id="63491" name="Picture 4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9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Composer Studio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is Code Composer Studio?</a:t>
            </a:r>
          </a:p>
          <a:p>
            <a:pPr lvl="1"/>
            <a:r>
              <a:rPr lang="en-US" sz="1800" dirty="0" smtClean="0"/>
              <a:t>Integrated development environment for TI’s embedded processors supporting all Microcontrollers and Processors in a single environment</a:t>
            </a:r>
          </a:p>
          <a:p>
            <a:pPr lvl="1"/>
            <a:r>
              <a:rPr lang="en-US" sz="1800" dirty="0" smtClean="0"/>
              <a:t>A suite of tools including a debugger, compiler, editor…</a:t>
            </a:r>
          </a:p>
          <a:p>
            <a:r>
              <a:rPr lang="en-US" sz="2000" dirty="0" smtClean="0"/>
              <a:t>Based on the Eclipse open source software framework</a:t>
            </a:r>
          </a:p>
          <a:p>
            <a:pPr lvl="1"/>
            <a:r>
              <a:rPr lang="en-US" sz="1800" dirty="0" smtClean="0"/>
              <a:t>Eclipse is widely used by many development environments</a:t>
            </a:r>
          </a:p>
          <a:p>
            <a:pPr lvl="1"/>
            <a:r>
              <a:rPr lang="en-US" sz="1800" dirty="0" smtClean="0"/>
              <a:t>Offers a rich set of code development tools</a:t>
            </a:r>
          </a:p>
          <a:p>
            <a:pPr lvl="1"/>
            <a:r>
              <a:rPr lang="en-US" sz="1800" dirty="0" smtClean="0"/>
              <a:t>TI contributes changes directly to the open source community</a:t>
            </a:r>
          </a:p>
          <a:p>
            <a:pPr lvl="1"/>
            <a:r>
              <a:rPr lang="en-US" sz="1800" dirty="0" smtClean="0"/>
              <a:t>Extended by TI to support device capabilities</a:t>
            </a:r>
          </a:p>
          <a:p>
            <a:r>
              <a:rPr lang="en-US" sz="2000" dirty="0" smtClean="0"/>
              <a:t>Integrate additional tools &amp; functionality</a:t>
            </a:r>
          </a:p>
          <a:p>
            <a:pPr lvl="1"/>
            <a:r>
              <a:rPr lang="en-US" sz="1800" dirty="0" smtClean="0"/>
              <a:t>OS application development tools (TI-RTOS, Linux, Android…)</a:t>
            </a:r>
          </a:p>
          <a:p>
            <a:pPr lvl="1"/>
            <a:r>
              <a:rPr lang="en-US" sz="1800" dirty="0" smtClean="0"/>
              <a:t>Code analysis, source control…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5411" y="9832"/>
            <a:ext cx="1748589" cy="10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0079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Workbench</a:t>
            </a:r>
            <a:endParaRPr lang="en-US" i="1" dirty="0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80728"/>
            <a:ext cx="8462219" cy="4897785"/>
          </a:xfrm>
        </p:spPr>
        <p:txBody>
          <a:bodyPr/>
          <a:lstStyle/>
          <a:p>
            <a:r>
              <a:rPr lang="en-US" dirty="0" smtClean="0"/>
              <a:t>Workbench</a:t>
            </a:r>
            <a:r>
              <a:rPr lang="en-US" b="0" dirty="0" smtClean="0"/>
              <a:t> refers to the main CCS GUI window</a:t>
            </a:r>
          </a:p>
          <a:p>
            <a:r>
              <a:rPr lang="en-US" b="0" dirty="0" smtClean="0"/>
              <a:t>The </a:t>
            </a:r>
            <a:r>
              <a:rPr lang="en-US" dirty="0" smtClean="0"/>
              <a:t>Workbench</a:t>
            </a:r>
            <a:r>
              <a:rPr lang="en-US" b="0" dirty="0" smtClean="0"/>
              <a:t> contains all the various views and resources used for development and debug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71684" name="Picture 6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0389327\Dropbox\Work\lprf\ss_main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048672" cy="39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6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Projects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idx="1"/>
          </p:nvPr>
        </p:nvSpPr>
        <p:spPr>
          <a:xfrm>
            <a:off x="333375" y="1185862"/>
            <a:ext cx="8467725" cy="4979441"/>
          </a:xfrm>
        </p:spPr>
        <p:txBody>
          <a:bodyPr/>
          <a:lstStyle/>
          <a:p>
            <a:r>
              <a:rPr lang="en-US" b="0" dirty="0" smtClean="0"/>
              <a:t>Projects map to directories in the file system</a:t>
            </a:r>
          </a:p>
          <a:p>
            <a:r>
              <a:rPr lang="en-US" b="0" dirty="0" smtClean="0"/>
              <a:t>Files can be added or linked to the project</a:t>
            </a:r>
          </a:p>
          <a:p>
            <a:pPr lvl="1"/>
            <a:r>
              <a:rPr lang="en-US" dirty="0" smtClean="0"/>
              <a:t>Adding file to project </a:t>
            </a:r>
          </a:p>
          <a:p>
            <a:pPr lvl="2"/>
            <a:r>
              <a:rPr lang="en-US" dirty="0" smtClean="0"/>
              <a:t>Copies the file into your project folder</a:t>
            </a:r>
          </a:p>
          <a:p>
            <a:pPr lvl="1"/>
            <a:r>
              <a:rPr lang="en-US" dirty="0" smtClean="0"/>
              <a:t>Linking file to project</a:t>
            </a:r>
          </a:p>
          <a:p>
            <a:pPr lvl="2"/>
            <a:r>
              <a:rPr lang="en-US" dirty="0" smtClean="0"/>
              <a:t>Makes a reference to the file in your project</a:t>
            </a:r>
          </a:p>
          <a:p>
            <a:pPr lvl="2"/>
            <a:r>
              <a:rPr lang="en-US" dirty="0" smtClean="0"/>
              <a:t>File stays in its original location</a:t>
            </a:r>
          </a:p>
          <a:p>
            <a:r>
              <a:rPr lang="en-US" b="0" dirty="0" smtClean="0"/>
              <a:t>Projects are either open or closed</a:t>
            </a:r>
          </a:p>
          <a:p>
            <a:pPr lvl="1"/>
            <a:r>
              <a:rPr lang="en-US" dirty="0" smtClean="0"/>
              <a:t>Closed Projects:</a:t>
            </a:r>
          </a:p>
          <a:p>
            <a:pPr lvl="2"/>
            <a:r>
              <a:rPr lang="en-US" dirty="0" smtClean="0"/>
              <a:t>Still defined to the workspace, but it cannot be modified by the Workbench</a:t>
            </a:r>
          </a:p>
          <a:p>
            <a:pPr lvl="2"/>
            <a:r>
              <a:rPr lang="en-US" dirty="0" smtClean="0"/>
              <a:t>Closed projects require less memory and are not scanned during routine activity</a:t>
            </a:r>
          </a:p>
          <a:p>
            <a:r>
              <a:rPr lang="en-US" b="0" dirty="0" smtClean="0"/>
              <a:t>Projects that are not part of the workspace must be imported into the active workspace before they can be opened</a:t>
            </a:r>
          </a:p>
          <a:p>
            <a:pPr lvl="1"/>
            <a:r>
              <a:rPr lang="en-US" dirty="0" smtClean="0"/>
              <a:t>CCSv4/5/6 projects can be imported into the workspace</a:t>
            </a:r>
          </a:p>
        </p:txBody>
      </p:sp>
      <p:pic>
        <p:nvPicPr>
          <p:cNvPr id="75779" name="Picture 4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41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Views</a:t>
            </a:r>
            <a:endParaRPr lang="en-US" i="1" dirty="0" smtClean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0" dirty="0" smtClean="0"/>
              <a:t>Views are windows within the main </a:t>
            </a:r>
            <a:r>
              <a:rPr lang="en-US" dirty="0" smtClean="0"/>
              <a:t>Workbench</a:t>
            </a:r>
            <a:r>
              <a:rPr lang="en-US" b="0" dirty="0" smtClean="0"/>
              <a:t> window that provide visual representation of some specific information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Most views can be accessed in the menu View </a:t>
            </a:r>
          </a:p>
          <a:p>
            <a:pPr lvl="1">
              <a:lnSpc>
                <a:spcPct val="80000"/>
              </a:lnSpc>
            </a:pPr>
            <a:r>
              <a:rPr lang="pt-BR" dirty="0" smtClean="0"/>
              <a:t>Can be identified by the organization in tabs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889" y="2478890"/>
            <a:ext cx="5353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ounded Rectangle 5"/>
          <p:cNvSpPr>
            <a:spLocks noChangeArrowheads="1"/>
          </p:cNvSpPr>
          <p:nvPr/>
        </p:nvSpPr>
        <p:spPr bwMode="auto">
          <a:xfrm>
            <a:off x="179388" y="3284538"/>
            <a:ext cx="1524000" cy="2540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2000" tIns="36000" rIns="72000" bIns="36000">
            <a:spAutoFit/>
          </a:bodyPr>
          <a:lstStyle/>
          <a:p>
            <a:r>
              <a:rPr lang="en-CA" sz="1000" b="1">
                <a:solidFill>
                  <a:srgbClr val="000000"/>
                </a:solidFill>
              </a:rPr>
              <a:t>Active tab (in focus)</a:t>
            </a:r>
            <a:endParaRPr lang="en-CA" sz="1000">
              <a:solidFill>
                <a:srgbClr val="000000"/>
              </a:solidFill>
            </a:endParaRPr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 flipV="1">
            <a:off x="930275" y="2708919"/>
            <a:ext cx="1181100" cy="558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1006474" y="2708919"/>
            <a:ext cx="2269381" cy="15789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79" name="Rounded Rectangle 5"/>
          <p:cNvSpPr>
            <a:spLocks noChangeArrowheads="1"/>
          </p:cNvSpPr>
          <p:nvPr/>
        </p:nvSpPr>
        <p:spPr bwMode="auto">
          <a:xfrm>
            <a:off x="473075" y="4333875"/>
            <a:ext cx="1066800" cy="42386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72000" tIns="36000" rIns="72000" bIns="36000">
            <a:spAutoFit/>
          </a:bodyPr>
          <a:lstStyle/>
          <a:p>
            <a:r>
              <a:rPr lang="en-CA" sz="1000" b="1">
                <a:solidFill>
                  <a:srgbClr val="000000"/>
                </a:solidFill>
              </a:rPr>
              <a:t>Inactive tab</a:t>
            </a:r>
          </a:p>
          <a:p>
            <a:r>
              <a:rPr lang="en-CA" sz="1000" b="1">
                <a:solidFill>
                  <a:srgbClr val="000000"/>
                </a:solidFill>
              </a:rPr>
              <a:t>(out of focus)</a:t>
            </a:r>
            <a:endParaRPr lang="en-CA" sz="1000">
              <a:solidFill>
                <a:srgbClr val="000000"/>
              </a:solidFill>
            </a:endParaRPr>
          </a:p>
        </p:txBody>
      </p:sp>
      <p:pic>
        <p:nvPicPr>
          <p:cNvPr id="79880" name="Picture 9" descr="eclip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163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Project Explorer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Displays all projects defined in the active workspace</a:t>
            </a:r>
          </a:p>
          <a:p>
            <a:r>
              <a:rPr lang="en-US" b="0" dirty="0" smtClean="0"/>
              <a:t>The view is mostly a representation of the file system of the project folder</a:t>
            </a:r>
          </a:p>
          <a:p>
            <a:pPr lvl="1"/>
            <a:r>
              <a:rPr lang="en-US" dirty="0" smtClean="0"/>
              <a:t>Linked files are marked with a special link graphic in the icon</a:t>
            </a:r>
          </a:p>
          <a:p>
            <a:r>
              <a:rPr lang="en-US" b="0" dirty="0" smtClean="0"/>
              <a:t>Use filters to hide various file types to reduce clutter in the view</a:t>
            </a:r>
          </a:p>
        </p:txBody>
      </p:sp>
      <p:pic>
        <p:nvPicPr>
          <p:cNvPr id="5" name="Picture 10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0322690\Documents\Training\CCSv6\Stellaris workshop\screenshots\proj_explor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81" y="3501008"/>
            <a:ext cx="2354263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64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Focus</a:t>
            </a:r>
            <a:endParaRPr lang="en-US" i="1" dirty="0" smtClean="0"/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3"/>
            <a:ext cx="5462761" cy="4692650"/>
          </a:xfrm>
        </p:spPr>
        <p:txBody>
          <a:bodyPr/>
          <a:lstStyle/>
          <a:p>
            <a:r>
              <a:rPr lang="en-US" dirty="0" smtClean="0"/>
              <a:t>Focus</a:t>
            </a:r>
            <a:r>
              <a:rPr lang="en-US" b="0" dirty="0" smtClean="0"/>
              <a:t> refers to the highlighted portion of the workbench</a:t>
            </a:r>
          </a:p>
          <a:p>
            <a:pPr lvl="1"/>
            <a:r>
              <a:rPr lang="en-US" dirty="0" smtClean="0"/>
              <a:t>Can be an editor, a view, a project, etc. </a:t>
            </a:r>
          </a:p>
          <a:p>
            <a:r>
              <a:rPr lang="pt-BR" b="0" dirty="0" smtClean="0"/>
              <a:t>This concept is important since several operations inside Eclipse are tied to the element in focus</a:t>
            </a:r>
          </a:p>
          <a:p>
            <a:pPr lvl="1"/>
            <a:r>
              <a:rPr lang="pt-BR" dirty="0" smtClean="0"/>
              <a:t>Project build errors, console, menu and toolbar options, etc.</a:t>
            </a:r>
            <a:endParaRPr lang="en-US" dirty="0" smtClean="0"/>
          </a:p>
        </p:txBody>
      </p:sp>
      <p:pic>
        <p:nvPicPr>
          <p:cNvPr id="133123" name="Picture 10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Rounded Rectangle 5"/>
          <p:cNvSpPr>
            <a:spLocks noChangeArrowheads="1"/>
          </p:cNvSpPr>
          <p:nvPr/>
        </p:nvSpPr>
        <p:spPr bwMode="auto">
          <a:xfrm>
            <a:off x="1835696" y="4226078"/>
            <a:ext cx="4160515" cy="1532334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solidFill>
                  <a:srgbClr val="000000"/>
                </a:solidFill>
              </a:rPr>
              <a:t>hello</a:t>
            </a:r>
            <a:r>
              <a:rPr lang="en-CA" sz="1400" i="1" dirty="0" smtClean="0">
                <a:solidFill>
                  <a:srgbClr val="000000"/>
                </a:solidFill>
              </a:rPr>
              <a:t>  </a:t>
            </a:r>
            <a:r>
              <a:rPr lang="en-CA" sz="1400" dirty="0" smtClean="0">
                <a:solidFill>
                  <a:srgbClr val="000000"/>
                </a:solidFill>
              </a:rPr>
              <a:t>project </a:t>
            </a:r>
            <a:r>
              <a:rPr lang="en-CA" sz="1400" dirty="0">
                <a:solidFill>
                  <a:srgbClr val="000000"/>
                </a:solidFill>
              </a:rPr>
              <a:t>is in </a:t>
            </a:r>
            <a:r>
              <a:rPr lang="en-CA" sz="1400" i="1" dirty="0" smtClean="0">
                <a:solidFill>
                  <a:srgbClr val="000000"/>
                </a:solidFill>
              </a:rPr>
              <a:t>Focus</a:t>
            </a:r>
            <a:r>
              <a:rPr lang="en-CA" sz="1400" dirty="0" smtClean="0">
                <a:solidFill>
                  <a:srgbClr val="000000"/>
                </a:solidFill>
              </a:rPr>
              <a:t> </a:t>
            </a:r>
            <a:r>
              <a:rPr lang="en-CA" sz="1400" dirty="0">
                <a:solidFill>
                  <a:srgbClr val="000000"/>
                </a:solidFill>
              </a:rPr>
              <a:t>since it has been selected. So pressing the </a:t>
            </a:r>
            <a:r>
              <a:rPr lang="en-CA" sz="1400" b="1" dirty="0" smtClean="0">
                <a:solidFill>
                  <a:srgbClr val="000000"/>
                </a:solidFill>
              </a:rPr>
              <a:t>Debug</a:t>
            </a:r>
            <a:r>
              <a:rPr lang="en-CA" sz="1400" dirty="0" smtClean="0">
                <a:solidFill>
                  <a:srgbClr val="000000"/>
                </a:solidFill>
              </a:rPr>
              <a:t> </a:t>
            </a:r>
            <a:r>
              <a:rPr lang="en-CA" sz="1400" dirty="0">
                <a:solidFill>
                  <a:srgbClr val="000000"/>
                </a:solidFill>
              </a:rPr>
              <a:t>button will build the project and start the debugger for the </a:t>
            </a:r>
            <a:r>
              <a:rPr lang="en-CA" sz="1400" b="1" dirty="0" smtClean="0">
                <a:solidFill>
                  <a:srgbClr val="000000"/>
                </a:solidFill>
              </a:rPr>
              <a:t>hello</a:t>
            </a:r>
            <a:r>
              <a:rPr lang="en-CA" sz="1400" i="1" dirty="0" smtClean="0">
                <a:solidFill>
                  <a:srgbClr val="000000"/>
                </a:solidFill>
              </a:rPr>
              <a:t>  </a:t>
            </a:r>
            <a:r>
              <a:rPr lang="en-CA" sz="1400" dirty="0" smtClean="0">
                <a:solidFill>
                  <a:srgbClr val="000000"/>
                </a:solidFill>
              </a:rPr>
              <a:t>project. Note how the project in focus is also highlighted in bold and with the word </a:t>
            </a:r>
            <a:r>
              <a:rPr lang="en-CA" sz="1400" b="1" dirty="0" smtClean="0">
                <a:solidFill>
                  <a:srgbClr val="000000"/>
                </a:solidFill>
              </a:rPr>
              <a:t>Active</a:t>
            </a:r>
            <a:r>
              <a:rPr lang="en-CA" sz="1400" dirty="0" smtClean="0">
                <a:solidFill>
                  <a:srgbClr val="000000"/>
                </a:solidFill>
              </a:rPr>
              <a:t> next to it for easy identification</a:t>
            </a:r>
            <a:endParaRPr lang="en-CA" sz="1400" dirty="0">
              <a:solidFill>
                <a:srgbClr val="000000"/>
              </a:solidFill>
            </a:endParaRPr>
          </a:p>
        </p:txBody>
      </p:sp>
      <p:sp>
        <p:nvSpPr>
          <p:cNvPr id="133126" name="Line 17"/>
          <p:cNvSpPr>
            <a:spLocks noChangeShapeType="1"/>
          </p:cNvSpPr>
          <p:nvPr/>
        </p:nvSpPr>
        <p:spPr bwMode="auto">
          <a:xfrm flipV="1">
            <a:off x="5407048" y="2276872"/>
            <a:ext cx="1131069" cy="194920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C:\Users\a0322690\Documents\Training\CCSv6\Stellaris workshop\screenshots\proj_explor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8" y="1544319"/>
            <a:ext cx="2354263" cy="24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52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View: </a:t>
            </a:r>
            <a:r>
              <a:rPr lang="en-US" i="1" dirty="0" smtClean="0"/>
              <a:t>Console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Multiple contexts</a:t>
            </a:r>
          </a:p>
          <a:p>
            <a:pPr lvl="1" eaLnBrk="1" hangingPunct="1"/>
            <a:r>
              <a:rPr lang="en-US" dirty="0" smtClean="0"/>
              <a:t>Can display build messages or debug messages (including CIO) depending on which console is selected</a:t>
            </a:r>
          </a:p>
          <a:p>
            <a:pPr lvl="1" eaLnBrk="1" hangingPunct="1"/>
            <a:r>
              <a:rPr lang="en-US" dirty="0" smtClean="0"/>
              <a:t>Automatically switches contexts when a new message occurs</a:t>
            </a:r>
          </a:p>
          <a:p>
            <a:pPr lvl="2" eaLnBrk="1" hangingPunct="1"/>
            <a:r>
              <a:rPr lang="en-US" dirty="0" smtClean="0"/>
              <a:t>Can use the </a:t>
            </a:r>
            <a:r>
              <a:rPr lang="en-US" b="1" dirty="0" smtClean="0"/>
              <a:t>Pin</a:t>
            </a:r>
            <a:r>
              <a:rPr lang="en-US" dirty="0" smtClean="0"/>
              <a:t> option to prevent this</a:t>
            </a:r>
          </a:p>
          <a:p>
            <a:pPr eaLnBrk="1" hangingPunct="1"/>
            <a:r>
              <a:rPr lang="en-US" b="0" dirty="0" smtClean="0"/>
              <a:t>You can open multiple console windows</a:t>
            </a:r>
          </a:p>
          <a:p>
            <a:pPr lvl="1" eaLnBrk="1" hangingPunct="1"/>
            <a:r>
              <a:rPr lang="en-US" dirty="0" smtClean="0"/>
              <a:t>CIO output in one and build messages in the other</a:t>
            </a:r>
          </a:p>
        </p:txBody>
      </p:sp>
      <p:pic>
        <p:nvPicPr>
          <p:cNvPr id="6" name="Picture 10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4420977"/>
            <a:ext cx="7461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68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Target Configuration Files - Basics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Configuration files are xml files that define the connection and device (have a file extension *.</a:t>
            </a:r>
            <a:r>
              <a:rPr lang="en-US" dirty="0" err="1" smtClean="0"/>
              <a:t>ccxml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Target Configurations </a:t>
            </a:r>
            <a:r>
              <a:rPr lang="en-US" dirty="0" smtClean="0"/>
              <a:t>view is used to manage and work with target configuration files</a:t>
            </a:r>
          </a:p>
          <a:p>
            <a:r>
              <a:rPr lang="en-US" i="1" dirty="0" smtClean="0"/>
              <a:t>Target Configuration Editor</a:t>
            </a:r>
            <a:r>
              <a:rPr lang="en-US" dirty="0" smtClean="0"/>
              <a:t> is used to create/modify target configuration </a:t>
            </a:r>
            <a:r>
              <a:rPr lang="en-US" dirty="0" smtClean="0"/>
              <a:t>files</a:t>
            </a:r>
          </a:p>
          <a:p>
            <a:pPr lvl="1"/>
            <a:r>
              <a:rPr lang="en-US" i="1" dirty="0" smtClean="0"/>
              <a:t>Basic</a:t>
            </a:r>
            <a:r>
              <a:rPr lang="en-US" dirty="0" smtClean="0"/>
              <a:t> </a:t>
            </a:r>
            <a:r>
              <a:rPr lang="en-US" dirty="0" smtClean="0"/>
              <a:t>tab is intended to be used by majority of end </a:t>
            </a:r>
            <a:r>
              <a:rPr lang="en-US" dirty="0" smtClean="0"/>
              <a:t>users</a:t>
            </a:r>
          </a:p>
          <a:p>
            <a:pPr lvl="1"/>
            <a:r>
              <a:rPr lang="en-US" i="1" dirty="0" smtClean="0"/>
              <a:t>Advanced</a:t>
            </a:r>
            <a:r>
              <a:rPr lang="en-US" dirty="0" smtClean="0"/>
              <a:t> </a:t>
            </a:r>
            <a:r>
              <a:rPr lang="en-US" dirty="0" smtClean="0"/>
              <a:t>tab is intended to be used for adjusting default properties, initialization scripts or creating target configurations for new boards/devices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901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config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92896"/>
            <a:ext cx="3135688" cy="1928195"/>
          </a:xfrm>
          <a:prstGeom prst="rect">
            <a:avLst/>
          </a:prstGeom>
        </p:spPr>
      </p:pic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Target Configurations</a:t>
            </a:r>
            <a:endParaRPr lang="en-CA" i="1" dirty="0" smtClean="0"/>
          </a:p>
        </p:txBody>
      </p:sp>
      <p:sp>
        <p:nvSpPr>
          <p:cNvPr id="93187" name="Rectangle 4"/>
          <p:cNvSpPr>
            <a:spLocks noGrp="1" noChangeArrowheads="1"/>
          </p:cNvSpPr>
          <p:nvPr>
            <p:ph idx="1"/>
          </p:nvPr>
        </p:nvSpPr>
        <p:spPr>
          <a:xfrm>
            <a:off x="333375" y="1185863"/>
            <a:ext cx="8343081" cy="4692650"/>
          </a:xfrm>
        </p:spPr>
        <p:txBody>
          <a:bodyPr/>
          <a:lstStyle/>
          <a:p>
            <a:r>
              <a:rPr lang="en-US" dirty="0" smtClean="0"/>
              <a:t>Target configurations </a:t>
            </a:r>
            <a:r>
              <a:rPr lang="en-US" dirty="0" smtClean="0"/>
              <a:t>are easily </a:t>
            </a:r>
            <a:r>
              <a:rPr lang="en-US" dirty="0" smtClean="0"/>
              <a:t>deleted, copied and opened for inspection (XML files)</a:t>
            </a:r>
          </a:p>
          <a:p>
            <a:r>
              <a:rPr lang="en-US" dirty="0" smtClean="0"/>
              <a:t>Launch a debug session quick: right-click on target configuration and select </a:t>
            </a:r>
            <a:r>
              <a:rPr lang="en-US" i="1" dirty="0" smtClean="0"/>
              <a:t>Launch Selected Configuration</a:t>
            </a:r>
            <a:endParaRPr lang="en-US" dirty="0" smtClean="0"/>
          </a:p>
          <a:p>
            <a:r>
              <a:rPr lang="en-US" i="1" dirty="0" smtClean="0"/>
              <a:t>Debug</a:t>
            </a:r>
            <a:r>
              <a:rPr lang="en-US" dirty="0" smtClean="0"/>
              <a:t>     will use target configuration that </a:t>
            </a:r>
            <a:br>
              <a:rPr lang="en-US" dirty="0" smtClean="0"/>
            </a:br>
            <a:r>
              <a:rPr lang="en-US" dirty="0" smtClean="0"/>
              <a:t>is identified with </a:t>
            </a:r>
            <a:r>
              <a:rPr lang="en-US" dirty="0" smtClean="0">
                <a:solidFill>
                  <a:srgbClr val="CC9900"/>
                </a:solidFill>
              </a:rPr>
              <a:t>[Default]</a:t>
            </a:r>
            <a:r>
              <a:rPr lang="en-US" dirty="0" smtClean="0"/>
              <a:t> tag in </a:t>
            </a:r>
            <a:r>
              <a:rPr lang="en-US" i="1" dirty="0" smtClean="0"/>
              <a:t>Target </a:t>
            </a:r>
            <a:br>
              <a:rPr lang="en-US" i="1" dirty="0" smtClean="0"/>
            </a:br>
            <a:r>
              <a:rPr lang="en-US" i="1" dirty="0" smtClean="0"/>
              <a:t>Configurations</a:t>
            </a:r>
            <a:r>
              <a:rPr lang="en-US" dirty="0" smtClean="0"/>
              <a:t> View </a:t>
            </a:r>
          </a:p>
          <a:p>
            <a:pPr lvl="1"/>
            <a:r>
              <a:rPr lang="en-US" dirty="0" smtClean="0"/>
              <a:t>Right click on a file and select </a:t>
            </a:r>
            <a:r>
              <a:rPr lang="en-US" i="1" dirty="0" smtClean="0"/>
              <a:t>Set as Default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make it the default</a:t>
            </a:r>
          </a:p>
          <a:p>
            <a:pPr lvl="1"/>
            <a:r>
              <a:rPr lang="en-US" i="1" dirty="0" smtClean="0"/>
              <a:t>Debug Active Project</a:t>
            </a:r>
            <a:r>
              <a:rPr lang="en-US" dirty="0" smtClean="0"/>
              <a:t> will also use the </a:t>
            </a:r>
            <a:r>
              <a:rPr lang="en-US" dirty="0" smtClean="0">
                <a:solidFill>
                  <a:srgbClr val="CC9900"/>
                </a:solidFill>
              </a:rPr>
              <a:t>[Default]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there is no target configuration file in the project</a:t>
            </a:r>
          </a:p>
          <a:p>
            <a:endParaRPr lang="en-US" sz="1800" dirty="0" smtClean="0"/>
          </a:p>
        </p:txBody>
      </p:sp>
      <p:sp>
        <p:nvSpPr>
          <p:cNvPr id="93188" name="Line 5"/>
          <p:cNvSpPr>
            <a:spLocks noChangeShapeType="1"/>
          </p:cNvSpPr>
          <p:nvPr/>
        </p:nvSpPr>
        <p:spPr bwMode="auto">
          <a:xfrm>
            <a:off x="4643438" y="2636911"/>
            <a:ext cx="2592858" cy="1224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89" name="Line 6"/>
          <p:cNvSpPr>
            <a:spLocks noChangeShapeType="1"/>
          </p:cNvSpPr>
          <p:nvPr/>
        </p:nvSpPr>
        <p:spPr bwMode="auto">
          <a:xfrm flipV="1">
            <a:off x="4643438" y="4077071"/>
            <a:ext cx="2664866" cy="7265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29" y="2942216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3284984"/>
            <a:ext cx="4378019" cy="2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263013"/>
            <a:ext cx="4389512" cy="276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Perspectives</a:t>
            </a:r>
            <a:endParaRPr lang="en-US" i="1" dirty="0" smtClean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67725" cy="4692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0" dirty="0" smtClean="0"/>
              <a:t>Defines the initial set and layout of views in the </a:t>
            </a:r>
            <a:r>
              <a:rPr lang="en-US" dirty="0" smtClean="0"/>
              <a:t>Workbench</a:t>
            </a:r>
            <a:r>
              <a:rPr lang="en-US" b="0" dirty="0" smtClean="0"/>
              <a:t> window 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Each perspective provides a set of functionality aimed at accomplishing a specific type of task (</a:t>
            </a:r>
            <a:r>
              <a:rPr lang="en-US" dirty="0" smtClean="0"/>
              <a:t>CCS Edit </a:t>
            </a:r>
            <a:r>
              <a:rPr lang="en-US" b="0" dirty="0" smtClean="0"/>
              <a:t>for project development, </a:t>
            </a:r>
            <a:r>
              <a:rPr lang="en-US" dirty="0" smtClean="0"/>
              <a:t>CCS Debug </a:t>
            </a:r>
            <a:r>
              <a:rPr lang="en-US" b="0" dirty="0" smtClean="0"/>
              <a:t>for debugging, </a:t>
            </a:r>
            <a:r>
              <a:rPr lang="en-US" b="0" dirty="0" err="1" smtClean="0"/>
              <a:t>etc</a:t>
            </a:r>
            <a:r>
              <a:rPr lang="en-US" b="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CCS will automatically switch to the </a:t>
            </a:r>
            <a:r>
              <a:rPr lang="en-US" b="1" dirty="0" smtClean="0"/>
              <a:t>CCS Debug </a:t>
            </a:r>
            <a:r>
              <a:rPr lang="en-US" dirty="0" smtClean="0"/>
              <a:t>perspective when the debugger is started</a:t>
            </a:r>
            <a:endParaRPr lang="en-US" b="0" dirty="0" smtClean="0"/>
          </a:p>
          <a:p>
            <a:pPr>
              <a:lnSpc>
                <a:spcPct val="80000"/>
              </a:lnSpc>
            </a:pPr>
            <a:r>
              <a:rPr lang="en-US" b="0" dirty="0" smtClean="0"/>
              <a:t>Can create custom perspectives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94211" name="Picture 5" descr="eclips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4067944" y="3356992"/>
            <a:ext cx="36004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172400" y="3356992"/>
            <a:ext cx="36004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Perspective: </a:t>
            </a:r>
            <a:r>
              <a:rPr lang="en-US" i="1" dirty="0" smtClean="0"/>
              <a:t>CCS Simple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3518545" cy="4692650"/>
          </a:xfrm>
        </p:spPr>
        <p:txBody>
          <a:bodyPr/>
          <a:lstStyle/>
          <a:p>
            <a:r>
              <a:rPr lang="en-US" b="0" dirty="0" smtClean="0"/>
              <a:t>Single perspective that combines just the most common features of the </a:t>
            </a:r>
            <a:r>
              <a:rPr lang="en-US" dirty="0" smtClean="0"/>
              <a:t>CCS Edit </a:t>
            </a:r>
            <a:r>
              <a:rPr lang="en-US" b="0" dirty="0" smtClean="0"/>
              <a:t>and </a:t>
            </a:r>
            <a:r>
              <a:rPr lang="en-US" dirty="0" smtClean="0"/>
              <a:t>CCS Debug </a:t>
            </a:r>
            <a:r>
              <a:rPr lang="en-US" b="0" dirty="0" smtClean="0"/>
              <a:t>perspectives</a:t>
            </a:r>
            <a:r>
              <a:rPr lang="en-US" sz="2000" b="0" dirty="0" smtClean="0"/>
              <a:t> </a:t>
            </a:r>
          </a:p>
          <a:p>
            <a:pPr lvl="1"/>
            <a:r>
              <a:rPr lang="en-US" sz="1800" dirty="0" smtClean="0"/>
              <a:t>Simplifies the environment</a:t>
            </a:r>
            <a:br>
              <a:rPr lang="en-US" sz="1800" dirty="0" smtClean="0"/>
            </a:br>
            <a:r>
              <a:rPr lang="en-US" sz="1800" dirty="0" smtClean="0"/>
              <a:t>for new users</a:t>
            </a:r>
          </a:p>
          <a:p>
            <a:pPr lvl="1"/>
            <a:r>
              <a:rPr lang="en-US" dirty="0" smtClean="0"/>
              <a:t>Avoid perspective switching when starting a debug session</a:t>
            </a:r>
          </a:p>
          <a:p>
            <a:r>
              <a:rPr lang="en-US" sz="2000" b="0" dirty="0" smtClean="0"/>
              <a:t>Open the </a:t>
            </a:r>
            <a:r>
              <a:rPr lang="en-US" sz="2000" dirty="0" smtClean="0"/>
              <a:t>CCS Simple</a:t>
            </a:r>
            <a:r>
              <a:rPr lang="en-US" sz="2000" b="0" dirty="0" smtClean="0"/>
              <a:t> perspective from the </a:t>
            </a:r>
            <a:r>
              <a:rPr lang="en-US" sz="2000" dirty="0" smtClean="0"/>
              <a:t>Getting Started</a:t>
            </a:r>
            <a:r>
              <a:rPr lang="en-US" sz="2000" b="0" dirty="0" smtClean="0"/>
              <a:t> page </a:t>
            </a:r>
            <a:endParaRPr lang="en-US" sz="2000" b="0" dirty="0"/>
          </a:p>
        </p:txBody>
      </p:sp>
      <p:pic>
        <p:nvPicPr>
          <p:cNvPr id="2050" name="Picture 2" descr="C:\Apps\Presentations\Tips&amp;Tricks\v6\simplem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137828" cy="10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Apps\Presentations\Tips&amp;Tricks\v6\simpl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8" y="2255278"/>
            <a:ext cx="5367782" cy="38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4" y="0"/>
            <a:ext cx="8658225" cy="1189038"/>
          </a:xfrm>
        </p:spPr>
        <p:txBody>
          <a:bodyPr/>
          <a:lstStyle/>
          <a:p>
            <a:r>
              <a:rPr lang="en-US" dirty="0" smtClean="0"/>
              <a:t>Where does CCS fit in the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is a diverse ecosystem of software and tools supporting TI embedded processors (especially ARM based devices)</a:t>
            </a:r>
          </a:p>
          <a:p>
            <a:r>
              <a:rPr lang="en-US" sz="2000" dirty="0" smtClean="0"/>
              <a:t>CCS is a software development environment that is available for all of our embedded processor families</a:t>
            </a:r>
          </a:p>
          <a:p>
            <a:r>
              <a:rPr lang="en-US" sz="2000" dirty="0"/>
              <a:t>A selection of free CCS options allow users to get started without having to invest a significant amount of money</a:t>
            </a:r>
          </a:p>
          <a:p>
            <a:r>
              <a:rPr lang="en-US" sz="2000" dirty="0" smtClean="0"/>
              <a:t>Support from partner tools is essential to TI success</a:t>
            </a:r>
          </a:p>
          <a:p>
            <a:pPr lvl="1"/>
            <a:r>
              <a:rPr lang="en-US" sz="1800" dirty="0" smtClean="0"/>
              <a:t>Some of our partners provide products that offer a differentiated feature set or a feature set tailored to specific market segments</a:t>
            </a:r>
          </a:p>
          <a:p>
            <a:pPr lvl="1"/>
            <a:r>
              <a:rPr lang="en-US" sz="1800" dirty="0" smtClean="0"/>
              <a:t>Customers are free to choose the product that best meets their needs or individual preferences</a:t>
            </a:r>
          </a:p>
        </p:txBody>
      </p:sp>
    </p:spTree>
    <p:extLst>
      <p:ext uri="{BB962C8B-B14F-4D97-AF65-F5344CB8AC3E}">
        <p14:creationId xmlns:p14="http://schemas.microsoft.com/office/powerpoint/2010/main" val="9351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Main debug interface (must be open to control the target)</a:t>
            </a:r>
          </a:p>
          <a:p>
            <a:r>
              <a:rPr lang="en-CA" dirty="0" smtClean="0"/>
              <a:t>Debug</a:t>
            </a:r>
            <a:r>
              <a:rPr lang="en-CA" b="0" dirty="0" smtClean="0"/>
              <a:t> view displays</a:t>
            </a:r>
            <a:r>
              <a:rPr lang="en-CA" sz="1800" b="0" dirty="0" smtClean="0"/>
              <a:t>:</a:t>
            </a:r>
          </a:p>
          <a:p>
            <a:pPr lvl="1"/>
            <a:r>
              <a:rPr lang="en-CA" dirty="0" smtClean="0"/>
              <a:t>Target configuration or project</a:t>
            </a:r>
          </a:p>
          <a:p>
            <a:pPr lvl="1"/>
            <a:r>
              <a:rPr lang="en-CA" dirty="0" smtClean="0"/>
              <a:t>Call stack</a:t>
            </a:r>
          </a:p>
          <a:p>
            <a:pPr marL="341312" lvl="1" indent="0">
              <a:buNone/>
            </a:pPr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endParaRPr lang="en-CA" sz="1600" dirty="0" smtClean="0"/>
          </a:p>
        </p:txBody>
      </p:sp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Debug</a:t>
            </a:r>
          </a:p>
        </p:txBody>
      </p:sp>
      <p:pic>
        <p:nvPicPr>
          <p:cNvPr id="10" name="Picture 10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91680" y="3501008"/>
            <a:ext cx="4152900" cy="13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flipH="1">
            <a:off x="2483768" y="2348880"/>
            <a:ext cx="864096" cy="133364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1915732" y="3881827"/>
            <a:ext cx="288032" cy="290161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1557211" y="2708920"/>
            <a:ext cx="358521" cy="13179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Debug Control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6273899" cy="4692650"/>
          </a:xfrm>
        </p:spPr>
        <p:txBody>
          <a:bodyPr/>
          <a:lstStyle/>
          <a:p>
            <a:r>
              <a:rPr lang="en-CA" b="0" dirty="0" smtClean="0"/>
              <a:t>Commands to control target execution is available under the </a:t>
            </a:r>
            <a:r>
              <a:rPr lang="en-CA" dirty="0" smtClean="0"/>
              <a:t>Run</a:t>
            </a:r>
            <a:r>
              <a:rPr lang="en-CA" b="0" dirty="0" smtClean="0"/>
              <a:t> menu </a:t>
            </a:r>
          </a:p>
          <a:p>
            <a:r>
              <a:rPr lang="en-CA" b="0" dirty="0" smtClean="0"/>
              <a:t>CCS must be connected to the target before the target can be controlled</a:t>
            </a:r>
          </a:p>
          <a:p>
            <a:r>
              <a:rPr lang="en-CA" b="0" dirty="0" smtClean="0"/>
              <a:t>Many of the most commonly used commands are available on the main tool bar</a:t>
            </a:r>
            <a:endParaRPr lang="en-CA" sz="1800" b="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endParaRPr lang="en-CA" sz="1600" dirty="0" smtClean="0"/>
          </a:p>
        </p:txBody>
      </p:sp>
      <p:pic>
        <p:nvPicPr>
          <p:cNvPr id="2051" name="Picture 3" descr="C:\Users\a0389327\Dropbox\Work\lprf\ss_main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5648326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0389327\Dropbox\Work\lprf\ss_main\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74" y="886863"/>
            <a:ext cx="2042167" cy="533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4149080"/>
            <a:ext cx="4176464" cy="3600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660232" y="838200"/>
            <a:ext cx="360040" cy="2145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View: </a:t>
            </a:r>
            <a:r>
              <a:rPr lang="en-US" i="1" dirty="0" smtClean="0"/>
              <a:t>Breakpoints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2"/>
            <a:ext cx="8467725" cy="4907433"/>
          </a:xfrm>
        </p:spPr>
        <p:txBody>
          <a:bodyPr/>
          <a:lstStyle/>
          <a:p>
            <a:pPr eaLnBrk="1" hangingPunct="1"/>
            <a:r>
              <a:rPr lang="en-US" dirty="0" smtClean="0"/>
              <a:t>View all available breakpoints</a:t>
            </a:r>
          </a:p>
          <a:p>
            <a:pPr eaLnBrk="1" hangingPunct="1"/>
            <a:r>
              <a:rPr lang="en-US" dirty="0" smtClean="0"/>
              <a:t>Can group breakpoints by CPU (</a:t>
            </a:r>
            <a:r>
              <a:rPr lang="en-US" dirty="0" err="1" smtClean="0"/>
              <a:t>multicore</a:t>
            </a:r>
            <a:r>
              <a:rPr lang="en-US" dirty="0" smtClean="0"/>
              <a:t> device)</a:t>
            </a:r>
          </a:p>
          <a:p>
            <a:pPr eaLnBrk="1" hangingPunct="1"/>
            <a:r>
              <a:rPr lang="en-US" dirty="0" smtClean="0"/>
              <a:t>Specify various actions when the breakpoint is triggered</a:t>
            </a:r>
          </a:p>
          <a:p>
            <a:pPr lvl="1" eaLnBrk="1" hangingPunct="1"/>
            <a:r>
              <a:rPr lang="en-US" sz="1600" dirty="0" smtClean="0"/>
              <a:t>Refresh All Windows or update a specific view </a:t>
            </a:r>
          </a:p>
          <a:p>
            <a:pPr lvl="1" eaLnBrk="1" hangingPunct="1"/>
            <a:r>
              <a:rPr lang="en-US" sz="1600" dirty="0" smtClean="0"/>
              <a:t>Control Profiling (set profile halt/resume points)</a:t>
            </a:r>
          </a:p>
          <a:p>
            <a:pPr lvl="1" eaLnBrk="1" hangingPunct="1"/>
            <a:r>
              <a:rPr lang="en-US" sz="1600" dirty="0" smtClean="0"/>
              <a:t>File I/O (Probe Points in CCS 3.3)</a:t>
            </a:r>
          </a:p>
          <a:p>
            <a:pPr lvl="1" eaLnBrk="1" hangingPunct="1"/>
            <a:r>
              <a:rPr lang="en-US" sz="1600" dirty="0" smtClean="0"/>
              <a:t>Run a GEL expression</a:t>
            </a:r>
          </a:p>
          <a:p>
            <a:pPr lvl="1" eaLnBrk="1" hangingPunct="1"/>
            <a:r>
              <a:rPr lang="en-US" sz="1600" dirty="0" smtClean="0"/>
              <a:t>Set a </a:t>
            </a:r>
            <a:r>
              <a:rPr lang="en-US" sz="1600" dirty="0" err="1" smtClean="0"/>
              <a:t>Watchpoint</a:t>
            </a:r>
            <a:r>
              <a:rPr lang="en-US" sz="1600" dirty="0" smtClean="0"/>
              <a:t> </a:t>
            </a:r>
          </a:p>
          <a:p>
            <a:pPr lvl="1" eaLnBrk="1" hangingPunct="1"/>
            <a:r>
              <a:rPr lang="en-US" sz="1600" dirty="0" smtClean="0"/>
              <a:t>Control CPU trace (on selected ARM &amp; DSP devices)</a:t>
            </a:r>
          </a:p>
          <a:p>
            <a:pPr lvl="1" eaLnBrk="1" hangingPunct="1"/>
            <a:r>
              <a:rPr lang="pt-BR" sz="1600" dirty="0" smtClean="0"/>
              <a:t>Use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built-in</a:t>
            </a:r>
            <a:r>
              <a:rPr lang="pt-BR" sz="1600" dirty="0" smtClean="0"/>
              <a:t> HW </a:t>
            </a:r>
            <a:r>
              <a:rPr lang="pt-BR" sz="1600" dirty="0" err="1" smtClean="0"/>
              <a:t>counter</a:t>
            </a:r>
            <a:r>
              <a:rPr lang="pt-BR" sz="1600" dirty="0" smtClean="0"/>
              <a:t> </a:t>
            </a:r>
            <a:r>
              <a:rPr lang="pt-BR" sz="1600" dirty="0" err="1" smtClean="0"/>
              <a:t>events</a:t>
            </a:r>
            <a:r>
              <a:rPr lang="pt-BR" sz="1600" dirty="0" smtClean="0"/>
              <a:t> (</a:t>
            </a:r>
            <a:r>
              <a:rPr lang="pt-BR" sz="1600" dirty="0" err="1" smtClean="0"/>
              <a:t>Cortex</a:t>
            </a:r>
            <a:r>
              <a:rPr lang="pt-BR" sz="1600" dirty="0" smtClean="0"/>
              <a:t> </a:t>
            </a:r>
            <a:r>
              <a:rPr lang="pt-BR" sz="1600" dirty="0" err="1" smtClean="0"/>
              <a:t>devices</a:t>
            </a:r>
            <a:r>
              <a:rPr lang="pt-BR" sz="1600" dirty="0" smtClean="0"/>
              <a:t>)</a:t>
            </a:r>
            <a:endParaRPr lang="en-US" sz="16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4725144"/>
            <a:ext cx="646803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3429000"/>
            <a:ext cx="5682739" cy="28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Disassembly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15089" cy="1955105"/>
          </a:xfrm>
        </p:spPr>
        <p:txBody>
          <a:bodyPr/>
          <a:lstStyle/>
          <a:p>
            <a:r>
              <a:rPr lang="en-CA" dirty="0" smtClean="0"/>
              <a:t>View disassembled code, optionally interleaved with C source</a:t>
            </a:r>
          </a:p>
          <a:p>
            <a:r>
              <a:rPr lang="en-CA" dirty="0" smtClean="0"/>
              <a:t>Toggling the </a:t>
            </a:r>
            <a:r>
              <a:rPr lang="en-CA" i="1" dirty="0" smtClean="0"/>
              <a:t>Show Source</a:t>
            </a:r>
            <a:r>
              <a:rPr lang="en-CA" dirty="0" smtClean="0"/>
              <a:t> button toggles interleaved C source with the disassembly</a:t>
            </a:r>
          </a:p>
          <a:p>
            <a:r>
              <a:rPr lang="en-CA" dirty="0" smtClean="0"/>
              <a:t>Type symbol names (such as main) in the address field to view code at that address</a:t>
            </a:r>
          </a:p>
          <a:p>
            <a:pPr lvl="1"/>
            <a:endParaRPr lang="en-CA" sz="1400" dirty="0" smtClean="0"/>
          </a:p>
        </p:txBody>
      </p:sp>
      <p:sp>
        <p:nvSpPr>
          <p:cNvPr id="14" name="Oval 13"/>
          <p:cNvSpPr/>
          <p:nvPr/>
        </p:nvSpPr>
        <p:spPr>
          <a:xfrm>
            <a:off x="5436096" y="3356992"/>
            <a:ext cx="28803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More Debugging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Many other debugging specific views are available from the View menu</a:t>
            </a:r>
          </a:p>
          <a:p>
            <a:pPr lvl="1"/>
            <a:r>
              <a:rPr lang="en-CA" b="1" dirty="0"/>
              <a:t>Memory Browser</a:t>
            </a:r>
            <a:r>
              <a:rPr lang="en-CA" dirty="0"/>
              <a:t>: View the contents of </a:t>
            </a:r>
            <a:r>
              <a:rPr lang="en-CA" dirty="0" smtClean="0"/>
              <a:t> memory</a:t>
            </a:r>
            <a:endParaRPr lang="en-CA" dirty="0"/>
          </a:p>
          <a:p>
            <a:pPr lvl="1"/>
            <a:r>
              <a:rPr lang="en-CA" b="1" dirty="0"/>
              <a:t>Registers</a:t>
            </a:r>
            <a:r>
              <a:rPr lang="en-CA" dirty="0"/>
              <a:t>: View register values</a:t>
            </a:r>
          </a:p>
          <a:p>
            <a:pPr lvl="1"/>
            <a:r>
              <a:rPr lang="en-CA" b="1" dirty="0"/>
              <a:t>Disassembly</a:t>
            </a:r>
            <a:r>
              <a:rPr lang="en-CA" dirty="0"/>
              <a:t>: View disassembled code</a:t>
            </a:r>
          </a:p>
          <a:p>
            <a:pPr lvl="1"/>
            <a:r>
              <a:rPr lang="en-CA" b="1" dirty="0"/>
              <a:t>Breakpoints</a:t>
            </a:r>
            <a:r>
              <a:rPr lang="en-CA" dirty="0"/>
              <a:t>: View breakpoints</a:t>
            </a:r>
          </a:p>
          <a:p>
            <a:pPr lvl="1"/>
            <a:r>
              <a:rPr lang="en-CA" b="1" dirty="0"/>
              <a:t>Modules</a:t>
            </a:r>
            <a:r>
              <a:rPr lang="en-CA" dirty="0"/>
              <a:t>: Browse loaded debug symbol </a:t>
            </a:r>
            <a:r>
              <a:rPr lang="en-CA" dirty="0" smtClean="0"/>
              <a:t>information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2816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0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Compiler Versions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67725" cy="5040560"/>
          </a:xfrm>
        </p:spPr>
        <p:txBody>
          <a:bodyPr/>
          <a:lstStyle/>
          <a:p>
            <a:r>
              <a:rPr lang="en-CA" sz="2000" b="0" dirty="0" smtClean="0"/>
              <a:t>CCS supports building with many different versions of TI compilers</a:t>
            </a:r>
            <a:endParaRPr lang="en-CA" sz="2400" b="0" dirty="0"/>
          </a:p>
          <a:p>
            <a:r>
              <a:rPr lang="en-CA" sz="2000" b="0" dirty="0" smtClean="0"/>
              <a:t>Within a project you can specify the version of compiler to use for the build</a:t>
            </a:r>
          </a:p>
          <a:p>
            <a:pPr lvl="1"/>
            <a:r>
              <a:rPr lang="en-CA" sz="1800" dirty="0" smtClean="0"/>
              <a:t>Compiler version used with the project is stored in the project files</a:t>
            </a:r>
            <a:endParaRPr lang="en-CA" sz="2400" dirty="0" smtClean="0"/>
          </a:p>
          <a:p>
            <a:r>
              <a:rPr lang="en-CA" b="0" dirty="0" smtClean="0"/>
              <a:t>Before you can specify a compiler version for CCS to use, it should be “discovered” by CCS</a:t>
            </a:r>
          </a:p>
          <a:p>
            <a:r>
              <a:rPr lang="en-CA" sz="2000" b="0" dirty="0" smtClean="0"/>
              <a:t>Can </a:t>
            </a:r>
            <a:r>
              <a:rPr lang="en-US" sz="2000" b="0" dirty="0" smtClean="0"/>
              <a:t>check which versions of compiler tools are discovered by CCS by going to menu </a:t>
            </a:r>
            <a:r>
              <a:rPr lang="en-US" sz="2000" b="0" i="1" dirty="0" smtClean="0"/>
              <a:t>Window -&gt; Preferences -&gt; Code Composer Studio -&gt; Build -&gt; Compilers</a:t>
            </a:r>
            <a:r>
              <a:rPr lang="en-US" sz="2000" b="0" dirty="0" smtClean="0"/>
              <a:t>, and check the versions listed under </a:t>
            </a:r>
            <a:r>
              <a:rPr lang="en-US" sz="2000" b="0" i="1" dirty="0" smtClean="0"/>
              <a:t>Discovered tools</a:t>
            </a:r>
          </a:p>
          <a:p>
            <a:r>
              <a:rPr lang="en-US" sz="2000" b="0" dirty="0" smtClean="0"/>
              <a:t>Can install multiple versions of compiler tools and have CCS detect it </a:t>
            </a:r>
            <a:endParaRPr lang="en-CA" sz="2000" b="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pPr lvl="2"/>
            <a:endParaRPr lang="en-US" sz="1400" dirty="0" smtClean="0"/>
          </a:p>
          <a:p>
            <a:pPr>
              <a:buFontTx/>
              <a:buNone/>
            </a:pPr>
            <a:endParaRPr lang="en-CA" sz="2000" dirty="0" smtClean="0"/>
          </a:p>
          <a:p>
            <a:pPr lvl="1"/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13769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Compiler Versions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87097" cy="4692650"/>
          </a:xfrm>
        </p:spPr>
        <p:txBody>
          <a:bodyPr/>
          <a:lstStyle/>
          <a:p>
            <a:r>
              <a:rPr lang="en-CA" sz="2000" b="0" dirty="0" smtClean="0"/>
              <a:t>To check the </a:t>
            </a:r>
            <a:r>
              <a:rPr lang="en-US" sz="2000" b="0" dirty="0" smtClean="0"/>
              <a:t>version of compiler used for the project build, go to </a:t>
            </a:r>
            <a:r>
              <a:rPr lang="en-US" sz="2000" b="0" i="1" dirty="0" smtClean="0"/>
              <a:t>Properties -&gt; General -&gt; Main </a:t>
            </a:r>
            <a:r>
              <a:rPr lang="en-US" sz="2000" b="0" dirty="0" smtClean="0"/>
              <a:t>tab, and view the </a:t>
            </a:r>
            <a:r>
              <a:rPr lang="en-US" sz="2000" dirty="0" smtClean="0"/>
              <a:t>Compiler version </a:t>
            </a:r>
            <a:r>
              <a:rPr lang="en-US" sz="2000" b="0" dirty="0" smtClean="0"/>
              <a:t>field</a:t>
            </a:r>
          </a:p>
          <a:p>
            <a:r>
              <a:rPr lang="en-US" b="0" dirty="0"/>
              <a:t>M</a:t>
            </a:r>
            <a:r>
              <a:rPr lang="en-US" sz="2000" b="0" dirty="0" smtClean="0"/>
              <a:t>ultiple versions will be listed </a:t>
            </a:r>
            <a:r>
              <a:rPr lang="en-US" b="0" dirty="0" smtClean="0"/>
              <a:t>in the same field if the project was originally created using a version that is not available to the current CCS installation (first version) and CCS will try to use the closest equivalent available</a:t>
            </a:r>
            <a:endParaRPr lang="en-US" sz="2000" b="0" dirty="0" smtClean="0"/>
          </a:p>
          <a:p>
            <a:pPr marL="341312" lvl="1" indent="0">
              <a:buNone/>
            </a:pPr>
            <a:endParaRPr lang="en-CA" sz="24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  <a:p>
            <a:pPr lvl="2"/>
            <a:endParaRPr lang="en-US" sz="1400" dirty="0" smtClean="0"/>
          </a:p>
          <a:p>
            <a:pPr>
              <a:buFontTx/>
              <a:buNone/>
            </a:pPr>
            <a:endParaRPr lang="en-CA" sz="2000" dirty="0" smtClean="0"/>
          </a:p>
          <a:p>
            <a:pPr lvl="1"/>
            <a:endParaRPr lang="en-CA" sz="1600" dirty="0" smtClean="0"/>
          </a:p>
        </p:txBody>
      </p:sp>
      <p:pic>
        <p:nvPicPr>
          <p:cNvPr id="3074" name="Picture 2" descr="C:\Users\a0322690\Documents\Training\CCSv6\Stellaris workshop\screenshots\compiler_ver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1008"/>
            <a:ext cx="6234113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5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Compiler Versions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505825" cy="4692650"/>
          </a:xfrm>
        </p:spPr>
        <p:txBody>
          <a:bodyPr/>
          <a:lstStyle/>
          <a:p>
            <a:r>
              <a:rPr lang="en-CA" sz="2000" b="0" dirty="0" smtClean="0"/>
              <a:t>To </a:t>
            </a:r>
            <a:r>
              <a:rPr lang="en-US" sz="2000" b="0" dirty="0" smtClean="0"/>
              <a:t>install different version of compiler tools:</a:t>
            </a:r>
            <a:endParaRPr lang="en-US" sz="2000" dirty="0" smtClean="0"/>
          </a:p>
          <a:p>
            <a:pPr lvl="1"/>
            <a:r>
              <a:rPr lang="en-US" sz="1800" dirty="0" smtClean="0"/>
              <a:t>Go through CCS Update Manager (menu </a:t>
            </a:r>
            <a:r>
              <a:rPr lang="en-US" sz="1800" i="1" dirty="0" smtClean="0"/>
              <a:t>Help -&gt; Check for Updates</a:t>
            </a:r>
            <a:r>
              <a:rPr lang="en-US" sz="1800" dirty="0" smtClean="0"/>
              <a:t>, or </a:t>
            </a:r>
            <a:r>
              <a:rPr lang="en-US" sz="1800" i="1" dirty="0" smtClean="0"/>
              <a:t>Help -&gt; Install new Software</a:t>
            </a:r>
            <a:r>
              <a:rPr lang="en-US" sz="1800" dirty="0" smtClean="0"/>
              <a:t>) - CCS will automatically recognize the compiler tools and show it in the drop-down menu under </a:t>
            </a:r>
            <a:r>
              <a:rPr lang="en-US" sz="1800" b="1" dirty="0" smtClean="0"/>
              <a:t>Compiler version</a:t>
            </a:r>
            <a:endParaRPr lang="en-US" sz="1800" dirty="0" smtClean="0"/>
          </a:p>
          <a:p>
            <a:pPr lvl="1"/>
            <a:r>
              <a:rPr lang="en-US" sz="1800" dirty="0" smtClean="0"/>
              <a:t>Install using a separate stand-alone installer (not available for ARM and MSP430) - CCS can be made to detect it by:</a:t>
            </a:r>
          </a:p>
          <a:p>
            <a:pPr lvl="2"/>
            <a:r>
              <a:rPr lang="en-US" sz="1800" dirty="0"/>
              <a:t>A</a:t>
            </a:r>
            <a:r>
              <a:rPr lang="en-US" sz="1800" dirty="0" smtClean="0"/>
              <a:t>dding the compiler installation path to </a:t>
            </a:r>
            <a:r>
              <a:rPr lang="en-US" sz="1800" b="1" dirty="0" smtClean="0"/>
              <a:t>Tool Discovery</a:t>
            </a:r>
            <a:r>
              <a:rPr lang="en-US" sz="1800" i="1" dirty="0" smtClean="0"/>
              <a:t> </a:t>
            </a:r>
            <a:r>
              <a:rPr lang="en-US" sz="1800" b="1" dirty="0" smtClean="0"/>
              <a:t>Path</a:t>
            </a:r>
          </a:p>
          <a:p>
            <a:pPr lvl="2"/>
            <a:r>
              <a:rPr lang="en-US" sz="1800" dirty="0"/>
              <a:t>B</a:t>
            </a:r>
            <a:r>
              <a:rPr lang="en-US" sz="1800" dirty="0" smtClean="0"/>
              <a:t>rowsing directly to compiler installation path from the Project Properties</a:t>
            </a:r>
          </a:p>
          <a:p>
            <a:pPr lvl="1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>
              <a:buNone/>
            </a:pPr>
            <a:endParaRPr lang="en-CA" sz="2400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  <a:p>
            <a:pPr lvl="2"/>
            <a:endParaRPr lang="en-US" sz="1400" dirty="0" smtClean="0"/>
          </a:p>
          <a:p>
            <a:pPr>
              <a:buFontTx/>
              <a:buNone/>
            </a:pPr>
            <a:endParaRPr lang="en-CA" sz="2000" dirty="0" smtClean="0"/>
          </a:p>
          <a:p>
            <a:pPr lvl="1"/>
            <a:endParaRPr lang="en-CA" sz="1600" dirty="0" smtClean="0"/>
          </a:p>
        </p:txBody>
      </p:sp>
    </p:spTree>
    <p:extLst>
      <p:ext uri="{BB962C8B-B14F-4D97-AF65-F5344CB8AC3E}">
        <p14:creationId xmlns:p14="http://schemas.microsoft.com/office/powerpoint/2010/main" val="10734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1: </a:t>
            </a:r>
            <a:r>
              <a:rPr lang="en-CA" dirty="0" err="1" smtClean="0"/>
              <a:t>blinkY</a:t>
            </a:r>
            <a:r>
              <a:rPr lang="en-CA" dirty="0" smtClean="0"/>
              <a:t> example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30 minutes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5085184"/>
            <a:ext cx="72728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Open CCS and select the default workspace</a:t>
            </a:r>
          </a:p>
          <a:p>
            <a:r>
              <a:rPr lang="en-US" dirty="0" smtClean="0"/>
              <a:t>You can close the TI Resource Explorer View (it will not be used)</a:t>
            </a:r>
          </a:p>
          <a:p>
            <a:r>
              <a:rPr lang="en-US" dirty="0" smtClean="0"/>
              <a:t>Refer to Lab handouts for instructions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Blinky</a:t>
            </a:r>
            <a:r>
              <a:rPr lang="en-CA" dirty="0" smtClean="0"/>
              <a:t> Example: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23529" y="1052736"/>
            <a:ext cx="8136904" cy="4968552"/>
          </a:xfrm>
        </p:spPr>
        <p:txBody>
          <a:bodyPr/>
          <a:lstStyle/>
          <a:p>
            <a:r>
              <a:rPr lang="en-CA" dirty="0" smtClean="0"/>
              <a:t>In this lab we completed the following:</a:t>
            </a:r>
          </a:p>
          <a:p>
            <a:pPr lvl="1"/>
            <a:r>
              <a:rPr lang="en-CA" dirty="0" smtClean="0"/>
              <a:t>Imported and built a simple program to blink the on-board LED</a:t>
            </a:r>
          </a:p>
          <a:p>
            <a:pPr lvl="1"/>
            <a:r>
              <a:rPr lang="en-CA" dirty="0" smtClean="0"/>
              <a:t>Started a debug session and flashed the program to the </a:t>
            </a:r>
            <a:r>
              <a:rPr lang="en-CA" dirty="0" err="1" smtClean="0"/>
              <a:t>Launchpad</a:t>
            </a:r>
            <a:endParaRPr lang="en-CA" dirty="0" smtClean="0"/>
          </a:p>
          <a:p>
            <a:pPr lvl="1"/>
            <a:r>
              <a:rPr lang="en-CA" dirty="0" smtClean="0"/>
              <a:t>Ran the program to blink LED</a:t>
            </a:r>
          </a:p>
          <a:p>
            <a:pPr lvl="1"/>
            <a:r>
              <a:rPr lang="en-CA" dirty="0" smtClean="0"/>
              <a:t>Used data </a:t>
            </a:r>
            <a:r>
              <a:rPr lang="en-CA" dirty="0" err="1" smtClean="0"/>
              <a:t>watchpoints</a:t>
            </a:r>
            <a:r>
              <a:rPr lang="en-CA" dirty="0" smtClean="0"/>
              <a:t> to halt CPU during each LED toggle</a:t>
            </a:r>
          </a:p>
          <a:p>
            <a:pPr lvl="1"/>
            <a:r>
              <a:rPr lang="en-CA" dirty="0" smtClean="0"/>
              <a:t>Measured clock cycles</a:t>
            </a:r>
          </a:p>
          <a:p>
            <a:pPr lvl="1"/>
            <a:r>
              <a:rPr lang="en-CA" dirty="0" smtClean="0"/>
              <a:t>Studied Project Build Properties</a:t>
            </a:r>
          </a:p>
          <a:p>
            <a:pPr lvl="1"/>
            <a:r>
              <a:rPr lang="en-CA" dirty="0" smtClean="0"/>
              <a:t>Updated version of compiler tools</a:t>
            </a:r>
          </a:p>
          <a:p>
            <a:pPr lvl="1"/>
            <a:r>
              <a:rPr lang="en-CA" dirty="0" smtClean="0"/>
              <a:t>Changed compiler version and compiler options in the project and rebuilt/re-ran the code</a:t>
            </a:r>
          </a:p>
          <a:p>
            <a:pPr lvl="1"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377" y="1048468"/>
            <a:ext cx="3950591" cy="5199932"/>
          </a:xfrm>
        </p:spPr>
        <p:txBody>
          <a:bodyPr/>
          <a:lstStyle/>
          <a:p>
            <a:r>
              <a:rPr lang="en-US" sz="2000" dirty="0" smtClean="0"/>
              <a:t>Initial screen visible when Code Composer Studio is launched</a:t>
            </a:r>
          </a:p>
          <a:p>
            <a:r>
              <a:rPr lang="en-US" sz="2000" dirty="0" smtClean="0"/>
              <a:t>Provides fast access to common tasks</a:t>
            </a:r>
          </a:p>
          <a:p>
            <a:pPr lvl="1"/>
            <a:r>
              <a:rPr lang="en-US" sz="1800" dirty="0" smtClean="0"/>
              <a:t>Create a new project</a:t>
            </a:r>
          </a:p>
          <a:p>
            <a:pPr lvl="1"/>
            <a:r>
              <a:rPr lang="en-US" sz="1800" dirty="0" smtClean="0"/>
              <a:t>Use a example</a:t>
            </a:r>
          </a:p>
          <a:p>
            <a:pPr lvl="1"/>
            <a:r>
              <a:rPr lang="en-US" sz="1800" dirty="0" smtClean="0"/>
              <a:t>Open the App Center…</a:t>
            </a:r>
          </a:p>
          <a:p>
            <a:r>
              <a:rPr lang="en-US" sz="2000" dirty="0" smtClean="0"/>
              <a:t>Embedded Getting Started Video walks users through the basics of using CCS</a:t>
            </a:r>
          </a:p>
          <a:p>
            <a:r>
              <a:rPr lang="en-US" sz="2000" dirty="0" smtClean="0"/>
              <a:t>Links to support, videos and training material</a:t>
            </a:r>
            <a:endParaRPr lang="en-US" sz="20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1268760"/>
            <a:ext cx="4879469" cy="3836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62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HELLO Example:    PORTABLE PROJECT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Hello Example (Portable Project):  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8467725" cy="5123457"/>
          </a:xfrm>
        </p:spPr>
        <p:txBody>
          <a:bodyPr/>
          <a:lstStyle/>
          <a:p>
            <a:r>
              <a:rPr lang="en-CA" dirty="0" smtClean="0"/>
              <a:t>Key Objectives</a:t>
            </a:r>
          </a:p>
          <a:p>
            <a:pPr lvl="1"/>
            <a:r>
              <a:rPr lang="en-CA" dirty="0" smtClean="0"/>
              <a:t>Create a new portable project based on the </a:t>
            </a:r>
            <a:r>
              <a:rPr lang="en-CA" dirty="0" err="1" smtClean="0"/>
              <a:t>TivaWare</a:t>
            </a:r>
            <a:r>
              <a:rPr lang="en-CA" dirty="0" smtClean="0"/>
              <a:t> Hello example</a:t>
            </a:r>
          </a:p>
          <a:p>
            <a:pPr lvl="1"/>
            <a:r>
              <a:rPr lang="en-CA" dirty="0" smtClean="0"/>
              <a:t>Create workspace level variables for the project</a:t>
            </a:r>
          </a:p>
          <a:p>
            <a:pPr lvl="1"/>
            <a:r>
              <a:rPr lang="en-CA" dirty="0" smtClean="0"/>
              <a:t>Link files to the project using variables</a:t>
            </a:r>
          </a:p>
          <a:p>
            <a:pPr lvl="1"/>
            <a:r>
              <a:rPr lang="en-CA" dirty="0" smtClean="0"/>
              <a:t>Configure build properties using variables</a:t>
            </a:r>
          </a:p>
          <a:p>
            <a:pPr lvl="1"/>
            <a:r>
              <a:rPr lang="en-CA" dirty="0" smtClean="0"/>
              <a:t>Validate project by building, loading and running the program</a:t>
            </a:r>
          </a:p>
          <a:p>
            <a:r>
              <a:rPr lang="en-CA" dirty="0" smtClean="0"/>
              <a:t>Tools and Concepts Covered</a:t>
            </a:r>
          </a:p>
          <a:p>
            <a:pPr lvl="1"/>
            <a:r>
              <a:rPr lang="en-CA" dirty="0" smtClean="0"/>
              <a:t>Portable Projects</a:t>
            </a:r>
          </a:p>
          <a:p>
            <a:pPr lvl="1"/>
            <a:r>
              <a:rPr lang="en-CA" dirty="0" smtClean="0"/>
              <a:t>Linked resources</a:t>
            </a:r>
          </a:p>
          <a:p>
            <a:pPr lvl="1"/>
            <a:r>
              <a:rPr lang="en-CA" dirty="0" smtClean="0"/>
              <a:t>Linked resource path variables</a:t>
            </a:r>
          </a:p>
          <a:p>
            <a:pPr lvl="1"/>
            <a:r>
              <a:rPr lang="en-CA" dirty="0" smtClean="0"/>
              <a:t>Build variables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Sharing Projects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Sharing Projects</a:t>
            </a:r>
          </a:p>
        </p:txBody>
      </p:sp>
      <p:sp>
        <p:nvSpPr>
          <p:cNvPr id="148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Sharing “Simple” projects (all source/header files are contained in the project folder)</a:t>
            </a:r>
          </a:p>
          <a:p>
            <a:r>
              <a:rPr lang="en-US" b="0" dirty="0" smtClean="0"/>
              <a:t>Sharing “Linked file” projects and all source (project uses linked files)</a:t>
            </a:r>
          </a:p>
          <a:p>
            <a:r>
              <a:rPr lang="en-US" b="0" dirty="0" smtClean="0"/>
              <a:t>Sharing “Linked file” projects only (no source)</a:t>
            </a:r>
          </a:p>
          <a:p>
            <a:pPr lvl="1"/>
            <a:r>
              <a:rPr lang="en-US" dirty="0" smtClean="0"/>
              <a:t>Only the project folder is shared (person receiving project already has all source)</a:t>
            </a:r>
          </a:p>
          <a:p>
            <a:pPr lvl="1"/>
            <a:r>
              <a:rPr lang="en-US" dirty="0" smtClean="0"/>
              <a:t>Effort involves making the project “portable”</a:t>
            </a:r>
          </a:p>
          <a:p>
            <a:pPr lvl="2"/>
            <a:r>
              <a:rPr lang="en-US" dirty="0" smtClean="0"/>
              <a:t>Eliminate absolute paths in the project</a:t>
            </a:r>
          </a:p>
          <a:p>
            <a:pPr lvl="1"/>
            <a:r>
              <a:rPr lang="en-US" dirty="0" smtClean="0"/>
              <a:t>This is the most common use case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Sharing Projects – Simple Projects</a:t>
            </a:r>
          </a:p>
        </p:txBody>
      </p:sp>
      <p:sp>
        <p:nvSpPr>
          <p:cNvPr id="15053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u="sng" dirty="0" smtClean="0"/>
              <a:t>USE CASE</a:t>
            </a:r>
            <a:r>
              <a:rPr lang="en-CA" b="0" dirty="0" smtClean="0"/>
              <a:t>: Wish to share (give) a project folder and all needed source files to build the project. All source files are inside the project folder.</a:t>
            </a:r>
          </a:p>
          <a:p>
            <a:r>
              <a:rPr lang="en-CA" b="0" dirty="0" smtClean="0"/>
              <a:t>Easy to share projects with no linked files:</a:t>
            </a:r>
          </a:p>
          <a:p>
            <a:pPr lvl="1"/>
            <a:r>
              <a:rPr lang="en-US" dirty="0" smtClean="0"/>
              <a:t>The entire project folder can be distributed to another “as-is” </a:t>
            </a:r>
          </a:p>
          <a:p>
            <a:pPr lvl="1"/>
            <a:r>
              <a:rPr lang="en-US" dirty="0" smtClean="0"/>
              <a:t>The user who receives the project can import it into their workspace going to menu </a:t>
            </a:r>
            <a:r>
              <a:rPr lang="en-US" i="1" dirty="0" smtClean="0"/>
              <a:t>Project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i="1" dirty="0" smtClean="0"/>
              <a:t>Import Existing CCE/CCS Project</a:t>
            </a:r>
            <a:r>
              <a:rPr lang="en-US" dirty="0" smtClean="0"/>
              <a:t> and selecting the copied folder</a:t>
            </a:r>
          </a:p>
          <a:p>
            <a:pPr lvl="1"/>
            <a:r>
              <a:rPr lang="en-US" dirty="0" smtClean="0"/>
              <a:t>Works well for simple projects that only reference files inside the project folder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Sharing Projects – </a:t>
            </a:r>
            <a:r>
              <a:rPr lang="en-US" dirty="0" smtClean="0"/>
              <a:t>“Linked file” Projects</a:t>
            </a:r>
            <a:endParaRPr lang="en-CA" dirty="0" smtClean="0"/>
          </a:p>
        </p:txBody>
      </p:sp>
      <p:sp>
        <p:nvSpPr>
          <p:cNvPr id="15667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Most use cases involve sharing JUST the projects instead of bundling all the source files</a:t>
            </a:r>
          </a:p>
          <a:p>
            <a:pPr lvl="1"/>
            <a:r>
              <a:rPr lang="en-US" dirty="0" smtClean="0"/>
              <a:t>Wish to share a project folder only</a:t>
            </a:r>
          </a:p>
          <a:p>
            <a:pPr lvl="1"/>
            <a:r>
              <a:rPr lang="en-US" dirty="0" smtClean="0"/>
              <a:t>People will have their own local copies of the source files</a:t>
            </a:r>
          </a:p>
          <a:p>
            <a:pPr lvl="1"/>
            <a:r>
              <a:rPr lang="en-US" dirty="0" smtClean="0"/>
              <a:t>Wish to check the project folder/files into source control</a:t>
            </a:r>
          </a:p>
          <a:p>
            <a:r>
              <a:rPr lang="en-US" b="0" dirty="0" smtClean="0"/>
              <a:t>Need to make the project portable to make sure the project is easily shared</a:t>
            </a:r>
          </a:p>
          <a:p>
            <a:r>
              <a:rPr lang="en-US" b="0" dirty="0" smtClean="0"/>
              <a:t>Ideal portable projects should be usable without modifying any of the project files</a:t>
            </a:r>
          </a:p>
          <a:p>
            <a:pPr lvl="1"/>
            <a:r>
              <a:rPr lang="en-US" dirty="0" smtClean="0"/>
              <a:t>This is ideal for projects maintained in source control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Sharing Projects – </a:t>
            </a:r>
            <a:r>
              <a:rPr lang="en-US" dirty="0" smtClean="0"/>
              <a:t>“Linked file” Projects</a:t>
            </a:r>
            <a:endParaRPr lang="en-CA" dirty="0" smtClean="0"/>
          </a:p>
        </p:txBody>
      </p:sp>
      <p:sp>
        <p:nvSpPr>
          <p:cNvPr id="156674" name="Content Placeholder 4"/>
          <p:cNvSpPr>
            <a:spLocks noGrp="1"/>
          </p:cNvSpPr>
          <p:nvPr>
            <p:ph idx="1"/>
          </p:nvPr>
        </p:nvSpPr>
        <p:spPr>
          <a:xfrm>
            <a:off x="323528" y="1124744"/>
            <a:ext cx="8467725" cy="4692650"/>
          </a:xfrm>
        </p:spPr>
        <p:txBody>
          <a:bodyPr/>
          <a:lstStyle/>
          <a:p>
            <a:r>
              <a:rPr lang="en-US" b="0" dirty="0" smtClean="0"/>
              <a:t>Portable projects should avoid absolute paths</a:t>
            </a:r>
          </a:p>
          <a:p>
            <a:r>
              <a:rPr lang="en-US" b="0" dirty="0" smtClean="0"/>
              <a:t>Creating portable projects involves use of two kinds of variables:</a:t>
            </a:r>
          </a:p>
          <a:p>
            <a:pPr lvl="1"/>
            <a:r>
              <a:rPr lang="en-US" dirty="0" smtClean="0"/>
              <a:t>Linked Resource Path variable</a:t>
            </a:r>
          </a:p>
          <a:p>
            <a:pPr lvl="1"/>
            <a:r>
              <a:rPr lang="en-US" dirty="0" smtClean="0"/>
              <a:t>Build variable</a:t>
            </a:r>
          </a:p>
          <a:p>
            <a:r>
              <a:rPr lang="en-US" b="0" dirty="0" smtClean="0"/>
              <a:t>Both variables can be set to point to a directory</a:t>
            </a:r>
          </a:p>
          <a:p>
            <a:r>
              <a:rPr lang="en-US" b="0" dirty="0" smtClean="0"/>
              <a:t>Source files/resources </a:t>
            </a:r>
            <a:r>
              <a:rPr lang="en-CA" b="0" dirty="0" smtClean="0"/>
              <a:t>can then be linked relative to the Linked Resource Path Variable</a:t>
            </a:r>
            <a:endParaRPr lang="en-US" b="0" dirty="0" smtClean="0"/>
          </a:p>
          <a:p>
            <a:r>
              <a:rPr lang="en-US" b="0" dirty="0" smtClean="0"/>
              <a:t>Build Variables </a:t>
            </a:r>
            <a:r>
              <a:rPr lang="en-CA" b="0" dirty="0" smtClean="0">
                <a:solidFill>
                  <a:srgbClr val="000000"/>
                </a:solidFill>
              </a:rPr>
              <a:t>can be used when setting the project’s compiler and linker options (such as include paths to header files, paths to libraries etc)</a:t>
            </a:r>
            <a:endParaRPr lang="en-US" b="0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Create a New Project</a:t>
            </a:r>
          </a:p>
        </p:txBody>
      </p:sp>
      <p:sp>
        <p:nvSpPr>
          <p:cNvPr id="158722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4814689" cy="4692650"/>
          </a:xfrm>
        </p:spPr>
        <p:txBody>
          <a:bodyPr/>
          <a:lstStyle/>
          <a:p>
            <a:r>
              <a:rPr lang="en-CA" b="0" dirty="0" smtClean="0"/>
              <a:t>A shared project is created the same way as a regular project</a:t>
            </a:r>
          </a:p>
          <a:p>
            <a:r>
              <a:rPr lang="en-CA" b="0" dirty="0" smtClean="0"/>
              <a:t>Launch the </a:t>
            </a:r>
            <a:r>
              <a:rPr lang="en-CA" b="0" i="1" dirty="0" smtClean="0"/>
              <a:t>New CCS Project</a:t>
            </a:r>
            <a:r>
              <a:rPr lang="en-CA" b="0" dirty="0" smtClean="0"/>
              <a:t> Wizard </a:t>
            </a:r>
          </a:p>
          <a:p>
            <a:pPr lvl="1"/>
            <a:r>
              <a:rPr lang="en-CA" dirty="0" smtClean="0"/>
              <a:t>Go to menu File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i="1" dirty="0" smtClean="0">
                <a:sym typeface="Wingdings" pitchFamily="2" charset="2"/>
              </a:rPr>
              <a:t>New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i="1" dirty="0" smtClean="0">
                <a:sym typeface="Wingdings" pitchFamily="2" charset="2"/>
              </a:rPr>
              <a:t>CCS Project</a:t>
            </a:r>
            <a:endParaRPr lang="en-CA" dirty="0" smtClean="0"/>
          </a:p>
          <a:p>
            <a:r>
              <a:rPr lang="en-CA" b="0" dirty="0" smtClean="0"/>
              <a:t>Fill in the fields as shown in the right</a:t>
            </a:r>
          </a:p>
          <a:p>
            <a:r>
              <a:rPr lang="en-CA" b="0" dirty="0" smtClean="0"/>
              <a:t>Click </a:t>
            </a:r>
            <a:r>
              <a:rPr lang="en-CA" b="0" i="1" dirty="0" smtClean="0"/>
              <a:t>Finish</a:t>
            </a:r>
            <a:r>
              <a:rPr lang="en-CA" b="0" dirty="0" smtClean="0"/>
              <a:t> when done </a:t>
            </a:r>
          </a:p>
          <a:p>
            <a:r>
              <a:rPr lang="en-US" b="0" dirty="0" smtClean="0"/>
              <a:t>Generated project will appear in the Project Explorer view</a:t>
            </a:r>
          </a:p>
          <a:p>
            <a:r>
              <a:rPr lang="en-US" b="0" dirty="0" smtClean="0"/>
              <a:t>Delete </a:t>
            </a:r>
            <a:r>
              <a:rPr lang="en-US" b="0" dirty="0"/>
              <a:t>the files tm4c1294ncpdt.cmd and tm4c1294ncpdt_startup_ccs.c from the project</a:t>
            </a:r>
            <a:endParaRPr lang="en-CA" b="0" dirty="0"/>
          </a:p>
          <a:p>
            <a:pPr lvl="1"/>
            <a:endParaRPr lang="en-CA" sz="1600" dirty="0" smtClean="0"/>
          </a:p>
        </p:txBody>
      </p:sp>
      <p:pic>
        <p:nvPicPr>
          <p:cNvPr id="6" name="Picture 3" descr="C:\Users\a0322690\Documents\Training\CCSv6\Stellaris workshop\screenshots\hell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16022"/>
            <a:ext cx="3729199" cy="46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Create a Linked Resource Path Variable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4068452" cy="4536504"/>
          </a:xfrm>
        </p:spPr>
        <p:txBody>
          <a:bodyPr/>
          <a:lstStyle/>
          <a:p>
            <a:r>
              <a:rPr lang="en-CA" b="0" dirty="0" smtClean="0"/>
              <a:t>Open the workspace preferences</a:t>
            </a:r>
          </a:p>
          <a:p>
            <a:pPr lvl="1"/>
            <a:r>
              <a:rPr lang="en-CA" sz="1600" dirty="0" smtClean="0"/>
              <a:t>Menu </a:t>
            </a:r>
            <a:r>
              <a:rPr lang="en-CA" sz="1600" i="1" dirty="0" smtClean="0"/>
              <a:t>Window</a:t>
            </a:r>
            <a:r>
              <a:rPr lang="en-CA" sz="1600" dirty="0" smtClean="0"/>
              <a:t> </a:t>
            </a:r>
            <a:r>
              <a:rPr lang="en-CA" sz="1600" dirty="0" smtClean="0">
                <a:sym typeface="Wingdings" pitchFamily="2" charset="2"/>
              </a:rPr>
              <a:t></a:t>
            </a:r>
            <a:r>
              <a:rPr lang="en-CA" sz="1600" dirty="0" smtClean="0"/>
              <a:t> </a:t>
            </a:r>
            <a:r>
              <a:rPr lang="en-CA" sz="1600" i="1" dirty="0" smtClean="0"/>
              <a:t>Preferences</a:t>
            </a:r>
          </a:p>
          <a:p>
            <a:r>
              <a:rPr lang="en-CA" b="0" dirty="0" smtClean="0"/>
              <a:t>Go to the </a:t>
            </a:r>
            <a:r>
              <a:rPr lang="en-CA" b="0" i="1" dirty="0" smtClean="0"/>
              <a:t>Linked Resources</a:t>
            </a:r>
            <a:r>
              <a:rPr lang="en-CA" b="0" dirty="0" smtClean="0"/>
              <a:t> preferences</a:t>
            </a:r>
          </a:p>
          <a:p>
            <a:pPr lvl="1"/>
            <a:r>
              <a:rPr lang="en-CA" sz="1600" dirty="0" smtClean="0"/>
              <a:t>Type ‘Linked’ in the filter field to make it easier to find</a:t>
            </a:r>
          </a:p>
          <a:p>
            <a:r>
              <a:rPr lang="en-CA" b="0" dirty="0" smtClean="0"/>
              <a:t>Use the </a:t>
            </a:r>
            <a:r>
              <a:rPr lang="en-CA" b="0" i="1" dirty="0" smtClean="0"/>
              <a:t>New</a:t>
            </a:r>
            <a:r>
              <a:rPr lang="en-CA" b="0" dirty="0" smtClean="0"/>
              <a:t> button to create a ‘Linked Resource Variable’ (SW_ROOT) that points to the root location of the </a:t>
            </a:r>
            <a:r>
              <a:rPr lang="en-CA" b="0" dirty="0" err="1" smtClean="0"/>
              <a:t>TivaWare</a:t>
            </a:r>
            <a:r>
              <a:rPr lang="en-CA" b="0" dirty="0" smtClean="0"/>
              <a:t> directory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600" b="0" dirty="0" smtClean="0"/>
              <a:t>C</a:t>
            </a:r>
            <a:r>
              <a:rPr lang="en-CA" sz="1600" b="0" dirty="0"/>
              <a:t>:\ti\TivaWare_C_Series-2.1.0.12573 </a:t>
            </a:r>
            <a:br>
              <a:rPr lang="en-CA" sz="1600" b="0" dirty="0"/>
            </a:br>
            <a:endParaRPr lang="en-CA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13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lvl="0" indent="-227013" eaLnBrk="0" hangingPunct="0">
              <a:spcBef>
                <a:spcPct val="65000"/>
              </a:spcBef>
              <a:buFontTx/>
              <a:buChar char="•"/>
            </a:pPr>
            <a:r>
              <a:rPr lang="en-CA" sz="2000" kern="0" dirty="0" smtClean="0">
                <a:solidFill>
                  <a:srgbClr val="000000"/>
                </a:solidFill>
                <a:latin typeface="Arial"/>
              </a:rPr>
              <a:t>Here we will create the Linked Resource Path Variable which will be used when linking source files (resources) to the project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99992" y="2381316"/>
            <a:ext cx="4398176" cy="2783860"/>
            <a:chOff x="4611128" y="2348880"/>
            <a:chExt cx="4398176" cy="2783860"/>
          </a:xfrm>
        </p:grpSpPr>
        <p:pic>
          <p:nvPicPr>
            <p:cNvPr id="12" name="Picture 2" descr="C:\Users\a0322690\Documents\Training\CCSv6\Stellaris workshop\screenshots\path_variab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816" y="2348880"/>
              <a:ext cx="4392488" cy="278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6095268" y="4087916"/>
              <a:ext cx="226027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11128" y="2489692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758396" y="3176972"/>
              <a:ext cx="136815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355544" y="4005064"/>
              <a:ext cx="64807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Create a Build Variable</a:t>
            </a: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67725" cy="2448272"/>
          </a:xfrm>
          <a:noFill/>
        </p:spPr>
        <p:txBody>
          <a:bodyPr/>
          <a:lstStyle/>
          <a:p>
            <a:pPr lvl="0"/>
            <a:r>
              <a:rPr lang="en-CA" b="0" dirty="0" smtClean="0">
                <a:solidFill>
                  <a:srgbClr val="000000"/>
                </a:solidFill>
              </a:rPr>
              <a:t>Here we will create the Build Variable which will be used when setting the project’s compiler and linker options</a:t>
            </a:r>
            <a:endParaRPr lang="en-CA" b="0" dirty="0" smtClean="0"/>
          </a:p>
          <a:p>
            <a:r>
              <a:rPr lang="en-CA" b="0" dirty="0"/>
              <a:t>Build Variables allow you to use variables in the project properties</a:t>
            </a:r>
          </a:p>
          <a:p>
            <a:pPr lvl="1"/>
            <a:r>
              <a:rPr lang="en-CA" sz="1600" dirty="0"/>
              <a:t>Linked Resource variables are only used for linked files</a:t>
            </a:r>
          </a:p>
          <a:p>
            <a:r>
              <a:rPr lang="en-CA" b="0" dirty="0" smtClean="0"/>
              <a:t>Go to the </a:t>
            </a:r>
            <a:r>
              <a:rPr lang="en-CA" b="0" i="1" dirty="0" smtClean="0"/>
              <a:t>Build Variables</a:t>
            </a:r>
            <a:r>
              <a:rPr lang="en-CA" b="0" dirty="0" smtClean="0"/>
              <a:t> preferences</a:t>
            </a:r>
          </a:p>
          <a:p>
            <a:pPr lvl="1"/>
            <a:r>
              <a:rPr lang="en-CA" sz="1600" dirty="0" smtClean="0"/>
              <a:t>Type ‘Variables’ in the filter field to make it easier to find</a:t>
            </a:r>
          </a:p>
          <a:p>
            <a:r>
              <a:rPr lang="en-CA" b="0" dirty="0" smtClean="0"/>
              <a:t>Use the </a:t>
            </a:r>
            <a:r>
              <a:rPr lang="en-CA" b="0" i="1" dirty="0" smtClean="0"/>
              <a:t>Add</a:t>
            </a:r>
            <a:r>
              <a:rPr lang="en-CA" b="0" dirty="0" smtClean="0"/>
              <a:t> button to create a </a:t>
            </a:r>
            <a:br>
              <a:rPr lang="en-CA" b="0" dirty="0" smtClean="0"/>
            </a:br>
            <a:r>
              <a:rPr lang="en-CA" b="0" dirty="0" smtClean="0"/>
              <a:t>‘Build Variable’ (SW_ROOT) that </a:t>
            </a:r>
            <a:br>
              <a:rPr lang="en-CA" b="0" dirty="0" smtClean="0"/>
            </a:br>
            <a:r>
              <a:rPr lang="en-CA" b="0" dirty="0" smtClean="0"/>
              <a:t>points to the root location of the </a:t>
            </a:r>
            <a:br>
              <a:rPr lang="en-CA" b="0" dirty="0" smtClean="0"/>
            </a:br>
            <a:r>
              <a:rPr lang="en-CA" b="0" dirty="0" err="1" smtClean="0"/>
              <a:t>TivaWare</a:t>
            </a:r>
            <a:r>
              <a:rPr lang="en-CA" b="0" dirty="0"/>
              <a:t> directory</a:t>
            </a:r>
            <a:br>
              <a:rPr lang="en-CA" b="0" dirty="0"/>
            </a:br>
            <a:r>
              <a:rPr lang="en-CA" sz="1600" b="0" dirty="0"/>
              <a:t>C:\ti\TivaWare_C_Series-2.1.0.12573</a:t>
            </a:r>
            <a:endParaRPr lang="en-CA" sz="1600" b="0" dirty="0" smtClean="0"/>
          </a:p>
          <a:p>
            <a:r>
              <a:rPr lang="en-CA" b="0" dirty="0" smtClean="0"/>
              <a:t>Click </a:t>
            </a:r>
            <a:r>
              <a:rPr lang="en-CA" b="0" i="1" dirty="0" smtClean="0"/>
              <a:t>OK</a:t>
            </a:r>
            <a:endParaRPr lang="en-CA" b="0" dirty="0" smtClean="0"/>
          </a:p>
          <a:p>
            <a:endParaRPr lang="en-CA" sz="1400" dirty="0" smtClean="0"/>
          </a:p>
          <a:p>
            <a:pPr lvl="1"/>
            <a:endParaRPr lang="en-CA" sz="1200" dirty="0" smtClean="0"/>
          </a:p>
          <a:p>
            <a:pPr lvl="1"/>
            <a:endParaRPr lang="en-CA" sz="12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4846163" y="3501008"/>
            <a:ext cx="3989038" cy="2664296"/>
            <a:chOff x="4644008" y="3429000"/>
            <a:chExt cx="4241066" cy="2736304"/>
          </a:xfrm>
        </p:grpSpPr>
        <p:pic>
          <p:nvPicPr>
            <p:cNvPr id="9" name="Picture 2" descr="C:\Users\a0322690\Documents\Training\CCSv6\Stellaris workshop\screenshots\build_variab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429000"/>
              <a:ext cx="4169058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644008" y="3501008"/>
              <a:ext cx="50405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04048" y="3789040"/>
              <a:ext cx="57606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381018" y="3745036"/>
              <a:ext cx="504056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App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85864"/>
            <a:ext cx="3018834" cy="4692650"/>
          </a:xfrm>
        </p:spPr>
        <p:txBody>
          <a:bodyPr/>
          <a:lstStyle/>
          <a:p>
            <a:r>
              <a:rPr lang="en-US" sz="2000" dirty="0" smtClean="0"/>
              <a:t>Access to additional products</a:t>
            </a:r>
          </a:p>
          <a:p>
            <a:pPr lvl="1"/>
            <a:r>
              <a:rPr lang="en-US" sz="1800" dirty="0" smtClean="0"/>
              <a:t>“Wares”</a:t>
            </a:r>
          </a:p>
          <a:p>
            <a:pPr lvl="1"/>
            <a:r>
              <a:rPr lang="en-US" sz="1800" dirty="0" smtClean="0"/>
              <a:t>SDKs</a:t>
            </a:r>
          </a:p>
          <a:p>
            <a:pPr lvl="1"/>
            <a:r>
              <a:rPr lang="en-US" sz="1800" dirty="0" smtClean="0"/>
              <a:t>New features</a:t>
            </a:r>
          </a:p>
          <a:p>
            <a:r>
              <a:rPr lang="en-US" sz="2000" dirty="0" smtClean="0"/>
              <a:t>Keep products up to date from within CCS</a:t>
            </a:r>
          </a:p>
          <a:p>
            <a:r>
              <a:rPr lang="en-US" sz="2000" dirty="0" smtClean="0"/>
              <a:t>Further reduce CCS download size</a:t>
            </a:r>
          </a:p>
          <a:p>
            <a:r>
              <a:rPr lang="en-US" sz="2000" dirty="0" smtClean="0"/>
              <a:t>Great way to promote features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5670277" cy="40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2420887"/>
            <a:ext cx="7560840" cy="38465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4675" marR="0" lvl="1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C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74675" marR="0" lvl="1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CA" sz="1600" kern="0" dirty="0" smtClean="0">
              <a:latin typeface="+mn-lt"/>
            </a:endParaRPr>
          </a:p>
          <a:p>
            <a:pPr marL="574675" marR="0" lvl="1" indent="-2333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CA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Link Source Files to Project</a:t>
            </a: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333375" y="908720"/>
            <a:ext cx="8467725" cy="4969793"/>
          </a:xfrm>
        </p:spPr>
        <p:txBody>
          <a:bodyPr/>
          <a:lstStyle/>
          <a:p>
            <a:r>
              <a:rPr lang="en-CA" b="0" dirty="0" smtClean="0"/>
              <a:t>Source Files/Resources can be linked relative to a Linked Resource Path Variable</a:t>
            </a:r>
          </a:p>
          <a:p>
            <a:r>
              <a:rPr lang="en-CA" b="0" dirty="0" smtClean="0"/>
              <a:t>As an example, here we will link source files relative to the Linked Resource Path Variable previously created</a:t>
            </a:r>
          </a:p>
          <a:p>
            <a:pPr marL="227013" lvl="1" indent="-227013">
              <a:spcBef>
                <a:spcPct val="65000"/>
              </a:spcBef>
              <a:buFontTx/>
              <a:buChar char="•"/>
            </a:pPr>
            <a:r>
              <a:rPr lang="en-CA" sz="2000" dirty="0" smtClean="0"/>
              <a:t>Open Windows Explorer and browse to: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600" dirty="0"/>
              <a:t>C:\ti\TivaWare_C_Series-2.1.0.12573\examples\boards\ek-tm4c1294xl\hello</a:t>
            </a:r>
            <a:endParaRPr lang="en-CA" sz="1800" dirty="0" smtClean="0"/>
          </a:p>
          <a:p>
            <a:r>
              <a:rPr lang="en-CA" b="0" dirty="0" smtClean="0"/>
              <a:t>Select source files and drag and drop them into the “hello” project in the CCS </a:t>
            </a:r>
            <a:r>
              <a:rPr lang="en-CA" b="0" i="1" dirty="0" smtClean="0"/>
              <a:t>Project Explorer </a:t>
            </a:r>
            <a:r>
              <a:rPr lang="en-CA" b="0" dirty="0" smtClean="0"/>
              <a:t>view</a:t>
            </a:r>
          </a:p>
          <a:p>
            <a:pPr lvl="1">
              <a:buNone/>
            </a:pPr>
            <a:endParaRPr lang="en-CA" sz="1600" dirty="0" smtClean="0"/>
          </a:p>
        </p:txBody>
      </p:sp>
      <p:pic>
        <p:nvPicPr>
          <p:cNvPr id="6" name="Picture 2" descr="C:\Apps\CCS4Training\GREE\pics\fund5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71800" y="3933056"/>
            <a:ext cx="3672408" cy="233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Link Source Files to Project</a:t>
            </a:r>
          </a:p>
        </p:txBody>
      </p:sp>
      <p:sp>
        <p:nvSpPr>
          <p:cNvPr id="166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A dialog will appear asking if you wish to Copy or Link the files:</a:t>
            </a:r>
          </a:p>
          <a:p>
            <a:pPr lvl="1"/>
            <a:r>
              <a:rPr lang="en-CA" sz="1600" dirty="0" smtClean="0"/>
              <a:t>Select </a:t>
            </a:r>
            <a:r>
              <a:rPr lang="en-CA" sz="1600" i="1" dirty="0" smtClean="0"/>
              <a:t>Link to files</a:t>
            </a:r>
            <a:endParaRPr lang="en-CA" sz="1600" dirty="0" smtClean="0"/>
          </a:p>
          <a:p>
            <a:pPr lvl="1"/>
            <a:r>
              <a:rPr lang="en-CA" sz="1600" dirty="0" smtClean="0"/>
              <a:t>Select </a:t>
            </a:r>
            <a:r>
              <a:rPr lang="en-CA" sz="1600" i="1" dirty="0" smtClean="0"/>
              <a:t>Create link locations relative to:</a:t>
            </a:r>
            <a:endParaRPr lang="en-CA" sz="1600" dirty="0" smtClean="0"/>
          </a:p>
          <a:p>
            <a:pPr lvl="2"/>
            <a:r>
              <a:rPr lang="en-CA" sz="1400" dirty="0" smtClean="0"/>
              <a:t>Use the new Linked Resource variable we created (</a:t>
            </a:r>
            <a:r>
              <a:rPr lang="en-CA" sz="1400" b="1" dirty="0" smtClean="0"/>
              <a:t>SW_ROOT</a:t>
            </a:r>
            <a:r>
              <a:rPr lang="en-CA" sz="1400" dirty="0" smtClean="0"/>
              <a:t>)</a:t>
            </a:r>
          </a:p>
          <a:p>
            <a:pPr lvl="1"/>
            <a:r>
              <a:rPr lang="en-CA" sz="1600" dirty="0" smtClean="0"/>
              <a:t>Hit </a:t>
            </a:r>
            <a:r>
              <a:rPr lang="en-CA" sz="1600" i="1" dirty="0" smtClean="0"/>
              <a:t>OK</a:t>
            </a:r>
            <a:endParaRPr lang="en-CA" sz="1600" dirty="0" smtClean="0"/>
          </a:p>
          <a:p>
            <a:r>
              <a:rPr lang="en-CA" b="0" dirty="0" smtClean="0"/>
              <a:t>Files will now appear in the Project Explorer with the ‘link’ icon</a:t>
            </a:r>
          </a:p>
          <a:p>
            <a:pPr lvl="1"/>
            <a:endParaRPr lang="en-CA" sz="1600" dirty="0" smtClean="0"/>
          </a:p>
        </p:txBody>
      </p:sp>
      <p:sp>
        <p:nvSpPr>
          <p:cNvPr id="166918" name="AutoShape 10"/>
          <p:cNvSpPr>
            <a:spLocks noChangeArrowheads="1"/>
          </p:cNvSpPr>
          <p:nvPr/>
        </p:nvSpPr>
        <p:spPr bwMode="auto">
          <a:xfrm>
            <a:off x="4643438" y="4365625"/>
            <a:ext cx="936625" cy="576263"/>
          </a:xfrm>
          <a:prstGeom prst="rightArrow">
            <a:avLst>
              <a:gd name="adj1" fmla="val 50000"/>
              <a:gd name="adj2" fmla="val 4063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 descr="C:\Apps\CCS4Training\GREE\pics\fund5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3573016"/>
            <a:ext cx="3759149" cy="2419165"/>
          </a:xfrm>
          <a:prstGeom prst="rect">
            <a:avLst/>
          </a:prstGeom>
          <a:noFill/>
        </p:spPr>
      </p:pic>
      <p:pic>
        <p:nvPicPr>
          <p:cNvPr id="9" name="Picture 3" descr="C:\Apps\CCS4Training\GREE\pics\fund53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4149080"/>
            <a:ext cx="2508808" cy="1641565"/>
          </a:xfrm>
          <a:prstGeom prst="rect">
            <a:avLst/>
          </a:prstGeom>
          <a:noFill/>
        </p:spPr>
      </p:pic>
      <p:sp>
        <p:nvSpPr>
          <p:cNvPr id="166919" name="Line 12"/>
          <p:cNvSpPr>
            <a:spLocks noChangeShapeType="1"/>
          </p:cNvSpPr>
          <p:nvPr/>
        </p:nvSpPr>
        <p:spPr bwMode="auto">
          <a:xfrm flipH="1">
            <a:off x="6372197" y="3212976"/>
            <a:ext cx="864098" cy="1944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0322690\Documents\Training\CCSv6\Stellaris workshop\screenshots\linked_resour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47724"/>
            <a:ext cx="6777037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Link Files to Project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Right-click on the source file “</a:t>
            </a:r>
            <a:r>
              <a:rPr lang="en-CA" b="0" dirty="0" err="1" smtClean="0"/>
              <a:t>hello.c</a:t>
            </a:r>
            <a:r>
              <a:rPr lang="en-CA" b="0" dirty="0" smtClean="0"/>
              <a:t>” and check the </a:t>
            </a:r>
            <a:r>
              <a:rPr lang="en-CA" b="0" i="1" dirty="0" smtClean="0"/>
              <a:t>Properties</a:t>
            </a:r>
            <a:endParaRPr lang="en-CA" b="0" dirty="0" smtClean="0"/>
          </a:p>
          <a:p>
            <a:pPr lvl="1"/>
            <a:r>
              <a:rPr lang="en-CA" sz="1600" dirty="0" smtClean="0"/>
              <a:t>Notice how the </a:t>
            </a:r>
            <a:r>
              <a:rPr lang="en-CA" sz="1600" i="1" dirty="0" smtClean="0"/>
              <a:t>Location</a:t>
            </a:r>
            <a:r>
              <a:rPr lang="en-CA" sz="1600" dirty="0" smtClean="0"/>
              <a:t> parameter references the Linked Resource Variable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499992" y="2132856"/>
            <a:ext cx="165618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95936" y="3501008"/>
            <a:ext cx="79208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Modifying Project Properties</a:t>
            </a:r>
          </a:p>
        </p:txBody>
      </p:sp>
      <p:sp>
        <p:nvSpPr>
          <p:cNvPr id="177156" name="Content Placeholder 2"/>
          <p:cNvSpPr>
            <a:spLocks/>
          </p:cNvSpPr>
          <p:nvPr/>
        </p:nvSpPr>
        <p:spPr bwMode="auto">
          <a:xfrm>
            <a:off x="395288" y="3213100"/>
            <a:ext cx="3671887" cy="345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574675" lvl="1" indent="-233363" eaLnBrk="0" hangingPunct="0">
              <a:spcBef>
                <a:spcPct val="20000"/>
              </a:spcBef>
              <a:buFontTx/>
              <a:buChar char="–"/>
            </a:pPr>
            <a:endParaRPr lang="en-CA" sz="1000"/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</a:pPr>
            <a:endParaRPr lang="en-CA" sz="1600" b="1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4437112"/>
            <a:ext cx="3456384" cy="19825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65000"/>
              </a:spcBef>
              <a:defRPr/>
            </a:pPr>
            <a:r>
              <a:rPr kumimoji="0" lang="en-C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${&lt;BUILD VARIABLE&gt;} is the</a:t>
            </a:r>
            <a:r>
              <a:rPr kumimoji="0" lang="en-CA" sz="12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C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syntax to use a Build Variable in the project properties. Here we are setting an include path</a:t>
            </a:r>
            <a:r>
              <a:rPr kumimoji="0" lang="en-CA" sz="12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 to the root of </a:t>
            </a:r>
            <a:r>
              <a:rPr lang="en-CA" sz="1200" kern="0" dirty="0" err="1" smtClean="0">
                <a:solidFill>
                  <a:srgbClr val="0070C0"/>
                </a:solidFill>
                <a:latin typeface="+mn-lt"/>
              </a:rPr>
              <a:t>Tiva</a:t>
            </a:r>
            <a:r>
              <a:rPr kumimoji="0" lang="en-CA" sz="120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Ware installation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sz="1200" kern="0" noProof="0" dirty="0" smtClean="0">
                <a:solidFill>
                  <a:srgbClr val="0070C0"/>
                </a:solidFill>
                <a:latin typeface="+mn-lt"/>
              </a:rPr>
              <a:t>NOTE: Linked Resource Path Variables are only used when linking source files to a </a:t>
            </a:r>
            <a:r>
              <a:rPr lang="en-CA" sz="1200" kern="0" noProof="0" dirty="0" err="1" smtClean="0">
                <a:solidFill>
                  <a:srgbClr val="0070C0"/>
                </a:solidFill>
                <a:latin typeface="+mn-lt"/>
              </a:rPr>
              <a:t>projec</a:t>
            </a:r>
            <a:r>
              <a:rPr lang="en-CA" sz="1200" kern="0" dirty="0" smtClean="0">
                <a:solidFill>
                  <a:srgbClr val="0070C0"/>
                </a:solidFill>
                <a:latin typeface="+mn-lt"/>
              </a:rPr>
              <a:t>t. They cannot be used for build options. Build Variables should be used when modifying build options</a:t>
            </a:r>
            <a:endParaRPr kumimoji="0" lang="en-CA" sz="120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467725" cy="2088232"/>
          </a:xfrm>
          <a:noFill/>
          <a:ln>
            <a:noFill/>
          </a:ln>
        </p:spPr>
        <p:txBody>
          <a:bodyPr/>
          <a:lstStyle/>
          <a:p>
            <a:r>
              <a:rPr lang="en-CA" b="0" dirty="0" smtClean="0"/>
              <a:t>Paths to include files and libraries can be set relative to Build Variables</a:t>
            </a:r>
          </a:p>
          <a:p>
            <a:r>
              <a:rPr lang="en-CA" b="0" dirty="0" smtClean="0"/>
              <a:t>As a example, here we will add include file search path using the Build Variable</a:t>
            </a:r>
          </a:p>
          <a:p>
            <a:r>
              <a:rPr lang="en-CA" b="0" dirty="0" smtClean="0"/>
              <a:t>Right-click on the project and select </a:t>
            </a:r>
            <a:r>
              <a:rPr lang="en-CA" b="0" i="1" dirty="0" smtClean="0"/>
              <a:t>Properties</a:t>
            </a:r>
            <a:endParaRPr lang="en-CA" b="0" dirty="0" smtClean="0"/>
          </a:p>
          <a:p>
            <a:r>
              <a:rPr lang="en-CA" b="0" dirty="0" smtClean="0"/>
              <a:t>In the compiler </a:t>
            </a:r>
            <a:r>
              <a:rPr lang="en-CA" b="0" i="1" dirty="0" smtClean="0"/>
              <a:t>Include Options</a:t>
            </a:r>
            <a:r>
              <a:rPr lang="en-CA" b="0" dirty="0" smtClean="0"/>
              <a:t>, add the following entry to the list of include search paths:</a:t>
            </a:r>
            <a:br>
              <a:rPr lang="en-CA" b="0" dirty="0" smtClean="0"/>
            </a:br>
            <a:r>
              <a:rPr lang="en-CA" sz="1600" b="0" dirty="0" smtClean="0"/>
              <a:t>${</a:t>
            </a:r>
            <a:r>
              <a:rPr lang="en-CA" sz="1600" b="0" dirty="0"/>
              <a:t>SW_ROOT}/examples/boards/ek-tm4c1294xl</a:t>
            </a:r>
            <a:br>
              <a:rPr lang="en-CA" sz="1600" b="0" dirty="0"/>
            </a:br>
            <a:r>
              <a:rPr lang="en-CA" sz="1600" b="0" dirty="0"/>
              <a:t>${SW_ROOT}</a:t>
            </a:r>
          </a:p>
          <a:p>
            <a:r>
              <a:rPr lang="en-CA" b="0" dirty="0" smtClean="0"/>
              <a:t>Click </a:t>
            </a:r>
            <a:r>
              <a:rPr lang="en-CA" b="0" i="1" dirty="0" smtClean="0"/>
              <a:t>OK</a:t>
            </a:r>
          </a:p>
        </p:txBody>
      </p:sp>
      <p:pic>
        <p:nvPicPr>
          <p:cNvPr id="9" name="Picture 2" descr="C:\Users\a0322690\Documents\Training\CCSv6\Stellaris workshop\screenshots\include_path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33" y="3789040"/>
            <a:ext cx="5087464" cy="17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Project vs Workspace Level Variables</a:t>
            </a:r>
          </a:p>
        </p:txBody>
      </p:sp>
      <p:sp>
        <p:nvSpPr>
          <p:cNvPr id="185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1" dirty="0" smtClean="0"/>
              <a:t>Linked Resource Path Variables</a:t>
            </a:r>
            <a:r>
              <a:rPr lang="en-CA" b="0" dirty="0" smtClean="0"/>
              <a:t> and </a:t>
            </a:r>
            <a:r>
              <a:rPr lang="en-CA" b="0" i="1" dirty="0" smtClean="0"/>
              <a:t>Build Variables</a:t>
            </a:r>
            <a:r>
              <a:rPr lang="en-CA" b="0" dirty="0" smtClean="0"/>
              <a:t> can be set at the project level or workspace level</a:t>
            </a:r>
          </a:p>
          <a:p>
            <a:r>
              <a:rPr lang="en-CA" b="0" dirty="0" smtClean="0"/>
              <a:t>This current lab set these variables at the workspace level</a:t>
            </a:r>
          </a:p>
          <a:p>
            <a:r>
              <a:rPr lang="en-CA" b="0" dirty="0" smtClean="0"/>
              <a:t>What is the benefit of setting these variables at the workspace level instead of the project level?</a:t>
            </a:r>
          </a:p>
          <a:p>
            <a:pPr lvl="1"/>
            <a:r>
              <a:rPr lang="en-CA" dirty="0" smtClean="0"/>
              <a:t>All projects can reuse the same variable (set it once)</a:t>
            </a:r>
          </a:p>
          <a:p>
            <a:pPr lvl="1"/>
            <a:r>
              <a:rPr lang="en-CA" dirty="0" smtClean="0"/>
              <a:t>Do not need to modify the project!</a:t>
            </a:r>
          </a:p>
          <a:p>
            <a:pPr lvl="2"/>
            <a:r>
              <a:rPr lang="en-CA" dirty="0" smtClean="0"/>
              <a:t>This is important for projects checked into source control and to avoid constant checkouts so the project can be written to!</a:t>
            </a:r>
          </a:p>
          <a:p>
            <a:pPr lvl="2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5229200"/>
            <a:ext cx="62646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 to Lab Handouts for instructions</a:t>
            </a:r>
          </a:p>
          <a:p>
            <a:pPr algn="ctr"/>
            <a:endParaRPr lang="en-US" dirty="0"/>
          </a:p>
        </p:txBody>
      </p:sp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2: HELLO example (PORTABLE PROJECT)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30 minutes</a:t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r>
              <a:rPr lang="en-CA" sz="2800" dirty="0" smtClean="0"/>
              <a:t/>
            </a:r>
            <a:br>
              <a:rPr lang="en-CA" sz="2800" dirty="0" smtClean="0"/>
            </a:br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Hello Example (Portable Project):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124744"/>
            <a:ext cx="8467725" cy="5123457"/>
          </a:xfrm>
        </p:spPr>
        <p:txBody>
          <a:bodyPr/>
          <a:lstStyle/>
          <a:p>
            <a:r>
              <a:rPr lang="en-CA" dirty="0" smtClean="0"/>
              <a:t>In this lab we completed the following:</a:t>
            </a:r>
          </a:p>
          <a:p>
            <a:pPr lvl="1"/>
            <a:r>
              <a:rPr lang="en-CA" dirty="0" smtClean="0"/>
              <a:t>Created a new portable project</a:t>
            </a:r>
          </a:p>
          <a:p>
            <a:pPr lvl="1"/>
            <a:r>
              <a:rPr lang="en-CA" dirty="0" smtClean="0"/>
              <a:t>Created workspace level variables for the project – Linked Resource path variable and Build variable</a:t>
            </a:r>
          </a:p>
          <a:p>
            <a:pPr lvl="1"/>
            <a:r>
              <a:rPr lang="en-CA" dirty="0" smtClean="0"/>
              <a:t>Linked source files to the project using Linked Resource path variable</a:t>
            </a:r>
          </a:p>
          <a:p>
            <a:pPr lvl="1"/>
            <a:r>
              <a:rPr lang="en-CA" dirty="0" smtClean="0"/>
              <a:t>Configured include paths for compiler using Build variable</a:t>
            </a:r>
          </a:p>
          <a:p>
            <a:pPr lvl="1"/>
            <a:r>
              <a:rPr lang="en-CA" dirty="0" smtClean="0"/>
              <a:t>Validated project by building, loading and running the program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“Simple” Mode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3378" y="1048468"/>
            <a:ext cx="8631109" cy="4945932"/>
          </a:xfrm>
        </p:spPr>
        <p:txBody>
          <a:bodyPr/>
          <a:lstStyle/>
          <a:p>
            <a:r>
              <a:rPr lang="en-US" sz="2000" dirty="0" smtClean="0"/>
              <a:t>Enabling “Simple” mode reduces the environment to just essential functionality</a:t>
            </a:r>
          </a:p>
          <a:p>
            <a:r>
              <a:rPr lang="en-US" sz="2000" dirty="0" smtClean="0"/>
              <a:t>Makes it easier for new users, especially </a:t>
            </a:r>
            <a:r>
              <a:rPr lang="en-US" sz="2000" dirty="0" err="1" smtClean="0"/>
              <a:t>LaunchPad</a:t>
            </a:r>
            <a:r>
              <a:rPr lang="en-US" sz="2000" dirty="0" smtClean="0"/>
              <a:t> type customers to start using the CCS environment</a:t>
            </a:r>
            <a:endParaRPr lang="en-US" sz="2000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762681"/>
            <a:ext cx="5251649" cy="3366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7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 Explorer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6" y="1185864"/>
            <a:ext cx="4094608" cy="4692650"/>
          </a:xfrm>
        </p:spPr>
        <p:txBody>
          <a:bodyPr/>
          <a:lstStyle/>
          <a:p>
            <a:r>
              <a:rPr lang="en-US" sz="2000" dirty="0" smtClean="0"/>
              <a:t>Easily access a broad selection of packages such as </a:t>
            </a:r>
            <a:r>
              <a:rPr lang="en-US" sz="2000" dirty="0" err="1" smtClean="0"/>
              <a:t>controlSUITE</a:t>
            </a:r>
            <a:r>
              <a:rPr lang="en-US" sz="2000" dirty="0" smtClean="0"/>
              <a:t>, MSP430ware, </a:t>
            </a:r>
            <a:r>
              <a:rPr lang="en-US" sz="2000" dirty="0" err="1" smtClean="0"/>
              <a:t>TivaWare</a:t>
            </a:r>
            <a:r>
              <a:rPr lang="en-US" sz="2000" dirty="0" smtClean="0"/>
              <a:t>, TI-RTOS…</a:t>
            </a:r>
          </a:p>
          <a:p>
            <a:r>
              <a:rPr lang="en-US" sz="2000" dirty="0" smtClean="0"/>
              <a:t>Guides you step by step through using examples</a:t>
            </a:r>
          </a:p>
          <a:p>
            <a:r>
              <a:rPr lang="en-US" sz="2000" dirty="0" smtClean="0"/>
              <a:t>Provides links to documentation, videos and other collateral</a:t>
            </a:r>
          </a:p>
          <a:p>
            <a:endParaRPr lang="en-US" sz="2000" dirty="0"/>
          </a:p>
        </p:txBody>
      </p:sp>
      <p:pic>
        <p:nvPicPr>
          <p:cNvPr id="6" name="Content Placeholder 3" descr="e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54667" y="1377518"/>
            <a:ext cx="4626446" cy="362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0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Energia Support in CCSv6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Import existing </a:t>
            </a:r>
            <a:r>
              <a:rPr lang="en-US" sz="2000" dirty="0" err="1" smtClean="0"/>
              <a:t>Energia</a:t>
            </a:r>
            <a:r>
              <a:rPr lang="en-US" sz="2000" dirty="0" smtClean="0"/>
              <a:t> sketches</a:t>
            </a:r>
          </a:p>
          <a:p>
            <a:pPr lvl="1"/>
            <a:r>
              <a:rPr lang="en-US" sz="1800" dirty="0" smtClean="0"/>
              <a:t>Leverage existing work</a:t>
            </a:r>
          </a:p>
          <a:p>
            <a:pPr lvl="1"/>
            <a:r>
              <a:rPr lang="en-US" sz="1800" dirty="0" smtClean="0"/>
              <a:t>You can build/edit/debug </a:t>
            </a:r>
            <a:r>
              <a:rPr lang="en-US" sz="1800" dirty="0" err="1" smtClean="0"/>
              <a:t>Energia</a:t>
            </a:r>
            <a:r>
              <a:rPr lang="en-US" sz="1800" dirty="0" smtClean="0"/>
              <a:t> projects </a:t>
            </a:r>
            <a:br>
              <a:rPr lang="en-US" sz="1800" dirty="0" smtClean="0"/>
            </a:br>
            <a:r>
              <a:rPr lang="en-US" sz="1800" dirty="0" smtClean="0"/>
              <a:t>inside CCS</a:t>
            </a:r>
          </a:p>
          <a:p>
            <a:r>
              <a:rPr lang="en-US" dirty="0" smtClean="0"/>
              <a:t>Provide more debugging capabilities</a:t>
            </a:r>
          </a:p>
          <a:p>
            <a:pPr lvl="1"/>
            <a:r>
              <a:rPr lang="en-US" sz="1800" dirty="0" smtClean="0"/>
              <a:t>JTAG debug</a:t>
            </a:r>
          </a:p>
          <a:p>
            <a:pPr lvl="1"/>
            <a:r>
              <a:rPr lang="en-US" sz="1800" dirty="0" smtClean="0"/>
              <a:t>Register display</a:t>
            </a:r>
          </a:p>
          <a:p>
            <a:pPr lvl="1"/>
            <a:r>
              <a:rPr lang="en-US" sz="1800" dirty="0" smtClean="0"/>
              <a:t>See the generated code</a:t>
            </a:r>
          </a:p>
          <a:p>
            <a:r>
              <a:rPr lang="en-US" dirty="0" smtClean="0"/>
              <a:t>Keep it simple</a:t>
            </a:r>
          </a:p>
          <a:p>
            <a:pPr lvl="1"/>
            <a:r>
              <a:rPr lang="en-US" sz="1800" dirty="0" smtClean="0"/>
              <a:t>CCS will most likely be customer’s second debugger ever used and their first full software development environment</a:t>
            </a:r>
          </a:p>
          <a:p>
            <a:pPr lvl="1"/>
            <a:r>
              <a:rPr lang="en-US" sz="1800" dirty="0" smtClean="0"/>
              <a:t>Recommended to use “Simple” Mode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113" y="1276351"/>
            <a:ext cx="34894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172200" y="2514600"/>
            <a:ext cx="1752600" cy="381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Optimizer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Provides advice on how to get the best performance for available code size</a:t>
            </a:r>
          </a:p>
          <a:p>
            <a:r>
              <a:rPr lang="en-US" sz="2000" dirty="0" smtClean="0"/>
              <a:t>Graphical display of memory usage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2406"/>
            <a:ext cx="6096000" cy="190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58" y="2363310"/>
            <a:ext cx="5181600" cy="26015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5400000">
            <a:off x="8131970" y="5863661"/>
            <a:ext cx="177323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CCS APPS</a:t>
            </a:r>
          </a:p>
        </p:txBody>
      </p:sp>
    </p:spTree>
    <p:extLst>
      <p:ext uri="{BB962C8B-B14F-4D97-AF65-F5344CB8AC3E}">
        <p14:creationId xmlns:p14="http://schemas.microsoft.com/office/powerpoint/2010/main" val="36960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3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4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5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6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7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8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9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25746</TotalTime>
  <Words>3110</Words>
  <Application>Microsoft Office PowerPoint</Application>
  <PresentationFormat>On-screen Show (4:3)</PresentationFormat>
  <Paragraphs>424</Paragraphs>
  <Slides>57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FinalPowerpoint</vt:lpstr>
      <vt:lpstr>1_FinalPowerpoint</vt:lpstr>
      <vt:lpstr>2_FinalPowerpoint</vt:lpstr>
      <vt:lpstr>3_FinalPowerpoint</vt:lpstr>
      <vt:lpstr>Code Composer Studio v6</vt:lpstr>
      <vt:lpstr>Code Composer Studio</vt:lpstr>
      <vt:lpstr>Where does CCS fit in the Ecosystem?</vt:lpstr>
      <vt:lpstr>Getting Started View</vt:lpstr>
      <vt:lpstr>CCS App Center</vt:lpstr>
      <vt:lpstr>“Simple” Mode</vt:lpstr>
      <vt:lpstr>Resource Explorer</vt:lpstr>
      <vt:lpstr>Energia Support in CCSv6</vt:lpstr>
      <vt:lpstr>Optimizer Assistant</vt:lpstr>
      <vt:lpstr>Code Composer Studio Licenses</vt:lpstr>
      <vt:lpstr>Extensive Support</vt:lpstr>
      <vt:lpstr>YouTube Channel</vt:lpstr>
      <vt:lpstr>Getting Started with CCSV6 and TIVA C CONnected LAUNCHPAD </vt:lpstr>
      <vt:lpstr>What is Tiva C Connected Launchpad?</vt:lpstr>
      <vt:lpstr>What is TivaWare?</vt:lpstr>
      <vt:lpstr>BlinkY Example: Basic project debugging</vt:lpstr>
      <vt:lpstr>Blinky Example: Exercise Summary</vt:lpstr>
      <vt:lpstr>Workspace</vt:lpstr>
      <vt:lpstr>Eclipse Concept: Workspaces</vt:lpstr>
      <vt:lpstr>Eclipse Concept: Workbench</vt:lpstr>
      <vt:lpstr>Eclipse Concept: Projects</vt:lpstr>
      <vt:lpstr>Eclipse Concept: Views</vt:lpstr>
      <vt:lpstr>View: Project Explorer</vt:lpstr>
      <vt:lpstr>Eclipse Concept: Focus</vt:lpstr>
      <vt:lpstr>View: Console</vt:lpstr>
      <vt:lpstr>Target Configuration Files - Basics</vt:lpstr>
      <vt:lpstr>View: Target Configurations</vt:lpstr>
      <vt:lpstr>Eclipse Concept: Perspectives</vt:lpstr>
      <vt:lpstr>Perspective: CCS Simple</vt:lpstr>
      <vt:lpstr>View: Debug</vt:lpstr>
      <vt:lpstr>Debug Control</vt:lpstr>
      <vt:lpstr>View: Breakpoints</vt:lpstr>
      <vt:lpstr>View: Disassembly</vt:lpstr>
      <vt:lpstr>More Debugging</vt:lpstr>
      <vt:lpstr>Compiler Versions</vt:lpstr>
      <vt:lpstr>Compiler Versions</vt:lpstr>
      <vt:lpstr>Compiler Versions</vt:lpstr>
      <vt:lpstr>Lab 1: blinkY example  30 minutes</vt:lpstr>
      <vt:lpstr>Blinky Example: Summary</vt:lpstr>
      <vt:lpstr>HELLO Example:    PORTABLE PROJECT</vt:lpstr>
      <vt:lpstr>Hello Example (Portable Project):   Exercise Summary</vt:lpstr>
      <vt:lpstr>Sharing Projects</vt:lpstr>
      <vt:lpstr>Sharing Projects</vt:lpstr>
      <vt:lpstr>Sharing Projects – Simple Projects</vt:lpstr>
      <vt:lpstr>Sharing Projects – “Linked file” Projects</vt:lpstr>
      <vt:lpstr>Sharing Projects – “Linked file” Projects</vt:lpstr>
      <vt:lpstr>Create a New Project</vt:lpstr>
      <vt:lpstr>Create a Linked Resource Path Variable</vt:lpstr>
      <vt:lpstr>Create a Build Variable</vt:lpstr>
      <vt:lpstr>Link Source Files to Project</vt:lpstr>
      <vt:lpstr>Link Source Files to Project</vt:lpstr>
      <vt:lpstr>Link Files to Project</vt:lpstr>
      <vt:lpstr>Modifying Project Properties</vt:lpstr>
      <vt:lpstr>Project vs Workspace Level Variables</vt:lpstr>
      <vt:lpstr>Questions?</vt:lpstr>
      <vt:lpstr>Lab 2: HELLO example (PORTABLE PROJECT)  30 minutes   </vt:lpstr>
      <vt:lpstr>Hello Example (Portable Project): Summary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Overview Workshop</dc:title>
  <dc:subject>Code Composer Studio</dc:subject>
  <dc:creator>Ki-Soo Lee &amp; John Stevenson</dc:creator>
  <cp:lastModifiedBy>a0322690</cp:lastModifiedBy>
  <cp:revision>1767</cp:revision>
  <dcterms:created xsi:type="dcterms:W3CDTF">2009-02-27T20:15:19Z</dcterms:created>
  <dcterms:modified xsi:type="dcterms:W3CDTF">2014-09-24T19:41:24Z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0x010100F8100CAD4EA2FB488A17BA6F18446178</vt:lpwstr>
  </property>
</Properties>
</file>