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 id="2147483669" r:id="rId4"/>
    <p:sldMasterId id="2147483671" r:id="rId5"/>
    <p:sldMasterId id="2147484085" r:id="rId6"/>
    <p:sldMasterId id="2147484097" r:id="rId7"/>
  </p:sldMasterIdLst>
  <p:notesMasterIdLst>
    <p:notesMasterId r:id="rId87"/>
  </p:notesMasterIdLst>
  <p:sldIdLst>
    <p:sldId id="256" r:id="rId8"/>
    <p:sldId id="471" r:id="rId9"/>
    <p:sldId id="402" r:id="rId10"/>
    <p:sldId id="468" r:id="rId11"/>
    <p:sldId id="403" r:id="rId12"/>
    <p:sldId id="454" r:id="rId13"/>
    <p:sldId id="404" r:id="rId14"/>
    <p:sldId id="405" r:id="rId15"/>
    <p:sldId id="408" r:id="rId16"/>
    <p:sldId id="475" r:id="rId17"/>
    <p:sldId id="476" r:id="rId18"/>
    <p:sldId id="479" r:id="rId19"/>
    <p:sldId id="410" r:id="rId20"/>
    <p:sldId id="411" r:id="rId21"/>
    <p:sldId id="481" r:id="rId22"/>
    <p:sldId id="412" r:id="rId23"/>
    <p:sldId id="413" r:id="rId24"/>
    <p:sldId id="414" r:id="rId25"/>
    <p:sldId id="484" r:id="rId26"/>
    <p:sldId id="415" r:id="rId27"/>
    <p:sldId id="485" r:id="rId28"/>
    <p:sldId id="417" r:id="rId29"/>
    <p:sldId id="421" r:id="rId30"/>
    <p:sldId id="486" r:id="rId31"/>
    <p:sldId id="487" r:id="rId32"/>
    <p:sldId id="488" r:id="rId33"/>
    <p:sldId id="489" r:id="rId34"/>
    <p:sldId id="490" r:id="rId35"/>
    <p:sldId id="491" r:id="rId36"/>
    <p:sldId id="492" r:id="rId37"/>
    <p:sldId id="493" r:id="rId38"/>
    <p:sldId id="494" r:id="rId39"/>
    <p:sldId id="495" r:id="rId40"/>
    <p:sldId id="496" r:id="rId41"/>
    <p:sldId id="497" r:id="rId42"/>
    <p:sldId id="498" r:id="rId43"/>
    <p:sldId id="422" r:id="rId44"/>
    <p:sldId id="424" r:id="rId45"/>
    <p:sldId id="425" r:id="rId46"/>
    <p:sldId id="500" r:id="rId47"/>
    <p:sldId id="423" r:id="rId48"/>
    <p:sldId id="501" r:id="rId49"/>
    <p:sldId id="450" r:id="rId50"/>
    <p:sldId id="502" r:id="rId51"/>
    <p:sldId id="506" r:id="rId52"/>
    <p:sldId id="507" r:id="rId53"/>
    <p:sldId id="508" r:id="rId54"/>
    <p:sldId id="509" r:id="rId55"/>
    <p:sldId id="510" r:id="rId56"/>
    <p:sldId id="511" r:id="rId57"/>
    <p:sldId id="512"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25" r:id="rId71"/>
    <p:sldId id="526" r:id="rId72"/>
    <p:sldId id="527" r:id="rId73"/>
    <p:sldId id="528" r:id="rId74"/>
    <p:sldId id="529" r:id="rId75"/>
    <p:sldId id="530" r:id="rId76"/>
    <p:sldId id="531" r:id="rId77"/>
    <p:sldId id="532" r:id="rId78"/>
    <p:sldId id="533" r:id="rId79"/>
    <p:sldId id="534" r:id="rId80"/>
    <p:sldId id="535" r:id="rId81"/>
    <p:sldId id="536" r:id="rId82"/>
    <p:sldId id="537" r:id="rId83"/>
    <p:sldId id="538" r:id="rId84"/>
    <p:sldId id="539" r:id="rId85"/>
    <p:sldId id="540" r:id="rId8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E Stevenson" initials="JE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0CB4"/>
    <a:srgbClr val="2512A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88875" autoAdjust="0"/>
  </p:normalViewPr>
  <p:slideViewPr>
    <p:cSldViewPr>
      <p:cViewPr varScale="1">
        <p:scale>
          <a:sx n="69" d="100"/>
          <a:sy n="69" d="100"/>
        </p:scale>
        <p:origin x="-924" y="-102"/>
      </p:cViewPr>
      <p:guideLst>
        <p:guide orient="horz" pos="2160"/>
        <p:guide pos="2880"/>
      </p:guideLst>
    </p:cSldViewPr>
  </p:slideViewPr>
  <p:outlineViewPr>
    <p:cViewPr>
      <p:scale>
        <a:sx n="33" d="100"/>
        <a:sy n="33" d="100"/>
      </p:scale>
      <p:origin x="30" y="198"/>
    </p:cViewPr>
  </p:outlineViewPr>
  <p:notesTextViewPr>
    <p:cViewPr>
      <p:scale>
        <a:sx n="100" d="100"/>
        <a:sy n="100" d="100"/>
      </p:scale>
      <p:origin x="0" y="0"/>
    </p:cViewPr>
  </p:notesTextViewPr>
  <p:sorterViewPr>
    <p:cViewPr>
      <p:scale>
        <a:sx n="100" d="100"/>
        <a:sy n="100" d="100"/>
      </p:scale>
      <p:origin x="0" y="3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696F41B1-AD03-4C69-BFC2-F9930FBA6C84}" type="datetimeFigureOut">
              <a:rPr lang="en-US"/>
              <a:pPr>
                <a:defRPr/>
              </a:pPr>
              <a:t>3/14/2014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19F376A2-1078-4B62-BA99-BB9B43631400}" type="slidenum">
              <a:rPr lang="en-US"/>
              <a:pPr>
                <a:defRPr/>
              </a:pPr>
              <a:t>‹#›</a:t>
            </a:fld>
            <a:endParaRPr lang="en-US"/>
          </a:p>
        </p:txBody>
      </p:sp>
    </p:spTree>
    <p:extLst>
      <p:ext uri="{BB962C8B-B14F-4D97-AF65-F5344CB8AC3E}">
        <p14:creationId xmlns:p14="http://schemas.microsoft.com/office/powerpoint/2010/main" val="2375612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lIns="95733" tIns="47867" rIns="95733" bIns="47867"/>
          <a:lstStyle/>
          <a:p>
            <a:endParaRPr lang="en-US" smtClean="0"/>
          </a:p>
        </p:txBody>
      </p:sp>
      <p:sp>
        <p:nvSpPr>
          <p:cNvPr id="931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816C8707-6189-4FEC-A1F9-D1C7F7C78BC4}" type="slidenum">
              <a:rPr lang="en-CA" sz="1300"/>
              <a:pPr algn="r" defTabSz="956543"/>
              <a:t>11</a:t>
            </a:fld>
            <a:endParaRPr lang="en-CA"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lIns="95733" tIns="47867" rIns="95733" bIns="47867"/>
          <a:lstStyle/>
          <a:p>
            <a:endParaRPr lang="en-US" dirty="0" smtClean="0"/>
          </a:p>
        </p:txBody>
      </p:sp>
      <p:sp>
        <p:nvSpPr>
          <p:cNvPr id="9728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281EC5F6-931F-4B9E-8221-80E71F07EB40}" type="slidenum">
              <a:rPr lang="en-CA" sz="1300"/>
              <a:pPr algn="r" defTabSz="956543"/>
              <a:t>12</a:t>
            </a:fld>
            <a:endParaRPr lang="en-CA"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lIns="95733" tIns="47867" rIns="95733" bIns="47867"/>
          <a:lstStyle/>
          <a:p>
            <a:endParaRPr lang="en-US" smtClean="0"/>
          </a:p>
        </p:txBody>
      </p:sp>
      <p:sp>
        <p:nvSpPr>
          <p:cNvPr id="101379"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5733" tIns="47867" rIns="95733" bIns="47867" anchor="b"/>
          <a:lstStyle/>
          <a:p>
            <a:pPr algn="r" defTabSz="956543"/>
            <a:fld id="{C11B5187-6269-485D-8ED7-E811ACEB85C2}" type="slidenum">
              <a:rPr lang="en-CA" sz="1300"/>
              <a:pPr algn="r" defTabSz="956543"/>
              <a:t>13</a:t>
            </a:fld>
            <a:endParaRPr lang="en-CA"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14</a:t>
            </a:fld>
            <a:endParaRPr lang="en-CA"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xfrm>
            <a:off x="1258888" y="720725"/>
            <a:ext cx="4800600" cy="3600450"/>
          </a:xfrm>
          <a:ln/>
        </p:spPr>
      </p:sp>
      <p:sp>
        <p:nvSpPr>
          <p:cNvPr id="105474" name="Notes Placeholder 2"/>
          <p:cNvSpPr>
            <a:spLocks noGrp="1"/>
          </p:cNvSpPr>
          <p:nvPr>
            <p:ph type="body" idx="1"/>
          </p:nvPr>
        </p:nvSpPr>
        <p:spPr>
          <a:noFill/>
          <a:ln/>
        </p:spPr>
        <p:txBody>
          <a:bodyPr lIns="96372" tIns="48186" rIns="96372" bIns="48186"/>
          <a:lstStyle/>
          <a:p>
            <a:endParaRPr lang="en-US" smtClean="0"/>
          </a:p>
        </p:txBody>
      </p:sp>
      <p:sp>
        <p:nvSpPr>
          <p:cNvPr id="105475"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372" tIns="48186" rIns="96372" bIns="48186" anchor="b"/>
          <a:lstStyle/>
          <a:p>
            <a:pPr algn="r" defTabSz="963256"/>
            <a:fld id="{DAB6EE36-C7DC-4EBD-8D1C-AF0F70574DCD}" type="slidenum">
              <a:rPr lang="en-CA" sz="1300"/>
              <a:pPr algn="r" defTabSz="963256"/>
              <a:t>15</a:t>
            </a:fld>
            <a:endParaRPr lang="en-CA"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16</a:t>
            </a:fld>
            <a:endParaRPr lang="en-CA"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lIns="95733" tIns="47867" rIns="95733" bIns="47867"/>
          <a:lstStyle/>
          <a:p>
            <a:endParaRPr lang="en-US" smtClean="0"/>
          </a:p>
        </p:txBody>
      </p:sp>
      <p:sp>
        <p:nvSpPr>
          <p:cNvPr id="111619"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5733" tIns="47867" rIns="95733" bIns="47867" anchor="b"/>
          <a:lstStyle/>
          <a:p>
            <a:pPr algn="r" defTabSz="956543"/>
            <a:fld id="{8DD6EBB8-8148-4060-A37F-A2028607D6CC}" type="slidenum">
              <a:rPr lang="en-CA" sz="1300"/>
              <a:pPr algn="r" defTabSz="956543"/>
              <a:t>17</a:t>
            </a:fld>
            <a:endParaRPr lang="en-CA"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lIns="95733" tIns="47867" rIns="95733" bIns="47867"/>
          <a:lstStyle/>
          <a:p>
            <a:endParaRPr lang="en-US" smtClean="0"/>
          </a:p>
        </p:txBody>
      </p:sp>
      <p:sp>
        <p:nvSpPr>
          <p:cNvPr id="11366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5733" tIns="47867" rIns="95733" bIns="47867" anchor="b"/>
          <a:lstStyle/>
          <a:p>
            <a:pPr algn="r" defTabSz="956543"/>
            <a:fld id="{6228B858-26F4-45C4-A783-EF135284EEAD}" type="slidenum">
              <a:rPr lang="en-CA" sz="1300"/>
              <a:pPr algn="r" defTabSz="956543"/>
              <a:t>18</a:t>
            </a:fld>
            <a:endParaRPr lang="en-CA"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266825" y="727075"/>
            <a:ext cx="4783138" cy="3586163"/>
          </a:xfrm>
          <a:ln/>
        </p:spPr>
      </p:sp>
      <p:sp>
        <p:nvSpPr>
          <p:cNvPr id="56322" name="Rectangle 3"/>
          <p:cNvSpPr>
            <a:spLocks noGrp="1" noChangeArrowheads="1"/>
          </p:cNvSpPr>
          <p:nvPr>
            <p:ph type="body" idx="1"/>
          </p:nvPr>
        </p:nvSpPr>
        <p:spPr>
          <a:xfrm>
            <a:off x="975360" y="4560570"/>
            <a:ext cx="5364480" cy="4320540"/>
          </a:xfrm>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22</a:t>
            </a:fld>
            <a:endParaRPr lang="en-CA"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lIns="95733" tIns="47867" rIns="95733" bIns="47867"/>
          <a:lstStyle/>
          <a:p>
            <a:endParaRPr lang="en-US" smtClean="0"/>
          </a:p>
        </p:txBody>
      </p:sp>
      <p:sp>
        <p:nvSpPr>
          <p:cNvPr id="125955"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2628EA00-AEF2-4EBD-A580-2F171A71AA2D}" type="slidenum">
              <a:rPr lang="en-CA" sz="1300"/>
              <a:pPr algn="r" defTabSz="956543"/>
              <a:t>25</a:t>
            </a:fld>
            <a:endParaRPr lang="en-CA" sz="13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lIns="95733" tIns="47867" rIns="95733" bIns="47867"/>
          <a:lstStyle/>
          <a:p>
            <a:endParaRPr lang="en-US" smtClean="0"/>
          </a:p>
        </p:txBody>
      </p:sp>
      <p:sp>
        <p:nvSpPr>
          <p:cNvPr id="132099"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A4B34DCC-2D96-4340-9D54-DEE071C92BC4}" type="slidenum">
              <a:rPr lang="en-CA" sz="1300"/>
              <a:pPr algn="r" defTabSz="956543"/>
              <a:t>28</a:t>
            </a:fld>
            <a:endParaRPr lang="en-CA" sz="13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5733" tIns="47867" rIns="95733" bIns="47867"/>
          <a:lstStyle/>
          <a:p>
            <a:endParaRPr lang="en-US" smtClean="0"/>
          </a:p>
        </p:txBody>
      </p:sp>
      <p:sp>
        <p:nvSpPr>
          <p:cNvPr id="60419"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5733" tIns="47867" rIns="95733" bIns="47867" anchor="b"/>
          <a:lstStyle/>
          <a:p>
            <a:pPr algn="r" defTabSz="956543"/>
            <a:fld id="{639669E7-3BDD-43E3-8183-46F1CD659182}" type="slidenum">
              <a:rPr lang="en-CA" sz="1300"/>
              <a:pPr algn="r" defTabSz="956543"/>
              <a:t>3</a:t>
            </a:fld>
            <a:endParaRPr lang="en-CA" sz="13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lIns="95733" tIns="47867" rIns="95733" bIns="47867"/>
          <a:lstStyle/>
          <a:p>
            <a:endParaRPr lang="en-US" smtClean="0"/>
          </a:p>
        </p:txBody>
      </p:sp>
      <p:sp>
        <p:nvSpPr>
          <p:cNvPr id="136195"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04885381-EA95-46CD-88E6-47D8519DFD95}" type="slidenum">
              <a:rPr lang="en-CA" sz="1300"/>
              <a:pPr algn="r" defTabSz="956543"/>
              <a:t>30</a:t>
            </a:fld>
            <a:endParaRPr lang="en-CA" sz="13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lIns="95733" tIns="47867" rIns="95733" bIns="47867"/>
          <a:lstStyle/>
          <a:p>
            <a:endParaRPr lang="en-US" smtClean="0"/>
          </a:p>
        </p:txBody>
      </p:sp>
      <p:sp>
        <p:nvSpPr>
          <p:cNvPr id="13824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95513A74-96F7-44B0-A764-03E27C076AF8}" type="slidenum">
              <a:rPr lang="en-CA" sz="1300"/>
              <a:pPr algn="r" defTabSz="956543"/>
              <a:t>31</a:t>
            </a:fld>
            <a:endParaRPr lang="en-CA" sz="13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xfrm>
            <a:off x="1258888" y="720725"/>
            <a:ext cx="4800600" cy="3600450"/>
          </a:xfrm>
          <a:ln/>
        </p:spPr>
      </p:sp>
      <p:sp>
        <p:nvSpPr>
          <p:cNvPr id="140290" name="Notes Placeholder 2"/>
          <p:cNvSpPr>
            <a:spLocks noGrp="1"/>
          </p:cNvSpPr>
          <p:nvPr>
            <p:ph type="body" idx="1"/>
          </p:nvPr>
        </p:nvSpPr>
        <p:spPr>
          <a:noFill/>
          <a:ln/>
        </p:spPr>
        <p:txBody>
          <a:bodyPr lIns="96372" tIns="48186" rIns="96372" bIns="48186"/>
          <a:lstStyle/>
          <a:p>
            <a:endParaRPr lang="en-US" smtClean="0"/>
          </a:p>
        </p:txBody>
      </p:sp>
      <p:sp>
        <p:nvSpPr>
          <p:cNvPr id="14029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372" tIns="48186" rIns="96372" bIns="48186" anchor="b"/>
          <a:lstStyle/>
          <a:p>
            <a:pPr algn="r" defTabSz="963256"/>
            <a:fld id="{18619831-75D5-415C-A3B1-8217DE6DD3FF}" type="slidenum">
              <a:rPr lang="en-CA" sz="1300"/>
              <a:pPr algn="r" defTabSz="963256"/>
              <a:t>32</a:t>
            </a:fld>
            <a:endParaRPr lang="en-CA"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lIns="95733" tIns="47867" rIns="95733" bIns="47867"/>
          <a:lstStyle/>
          <a:p>
            <a:endParaRPr lang="en-US" smtClean="0"/>
          </a:p>
        </p:txBody>
      </p:sp>
      <p:sp>
        <p:nvSpPr>
          <p:cNvPr id="50179"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C6A32867-65EC-4113-8386-9EB677A84146}" type="slidenum">
              <a:rPr lang="en-CA" sz="1300"/>
              <a:pPr algn="r" defTabSz="956543"/>
              <a:t>4</a:t>
            </a:fld>
            <a:endParaRPr lang="en-CA" sz="13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lIns="95733" tIns="47867" rIns="95733" bIns="47867"/>
          <a:lstStyle/>
          <a:p>
            <a:endParaRPr lang="en-US" smtClean="0"/>
          </a:p>
        </p:txBody>
      </p:sp>
      <p:sp>
        <p:nvSpPr>
          <p:cNvPr id="12800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A4D2C6CA-707C-40D1-A007-BDC57A9A41DC}" type="slidenum">
              <a:rPr lang="en-CA" sz="1300"/>
              <a:pPr algn="r" defTabSz="956543"/>
              <a:t>40</a:t>
            </a:fld>
            <a:endParaRPr lang="en-CA" sz="13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lIns="95733" tIns="47867" rIns="95733" bIns="47867"/>
          <a:lstStyle/>
          <a:p>
            <a:endParaRPr lang="en-US" smtClean="0"/>
          </a:p>
        </p:txBody>
      </p:sp>
      <p:sp>
        <p:nvSpPr>
          <p:cNvPr id="12800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A4D2C6CA-707C-40D1-A007-BDC57A9A41DC}" type="slidenum">
              <a:rPr lang="en-CA" sz="1300"/>
              <a:pPr algn="r" defTabSz="956543"/>
              <a:t>42</a:t>
            </a:fld>
            <a:endParaRPr lang="en-CA" sz="13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3942" tIns="46971" rIns="93942" bIns="46971"/>
          <a:lstStyle/>
          <a:p>
            <a:endParaRPr lang="en-US" smtClean="0"/>
          </a:p>
        </p:txBody>
      </p:sp>
      <p:sp>
        <p:nvSpPr>
          <p:cNvPr id="60419"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3942" tIns="46971" rIns="93942" bIns="46971" anchor="b"/>
          <a:lstStyle/>
          <a:p>
            <a:pPr algn="r" defTabSz="938656"/>
            <a:fld id="{639669E7-3BDD-43E3-8183-46F1CD659182}" type="slidenum">
              <a:rPr lang="en-CA" sz="1300"/>
              <a:pPr algn="r" defTabSz="938656"/>
              <a:t>43</a:t>
            </a:fld>
            <a:endParaRPr lang="en-CA" sz="13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5733" tIns="47867" rIns="95733" bIns="47867"/>
          <a:lstStyle/>
          <a:p>
            <a:endParaRPr lang="en-US" smtClean="0"/>
          </a:p>
        </p:txBody>
      </p:sp>
      <p:sp>
        <p:nvSpPr>
          <p:cNvPr id="145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1BDE100F-9A78-49DF-8723-1D86E5C0A57F}" type="slidenum">
              <a:rPr lang="en-CA" sz="1300"/>
              <a:pPr algn="r" defTabSz="956543"/>
              <a:t>44</a:t>
            </a:fld>
            <a:endParaRPr lang="en-CA" sz="13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lIns="95733" tIns="47867" rIns="95733" bIns="47867"/>
          <a:lstStyle/>
          <a:p>
            <a:endParaRPr lang="en-US" smtClean="0"/>
          </a:p>
        </p:txBody>
      </p:sp>
      <p:sp>
        <p:nvSpPr>
          <p:cNvPr id="125955"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2628EA00-AEF2-4EBD-A580-2F171A71AA2D}" type="slidenum">
              <a:rPr lang="en-CA" sz="1300"/>
              <a:pPr algn="r" defTabSz="956543"/>
              <a:t>45</a:t>
            </a:fld>
            <a:endParaRPr lang="en-CA" sz="13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p:spPr>
        <p:txBody>
          <a:bodyPr lIns="95733" tIns="47867" rIns="95733" bIns="47867"/>
          <a:lstStyle/>
          <a:p>
            <a:endParaRPr lang="en-US" smtClean="0"/>
          </a:p>
        </p:txBody>
      </p:sp>
      <p:sp>
        <p:nvSpPr>
          <p:cNvPr id="15974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ECEC4DD0-F38C-4DA0-809C-EDD6D66F1EDE}" type="slidenum">
              <a:rPr lang="en-CA" sz="1300"/>
              <a:pPr algn="r" defTabSz="956543"/>
              <a:t>46</a:t>
            </a:fld>
            <a:endParaRPr lang="en-CA" sz="13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p:spPr>
        <p:txBody>
          <a:bodyPr lIns="95733" tIns="47867" rIns="95733" bIns="47867"/>
          <a:lstStyle/>
          <a:p>
            <a:endParaRPr lang="en-US" smtClean="0"/>
          </a:p>
        </p:txBody>
      </p:sp>
      <p:sp>
        <p:nvSpPr>
          <p:cNvPr id="161795"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B23351FA-C4B7-4BA0-851F-EF72C9FF23F7}" type="slidenum">
              <a:rPr lang="en-CA" sz="1300"/>
              <a:pPr algn="r" defTabSz="956543"/>
              <a:t>47</a:t>
            </a:fld>
            <a:endParaRPr lang="en-CA" sz="13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a:ln/>
        </p:spPr>
        <p:txBody>
          <a:bodyPr lIns="95733" tIns="47867" rIns="95733" bIns="47867"/>
          <a:lstStyle/>
          <a:p>
            <a:endParaRPr lang="en-US" smtClean="0"/>
          </a:p>
        </p:txBody>
      </p:sp>
      <p:sp>
        <p:nvSpPr>
          <p:cNvPr id="16384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DD51EEBA-A5C0-4F86-A1B4-EC05799798ED}" type="slidenum">
              <a:rPr lang="en-CA" sz="1300"/>
              <a:pPr algn="r" defTabSz="956543"/>
              <a:t>48</a:t>
            </a:fld>
            <a:endParaRPr lang="en-CA" sz="13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p:spPr>
        <p:txBody>
          <a:bodyPr lIns="95733" tIns="47867" rIns="95733" bIns="47867"/>
          <a:lstStyle/>
          <a:p>
            <a:endParaRPr lang="en-US" smtClean="0"/>
          </a:p>
        </p:txBody>
      </p:sp>
      <p:sp>
        <p:nvSpPr>
          <p:cNvPr id="16589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D17F1C0B-E291-418C-B609-4976DD120DF9}" type="slidenum">
              <a:rPr lang="en-CA" sz="1300"/>
              <a:pPr algn="r" defTabSz="956543"/>
              <a:t>49</a:t>
            </a:fld>
            <a:endParaRPr lang="en-CA"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5733" tIns="47867" rIns="95733" bIns="47867"/>
          <a:lstStyle/>
          <a:p>
            <a:endParaRPr lang="en-US" smtClean="0"/>
          </a:p>
        </p:txBody>
      </p:sp>
      <p:sp>
        <p:nvSpPr>
          <p:cNvPr id="60419"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5733" tIns="47867" rIns="95733" bIns="47867" anchor="b"/>
          <a:lstStyle/>
          <a:p>
            <a:pPr algn="r" defTabSz="956543"/>
            <a:fld id="{639669E7-3BDD-43E3-8183-46F1CD659182}" type="slidenum">
              <a:rPr lang="en-CA" sz="1300"/>
              <a:pPr algn="r" defTabSz="956543"/>
              <a:t>5</a:t>
            </a:fld>
            <a:endParaRPr lang="en-CA" sz="13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a:ln/>
        </p:spPr>
        <p:txBody>
          <a:bodyPr lIns="95733" tIns="47867" rIns="95733" bIns="47867"/>
          <a:lstStyle/>
          <a:p>
            <a:endParaRPr lang="en-US" smtClean="0"/>
          </a:p>
        </p:txBody>
      </p:sp>
      <p:sp>
        <p:nvSpPr>
          <p:cNvPr id="167939"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04B4E9C2-0CD7-43E8-BB73-464650883D70}" type="slidenum">
              <a:rPr lang="en-CA" sz="1300"/>
              <a:pPr algn="r" defTabSz="956543"/>
              <a:t>50</a:t>
            </a:fld>
            <a:endParaRPr lang="en-CA" sz="13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ln/>
        </p:spPr>
      </p:sp>
      <p:sp>
        <p:nvSpPr>
          <p:cNvPr id="172034" name="Notes Placeholder 2"/>
          <p:cNvSpPr>
            <a:spLocks noGrp="1"/>
          </p:cNvSpPr>
          <p:nvPr>
            <p:ph type="body" idx="1"/>
          </p:nvPr>
        </p:nvSpPr>
        <p:spPr>
          <a:noFill/>
          <a:ln/>
        </p:spPr>
        <p:txBody>
          <a:bodyPr lIns="95733" tIns="47867" rIns="95733" bIns="47867"/>
          <a:lstStyle/>
          <a:p>
            <a:endParaRPr lang="en-US" smtClean="0"/>
          </a:p>
        </p:txBody>
      </p:sp>
      <p:sp>
        <p:nvSpPr>
          <p:cNvPr id="172035"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29458D2E-AD6C-4C64-B7D8-F52707D0573E}" type="slidenum">
              <a:rPr lang="en-CA" sz="1300"/>
              <a:pPr algn="r" defTabSz="956543"/>
              <a:t>51</a:t>
            </a:fld>
            <a:endParaRPr lang="en-CA" sz="13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lIns="95733" tIns="47867" rIns="95733" bIns="47867"/>
          <a:lstStyle/>
          <a:p>
            <a:endParaRPr lang="en-US" smtClean="0"/>
          </a:p>
        </p:txBody>
      </p:sp>
      <p:sp>
        <p:nvSpPr>
          <p:cNvPr id="178179"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A3EB8918-0C0A-4B82-9AD0-71DC35554766}" type="slidenum">
              <a:rPr lang="en-CA" sz="1300"/>
              <a:pPr algn="r" defTabSz="956543"/>
              <a:t>52</a:t>
            </a:fld>
            <a:endParaRPr lang="en-CA" sz="13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p:spPr>
        <p:txBody>
          <a:bodyPr lIns="95733" tIns="47867" rIns="95733" bIns="47867"/>
          <a:lstStyle/>
          <a:p>
            <a:endParaRPr lang="en-US" smtClean="0"/>
          </a:p>
        </p:txBody>
      </p:sp>
      <p:sp>
        <p:nvSpPr>
          <p:cNvPr id="18022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5FE98BBF-D6BA-4D0E-BA96-2813A06192A3}" type="slidenum">
              <a:rPr lang="en-CA" sz="1300"/>
              <a:pPr algn="r" defTabSz="956543"/>
              <a:t>53</a:t>
            </a:fld>
            <a:endParaRPr lang="en-CA" sz="13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p:spPr>
        <p:txBody>
          <a:bodyPr lIns="95733" tIns="47867" rIns="95733" bIns="47867"/>
          <a:lstStyle/>
          <a:p>
            <a:endParaRPr lang="en-US" smtClean="0"/>
          </a:p>
        </p:txBody>
      </p:sp>
      <p:sp>
        <p:nvSpPr>
          <p:cNvPr id="182275"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E7D0EE68-03D6-4548-8921-87A5D86A7CEE}" type="slidenum">
              <a:rPr lang="en-CA" sz="1300"/>
              <a:pPr algn="r" defTabSz="956543"/>
              <a:t>54</a:t>
            </a:fld>
            <a:endParaRPr lang="en-CA" sz="13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p:spPr>
        <p:txBody>
          <a:bodyPr lIns="95733" tIns="47867" rIns="95733" bIns="47867"/>
          <a:lstStyle/>
          <a:p>
            <a:endParaRPr lang="en-US" smtClean="0"/>
          </a:p>
        </p:txBody>
      </p:sp>
      <p:sp>
        <p:nvSpPr>
          <p:cNvPr id="18432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C15F4347-22FA-4C6A-853B-5171C5982FCA}" type="slidenum">
              <a:rPr lang="en-CA" sz="1300"/>
              <a:pPr algn="r" defTabSz="956543"/>
              <a:t>55</a:t>
            </a:fld>
            <a:endParaRPr lang="en-CA" sz="13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lIns="95733" tIns="47867" rIns="95733" bIns="47867"/>
          <a:lstStyle/>
          <a:p>
            <a:endParaRPr lang="en-US" smtClean="0"/>
          </a:p>
        </p:txBody>
      </p:sp>
      <p:sp>
        <p:nvSpPr>
          <p:cNvPr id="50179"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C6A32867-65EC-4113-8386-9EB677A84146}" type="slidenum">
              <a:rPr lang="en-CA" sz="1300"/>
              <a:pPr algn="r" defTabSz="956543"/>
              <a:t>56</a:t>
            </a:fld>
            <a:endParaRPr lang="en-CA" sz="13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lIns="95733" tIns="47867" rIns="95733" bIns="47867"/>
          <a:lstStyle/>
          <a:p>
            <a:endParaRPr lang="en-US" smtClean="0"/>
          </a:p>
        </p:txBody>
      </p:sp>
      <p:sp>
        <p:nvSpPr>
          <p:cNvPr id="6246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B150A96B-B06F-4127-BC9D-C952B4820DE9}" type="slidenum">
              <a:rPr lang="en-CA" sz="1300"/>
              <a:pPr algn="r" defTabSz="956543"/>
              <a:t>6</a:t>
            </a:fld>
            <a:endParaRPr lang="en-CA" sz="13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5733" tIns="47867" rIns="95733" bIns="47867"/>
          <a:lstStyle/>
          <a:p>
            <a:endParaRPr lang="en-US" smtClean="0"/>
          </a:p>
        </p:txBody>
      </p:sp>
      <p:sp>
        <p:nvSpPr>
          <p:cNvPr id="145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1BDE100F-9A78-49DF-8723-1D86E5C0A57F}" type="slidenum">
              <a:rPr lang="en-CA" sz="1300"/>
              <a:pPr algn="r" defTabSz="956543"/>
              <a:t>68</a:t>
            </a:fld>
            <a:endParaRPr lang="en-CA" sz="13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lIns="95733" tIns="47867" rIns="95733" bIns="47867"/>
          <a:lstStyle/>
          <a:p>
            <a:endParaRPr lang="en-US" smtClean="0"/>
          </a:p>
        </p:txBody>
      </p:sp>
      <p:sp>
        <p:nvSpPr>
          <p:cNvPr id="686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293E4271-3153-40A7-9200-8785B9B8AEF3}" type="slidenum">
              <a:rPr lang="en-CA" sz="1300"/>
              <a:pPr algn="r" defTabSz="956543"/>
              <a:t>69</a:t>
            </a:fld>
            <a:endParaRPr lang="en-CA"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Black)">
    <p:bg>
      <p:bgPr>
        <a:solidFill>
          <a:schemeClr val="tx1"/>
        </a:solid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342900" y="4248150"/>
            <a:ext cx="8462963" cy="636588"/>
          </a:xfrm>
          <a:prstGeom prst="rect">
            <a:avLst/>
          </a:prstGeom>
          <a:solidFill>
            <a:srgbClr val="FF0000"/>
          </a:solidFill>
          <a:ln w="9525">
            <a:noFill/>
            <a:miter lim="800000"/>
            <a:headEnd/>
            <a:tailEnd/>
          </a:ln>
        </p:spPr>
        <p:txBody>
          <a:bodyPr wrap="none" anchor="ctr"/>
          <a:lstStyle/>
          <a:p>
            <a:endParaRPr lang="en-US">
              <a:solidFill>
                <a:srgbClr val="000000"/>
              </a:solidFill>
            </a:endParaRPr>
          </a:p>
        </p:txBody>
      </p:sp>
      <p:pic>
        <p:nvPicPr>
          <p:cNvPr id="5" name="Picture 8" descr="1c_revBlack_rgb_powerpoint"/>
          <p:cNvPicPr>
            <a:picLocks noChangeAspect="1" noChangeArrowheads="1"/>
          </p:cNvPicPr>
          <p:nvPr/>
        </p:nvPicPr>
        <p:blipFill>
          <a:blip r:embed="rId3" cstate="print"/>
          <a:srcRect/>
          <a:stretch>
            <a:fillRect/>
          </a:stretch>
        </p:blipFill>
        <p:spPr bwMode="auto">
          <a:xfrm>
            <a:off x="6791325" y="4386263"/>
            <a:ext cx="1408113" cy="330200"/>
          </a:xfrm>
          <a:prstGeom prst="rect">
            <a:avLst/>
          </a:prstGeom>
          <a:noFill/>
          <a:ln w="9525">
            <a:noFill/>
            <a:miter lim="800000"/>
            <a:headEnd/>
            <a:tailEnd/>
          </a:ln>
        </p:spPr>
      </p:pic>
      <p:sp>
        <p:nvSpPr>
          <p:cNvPr id="129026" name="Rectangle 2"/>
          <p:cNvSpPr>
            <a:spLocks noGrp="1" noChangeArrowheads="1"/>
          </p:cNvSpPr>
          <p:nvPr>
            <p:ph type="ctrTitle"/>
          </p:nvPr>
        </p:nvSpPr>
        <p:spPr>
          <a:xfrm>
            <a:off x="342900" y="2628900"/>
            <a:ext cx="8458200" cy="1470025"/>
          </a:xfrm>
        </p:spPr>
        <p:txBody>
          <a:bodyPr/>
          <a:lstStyle>
            <a:lvl1pPr>
              <a:defRPr sz="4000">
                <a:solidFill>
                  <a:schemeClr val="tx2"/>
                </a:solidFill>
              </a:defRPr>
            </a:lvl1pPr>
          </a:lstStyle>
          <a:p>
            <a:r>
              <a:rPr lang="en-US" smtClean="0"/>
              <a:t>Click to edit Master title style</a:t>
            </a:r>
            <a:endParaRPr lang="en-US"/>
          </a:p>
        </p:txBody>
      </p:sp>
      <p:sp>
        <p:nvSpPr>
          <p:cNvPr id="129027" name="Rectangle 3"/>
          <p:cNvSpPr>
            <a:spLocks noGrp="1" noChangeArrowheads="1"/>
          </p:cNvSpPr>
          <p:nvPr>
            <p:ph type="subTitle" idx="1"/>
          </p:nvPr>
        </p:nvSpPr>
        <p:spPr>
          <a:xfrm>
            <a:off x="342900" y="5006975"/>
            <a:ext cx="8458200" cy="1485900"/>
          </a:xfrm>
          <a:ln/>
        </p:spPr>
        <p:txBody>
          <a:bodyPr/>
          <a:lstStyle>
            <a:lvl1pPr marL="0" indent="0">
              <a:buFontTx/>
              <a:buNone/>
              <a:defRPr b="1">
                <a:solidFill>
                  <a:schemeClr val="tx2"/>
                </a:solidFill>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a:xfrm>
            <a:off x="355600" y="6638925"/>
            <a:ext cx="2133600" cy="206375"/>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2474913" y="6638925"/>
            <a:ext cx="4164012" cy="204788"/>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642100" y="6638925"/>
            <a:ext cx="2133600" cy="206375"/>
          </a:xfrm>
        </p:spPr>
        <p:txBody>
          <a:bodyPr/>
          <a:lstStyle>
            <a:lvl1pPr>
              <a:defRPr/>
            </a:lvl1pPr>
          </a:lstStyle>
          <a:p>
            <a:pPr>
              <a:defRPr/>
            </a:pPr>
            <a:fld id="{15F39327-9D4C-4740-91D5-CA9F9323610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A9016950-4BC9-42A0-BFF2-B61427FFC19C}" type="datetimeFigureOut">
              <a:rPr lang="en-US"/>
              <a:pPr>
                <a:defRPr/>
              </a:pPr>
              <a:t>3/14/2014</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8D1214D-D149-47AD-8667-D665C5066D1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136B7594-1112-459C-B050-D38F2E6E3BC8}" type="datetimeFigureOut">
              <a:rPr lang="en-US"/>
              <a:pPr>
                <a:defRPr/>
              </a:pPr>
              <a:t>3/14/2014</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DA62768-8B0D-4E78-A3E5-50F8F93C4E7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FE8DB1B-502E-40CA-909B-05B7592794A4}" type="datetimeFigureOut">
              <a:rPr lang="en-US"/>
              <a:pPr>
                <a:defRPr/>
              </a:pPr>
              <a:t>3/14/2014</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C5ADB54-FDEB-4D31-8213-CCD9F052FFF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1177E7C-EA42-4FDC-BA16-00F722B6F47A}" type="datetimeFigureOut">
              <a:rPr lang="en-US"/>
              <a:pPr>
                <a:defRPr/>
              </a:pPr>
              <a:t>3/14/2014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EF97E1-05A9-4B0C-A021-8296109AC2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B1BBAC2-E83D-4D3A-B62D-1F171B4A604D}" type="datetimeFigureOut">
              <a:rPr lang="en-US"/>
              <a:pPr>
                <a:defRPr/>
              </a:pPr>
              <a:t>3/14/2014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6B5445E-A3C7-417F-9253-DDBA2B279A6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DDE997B-2B37-486B-A54C-D0922032D6B6}" type="datetimeFigureOut">
              <a:rPr lang="en-US"/>
              <a:pPr>
                <a:defRPr/>
              </a:pPr>
              <a:t>3/14/2014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3F20000-327B-4B34-AD9A-E79E7DCA599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68B513BD-7735-4AFF-8D73-E98192552EB1}" type="datetimeFigureOut">
              <a:rPr lang="en-US"/>
              <a:pPr>
                <a:defRPr/>
              </a:pPr>
              <a:t>3/14/2014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C3ECED8-0E5B-4C72-A6CC-9A78FCE3D9C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47FD1E15-7725-4274-8A05-BFBD2E5B913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676E9574-4FF7-480A-82B9-F64DA8C291F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80A9071F-E5BE-4F50-B2C8-A56195A984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47C5537-7987-4B9F-AB30-8A1086842EF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7" name="Rectangle 16"/>
          <p:cNvSpPr>
            <a:spLocks noGrp="1" noChangeArrowheads="1"/>
          </p:cNvSpPr>
          <p:nvPr>
            <p:ph type="sldNum" sz="quarter" idx="12"/>
          </p:nvPr>
        </p:nvSpPr>
        <p:spPr>
          <a:ln/>
        </p:spPr>
        <p:txBody>
          <a:bodyPr/>
          <a:lstStyle>
            <a:lvl1pPr>
              <a:defRPr/>
            </a:lvl1pPr>
          </a:lstStyle>
          <a:p>
            <a:pPr>
              <a:defRPr/>
            </a:pPr>
            <a:fld id="{3F0F1208-3BA1-4153-857A-A5C35EDC658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8"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9" name="Rectangle 16"/>
          <p:cNvSpPr>
            <a:spLocks noGrp="1" noChangeArrowheads="1"/>
          </p:cNvSpPr>
          <p:nvPr>
            <p:ph type="sldNum" sz="quarter" idx="12"/>
          </p:nvPr>
        </p:nvSpPr>
        <p:spPr>
          <a:ln/>
        </p:spPr>
        <p:txBody>
          <a:bodyPr/>
          <a:lstStyle>
            <a:lvl1pPr>
              <a:defRPr/>
            </a:lvl1pPr>
          </a:lstStyle>
          <a:p>
            <a:pPr>
              <a:defRPr/>
            </a:pPr>
            <a:fld id="{64B27C85-A5B9-4B64-BD68-7BFC9DB7960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4"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5" name="Rectangle 16"/>
          <p:cNvSpPr>
            <a:spLocks noGrp="1" noChangeArrowheads="1"/>
          </p:cNvSpPr>
          <p:nvPr>
            <p:ph type="sldNum" sz="quarter" idx="12"/>
          </p:nvPr>
        </p:nvSpPr>
        <p:spPr>
          <a:ln/>
        </p:spPr>
        <p:txBody>
          <a:bodyPr/>
          <a:lstStyle>
            <a:lvl1pPr>
              <a:defRPr/>
            </a:lvl1pPr>
          </a:lstStyle>
          <a:p>
            <a:pPr>
              <a:defRPr/>
            </a:pPr>
            <a:fld id="{3F3E88BD-D3BF-4A8D-B792-B3E31E0EECD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3"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4" name="Rectangle 16"/>
          <p:cNvSpPr>
            <a:spLocks noGrp="1" noChangeArrowheads="1"/>
          </p:cNvSpPr>
          <p:nvPr>
            <p:ph type="sldNum" sz="quarter" idx="12"/>
          </p:nvPr>
        </p:nvSpPr>
        <p:spPr>
          <a:ln/>
        </p:spPr>
        <p:txBody>
          <a:bodyPr/>
          <a:lstStyle>
            <a:lvl1pPr>
              <a:defRPr/>
            </a:lvl1pPr>
          </a:lstStyle>
          <a:p>
            <a:pPr>
              <a:defRPr/>
            </a:pPr>
            <a:fld id="{453D9C44-9858-481C-A2BA-40085F51647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7" name="Rectangle 16"/>
          <p:cNvSpPr>
            <a:spLocks noGrp="1" noChangeArrowheads="1"/>
          </p:cNvSpPr>
          <p:nvPr>
            <p:ph type="sldNum" sz="quarter" idx="12"/>
          </p:nvPr>
        </p:nvSpPr>
        <p:spPr>
          <a:ln/>
        </p:spPr>
        <p:txBody>
          <a:bodyPr/>
          <a:lstStyle>
            <a:lvl1pPr>
              <a:defRPr/>
            </a:lvl1pPr>
          </a:lstStyle>
          <a:p>
            <a:pPr>
              <a:defRPr/>
            </a:pPr>
            <a:fld id="{9965679E-F85A-4C9F-BEB5-D80F2393599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7" name="Rectangle 16"/>
          <p:cNvSpPr>
            <a:spLocks noGrp="1" noChangeArrowheads="1"/>
          </p:cNvSpPr>
          <p:nvPr>
            <p:ph type="sldNum" sz="quarter" idx="12"/>
          </p:nvPr>
        </p:nvSpPr>
        <p:spPr>
          <a:ln/>
        </p:spPr>
        <p:txBody>
          <a:bodyPr/>
          <a:lstStyle>
            <a:lvl1pPr>
              <a:defRPr/>
            </a:lvl1pPr>
          </a:lstStyle>
          <a:p>
            <a:pPr>
              <a:defRPr/>
            </a:pPr>
            <a:fld id="{7C5016EC-B0A9-41F6-B29D-DAEAF0B29C8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44F1A3A0-3FC8-441C-B21A-19825C9FD69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3/14/2014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10267212-053B-4382-AA3F-CD2EFF78B9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Rectangle 4"/>
          <p:cNvSpPr>
            <a:spLocks noGrp="1" noChangeArrowheads="1"/>
          </p:cNvSpPr>
          <p:nvPr>
            <p:ph type="ftr" sz="quarter" idx="10"/>
          </p:nvPr>
        </p:nvSpPr>
        <p:spPr>
          <a:xfrm>
            <a:off x="2486025" y="6078538"/>
            <a:ext cx="4152900" cy="250825"/>
          </a:xfrm>
          <a:prstGeom prst="rect">
            <a:avLst/>
          </a:prstGeom>
          <a:ln/>
        </p:spPr>
        <p:txBody>
          <a:bodyPr/>
          <a:lstStyle>
            <a:lvl1pPr>
              <a:defRPr/>
            </a:lvl1pPr>
          </a:lstStyle>
          <a:p>
            <a:pPr>
              <a:defRPr/>
            </a:pPr>
            <a:endParaRPr lang="en-CA"/>
          </a:p>
        </p:txBody>
      </p:sp>
      <p:sp>
        <p:nvSpPr>
          <p:cNvPr id="4" name="Rectangle 5"/>
          <p:cNvSpPr>
            <a:spLocks noGrp="1" noChangeArrowheads="1"/>
          </p:cNvSpPr>
          <p:nvPr>
            <p:ph type="sldNum" sz="quarter" idx="11"/>
          </p:nvPr>
        </p:nvSpPr>
        <p:spPr>
          <a:ln/>
        </p:spPr>
        <p:txBody>
          <a:bodyPr/>
          <a:lstStyle>
            <a:lvl1pPr>
              <a:defRPr/>
            </a:lvl1pPr>
          </a:lstStyle>
          <a:p>
            <a:pPr>
              <a:defRPr/>
            </a:pPr>
            <a:fld id="{B44E416B-EEAF-4716-AA28-F58B445A57DC}"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2486025" y="6078538"/>
            <a:ext cx="4152900" cy="250825"/>
          </a:xfrm>
          <a:prstGeom prst="rect">
            <a:avLst/>
          </a:prstGeom>
        </p:spPr>
        <p:txBody>
          <a:bodyPr/>
          <a:lstStyle>
            <a:lvl1pPr>
              <a:defRPr>
                <a:latin typeface="Arial" pitchFamily="34" charset="0"/>
                <a:cs typeface="+mn-cs"/>
              </a:defRPr>
            </a:lvl1pPr>
          </a:lstStyle>
          <a:p>
            <a:pPr>
              <a:defRPr/>
            </a:pPr>
            <a:endParaRPr lang="en-CA"/>
          </a:p>
        </p:txBody>
      </p:sp>
      <p:sp>
        <p:nvSpPr>
          <p:cNvPr id="3" name="Rectangle 5"/>
          <p:cNvSpPr>
            <a:spLocks noGrp="1" noChangeArrowheads="1"/>
          </p:cNvSpPr>
          <p:nvPr>
            <p:ph type="sldNum" sz="quarter" idx="11"/>
          </p:nvPr>
        </p:nvSpPr>
        <p:spPr/>
        <p:txBody>
          <a:bodyPr/>
          <a:lstStyle>
            <a:lvl1pPr>
              <a:defRPr/>
            </a:lvl1pPr>
          </a:lstStyle>
          <a:p>
            <a:pPr>
              <a:defRPr/>
            </a:pPr>
            <a:fld id="{8F551656-A145-439A-BFEA-9E8D6C6E7801}"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40968"/>
            <a:ext cx="7772400" cy="1362075"/>
          </a:xfrm>
        </p:spPr>
        <p:txBody>
          <a:bodyPr anchor="t"/>
          <a:lstStyle>
            <a:lvl1pPr algn="ctr">
              <a:defRPr sz="4000" b="1" cap="all"/>
            </a:lvl1p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E58264A-3939-4EBC-B8E3-8AF486810694}"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22EDE903-010D-4AB2-8E4E-742DE3366A9C}" type="datetimeFigureOut">
              <a:rPr lang="en-US"/>
              <a:pPr>
                <a:defRPr/>
              </a:pPr>
              <a:t>3/14/2014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776EE1-7CC3-43C0-9F5B-B88E2609319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C7B50084-03E3-4B44-A948-4F7E49AB2C17}" type="datetimeFigureOut">
              <a:rPr lang="en-US"/>
              <a:pPr>
                <a:defRPr/>
              </a:pPr>
              <a:t>3/14/2014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56CB4B7-B71E-4B5F-A0DE-D513217081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C2A4B32-B09A-43D3-8D32-1C17C8BA2701}" type="datetimeFigureOut">
              <a:rPr lang="en-US"/>
              <a:pPr>
                <a:defRPr/>
              </a:pPr>
              <a:t>3/14/2014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0662797-5378-4CA4-A6CF-B2B5A6ED40E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62CAEBA-AC87-4A22-8BF0-A5F3B6088825}" type="datetimeFigureOut">
              <a:rPr lang="en-US"/>
              <a:pPr>
                <a:defRPr/>
              </a:pPr>
              <a:t>3/14/2014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5461468-2982-4B4C-8F3E-A9A9848D08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3375"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pitchFamily="34" charset="0"/>
              </a:defRPr>
            </a:lvl1pPr>
          </a:lstStyle>
          <a:p>
            <a:pPr>
              <a:defRPr/>
            </a:pPr>
            <a:endParaRPr lang="en-US"/>
          </a:p>
        </p:txBody>
      </p:sp>
      <p:sp>
        <p:nvSpPr>
          <p:cNvPr id="4101" name="Rectangle 5"/>
          <p:cNvSpPr>
            <a:spLocks noGrp="1" noChangeArrowheads="1"/>
          </p:cNvSpPr>
          <p:nvPr>
            <p:ph type="ftr" sz="quarter" idx="3"/>
          </p:nvPr>
        </p:nvSpPr>
        <p:spPr bwMode="auto">
          <a:xfrm>
            <a:off x="2489200" y="6038850"/>
            <a:ext cx="4144963"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pitchFamily="34" charset="0"/>
              </a:defRPr>
            </a:lvl1pPr>
          </a:lstStyle>
          <a:p>
            <a:pPr>
              <a:defRPr/>
            </a:pPr>
            <a:endParaRPr lang="en-US"/>
          </a:p>
        </p:txBody>
      </p:sp>
      <p:sp>
        <p:nvSpPr>
          <p:cNvPr id="4102"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pitchFamily="34" charset="0"/>
              </a:defRPr>
            </a:lvl1pPr>
          </a:lstStyle>
          <a:p>
            <a:pPr>
              <a:defRPr/>
            </a:pPr>
            <a:fld id="{F28BFE1F-9FAC-4206-B2CB-6E0CCCD06CC1}" type="slidenum">
              <a:rPr lang="en-US"/>
              <a:pPr>
                <a:defRPr/>
              </a:pPr>
              <a:t>‹#›</a:t>
            </a:fld>
            <a:endParaRPr lang="en-US"/>
          </a:p>
        </p:txBody>
      </p:sp>
      <p:sp>
        <p:nvSpPr>
          <p:cNvPr id="1031" name="Rectangle 7"/>
          <p:cNvSpPr>
            <a:spLocks noChangeArrowheads="1"/>
          </p:cNvSpPr>
          <p:nvPr/>
        </p:nvSpPr>
        <p:spPr bwMode="auto">
          <a:xfrm>
            <a:off x="338138" y="6330950"/>
            <a:ext cx="8462962" cy="461963"/>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pic>
        <p:nvPicPr>
          <p:cNvPr id="1032" name="Picture 8" descr="ti_stk_2c_pos_rgb"/>
          <p:cNvPicPr>
            <a:picLocks noChangeAspect="1" noChangeArrowheads="1"/>
          </p:cNvPicPr>
          <p:nvPr/>
        </p:nvPicPr>
        <p:blipFill>
          <a:blip r:embed="rId7" cstate="print"/>
          <a:srcRect/>
          <a:stretch>
            <a:fillRect/>
          </a:stretch>
        </p:blipFill>
        <p:spPr bwMode="auto">
          <a:xfrm>
            <a:off x="6629400" y="641826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2" r:id="rId1"/>
    <p:sldLayoutId id="2147484163" r:id="rId2"/>
    <p:sldLayoutId id="2147484166" r:id="rId3"/>
    <p:sldLayoutId id="2147484168" r:id="rId4"/>
    <p:sldLayoutId id="2147484169" r:id="rId5"/>
  </p:sldLayoutIdLst>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pitchFamily="34" charset="0"/>
        </a:defRPr>
      </a:lvl2pPr>
      <a:lvl3pPr algn="l" rtl="0" eaLnBrk="0" fontAlgn="base" hangingPunct="0">
        <a:spcBef>
          <a:spcPct val="0"/>
        </a:spcBef>
        <a:spcAft>
          <a:spcPct val="0"/>
        </a:spcAft>
        <a:defRPr sz="3600" b="1">
          <a:solidFill>
            <a:srgbClr val="FF0000"/>
          </a:solidFill>
          <a:latin typeface="Arial" pitchFamily="34" charset="0"/>
        </a:defRPr>
      </a:lvl3pPr>
      <a:lvl4pPr algn="l" rtl="0" eaLnBrk="0" fontAlgn="base" hangingPunct="0">
        <a:spcBef>
          <a:spcPct val="0"/>
        </a:spcBef>
        <a:spcAft>
          <a:spcPct val="0"/>
        </a:spcAft>
        <a:defRPr sz="3600" b="1">
          <a:solidFill>
            <a:srgbClr val="FF0000"/>
          </a:solidFill>
          <a:latin typeface="Arial" pitchFamily="34" charset="0"/>
        </a:defRPr>
      </a:lvl4pPr>
      <a:lvl5pPr algn="l" rtl="0" eaLnBrk="0" fontAlgn="base" hangingPunct="0">
        <a:spcBef>
          <a:spcPct val="0"/>
        </a:spcBef>
        <a:spcAft>
          <a:spcPct val="0"/>
        </a:spcAft>
        <a:defRPr sz="3600" b="1">
          <a:solidFill>
            <a:srgbClr val="FF0000"/>
          </a:solidFill>
          <a:latin typeface="Arial" pitchFamily="34" charset="0"/>
        </a:defRPr>
      </a:lvl5pPr>
      <a:lvl6pPr marL="457200" algn="l" rtl="0" eaLnBrk="1" fontAlgn="base" hangingPunct="1">
        <a:spcBef>
          <a:spcPct val="0"/>
        </a:spcBef>
        <a:spcAft>
          <a:spcPct val="0"/>
        </a:spcAft>
        <a:defRPr sz="3600" b="1">
          <a:solidFill>
            <a:srgbClr val="FF0000"/>
          </a:solidFill>
          <a:latin typeface="Arial" pitchFamily="34" charset="0"/>
        </a:defRPr>
      </a:lvl6pPr>
      <a:lvl7pPr marL="914400" algn="l" rtl="0" eaLnBrk="1" fontAlgn="base" hangingPunct="1">
        <a:spcBef>
          <a:spcPct val="0"/>
        </a:spcBef>
        <a:spcAft>
          <a:spcPct val="0"/>
        </a:spcAft>
        <a:defRPr sz="3600" b="1">
          <a:solidFill>
            <a:srgbClr val="FF0000"/>
          </a:solidFill>
          <a:latin typeface="Arial" pitchFamily="34" charset="0"/>
        </a:defRPr>
      </a:lvl7pPr>
      <a:lvl8pPr marL="1371600" algn="l" rtl="0" eaLnBrk="1" fontAlgn="base" hangingPunct="1">
        <a:spcBef>
          <a:spcPct val="0"/>
        </a:spcBef>
        <a:spcAft>
          <a:spcPct val="0"/>
        </a:spcAft>
        <a:defRPr sz="3600" b="1">
          <a:solidFill>
            <a:srgbClr val="FF0000"/>
          </a:solidFill>
          <a:latin typeface="Arial" pitchFamily="34" charset="0"/>
        </a:defRPr>
      </a:lvl8pPr>
      <a:lvl9pPr marL="1828800" algn="l" rtl="0" eaLnBrk="1" fontAlgn="base" hangingPunct="1">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ti_stk_2c_pos_rgb"/>
          <p:cNvPicPr>
            <a:picLocks noChangeAspect="1" noChangeArrowheads="1"/>
          </p:cNvPicPr>
          <p:nvPr/>
        </p:nvPicPr>
        <p:blipFill>
          <a:blip r:embed="rId2" cstate="print"/>
          <a:srcRect/>
          <a:stretch>
            <a:fillRect/>
          </a:stretch>
        </p:blipFill>
        <p:spPr bwMode="auto">
          <a:xfrm>
            <a:off x="6629400" y="6418263"/>
            <a:ext cx="1136650" cy="280987"/>
          </a:xfrm>
          <a:prstGeom prst="rect">
            <a:avLst/>
          </a:prstGeom>
          <a:noFill/>
          <a:ln w="9525">
            <a:noFill/>
            <a:miter lim="800000"/>
            <a:headEnd/>
            <a:tailEnd/>
          </a:ln>
        </p:spPr>
      </p:pic>
      <p:sp>
        <p:nvSpPr>
          <p:cNvPr id="2051" name="Rectangle 3"/>
          <p:cNvSpPr>
            <a:spLocks noGrp="1" noChangeArrowheads="1"/>
          </p:cNvSpPr>
          <p:nvPr>
            <p:ph type="title"/>
          </p:nvPr>
        </p:nvSpPr>
        <p:spPr bwMode="auto">
          <a:xfrm>
            <a:off x="214313" y="-28575"/>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pitchFamily="34" charset="0"/>
              </a:defRPr>
            </a:lvl1pPr>
          </a:lstStyle>
          <a:p>
            <a:pPr>
              <a:defRPr/>
            </a:pPr>
            <a:endParaRPr lang="en-US"/>
          </a:p>
        </p:txBody>
      </p:sp>
      <p:sp>
        <p:nvSpPr>
          <p:cNvPr id="4102"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pitchFamily="34" charset="0"/>
              </a:defRPr>
            </a:lvl1pPr>
          </a:lstStyle>
          <a:p>
            <a:pPr>
              <a:defRPr/>
            </a:pPr>
            <a:endParaRPr lang="en-US"/>
          </a:p>
        </p:txBody>
      </p:sp>
      <p:sp>
        <p:nvSpPr>
          <p:cNvPr id="4103" name="Rectangle 7"/>
          <p:cNvSpPr>
            <a:spLocks noGrp="1" noChangeArrowheads="1"/>
          </p:cNvSpPr>
          <p:nvPr>
            <p:ph type="sldNum" sz="quarter" idx="4"/>
          </p:nvPr>
        </p:nvSpPr>
        <p:spPr bwMode="auto">
          <a:xfrm>
            <a:off x="6972300" y="6613525"/>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pitchFamily="34" charset="0"/>
              </a:defRPr>
            </a:lvl1pPr>
          </a:lstStyle>
          <a:p>
            <a:pPr>
              <a:defRPr/>
            </a:pPr>
            <a:fld id="{EFA6AF28-05AB-48E4-A147-99A7750D6E00}" type="slidenum">
              <a:rPr lang="en-US"/>
              <a:pPr>
                <a:defRPr/>
              </a:pPr>
              <a:t>‹#›</a:t>
            </a:fld>
            <a:endParaRPr lang="en-US"/>
          </a:p>
        </p:txBody>
      </p:sp>
      <p:sp>
        <p:nvSpPr>
          <p:cNvPr id="2056"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3375"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pitchFamily="34" charset="0"/>
              </a:defRPr>
            </a:lvl1pPr>
          </a:lstStyle>
          <a:p>
            <a:pPr>
              <a:defRPr/>
            </a:pPr>
            <a:endParaRPr lang="en-US"/>
          </a:p>
        </p:txBody>
      </p:sp>
      <p:sp>
        <p:nvSpPr>
          <p:cNvPr id="4101" name="Rectangle 5"/>
          <p:cNvSpPr>
            <a:spLocks noGrp="1" noChangeArrowheads="1"/>
          </p:cNvSpPr>
          <p:nvPr>
            <p:ph type="ftr" sz="quarter" idx="3"/>
          </p:nvPr>
        </p:nvSpPr>
        <p:spPr bwMode="auto">
          <a:xfrm>
            <a:off x="2489200" y="6038850"/>
            <a:ext cx="4144963"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pitchFamily="34" charset="0"/>
              </a:defRPr>
            </a:lvl1pPr>
          </a:lstStyle>
          <a:p>
            <a:pPr>
              <a:defRPr/>
            </a:pPr>
            <a:endParaRPr lang="en-US"/>
          </a:p>
        </p:txBody>
      </p:sp>
      <p:sp>
        <p:nvSpPr>
          <p:cNvPr id="4102"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pitchFamily="34" charset="0"/>
              </a:defRPr>
            </a:lvl1pPr>
          </a:lstStyle>
          <a:p>
            <a:pPr>
              <a:defRPr/>
            </a:pPr>
            <a:fld id="{622A1650-FEF4-4B9A-BE2F-14906714500C}" type="slidenum">
              <a:rPr lang="en-US"/>
              <a:pPr>
                <a:defRPr/>
              </a:pPr>
              <a:t>‹#›</a:t>
            </a:fld>
            <a:endParaRPr lang="en-US"/>
          </a:p>
        </p:txBody>
      </p:sp>
      <p:sp>
        <p:nvSpPr>
          <p:cNvPr id="3079" name="Rectangle 7"/>
          <p:cNvSpPr>
            <a:spLocks noChangeArrowheads="1"/>
          </p:cNvSpPr>
          <p:nvPr/>
        </p:nvSpPr>
        <p:spPr bwMode="auto">
          <a:xfrm>
            <a:off x="338138" y="6330950"/>
            <a:ext cx="8462962" cy="461963"/>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pic>
        <p:nvPicPr>
          <p:cNvPr id="3080" name="Picture 8" descr="ti_stk_2c_pos_rgb"/>
          <p:cNvPicPr>
            <a:picLocks noChangeAspect="1" noChangeArrowheads="1"/>
          </p:cNvPicPr>
          <p:nvPr/>
        </p:nvPicPr>
        <p:blipFill>
          <a:blip r:embed="rId2" cstate="print"/>
          <a:srcRect/>
          <a:stretch>
            <a:fillRect/>
          </a:stretch>
        </p:blipFill>
        <p:spPr bwMode="auto">
          <a:xfrm>
            <a:off x="6629400" y="641826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pitchFamily="34" charset="0"/>
        </a:defRPr>
      </a:lvl2pPr>
      <a:lvl3pPr algn="l" rtl="0" eaLnBrk="0" fontAlgn="base" hangingPunct="0">
        <a:spcBef>
          <a:spcPct val="0"/>
        </a:spcBef>
        <a:spcAft>
          <a:spcPct val="0"/>
        </a:spcAft>
        <a:defRPr sz="3600" b="1">
          <a:solidFill>
            <a:srgbClr val="FF0000"/>
          </a:solidFill>
          <a:latin typeface="Arial" pitchFamily="34" charset="0"/>
        </a:defRPr>
      </a:lvl3pPr>
      <a:lvl4pPr algn="l" rtl="0" eaLnBrk="0" fontAlgn="base" hangingPunct="0">
        <a:spcBef>
          <a:spcPct val="0"/>
        </a:spcBef>
        <a:spcAft>
          <a:spcPct val="0"/>
        </a:spcAft>
        <a:defRPr sz="3600" b="1">
          <a:solidFill>
            <a:srgbClr val="FF0000"/>
          </a:solidFill>
          <a:latin typeface="Arial" pitchFamily="34" charset="0"/>
        </a:defRPr>
      </a:lvl4pPr>
      <a:lvl5pPr algn="l" rtl="0" eaLnBrk="0" fontAlgn="base" hangingPunct="0">
        <a:spcBef>
          <a:spcPct val="0"/>
        </a:spcBef>
        <a:spcAft>
          <a:spcPct val="0"/>
        </a:spcAft>
        <a:defRPr sz="3600" b="1">
          <a:solidFill>
            <a:srgbClr val="FF0000"/>
          </a:solidFill>
          <a:latin typeface="Arial" pitchFamily="34" charset="0"/>
        </a:defRPr>
      </a:lvl5pPr>
      <a:lvl6pPr marL="457200" algn="l" rtl="0" eaLnBrk="1" fontAlgn="base" hangingPunct="1">
        <a:spcBef>
          <a:spcPct val="0"/>
        </a:spcBef>
        <a:spcAft>
          <a:spcPct val="0"/>
        </a:spcAft>
        <a:defRPr sz="3600" b="1">
          <a:solidFill>
            <a:srgbClr val="FF0000"/>
          </a:solidFill>
          <a:latin typeface="Arial" pitchFamily="34" charset="0"/>
        </a:defRPr>
      </a:lvl6pPr>
      <a:lvl7pPr marL="914400" algn="l" rtl="0" eaLnBrk="1" fontAlgn="base" hangingPunct="1">
        <a:spcBef>
          <a:spcPct val="0"/>
        </a:spcBef>
        <a:spcAft>
          <a:spcPct val="0"/>
        </a:spcAft>
        <a:defRPr sz="3600" b="1">
          <a:solidFill>
            <a:srgbClr val="FF0000"/>
          </a:solidFill>
          <a:latin typeface="Arial" pitchFamily="34" charset="0"/>
        </a:defRPr>
      </a:lvl7pPr>
      <a:lvl8pPr marL="1371600" algn="l" rtl="0" eaLnBrk="1" fontAlgn="base" hangingPunct="1">
        <a:spcBef>
          <a:spcPct val="0"/>
        </a:spcBef>
        <a:spcAft>
          <a:spcPct val="0"/>
        </a:spcAft>
        <a:defRPr sz="3600" b="1">
          <a:solidFill>
            <a:srgbClr val="FF0000"/>
          </a:solidFill>
          <a:latin typeface="Arial" pitchFamily="34" charset="0"/>
        </a:defRPr>
      </a:lvl8pPr>
      <a:lvl9pPr marL="1828800" algn="l" rtl="0" eaLnBrk="1" fontAlgn="base" hangingPunct="1">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ti_stk_2c_pos_rgb"/>
          <p:cNvPicPr>
            <a:picLocks noChangeAspect="1" noChangeArrowheads="1"/>
          </p:cNvPicPr>
          <p:nvPr/>
        </p:nvPicPr>
        <p:blipFill>
          <a:blip r:embed="rId2" cstate="print"/>
          <a:srcRect/>
          <a:stretch>
            <a:fillRect/>
          </a:stretch>
        </p:blipFill>
        <p:spPr bwMode="auto">
          <a:xfrm>
            <a:off x="6629400" y="6418263"/>
            <a:ext cx="1136650" cy="280987"/>
          </a:xfrm>
          <a:prstGeom prst="rect">
            <a:avLst/>
          </a:prstGeom>
          <a:noFill/>
          <a:ln w="9525">
            <a:noFill/>
            <a:miter lim="800000"/>
            <a:headEnd/>
            <a:tailEnd/>
          </a:ln>
        </p:spPr>
      </p:pic>
      <p:sp>
        <p:nvSpPr>
          <p:cNvPr id="4099" name="Rectangle 3"/>
          <p:cNvSpPr>
            <a:spLocks noGrp="1" noChangeArrowheads="1"/>
          </p:cNvSpPr>
          <p:nvPr>
            <p:ph type="title"/>
          </p:nvPr>
        </p:nvSpPr>
        <p:spPr bwMode="auto">
          <a:xfrm>
            <a:off x="214313" y="-28575"/>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pitchFamily="34" charset="0"/>
              </a:defRPr>
            </a:lvl1pPr>
          </a:lstStyle>
          <a:p>
            <a:pPr>
              <a:defRPr/>
            </a:pPr>
            <a:endParaRPr lang="en-US"/>
          </a:p>
        </p:txBody>
      </p:sp>
      <p:sp>
        <p:nvSpPr>
          <p:cNvPr id="4102"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pitchFamily="34" charset="0"/>
              </a:defRPr>
            </a:lvl1pPr>
          </a:lstStyle>
          <a:p>
            <a:pPr>
              <a:defRPr/>
            </a:pPr>
            <a:endParaRPr lang="en-US"/>
          </a:p>
        </p:txBody>
      </p:sp>
      <p:sp>
        <p:nvSpPr>
          <p:cNvPr id="4103" name="Rectangle 7"/>
          <p:cNvSpPr>
            <a:spLocks noGrp="1" noChangeArrowheads="1"/>
          </p:cNvSpPr>
          <p:nvPr>
            <p:ph type="sldNum" sz="quarter" idx="4"/>
          </p:nvPr>
        </p:nvSpPr>
        <p:spPr bwMode="auto">
          <a:xfrm>
            <a:off x="6972300" y="6613525"/>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pitchFamily="34" charset="0"/>
              </a:defRPr>
            </a:lvl1pPr>
          </a:lstStyle>
          <a:p>
            <a:pPr>
              <a:defRPr/>
            </a:pPr>
            <a:fld id="{0ADAED30-1460-4443-AE87-6E4459FE4B87}" type="slidenum">
              <a:rPr lang="en-US"/>
              <a:pPr>
                <a:defRPr/>
              </a:pPr>
              <a:t>‹#›</a:t>
            </a:fld>
            <a:endParaRPr lang="en-US"/>
          </a:p>
        </p:txBody>
      </p:sp>
      <p:sp>
        <p:nvSpPr>
          <p:cNvPr id="4104"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sp>
        <p:nvSpPr>
          <p:cNvPr id="4105" name="TextBox 8"/>
          <p:cNvSpPr txBox="1">
            <a:spLocks noChangeArrowheads="1"/>
          </p:cNvSpPr>
          <p:nvPr userDrawn="1"/>
        </p:nvSpPr>
        <p:spPr bwMode="auto">
          <a:xfrm>
            <a:off x="6400800" y="0"/>
            <a:ext cx="2743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100" smtClean="0">
                <a:solidFill>
                  <a:srgbClr val="FF0000"/>
                </a:solidFill>
              </a:rPr>
              <a:t>MSP430 | Ultra-Low Power is in our DNA</a:t>
            </a:r>
            <a:endParaRPr lang="en-US" smtClean="0">
              <a:solidFill>
                <a:srgbClr val="FF0000"/>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33375"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6"/>
          <p:cNvSpPr>
            <a:spLocks noGrp="1"/>
          </p:cNvSpPr>
          <p:nvPr>
            <p:ph type="dt" sz="half" idx="2"/>
          </p:nvPr>
        </p:nvSpPr>
        <p:spPr bwMode="auto">
          <a:xfrm>
            <a:off x="3556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800">
                <a:solidFill>
                  <a:srgbClr val="000000"/>
                </a:solidFill>
                <a:latin typeface="Calibri" pitchFamily="34" charset="0"/>
              </a:defRPr>
            </a:lvl1pPr>
          </a:lstStyle>
          <a:p>
            <a:pPr>
              <a:defRPr/>
            </a:pPr>
            <a:endParaRPr lang="en-US"/>
          </a:p>
        </p:txBody>
      </p:sp>
      <p:sp>
        <p:nvSpPr>
          <p:cNvPr id="10" name="Footer Placeholder 7"/>
          <p:cNvSpPr>
            <a:spLocks noGrp="1"/>
          </p:cNvSpPr>
          <p:nvPr>
            <p:ph type="ftr" sz="quarter" idx="3"/>
          </p:nvPr>
        </p:nvSpPr>
        <p:spPr bwMode="auto">
          <a:xfrm>
            <a:off x="3114675" y="6038850"/>
            <a:ext cx="2895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800">
                <a:solidFill>
                  <a:srgbClr val="000000"/>
                </a:solidFill>
                <a:latin typeface="Calibri" pitchFamily="34" charset="0"/>
              </a:defRPr>
            </a:lvl1pPr>
          </a:lstStyle>
          <a:p>
            <a:pPr>
              <a:defRPr/>
            </a:pPr>
            <a:endParaRPr lang="en-US"/>
          </a:p>
        </p:txBody>
      </p:sp>
      <p:sp>
        <p:nvSpPr>
          <p:cNvPr id="11" name="Slide Number Placeholder 8"/>
          <p:cNvSpPr>
            <a:spLocks noGrp="1"/>
          </p:cNvSpPr>
          <p:nvPr>
            <p:ph type="sldNum" sz="quarter" idx="4"/>
          </p:nvPr>
        </p:nvSpPr>
        <p:spPr bwMode="auto">
          <a:xfrm>
            <a:off x="66421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800">
                <a:solidFill>
                  <a:srgbClr val="000000"/>
                </a:solidFill>
                <a:latin typeface="Calibri" pitchFamily="34" charset="0"/>
              </a:defRPr>
            </a:lvl1pPr>
          </a:lstStyle>
          <a:p>
            <a:pPr>
              <a:defRPr/>
            </a:pPr>
            <a:fld id="{E5EE8489-35F9-498E-BC0F-9B685EFA0734}" type="slidenum">
              <a:rPr lang="en-US"/>
              <a:pPr>
                <a:defRPr/>
              </a:pPr>
              <a:t>‹#›</a:t>
            </a:fld>
            <a:endParaRPr 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600" b="1">
          <a:solidFill>
            <a:srgbClr val="FF0000"/>
          </a:solidFill>
          <a:latin typeface="Arial" pitchFamily="34" charset="0"/>
          <a:ea typeface="+mj-ea"/>
          <a:cs typeface="+mj-cs"/>
        </a:defRPr>
      </a:lvl1pPr>
      <a:lvl2pPr algn="l" rtl="0" eaLnBrk="0" fontAlgn="base" hangingPunct="0">
        <a:spcBef>
          <a:spcPct val="0"/>
        </a:spcBef>
        <a:spcAft>
          <a:spcPct val="0"/>
        </a:spcAft>
        <a:defRPr sz="3600" b="1">
          <a:solidFill>
            <a:srgbClr val="FF0000"/>
          </a:solidFill>
          <a:latin typeface="Arial" pitchFamily="34" charset="0"/>
        </a:defRPr>
      </a:lvl2pPr>
      <a:lvl3pPr algn="l" rtl="0" eaLnBrk="0" fontAlgn="base" hangingPunct="0">
        <a:spcBef>
          <a:spcPct val="0"/>
        </a:spcBef>
        <a:spcAft>
          <a:spcPct val="0"/>
        </a:spcAft>
        <a:defRPr sz="3600" b="1">
          <a:solidFill>
            <a:srgbClr val="FF0000"/>
          </a:solidFill>
          <a:latin typeface="Arial" pitchFamily="34" charset="0"/>
        </a:defRPr>
      </a:lvl3pPr>
      <a:lvl4pPr algn="l" rtl="0" eaLnBrk="0" fontAlgn="base" hangingPunct="0">
        <a:spcBef>
          <a:spcPct val="0"/>
        </a:spcBef>
        <a:spcAft>
          <a:spcPct val="0"/>
        </a:spcAft>
        <a:defRPr sz="3600" b="1">
          <a:solidFill>
            <a:srgbClr val="FF0000"/>
          </a:solidFill>
          <a:latin typeface="Arial" pitchFamily="34" charset="0"/>
        </a:defRPr>
      </a:lvl4pPr>
      <a:lvl5pPr algn="l" rtl="0" eaLnBrk="0" fontAlgn="base" hangingPunct="0">
        <a:spcBef>
          <a:spcPct val="0"/>
        </a:spcBef>
        <a:spcAft>
          <a:spcPct val="0"/>
        </a:spcAft>
        <a:defRPr sz="3600" b="1">
          <a:solidFill>
            <a:srgbClr val="FF0000"/>
          </a:solidFill>
          <a:latin typeface="Arial" pitchFamily="34" charset="0"/>
        </a:defRPr>
      </a:lvl5pPr>
      <a:lvl6pPr marL="457200" algn="l" rtl="0" eaLnBrk="1" fontAlgn="base" hangingPunct="1">
        <a:spcBef>
          <a:spcPct val="0"/>
        </a:spcBef>
        <a:spcAft>
          <a:spcPct val="0"/>
        </a:spcAft>
        <a:defRPr sz="3600" b="1">
          <a:solidFill>
            <a:srgbClr val="FF0000"/>
          </a:solidFill>
          <a:latin typeface="Arial" pitchFamily="34" charset="0"/>
        </a:defRPr>
      </a:lvl6pPr>
      <a:lvl7pPr marL="914400" algn="l" rtl="0" eaLnBrk="1" fontAlgn="base" hangingPunct="1">
        <a:spcBef>
          <a:spcPct val="0"/>
        </a:spcBef>
        <a:spcAft>
          <a:spcPct val="0"/>
        </a:spcAft>
        <a:defRPr sz="3600" b="1">
          <a:solidFill>
            <a:srgbClr val="FF0000"/>
          </a:solidFill>
          <a:latin typeface="Arial" pitchFamily="34" charset="0"/>
        </a:defRPr>
      </a:lvl7pPr>
      <a:lvl8pPr marL="1371600" algn="l" rtl="0" eaLnBrk="1" fontAlgn="base" hangingPunct="1">
        <a:spcBef>
          <a:spcPct val="0"/>
        </a:spcBef>
        <a:spcAft>
          <a:spcPct val="0"/>
        </a:spcAft>
        <a:defRPr sz="3600" b="1">
          <a:solidFill>
            <a:srgbClr val="FF0000"/>
          </a:solidFill>
          <a:latin typeface="Arial" pitchFamily="34" charset="0"/>
        </a:defRPr>
      </a:lvl8pPr>
      <a:lvl9pPr marL="1828800" algn="l" rtl="0" eaLnBrk="1" fontAlgn="base" hangingPunct="1">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
        <p:nvSpPr>
          <p:cNvPr id="6147" name="Rectangle 8"/>
          <p:cNvSpPr>
            <a:spLocks noChangeArrowheads="1"/>
          </p:cNvSpPr>
          <p:nvPr/>
        </p:nvSpPr>
        <p:spPr bwMode="auto">
          <a:xfrm>
            <a:off x="338138" y="6330950"/>
            <a:ext cx="8462962" cy="461963"/>
          </a:xfrm>
          <a:prstGeom prst="rect">
            <a:avLst/>
          </a:prstGeom>
          <a:noFill/>
          <a:ln w="9525">
            <a:solidFill>
              <a:schemeClr val="tx2"/>
            </a:solidFill>
            <a:miter lim="800000"/>
            <a:headEnd/>
            <a:tailEnd/>
          </a:ln>
        </p:spPr>
        <p:txBody>
          <a:bodyPr wrap="none" anchor="ctr"/>
          <a:lstStyle/>
          <a:p>
            <a:endParaRPr lang="en-US">
              <a:solidFill>
                <a:srgbClr val="000000"/>
              </a:solidFill>
            </a:endParaRPr>
          </a:p>
        </p:txBody>
      </p:sp>
      <p:sp>
        <p:nvSpPr>
          <p:cNvPr id="6148" name="Rectangle 9"/>
          <p:cNvSpPr>
            <a:spLocks noChangeArrowheads="1"/>
          </p:cNvSpPr>
          <p:nvPr/>
        </p:nvSpPr>
        <p:spPr bwMode="auto">
          <a:xfrm>
            <a:off x="338138" y="6330950"/>
            <a:ext cx="8462962" cy="461963"/>
          </a:xfrm>
          <a:prstGeom prst="rect">
            <a:avLst/>
          </a:prstGeom>
          <a:noFill/>
          <a:ln w="9525">
            <a:solidFill>
              <a:schemeClr val="tx2"/>
            </a:solidFill>
            <a:miter lim="800000"/>
            <a:headEnd/>
            <a:tailEnd/>
          </a:ln>
        </p:spPr>
        <p:txBody>
          <a:bodyPr wrap="none" anchor="ctr"/>
          <a:lstStyle/>
          <a:p>
            <a:endParaRPr lang="en-US">
              <a:solidFill>
                <a:srgbClr val="000000"/>
              </a:solidFill>
            </a:endParaRPr>
          </a:p>
        </p:txBody>
      </p:sp>
      <p:sp>
        <p:nvSpPr>
          <p:cNvPr id="6149" name="Rectangle 2"/>
          <p:cNvSpPr>
            <a:spLocks noGrp="1" noChangeArrowheads="1"/>
          </p:cNvSpPr>
          <p:nvPr>
            <p:ph type="title"/>
          </p:nvPr>
        </p:nvSpPr>
        <p:spPr bwMode="auto">
          <a:xfrm>
            <a:off x="333375"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0"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5"/>
          <p:cNvSpPr>
            <a:spLocks noGrp="1" noChangeArrowheads="1"/>
          </p:cNvSpPr>
          <p:nvPr>
            <p:ph type="dt" sz="half" idx="2"/>
          </p:nvPr>
        </p:nvSpPr>
        <p:spPr bwMode="auto">
          <a:xfrm>
            <a:off x="3556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lnSpc>
                <a:spcPct val="100000"/>
              </a:lnSpc>
              <a:spcBef>
                <a:spcPts val="0"/>
              </a:spcBef>
              <a:spcAft>
                <a:spcPts val="0"/>
              </a:spcAft>
              <a:defRPr sz="800" b="0" u="none">
                <a:solidFill>
                  <a:srgbClr val="FFFFFF"/>
                </a:solidFill>
                <a:latin typeface="+mn-lt"/>
                <a:ea typeface="+mn-ea"/>
              </a:defRPr>
            </a:lvl1pPr>
          </a:lstStyle>
          <a:p>
            <a:pPr>
              <a:defRPr/>
            </a:pPr>
            <a:fld id="{6E772835-F0B4-4074-BA7C-8FF960399609}" type="datetimeFigureOut">
              <a:rPr lang="en-US"/>
              <a:pPr>
                <a:defRPr/>
              </a:pPr>
              <a:t>3/14/2014</a:t>
            </a:fld>
            <a:endParaRPr lang="en-US"/>
          </a:p>
        </p:txBody>
      </p:sp>
      <p:sp>
        <p:nvSpPr>
          <p:cNvPr id="14" name="Rectangle 6"/>
          <p:cNvSpPr>
            <a:spLocks noGrp="1" noChangeArrowheads="1"/>
          </p:cNvSpPr>
          <p:nvPr>
            <p:ph type="ftr" sz="quarter" idx="3"/>
          </p:nvPr>
        </p:nvSpPr>
        <p:spPr bwMode="auto">
          <a:xfrm>
            <a:off x="2500313" y="6038850"/>
            <a:ext cx="4135437" cy="2952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lnSpc>
                <a:spcPct val="100000"/>
              </a:lnSpc>
              <a:spcBef>
                <a:spcPts val="0"/>
              </a:spcBef>
              <a:spcAft>
                <a:spcPts val="0"/>
              </a:spcAft>
              <a:defRPr sz="800" b="0" u="none">
                <a:solidFill>
                  <a:srgbClr val="FFFFFF"/>
                </a:solidFill>
                <a:latin typeface="+mn-lt"/>
                <a:ea typeface="+mn-ea"/>
              </a:defRPr>
            </a:lvl1pPr>
          </a:lstStyle>
          <a:p>
            <a:pPr>
              <a:defRPr/>
            </a:pPr>
            <a:endParaRPr lang="en-US"/>
          </a:p>
        </p:txBody>
      </p:sp>
      <p:sp>
        <p:nvSpPr>
          <p:cNvPr id="15" name="Rectangle 7"/>
          <p:cNvSpPr>
            <a:spLocks noGrp="1" noChangeArrowheads="1"/>
          </p:cNvSpPr>
          <p:nvPr>
            <p:ph type="sldNum" sz="quarter" idx="4"/>
          </p:nvPr>
        </p:nvSpPr>
        <p:spPr bwMode="auto">
          <a:xfrm>
            <a:off x="66421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lnSpc>
                <a:spcPct val="100000"/>
              </a:lnSpc>
              <a:spcBef>
                <a:spcPts val="0"/>
              </a:spcBef>
              <a:spcAft>
                <a:spcPts val="0"/>
              </a:spcAft>
              <a:defRPr sz="800" b="0" u="none">
                <a:solidFill>
                  <a:srgbClr val="FFFFFF"/>
                </a:solidFill>
                <a:latin typeface="+mn-lt"/>
                <a:ea typeface="+mn-ea"/>
              </a:defRPr>
            </a:lvl1pPr>
          </a:lstStyle>
          <a:p>
            <a:pPr>
              <a:defRPr/>
            </a:pPr>
            <a:fld id="{2015EA88-1251-4FCF-A317-50E4F13BFE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pitchFamily="34" charset="0"/>
        </a:defRPr>
      </a:lvl2pPr>
      <a:lvl3pPr algn="l" rtl="0" eaLnBrk="0" fontAlgn="base" hangingPunct="0">
        <a:spcBef>
          <a:spcPct val="0"/>
        </a:spcBef>
        <a:spcAft>
          <a:spcPct val="0"/>
        </a:spcAft>
        <a:defRPr sz="3600" b="1">
          <a:solidFill>
            <a:srgbClr val="FF0000"/>
          </a:solidFill>
          <a:latin typeface="Arial" pitchFamily="34" charset="0"/>
        </a:defRPr>
      </a:lvl3pPr>
      <a:lvl4pPr algn="l" rtl="0" eaLnBrk="0" fontAlgn="base" hangingPunct="0">
        <a:spcBef>
          <a:spcPct val="0"/>
        </a:spcBef>
        <a:spcAft>
          <a:spcPct val="0"/>
        </a:spcAft>
        <a:defRPr sz="3600" b="1">
          <a:solidFill>
            <a:srgbClr val="FF0000"/>
          </a:solidFill>
          <a:latin typeface="Arial" pitchFamily="34" charset="0"/>
        </a:defRPr>
      </a:lvl4pPr>
      <a:lvl5pPr algn="l" rtl="0" eaLnBrk="0" fontAlgn="base" hangingPunct="0">
        <a:spcBef>
          <a:spcPct val="0"/>
        </a:spcBef>
        <a:spcAft>
          <a:spcPct val="0"/>
        </a:spcAft>
        <a:defRPr sz="3600" b="1">
          <a:solidFill>
            <a:srgbClr val="FF0000"/>
          </a:solidFill>
          <a:latin typeface="Arial" pitchFamily="34" charset="0"/>
        </a:defRPr>
      </a:lvl5pPr>
      <a:lvl6pPr marL="457200" algn="l" rtl="0" fontAlgn="base">
        <a:spcBef>
          <a:spcPct val="0"/>
        </a:spcBef>
        <a:spcAft>
          <a:spcPct val="0"/>
        </a:spcAft>
        <a:defRPr sz="3600" b="1">
          <a:solidFill>
            <a:srgbClr val="FF0000"/>
          </a:solidFill>
          <a:latin typeface="Arial" pitchFamily="34" charset="0"/>
        </a:defRPr>
      </a:lvl6pPr>
      <a:lvl7pPr marL="914400" algn="l" rtl="0" fontAlgn="base">
        <a:spcBef>
          <a:spcPct val="0"/>
        </a:spcBef>
        <a:spcAft>
          <a:spcPct val="0"/>
        </a:spcAft>
        <a:defRPr sz="3600" b="1">
          <a:solidFill>
            <a:srgbClr val="FF0000"/>
          </a:solidFill>
          <a:latin typeface="Arial" pitchFamily="34" charset="0"/>
        </a:defRPr>
      </a:lvl7pPr>
      <a:lvl8pPr marL="1371600" algn="l" rtl="0" fontAlgn="base">
        <a:spcBef>
          <a:spcPct val="0"/>
        </a:spcBef>
        <a:spcAft>
          <a:spcPct val="0"/>
        </a:spcAft>
        <a:defRPr sz="3600" b="1">
          <a:solidFill>
            <a:srgbClr val="FF0000"/>
          </a:solidFill>
          <a:latin typeface="Arial" pitchFamily="34" charset="0"/>
        </a:defRPr>
      </a:lvl8pPr>
      <a:lvl9pPr marL="1828800" algn="l" rtl="0" fontAlgn="base">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4"/>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8622" name="Rectangle 1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charset="0"/>
              </a:defRPr>
            </a:lvl1pPr>
          </a:lstStyle>
          <a:p>
            <a:pPr>
              <a:defRPr/>
            </a:pPr>
            <a:fld id="{8D83FDF7-FE22-4E59-9B07-F90114A2BAC6}" type="datetime1">
              <a:rPr lang="en-US"/>
              <a:pPr>
                <a:defRPr/>
              </a:pPr>
              <a:t>3/14/2014</a:t>
            </a:fld>
            <a:endParaRPr lang="en-US"/>
          </a:p>
        </p:txBody>
      </p:sp>
      <p:sp>
        <p:nvSpPr>
          <p:cNvPr id="68623" name="Rectangle 15"/>
          <p:cNvSpPr>
            <a:spLocks noGrp="1" noChangeArrowheads="1"/>
          </p:cNvSpPr>
          <p:nvPr>
            <p:ph type="ftr" sz="quarter" idx="3"/>
          </p:nvPr>
        </p:nvSpPr>
        <p:spPr bwMode="auto">
          <a:xfrm>
            <a:off x="2486025" y="6038850"/>
            <a:ext cx="41529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defRPr>
            </a:lvl1pPr>
          </a:lstStyle>
          <a:p>
            <a:pPr>
              <a:defRPr/>
            </a:pPr>
            <a:r>
              <a:rPr lang="en-US"/>
              <a:t>“TI Proprietary Information - Strictly Private”</a:t>
            </a:r>
          </a:p>
        </p:txBody>
      </p:sp>
      <p:sp>
        <p:nvSpPr>
          <p:cNvPr id="68624" name="Rectangle 1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defRPr>
            </a:lvl1pPr>
          </a:lstStyle>
          <a:p>
            <a:pPr>
              <a:defRPr/>
            </a:pPr>
            <a:fld id="{B1FF1F03-72F4-45D9-BFE0-E037E819471C}" type="slidenum">
              <a:rPr lang="en-US"/>
              <a:pPr>
                <a:defRPr/>
              </a:pPr>
              <a:t>‹#›</a:t>
            </a:fld>
            <a:endParaRPr lang="en-US"/>
          </a:p>
        </p:txBody>
      </p:sp>
      <p:sp>
        <p:nvSpPr>
          <p:cNvPr id="7175" name="Rectangle 1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p:spPr>
        <p:txBody>
          <a:bodyPr wrap="none" anchor="ctr"/>
          <a:lstStyle/>
          <a:p>
            <a:endParaRPr lang="en-US">
              <a:solidFill>
                <a:srgbClr val="000000"/>
              </a:solidFill>
            </a:endParaRPr>
          </a:p>
        </p:txBody>
      </p:sp>
      <p:pic>
        <p:nvPicPr>
          <p:cNvPr id="7176" name="Picture 19" descr="1c_revBlack_rgb_powerpoint"/>
          <p:cNvPicPr>
            <a:picLocks noChangeAspect="1" noChangeArrowheads="1"/>
          </p:cNvPicPr>
          <p:nvPr userDrawn="1"/>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iming>
    <p:tnLst>
      <p:par>
        <p:cTn id="1" dur="indefinite" restart="never" nodeType="tmRoot"/>
      </p:par>
    </p:tnLst>
  </p:timing>
  <p:hf hdr="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0.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7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228600" y="1981200"/>
            <a:ext cx="8458200" cy="1470025"/>
          </a:xfrm>
        </p:spPr>
        <p:txBody>
          <a:bodyPr/>
          <a:lstStyle/>
          <a:p>
            <a:r>
              <a:rPr lang="en-US" sz="4800" dirty="0" smtClean="0">
                <a:solidFill>
                  <a:schemeClr val="bg1"/>
                </a:solidFill>
              </a:rPr>
              <a:t>Code Composer </a:t>
            </a:r>
            <a:br>
              <a:rPr lang="en-US" sz="4800" dirty="0" smtClean="0">
                <a:solidFill>
                  <a:schemeClr val="bg1"/>
                </a:solidFill>
              </a:rPr>
            </a:br>
            <a:r>
              <a:rPr lang="en-US" sz="4800" dirty="0" smtClean="0">
                <a:solidFill>
                  <a:schemeClr val="bg1"/>
                </a:solidFill>
              </a:rPr>
              <a:t>Studio</a:t>
            </a:r>
            <a:endParaRPr lang="en-US" sz="4800" baseline="30000" dirty="0" smtClean="0"/>
          </a:p>
        </p:txBody>
      </p:sp>
      <p:sp>
        <p:nvSpPr>
          <p:cNvPr id="11267" name="Subtitle 3"/>
          <p:cNvSpPr>
            <a:spLocks noGrp="1"/>
          </p:cNvSpPr>
          <p:nvPr>
            <p:ph type="subTitle" idx="1"/>
          </p:nvPr>
        </p:nvSpPr>
        <p:spPr/>
        <p:txBody>
          <a:bodyPr/>
          <a:lstStyle/>
          <a:p>
            <a:r>
              <a:rPr lang="en-US" dirty="0" smtClean="0"/>
              <a:t> Fundamentals Workshop with the MSP430</a:t>
            </a:r>
          </a:p>
          <a:p>
            <a:pPr algn="ctr"/>
            <a:r>
              <a:rPr lang="en-US" dirty="0" smtClean="0"/>
              <a:t>Lab Material</a:t>
            </a:r>
          </a:p>
        </p:txBody>
      </p:sp>
      <p:sp>
        <p:nvSpPr>
          <p:cNvPr id="11269" name="TextBox 4"/>
          <p:cNvSpPr txBox="1">
            <a:spLocks noChangeArrowheads="1"/>
          </p:cNvSpPr>
          <p:nvPr/>
        </p:nvSpPr>
        <p:spPr bwMode="auto">
          <a:xfrm>
            <a:off x="304800" y="3544669"/>
            <a:ext cx="5486400" cy="646331"/>
          </a:xfrm>
          <a:prstGeom prst="rect">
            <a:avLst/>
          </a:prstGeom>
          <a:noFill/>
          <a:ln w="9525">
            <a:noFill/>
            <a:miter lim="800000"/>
            <a:headEnd/>
            <a:tailEnd/>
          </a:ln>
        </p:spPr>
        <p:txBody>
          <a:bodyPr>
            <a:spAutoFit/>
          </a:bodyPr>
          <a:lstStyle/>
          <a:p>
            <a:endParaRPr lang="en-US" dirty="0">
              <a:solidFill>
                <a:srgbClr val="FFFFFF"/>
              </a:solidFill>
            </a:endParaRPr>
          </a:p>
          <a:p>
            <a:endParaRPr lang="en-US" dirty="0">
              <a:solidFill>
                <a:srgbClr val="FFFFFF"/>
              </a:solidFill>
            </a:endParaRPr>
          </a:p>
        </p:txBody>
      </p:sp>
      <p:sp>
        <p:nvSpPr>
          <p:cNvPr id="11270" name="Rectangle 1"/>
          <p:cNvSpPr>
            <a:spLocks noChangeArrowheads="1"/>
          </p:cNvSpPr>
          <p:nvPr/>
        </p:nvSpPr>
        <p:spPr bwMode="auto">
          <a:xfrm>
            <a:off x="2209800" y="2667000"/>
            <a:ext cx="530225" cy="522288"/>
          </a:xfrm>
          <a:prstGeom prst="rect">
            <a:avLst/>
          </a:prstGeom>
          <a:noFill/>
          <a:ln w="9525">
            <a:noFill/>
            <a:miter lim="800000"/>
            <a:headEnd/>
            <a:tailEnd/>
          </a:ln>
        </p:spPr>
        <p:txBody>
          <a:bodyPr wrap="none">
            <a:spAutoFit/>
          </a:bodyPr>
          <a:lstStyle/>
          <a:p>
            <a:r>
              <a:rPr lang="en-US" sz="2800" baseline="30000" dirty="0">
                <a:solidFill>
                  <a:schemeClr val="bg1"/>
                </a:solidFill>
              </a:rPr>
              <a:t>TM</a:t>
            </a:r>
            <a:endParaRPr lang="en-US" sz="2800" dirty="0"/>
          </a:p>
        </p:txBody>
      </p:sp>
      <p:pic>
        <p:nvPicPr>
          <p:cNvPr id="7" name="Picture 1" descr="C:\Users\a0792138.ENT\Pictures\icons\ccscube256.png"/>
          <p:cNvPicPr>
            <a:picLocks noChangeAspect="1" noChangeArrowheads="1"/>
          </p:cNvPicPr>
          <p:nvPr/>
        </p:nvPicPr>
        <p:blipFill>
          <a:blip r:embed="rId3" cstate="print"/>
          <a:srcRect/>
          <a:stretch>
            <a:fillRect/>
          </a:stretch>
        </p:blipFill>
        <p:spPr bwMode="auto">
          <a:xfrm>
            <a:off x="6019800" y="1524000"/>
            <a:ext cx="2057400" cy="2057400"/>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a:defRPr/>
            </a:pPr>
            <a:r>
              <a:rPr lang="en-CA" dirty="0" smtClean="0"/>
              <a:t>ULP Advisor Message</a:t>
            </a:r>
            <a:endParaRPr lang="en-US" dirty="0" smtClean="0"/>
          </a:p>
        </p:txBody>
      </p:sp>
      <p:sp>
        <p:nvSpPr>
          <p:cNvPr id="69634" name="Rectangle 3"/>
          <p:cNvSpPr>
            <a:spLocks noGrp="1" noChangeArrowheads="1"/>
          </p:cNvSpPr>
          <p:nvPr>
            <p:ph idx="1"/>
          </p:nvPr>
        </p:nvSpPr>
        <p:spPr/>
        <p:txBody>
          <a:bodyPr/>
          <a:lstStyle/>
          <a:p>
            <a:r>
              <a:rPr lang="en-US" sz="2000" dirty="0" smtClean="0"/>
              <a:t>A message highlighting the ULP Advisor may appear on project </a:t>
            </a:r>
            <a:r>
              <a:rPr lang="en-US" sz="2000" dirty="0" smtClean="0"/>
              <a:t>debug</a:t>
            </a:r>
            <a:endParaRPr lang="en-US" sz="2000" dirty="0" smtClean="0"/>
          </a:p>
          <a:p>
            <a:r>
              <a:rPr lang="en-US" sz="2000" dirty="0" smtClean="0"/>
              <a:t>This message can be ignored for now as ULP will be covered later in this workshop</a:t>
            </a:r>
          </a:p>
          <a:p>
            <a:r>
              <a:rPr lang="en-US" sz="2000" dirty="0" smtClean="0"/>
              <a:t>Use the “Do not show this again” checkbox if you do not wish to see this message again</a:t>
            </a:r>
          </a:p>
        </p:txBody>
      </p:sp>
      <p:sp>
        <p:nvSpPr>
          <p:cNvPr id="9" name="Oval 8"/>
          <p:cNvSpPr/>
          <p:nvPr/>
        </p:nvSpPr>
        <p:spPr>
          <a:xfrm>
            <a:off x="4648200" y="4038600"/>
            <a:ext cx="914400" cy="914400"/>
          </a:xfrm>
          <a:prstGeom prst="ellipse">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pps\CCSTraining\FAESummit2012\ulp.PNG"/>
          <p:cNvPicPr>
            <a:picLocks noChangeAspect="1" noChangeArrowheads="1"/>
          </p:cNvPicPr>
          <p:nvPr/>
        </p:nvPicPr>
        <p:blipFill>
          <a:blip r:embed="rId3" cstate="print"/>
          <a:srcRect/>
          <a:stretch>
            <a:fillRect/>
          </a:stretch>
        </p:blipFill>
        <p:spPr bwMode="auto">
          <a:xfrm>
            <a:off x="762000" y="3429000"/>
            <a:ext cx="5495925" cy="21240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40" y="990600"/>
            <a:ext cx="8458200" cy="502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2"/>
          <p:cNvGrpSpPr>
            <a:grpSpLocks/>
          </p:cNvGrpSpPr>
          <p:nvPr/>
        </p:nvGrpSpPr>
        <p:grpSpPr bwMode="auto">
          <a:xfrm>
            <a:off x="4980781" y="2070100"/>
            <a:ext cx="3709194" cy="2868374"/>
            <a:chOff x="4980781" y="1844675"/>
            <a:chExt cx="3709194" cy="2868374"/>
          </a:xfrm>
        </p:grpSpPr>
        <p:sp>
          <p:nvSpPr>
            <p:cNvPr id="92164" name="Rounded Rectangle 5"/>
            <p:cNvSpPr>
              <a:spLocks noChangeArrowheads="1"/>
            </p:cNvSpPr>
            <p:nvPr/>
          </p:nvSpPr>
          <p:spPr bwMode="auto">
            <a:xfrm>
              <a:off x="4980781" y="2670175"/>
              <a:ext cx="1941512" cy="272415"/>
            </a:xfrm>
            <a:prstGeom prst="roundRect">
              <a:avLst>
                <a:gd name="adj" fmla="val 16667"/>
              </a:avLst>
            </a:prstGeom>
            <a:solidFill>
              <a:srgbClr val="9F98FE"/>
            </a:solidFill>
            <a:ln w="12700" algn="ctr">
              <a:solidFill>
                <a:schemeClr val="tx1"/>
              </a:solidFill>
              <a:round/>
              <a:headEnd type="none" w="sm" len="sm"/>
              <a:tailEnd type="none" w="sm" len="sm"/>
            </a:ln>
          </p:spPr>
          <p:txBody>
            <a:bodyPr>
              <a:spAutoFit/>
            </a:bodyPr>
            <a:lstStyle/>
            <a:p>
              <a:pPr>
                <a:spcBef>
                  <a:spcPct val="20000"/>
                </a:spcBef>
              </a:pPr>
              <a:r>
                <a:rPr lang="en-CA" sz="1000" b="1" dirty="0"/>
                <a:t>Program counter at ‘main</a:t>
              </a:r>
              <a:r>
                <a:rPr lang="en-CA" sz="1000" b="1" dirty="0" smtClean="0"/>
                <a:t>’</a:t>
              </a:r>
              <a:endParaRPr lang="en-CA" sz="1000" dirty="0"/>
            </a:p>
          </p:txBody>
        </p:sp>
        <p:sp>
          <p:nvSpPr>
            <p:cNvPr id="92165" name="Rounded Rectangle 5"/>
            <p:cNvSpPr>
              <a:spLocks noChangeArrowheads="1"/>
            </p:cNvSpPr>
            <p:nvPr/>
          </p:nvSpPr>
          <p:spPr bwMode="auto">
            <a:xfrm>
              <a:off x="5943600" y="4270375"/>
              <a:ext cx="1957387" cy="442674"/>
            </a:xfrm>
            <a:prstGeom prst="roundRect">
              <a:avLst>
                <a:gd name="adj" fmla="val 16667"/>
              </a:avLst>
            </a:prstGeom>
            <a:solidFill>
              <a:srgbClr val="9F98FE"/>
            </a:solidFill>
            <a:ln w="12700" algn="ctr">
              <a:solidFill>
                <a:schemeClr val="tx1"/>
              </a:solidFill>
              <a:round/>
              <a:headEnd type="none" w="sm" len="sm"/>
              <a:tailEnd type="none" w="sm" len="sm"/>
            </a:ln>
          </p:spPr>
          <p:txBody>
            <a:bodyPr>
              <a:spAutoFit/>
            </a:bodyPr>
            <a:lstStyle/>
            <a:p>
              <a:pPr>
                <a:spcBef>
                  <a:spcPct val="20000"/>
                </a:spcBef>
              </a:pPr>
              <a:r>
                <a:rPr lang="en-CA" sz="1000" b="1" dirty="0"/>
                <a:t>Code size information displayed in console </a:t>
              </a:r>
              <a:r>
                <a:rPr lang="en-CA" sz="1000" b="1" dirty="0" smtClean="0"/>
                <a:t>view</a:t>
              </a:r>
              <a:endParaRPr lang="en-CA" sz="1000" dirty="0"/>
            </a:p>
          </p:txBody>
        </p:sp>
        <p:sp>
          <p:nvSpPr>
            <p:cNvPr id="92171" name="Rounded Rectangle 5"/>
            <p:cNvSpPr>
              <a:spLocks noChangeArrowheads="1"/>
            </p:cNvSpPr>
            <p:nvPr/>
          </p:nvSpPr>
          <p:spPr bwMode="auto">
            <a:xfrm>
              <a:off x="6732588" y="1844675"/>
              <a:ext cx="1957387" cy="442674"/>
            </a:xfrm>
            <a:prstGeom prst="roundRect">
              <a:avLst>
                <a:gd name="adj" fmla="val 16667"/>
              </a:avLst>
            </a:prstGeom>
            <a:solidFill>
              <a:srgbClr val="9F98FE"/>
            </a:solidFill>
            <a:ln w="12700" algn="ctr">
              <a:solidFill>
                <a:schemeClr val="tx1"/>
              </a:solidFill>
              <a:round/>
              <a:headEnd type="none" w="sm" len="sm"/>
              <a:tailEnd type="none" w="sm" len="sm"/>
            </a:ln>
          </p:spPr>
          <p:txBody>
            <a:bodyPr wrap="square">
              <a:spAutoFit/>
            </a:bodyPr>
            <a:lstStyle/>
            <a:p>
              <a:pPr>
                <a:spcBef>
                  <a:spcPct val="20000"/>
                </a:spcBef>
              </a:pPr>
              <a:r>
                <a:rPr lang="en-CA" sz="1000" b="1" dirty="0"/>
                <a:t>Switched to ‘CCS Debug’ </a:t>
              </a:r>
              <a:r>
                <a:rPr lang="en-CA" sz="1000" b="1" dirty="0" smtClean="0"/>
                <a:t>perspective</a:t>
              </a:r>
              <a:endParaRPr lang="en-CA" sz="1000" dirty="0"/>
            </a:p>
          </p:txBody>
        </p:sp>
      </p:grpSp>
      <p:sp>
        <p:nvSpPr>
          <p:cNvPr id="14" name="Title 13"/>
          <p:cNvSpPr>
            <a:spLocks noGrp="1"/>
          </p:cNvSpPr>
          <p:nvPr>
            <p:ph type="title"/>
          </p:nvPr>
        </p:nvSpPr>
        <p:spPr/>
        <p:txBody>
          <a:bodyPr/>
          <a:lstStyle/>
          <a:p>
            <a:pPr>
              <a:defRPr/>
            </a:pPr>
            <a:r>
              <a:rPr lang="en-CA" dirty="0" smtClean="0">
                <a:effectLst/>
              </a:rPr>
              <a:t>Build, Load/Flash the Program</a:t>
            </a:r>
            <a:endParaRPr lang="en-US" dirty="0">
              <a:effectLst/>
            </a:endParaRPr>
          </a:p>
        </p:txBody>
      </p:sp>
      <p:cxnSp>
        <p:nvCxnSpPr>
          <p:cNvPr id="15" name="Straight Arrow Connector 14"/>
          <p:cNvCxnSpPr/>
          <p:nvPr/>
        </p:nvCxnSpPr>
        <p:spPr>
          <a:xfrm flipH="1">
            <a:off x="3429001" y="3031807"/>
            <a:ext cx="1551780" cy="33180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2171" idx="0"/>
            <a:endCxn id="26" idx="5"/>
          </p:cNvCxnSpPr>
          <p:nvPr/>
        </p:nvCxnSpPr>
        <p:spPr>
          <a:xfrm flipV="1">
            <a:off x="7711282" y="1463692"/>
            <a:ext cx="909445" cy="60640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2165" idx="1"/>
            <a:endCxn id="28" idx="6"/>
          </p:cNvCxnSpPr>
          <p:nvPr/>
        </p:nvCxnSpPr>
        <p:spPr>
          <a:xfrm flipH="1">
            <a:off x="5638800" y="4717137"/>
            <a:ext cx="304800" cy="57145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035360" y="1221419"/>
            <a:ext cx="685800" cy="283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057400" y="5108575"/>
            <a:ext cx="3581400"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25" y="1950839"/>
            <a:ext cx="6362700" cy="1371600"/>
          </a:xfrm>
          <a:prstGeom prst="rect">
            <a:avLst/>
          </a:prstGeom>
        </p:spPr>
      </p:pic>
      <p:sp>
        <p:nvSpPr>
          <p:cNvPr id="98306" name="Title 1"/>
          <p:cNvSpPr>
            <a:spLocks noGrp="1"/>
          </p:cNvSpPr>
          <p:nvPr>
            <p:ph type="title"/>
          </p:nvPr>
        </p:nvSpPr>
        <p:spPr/>
        <p:txBody>
          <a:bodyPr/>
          <a:lstStyle/>
          <a:p>
            <a:pPr>
              <a:defRPr/>
            </a:pPr>
            <a:r>
              <a:rPr lang="en-CA" dirty="0" smtClean="0"/>
              <a:t>View: Debug</a:t>
            </a:r>
          </a:p>
        </p:txBody>
      </p:sp>
      <p:sp>
        <p:nvSpPr>
          <p:cNvPr id="96258" name="Content Placeholder 2"/>
          <p:cNvSpPr>
            <a:spLocks noGrp="1"/>
          </p:cNvSpPr>
          <p:nvPr>
            <p:ph idx="1"/>
          </p:nvPr>
        </p:nvSpPr>
        <p:spPr/>
        <p:txBody>
          <a:bodyPr/>
          <a:lstStyle/>
          <a:p>
            <a:r>
              <a:rPr lang="en-CA" sz="1800" dirty="0" smtClean="0"/>
              <a:t>The Debug view displays:</a:t>
            </a:r>
          </a:p>
          <a:p>
            <a:pPr lvl="1"/>
            <a:r>
              <a:rPr lang="en-CA" sz="1600" dirty="0" smtClean="0"/>
              <a:t>Target configuration or project</a:t>
            </a:r>
          </a:p>
          <a:p>
            <a:pPr lvl="1"/>
            <a:r>
              <a:rPr lang="en-CA" sz="1600" dirty="0" smtClean="0"/>
              <a:t>Call stack</a:t>
            </a:r>
          </a:p>
          <a:p>
            <a:pPr lvl="1"/>
            <a:endParaRPr lang="en-CA" sz="1600" dirty="0" smtClean="0"/>
          </a:p>
          <a:p>
            <a:pPr lvl="1"/>
            <a:endParaRPr lang="en-CA" sz="1600" dirty="0" smtClean="0"/>
          </a:p>
          <a:p>
            <a:pPr lvl="1"/>
            <a:endParaRPr lang="en-CA" sz="1600" dirty="0" smtClean="0"/>
          </a:p>
          <a:p>
            <a:pPr lvl="1"/>
            <a:endParaRPr lang="en-CA" sz="1600" dirty="0" smtClean="0"/>
          </a:p>
          <a:p>
            <a:pPr lvl="1"/>
            <a:endParaRPr lang="en-CA" sz="1600" dirty="0" smtClean="0"/>
          </a:p>
          <a:p>
            <a:pPr lvl="1"/>
            <a:endParaRPr lang="en-CA" sz="1600" dirty="0" smtClean="0"/>
          </a:p>
          <a:p>
            <a:r>
              <a:rPr lang="en-CA" sz="1800" dirty="0" smtClean="0"/>
              <a:t>Buttons to ‘run, halt, terminate (debug session), source and </a:t>
            </a:r>
            <a:r>
              <a:rPr lang="en-CA" sz="1800" dirty="0" err="1" smtClean="0"/>
              <a:t>asm</a:t>
            </a:r>
            <a:r>
              <a:rPr lang="en-CA" sz="1800" dirty="0" smtClean="0"/>
              <a:t> stepping, reset CPU, restart program</a:t>
            </a:r>
          </a:p>
          <a:p>
            <a:endParaRPr lang="en-CA" sz="1600" dirty="0" smtClean="0"/>
          </a:p>
        </p:txBody>
      </p:sp>
      <p:grpSp>
        <p:nvGrpSpPr>
          <p:cNvPr id="2" name="Group 10"/>
          <p:cNvGrpSpPr>
            <a:grpSpLocks/>
          </p:cNvGrpSpPr>
          <p:nvPr/>
        </p:nvGrpSpPr>
        <p:grpSpPr bwMode="auto">
          <a:xfrm>
            <a:off x="2844031" y="2060575"/>
            <a:ext cx="3240856" cy="888801"/>
            <a:chOff x="2843808" y="2060848"/>
            <a:chExt cx="3240856" cy="888801"/>
          </a:xfrm>
        </p:grpSpPr>
        <p:sp>
          <p:nvSpPr>
            <p:cNvPr id="96266" name="Oval 11"/>
            <p:cNvSpPr>
              <a:spLocks noChangeArrowheads="1"/>
            </p:cNvSpPr>
            <p:nvPr/>
          </p:nvSpPr>
          <p:spPr bwMode="auto">
            <a:xfrm>
              <a:off x="3420839" y="2060848"/>
              <a:ext cx="2663825" cy="239712"/>
            </a:xfrm>
            <a:prstGeom prst="ellipse">
              <a:avLst/>
            </a:prstGeom>
            <a:noFill/>
            <a:ln w="9525">
              <a:solidFill>
                <a:schemeClr val="tx2"/>
              </a:solidFill>
              <a:round/>
              <a:headEnd/>
              <a:tailEnd/>
            </a:ln>
          </p:spPr>
          <p:txBody>
            <a:bodyPr wrap="none" anchor="ctr"/>
            <a:lstStyle/>
            <a:p>
              <a:endParaRPr lang="en-US"/>
            </a:p>
          </p:txBody>
        </p:sp>
        <p:sp>
          <p:nvSpPr>
            <p:cNvPr id="96264" name="AutoShape 6"/>
            <p:cNvSpPr>
              <a:spLocks/>
            </p:cNvSpPr>
            <p:nvPr/>
          </p:nvSpPr>
          <p:spPr bwMode="auto">
            <a:xfrm>
              <a:off x="2843808" y="2636912"/>
              <a:ext cx="88900" cy="312737"/>
            </a:xfrm>
            <a:prstGeom prst="leftBrace">
              <a:avLst>
                <a:gd name="adj1" fmla="val 29315"/>
                <a:gd name="adj2" fmla="val 50000"/>
              </a:avLst>
            </a:prstGeom>
            <a:noFill/>
            <a:ln w="9525">
              <a:solidFill>
                <a:schemeClr val="tx2"/>
              </a:solidFill>
              <a:round/>
              <a:headEnd/>
              <a:tailEnd/>
            </a:ln>
          </p:spPr>
          <p:txBody>
            <a:bodyPr wrap="none" anchor="ctr"/>
            <a:lstStyle/>
            <a:p>
              <a:endParaRPr lang="en-US"/>
            </a:p>
          </p:txBody>
        </p:sp>
      </p:grpSp>
      <p:sp>
        <p:nvSpPr>
          <p:cNvPr id="96260" name="Line 7"/>
          <p:cNvSpPr>
            <a:spLocks noChangeShapeType="1"/>
          </p:cNvSpPr>
          <p:nvPr/>
        </p:nvSpPr>
        <p:spPr bwMode="auto">
          <a:xfrm flipH="1" flipV="1">
            <a:off x="1908175" y="2060575"/>
            <a:ext cx="935038" cy="720725"/>
          </a:xfrm>
          <a:prstGeom prst="line">
            <a:avLst/>
          </a:prstGeom>
          <a:noFill/>
          <a:ln w="9525">
            <a:solidFill>
              <a:schemeClr val="tx2"/>
            </a:solidFill>
            <a:round/>
            <a:headEnd/>
            <a:tailEnd/>
          </a:ln>
        </p:spPr>
        <p:txBody>
          <a:bodyPr/>
          <a:lstStyle/>
          <a:p>
            <a:endParaRPr lang="en-US"/>
          </a:p>
        </p:txBody>
      </p:sp>
      <p:sp>
        <p:nvSpPr>
          <p:cNvPr id="96261" name="Line 14"/>
          <p:cNvSpPr>
            <a:spLocks noChangeShapeType="1"/>
          </p:cNvSpPr>
          <p:nvPr/>
        </p:nvSpPr>
        <p:spPr bwMode="auto">
          <a:xfrm flipV="1">
            <a:off x="3708400" y="2349500"/>
            <a:ext cx="1079500" cy="1439863"/>
          </a:xfrm>
          <a:prstGeom prst="line">
            <a:avLst/>
          </a:prstGeom>
          <a:noFill/>
          <a:ln w="9525">
            <a:solidFill>
              <a:schemeClr val="tx2"/>
            </a:solidFill>
            <a:round/>
            <a:headEnd/>
            <a:tailEnd type="triangle" w="med" len="med"/>
          </a:ln>
        </p:spPr>
        <p:txBody>
          <a:bodyPr/>
          <a:lstStyle/>
          <a:p>
            <a:endParaRPr lang="en-US"/>
          </a:p>
        </p:txBody>
      </p:sp>
      <p:sp>
        <p:nvSpPr>
          <p:cNvPr id="96262" name="Line 5"/>
          <p:cNvSpPr>
            <a:spLocks noChangeShapeType="1"/>
          </p:cNvSpPr>
          <p:nvPr/>
        </p:nvSpPr>
        <p:spPr bwMode="auto">
          <a:xfrm>
            <a:off x="2268538" y="1844675"/>
            <a:ext cx="574675" cy="504825"/>
          </a:xfrm>
          <a:prstGeom prst="line">
            <a:avLst/>
          </a:prstGeom>
          <a:noFill/>
          <a:ln w="9525">
            <a:solidFill>
              <a:schemeClr val="tx1"/>
            </a:solidFill>
            <a:round/>
            <a:headEnd/>
            <a:tailEnd type="triangle" w="med" len="med"/>
          </a:ln>
        </p:spPr>
        <p:txBody>
          <a:bodyPr/>
          <a:lstStyle/>
          <a:p>
            <a:endParaRPr lang="en-US"/>
          </a:p>
        </p:txBody>
      </p:sp>
      <p:pic>
        <p:nvPicPr>
          <p:cNvPr id="12" name="Picture 3" descr="C:\Documents and Settings\a0389327\Local Settings\Temporary Internet Files\Content.IE5\JT0HYIUJ\MC900299077[1].wmf"/>
          <p:cNvPicPr>
            <a:picLocks noChangeAspect="1" noChangeArrowheads="1"/>
          </p:cNvPicPr>
          <p:nvPr/>
        </p:nvPicPr>
        <p:blipFill>
          <a:blip r:embed="rId4" cstate="print"/>
          <a:srcRect/>
          <a:stretch>
            <a:fillRect/>
          </a:stretch>
        </p:blipFill>
        <p:spPr bwMode="auto">
          <a:xfrm>
            <a:off x="8077200" y="152400"/>
            <a:ext cx="939089" cy="7543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lvl="1">
              <a:defRPr/>
            </a:pPr>
            <a:r>
              <a:rPr lang="en-CA" dirty="0" smtClean="0">
                <a:effectLst>
                  <a:outerShdw blurRad="38100" dist="38100" dir="2700000" algn="tl">
                    <a:srgbClr val="000000">
                      <a:alpha val="43137"/>
                    </a:srgbClr>
                  </a:outerShdw>
                </a:effectLst>
                <a:latin typeface="+mj-lt"/>
                <a:ea typeface="+mj-ea"/>
                <a:cs typeface="+mj-cs"/>
              </a:rPr>
              <a:t>Blink LED1</a:t>
            </a:r>
          </a:p>
        </p:txBody>
      </p:sp>
      <p:sp>
        <p:nvSpPr>
          <p:cNvPr id="100354" name="Content Placeholder 2"/>
          <p:cNvSpPr>
            <a:spLocks noGrp="1"/>
          </p:cNvSpPr>
          <p:nvPr>
            <p:ph idx="1"/>
          </p:nvPr>
        </p:nvSpPr>
        <p:spPr/>
        <p:txBody>
          <a:bodyPr/>
          <a:lstStyle/>
          <a:p>
            <a:pPr marL="342900" indent="-342900">
              <a:buFont typeface="+mj-lt"/>
              <a:buAutoNum type="arabicPeriod"/>
            </a:pPr>
            <a:r>
              <a:rPr lang="en-CA" sz="1800" dirty="0" smtClean="0"/>
              <a:t>Press the </a:t>
            </a:r>
            <a:r>
              <a:rPr lang="en-CA" sz="1800" i="1" dirty="0" smtClean="0"/>
              <a:t>Run</a:t>
            </a:r>
            <a:r>
              <a:rPr lang="en-CA" sz="1800" dirty="0" smtClean="0"/>
              <a:t> button      to run the program</a:t>
            </a:r>
          </a:p>
          <a:p>
            <a:pPr marL="341312" lvl="1" indent="0">
              <a:buNone/>
            </a:pPr>
            <a:r>
              <a:rPr lang="en-CA" sz="1600" dirty="0" smtClean="0">
                <a:solidFill>
                  <a:srgbClr val="0066FF"/>
                </a:solidFill>
              </a:rPr>
              <a:t>LED1 on the </a:t>
            </a:r>
            <a:r>
              <a:rPr lang="en-CA" sz="1600" dirty="0" err="1" smtClean="0">
                <a:solidFill>
                  <a:srgbClr val="0066FF"/>
                </a:solidFill>
              </a:rPr>
              <a:t>Launchpad</a:t>
            </a:r>
            <a:r>
              <a:rPr lang="en-CA" sz="1600" dirty="0" smtClean="0">
                <a:solidFill>
                  <a:srgbClr val="0066FF"/>
                </a:solidFill>
              </a:rPr>
              <a:t> should now be blinking </a:t>
            </a:r>
          </a:p>
          <a:p>
            <a:pPr lvl="1"/>
            <a:endParaRPr lang="en-CA" sz="1600" dirty="0" smtClean="0"/>
          </a:p>
        </p:txBody>
      </p:sp>
      <p:pic>
        <p:nvPicPr>
          <p:cNvPr id="100355" name="Picture 10" descr="runButton"/>
          <p:cNvPicPr>
            <a:picLocks noChangeAspect="1" noChangeArrowheads="1"/>
          </p:cNvPicPr>
          <p:nvPr/>
        </p:nvPicPr>
        <p:blipFill>
          <a:blip r:embed="rId3" cstate="print"/>
          <a:srcRect/>
          <a:stretch>
            <a:fillRect/>
          </a:stretch>
        </p:blipFill>
        <p:spPr bwMode="auto">
          <a:xfrm>
            <a:off x="2971800" y="1295400"/>
            <a:ext cx="219075" cy="219075"/>
          </a:xfrm>
          <a:prstGeom prst="rect">
            <a:avLst/>
          </a:prstGeom>
          <a:noFill/>
          <a:ln w="9525">
            <a:noFill/>
            <a:miter lim="800000"/>
            <a:headEnd/>
            <a:tailEnd/>
          </a:ln>
        </p:spPr>
      </p:pic>
      <p:sp>
        <p:nvSpPr>
          <p:cNvPr id="10" name="Oval 9"/>
          <p:cNvSpPr/>
          <p:nvPr/>
        </p:nvSpPr>
        <p:spPr>
          <a:xfrm>
            <a:off x="3059832" y="3140968"/>
            <a:ext cx="504056"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549664"/>
            <a:ext cx="288000" cy="288000"/>
          </a:xfrm>
          <a:prstGeom prst="rect">
            <a:avLst/>
          </a:prstGeom>
        </p:spPr>
      </p:pic>
      <p:grpSp>
        <p:nvGrpSpPr>
          <p:cNvPr id="9" name="Group 7"/>
          <p:cNvGrpSpPr>
            <a:grpSpLocks/>
          </p:cNvGrpSpPr>
          <p:nvPr/>
        </p:nvGrpSpPr>
        <p:grpSpPr bwMode="auto">
          <a:xfrm>
            <a:off x="1908175" y="1898650"/>
            <a:ext cx="5400675" cy="4051300"/>
            <a:chOff x="1907629" y="1897980"/>
            <a:chExt cx="5400675" cy="4051300"/>
          </a:xfrm>
        </p:grpSpPr>
        <p:pic>
          <p:nvPicPr>
            <p:cNvPr id="11" name="Picture 12" descr="DSC_0035 (Small)"/>
            <p:cNvPicPr>
              <a:picLocks noChangeAspect="1" noChangeArrowheads="1"/>
            </p:cNvPicPr>
            <p:nvPr/>
          </p:nvPicPr>
          <p:blipFill>
            <a:blip r:embed="rId5" cstate="print"/>
            <a:srcRect/>
            <a:stretch>
              <a:fillRect/>
            </a:stretch>
          </p:blipFill>
          <p:spPr bwMode="auto">
            <a:xfrm>
              <a:off x="1907629" y="1897980"/>
              <a:ext cx="5400675" cy="4051300"/>
            </a:xfrm>
            <a:prstGeom prst="rect">
              <a:avLst/>
            </a:prstGeom>
            <a:noFill/>
            <a:ln w="9525">
              <a:noFill/>
              <a:miter lim="800000"/>
              <a:headEnd/>
              <a:tailEnd/>
            </a:ln>
          </p:spPr>
        </p:pic>
        <p:sp>
          <p:nvSpPr>
            <p:cNvPr id="12" name="Oval 13"/>
            <p:cNvSpPr>
              <a:spLocks noChangeArrowheads="1"/>
            </p:cNvSpPr>
            <p:nvPr/>
          </p:nvSpPr>
          <p:spPr bwMode="auto">
            <a:xfrm>
              <a:off x="5652120" y="4149080"/>
              <a:ext cx="360363" cy="431800"/>
            </a:xfrm>
            <a:prstGeom prst="ellipse">
              <a:avLst/>
            </a:prstGeom>
            <a:noFill/>
            <a:ln w="38100">
              <a:solidFill>
                <a:srgbClr val="FFCC00"/>
              </a:solidFill>
              <a:round/>
              <a:headEnd/>
              <a:tailEnd/>
            </a:ln>
          </p:spPr>
          <p:txBody>
            <a:bodyPr wrap="none" anchor="ct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defRPr/>
            </a:pPr>
            <a:r>
              <a:rPr lang="en-CA" dirty="0" smtClean="0"/>
              <a:t>Debugging: Using </a:t>
            </a:r>
            <a:r>
              <a:rPr lang="en-CA" dirty="0" err="1" smtClean="0"/>
              <a:t>Watchpoints</a:t>
            </a:r>
            <a:endParaRPr lang="en-US" dirty="0" smtClean="0"/>
          </a:p>
        </p:txBody>
      </p:sp>
      <p:sp>
        <p:nvSpPr>
          <p:cNvPr id="102402" name="Rectangle 3"/>
          <p:cNvSpPr>
            <a:spLocks noGrp="1" noChangeArrowheads="1"/>
          </p:cNvSpPr>
          <p:nvPr>
            <p:ph idx="1"/>
          </p:nvPr>
        </p:nvSpPr>
        <p:spPr>
          <a:xfrm>
            <a:off x="333375" y="1185863"/>
            <a:ext cx="4848225" cy="4692650"/>
          </a:xfrm>
        </p:spPr>
        <p:txBody>
          <a:bodyPr/>
          <a:lstStyle/>
          <a:p>
            <a:pPr marL="0" indent="0">
              <a:buNone/>
            </a:pPr>
            <a:r>
              <a:rPr lang="pt-BR" sz="2000" dirty="0" smtClean="0">
                <a:solidFill>
                  <a:srgbClr val="0066FF"/>
                </a:solidFill>
              </a:rPr>
              <a:t>A </a:t>
            </a:r>
            <a:r>
              <a:rPr lang="pt-BR" sz="2000" dirty="0" err="1" smtClean="0">
                <a:solidFill>
                  <a:srgbClr val="0066FF"/>
                </a:solidFill>
              </a:rPr>
              <a:t>Watchpoint</a:t>
            </a:r>
            <a:r>
              <a:rPr lang="pt-BR" sz="2000" dirty="0" smtClean="0">
                <a:solidFill>
                  <a:srgbClr val="0066FF"/>
                </a:solidFill>
              </a:rPr>
              <a:t> is a </a:t>
            </a:r>
            <a:r>
              <a:rPr lang="pt-BR" sz="2000" dirty="0" err="1" smtClean="0">
                <a:solidFill>
                  <a:srgbClr val="0066FF"/>
                </a:solidFill>
              </a:rPr>
              <a:t>type</a:t>
            </a:r>
            <a:r>
              <a:rPr lang="pt-BR" sz="2000" dirty="0" smtClean="0">
                <a:solidFill>
                  <a:srgbClr val="0066FF"/>
                </a:solidFill>
              </a:rPr>
              <a:t> </a:t>
            </a:r>
            <a:r>
              <a:rPr lang="pt-BR" sz="2000" dirty="0" err="1" smtClean="0">
                <a:solidFill>
                  <a:srgbClr val="0066FF"/>
                </a:solidFill>
              </a:rPr>
              <a:t>of</a:t>
            </a:r>
            <a:r>
              <a:rPr lang="pt-BR" sz="2000" dirty="0" smtClean="0">
                <a:solidFill>
                  <a:srgbClr val="0066FF"/>
                </a:solidFill>
              </a:rPr>
              <a:t> breakpoint </a:t>
            </a:r>
            <a:r>
              <a:rPr lang="pt-BR" sz="2000" dirty="0" err="1" smtClean="0">
                <a:solidFill>
                  <a:srgbClr val="0066FF"/>
                </a:solidFill>
              </a:rPr>
              <a:t>that</a:t>
            </a:r>
            <a:r>
              <a:rPr lang="pt-BR" sz="2000" dirty="0" smtClean="0">
                <a:solidFill>
                  <a:srgbClr val="0066FF"/>
                </a:solidFill>
              </a:rPr>
              <a:t> </a:t>
            </a:r>
            <a:r>
              <a:rPr lang="pt-BR" sz="2000" dirty="0" err="1" smtClean="0">
                <a:solidFill>
                  <a:srgbClr val="0066FF"/>
                </a:solidFill>
              </a:rPr>
              <a:t>monitors</a:t>
            </a:r>
            <a:r>
              <a:rPr lang="pt-BR" sz="2000" dirty="0" smtClean="0">
                <a:solidFill>
                  <a:srgbClr val="0066FF"/>
                </a:solidFill>
              </a:rPr>
              <a:t> </a:t>
            </a:r>
            <a:r>
              <a:rPr lang="pt-BR" sz="2000" dirty="0" err="1" smtClean="0">
                <a:solidFill>
                  <a:srgbClr val="0066FF"/>
                </a:solidFill>
              </a:rPr>
              <a:t>activity</a:t>
            </a:r>
            <a:r>
              <a:rPr lang="pt-BR" sz="2000" dirty="0" smtClean="0">
                <a:solidFill>
                  <a:srgbClr val="0066FF"/>
                </a:solidFill>
              </a:rPr>
              <a:t> </a:t>
            </a:r>
            <a:r>
              <a:rPr lang="pt-BR" sz="2000" dirty="0" err="1" smtClean="0">
                <a:solidFill>
                  <a:srgbClr val="0066FF"/>
                </a:solidFill>
              </a:rPr>
              <a:t>on</a:t>
            </a:r>
            <a:r>
              <a:rPr lang="pt-BR" sz="2000" dirty="0" smtClean="0">
                <a:solidFill>
                  <a:srgbClr val="0066FF"/>
                </a:solidFill>
              </a:rPr>
              <a:t> a memory </a:t>
            </a:r>
            <a:r>
              <a:rPr lang="pt-BR" sz="2000" dirty="0" err="1" smtClean="0">
                <a:solidFill>
                  <a:srgbClr val="0066FF"/>
                </a:solidFill>
              </a:rPr>
              <a:t>address</a:t>
            </a:r>
            <a:endParaRPr lang="pt-BR" sz="2000" dirty="0" smtClean="0">
              <a:solidFill>
                <a:srgbClr val="0066FF"/>
              </a:solidFill>
            </a:endParaRPr>
          </a:p>
          <a:p>
            <a:pPr marL="341312" lvl="1" indent="0">
              <a:buNone/>
            </a:pPr>
            <a:r>
              <a:rPr lang="pt-BR" sz="1800" dirty="0" smtClean="0">
                <a:solidFill>
                  <a:srgbClr val="0066FF"/>
                </a:solidFill>
              </a:rPr>
              <a:t>In </a:t>
            </a:r>
            <a:r>
              <a:rPr lang="pt-BR" sz="1800" dirty="0" err="1" smtClean="0">
                <a:solidFill>
                  <a:srgbClr val="0066FF"/>
                </a:solidFill>
              </a:rPr>
              <a:t>this</a:t>
            </a:r>
            <a:r>
              <a:rPr lang="pt-BR" sz="1800" dirty="0" smtClean="0">
                <a:solidFill>
                  <a:srgbClr val="0066FF"/>
                </a:solidFill>
              </a:rPr>
              <a:t> </a:t>
            </a:r>
            <a:r>
              <a:rPr lang="pt-BR" sz="1800" dirty="0" err="1" smtClean="0">
                <a:solidFill>
                  <a:srgbClr val="0066FF"/>
                </a:solidFill>
              </a:rPr>
              <a:t>step</a:t>
            </a:r>
            <a:r>
              <a:rPr lang="pt-BR" sz="1800" dirty="0" smtClean="0">
                <a:solidFill>
                  <a:srgbClr val="0066FF"/>
                </a:solidFill>
              </a:rPr>
              <a:t> </a:t>
            </a:r>
            <a:r>
              <a:rPr lang="pt-BR" sz="1800" dirty="0" err="1" smtClean="0">
                <a:solidFill>
                  <a:srgbClr val="0066FF"/>
                </a:solidFill>
              </a:rPr>
              <a:t>we</a:t>
            </a:r>
            <a:r>
              <a:rPr lang="pt-BR" sz="1800" dirty="0" smtClean="0">
                <a:solidFill>
                  <a:srgbClr val="0066FF"/>
                </a:solidFill>
              </a:rPr>
              <a:t> </a:t>
            </a:r>
            <a:r>
              <a:rPr lang="pt-BR" sz="1800" dirty="0" err="1" smtClean="0">
                <a:solidFill>
                  <a:srgbClr val="0066FF"/>
                </a:solidFill>
              </a:rPr>
              <a:t>will</a:t>
            </a:r>
            <a:r>
              <a:rPr lang="pt-BR" sz="1800" dirty="0" smtClean="0">
                <a:solidFill>
                  <a:srgbClr val="0066FF"/>
                </a:solidFill>
              </a:rPr>
              <a:t> set a </a:t>
            </a:r>
            <a:r>
              <a:rPr lang="pt-BR" sz="1800" dirty="0" err="1" smtClean="0">
                <a:solidFill>
                  <a:srgbClr val="0066FF"/>
                </a:solidFill>
              </a:rPr>
              <a:t>watchpoint</a:t>
            </a:r>
            <a:r>
              <a:rPr lang="pt-BR" sz="1800" dirty="0" smtClean="0">
                <a:solidFill>
                  <a:srgbClr val="0066FF"/>
                </a:solidFill>
              </a:rPr>
              <a:t> to </a:t>
            </a:r>
            <a:r>
              <a:rPr lang="pt-BR" sz="1800" dirty="0" err="1" smtClean="0">
                <a:solidFill>
                  <a:srgbClr val="0066FF"/>
                </a:solidFill>
              </a:rPr>
              <a:t>halt</a:t>
            </a:r>
            <a:r>
              <a:rPr lang="pt-BR" sz="1800" dirty="0" smtClean="0">
                <a:solidFill>
                  <a:srgbClr val="0066FF"/>
                </a:solidFill>
              </a:rPr>
              <a:t> </a:t>
            </a:r>
            <a:r>
              <a:rPr lang="pt-BR" sz="1800" dirty="0" err="1" smtClean="0">
                <a:solidFill>
                  <a:srgbClr val="0066FF"/>
                </a:solidFill>
              </a:rPr>
              <a:t>the</a:t>
            </a:r>
            <a:r>
              <a:rPr lang="pt-BR" sz="1800" dirty="0" smtClean="0">
                <a:solidFill>
                  <a:srgbClr val="0066FF"/>
                </a:solidFill>
              </a:rPr>
              <a:t> CPU </a:t>
            </a:r>
            <a:r>
              <a:rPr lang="pt-BR" sz="1800" dirty="0" err="1" smtClean="0">
                <a:solidFill>
                  <a:srgbClr val="0066FF"/>
                </a:solidFill>
              </a:rPr>
              <a:t>anytime</a:t>
            </a:r>
            <a:r>
              <a:rPr lang="pt-BR" sz="1800" dirty="0" smtClean="0">
                <a:solidFill>
                  <a:srgbClr val="0066FF"/>
                </a:solidFill>
              </a:rPr>
              <a:t> </a:t>
            </a:r>
            <a:r>
              <a:rPr lang="pt-BR" sz="1800" dirty="0" err="1" smtClean="0">
                <a:solidFill>
                  <a:srgbClr val="0066FF"/>
                </a:solidFill>
              </a:rPr>
              <a:t>the</a:t>
            </a:r>
            <a:r>
              <a:rPr lang="pt-BR" sz="1800" dirty="0" smtClean="0">
                <a:solidFill>
                  <a:srgbClr val="0066FF"/>
                </a:solidFill>
              </a:rPr>
              <a:t> LED </a:t>
            </a:r>
            <a:r>
              <a:rPr lang="pt-BR" sz="1800" dirty="0" err="1" smtClean="0">
                <a:solidFill>
                  <a:srgbClr val="0066FF"/>
                </a:solidFill>
              </a:rPr>
              <a:t>will</a:t>
            </a:r>
            <a:r>
              <a:rPr lang="pt-BR" sz="1800" dirty="0" smtClean="0">
                <a:solidFill>
                  <a:srgbClr val="0066FF"/>
                </a:solidFill>
              </a:rPr>
              <a:t> </a:t>
            </a:r>
            <a:r>
              <a:rPr lang="pt-BR" sz="1800" dirty="0" err="1" smtClean="0">
                <a:solidFill>
                  <a:srgbClr val="0066FF"/>
                </a:solidFill>
              </a:rPr>
              <a:t>toggle</a:t>
            </a:r>
            <a:endParaRPr lang="en-US" sz="1800" dirty="0" smtClean="0">
              <a:solidFill>
                <a:srgbClr val="0066FF"/>
              </a:solidFill>
            </a:endParaRPr>
          </a:p>
          <a:p>
            <a:pPr marL="457200" indent="-457200">
              <a:buFont typeface="+mj-lt"/>
              <a:buAutoNum type="arabicPeriod"/>
            </a:pPr>
            <a:r>
              <a:rPr lang="en-US" sz="2000" dirty="0" smtClean="0"/>
              <a:t>Press the </a:t>
            </a:r>
            <a:r>
              <a:rPr lang="en-US" sz="2000" i="1" dirty="0" smtClean="0"/>
              <a:t>halt/suspend</a:t>
            </a:r>
            <a:r>
              <a:rPr lang="en-US" sz="2000" dirty="0" smtClean="0"/>
              <a:t> button     to halt the running program  </a:t>
            </a:r>
          </a:p>
          <a:p>
            <a:pPr lvl="1"/>
            <a:r>
              <a:rPr lang="en-US" sz="1800" dirty="0" smtClean="0"/>
              <a:t>The code should stop somewhere in the </a:t>
            </a:r>
            <a:r>
              <a:rPr lang="en-US" sz="1800" b="1" dirty="0" smtClean="0"/>
              <a:t>for </a:t>
            </a:r>
            <a:r>
              <a:rPr lang="en-US" sz="1800" dirty="0" smtClean="0"/>
              <a:t>loop</a:t>
            </a:r>
          </a:p>
          <a:p>
            <a:pPr marL="457200" indent="-457200">
              <a:buFont typeface="+mj-lt"/>
              <a:buAutoNum type="arabicPeriod"/>
            </a:pPr>
            <a:r>
              <a:rPr lang="en-US" sz="2000" dirty="0" smtClean="0"/>
              <a:t>Open the </a:t>
            </a:r>
            <a:r>
              <a:rPr lang="en-US" sz="2000" i="1" dirty="0" smtClean="0"/>
              <a:t>Breakpoints</a:t>
            </a:r>
            <a:r>
              <a:rPr lang="en-US" sz="2000" dirty="0" smtClean="0"/>
              <a:t> view</a:t>
            </a:r>
          </a:p>
          <a:p>
            <a:pPr lvl="1"/>
            <a:r>
              <a:rPr lang="en-US" sz="1800" i="1" dirty="0" smtClean="0"/>
              <a:t>View</a:t>
            </a:r>
            <a:r>
              <a:rPr lang="en-US" sz="1800" dirty="0" smtClean="0"/>
              <a:t> </a:t>
            </a:r>
            <a:r>
              <a:rPr lang="en-US" sz="1800" dirty="0" smtClean="0">
                <a:sym typeface="Wingdings" pitchFamily="2" charset="2"/>
              </a:rPr>
              <a:t></a:t>
            </a:r>
            <a:r>
              <a:rPr lang="en-US" sz="1800" dirty="0" smtClean="0"/>
              <a:t> </a:t>
            </a:r>
            <a:r>
              <a:rPr lang="en-US" sz="1800" i="1" dirty="0" smtClean="0"/>
              <a:t>Breakpoints</a:t>
            </a:r>
            <a:endParaRPr lang="en-US" sz="1800" dirty="0" smtClean="0"/>
          </a:p>
          <a:p>
            <a:pPr marL="457200" indent="-457200">
              <a:buFont typeface="+mj-lt"/>
              <a:buAutoNum type="arabicPeriod"/>
            </a:pPr>
            <a:r>
              <a:rPr lang="en-CA" sz="2000" dirty="0" smtClean="0"/>
              <a:t>Create a new </a:t>
            </a:r>
            <a:r>
              <a:rPr lang="en-CA" sz="2000" i="1" dirty="0" err="1" smtClean="0"/>
              <a:t>Watchpoint</a:t>
            </a:r>
            <a:endParaRPr lang="en-CA" sz="2000" i="1" dirty="0" smtClean="0"/>
          </a:p>
          <a:p>
            <a:pPr lvl="1"/>
            <a:r>
              <a:rPr lang="en-CA" sz="1800" i="1" dirty="0" smtClean="0"/>
              <a:t>Location</a:t>
            </a:r>
            <a:r>
              <a:rPr lang="en-CA" sz="1800" dirty="0" smtClean="0"/>
              <a:t>: set it to </a:t>
            </a:r>
            <a:r>
              <a:rPr lang="en-US" sz="1800" dirty="0" smtClean="0"/>
              <a:t>“</a:t>
            </a:r>
            <a:r>
              <a:rPr lang="en-US" sz="1800" dirty="0" err="1" smtClean="0"/>
              <a:t>i</a:t>
            </a:r>
            <a:r>
              <a:rPr lang="en-US" sz="1800" dirty="0" smtClean="0"/>
              <a:t>”</a:t>
            </a:r>
            <a:endParaRPr lang="en-CA" sz="1800" i="1" dirty="0" smtClean="0"/>
          </a:p>
          <a:p>
            <a:pPr marL="457200" indent="-457200">
              <a:buFont typeface="+mj-lt"/>
              <a:buAutoNum type="arabicPeriod"/>
            </a:pPr>
            <a:r>
              <a:rPr lang="en-US" sz="2000" dirty="0" smtClean="0"/>
              <a:t>Right-click on the </a:t>
            </a:r>
            <a:r>
              <a:rPr lang="en-US" sz="2000" dirty="0" err="1" smtClean="0"/>
              <a:t>watchpoint</a:t>
            </a:r>
            <a:r>
              <a:rPr lang="en-US" sz="2000" dirty="0" smtClean="0"/>
              <a:t> and select</a:t>
            </a:r>
          </a:p>
          <a:p>
            <a:pPr lvl="1"/>
            <a:r>
              <a:rPr lang="en-US" sz="1800" i="1" dirty="0" smtClean="0"/>
              <a:t>“Breakpoint Properties”</a:t>
            </a:r>
            <a:endParaRPr lang="en-US" sz="1800" dirty="0" smtClean="0"/>
          </a:p>
        </p:txBody>
      </p:sp>
      <p:pic>
        <p:nvPicPr>
          <p:cNvPr id="102403" name="Picture 4" descr="halt"/>
          <p:cNvPicPr>
            <a:picLocks noChangeAspect="1" noChangeArrowheads="1"/>
          </p:cNvPicPr>
          <p:nvPr/>
        </p:nvPicPr>
        <p:blipFill>
          <a:blip r:embed="rId3" cstate="print"/>
          <a:srcRect/>
          <a:stretch>
            <a:fillRect/>
          </a:stretch>
        </p:blipFill>
        <p:spPr bwMode="auto">
          <a:xfrm>
            <a:off x="4343400" y="2590800"/>
            <a:ext cx="219075" cy="190500"/>
          </a:xfrm>
          <a:prstGeom prst="rect">
            <a:avLst/>
          </a:prstGeom>
          <a:noFill/>
          <a:ln w="9525">
            <a:noFill/>
            <a:miter lim="800000"/>
            <a:headEnd/>
            <a:tailEnd/>
          </a:ln>
        </p:spPr>
      </p:pic>
      <p:sp>
        <p:nvSpPr>
          <p:cNvPr id="11" name="Down Arrow 10"/>
          <p:cNvSpPr/>
          <p:nvPr/>
        </p:nvSpPr>
        <p:spPr>
          <a:xfrm>
            <a:off x="6934200" y="2362200"/>
            <a:ext cx="432048" cy="50405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876256" y="4797152"/>
            <a:ext cx="432048" cy="50405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99771"/>
            <a:ext cx="288000" cy="288000"/>
          </a:xfrm>
          <a:prstGeom prst="rect">
            <a:avLst/>
          </a:prstGeom>
        </p:spPr>
      </p:pic>
      <p:pic>
        <p:nvPicPr>
          <p:cNvPr id="14" name="Picture 10" descr="watchpoint2"/>
          <p:cNvPicPr>
            <a:picLocks noChangeAspect="1" noChangeArrowheads="1"/>
          </p:cNvPicPr>
          <p:nvPr/>
        </p:nvPicPr>
        <p:blipFill>
          <a:blip r:embed="rId5" cstate="print"/>
          <a:srcRect/>
          <a:stretch>
            <a:fillRect/>
          </a:stretch>
        </p:blipFill>
        <p:spPr bwMode="auto">
          <a:xfrm>
            <a:off x="4953000" y="3200400"/>
            <a:ext cx="3806825" cy="2968625"/>
          </a:xfrm>
          <a:prstGeom prst="rect">
            <a:avLst/>
          </a:prstGeom>
          <a:noFill/>
          <a:ln w="9525">
            <a:noFill/>
            <a:miter lim="800000"/>
            <a:headEnd/>
            <a:tailEnd/>
          </a:ln>
        </p:spPr>
      </p:pic>
      <p:pic>
        <p:nvPicPr>
          <p:cNvPr id="15" name="Picture 11" descr="watchpoints1a"/>
          <p:cNvPicPr>
            <a:picLocks noChangeAspect="1" noChangeArrowheads="1"/>
          </p:cNvPicPr>
          <p:nvPr/>
        </p:nvPicPr>
        <p:blipFill>
          <a:blip r:embed="rId6" cstate="print"/>
          <a:srcRect/>
          <a:stretch>
            <a:fillRect/>
          </a:stretch>
        </p:blipFill>
        <p:spPr bwMode="auto">
          <a:xfrm>
            <a:off x="6019800" y="1676400"/>
            <a:ext cx="2536825" cy="773113"/>
          </a:xfrm>
          <a:prstGeom prst="rect">
            <a:avLst/>
          </a:prstGeom>
          <a:noFill/>
          <a:ln w="9525">
            <a:noFill/>
            <a:miter lim="800000"/>
            <a:headEnd/>
            <a:tailEnd/>
          </a:ln>
        </p:spPr>
      </p:pic>
      <p:sp>
        <p:nvSpPr>
          <p:cNvPr id="10" name="Oval 9"/>
          <p:cNvSpPr/>
          <p:nvPr/>
        </p:nvSpPr>
        <p:spPr>
          <a:xfrm>
            <a:off x="7391400" y="1621160"/>
            <a:ext cx="228600" cy="283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329" y="1676400"/>
            <a:ext cx="544411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497" name="Rectangle 2"/>
          <p:cNvSpPr>
            <a:spLocks noGrp="1" noChangeArrowheads="1"/>
          </p:cNvSpPr>
          <p:nvPr>
            <p:ph type="title"/>
          </p:nvPr>
        </p:nvSpPr>
        <p:spPr/>
        <p:txBody>
          <a:bodyPr/>
          <a:lstStyle/>
          <a:p>
            <a:pPr>
              <a:defRPr/>
            </a:pPr>
            <a:r>
              <a:rPr lang="en-CA" smtClean="0"/>
              <a:t>Debugging: Using Watchpoints</a:t>
            </a:r>
            <a:endParaRPr lang="en-US" smtClean="0"/>
          </a:p>
        </p:txBody>
      </p:sp>
      <p:sp>
        <p:nvSpPr>
          <p:cNvPr id="104450" name="Rectangle 3"/>
          <p:cNvSpPr>
            <a:spLocks noGrp="1" noChangeArrowheads="1"/>
          </p:cNvSpPr>
          <p:nvPr>
            <p:ph idx="1"/>
          </p:nvPr>
        </p:nvSpPr>
        <p:spPr>
          <a:xfrm>
            <a:off x="333375" y="981075"/>
            <a:ext cx="8467725" cy="4692650"/>
          </a:xfrm>
        </p:spPr>
        <p:txBody>
          <a:bodyPr/>
          <a:lstStyle/>
          <a:p>
            <a:r>
              <a:rPr lang="en-US" smtClean="0"/>
              <a:t>Set the Properties as shown below:</a:t>
            </a:r>
          </a:p>
        </p:txBody>
      </p:sp>
      <p:sp>
        <p:nvSpPr>
          <p:cNvPr id="104452" name="Rectangle 3"/>
          <p:cNvSpPr>
            <a:spLocks noChangeArrowheads="1"/>
          </p:cNvSpPr>
          <p:nvPr/>
        </p:nvSpPr>
        <p:spPr bwMode="auto">
          <a:xfrm>
            <a:off x="468313" y="2205038"/>
            <a:ext cx="3095625" cy="3313112"/>
          </a:xfrm>
          <a:prstGeom prst="rect">
            <a:avLst/>
          </a:prstGeom>
          <a:solidFill>
            <a:schemeClr val="bg1"/>
          </a:solidFill>
          <a:ln w="9525" algn="ctr">
            <a:noFill/>
            <a:miter lim="800000"/>
            <a:headEnd/>
            <a:tailEnd/>
          </a:ln>
        </p:spPr>
        <p:txBody>
          <a:bodyPr/>
          <a:lstStyle/>
          <a:p>
            <a:pPr marL="381000" indent="-381000">
              <a:spcBef>
                <a:spcPct val="65000"/>
              </a:spcBef>
              <a:buFontTx/>
              <a:buChar char="•"/>
            </a:pPr>
            <a:r>
              <a:rPr lang="en-US" sz="1600" b="1" dirty="0"/>
              <a:t>Trigger: Memory Data Bus</a:t>
            </a:r>
          </a:p>
          <a:p>
            <a:pPr marL="381000" indent="-381000">
              <a:spcBef>
                <a:spcPct val="65000"/>
              </a:spcBef>
              <a:buFontTx/>
              <a:buChar char="•"/>
            </a:pPr>
            <a:r>
              <a:rPr lang="en-US" sz="1600" b="1" dirty="0"/>
              <a:t>Value: 0x100 (256)</a:t>
            </a:r>
          </a:p>
          <a:p>
            <a:pPr marL="381000" indent="-381000">
              <a:spcBef>
                <a:spcPct val="65000"/>
              </a:spcBef>
              <a:buFontTx/>
              <a:buChar char="•"/>
            </a:pPr>
            <a:r>
              <a:rPr lang="en-US" sz="1600" b="1" dirty="0"/>
              <a:t>Basically halt the target when variable ‘</a:t>
            </a:r>
            <a:r>
              <a:rPr lang="en-US" sz="1600" b="1" dirty="0" err="1"/>
              <a:t>i</a:t>
            </a:r>
            <a:r>
              <a:rPr lang="en-US" sz="1600" b="1" dirty="0"/>
              <a:t>’ is set to value ‘256’</a:t>
            </a:r>
            <a:r>
              <a:rPr lang="en-US" sz="2000" b="1" dirty="0"/>
              <a:t> </a:t>
            </a:r>
          </a:p>
          <a:p>
            <a:pPr marL="381000" indent="-381000">
              <a:spcBef>
                <a:spcPct val="65000"/>
              </a:spcBef>
              <a:buFontTx/>
              <a:buChar char="•"/>
            </a:pPr>
            <a:r>
              <a:rPr lang="en-US" sz="1600" b="1" dirty="0"/>
              <a:t>Click OK</a:t>
            </a:r>
          </a:p>
          <a:p>
            <a:pPr marL="381000" indent="-381000">
              <a:spcBef>
                <a:spcPct val="65000"/>
              </a:spcBef>
            </a:pPr>
            <a:endParaRPr lang="en-US" sz="2000" b="1" dirty="0"/>
          </a:p>
          <a:p>
            <a:pPr marL="381000" indent="-381000">
              <a:spcBef>
                <a:spcPct val="65000"/>
              </a:spcBef>
              <a:buFontTx/>
              <a:buChar char="•"/>
            </a:pPr>
            <a:endParaRPr lang="en-US" sz="2000" b="1" dirty="0"/>
          </a:p>
        </p:txBody>
      </p:sp>
      <p:sp>
        <p:nvSpPr>
          <p:cNvPr id="104453" name="Line 11"/>
          <p:cNvSpPr>
            <a:spLocks noChangeShapeType="1"/>
          </p:cNvSpPr>
          <p:nvPr/>
        </p:nvSpPr>
        <p:spPr bwMode="auto">
          <a:xfrm>
            <a:off x="3563938" y="2420938"/>
            <a:ext cx="2913062" cy="215900"/>
          </a:xfrm>
          <a:prstGeom prst="line">
            <a:avLst/>
          </a:prstGeom>
          <a:noFill/>
          <a:ln w="9525">
            <a:solidFill>
              <a:schemeClr val="tx1"/>
            </a:solidFill>
            <a:round/>
            <a:headEnd/>
            <a:tailEnd type="triangle" w="med" len="med"/>
          </a:ln>
        </p:spPr>
        <p:txBody>
          <a:bodyPr/>
          <a:lstStyle/>
          <a:p>
            <a:endParaRPr lang="en-US"/>
          </a:p>
        </p:txBody>
      </p:sp>
      <p:sp>
        <p:nvSpPr>
          <p:cNvPr id="104454" name="Line 12"/>
          <p:cNvSpPr>
            <a:spLocks noChangeShapeType="1"/>
          </p:cNvSpPr>
          <p:nvPr/>
        </p:nvSpPr>
        <p:spPr bwMode="auto">
          <a:xfrm>
            <a:off x="2771774" y="2781300"/>
            <a:ext cx="3705225"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207" y="1392562"/>
            <a:ext cx="6380986" cy="378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5" name="Rectangle 2"/>
          <p:cNvSpPr>
            <a:spLocks noGrp="1" noChangeArrowheads="1"/>
          </p:cNvSpPr>
          <p:nvPr>
            <p:ph type="title"/>
          </p:nvPr>
        </p:nvSpPr>
        <p:spPr/>
        <p:txBody>
          <a:bodyPr/>
          <a:lstStyle/>
          <a:p>
            <a:pPr eaLnBrk="1" hangingPunct="1">
              <a:defRPr/>
            </a:pPr>
            <a:r>
              <a:rPr lang="en-CA" dirty="0" smtClean="0"/>
              <a:t>Debugging: Using </a:t>
            </a:r>
            <a:r>
              <a:rPr lang="en-CA" dirty="0" err="1" smtClean="0"/>
              <a:t>Watchpoints</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Run     the target again. Execution will automatically halt when </a:t>
            </a:r>
            <a:r>
              <a:rPr lang="en-US" sz="1800" dirty="0" err="1" smtClean="0"/>
              <a:t>i</a:t>
            </a:r>
            <a:r>
              <a:rPr lang="en-US" sz="1800" dirty="0" smtClean="0"/>
              <a:t> is 256</a:t>
            </a:r>
          </a:p>
          <a:p>
            <a:pPr marL="381000" indent="-381000" eaLnBrk="1" hangingPunct="1"/>
            <a:endParaRPr lang="en-US" sz="1800" dirty="0" smtClean="0"/>
          </a:p>
          <a:p>
            <a:pPr marL="381000" indent="-381000" eaLnBrk="1" hangingPunct="1"/>
            <a:endParaRPr lang="en-US" dirty="0" smtClean="0"/>
          </a:p>
          <a:p>
            <a:pPr marL="381000" indent="-381000" eaLnBrk="1" hangingPunct="1"/>
            <a:endParaRPr lang="en-US" dirty="0" smtClean="0"/>
          </a:p>
        </p:txBody>
      </p:sp>
      <p:pic>
        <p:nvPicPr>
          <p:cNvPr id="6" name="Picture 10" descr="runButton"/>
          <p:cNvPicPr>
            <a:picLocks noChangeAspect="1" noChangeArrowheads="1"/>
          </p:cNvPicPr>
          <p:nvPr/>
        </p:nvPicPr>
        <p:blipFill>
          <a:blip r:embed="rId4" cstate="print"/>
          <a:srcRect/>
          <a:stretch>
            <a:fillRect/>
          </a:stretch>
        </p:blipFill>
        <p:spPr bwMode="auto">
          <a:xfrm>
            <a:off x="1259632" y="1052736"/>
            <a:ext cx="219075" cy="219075"/>
          </a:xfrm>
          <a:prstGeom prst="rect">
            <a:avLst/>
          </a:prstGeom>
          <a:noFill/>
          <a:ln w="9525">
            <a:noFill/>
            <a:miter lim="800000"/>
            <a:headEnd/>
            <a:tailEnd/>
          </a:ln>
        </p:spPr>
      </p:pic>
      <p:sp>
        <p:nvSpPr>
          <p:cNvPr id="12" name="Oval 11"/>
          <p:cNvSpPr>
            <a:spLocks noChangeArrowheads="1"/>
          </p:cNvSpPr>
          <p:nvPr/>
        </p:nvSpPr>
        <p:spPr bwMode="auto">
          <a:xfrm>
            <a:off x="6278995" y="2036906"/>
            <a:ext cx="431800" cy="288925"/>
          </a:xfrm>
          <a:prstGeom prst="ellipse">
            <a:avLst/>
          </a:prstGeom>
          <a:noFill/>
          <a:ln w="9525">
            <a:solidFill>
              <a:schemeClr val="tx2"/>
            </a:solidFill>
            <a:round/>
            <a:headEnd/>
            <a:tailEnd/>
          </a:ln>
        </p:spPr>
        <p:txBody>
          <a:bodyPr wrap="none" anchor="ctr"/>
          <a:lstStyle/>
          <a:p>
            <a:endParaRPr lang="en-US"/>
          </a:p>
        </p:txBody>
      </p:sp>
      <p:pic>
        <p:nvPicPr>
          <p:cNvPr id="13" name="Picture 9" descr="watchpoint4a"/>
          <p:cNvPicPr>
            <a:picLocks noChangeAspect="1" noChangeArrowheads="1"/>
          </p:cNvPicPr>
          <p:nvPr/>
        </p:nvPicPr>
        <p:blipFill>
          <a:blip r:embed="rId5" cstate="print"/>
          <a:srcRect/>
          <a:stretch>
            <a:fillRect/>
          </a:stretch>
        </p:blipFill>
        <p:spPr bwMode="auto">
          <a:xfrm>
            <a:off x="1143000" y="5638800"/>
            <a:ext cx="5113337" cy="604837"/>
          </a:xfrm>
          <a:prstGeom prst="rect">
            <a:avLst/>
          </a:prstGeom>
          <a:noFill/>
          <a:ln w="9525">
            <a:noFill/>
            <a:miter lim="800000"/>
            <a:headEnd/>
            <a:tailEnd/>
          </a:ln>
        </p:spPr>
      </p:pic>
      <p:sp>
        <p:nvSpPr>
          <p:cNvPr id="14" name="Rectangle 13"/>
          <p:cNvSpPr/>
          <p:nvPr/>
        </p:nvSpPr>
        <p:spPr>
          <a:xfrm>
            <a:off x="152400" y="5257800"/>
            <a:ext cx="8610600" cy="400110"/>
          </a:xfrm>
          <a:prstGeom prst="rect">
            <a:avLst/>
          </a:prstGeom>
        </p:spPr>
        <p:txBody>
          <a:bodyPr wrap="square">
            <a:spAutoFit/>
          </a:bodyPr>
          <a:lstStyle/>
          <a:p>
            <a:pPr lvl="1"/>
            <a:r>
              <a:rPr lang="en-CA" sz="2000" dirty="0" smtClean="0">
                <a:solidFill>
                  <a:srgbClr val="0066FF"/>
                </a:solidFill>
              </a:rPr>
              <a:t>You may need to bring the variables tab into focus</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5334000"/>
            <a:ext cx="288000" cy="28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228" y="1772815"/>
            <a:ext cx="2264489" cy="4361239"/>
          </a:xfrm>
          <a:prstGeom prst="rect">
            <a:avLst/>
          </a:prstGeom>
        </p:spPr>
      </p:pic>
      <p:sp>
        <p:nvSpPr>
          <p:cNvPr id="112641" name="Title 1"/>
          <p:cNvSpPr>
            <a:spLocks noGrp="1"/>
          </p:cNvSpPr>
          <p:nvPr>
            <p:ph type="title"/>
          </p:nvPr>
        </p:nvSpPr>
        <p:spPr/>
        <p:txBody>
          <a:bodyPr/>
          <a:lstStyle/>
          <a:p>
            <a:pPr>
              <a:defRPr/>
            </a:pPr>
            <a:r>
              <a:rPr lang="en-CA" dirty="0" smtClean="0"/>
              <a:t>More Debugging</a:t>
            </a:r>
          </a:p>
        </p:txBody>
      </p:sp>
      <p:sp>
        <p:nvSpPr>
          <p:cNvPr id="110594" name="Content Placeholder 2"/>
          <p:cNvSpPr>
            <a:spLocks noGrp="1"/>
          </p:cNvSpPr>
          <p:nvPr>
            <p:ph idx="1"/>
          </p:nvPr>
        </p:nvSpPr>
        <p:spPr/>
        <p:txBody>
          <a:bodyPr/>
          <a:lstStyle/>
          <a:p>
            <a:pPr marL="0" indent="0">
              <a:buNone/>
            </a:pPr>
            <a:r>
              <a:rPr lang="en-CA" sz="2400" dirty="0" smtClean="0">
                <a:solidFill>
                  <a:srgbClr val="0066FF"/>
                </a:solidFill>
              </a:rPr>
              <a:t>Investigate other debugging views (Open via </a:t>
            </a:r>
            <a:r>
              <a:rPr lang="en-CA" sz="2400" i="1" dirty="0" smtClean="0">
                <a:solidFill>
                  <a:srgbClr val="0066FF"/>
                </a:solidFill>
              </a:rPr>
              <a:t>View</a:t>
            </a:r>
            <a:r>
              <a:rPr lang="en-CA" sz="2400" dirty="0" smtClean="0">
                <a:solidFill>
                  <a:srgbClr val="0066FF"/>
                </a:solidFill>
              </a:rPr>
              <a:t> menu)</a:t>
            </a:r>
          </a:p>
          <a:p>
            <a:pPr lvl="1"/>
            <a:r>
              <a:rPr lang="en-CA" sz="2000" dirty="0" smtClean="0">
                <a:solidFill>
                  <a:srgbClr val="0066FF"/>
                </a:solidFill>
              </a:rPr>
              <a:t>Memory Browser</a:t>
            </a:r>
          </a:p>
          <a:p>
            <a:pPr lvl="1"/>
            <a:r>
              <a:rPr lang="en-CA" sz="2000" dirty="0" smtClean="0">
                <a:solidFill>
                  <a:srgbClr val="0066FF"/>
                </a:solidFill>
              </a:rPr>
              <a:t>Registers</a:t>
            </a:r>
          </a:p>
          <a:p>
            <a:pPr lvl="1"/>
            <a:r>
              <a:rPr lang="en-CA" sz="2000" dirty="0" smtClean="0">
                <a:solidFill>
                  <a:srgbClr val="0066FF"/>
                </a:solidFill>
              </a:rPr>
              <a:t>Disassembly (see next slide)</a:t>
            </a:r>
          </a:p>
          <a:p>
            <a:pPr marL="0" indent="0">
              <a:buNone/>
            </a:pPr>
            <a:r>
              <a:rPr lang="en-CA" sz="2400" dirty="0" smtClean="0">
                <a:solidFill>
                  <a:srgbClr val="0066FF"/>
                </a:solidFill>
              </a:rPr>
              <a:t>Set breakpoints </a:t>
            </a:r>
          </a:p>
          <a:p>
            <a:pPr lvl="1"/>
            <a:r>
              <a:rPr lang="en-CA" sz="2000" dirty="0" smtClean="0">
                <a:solidFill>
                  <a:srgbClr val="0066FF"/>
                </a:solidFill>
              </a:rPr>
              <a:t>Double click on a source line to set/clear</a:t>
            </a:r>
          </a:p>
          <a:p>
            <a:pPr lvl="1"/>
            <a:r>
              <a:rPr lang="en-CA" sz="2000" dirty="0" smtClean="0">
                <a:solidFill>
                  <a:srgbClr val="0066FF"/>
                </a:solidFill>
              </a:rPr>
              <a:t>See list of breakpoints with the </a:t>
            </a:r>
            <a:r>
              <a:rPr lang="en-CA" sz="2000" i="1" dirty="0" smtClean="0">
                <a:solidFill>
                  <a:srgbClr val="0066FF"/>
                </a:solidFill>
              </a:rPr>
              <a:t>Breakpoints</a:t>
            </a:r>
            <a:r>
              <a:rPr lang="en-CA" sz="2000" dirty="0" smtClean="0">
                <a:solidFill>
                  <a:srgbClr val="0066FF"/>
                </a:solidFill>
              </a:rPr>
              <a:t> view</a:t>
            </a:r>
          </a:p>
          <a:p>
            <a:pPr marL="0" indent="0">
              <a:buNone/>
            </a:pPr>
            <a:r>
              <a:rPr lang="en-CA" sz="2400" dirty="0" smtClean="0">
                <a:solidFill>
                  <a:srgbClr val="0066FF"/>
                </a:solidFill>
              </a:rPr>
              <a:t>Use the buttons in the </a:t>
            </a:r>
            <a:r>
              <a:rPr lang="en-CA" sz="2400" i="1" dirty="0" smtClean="0">
                <a:solidFill>
                  <a:srgbClr val="0066FF"/>
                </a:solidFill>
              </a:rPr>
              <a:t>Debug</a:t>
            </a:r>
            <a:r>
              <a:rPr lang="en-CA" sz="2400" dirty="0" smtClean="0">
                <a:solidFill>
                  <a:srgbClr val="0066FF"/>
                </a:solidFill>
              </a:rPr>
              <a:t> view to: </a:t>
            </a:r>
          </a:p>
          <a:p>
            <a:pPr lvl="1"/>
            <a:r>
              <a:rPr lang="en-CA" sz="2000" dirty="0" smtClean="0">
                <a:solidFill>
                  <a:srgbClr val="0066FF"/>
                </a:solidFill>
              </a:rPr>
              <a:t>Restart the program</a:t>
            </a:r>
          </a:p>
          <a:p>
            <a:pPr lvl="1"/>
            <a:r>
              <a:rPr lang="en-CA" sz="2000" dirty="0" smtClean="0">
                <a:solidFill>
                  <a:srgbClr val="0066FF"/>
                </a:solidFill>
              </a:rPr>
              <a:t>Source stepping</a:t>
            </a:r>
          </a:p>
          <a:p>
            <a:pPr lvl="1"/>
            <a:r>
              <a:rPr lang="en-CA" sz="2000" dirty="0" smtClean="0">
                <a:solidFill>
                  <a:srgbClr val="0066FF"/>
                </a:solidFill>
              </a:rPr>
              <a:t>Assembly stepping</a:t>
            </a:r>
          </a:p>
        </p:txBody>
      </p:sp>
      <p:sp>
        <p:nvSpPr>
          <p:cNvPr id="110596" name="Line 7"/>
          <p:cNvSpPr>
            <a:spLocks noChangeShapeType="1"/>
          </p:cNvSpPr>
          <p:nvPr/>
        </p:nvSpPr>
        <p:spPr bwMode="auto">
          <a:xfrm>
            <a:off x="6372200" y="1556792"/>
            <a:ext cx="252028" cy="216023"/>
          </a:xfrm>
          <a:prstGeom prst="line">
            <a:avLst/>
          </a:prstGeom>
          <a:noFill/>
          <a:ln w="9525">
            <a:solidFill>
              <a:schemeClr val="tx1"/>
            </a:solidFill>
            <a:round/>
            <a:headEnd/>
            <a:tailEnd type="triangle" w="med" len="med"/>
          </a:ln>
        </p:spPr>
        <p:txBody>
          <a:bodyPr/>
          <a:lstStyle/>
          <a:p>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67" y="1196752"/>
            <a:ext cx="288000" cy="28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67" y="2708920"/>
            <a:ext cx="288000" cy="28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67" y="3859932"/>
            <a:ext cx="288000" cy="28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827584" y="3356992"/>
            <a:ext cx="6772275" cy="2943225"/>
          </a:xfrm>
          <a:prstGeom prst="rect">
            <a:avLst/>
          </a:prstGeom>
          <a:noFill/>
          <a:ln w="9525">
            <a:noFill/>
            <a:miter lim="800000"/>
            <a:headEnd/>
            <a:tailEnd/>
          </a:ln>
        </p:spPr>
      </p:pic>
      <p:sp>
        <p:nvSpPr>
          <p:cNvPr id="114689" name="Title 1"/>
          <p:cNvSpPr>
            <a:spLocks noGrp="1"/>
          </p:cNvSpPr>
          <p:nvPr>
            <p:ph type="title"/>
          </p:nvPr>
        </p:nvSpPr>
        <p:spPr/>
        <p:txBody>
          <a:bodyPr/>
          <a:lstStyle/>
          <a:p>
            <a:pPr>
              <a:defRPr/>
            </a:pPr>
            <a:r>
              <a:rPr lang="en-CA" dirty="0" smtClean="0"/>
              <a:t>View: Disassembly</a:t>
            </a:r>
          </a:p>
        </p:txBody>
      </p:sp>
      <p:sp>
        <p:nvSpPr>
          <p:cNvPr id="112642" name="Content Placeholder 2"/>
          <p:cNvSpPr>
            <a:spLocks noGrp="1"/>
          </p:cNvSpPr>
          <p:nvPr>
            <p:ph idx="1"/>
          </p:nvPr>
        </p:nvSpPr>
        <p:spPr>
          <a:xfrm>
            <a:off x="323528" y="1052736"/>
            <a:ext cx="8415089" cy="1955105"/>
          </a:xfrm>
        </p:spPr>
        <p:txBody>
          <a:bodyPr/>
          <a:lstStyle/>
          <a:p>
            <a:pPr marL="457200" indent="-457200">
              <a:buFont typeface="+mj-lt"/>
              <a:buAutoNum type="arabicPeriod"/>
            </a:pPr>
            <a:r>
              <a:rPr lang="en-CA" sz="2400" dirty="0" smtClean="0"/>
              <a:t>Go to the main() symbol in the Disassembly view by typing “main” in the address field and hit &lt;ENTER&gt;</a:t>
            </a:r>
          </a:p>
          <a:p>
            <a:pPr marL="468000" indent="0">
              <a:buNone/>
            </a:pPr>
            <a:r>
              <a:rPr lang="en-CA" sz="1600" dirty="0" smtClean="0">
                <a:solidFill>
                  <a:srgbClr val="0066FF"/>
                </a:solidFill>
              </a:rPr>
              <a:t>You can see the current location of the PC (small blue arrow) and any breakpoints (small blue circles)</a:t>
            </a:r>
          </a:p>
          <a:p>
            <a:pPr marL="457200" indent="-457200">
              <a:buFont typeface="+mj-lt"/>
              <a:buAutoNum type="arabicPeriod" startAt="2"/>
            </a:pPr>
            <a:r>
              <a:rPr lang="en-CA" sz="2400" dirty="0" smtClean="0"/>
              <a:t>Toggle the </a:t>
            </a:r>
            <a:r>
              <a:rPr lang="en-CA" sz="2400" i="1" dirty="0" smtClean="0"/>
              <a:t>Show Source</a:t>
            </a:r>
            <a:r>
              <a:rPr lang="en-CA" sz="2400" dirty="0" smtClean="0"/>
              <a:t> button. Note the toggling of interleaved source with the disassembly </a:t>
            </a:r>
          </a:p>
          <a:p>
            <a:pPr lvl="1"/>
            <a:endParaRPr lang="en-CA" sz="1200" dirty="0" smtClean="0"/>
          </a:p>
        </p:txBody>
      </p:sp>
      <p:sp>
        <p:nvSpPr>
          <p:cNvPr id="14" name="Oval 13"/>
          <p:cNvSpPr/>
          <p:nvPr/>
        </p:nvSpPr>
        <p:spPr>
          <a:xfrm>
            <a:off x="4572000" y="3573016"/>
            <a:ext cx="288032" cy="28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67544" y="4077072"/>
            <a:ext cx="28803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67544" y="4509120"/>
            <a:ext cx="28803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67544" y="5085184"/>
            <a:ext cx="28803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67544" y="5517232"/>
            <a:ext cx="28803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86" y="1844824"/>
            <a:ext cx="288000" cy="28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Content Placeholder 2"/>
          <p:cNvSpPr>
            <a:spLocks noGrp="1"/>
          </p:cNvSpPr>
          <p:nvPr>
            <p:ph idx="1"/>
          </p:nvPr>
        </p:nvSpPr>
        <p:spPr>
          <a:xfrm>
            <a:off x="333375" y="1185863"/>
            <a:ext cx="8199438" cy="4692650"/>
          </a:xfrm>
        </p:spPr>
        <p:txBody>
          <a:bodyPr/>
          <a:lstStyle/>
          <a:p>
            <a:pPr marL="457200" indent="-457200">
              <a:buFont typeface="+mj-lt"/>
              <a:buAutoNum type="arabicPeriod"/>
            </a:pPr>
            <a:r>
              <a:rPr lang="en-US" sz="2000" dirty="0" smtClean="0"/>
              <a:t>Go to the Breakpoints view</a:t>
            </a:r>
          </a:p>
          <a:p>
            <a:pPr marL="804862" lvl="1" indent="-457200"/>
            <a:r>
              <a:rPr lang="en-US" sz="1800" dirty="0" smtClean="0"/>
              <a:t>Select</a:t>
            </a:r>
            <a:r>
              <a:rPr lang="en-US" sz="1800" dirty="0" smtClean="0">
                <a:sym typeface="Wingdings" pitchFamily="2" charset="2"/>
              </a:rPr>
              <a:t> </a:t>
            </a:r>
            <a:r>
              <a:rPr lang="en-US" sz="1800" i="1" dirty="0" smtClean="0">
                <a:sym typeface="Wingdings" pitchFamily="2" charset="2"/>
              </a:rPr>
              <a:t>R</a:t>
            </a:r>
            <a:r>
              <a:rPr lang="en-US" sz="1800" i="1" dirty="0" smtClean="0"/>
              <a:t>emove all </a:t>
            </a:r>
            <a:r>
              <a:rPr lang="en-US" sz="1800" i="1" dirty="0" err="1" smtClean="0"/>
              <a:t>Breatpoints</a:t>
            </a:r>
            <a:endParaRPr lang="en-US" sz="1800" i="1" dirty="0" smtClean="0"/>
          </a:p>
          <a:p>
            <a:pPr marL="804862" lvl="1" indent="-457200"/>
            <a:r>
              <a:rPr lang="en-US" sz="1800" dirty="0" smtClean="0"/>
              <a:t>Select “Yes” when prompted</a:t>
            </a:r>
          </a:p>
          <a:p>
            <a:pPr lvl="1"/>
            <a:endParaRPr lang="en-US" sz="1800" dirty="0" smtClean="0"/>
          </a:p>
          <a:p>
            <a:pPr marL="457200" indent="-457200">
              <a:buFont typeface="+mj-lt"/>
              <a:buAutoNum type="arabicPeriod" startAt="2"/>
            </a:pPr>
            <a:r>
              <a:rPr lang="en-US" sz="2000" dirty="0" smtClean="0"/>
              <a:t>Restart execution</a:t>
            </a:r>
          </a:p>
          <a:p>
            <a:pPr lvl="1">
              <a:defRPr/>
            </a:pPr>
            <a:r>
              <a:rPr lang="en-US" sz="1800" dirty="0" smtClean="0"/>
              <a:t>Go to the Debug View</a:t>
            </a:r>
          </a:p>
          <a:p>
            <a:pPr lvl="1">
              <a:defRPr/>
            </a:pPr>
            <a:r>
              <a:rPr lang="en-US" sz="1800" dirty="0" smtClean="0"/>
              <a:t>Click on the Restart button</a:t>
            </a:r>
          </a:p>
          <a:p>
            <a:pPr lvl="1">
              <a:defRPr/>
            </a:pPr>
            <a:r>
              <a:rPr lang="en-US" sz="1800" dirty="0" smtClean="0"/>
              <a:t>The program counter should be back at main</a:t>
            </a:r>
          </a:p>
          <a:p>
            <a:pPr marL="0" indent="0">
              <a:buNone/>
            </a:pPr>
            <a:endParaRPr lang="en-US" sz="1800" dirty="0" smtClean="0"/>
          </a:p>
        </p:txBody>
      </p:sp>
      <p:sp>
        <p:nvSpPr>
          <p:cNvPr id="2" name="Title 1"/>
          <p:cNvSpPr>
            <a:spLocks noGrp="1"/>
          </p:cNvSpPr>
          <p:nvPr>
            <p:ph type="title"/>
          </p:nvPr>
        </p:nvSpPr>
        <p:spPr/>
        <p:txBody>
          <a:bodyPr/>
          <a:lstStyle/>
          <a:p>
            <a:pPr>
              <a:defRPr/>
            </a:pPr>
            <a:r>
              <a:rPr lang="en-US" dirty="0" smtClean="0"/>
              <a:t>Remove the </a:t>
            </a:r>
            <a:r>
              <a:rPr lang="en-US" dirty="0" err="1" smtClean="0"/>
              <a:t>Watchpoint</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3886200" y="3124200"/>
            <a:ext cx="504825" cy="495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title"/>
          </p:nvPr>
        </p:nvSpPr>
        <p:spPr/>
        <p:txBody>
          <a:bodyPr/>
          <a:lstStyle/>
          <a:p>
            <a:pPr>
              <a:defRPr/>
            </a:pPr>
            <a:r>
              <a:rPr lang="en-US" dirty="0" err="1" smtClean="0">
                <a:effectLst/>
              </a:rPr>
              <a:t>LaunchPad</a:t>
            </a:r>
            <a:r>
              <a:rPr lang="en-US" dirty="0" smtClean="0">
                <a:effectLst/>
              </a:rPr>
              <a:t>: Hardware Setup</a:t>
            </a:r>
          </a:p>
        </p:txBody>
      </p:sp>
      <p:sp>
        <p:nvSpPr>
          <p:cNvPr id="55298" name="Leading Question"/>
          <p:cNvSpPr txBox="1">
            <a:spLocks noChangeArrowheads="1"/>
          </p:cNvSpPr>
          <p:nvPr/>
        </p:nvSpPr>
        <p:spPr bwMode="auto">
          <a:xfrm>
            <a:off x="7989888" y="6423025"/>
            <a:ext cx="836612" cy="244475"/>
          </a:xfrm>
          <a:prstGeom prst="rect">
            <a:avLst/>
          </a:prstGeom>
          <a:noFill/>
          <a:ln w="25400">
            <a:noFill/>
            <a:miter lim="800000"/>
            <a:headEnd type="none" w="sm" len="sm"/>
            <a:tailEnd/>
          </a:ln>
        </p:spPr>
        <p:txBody>
          <a:bodyPr wrap="none" lIns="0" tIns="0" rIns="0" bIns="0" anchor="b">
            <a:spAutoFit/>
          </a:bodyPr>
          <a:lstStyle/>
          <a:p>
            <a:pPr algn="r" eaLnBrk="0" hangingPunct="0">
              <a:lnSpc>
                <a:spcPct val="80000"/>
              </a:lnSpc>
              <a:spcBef>
                <a:spcPct val="50000"/>
              </a:spcBef>
            </a:pPr>
            <a:r>
              <a:rPr lang="en-US" sz="1600">
                <a:latin typeface="Arial Narrow" pitchFamily="34" charset="0"/>
              </a:rPr>
              <a:t>Agenda</a:t>
            </a:r>
            <a:r>
              <a:rPr lang="en-US" sz="2000">
                <a:latin typeface="Arial Narrow" pitchFamily="34" charset="0"/>
              </a:rPr>
              <a:t> …</a:t>
            </a:r>
            <a:endParaRPr lang="en-US" sz="2000" b="1"/>
          </a:p>
        </p:txBody>
      </p:sp>
      <p:pic>
        <p:nvPicPr>
          <p:cNvPr id="55299" name="Picture 9" descr="MSP-EXP30G2"/>
          <p:cNvPicPr>
            <a:picLocks noChangeAspect="1" noChangeArrowheads="1"/>
          </p:cNvPicPr>
          <p:nvPr/>
        </p:nvPicPr>
        <p:blipFill>
          <a:blip r:embed="rId3" cstate="print"/>
          <a:srcRect/>
          <a:stretch>
            <a:fillRect/>
          </a:stretch>
        </p:blipFill>
        <p:spPr bwMode="auto">
          <a:xfrm>
            <a:off x="5638800" y="2057400"/>
            <a:ext cx="3144838" cy="4065588"/>
          </a:xfrm>
          <a:prstGeom prst="rect">
            <a:avLst/>
          </a:prstGeom>
          <a:noFill/>
          <a:ln w="9525">
            <a:noFill/>
            <a:miter lim="800000"/>
            <a:headEnd/>
            <a:tailEnd/>
          </a:ln>
        </p:spPr>
      </p:pic>
      <p:sp>
        <p:nvSpPr>
          <p:cNvPr id="55300" name="Freeform 5"/>
          <p:cNvSpPr>
            <a:spLocks/>
          </p:cNvSpPr>
          <p:nvPr/>
        </p:nvSpPr>
        <p:spPr bwMode="auto">
          <a:xfrm>
            <a:off x="2286000" y="1244600"/>
            <a:ext cx="3962400" cy="1041400"/>
          </a:xfrm>
          <a:custGeom>
            <a:avLst/>
            <a:gdLst>
              <a:gd name="T0" fmla="*/ 0 w 2152"/>
              <a:gd name="T1" fmla="*/ 2147483647 h 608"/>
              <a:gd name="T2" fmla="*/ 2147483647 w 2152"/>
              <a:gd name="T3" fmla="*/ 2147483647 h 608"/>
              <a:gd name="T4" fmla="*/ 2147483647 w 2152"/>
              <a:gd name="T5" fmla="*/ 2147483647 h 608"/>
              <a:gd name="T6" fmla="*/ 2147483647 w 2152"/>
              <a:gd name="T7" fmla="*/ 2147483647 h 608"/>
              <a:gd name="T8" fmla="*/ 0 60000 65536"/>
              <a:gd name="T9" fmla="*/ 0 60000 65536"/>
              <a:gd name="T10" fmla="*/ 0 60000 65536"/>
              <a:gd name="T11" fmla="*/ 0 60000 65536"/>
              <a:gd name="T12" fmla="*/ 0 w 2152"/>
              <a:gd name="T13" fmla="*/ 0 h 608"/>
              <a:gd name="T14" fmla="*/ 2152 w 2152"/>
              <a:gd name="T15" fmla="*/ 608 h 608"/>
            </a:gdLst>
            <a:ahLst/>
            <a:cxnLst>
              <a:cxn ang="T8">
                <a:pos x="T0" y="T1"/>
              </a:cxn>
              <a:cxn ang="T9">
                <a:pos x="T2" y="T3"/>
              </a:cxn>
              <a:cxn ang="T10">
                <a:pos x="T4" y="T5"/>
              </a:cxn>
              <a:cxn ang="T11">
                <a:pos x="T6" y="T7"/>
              </a:cxn>
            </a:cxnLst>
            <a:rect l="T12" t="T13" r="T14" b="T15"/>
            <a:pathLst>
              <a:path w="2152" h="608">
                <a:moveTo>
                  <a:pt x="0" y="608"/>
                </a:moveTo>
                <a:cubicBezTo>
                  <a:pt x="456" y="384"/>
                  <a:pt x="912" y="160"/>
                  <a:pt x="1248" y="80"/>
                </a:cubicBezTo>
                <a:cubicBezTo>
                  <a:pt x="1584" y="0"/>
                  <a:pt x="1880" y="56"/>
                  <a:pt x="2016" y="128"/>
                </a:cubicBezTo>
                <a:cubicBezTo>
                  <a:pt x="2152" y="200"/>
                  <a:pt x="2056" y="448"/>
                  <a:pt x="2064" y="512"/>
                </a:cubicBezTo>
              </a:path>
            </a:pathLst>
          </a:custGeom>
          <a:noFill/>
          <a:ln w="25400" cap="flat" cmpd="sng">
            <a:solidFill>
              <a:schemeClr val="tx1"/>
            </a:solidFill>
            <a:prstDash val="solid"/>
            <a:round/>
            <a:headEnd/>
            <a:tailEnd/>
          </a:ln>
        </p:spPr>
        <p:txBody>
          <a:bodyPr wrap="none" anchor="ctr"/>
          <a:lstStyle/>
          <a:p>
            <a:endParaRPr lang="en-US"/>
          </a:p>
        </p:txBody>
      </p:sp>
      <p:pic>
        <p:nvPicPr>
          <p:cNvPr id="55301" name="Picture 6" descr="j0398505"/>
          <p:cNvPicPr>
            <a:picLocks noChangeAspect="1" noChangeArrowheads="1"/>
          </p:cNvPicPr>
          <p:nvPr/>
        </p:nvPicPr>
        <p:blipFill>
          <a:blip r:embed="rId4" cstate="print"/>
          <a:srcRect/>
          <a:stretch>
            <a:fillRect/>
          </a:stretch>
        </p:blipFill>
        <p:spPr bwMode="auto">
          <a:xfrm flipH="1">
            <a:off x="838200" y="1219200"/>
            <a:ext cx="1819275" cy="1595438"/>
          </a:xfrm>
          <a:prstGeom prst="rect">
            <a:avLst/>
          </a:prstGeom>
          <a:noFill/>
          <a:ln w="9525">
            <a:noFill/>
            <a:miter lim="800000"/>
            <a:headEnd/>
            <a:tailEnd/>
          </a:ln>
        </p:spPr>
      </p:pic>
      <p:sp>
        <p:nvSpPr>
          <p:cNvPr id="55302" name="Text Box 7"/>
          <p:cNvSpPr txBox="1">
            <a:spLocks noChangeArrowheads="1"/>
          </p:cNvSpPr>
          <p:nvPr/>
        </p:nvSpPr>
        <p:spPr bwMode="auto">
          <a:xfrm>
            <a:off x="1042988" y="3284538"/>
            <a:ext cx="3421062" cy="1527175"/>
          </a:xfrm>
          <a:prstGeom prst="rect">
            <a:avLst/>
          </a:prstGeom>
          <a:noFill/>
          <a:ln w="25400" algn="ctr">
            <a:noFill/>
            <a:miter lim="800000"/>
            <a:headEnd/>
            <a:tailEnd/>
          </a:ln>
        </p:spPr>
        <p:txBody>
          <a:bodyPr wrap="none">
            <a:spAutoFit/>
          </a:bodyPr>
          <a:lstStyle/>
          <a:p>
            <a:pPr marL="457200" indent="-169863" eaLnBrk="0" hangingPunct="0">
              <a:lnSpc>
                <a:spcPct val="80000"/>
              </a:lnSpc>
              <a:spcBef>
                <a:spcPct val="50000"/>
              </a:spcBef>
            </a:pPr>
            <a:endParaRPr lang="en-US" sz="2000" b="1"/>
          </a:p>
          <a:p>
            <a:pPr marL="457200" indent="-169863" eaLnBrk="0" hangingPunct="0">
              <a:lnSpc>
                <a:spcPct val="80000"/>
              </a:lnSpc>
              <a:spcBef>
                <a:spcPct val="50000"/>
              </a:spcBef>
            </a:pPr>
            <a:r>
              <a:rPr lang="en-US" sz="2000" b="1"/>
              <a:t>Connect mini-USB cable</a:t>
            </a:r>
          </a:p>
          <a:p>
            <a:pPr marL="457200" indent="-169863" eaLnBrk="0" hangingPunct="0">
              <a:lnSpc>
                <a:spcPct val="80000"/>
              </a:lnSpc>
              <a:spcBef>
                <a:spcPct val="50000"/>
              </a:spcBef>
            </a:pPr>
            <a:r>
              <a:rPr lang="en-US" sz="2000" b="1"/>
              <a:t>from PC to board</a:t>
            </a:r>
          </a:p>
          <a:p>
            <a:pPr marL="457200" indent="-169863" eaLnBrk="0" hangingPunct="0">
              <a:lnSpc>
                <a:spcPct val="80000"/>
              </a:lnSpc>
              <a:spcBef>
                <a:spcPct val="50000"/>
              </a:spcBef>
              <a:buFontTx/>
              <a:buChar char="•"/>
            </a:pPr>
            <a:endParaRPr lang="en-US" sz="20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Content Placeholder 2"/>
          <p:cNvSpPr>
            <a:spLocks noGrp="1"/>
          </p:cNvSpPr>
          <p:nvPr>
            <p:ph idx="1"/>
          </p:nvPr>
        </p:nvSpPr>
        <p:spPr>
          <a:xfrm>
            <a:off x="333375" y="1219200"/>
            <a:ext cx="8199438" cy="4692650"/>
          </a:xfrm>
        </p:spPr>
        <p:txBody>
          <a:bodyPr/>
          <a:lstStyle/>
          <a:p>
            <a:pPr marL="0" indent="0">
              <a:buNone/>
            </a:pPr>
            <a:r>
              <a:rPr lang="en-US" sz="2000" dirty="0" smtClean="0">
                <a:solidFill>
                  <a:srgbClr val="0066FF"/>
                </a:solidFill>
              </a:rPr>
              <a:t>The profile clock</a:t>
            </a:r>
          </a:p>
          <a:p>
            <a:pPr lvl="1"/>
            <a:r>
              <a:rPr lang="en-US" sz="1800" dirty="0" smtClean="0">
                <a:solidFill>
                  <a:srgbClr val="0066FF"/>
                </a:solidFill>
              </a:rPr>
              <a:t>Available on most devices and can be used to count cycles</a:t>
            </a:r>
          </a:p>
          <a:p>
            <a:pPr lvl="1"/>
            <a:r>
              <a:rPr lang="en-US" sz="1800" dirty="0" smtClean="0">
                <a:solidFill>
                  <a:srgbClr val="0066FF"/>
                </a:solidFill>
              </a:rPr>
              <a:t>On some targets it can be used to count other events like cache hits/misses, bus stalls, etc.</a:t>
            </a:r>
          </a:p>
          <a:p>
            <a:pPr marL="457200" indent="-457200">
              <a:buFont typeface="+mj-lt"/>
              <a:buAutoNum type="arabicPeriod"/>
            </a:pPr>
            <a:r>
              <a:rPr lang="en-US" sz="2000" dirty="0" smtClean="0"/>
              <a:t>Enable the Clock</a:t>
            </a:r>
          </a:p>
          <a:p>
            <a:pPr marL="804862" lvl="1" indent="-457200"/>
            <a:r>
              <a:rPr lang="en-US" sz="1800" dirty="0" smtClean="0"/>
              <a:t>Menu </a:t>
            </a:r>
            <a:r>
              <a:rPr lang="en-US" sz="1800" i="1" dirty="0" smtClean="0"/>
              <a:t>Run</a:t>
            </a:r>
            <a:r>
              <a:rPr lang="en-US" sz="1800" dirty="0" smtClean="0"/>
              <a:t> </a:t>
            </a:r>
            <a:r>
              <a:rPr lang="en-US" sz="1800" dirty="0" smtClean="0">
                <a:sym typeface="Wingdings" pitchFamily="2" charset="2"/>
              </a:rPr>
              <a:t> </a:t>
            </a:r>
            <a:r>
              <a:rPr lang="en-US" sz="1800" i="1" dirty="0" smtClean="0"/>
              <a:t>Clock</a:t>
            </a:r>
            <a:r>
              <a:rPr lang="en-US" sz="1800" dirty="0" smtClean="0"/>
              <a:t> </a:t>
            </a:r>
            <a:r>
              <a:rPr lang="en-US" sz="1800" dirty="0" smtClean="0">
                <a:sym typeface="Wingdings" pitchFamily="2" charset="2"/>
              </a:rPr>
              <a:t> </a:t>
            </a:r>
            <a:r>
              <a:rPr lang="en-US" sz="1800" i="1" dirty="0" smtClean="0"/>
              <a:t>Enable</a:t>
            </a:r>
          </a:p>
          <a:p>
            <a:pPr marL="804862" lvl="1" indent="-457200"/>
            <a:r>
              <a:rPr lang="en-US" sz="1800" dirty="0" smtClean="0"/>
              <a:t>The clock will now be displayed on the status bar</a:t>
            </a:r>
          </a:p>
          <a:p>
            <a:pPr marL="804862" lvl="1" indent="-457200"/>
            <a:endParaRPr lang="en-US" sz="1800" dirty="0" smtClean="0"/>
          </a:p>
          <a:p>
            <a:pPr marL="324000" indent="0">
              <a:buNone/>
            </a:pPr>
            <a:endParaRPr lang="en-US" sz="1800" dirty="0" smtClean="0">
              <a:solidFill>
                <a:srgbClr val="0066FF"/>
              </a:solidFill>
            </a:endParaRPr>
          </a:p>
          <a:p>
            <a:pPr marL="457200" indent="-457200">
              <a:buFont typeface="+mj-lt"/>
              <a:buAutoNum type="arabicPeriod" startAt="2"/>
            </a:pPr>
            <a:r>
              <a:rPr lang="en-US" sz="2000" dirty="0" smtClean="0"/>
              <a:t>Add a breakpoint on line 35 “}” of the for loop by double clicking</a:t>
            </a:r>
          </a:p>
          <a:p>
            <a:pPr marL="457200" indent="-457200">
              <a:buFont typeface="+mj-lt"/>
              <a:buAutoNum type="arabicPeriod" startAt="2"/>
            </a:pPr>
            <a:r>
              <a:rPr lang="en-US" sz="2000" dirty="0" smtClean="0"/>
              <a:t>Click the </a:t>
            </a:r>
            <a:r>
              <a:rPr lang="en-US" sz="2000" i="1" dirty="0" smtClean="0"/>
              <a:t>Run    </a:t>
            </a:r>
            <a:r>
              <a:rPr lang="en-US" sz="2000" dirty="0" smtClean="0"/>
              <a:t> button</a:t>
            </a:r>
          </a:p>
          <a:p>
            <a:pPr lvl="1"/>
            <a:r>
              <a:rPr lang="en-US" sz="1800" dirty="0" smtClean="0"/>
              <a:t>Clock should now show 24 cycles</a:t>
            </a:r>
          </a:p>
          <a:p>
            <a:pPr lvl="1"/>
            <a:endParaRPr lang="en-US" sz="1800" dirty="0" smtClean="0"/>
          </a:p>
          <a:p>
            <a:pPr marL="0" indent="0">
              <a:buNone/>
            </a:pPr>
            <a:r>
              <a:rPr lang="en-CA" sz="2000" dirty="0" smtClean="0">
                <a:solidFill>
                  <a:srgbClr val="0066FF"/>
                </a:solidFill>
              </a:rPr>
              <a:t>Tip: Double-clicking on the clock icon will reset the count to ‘0’</a:t>
            </a:r>
          </a:p>
        </p:txBody>
      </p:sp>
      <p:sp>
        <p:nvSpPr>
          <p:cNvPr id="2" name="Title 1"/>
          <p:cNvSpPr>
            <a:spLocks noGrp="1"/>
          </p:cNvSpPr>
          <p:nvPr>
            <p:ph type="title"/>
          </p:nvPr>
        </p:nvSpPr>
        <p:spPr/>
        <p:txBody>
          <a:bodyPr/>
          <a:lstStyle/>
          <a:p>
            <a:pPr>
              <a:defRPr/>
            </a:pPr>
            <a:r>
              <a:rPr lang="en-US" dirty="0" smtClean="0"/>
              <a:t>Debugging: Using Profile Clock</a:t>
            </a:r>
            <a:endParaRPr lang="en-US" dirty="0"/>
          </a:p>
        </p:txBody>
      </p:sp>
      <p:pic>
        <p:nvPicPr>
          <p:cNvPr id="6" name="Picture 10" descr="runButton"/>
          <p:cNvPicPr>
            <a:picLocks noChangeAspect="1" noChangeArrowheads="1"/>
          </p:cNvPicPr>
          <p:nvPr/>
        </p:nvPicPr>
        <p:blipFill>
          <a:blip r:embed="rId3" cstate="print"/>
          <a:srcRect/>
          <a:stretch>
            <a:fillRect/>
          </a:stretch>
        </p:blipFill>
        <p:spPr bwMode="auto">
          <a:xfrm>
            <a:off x="2438400" y="4657725"/>
            <a:ext cx="219075" cy="219075"/>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655600"/>
            <a:ext cx="288000" cy="288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41" y="1199771"/>
            <a:ext cx="288000" cy="288000"/>
          </a:xfrm>
          <a:prstGeom prst="rect">
            <a:avLst/>
          </a:prstGeom>
        </p:spPr>
      </p:pic>
      <p:pic>
        <p:nvPicPr>
          <p:cNvPr id="10" name="Picture 4"/>
          <p:cNvPicPr>
            <a:picLocks noChangeAspect="1" noChangeArrowheads="1"/>
          </p:cNvPicPr>
          <p:nvPr/>
        </p:nvPicPr>
        <p:blipFill>
          <a:blip r:embed="rId6" cstate="print"/>
          <a:srcRect/>
          <a:stretch>
            <a:fillRect/>
          </a:stretch>
        </p:blipFill>
        <p:spPr bwMode="auto">
          <a:xfrm>
            <a:off x="4648200" y="4876800"/>
            <a:ext cx="762000" cy="495300"/>
          </a:xfrm>
          <a:prstGeom prst="rect">
            <a:avLst/>
          </a:prstGeom>
          <a:noFill/>
          <a:ln w="9525">
            <a:noFill/>
            <a:miter lim="800000"/>
            <a:headEnd/>
            <a:tailEnd/>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3733800"/>
            <a:ext cx="6657975" cy="2762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Content Placeholder 2"/>
          <p:cNvSpPr>
            <a:spLocks noGrp="1"/>
          </p:cNvSpPr>
          <p:nvPr>
            <p:ph idx="1"/>
          </p:nvPr>
        </p:nvSpPr>
        <p:spPr>
          <a:xfrm>
            <a:off x="333375" y="1185863"/>
            <a:ext cx="8199438" cy="4692650"/>
          </a:xfrm>
        </p:spPr>
        <p:txBody>
          <a:bodyPr/>
          <a:lstStyle/>
          <a:p>
            <a:pPr marL="457200" indent="-457200">
              <a:buFont typeface="+mj-lt"/>
              <a:buAutoNum type="arabicPeriod"/>
            </a:pPr>
            <a:r>
              <a:rPr lang="en-US" sz="2000" dirty="0" smtClean="0"/>
              <a:t>Go to the Breakpoints view</a:t>
            </a:r>
          </a:p>
          <a:p>
            <a:pPr marL="804862" lvl="1" indent="-457200"/>
            <a:r>
              <a:rPr lang="en-US" sz="1800" dirty="0" smtClean="0"/>
              <a:t>Select</a:t>
            </a:r>
            <a:r>
              <a:rPr lang="en-US" sz="1800" dirty="0" smtClean="0">
                <a:sym typeface="Wingdings" pitchFamily="2" charset="2"/>
              </a:rPr>
              <a:t> </a:t>
            </a:r>
            <a:r>
              <a:rPr lang="en-US" sz="1800" i="1" dirty="0" smtClean="0">
                <a:sym typeface="Wingdings" pitchFamily="2" charset="2"/>
              </a:rPr>
              <a:t>R</a:t>
            </a:r>
            <a:r>
              <a:rPr lang="en-US" sz="1800" i="1" dirty="0" smtClean="0"/>
              <a:t>emove all </a:t>
            </a:r>
            <a:r>
              <a:rPr lang="en-US" sz="1800" i="1" dirty="0" err="1" smtClean="0"/>
              <a:t>Breatpoints</a:t>
            </a:r>
            <a:endParaRPr lang="en-US" sz="1800" i="1" dirty="0" smtClean="0"/>
          </a:p>
          <a:p>
            <a:pPr marL="804862" lvl="1" indent="-457200"/>
            <a:r>
              <a:rPr lang="en-US" sz="1800" dirty="0" smtClean="0"/>
              <a:t>Select “Yes” when prompted</a:t>
            </a:r>
          </a:p>
          <a:p>
            <a:pPr lvl="1"/>
            <a:endParaRPr lang="en-US" sz="1800" dirty="0" smtClean="0"/>
          </a:p>
          <a:p>
            <a:pPr marL="457200" indent="-457200">
              <a:buFont typeface="+mj-lt"/>
              <a:buAutoNum type="arabicPeriod" startAt="2"/>
            </a:pPr>
            <a:r>
              <a:rPr lang="en-US" sz="2000" dirty="0" smtClean="0"/>
              <a:t>Restart execution</a:t>
            </a:r>
          </a:p>
          <a:p>
            <a:pPr lvl="1">
              <a:defRPr/>
            </a:pPr>
            <a:r>
              <a:rPr lang="en-US" sz="1800" dirty="0" smtClean="0"/>
              <a:t>Go to the Debug View</a:t>
            </a:r>
          </a:p>
          <a:p>
            <a:pPr lvl="1">
              <a:defRPr/>
            </a:pPr>
            <a:r>
              <a:rPr lang="en-US" sz="1800" dirty="0" smtClean="0"/>
              <a:t>Click on the Restart button</a:t>
            </a:r>
          </a:p>
          <a:p>
            <a:pPr lvl="1">
              <a:defRPr/>
            </a:pPr>
            <a:r>
              <a:rPr lang="en-US" sz="1800" dirty="0" smtClean="0"/>
              <a:t>The program counter should be back at main</a:t>
            </a:r>
          </a:p>
          <a:p>
            <a:pPr marL="0" indent="0">
              <a:buNone/>
            </a:pPr>
            <a:endParaRPr lang="en-US" sz="1800" dirty="0" smtClean="0"/>
          </a:p>
        </p:txBody>
      </p:sp>
      <p:sp>
        <p:nvSpPr>
          <p:cNvPr id="2" name="Title 1"/>
          <p:cNvSpPr>
            <a:spLocks noGrp="1"/>
          </p:cNvSpPr>
          <p:nvPr>
            <p:ph type="title"/>
          </p:nvPr>
        </p:nvSpPr>
        <p:spPr/>
        <p:txBody>
          <a:bodyPr/>
          <a:lstStyle/>
          <a:p>
            <a:pPr>
              <a:defRPr/>
            </a:pPr>
            <a:r>
              <a:rPr lang="en-US" dirty="0" smtClean="0"/>
              <a:t>Remove the </a:t>
            </a:r>
            <a:r>
              <a:rPr lang="en-US" dirty="0" err="1" smtClean="0"/>
              <a:t>Watchpoint</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3886200" y="3124200"/>
            <a:ext cx="504825" cy="495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cstate="print"/>
          <a:srcRect/>
          <a:stretch>
            <a:fillRect/>
          </a:stretch>
        </p:blipFill>
        <p:spPr bwMode="auto">
          <a:xfrm>
            <a:off x="755576" y="2852936"/>
            <a:ext cx="4302627" cy="2643783"/>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5991830" y="2276872"/>
            <a:ext cx="3001177" cy="1584176"/>
          </a:xfrm>
          <a:prstGeom prst="rect">
            <a:avLst/>
          </a:prstGeom>
          <a:noFill/>
          <a:ln w="9525">
            <a:noFill/>
            <a:miter lim="800000"/>
            <a:headEnd/>
            <a:tailEnd/>
          </a:ln>
        </p:spPr>
      </p:pic>
      <p:sp>
        <p:nvSpPr>
          <p:cNvPr id="104449" name="Rectangle 2"/>
          <p:cNvSpPr>
            <a:spLocks noGrp="1" noChangeArrowheads="1"/>
          </p:cNvSpPr>
          <p:nvPr>
            <p:ph type="title"/>
          </p:nvPr>
        </p:nvSpPr>
        <p:spPr/>
        <p:txBody>
          <a:bodyPr/>
          <a:lstStyle/>
          <a:p>
            <a:pPr>
              <a:defRPr/>
            </a:pPr>
            <a:r>
              <a:rPr lang="en-CA" dirty="0" smtClean="0"/>
              <a:t>View: Local History</a:t>
            </a:r>
            <a:endParaRPr lang="en-US" dirty="0" smtClean="0"/>
          </a:p>
        </p:txBody>
      </p:sp>
      <p:sp>
        <p:nvSpPr>
          <p:cNvPr id="5" name="Content Placeholder 2"/>
          <p:cNvSpPr txBox="1">
            <a:spLocks/>
          </p:cNvSpPr>
          <p:nvPr/>
        </p:nvSpPr>
        <p:spPr bwMode="auto">
          <a:xfrm>
            <a:off x="333375" y="1124744"/>
            <a:ext cx="8487097" cy="518457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65000"/>
              </a:spcBef>
              <a:spcAft>
                <a:spcPct val="0"/>
              </a:spcAft>
              <a:buClrTx/>
              <a:buSzTx/>
              <a:tabLst/>
              <a:defRPr/>
            </a:pPr>
            <a:r>
              <a:rPr kumimoji="0" lang="en-US" sz="1400" b="1" i="0" u="none" strike="noStrike" kern="0" cap="none" spc="0" normalizeH="0" baseline="0" noProof="0" dirty="0" smtClean="0">
                <a:ln>
                  <a:noFill/>
                </a:ln>
                <a:solidFill>
                  <a:srgbClr val="0066FF"/>
                </a:solidFill>
                <a:effectLst/>
                <a:uLnTx/>
                <a:uFillTx/>
                <a:latin typeface="+mn-lt"/>
                <a:ea typeface="+mn-ea"/>
                <a:cs typeface="+mn-cs"/>
              </a:rPr>
              <a:t>CCS keeps a local history of source changes</a:t>
            </a:r>
          </a:p>
          <a:p>
            <a:pPr marL="117475" indent="-233363" eaLnBrk="0" hangingPunct="0">
              <a:spcBef>
                <a:spcPct val="20000"/>
              </a:spcBef>
              <a:buFont typeface="+mj-lt"/>
              <a:buAutoNum type="arabicPeriod"/>
              <a:defRPr/>
            </a:pPr>
            <a:r>
              <a:rPr lang="en-US" sz="1200" kern="0" dirty="0" smtClean="0">
                <a:latin typeface="+mn-lt"/>
              </a:rPr>
              <a:t>Switch to the </a:t>
            </a:r>
            <a:r>
              <a:rPr lang="en-US" sz="1200" i="1" kern="0" dirty="0" smtClean="0">
                <a:latin typeface="+mn-lt"/>
              </a:rPr>
              <a:t>CCS Edit</a:t>
            </a:r>
            <a:r>
              <a:rPr lang="en-US" sz="1200" kern="0" dirty="0" smtClean="0">
                <a:latin typeface="+mn-lt"/>
              </a:rPr>
              <a:t> perspective</a:t>
            </a:r>
            <a:endParaRPr kumimoji="0" lang="en-US" sz="1200" b="0" i="0" u="none" strike="noStrike" kern="0" cap="none" spc="0" normalizeH="0" baseline="0" noProof="0" dirty="0" smtClean="0">
              <a:ln>
                <a:noFill/>
              </a:ln>
              <a:solidFill>
                <a:schemeClr val="tx1"/>
              </a:solidFill>
              <a:effectLst/>
              <a:uLnTx/>
              <a:uFillTx/>
              <a:latin typeface="+mn-lt"/>
            </a:endParaRPr>
          </a:p>
          <a:p>
            <a:pPr marL="117475" indent="-233363" eaLnBrk="0" hangingPunct="0">
              <a:spcBef>
                <a:spcPct val="20000"/>
              </a:spcBef>
              <a:buFont typeface="+mj-lt"/>
              <a:buAutoNum type="arabicPeriod"/>
              <a:defRPr/>
            </a:pPr>
            <a:r>
              <a:rPr kumimoji="0" lang="en-US" sz="1200" b="0" i="0" u="none" strike="noStrike" kern="0" cap="none" spc="0" normalizeH="0" baseline="0" noProof="0" dirty="0" smtClean="0">
                <a:ln>
                  <a:noFill/>
                </a:ln>
                <a:solidFill>
                  <a:schemeClr val="tx1"/>
                </a:solidFill>
                <a:effectLst/>
                <a:uLnTx/>
                <a:uFillTx/>
                <a:latin typeface="+mn-lt"/>
              </a:rPr>
              <a:t>Right-click on a file in the editor and select </a:t>
            </a:r>
            <a:r>
              <a:rPr kumimoji="0" lang="en-US" sz="1200" b="0" i="1" u="none" strike="noStrike" kern="0" cap="none" spc="0" normalizeH="0" baseline="0" noProof="0" dirty="0" smtClean="0">
                <a:ln>
                  <a:noFill/>
                </a:ln>
                <a:solidFill>
                  <a:schemeClr val="tx1"/>
                </a:solidFill>
                <a:effectLst/>
                <a:uLnTx/>
                <a:uFillTx/>
                <a:latin typeface="+mn-lt"/>
              </a:rPr>
              <a:t>Team</a:t>
            </a:r>
            <a:r>
              <a:rPr kumimoji="0" lang="en-US" sz="1200" b="0" i="0" u="none" strike="noStrike" kern="0" cap="none" spc="0" normalizeH="0" baseline="0" noProof="0" dirty="0" smtClean="0">
                <a:ln>
                  <a:noFill/>
                </a:ln>
                <a:solidFill>
                  <a:schemeClr val="tx1"/>
                </a:solidFill>
                <a:effectLst/>
                <a:uLnTx/>
                <a:uFillTx/>
                <a:latin typeface="+mn-lt"/>
              </a:rPr>
              <a:t> </a:t>
            </a:r>
            <a:r>
              <a:rPr kumimoji="0" lang="en-US" sz="1200" b="0" i="0" u="none" strike="noStrike" kern="0" cap="none" spc="0" normalizeH="0" baseline="0" noProof="0" dirty="0" smtClean="0">
                <a:ln>
                  <a:noFill/>
                </a:ln>
                <a:solidFill>
                  <a:schemeClr val="tx1"/>
                </a:solidFill>
                <a:effectLst/>
                <a:uLnTx/>
                <a:uFillTx/>
                <a:latin typeface="+mn-lt"/>
                <a:sym typeface="Wingdings" pitchFamily="2" charset="2"/>
              </a:rPr>
              <a:t> </a:t>
            </a:r>
            <a:r>
              <a:rPr kumimoji="0" lang="en-US" sz="1200" b="0" i="1" u="none" strike="noStrike" kern="0" cap="none" spc="0" normalizeH="0" baseline="0" noProof="0" dirty="0" smtClean="0">
                <a:ln>
                  <a:noFill/>
                </a:ln>
                <a:solidFill>
                  <a:schemeClr val="tx1"/>
                </a:solidFill>
                <a:effectLst/>
                <a:uLnTx/>
                <a:uFillTx/>
                <a:latin typeface="+mn-lt"/>
              </a:rPr>
              <a:t>Show Local History</a:t>
            </a:r>
            <a:endParaRPr kumimoji="0" lang="en-US" sz="1200" b="0" i="0" u="none" strike="noStrike" kern="0" cap="none" spc="0" normalizeH="0" baseline="0" noProof="0" dirty="0" smtClean="0">
              <a:ln>
                <a:noFill/>
              </a:ln>
              <a:solidFill>
                <a:schemeClr val="tx1"/>
              </a:solidFill>
              <a:effectLst/>
              <a:uLnTx/>
              <a:uFillTx/>
              <a:latin typeface="+mn-lt"/>
            </a:endParaRPr>
          </a:p>
          <a:p>
            <a:pPr marR="0" lvl="0" algn="l" defTabSz="914400" rtl="0" eaLnBrk="0" fontAlgn="base" latinLnBrk="0" hangingPunct="0">
              <a:lnSpc>
                <a:spcPct val="100000"/>
              </a:lnSpc>
              <a:spcBef>
                <a:spcPct val="65000"/>
              </a:spcBef>
              <a:spcAft>
                <a:spcPct val="0"/>
              </a:spcAft>
              <a:buClrTx/>
              <a:buSzTx/>
              <a:tabLst/>
              <a:defRPr/>
            </a:pPr>
            <a:r>
              <a:rPr kumimoji="0" lang="en-US" sz="1400" b="1" i="0" u="none" strike="noStrike" kern="0" cap="none" spc="0" normalizeH="0" baseline="0" noProof="0" dirty="0" smtClean="0">
                <a:ln>
                  <a:noFill/>
                </a:ln>
                <a:solidFill>
                  <a:srgbClr val="0066FF"/>
                </a:solidFill>
                <a:effectLst/>
                <a:uLnTx/>
                <a:uFillTx/>
                <a:latin typeface="+mn-lt"/>
                <a:ea typeface="+mn-ea"/>
                <a:cs typeface="+mn-cs"/>
              </a:rPr>
              <a:t>You can compare your current source file against any previous version or replace it with any previous version</a:t>
            </a:r>
          </a:p>
          <a:p>
            <a:pPr marL="117475" indent="-233363" eaLnBrk="0" hangingPunct="0">
              <a:spcBef>
                <a:spcPct val="20000"/>
              </a:spcBef>
              <a:buFont typeface="+mj-lt"/>
              <a:buAutoNum type="arabicPeriod"/>
              <a:defRPr/>
            </a:pPr>
            <a:r>
              <a:rPr kumimoji="0" lang="en-CA" sz="1200" b="0" i="0" u="none" strike="noStrike" kern="0" cap="none" spc="0" normalizeH="0" baseline="0" noProof="0" dirty="0" smtClean="0">
                <a:ln>
                  <a:noFill/>
                </a:ln>
                <a:solidFill>
                  <a:schemeClr val="tx1"/>
                </a:solidFill>
                <a:effectLst/>
                <a:uLnTx/>
                <a:uFillTx/>
                <a:latin typeface="+mn-lt"/>
              </a:rPr>
              <a:t>Double-click on a revision to open it in the editor</a:t>
            </a:r>
          </a:p>
          <a:p>
            <a:pPr marL="117475" indent="-233363" eaLnBrk="0" hangingPunct="0">
              <a:spcBef>
                <a:spcPct val="20000"/>
              </a:spcBef>
              <a:buFont typeface="+mj-lt"/>
              <a:buAutoNum type="arabicPeriod"/>
              <a:defRPr/>
            </a:pPr>
            <a:r>
              <a:rPr kumimoji="0" lang="en-CA" sz="1200" b="0" i="0" u="none" strike="noStrike" kern="0" cap="none" spc="0" normalizeH="0" baseline="0" noProof="0" dirty="0" smtClean="0">
                <a:ln>
                  <a:noFill/>
                </a:ln>
                <a:solidFill>
                  <a:schemeClr val="tx1"/>
                </a:solidFill>
                <a:effectLst/>
                <a:uLnTx/>
                <a:uFillTx/>
                <a:latin typeface="+mn-lt"/>
              </a:rPr>
              <a:t>Right-click on a revision to compare that revision to the current version</a:t>
            </a:r>
          </a:p>
          <a:p>
            <a:pPr marL="574675" marR="0" lvl="1" indent="-233363" algn="l" defTabSz="914400" rtl="0" eaLnBrk="0" fontAlgn="base" latinLnBrk="0" hangingPunct="0">
              <a:lnSpc>
                <a:spcPct val="100000"/>
              </a:lnSpc>
              <a:spcBef>
                <a:spcPct val="20000"/>
              </a:spcBef>
              <a:spcAft>
                <a:spcPct val="0"/>
              </a:spcAft>
              <a:buClrTx/>
              <a:buSzTx/>
              <a:buFontTx/>
              <a:buChar char="–"/>
              <a:tabLst/>
              <a:defRPr/>
            </a:pPr>
            <a:endParaRPr kumimoji="0" lang="en-CA" sz="1200" b="0" i="0" u="none" strike="noStrike" kern="0" cap="none" spc="0" normalizeH="0" baseline="0" noProof="0" dirty="0" smtClean="0">
              <a:ln>
                <a:noFill/>
              </a:ln>
              <a:solidFill>
                <a:schemeClr val="tx1"/>
              </a:solidFill>
              <a:effectLst/>
              <a:uLnTx/>
              <a:uFillTx/>
              <a:latin typeface="+mn-lt"/>
            </a:endParaRPr>
          </a:p>
          <a:p>
            <a:pPr marL="574675" marR="0" lvl="1" indent="-233363" algn="l" defTabSz="914400" rtl="0" eaLnBrk="0" fontAlgn="base" latinLnBrk="0" hangingPunct="0">
              <a:lnSpc>
                <a:spcPct val="100000"/>
              </a:lnSpc>
              <a:spcBef>
                <a:spcPct val="20000"/>
              </a:spcBef>
              <a:spcAft>
                <a:spcPct val="0"/>
              </a:spcAft>
              <a:buClrTx/>
              <a:buSzTx/>
              <a:buFontTx/>
              <a:buChar char="–"/>
              <a:tabLst/>
              <a:defRPr/>
            </a:pPr>
            <a:endParaRPr kumimoji="0" lang="en-CA" sz="1200" b="0" i="0" u="none" strike="noStrike" kern="0" cap="none" spc="0" normalizeH="0" baseline="0" noProof="0" dirty="0" smtClean="0">
              <a:ln>
                <a:noFill/>
              </a:ln>
              <a:solidFill>
                <a:schemeClr val="tx1"/>
              </a:solidFill>
              <a:effectLst/>
              <a:uLnTx/>
              <a:uFillTx/>
              <a:latin typeface="+mn-lt"/>
            </a:endParaRPr>
          </a:p>
          <a:p>
            <a:pPr marL="227013" marR="0" lvl="0" indent="-227013" algn="l" defTabSz="914400" rtl="0" eaLnBrk="0" fontAlgn="base" latinLnBrk="0" hangingPunct="0">
              <a:lnSpc>
                <a:spcPct val="100000"/>
              </a:lnSpc>
              <a:spcBef>
                <a:spcPct val="65000"/>
              </a:spcBef>
              <a:spcAft>
                <a:spcPct val="0"/>
              </a:spcAft>
              <a:buClrTx/>
              <a:buSzTx/>
              <a:buFontTx/>
              <a:buNone/>
              <a:tabLst/>
              <a:defRPr/>
            </a:pPr>
            <a:endParaRPr kumimoji="0" lang="en-CA" sz="1400" b="1"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Char char="•"/>
              <a:tabLst/>
              <a:defRPr/>
            </a:pPr>
            <a:endParaRPr kumimoji="0" lang="en-CA" sz="1400" b="1"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Char char="•"/>
              <a:tabLst/>
              <a:defRPr/>
            </a:pPr>
            <a:endParaRPr kumimoji="0" lang="en-CA" sz="1400" b="1"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Char char="•"/>
              <a:tabLst/>
              <a:defRPr/>
            </a:pPr>
            <a:endParaRPr kumimoji="0" lang="en-CA" sz="1400" b="1"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Char char="•"/>
              <a:tabLst/>
              <a:defRPr/>
            </a:pPr>
            <a:endParaRPr kumimoji="0" lang="en-CA" sz="1400" b="1"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Char char="•"/>
              <a:tabLst/>
              <a:defRPr/>
            </a:pPr>
            <a:endParaRPr kumimoji="0" lang="en-CA" sz="1400" b="1" i="0" u="none" strike="noStrike" kern="0" cap="none" spc="0" normalizeH="0" baseline="0" noProof="0" dirty="0" smtClean="0">
              <a:ln>
                <a:noFill/>
              </a:ln>
              <a:solidFill>
                <a:schemeClr val="tx1"/>
              </a:solidFill>
              <a:effectLst/>
              <a:uLnTx/>
              <a:uFillTx/>
              <a:latin typeface="+mn-lt"/>
              <a:ea typeface="+mn-ea"/>
              <a:cs typeface="+mn-cs"/>
            </a:endParaRPr>
          </a:p>
          <a:p>
            <a:pPr marR="0" lvl="0" algn="l" defTabSz="914400" rtl="0" eaLnBrk="0" fontAlgn="base" latinLnBrk="0" hangingPunct="0">
              <a:lnSpc>
                <a:spcPct val="100000"/>
              </a:lnSpc>
              <a:spcBef>
                <a:spcPct val="65000"/>
              </a:spcBef>
              <a:spcAft>
                <a:spcPct val="0"/>
              </a:spcAft>
              <a:buClrTx/>
              <a:buSzTx/>
              <a:tabLst/>
              <a:defRPr/>
            </a:pPr>
            <a:r>
              <a:rPr kumimoji="0" lang="en-CA" sz="1400" b="1" i="0" u="none" strike="noStrike" kern="0" cap="none" spc="0" normalizeH="0" baseline="0" noProof="0" dirty="0" smtClean="0">
                <a:ln>
                  <a:noFill/>
                </a:ln>
                <a:solidFill>
                  <a:srgbClr val="0066FF"/>
                </a:solidFill>
                <a:effectLst/>
                <a:uLnTx/>
                <a:uFillTx/>
                <a:latin typeface="+mn-lt"/>
                <a:ea typeface="+mn-ea"/>
                <a:cs typeface="+mn-cs"/>
              </a:rPr>
              <a:t>CCS also keeps project history </a:t>
            </a:r>
          </a:p>
          <a:p>
            <a:pPr marL="117475" indent="-233363" eaLnBrk="0" hangingPunct="0">
              <a:spcBef>
                <a:spcPct val="20000"/>
              </a:spcBef>
              <a:buFont typeface="+mj-lt"/>
              <a:buAutoNum type="arabicPeriod"/>
              <a:defRPr/>
            </a:pPr>
            <a:r>
              <a:rPr kumimoji="0" lang="en-CA" sz="1200" b="0" i="0" u="none" strike="noStrike" kern="0" cap="none" spc="0" normalizeH="0" baseline="0" noProof="0" dirty="0" smtClean="0">
                <a:ln>
                  <a:noFill/>
                </a:ln>
                <a:solidFill>
                  <a:schemeClr val="tx1"/>
                </a:solidFill>
                <a:effectLst/>
                <a:uLnTx/>
                <a:uFillTx/>
                <a:latin typeface="+mn-lt"/>
              </a:rPr>
              <a:t>Recover files deleted from the project</a:t>
            </a:r>
          </a:p>
          <a:p>
            <a:pPr marL="117475" indent="-233363" eaLnBrk="0" hangingPunct="0">
              <a:spcBef>
                <a:spcPct val="20000"/>
              </a:spcBef>
              <a:buFont typeface="+mj-lt"/>
              <a:buAutoNum type="arabicPeriod"/>
              <a:defRPr/>
            </a:pPr>
            <a:r>
              <a:rPr kumimoji="0" lang="en-CA" sz="1200" b="0" i="0" u="none" strike="noStrike" kern="0" cap="none" spc="0" normalizeH="0" baseline="0" noProof="0" dirty="0" smtClean="0">
                <a:ln>
                  <a:noFill/>
                </a:ln>
                <a:solidFill>
                  <a:schemeClr val="tx1"/>
                </a:solidFill>
                <a:effectLst/>
                <a:uLnTx/>
                <a:uFillTx/>
                <a:latin typeface="+mn-lt"/>
              </a:rPr>
              <a:t>Right-click on the project and select </a:t>
            </a:r>
            <a:r>
              <a:rPr kumimoji="0" lang="en-CA" sz="1200" b="0" i="1" u="none" strike="noStrike" kern="0" cap="none" spc="0" normalizeH="0" baseline="0" noProof="0" dirty="0" smtClean="0">
                <a:ln>
                  <a:noFill/>
                </a:ln>
                <a:solidFill>
                  <a:schemeClr val="tx1"/>
                </a:solidFill>
                <a:effectLst/>
                <a:uLnTx/>
                <a:uFillTx/>
                <a:latin typeface="+mn-lt"/>
              </a:rPr>
              <a:t>Recover from Local History</a:t>
            </a:r>
            <a:r>
              <a:rPr kumimoji="0" lang="en-CA" sz="1200" b="0" i="0" u="none" strike="noStrike" kern="0" cap="none" spc="0" normalizeH="0" baseline="0" noProof="0" dirty="0" smtClean="0">
                <a:ln>
                  <a:noFill/>
                </a:ln>
                <a:solidFill>
                  <a:schemeClr val="tx1"/>
                </a:solidFill>
                <a:effectLst/>
                <a:uLnTx/>
                <a:uFillTx/>
                <a:latin typeface="+mn-lt"/>
              </a:rPr>
              <a:t> in the context menu</a:t>
            </a:r>
          </a:p>
          <a:p>
            <a:pPr marL="574675" marR="0" lvl="1" indent="-233363" algn="l" defTabSz="914400" rtl="0" eaLnBrk="0" fontAlgn="base" latinLnBrk="0" hangingPunct="0">
              <a:lnSpc>
                <a:spcPct val="100000"/>
              </a:lnSpc>
              <a:spcBef>
                <a:spcPct val="20000"/>
              </a:spcBef>
              <a:spcAft>
                <a:spcPct val="0"/>
              </a:spcAft>
              <a:buClrTx/>
              <a:buSzTx/>
              <a:buFontTx/>
              <a:buChar char="–"/>
              <a:tabLst/>
              <a:defRPr/>
            </a:pPr>
            <a:endParaRPr kumimoji="0" lang="en-CA" sz="1200" b="0" i="0" u="none" strike="noStrike" kern="0" cap="none" spc="0" normalizeH="0" baseline="0" noProof="0" dirty="0" smtClean="0">
              <a:ln>
                <a:noFill/>
              </a:ln>
              <a:solidFill>
                <a:schemeClr val="tx1"/>
              </a:solidFill>
              <a:effectLst/>
              <a:uLnTx/>
              <a:uFillTx/>
              <a:latin typeface="+mn-lt"/>
            </a:endParaRPr>
          </a:p>
          <a:p>
            <a:pPr marL="574675" marR="0" lvl="1" indent="-233363" algn="l" defTabSz="914400" rtl="0" eaLnBrk="0" fontAlgn="base" latinLnBrk="0" hangingPunct="0">
              <a:lnSpc>
                <a:spcPct val="100000"/>
              </a:lnSpc>
              <a:spcBef>
                <a:spcPct val="20000"/>
              </a:spcBef>
              <a:spcAft>
                <a:spcPct val="0"/>
              </a:spcAft>
              <a:buClrTx/>
              <a:buSzTx/>
              <a:buFontTx/>
              <a:buNone/>
              <a:tabLst/>
              <a:defRPr/>
            </a:pPr>
            <a:endParaRPr kumimoji="0" lang="en-CA" sz="1200" b="0" i="0" u="none" strike="noStrike" kern="0" cap="none" spc="0" normalizeH="0" baseline="0" noProof="0" dirty="0" smtClean="0">
              <a:ln>
                <a:noFill/>
              </a:ln>
              <a:solidFill>
                <a:schemeClr val="tx1"/>
              </a:solidFill>
              <a:effectLst/>
              <a:uLnTx/>
              <a:uFillTx/>
              <a:latin typeface="+mn-lt"/>
            </a:endParaRPr>
          </a:p>
        </p:txBody>
      </p:sp>
      <p:cxnSp>
        <p:nvCxnSpPr>
          <p:cNvPr id="10" name="Straight Arrow Connector 9"/>
          <p:cNvCxnSpPr/>
          <p:nvPr/>
        </p:nvCxnSpPr>
        <p:spPr>
          <a:xfrm flipH="1">
            <a:off x="3995936" y="3501008"/>
            <a:ext cx="3168352"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667" y="1115683"/>
            <a:ext cx="288000" cy="288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75" y="1916832"/>
            <a:ext cx="288000" cy="28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75" y="5445224"/>
            <a:ext cx="288000" cy="288000"/>
          </a:xfrm>
          <a:prstGeom prst="rect">
            <a:avLst/>
          </a:prstGeom>
        </p:spPr>
      </p:pic>
      <p:sp>
        <p:nvSpPr>
          <p:cNvPr id="11" name="Oval 10"/>
          <p:cNvSpPr/>
          <p:nvPr/>
        </p:nvSpPr>
        <p:spPr>
          <a:xfrm>
            <a:off x="6858000" y="3429000"/>
            <a:ext cx="1828800" cy="2076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Terminate the Debug Session</a:t>
            </a:r>
            <a:endParaRPr lang="en-US" dirty="0"/>
          </a:p>
        </p:txBody>
      </p:sp>
      <p:sp>
        <p:nvSpPr>
          <p:cNvPr id="120834" name="Content Placeholder 2"/>
          <p:cNvSpPr>
            <a:spLocks noGrp="1"/>
          </p:cNvSpPr>
          <p:nvPr>
            <p:ph idx="1"/>
          </p:nvPr>
        </p:nvSpPr>
        <p:spPr/>
        <p:txBody>
          <a:bodyPr/>
          <a:lstStyle/>
          <a:p>
            <a:pPr marL="457200" indent="-457200">
              <a:buFont typeface="+mj-lt"/>
              <a:buAutoNum type="arabicPeriod"/>
            </a:pPr>
            <a:r>
              <a:rPr lang="en-US" sz="2400" dirty="0" smtClean="0"/>
              <a:t>Go to the Debug View</a:t>
            </a:r>
          </a:p>
          <a:p>
            <a:pPr marL="457200" indent="-457200">
              <a:buFont typeface="+mj-lt"/>
              <a:buAutoNum type="arabicPeriod"/>
            </a:pPr>
            <a:r>
              <a:rPr lang="en-US" sz="2400" dirty="0" smtClean="0"/>
              <a:t>Click on the terminate     button</a:t>
            </a:r>
          </a:p>
          <a:p>
            <a:pPr marL="457200" indent="-457200">
              <a:buFont typeface="+mj-lt"/>
              <a:buAutoNum type="arabicPeriod"/>
            </a:pPr>
            <a:r>
              <a:rPr lang="en-US" sz="2400" dirty="0" smtClean="0"/>
              <a:t>This will kill the debugger and return you to the Edit perspective</a:t>
            </a:r>
          </a:p>
        </p:txBody>
      </p:sp>
      <p:pic>
        <p:nvPicPr>
          <p:cNvPr id="120836" name="Picture 10" descr="stop"/>
          <p:cNvPicPr>
            <a:picLocks noChangeAspect="1" noChangeArrowheads="1"/>
          </p:cNvPicPr>
          <p:nvPr/>
        </p:nvPicPr>
        <p:blipFill>
          <a:blip r:embed="rId3" cstate="print"/>
          <a:srcRect/>
          <a:stretch>
            <a:fillRect/>
          </a:stretch>
        </p:blipFill>
        <p:spPr bwMode="auto">
          <a:xfrm>
            <a:off x="3886200" y="1752600"/>
            <a:ext cx="200025" cy="2190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722313" y="3141663"/>
            <a:ext cx="7772400" cy="1362075"/>
          </a:xfrm>
        </p:spPr>
        <p:txBody>
          <a:bodyPr/>
          <a:lstStyle/>
          <a:p>
            <a:pPr>
              <a:defRPr/>
            </a:pPr>
            <a:r>
              <a:rPr lang="en-US" dirty="0" smtClean="0">
                <a:effectLst/>
              </a:rPr>
              <a:t>LAB 2 : Temperature Sense Demo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3"/>
          <p:cNvSpPr>
            <a:spLocks noGrp="1"/>
          </p:cNvSpPr>
          <p:nvPr>
            <p:ph type="title"/>
          </p:nvPr>
        </p:nvSpPr>
        <p:spPr/>
        <p:txBody>
          <a:bodyPr/>
          <a:lstStyle/>
          <a:p>
            <a:pPr>
              <a:defRPr/>
            </a:pPr>
            <a:r>
              <a:rPr lang="en-US" dirty="0" smtClean="0"/>
              <a:t>Temperature Sense Demo</a:t>
            </a:r>
            <a:r>
              <a:rPr lang="en-CA" dirty="0" smtClean="0"/>
              <a:t>: Briefing</a:t>
            </a:r>
          </a:p>
        </p:txBody>
      </p:sp>
      <p:sp>
        <p:nvSpPr>
          <p:cNvPr id="124930" name="Content Placeholder 4"/>
          <p:cNvSpPr>
            <a:spLocks noGrp="1"/>
          </p:cNvSpPr>
          <p:nvPr>
            <p:ph idx="1"/>
          </p:nvPr>
        </p:nvSpPr>
        <p:spPr/>
        <p:txBody>
          <a:bodyPr/>
          <a:lstStyle/>
          <a:p>
            <a:r>
              <a:rPr lang="en-CA" smtClean="0"/>
              <a:t>Key Objectives</a:t>
            </a:r>
          </a:p>
          <a:p>
            <a:pPr lvl="1"/>
            <a:r>
              <a:rPr lang="en-CA" smtClean="0"/>
              <a:t>Create and build the </a:t>
            </a:r>
            <a:r>
              <a:rPr lang="en-US" smtClean="0"/>
              <a:t>Temperature Sense Demo</a:t>
            </a:r>
            <a:endParaRPr lang="en-CA" smtClean="0"/>
          </a:p>
          <a:p>
            <a:pPr lvl="1"/>
            <a:r>
              <a:rPr lang="en-CA" smtClean="0"/>
              <a:t>Start a debug session and load/flash the program on the LaunchPad</a:t>
            </a:r>
          </a:p>
          <a:p>
            <a:pPr lvl="1"/>
            <a:r>
              <a:rPr lang="en-CA" smtClean="0"/>
              <a:t>Run the program to start </a:t>
            </a:r>
            <a:r>
              <a:rPr lang="en-US" smtClean="0"/>
              <a:t>Temperature Sense Demo</a:t>
            </a:r>
          </a:p>
          <a:p>
            <a:r>
              <a:rPr lang="en-CA" smtClean="0"/>
              <a:t>Tools and Concepts Covered</a:t>
            </a:r>
          </a:p>
          <a:p>
            <a:pPr lvl="1"/>
            <a:r>
              <a:rPr lang="en-US" smtClean="0"/>
              <a:t>Adding source files</a:t>
            </a:r>
          </a:p>
          <a:p>
            <a:pPr lvl="1"/>
            <a:r>
              <a:rPr lang="en-US" smtClean="0"/>
              <a:t>“Focus” concept</a:t>
            </a:r>
          </a:p>
          <a:p>
            <a:pPr lvl="1"/>
            <a:r>
              <a:rPr lang="en-US" smtClean="0"/>
              <a:t>Loading Symbols</a:t>
            </a:r>
          </a:p>
          <a:p>
            <a:pPr lvl="1"/>
            <a:r>
              <a:rPr lang="en-US" smtClean="0"/>
              <a:t>Changing Build Options</a:t>
            </a:r>
          </a:p>
          <a:p>
            <a:pPr lvl="1"/>
            <a:r>
              <a:rPr lang="en-US" smtClean="0"/>
              <a:t>Changing Compiler Version</a:t>
            </a:r>
          </a:p>
          <a:p>
            <a:pPr lvl="1"/>
            <a:endParaRPr lang="en-CA" smtClean="0"/>
          </a:p>
          <a:p>
            <a:pPr lvl="1"/>
            <a:endParaRPr lang="en-CA" smtClean="0"/>
          </a:p>
          <a:p>
            <a:pPr lvl="1"/>
            <a:endParaRPr lang="en-CA"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854" y="914400"/>
            <a:ext cx="4278651"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5" name="Rectangle 2"/>
          <p:cNvSpPr>
            <a:spLocks noGrp="1" noChangeArrowheads="1"/>
          </p:cNvSpPr>
          <p:nvPr>
            <p:ph type="title"/>
          </p:nvPr>
        </p:nvSpPr>
        <p:spPr/>
        <p:txBody>
          <a:bodyPr/>
          <a:lstStyle/>
          <a:p>
            <a:pPr>
              <a:defRPr/>
            </a:pPr>
            <a:r>
              <a:rPr lang="en-CA" dirty="0" smtClean="0"/>
              <a:t>Create the Project</a:t>
            </a:r>
            <a:endParaRPr lang="en-US" dirty="0" smtClean="0"/>
          </a:p>
        </p:txBody>
      </p:sp>
      <p:sp>
        <p:nvSpPr>
          <p:cNvPr id="65538" name="Rectangle 3"/>
          <p:cNvSpPr>
            <a:spLocks noGrp="1" noChangeArrowheads="1"/>
          </p:cNvSpPr>
          <p:nvPr>
            <p:ph idx="1"/>
          </p:nvPr>
        </p:nvSpPr>
        <p:spPr>
          <a:xfrm>
            <a:off x="381000" y="1066800"/>
            <a:ext cx="3629025" cy="4753769"/>
          </a:xfrm>
        </p:spPr>
        <p:txBody>
          <a:bodyPr/>
          <a:lstStyle/>
          <a:p>
            <a:pPr>
              <a:buFont typeface="+mj-lt"/>
              <a:buAutoNum type="arabicPeriod"/>
            </a:pPr>
            <a:r>
              <a:rPr lang="en-US" sz="1600" b="0" dirty="0" smtClean="0"/>
              <a:t>Create a new project in the CCS Workspace by going to menu </a:t>
            </a:r>
            <a:r>
              <a:rPr lang="en-US" sz="1600" b="0" i="1" dirty="0" smtClean="0"/>
              <a:t>Project</a:t>
            </a:r>
            <a:r>
              <a:rPr lang="en-US" sz="1600" b="0" dirty="0" smtClean="0"/>
              <a:t> </a:t>
            </a:r>
            <a:r>
              <a:rPr lang="en-US" sz="1600" b="0" dirty="0" smtClean="0">
                <a:sym typeface="Wingdings" pitchFamily="2" charset="2"/>
              </a:rPr>
              <a:t> </a:t>
            </a:r>
            <a:r>
              <a:rPr lang="en-US" sz="1600" i="1" dirty="0" smtClean="0"/>
              <a:t>New</a:t>
            </a:r>
            <a:r>
              <a:rPr lang="en-US" sz="1600" dirty="0" smtClean="0"/>
              <a:t> </a:t>
            </a:r>
            <a:r>
              <a:rPr lang="en-US" sz="1600" i="1" dirty="0" smtClean="0"/>
              <a:t>CCS </a:t>
            </a:r>
            <a:r>
              <a:rPr lang="en-US" sz="1600" i="1" dirty="0" smtClean="0"/>
              <a:t>Project</a:t>
            </a:r>
            <a:r>
              <a:rPr lang="en-US" sz="1600" dirty="0" smtClean="0">
                <a:sym typeface="Wingdings" pitchFamily="2" charset="2"/>
              </a:rPr>
              <a:t> </a:t>
            </a:r>
            <a:endParaRPr lang="en-US" sz="1600" b="0" i="1" dirty="0" smtClean="0"/>
          </a:p>
          <a:p>
            <a:pPr marL="342900" indent="-342900">
              <a:buFont typeface="+mj-lt"/>
              <a:buAutoNum type="arabicPeriod"/>
            </a:pPr>
            <a:r>
              <a:rPr lang="en-US" sz="1600" b="0" dirty="0" smtClean="0"/>
              <a:t>Fill in the boxes as shown in the image.  This time the project will be created outside the workspace</a:t>
            </a:r>
          </a:p>
          <a:p>
            <a:pPr lvl="1"/>
            <a:r>
              <a:rPr lang="en-CA" sz="1600" dirty="0" smtClean="0"/>
              <a:t>Uncheck the box to use default location</a:t>
            </a:r>
          </a:p>
          <a:p>
            <a:pPr lvl="1"/>
            <a:r>
              <a:rPr lang="en-CA" sz="1600" dirty="0" smtClean="0"/>
              <a:t>Specify </a:t>
            </a:r>
            <a:r>
              <a:rPr lang="en-CA" sz="1600" b="1" dirty="0" smtClean="0"/>
              <a:t>C:\ti\Projects\Temperature</a:t>
            </a:r>
            <a:endParaRPr lang="en-CA" b="1" dirty="0" smtClean="0"/>
          </a:p>
          <a:p>
            <a:pPr marL="342900" indent="-342900">
              <a:buFont typeface="+mj-lt"/>
              <a:buAutoNum type="arabicPeriod"/>
            </a:pPr>
            <a:endParaRPr lang="en-US" sz="1200" b="0" dirty="0" smtClean="0"/>
          </a:p>
          <a:p>
            <a:pPr marL="342900" indent="-342900">
              <a:buFont typeface="+mj-lt"/>
              <a:buAutoNum type="arabicPeriod"/>
            </a:pPr>
            <a:r>
              <a:rPr lang="pt-BR" sz="1600" b="0" dirty="0" smtClean="0"/>
              <a:t>Click </a:t>
            </a:r>
            <a:r>
              <a:rPr lang="pt-BR" sz="1600" b="0" i="1" dirty="0" smtClean="0"/>
              <a:t>Finish</a:t>
            </a:r>
            <a:endParaRPr lang="en-US" sz="1600" b="0" i="1" dirty="0" smtClean="0"/>
          </a:p>
        </p:txBody>
      </p:sp>
      <p:sp>
        <p:nvSpPr>
          <p:cNvPr id="11" name="Oval 6"/>
          <p:cNvSpPr>
            <a:spLocks noChangeArrowheads="1"/>
          </p:cNvSpPr>
          <p:nvPr/>
        </p:nvSpPr>
        <p:spPr bwMode="auto">
          <a:xfrm>
            <a:off x="5223164" y="2477587"/>
            <a:ext cx="1168400" cy="229325"/>
          </a:xfrm>
          <a:prstGeom prst="ellipse">
            <a:avLst/>
          </a:prstGeom>
          <a:noFill/>
          <a:ln w="9525">
            <a:solidFill>
              <a:schemeClr val="tx2"/>
            </a:solidFill>
            <a:round/>
            <a:headEnd/>
            <a:tailEnd/>
          </a:ln>
        </p:spPr>
        <p:txBody>
          <a:bodyPr wrap="none" anchor="ctr"/>
          <a:lstStyle/>
          <a:p>
            <a:endParaRPr lang="en-US"/>
          </a:p>
        </p:txBody>
      </p:sp>
      <p:sp>
        <p:nvSpPr>
          <p:cNvPr id="12" name="Oval 6"/>
          <p:cNvSpPr>
            <a:spLocks noChangeArrowheads="1"/>
          </p:cNvSpPr>
          <p:nvPr/>
        </p:nvSpPr>
        <p:spPr bwMode="auto">
          <a:xfrm>
            <a:off x="5294746" y="2818675"/>
            <a:ext cx="1168400" cy="229325"/>
          </a:xfrm>
          <a:prstGeom prst="ellipse">
            <a:avLst/>
          </a:prstGeom>
          <a:noFill/>
          <a:ln w="9525">
            <a:solidFill>
              <a:schemeClr val="tx2"/>
            </a:solidFill>
            <a:round/>
            <a:headEnd/>
            <a:tailEnd/>
          </a:ln>
        </p:spPr>
        <p:txBody>
          <a:bodyPr wrap="none" anchor="ctr"/>
          <a:lstStyle/>
          <a:p>
            <a:endParaRPr lang="en-US"/>
          </a:p>
        </p:txBody>
      </p:sp>
      <p:sp>
        <p:nvSpPr>
          <p:cNvPr id="13" name="Oval 6"/>
          <p:cNvSpPr>
            <a:spLocks noChangeArrowheads="1"/>
          </p:cNvSpPr>
          <p:nvPr/>
        </p:nvSpPr>
        <p:spPr bwMode="auto">
          <a:xfrm>
            <a:off x="4572000" y="4037875"/>
            <a:ext cx="1168400" cy="229325"/>
          </a:xfrm>
          <a:prstGeom prst="ellipse">
            <a:avLst/>
          </a:prstGeom>
          <a:noFill/>
          <a:ln w="9525">
            <a:solidFill>
              <a:schemeClr val="tx2"/>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304800" y="-76200"/>
            <a:ext cx="8658225" cy="1189038"/>
          </a:xfrm>
        </p:spPr>
        <p:txBody>
          <a:bodyPr/>
          <a:lstStyle/>
          <a:p>
            <a:pPr>
              <a:defRPr/>
            </a:pPr>
            <a:r>
              <a:rPr lang="en-US" dirty="0" smtClean="0"/>
              <a:t>Add Temperature Sensor Source Code</a:t>
            </a:r>
          </a:p>
        </p:txBody>
      </p:sp>
      <p:sp>
        <p:nvSpPr>
          <p:cNvPr id="65538" name="Rectangle 3"/>
          <p:cNvSpPr>
            <a:spLocks noGrp="1" noChangeArrowheads="1"/>
          </p:cNvSpPr>
          <p:nvPr>
            <p:ph idx="1"/>
          </p:nvPr>
        </p:nvSpPr>
        <p:spPr>
          <a:xfrm>
            <a:off x="381000" y="914400"/>
            <a:ext cx="3781426" cy="4753769"/>
          </a:xfrm>
        </p:spPr>
        <p:txBody>
          <a:bodyPr/>
          <a:lstStyle/>
          <a:p>
            <a:pPr marL="342900" indent="-342900">
              <a:buFont typeface="+mj-lt"/>
              <a:buAutoNum type="arabicPeriod"/>
            </a:pPr>
            <a:r>
              <a:rPr lang="en-US" sz="1600" b="0" smtClean="0"/>
              <a:t>Open </a:t>
            </a:r>
            <a:r>
              <a:rPr lang="en-US" sz="1600" b="0" dirty="0" smtClean="0"/>
              <a:t>Windows explorer and browse to</a:t>
            </a:r>
          </a:p>
          <a:p>
            <a:pPr lvl="1"/>
            <a:r>
              <a:rPr lang="en-CA" sz="1600" dirty="0" smtClean="0"/>
              <a:t>C:\TI\LaunchPad\temperature_sensor</a:t>
            </a:r>
          </a:p>
          <a:p>
            <a:pPr>
              <a:buFont typeface="+mj-lt"/>
              <a:buAutoNum type="arabicPeriod"/>
            </a:pPr>
            <a:r>
              <a:rPr lang="en-US" sz="1600" dirty="0" smtClean="0"/>
              <a:t>Drag and drop ‘Temperature_Sense_Demo_G2xxx.txt’ to the ‘</a:t>
            </a:r>
            <a:r>
              <a:rPr lang="en-US" sz="1600" dirty="0" err="1" smtClean="0"/>
              <a:t>Temperature_Sense_Demo</a:t>
            </a:r>
            <a:r>
              <a:rPr lang="en-US" sz="1600" dirty="0" smtClean="0"/>
              <a:t>’ project.  Use the file that matches the MSP430 device being used (G2231 or G2553) Make sure the file is dragged to the ‘</a:t>
            </a:r>
            <a:r>
              <a:rPr lang="en-US" sz="1600" dirty="0" err="1" smtClean="0"/>
              <a:t>Temperature_Sense_Demo</a:t>
            </a:r>
            <a:r>
              <a:rPr lang="en-US" sz="1600" dirty="0" smtClean="0"/>
              <a:t>’ project</a:t>
            </a:r>
          </a:p>
          <a:p>
            <a:pPr>
              <a:buFont typeface="+mj-lt"/>
              <a:buAutoNum type="arabicPeriod"/>
            </a:pPr>
            <a:r>
              <a:rPr lang="en-CA" sz="1600" dirty="0" smtClean="0"/>
              <a:t>In the dialog popup, select the option to </a:t>
            </a:r>
            <a:br>
              <a:rPr lang="en-CA" sz="1600" dirty="0" smtClean="0"/>
            </a:br>
            <a:r>
              <a:rPr lang="en-CA" sz="1600" dirty="0" smtClean="0"/>
              <a:t>‘Copy Files’ and hit ‘OK’</a:t>
            </a:r>
          </a:p>
        </p:txBody>
      </p:sp>
      <p:pic>
        <p:nvPicPr>
          <p:cNvPr id="9" name="Picture 4" descr="dragAndDrop"/>
          <p:cNvPicPr>
            <a:picLocks noChangeAspect="1" noChangeArrowheads="1"/>
          </p:cNvPicPr>
          <p:nvPr/>
        </p:nvPicPr>
        <p:blipFill>
          <a:blip r:embed="rId3" cstate="print"/>
          <a:srcRect/>
          <a:stretch>
            <a:fillRect/>
          </a:stretch>
        </p:blipFill>
        <p:spPr bwMode="auto">
          <a:xfrm>
            <a:off x="5486400" y="1371600"/>
            <a:ext cx="2466975" cy="2143125"/>
          </a:xfrm>
          <a:prstGeom prst="rect">
            <a:avLst/>
          </a:prstGeom>
          <a:noFill/>
          <a:ln w="9525">
            <a:noFill/>
            <a:miter lim="800000"/>
            <a:headEnd/>
            <a:tailEnd/>
          </a:ln>
        </p:spPr>
      </p:pic>
      <p:pic>
        <p:nvPicPr>
          <p:cNvPr id="12" name="Picture 7" descr="importFile"/>
          <p:cNvPicPr>
            <a:picLocks noChangeAspect="1" noChangeArrowheads="1"/>
          </p:cNvPicPr>
          <p:nvPr/>
        </p:nvPicPr>
        <p:blipFill>
          <a:blip r:embed="rId4" cstate="print"/>
          <a:srcRect/>
          <a:stretch>
            <a:fillRect/>
          </a:stretch>
        </p:blipFill>
        <p:spPr bwMode="auto">
          <a:xfrm>
            <a:off x="4886325" y="4068763"/>
            <a:ext cx="3419475" cy="1670050"/>
          </a:xfrm>
          <a:prstGeom prst="rect">
            <a:avLst/>
          </a:prstGeom>
          <a:noFill/>
          <a:ln w="9525">
            <a:noFill/>
            <a:miter lim="800000"/>
            <a:headEnd/>
            <a:tailEnd/>
          </a:ln>
        </p:spPr>
      </p:pic>
      <p:sp>
        <p:nvSpPr>
          <p:cNvPr id="13" name="AutoShape 8"/>
          <p:cNvSpPr>
            <a:spLocks noChangeArrowheads="1"/>
          </p:cNvSpPr>
          <p:nvPr/>
        </p:nvSpPr>
        <p:spPr bwMode="auto">
          <a:xfrm>
            <a:off x="6324600" y="3733800"/>
            <a:ext cx="444500" cy="620713"/>
          </a:xfrm>
          <a:prstGeom prst="downArrow">
            <a:avLst>
              <a:gd name="adj1" fmla="val 50000"/>
              <a:gd name="adj2" fmla="val 34911"/>
            </a:avLst>
          </a:prstGeom>
          <a:solidFill>
            <a:srgbClr val="F4F46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pPr>
              <a:defRPr/>
            </a:pPr>
            <a:r>
              <a:rPr lang="en-US" sz="3200" dirty="0" smtClean="0"/>
              <a:t>Add Temperature Sensor Source Code</a:t>
            </a:r>
            <a:endParaRPr lang="en-CA" sz="3200" dirty="0" smtClean="0"/>
          </a:p>
        </p:txBody>
      </p:sp>
      <p:sp>
        <p:nvSpPr>
          <p:cNvPr id="131074" name="Content Placeholder 2"/>
          <p:cNvSpPr>
            <a:spLocks noGrp="1"/>
          </p:cNvSpPr>
          <p:nvPr>
            <p:ph idx="1"/>
          </p:nvPr>
        </p:nvSpPr>
        <p:spPr>
          <a:xfrm>
            <a:off x="228600" y="1219200"/>
            <a:ext cx="5076826" cy="4692650"/>
          </a:xfrm>
        </p:spPr>
        <p:txBody>
          <a:bodyPr/>
          <a:lstStyle/>
          <a:p>
            <a:pPr marL="457200" indent="-457200">
              <a:buFont typeface="+mj-lt"/>
              <a:buAutoNum type="arabicPeriod"/>
            </a:pPr>
            <a:r>
              <a:rPr lang="en-CA" sz="2000" dirty="0" smtClean="0"/>
              <a:t>Right-click on the ‘Temperature_Sense_Demo_G2xxx.txt’ file in the Project Explorer and select the option to ‘Rename..’ the file </a:t>
            </a:r>
          </a:p>
          <a:p>
            <a:pPr marL="800100" lvl="1" indent="-342900">
              <a:buNone/>
            </a:pPr>
            <a:r>
              <a:rPr lang="en-CA" sz="1800" dirty="0" smtClean="0"/>
              <a:t>-Rename the file so that the ‘.txt’ extension is renamed to ‘.c’</a:t>
            </a:r>
          </a:p>
          <a:p>
            <a:pPr marL="800100" lvl="1" indent="-342900">
              <a:buFont typeface="+mj-lt"/>
              <a:buAutoNum type="arabicPeriod"/>
            </a:pPr>
            <a:endParaRPr lang="en-CA" sz="1800" dirty="0" smtClean="0"/>
          </a:p>
          <a:p>
            <a:pPr marL="457200" indent="-457200">
              <a:buFont typeface="+mj-lt"/>
              <a:buAutoNum type="arabicPeriod"/>
            </a:pPr>
            <a:r>
              <a:rPr lang="en-CA" sz="2000" dirty="0" smtClean="0"/>
              <a:t>Project is ready to build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432" y="896920"/>
            <a:ext cx="2511136" cy="2307106"/>
          </a:xfrm>
          <a:prstGeom prst="rect">
            <a:avLst/>
          </a:prstGeom>
        </p:spPr>
      </p:pic>
      <p:sp>
        <p:nvSpPr>
          <p:cNvPr id="7" name="AutoShape 8"/>
          <p:cNvSpPr>
            <a:spLocks noChangeArrowheads="1"/>
          </p:cNvSpPr>
          <p:nvPr/>
        </p:nvSpPr>
        <p:spPr bwMode="auto">
          <a:xfrm>
            <a:off x="6858000" y="3200400"/>
            <a:ext cx="444500" cy="620713"/>
          </a:xfrm>
          <a:prstGeom prst="downArrow">
            <a:avLst>
              <a:gd name="adj1" fmla="val 50000"/>
              <a:gd name="adj2" fmla="val 34911"/>
            </a:avLst>
          </a:prstGeom>
          <a:solidFill>
            <a:srgbClr val="F4F460"/>
          </a:solidFill>
          <a:ln w="9525">
            <a:solidFill>
              <a:schemeClr val="tx1"/>
            </a:solidFill>
            <a:miter lim="800000"/>
            <a:headEnd/>
            <a:tailEnd/>
          </a:ln>
        </p:spPr>
        <p:txBody>
          <a:bodyPr wrap="none" anchor="ct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432" y="4343400"/>
            <a:ext cx="2790825" cy="10953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a:defRPr/>
            </a:pPr>
            <a:r>
              <a:rPr lang="en-CA" smtClean="0"/>
              <a:t>Eclipse Concept: Focus</a:t>
            </a:r>
            <a:endParaRPr lang="en-US" smtClean="0"/>
          </a:p>
        </p:txBody>
      </p:sp>
      <p:sp>
        <p:nvSpPr>
          <p:cNvPr id="133122" name="Rectangle 3"/>
          <p:cNvSpPr>
            <a:spLocks noGrp="1" noChangeArrowheads="1"/>
          </p:cNvSpPr>
          <p:nvPr>
            <p:ph idx="1"/>
          </p:nvPr>
        </p:nvSpPr>
        <p:spPr/>
        <p:txBody>
          <a:bodyPr/>
          <a:lstStyle/>
          <a:p>
            <a:r>
              <a:rPr lang="en-US" sz="2000" dirty="0" smtClean="0"/>
              <a:t>Focus refers to the highlighted portion of the workbench</a:t>
            </a:r>
          </a:p>
          <a:p>
            <a:pPr lvl="1"/>
            <a:r>
              <a:rPr lang="en-US" sz="1800" dirty="0" smtClean="0"/>
              <a:t>Can be an editor, a view, a project, etc. </a:t>
            </a:r>
          </a:p>
          <a:p>
            <a:r>
              <a:rPr lang="pt-BR" sz="2000" dirty="0" smtClean="0"/>
              <a:t>This concept is important since several operations inside Eclipse are tied to the element in focus</a:t>
            </a:r>
          </a:p>
          <a:p>
            <a:pPr lvl="1"/>
            <a:r>
              <a:rPr lang="pt-BR" sz="1800" dirty="0" smtClean="0"/>
              <a:t>Project build errors, console, menu and toolbar options, etc.</a:t>
            </a:r>
            <a:endParaRPr lang="en-US" sz="1800" dirty="0" smtClean="0"/>
          </a:p>
        </p:txBody>
      </p:sp>
      <p:pic>
        <p:nvPicPr>
          <p:cNvPr id="133123" name="Picture 10" descr="eclipse_logo"/>
          <p:cNvPicPr>
            <a:picLocks noChangeAspect="1" noChangeArrowheads="1"/>
          </p:cNvPicPr>
          <p:nvPr/>
        </p:nvPicPr>
        <p:blipFill>
          <a:blip r:embed="rId3" cstate="print"/>
          <a:srcRect/>
          <a:stretch>
            <a:fillRect/>
          </a:stretch>
        </p:blipFill>
        <p:spPr bwMode="auto">
          <a:xfrm>
            <a:off x="7715250" y="0"/>
            <a:ext cx="1428750" cy="838200"/>
          </a:xfrm>
          <a:prstGeom prst="rect">
            <a:avLst/>
          </a:prstGeom>
          <a:noFill/>
          <a:ln w="9525">
            <a:noFill/>
            <a:miter lim="800000"/>
            <a:headEnd/>
            <a:tailEnd/>
          </a:ln>
        </p:spPr>
      </p:pic>
      <p:sp>
        <p:nvSpPr>
          <p:cNvPr id="133125" name="Rounded Rectangle 5"/>
          <p:cNvSpPr>
            <a:spLocks noChangeArrowheads="1"/>
          </p:cNvSpPr>
          <p:nvPr/>
        </p:nvSpPr>
        <p:spPr bwMode="auto">
          <a:xfrm>
            <a:off x="4284663" y="4292600"/>
            <a:ext cx="3800475" cy="783193"/>
          </a:xfrm>
          <a:prstGeom prst="roundRect">
            <a:avLst>
              <a:gd name="adj" fmla="val 16667"/>
            </a:avLst>
          </a:prstGeom>
          <a:solidFill>
            <a:srgbClr val="9F98FE"/>
          </a:solidFill>
          <a:ln w="12700" algn="ctr">
            <a:solidFill>
              <a:schemeClr val="tx1"/>
            </a:solidFill>
            <a:round/>
            <a:headEnd type="none" w="sm" len="sm"/>
            <a:tailEnd type="none" w="sm" len="sm"/>
          </a:ln>
        </p:spPr>
        <p:txBody>
          <a:bodyPr>
            <a:spAutoFit/>
          </a:bodyPr>
          <a:lstStyle/>
          <a:p>
            <a:pPr>
              <a:spcBef>
                <a:spcPct val="20000"/>
              </a:spcBef>
            </a:pPr>
            <a:r>
              <a:rPr lang="en-CA" sz="1000" b="1" dirty="0"/>
              <a:t>‘</a:t>
            </a:r>
            <a:r>
              <a:rPr lang="en-CA" sz="1000" b="1" dirty="0" err="1"/>
              <a:t>Temperature_Sense_Demo</a:t>
            </a:r>
            <a:r>
              <a:rPr lang="en-CA" sz="1000" b="1" dirty="0"/>
              <a:t>’ project is in ‘Focus’ since it has been selected. So pressing the ‘Debug’ button will build the project and start the debugger for the ‘</a:t>
            </a:r>
            <a:r>
              <a:rPr lang="en-CA" sz="1000" b="1" dirty="0" err="1"/>
              <a:t>Temperatrue_Sense_Demo</a:t>
            </a:r>
            <a:r>
              <a:rPr lang="en-CA" sz="1000" b="1" dirty="0"/>
              <a:t>’ </a:t>
            </a:r>
            <a:r>
              <a:rPr lang="en-CA" sz="1000" b="1" dirty="0" smtClean="0"/>
              <a:t>project</a:t>
            </a:r>
            <a:endParaRPr lang="en-CA" sz="1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429000"/>
            <a:ext cx="3048000" cy="2228850"/>
          </a:xfrm>
          <a:prstGeom prst="rect">
            <a:avLst/>
          </a:prstGeom>
        </p:spPr>
      </p:pic>
      <p:sp>
        <p:nvSpPr>
          <p:cNvPr id="133126" name="Line 17"/>
          <p:cNvSpPr>
            <a:spLocks noChangeShapeType="1"/>
          </p:cNvSpPr>
          <p:nvPr/>
        </p:nvSpPr>
        <p:spPr bwMode="auto">
          <a:xfrm flipH="1" flipV="1">
            <a:off x="2743199" y="4684196"/>
            <a:ext cx="1468438" cy="113229"/>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231774" y="142875"/>
            <a:ext cx="8912225" cy="814388"/>
          </a:xfrm>
        </p:spPr>
        <p:txBody>
          <a:bodyPr/>
          <a:lstStyle/>
          <a:p>
            <a:pPr>
              <a:defRPr/>
            </a:pPr>
            <a:r>
              <a:rPr lang="en-CA" dirty="0" smtClean="0"/>
              <a:t>LAB conventions</a:t>
            </a:r>
          </a:p>
        </p:txBody>
      </p:sp>
      <p:sp>
        <p:nvSpPr>
          <p:cNvPr id="59394" name="Content Placeholder 4"/>
          <p:cNvSpPr>
            <a:spLocks noGrp="1"/>
          </p:cNvSpPr>
          <p:nvPr>
            <p:ph idx="1"/>
          </p:nvPr>
        </p:nvSpPr>
        <p:spPr>
          <a:xfrm>
            <a:off x="395536" y="980728"/>
            <a:ext cx="8467725" cy="5267473"/>
          </a:xfrm>
        </p:spPr>
        <p:txBody>
          <a:bodyPr/>
          <a:lstStyle/>
          <a:p>
            <a:endParaRPr lang="en-CA" sz="2400" dirty="0" smtClean="0"/>
          </a:p>
          <a:p>
            <a:r>
              <a:rPr lang="en-CA" sz="2400" dirty="0" smtClean="0"/>
              <a:t>Lab steps are numbered for easier reference</a:t>
            </a:r>
          </a:p>
          <a:p>
            <a:pPr marL="684212" lvl="1" indent="-342900">
              <a:buFont typeface="+mj-lt"/>
              <a:buAutoNum type="arabicPeriod"/>
            </a:pPr>
            <a:r>
              <a:rPr lang="en-CA" sz="2000" dirty="0" smtClean="0"/>
              <a:t>…</a:t>
            </a:r>
          </a:p>
          <a:p>
            <a:pPr marL="684212" lvl="1" indent="-342900">
              <a:buFont typeface="+mj-lt"/>
              <a:buAutoNum type="arabicPeriod"/>
            </a:pPr>
            <a:r>
              <a:rPr lang="en-CA" sz="2000" dirty="0" smtClean="0"/>
              <a:t>…</a:t>
            </a:r>
          </a:p>
          <a:p>
            <a:endParaRPr lang="en-CA" sz="2400" dirty="0" smtClean="0"/>
          </a:p>
          <a:p>
            <a:r>
              <a:rPr lang="en-CA" sz="2400" dirty="0" smtClean="0"/>
              <a:t>Explanations, notes, warnings are written in </a:t>
            </a:r>
            <a:r>
              <a:rPr lang="en-CA" sz="2400" dirty="0" smtClean="0">
                <a:solidFill>
                  <a:srgbClr val="0066FF"/>
                </a:solidFill>
              </a:rPr>
              <a:t>blue</a:t>
            </a:r>
          </a:p>
          <a:p>
            <a:pPr lvl="1">
              <a:lnSpc>
                <a:spcPct val="150000"/>
              </a:lnSpc>
            </a:pPr>
            <a:r>
              <a:rPr lang="en-CA" sz="2000" dirty="0" smtClean="0"/>
              <a:t>Warnings are shown with  </a:t>
            </a:r>
          </a:p>
          <a:p>
            <a:pPr lvl="1">
              <a:lnSpc>
                <a:spcPct val="150000"/>
              </a:lnSpc>
            </a:pPr>
            <a:r>
              <a:rPr lang="en-CA" sz="2000" dirty="0" smtClean="0"/>
              <a:t>Information is marked with </a:t>
            </a:r>
          </a:p>
          <a:p>
            <a:pPr lvl="1">
              <a:lnSpc>
                <a:spcPct val="150000"/>
              </a:lnSpc>
            </a:pPr>
            <a:r>
              <a:rPr lang="en-CA" sz="2000" dirty="0" smtClean="0"/>
              <a:t>Tips and answers are marked with </a:t>
            </a:r>
          </a:p>
          <a:p>
            <a:pPr lvl="1">
              <a:lnSpc>
                <a:spcPct val="150000"/>
              </a:lnSpc>
            </a:pPr>
            <a:r>
              <a:rPr lang="en-CA" sz="2000" dirty="0" smtClean="0"/>
              <a:t>Questions are marked with </a:t>
            </a:r>
          </a:p>
        </p:txBody>
      </p:sp>
      <p:pic>
        <p:nvPicPr>
          <p:cNvPr id="4" name="Picture 3" descr="C:\Users\a0356111.ENT\AppData\Local\Microsoft\Windows\Temporary Internet Files\Low\Content.IE5\UCVU48Z8\MC900434750[1].PNG"/>
          <p:cNvPicPr>
            <a:picLocks noChangeAspect="1" noChangeArrowheads="1"/>
          </p:cNvPicPr>
          <p:nvPr/>
        </p:nvPicPr>
        <p:blipFill>
          <a:blip r:embed="rId3" cstate="print"/>
          <a:srcRect/>
          <a:stretch>
            <a:fillRect/>
          </a:stretch>
        </p:blipFill>
        <p:spPr bwMode="auto">
          <a:xfrm>
            <a:off x="4267200" y="3581400"/>
            <a:ext cx="288000" cy="288000"/>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4114800"/>
            <a:ext cx="288000" cy="288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4648200"/>
            <a:ext cx="288000" cy="288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5105400"/>
            <a:ext cx="420155" cy="420155"/>
          </a:xfrm>
          <a:prstGeom prst="rect">
            <a:avLst/>
          </a:prstGeom>
        </p:spPr>
      </p:pic>
    </p:spTree>
    <p:extLst>
      <p:ext uri="{BB962C8B-B14F-4D97-AF65-F5344CB8AC3E}">
        <p14:creationId xmlns:p14="http://schemas.microsoft.com/office/powerpoint/2010/main" val="936574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2"/>
          <p:cNvSpPr>
            <a:spLocks noGrp="1"/>
          </p:cNvSpPr>
          <p:nvPr>
            <p:ph idx="1"/>
          </p:nvPr>
        </p:nvSpPr>
        <p:spPr/>
        <p:txBody>
          <a:bodyPr/>
          <a:lstStyle/>
          <a:p>
            <a:pPr marL="514350" indent="-514350">
              <a:buFont typeface="+mj-lt"/>
              <a:buAutoNum type="arabicPeriod"/>
            </a:pPr>
            <a:r>
              <a:rPr lang="en-CA" dirty="0" smtClean="0"/>
              <a:t>Make sure the ‘</a:t>
            </a:r>
            <a:r>
              <a:rPr lang="en-CA" dirty="0" err="1" smtClean="0"/>
              <a:t>Temperature_Sense_Demo</a:t>
            </a:r>
            <a:r>
              <a:rPr lang="en-CA" dirty="0" smtClean="0"/>
              <a:t>’ project is in ‘Focus’. Then use the ‘Debug’ button</a:t>
            </a:r>
          </a:p>
          <a:p>
            <a:endParaRPr lang="en-CA" dirty="0" smtClean="0"/>
          </a:p>
          <a:p>
            <a:endParaRPr lang="en-CA" dirty="0" smtClean="0"/>
          </a:p>
          <a:p>
            <a:endParaRPr lang="en-CA" dirty="0" smtClean="0"/>
          </a:p>
          <a:p>
            <a:endParaRPr lang="en-CA" dirty="0" smtClean="0"/>
          </a:p>
          <a:p>
            <a:endParaRPr lang="en-CA" dirty="0" smtClean="0"/>
          </a:p>
        </p:txBody>
      </p:sp>
      <p:pic>
        <p:nvPicPr>
          <p:cNvPr id="135170" name="Picture 4" descr="bug"/>
          <p:cNvPicPr>
            <a:picLocks noChangeAspect="1" noChangeArrowheads="1"/>
          </p:cNvPicPr>
          <p:nvPr/>
        </p:nvPicPr>
        <p:blipFill>
          <a:blip r:embed="rId3" cstate="print"/>
          <a:srcRect/>
          <a:stretch>
            <a:fillRect/>
          </a:stretch>
        </p:blipFill>
        <p:spPr bwMode="auto">
          <a:xfrm>
            <a:off x="762000" y="2438400"/>
            <a:ext cx="3409950" cy="942975"/>
          </a:xfrm>
          <a:prstGeom prst="rect">
            <a:avLst/>
          </a:prstGeom>
          <a:noFill/>
          <a:ln w="9525">
            <a:noFill/>
            <a:miter lim="800000"/>
            <a:headEnd/>
            <a:tailEnd/>
          </a:ln>
        </p:spPr>
      </p:pic>
      <p:sp>
        <p:nvSpPr>
          <p:cNvPr id="10" name="Title 9"/>
          <p:cNvSpPr>
            <a:spLocks noGrp="1"/>
          </p:cNvSpPr>
          <p:nvPr>
            <p:ph type="title"/>
          </p:nvPr>
        </p:nvSpPr>
        <p:spPr/>
        <p:txBody>
          <a:bodyPr/>
          <a:lstStyle/>
          <a:p>
            <a:pPr>
              <a:defRPr/>
            </a:pPr>
            <a:r>
              <a:rPr lang="en-CA" dirty="0" smtClean="0"/>
              <a:t>Build and Load/Flash the Program</a:t>
            </a:r>
            <a:endParaRPr lang="en-US" dirty="0"/>
          </a:p>
        </p:txBody>
      </p:sp>
      <p:sp>
        <p:nvSpPr>
          <p:cNvPr id="5" name="Oval 4"/>
          <p:cNvSpPr/>
          <p:nvPr/>
        </p:nvSpPr>
        <p:spPr>
          <a:xfrm>
            <a:off x="2667000" y="2895600"/>
            <a:ext cx="304800" cy="283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a:defRPr/>
            </a:pPr>
            <a:r>
              <a:rPr lang="en-CA" smtClean="0"/>
              <a:t>Temperature Sense Demo</a:t>
            </a:r>
          </a:p>
        </p:txBody>
      </p:sp>
      <p:sp>
        <p:nvSpPr>
          <p:cNvPr id="2" name="Content Placeholder 2"/>
          <p:cNvSpPr>
            <a:spLocks noGrp="1"/>
          </p:cNvSpPr>
          <p:nvPr>
            <p:ph idx="1"/>
          </p:nvPr>
        </p:nvSpPr>
        <p:spPr/>
        <p:txBody>
          <a:bodyPr/>
          <a:lstStyle/>
          <a:p>
            <a:pPr marL="457200" indent="-457200">
              <a:buFont typeface="+mj-lt"/>
              <a:buAutoNum type="arabicPeriod"/>
            </a:pPr>
            <a:r>
              <a:rPr lang="en-CA" sz="2000" dirty="0" smtClean="0"/>
              <a:t>Press the ‘run’ button      to run the program</a:t>
            </a:r>
          </a:p>
          <a:p>
            <a:pPr lvl="1"/>
            <a:r>
              <a:rPr lang="en-CA" sz="1800" dirty="0" smtClean="0"/>
              <a:t>LED1 (red) and LED2 (green) on the </a:t>
            </a:r>
            <a:r>
              <a:rPr lang="en-CA" sz="1800" dirty="0" err="1" smtClean="0"/>
              <a:t>LaunchPad</a:t>
            </a:r>
            <a:r>
              <a:rPr lang="en-CA" sz="1800" dirty="0" smtClean="0"/>
              <a:t> should now alternate blinking</a:t>
            </a:r>
          </a:p>
          <a:p>
            <a:pPr lvl="1"/>
            <a:endParaRPr lang="en-CA" dirty="0" smtClean="0"/>
          </a:p>
        </p:txBody>
      </p:sp>
      <p:pic>
        <p:nvPicPr>
          <p:cNvPr id="137219" name="Picture 4" descr="runButton"/>
          <p:cNvPicPr>
            <a:picLocks noChangeAspect="1" noChangeArrowheads="1"/>
          </p:cNvPicPr>
          <p:nvPr/>
        </p:nvPicPr>
        <p:blipFill>
          <a:blip r:embed="rId3" cstate="print"/>
          <a:srcRect/>
          <a:stretch>
            <a:fillRect/>
          </a:stretch>
        </p:blipFill>
        <p:spPr bwMode="auto">
          <a:xfrm>
            <a:off x="3276600" y="1219200"/>
            <a:ext cx="219075" cy="219075"/>
          </a:xfrm>
          <a:prstGeom prst="rect">
            <a:avLst/>
          </a:prstGeom>
          <a:noFill/>
          <a:ln w="9525">
            <a:noFill/>
            <a:miter lim="800000"/>
            <a:headEnd/>
            <a:tailEnd/>
          </a:ln>
        </p:spPr>
      </p:pic>
      <p:grpSp>
        <p:nvGrpSpPr>
          <p:cNvPr id="3" name="Group 7"/>
          <p:cNvGrpSpPr>
            <a:grpSpLocks/>
          </p:cNvGrpSpPr>
          <p:nvPr/>
        </p:nvGrpSpPr>
        <p:grpSpPr bwMode="auto">
          <a:xfrm>
            <a:off x="2133600" y="1981200"/>
            <a:ext cx="5251450" cy="3938588"/>
            <a:chOff x="1907704" y="2132856"/>
            <a:chExt cx="5251450" cy="3938587"/>
          </a:xfrm>
        </p:grpSpPr>
        <p:pic>
          <p:nvPicPr>
            <p:cNvPr id="137222" name="Picture 7" descr="DSC_0042 (Small)"/>
            <p:cNvPicPr>
              <a:picLocks noChangeAspect="1" noChangeArrowheads="1"/>
            </p:cNvPicPr>
            <p:nvPr/>
          </p:nvPicPr>
          <p:blipFill>
            <a:blip r:embed="rId4" cstate="print"/>
            <a:srcRect/>
            <a:stretch>
              <a:fillRect/>
            </a:stretch>
          </p:blipFill>
          <p:spPr bwMode="auto">
            <a:xfrm>
              <a:off x="1907704" y="2132856"/>
              <a:ext cx="5251450" cy="3938587"/>
            </a:xfrm>
            <a:prstGeom prst="rect">
              <a:avLst/>
            </a:prstGeom>
            <a:noFill/>
            <a:ln w="9525">
              <a:noFill/>
              <a:miter lim="800000"/>
              <a:headEnd/>
              <a:tailEnd/>
            </a:ln>
          </p:spPr>
        </p:pic>
        <p:sp>
          <p:nvSpPr>
            <p:cNvPr id="137223" name="Oval 6"/>
            <p:cNvSpPr>
              <a:spLocks noChangeArrowheads="1"/>
            </p:cNvSpPr>
            <p:nvPr/>
          </p:nvSpPr>
          <p:spPr bwMode="auto">
            <a:xfrm>
              <a:off x="5436096" y="4509120"/>
              <a:ext cx="360362" cy="431800"/>
            </a:xfrm>
            <a:prstGeom prst="ellipse">
              <a:avLst/>
            </a:prstGeom>
            <a:noFill/>
            <a:ln w="38100">
              <a:solidFill>
                <a:srgbClr val="FFCC00"/>
              </a:solidFill>
              <a:round/>
              <a:headEnd/>
              <a:tailEnd/>
            </a:ln>
          </p:spPr>
          <p:txBody>
            <a:bodyPr wrap="none" anchor="ct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pPr>
              <a:defRPr/>
            </a:pPr>
            <a:r>
              <a:rPr lang="en-CA" sz="3200" dirty="0" smtClean="0"/>
              <a:t>Temperature Sense Demo: Debugging</a:t>
            </a:r>
            <a:endParaRPr lang="en-US" sz="3200" dirty="0" smtClean="0"/>
          </a:p>
        </p:txBody>
      </p:sp>
      <p:sp>
        <p:nvSpPr>
          <p:cNvPr id="139266" name="Rectangle 3"/>
          <p:cNvSpPr>
            <a:spLocks noGrp="1" noChangeArrowheads="1"/>
          </p:cNvSpPr>
          <p:nvPr>
            <p:ph idx="1"/>
          </p:nvPr>
        </p:nvSpPr>
        <p:spPr/>
        <p:txBody>
          <a:bodyPr/>
          <a:lstStyle/>
          <a:p>
            <a:pPr marL="457200" indent="-457200">
              <a:buFont typeface="+mj-lt"/>
              <a:buAutoNum type="arabicPeriod"/>
            </a:pPr>
            <a:r>
              <a:rPr lang="en-US" sz="2400" dirty="0" smtClean="0"/>
              <a:t>Press the halt\suspend button     to halt the running program  </a:t>
            </a:r>
          </a:p>
          <a:p>
            <a:pPr marL="914400" lvl="1" indent="-457200">
              <a:buFont typeface="+mj-lt"/>
              <a:buAutoNum type="arabicPeriod"/>
            </a:pPr>
            <a:r>
              <a:rPr lang="en-US" sz="2000" dirty="0" smtClean="0"/>
              <a:t>The code should stop in the </a:t>
            </a:r>
            <a:r>
              <a:rPr lang="en-US" sz="2000" dirty="0" err="1" smtClean="0"/>
              <a:t>PreApplicationMode</a:t>
            </a:r>
            <a:r>
              <a:rPr lang="en-US" sz="2000" dirty="0" smtClean="0"/>
              <a:t>() function.</a:t>
            </a:r>
          </a:p>
          <a:p>
            <a:pPr marL="457200" indent="-457200">
              <a:buFont typeface="+mj-lt"/>
              <a:buAutoNum type="arabicPeriod"/>
            </a:pPr>
            <a:r>
              <a:rPr lang="en-US" sz="2400" dirty="0" smtClean="0"/>
              <a:t>Step-into      the code once and it will enter the timer ISR for toggling the LEDs (ta1_isr)</a:t>
            </a:r>
          </a:p>
          <a:p>
            <a:pPr marL="457200" indent="-457200">
              <a:buFont typeface="+mj-lt"/>
              <a:buAutoNum type="arabicPeriod"/>
            </a:pPr>
            <a:r>
              <a:rPr lang="en-US" sz="2400" dirty="0" smtClean="0"/>
              <a:t>Step-over      a few more times and notice that the red and green LEDs alternate on and off</a:t>
            </a:r>
          </a:p>
          <a:p>
            <a:pPr marL="457200" indent="-457200">
              <a:buFont typeface="+mj-lt"/>
              <a:buAutoNum type="arabicPeriod"/>
            </a:pPr>
            <a:r>
              <a:rPr lang="en-US" sz="2400" dirty="0" smtClean="0"/>
              <a:t>When you are done, terminate the debug session</a:t>
            </a:r>
          </a:p>
        </p:txBody>
      </p:sp>
      <p:pic>
        <p:nvPicPr>
          <p:cNvPr id="139267" name="Picture 4" descr="halt"/>
          <p:cNvPicPr>
            <a:picLocks noChangeAspect="1" noChangeArrowheads="1"/>
          </p:cNvPicPr>
          <p:nvPr/>
        </p:nvPicPr>
        <p:blipFill>
          <a:blip r:embed="rId3" cstate="print"/>
          <a:srcRect/>
          <a:stretch>
            <a:fillRect/>
          </a:stretch>
        </p:blipFill>
        <p:spPr bwMode="auto">
          <a:xfrm>
            <a:off x="4953000" y="1333500"/>
            <a:ext cx="219075" cy="190500"/>
          </a:xfrm>
          <a:prstGeom prst="rect">
            <a:avLst/>
          </a:prstGeom>
          <a:noFill/>
          <a:ln w="9525">
            <a:noFill/>
            <a:miter lim="800000"/>
            <a:headEnd/>
            <a:tailEnd/>
          </a:ln>
        </p:spPr>
      </p:pic>
      <p:pic>
        <p:nvPicPr>
          <p:cNvPr id="139268" name="Picture 5" descr="stepin"/>
          <p:cNvPicPr>
            <a:picLocks noChangeAspect="1" noChangeArrowheads="1"/>
          </p:cNvPicPr>
          <p:nvPr/>
        </p:nvPicPr>
        <p:blipFill>
          <a:blip r:embed="rId4" cstate="print"/>
          <a:srcRect/>
          <a:stretch>
            <a:fillRect/>
          </a:stretch>
        </p:blipFill>
        <p:spPr bwMode="auto">
          <a:xfrm>
            <a:off x="2181225" y="2514600"/>
            <a:ext cx="257175" cy="209550"/>
          </a:xfrm>
          <a:prstGeom prst="rect">
            <a:avLst/>
          </a:prstGeom>
          <a:noFill/>
          <a:ln w="9525">
            <a:noFill/>
            <a:miter lim="800000"/>
            <a:headEnd/>
            <a:tailEnd/>
          </a:ln>
        </p:spPr>
      </p:pic>
      <p:pic>
        <p:nvPicPr>
          <p:cNvPr id="139269" name="Picture 6" descr="stepover"/>
          <p:cNvPicPr>
            <a:picLocks noChangeAspect="1" noChangeArrowheads="1"/>
          </p:cNvPicPr>
          <p:nvPr/>
        </p:nvPicPr>
        <p:blipFill>
          <a:blip r:embed="rId5" cstate="print"/>
          <a:srcRect/>
          <a:stretch>
            <a:fillRect/>
          </a:stretch>
        </p:blipFill>
        <p:spPr bwMode="auto">
          <a:xfrm>
            <a:off x="2286000" y="3276600"/>
            <a:ext cx="228600" cy="219075"/>
          </a:xfrm>
          <a:prstGeom prst="rect">
            <a:avLst/>
          </a:prstGeom>
          <a:noFill/>
          <a:ln w="9525">
            <a:noFill/>
            <a:miter lim="800000"/>
            <a:headEnd/>
            <a:tailEnd/>
          </a:ln>
        </p:spPr>
      </p:pic>
      <p:pic>
        <p:nvPicPr>
          <p:cNvPr id="8" name="Picture 10" descr="stop"/>
          <p:cNvPicPr>
            <a:picLocks noChangeAspect="1" noChangeArrowheads="1"/>
          </p:cNvPicPr>
          <p:nvPr/>
        </p:nvPicPr>
        <p:blipFill>
          <a:blip r:embed="rId6" cstate="print"/>
          <a:srcRect/>
          <a:stretch>
            <a:fillRect/>
          </a:stretch>
        </p:blipFill>
        <p:spPr bwMode="auto">
          <a:xfrm>
            <a:off x="7572375" y="4114800"/>
            <a:ext cx="200025" cy="2190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a:defRPr/>
            </a:pPr>
            <a:r>
              <a:rPr lang="en-US" sz="3200" dirty="0" smtClean="0"/>
              <a:t>Loading Symbols for Flashed Program</a:t>
            </a:r>
          </a:p>
        </p:txBody>
      </p:sp>
      <p:sp>
        <p:nvSpPr>
          <p:cNvPr id="141314" name="Rectangle 3"/>
          <p:cNvSpPr>
            <a:spLocks noGrp="1" noChangeArrowheads="1"/>
          </p:cNvSpPr>
          <p:nvPr>
            <p:ph idx="1"/>
          </p:nvPr>
        </p:nvSpPr>
        <p:spPr/>
        <p:txBody>
          <a:bodyPr/>
          <a:lstStyle/>
          <a:p>
            <a:pPr marL="457200" indent="-457200">
              <a:buFont typeface="+mj-lt"/>
              <a:buAutoNum type="arabicPeriod"/>
            </a:pPr>
            <a:r>
              <a:rPr lang="en-US" sz="2000" dirty="0" smtClean="0"/>
              <a:t>If the program is already flashed in CCS and just wish to debug the existing code flashed on the target, you can configure CCS to debug the project by loading symbols only</a:t>
            </a:r>
          </a:p>
          <a:p>
            <a:pPr marL="457200" indent="-457200">
              <a:buFont typeface="+mj-lt"/>
              <a:buAutoNum type="arabicPeriod"/>
            </a:pPr>
            <a:r>
              <a:rPr lang="en-US" sz="2000" dirty="0" smtClean="0"/>
              <a:t>Select the drop-down menu next </a:t>
            </a:r>
            <a:br>
              <a:rPr lang="en-US" sz="2000" dirty="0" smtClean="0"/>
            </a:br>
            <a:r>
              <a:rPr lang="en-US" sz="2000" dirty="0" smtClean="0"/>
              <a:t>to the ‘bug’ button and select </a:t>
            </a:r>
            <a:br>
              <a:rPr lang="en-US" sz="2000" dirty="0" smtClean="0"/>
            </a:br>
            <a:r>
              <a:rPr lang="en-US" sz="2000" dirty="0" smtClean="0"/>
              <a:t>‘Debug Configurations..’</a:t>
            </a:r>
          </a:p>
          <a:p>
            <a:pPr marL="800100" lvl="1" indent="-342900">
              <a:buFont typeface="+mj-lt"/>
              <a:buAutoNum type="arabicPeriod"/>
            </a:pPr>
            <a:r>
              <a:rPr lang="en-US" sz="1800" dirty="0" smtClean="0"/>
              <a:t>Eclipse Concept: Debug </a:t>
            </a:r>
            <a:br>
              <a:rPr lang="en-US" sz="1800" dirty="0" smtClean="0"/>
            </a:br>
            <a:r>
              <a:rPr lang="en-US" sz="1800" dirty="0" smtClean="0"/>
              <a:t>Configurations - Cached information </a:t>
            </a:r>
            <a:br>
              <a:rPr lang="en-US" sz="1800" dirty="0" smtClean="0"/>
            </a:br>
            <a:r>
              <a:rPr lang="en-US" sz="1800" dirty="0" smtClean="0"/>
              <a:t>created when a debug session is first </a:t>
            </a:r>
            <a:br>
              <a:rPr lang="en-US" sz="1800" dirty="0" smtClean="0"/>
            </a:br>
            <a:r>
              <a:rPr lang="en-US" sz="1800" dirty="0" smtClean="0"/>
              <a:t>launched for a project or target </a:t>
            </a:r>
            <a:br>
              <a:rPr lang="en-US" sz="1800" dirty="0" smtClean="0"/>
            </a:br>
            <a:r>
              <a:rPr lang="en-US" sz="1800" dirty="0" smtClean="0"/>
              <a:t>configuration. Information cached </a:t>
            </a:r>
            <a:br>
              <a:rPr lang="en-US" sz="1800" dirty="0" smtClean="0"/>
            </a:br>
            <a:r>
              <a:rPr lang="en-US" sz="1800" dirty="0" smtClean="0"/>
              <a:t>includes which target configuration to </a:t>
            </a:r>
            <a:br>
              <a:rPr lang="en-US" sz="1800" dirty="0" smtClean="0"/>
            </a:br>
            <a:r>
              <a:rPr lang="en-US" sz="1800" dirty="0" smtClean="0"/>
              <a:t>use, debug settings…</a:t>
            </a:r>
          </a:p>
          <a:p>
            <a:endParaRPr lang="en-US" sz="2000" dirty="0" smtClean="0"/>
          </a:p>
          <a:p>
            <a:endParaRPr lang="en-US" sz="2000" dirty="0" smtClean="0"/>
          </a:p>
        </p:txBody>
      </p:sp>
      <p:sp>
        <p:nvSpPr>
          <p:cNvPr id="141315" name="Rectangle 5"/>
          <p:cNvSpPr>
            <a:spLocks noChangeArrowheads="1"/>
          </p:cNvSpPr>
          <p:nvPr/>
        </p:nvSpPr>
        <p:spPr bwMode="auto">
          <a:xfrm>
            <a:off x="395288" y="2205038"/>
            <a:ext cx="4392612" cy="3455987"/>
          </a:xfrm>
          <a:prstGeom prst="rect">
            <a:avLst/>
          </a:prstGeom>
          <a:noFill/>
          <a:ln w="9525" algn="ctr">
            <a:noFill/>
            <a:miter lim="800000"/>
            <a:headEnd/>
            <a:tailEnd/>
          </a:ln>
        </p:spPr>
        <p:txBody>
          <a:bodyPr/>
          <a:lstStyle/>
          <a:p>
            <a:pPr marL="574675" lvl="1" indent="-233363" eaLnBrk="0" hangingPunct="0">
              <a:spcBef>
                <a:spcPct val="20000"/>
              </a:spcBef>
              <a:buFontTx/>
              <a:buChar char="–"/>
            </a:pPr>
            <a:endParaRPr lang="en-US"/>
          </a:p>
          <a:p>
            <a:pPr marL="227013" indent="-227013" eaLnBrk="0" hangingPunct="0">
              <a:spcBef>
                <a:spcPct val="65000"/>
              </a:spcBef>
              <a:buFontTx/>
              <a:buChar char="•"/>
            </a:pPr>
            <a:endParaRPr lang="en-US" sz="2000" b="1">
              <a:solidFill>
                <a:schemeClr val="tx2"/>
              </a:solidFill>
            </a:endParaRPr>
          </a:p>
          <a:p>
            <a:pPr marL="227013" indent="-227013" eaLnBrk="0" hangingPunct="0">
              <a:spcBef>
                <a:spcPct val="65000"/>
              </a:spcBef>
              <a:buFontTx/>
              <a:buChar char="•"/>
            </a:pPr>
            <a:endParaRPr lang="en-US" sz="2000" b="1">
              <a:solidFill>
                <a:schemeClr val="tx2"/>
              </a:solidFill>
            </a:endParaRPr>
          </a:p>
        </p:txBody>
      </p:sp>
      <p:pic>
        <p:nvPicPr>
          <p:cNvPr id="141317" name="Picture 8" descr="eclipse_logo"/>
          <p:cNvPicPr>
            <a:picLocks noChangeAspect="1" noChangeArrowheads="1"/>
          </p:cNvPicPr>
          <p:nvPr/>
        </p:nvPicPr>
        <p:blipFill>
          <a:blip r:embed="rId3" cstate="print"/>
          <a:srcRect/>
          <a:stretch>
            <a:fillRect/>
          </a:stretch>
        </p:blipFill>
        <p:spPr bwMode="auto">
          <a:xfrm>
            <a:off x="381000" y="3200400"/>
            <a:ext cx="673100" cy="395288"/>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249324"/>
            <a:ext cx="3629025" cy="18383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pPr>
              <a:defRPr/>
            </a:pPr>
            <a:r>
              <a:rPr lang="en-US" sz="3200" dirty="0" smtClean="0"/>
              <a:t>Loading Symbols for Flashed Program</a:t>
            </a:r>
          </a:p>
        </p:txBody>
      </p:sp>
      <p:sp>
        <p:nvSpPr>
          <p:cNvPr id="143362" name="Rectangle 3"/>
          <p:cNvSpPr>
            <a:spLocks noGrp="1" noChangeArrowheads="1"/>
          </p:cNvSpPr>
          <p:nvPr>
            <p:ph idx="1"/>
          </p:nvPr>
        </p:nvSpPr>
        <p:spPr>
          <a:xfrm>
            <a:off x="304800" y="1143000"/>
            <a:ext cx="8467725" cy="4692650"/>
          </a:xfrm>
        </p:spPr>
        <p:txBody>
          <a:bodyPr/>
          <a:lstStyle/>
          <a:p>
            <a:pPr>
              <a:buFont typeface="+mj-lt"/>
              <a:buAutoNum type="arabicPeriod"/>
            </a:pPr>
            <a:r>
              <a:rPr lang="en-US" sz="1800" dirty="0" smtClean="0"/>
              <a:t>Select ‘</a:t>
            </a:r>
            <a:r>
              <a:rPr lang="en-US" sz="1800" dirty="0" err="1" smtClean="0"/>
              <a:t>Temperature_Sense_Demo</a:t>
            </a:r>
            <a:r>
              <a:rPr lang="en-US" sz="1800" dirty="0" smtClean="0"/>
              <a:t>’ in the left panel and the ‘Program’ tab in the right panel</a:t>
            </a:r>
          </a:p>
          <a:p>
            <a:pPr>
              <a:buFont typeface="+mj-lt"/>
              <a:buAutoNum type="arabicPeriod"/>
            </a:pPr>
            <a:r>
              <a:rPr lang="en-US" sz="1800" dirty="0" smtClean="0"/>
              <a:t>Under ‘Loading options’, select ‘Load symbols only’</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Then select ‘Apply’ and then ‘Debug’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438400"/>
            <a:ext cx="4467225" cy="2438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a:defRPr/>
            </a:pPr>
            <a:r>
              <a:rPr lang="en-US" sz="3200" dirty="0" smtClean="0"/>
              <a:t>Loading Symbols for Flashed Program</a:t>
            </a:r>
          </a:p>
        </p:txBody>
      </p:sp>
      <p:sp>
        <p:nvSpPr>
          <p:cNvPr id="145410" name="Rectangle 3"/>
          <p:cNvSpPr>
            <a:spLocks noGrp="1" noChangeArrowheads="1"/>
          </p:cNvSpPr>
          <p:nvPr>
            <p:ph idx="1"/>
          </p:nvPr>
        </p:nvSpPr>
        <p:spPr/>
        <p:txBody>
          <a:bodyPr/>
          <a:lstStyle/>
          <a:p>
            <a:pPr marL="457200" indent="-457200">
              <a:buFont typeface="+mj-lt"/>
              <a:buAutoNum type="arabicPeriod"/>
            </a:pPr>
            <a:r>
              <a:rPr lang="en-US" sz="2400" dirty="0" smtClean="0"/>
              <a:t>The debugger will start up, connect to the target, and load only the symbols for the program for the debugger (no code is loaded/flashed on the target)</a:t>
            </a:r>
          </a:p>
          <a:p>
            <a:pPr marL="457200" indent="-457200">
              <a:buFont typeface="+mj-lt"/>
              <a:buAutoNum type="arabicPeriod"/>
            </a:pPr>
            <a:r>
              <a:rPr lang="en-US" sz="2400" dirty="0" smtClean="0"/>
              <a:t>The program counter will be set to the entry point of the code and not at ‘main’</a:t>
            </a:r>
          </a:p>
          <a:p>
            <a:pPr marL="914400" lvl="1" indent="-457200">
              <a:buNone/>
            </a:pPr>
            <a:r>
              <a:rPr lang="en-US" sz="2000" dirty="0" smtClean="0"/>
              <a:t>-  ‘Run-&gt;Go Main’ will run the target to ‘main’</a:t>
            </a:r>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487739"/>
            <a:ext cx="6391275" cy="267832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7724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smtClean="0"/>
              <a:t>Loading Symbols for Flashed Program</a:t>
            </a:r>
            <a:endParaRPr lang="en-US" sz="3200" dirty="0"/>
          </a:p>
        </p:txBody>
      </p:sp>
      <p:sp>
        <p:nvSpPr>
          <p:cNvPr id="147459" name="Rounded Rectangle 5"/>
          <p:cNvSpPr>
            <a:spLocks noChangeArrowheads="1"/>
          </p:cNvSpPr>
          <p:nvPr/>
        </p:nvSpPr>
        <p:spPr bwMode="auto">
          <a:xfrm>
            <a:off x="2195513" y="3573463"/>
            <a:ext cx="2376487" cy="271462"/>
          </a:xfrm>
          <a:prstGeom prst="roundRect">
            <a:avLst>
              <a:gd name="adj" fmla="val 16667"/>
            </a:avLst>
          </a:prstGeom>
          <a:solidFill>
            <a:srgbClr val="9F98FE"/>
          </a:solidFill>
          <a:ln w="12700" algn="ctr">
            <a:solidFill>
              <a:schemeClr val="tx1"/>
            </a:solidFill>
            <a:round/>
            <a:headEnd type="none" w="sm" len="sm"/>
            <a:tailEnd type="none" w="sm" len="sm"/>
          </a:ln>
        </p:spPr>
        <p:txBody>
          <a:bodyPr>
            <a:spAutoFit/>
          </a:bodyPr>
          <a:lstStyle/>
          <a:p>
            <a:pPr>
              <a:spcBef>
                <a:spcPct val="20000"/>
              </a:spcBef>
            </a:pPr>
            <a:r>
              <a:rPr lang="en-CA" sz="1000" b="1"/>
              <a:t>Source code is found automatically</a:t>
            </a:r>
          </a:p>
        </p:txBody>
      </p:sp>
      <p:sp>
        <p:nvSpPr>
          <p:cNvPr id="147460" name="Rounded Rectangle 7"/>
          <p:cNvSpPr>
            <a:spLocks noChangeArrowheads="1"/>
          </p:cNvSpPr>
          <p:nvPr/>
        </p:nvSpPr>
        <p:spPr bwMode="auto">
          <a:xfrm>
            <a:off x="2627313" y="2276475"/>
            <a:ext cx="1439862" cy="273050"/>
          </a:xfrm>
          <a:prstGeom prst="roundRect">
            <a:avLst>
              <a:gd name="adj" fmla="val 16667"/>
            </a:avLst>
          </a:prstGeom>
          <a:solidFill>
            <a:srgbClr val="9F98FE"/>
          </a:solidFill>
          <a:ln w="12700" algn="ctr">
            <a:solidFill>
              <a:schemeClr val="tx1"/>
            </a:solidFill>
            <a:round/>
            <a:headEnd type="none" w="sm" len="sm"/>
            <a:tailEnd type="none" w="sm" len="sm"/>
          </a:ln>
        </p:spPr>
        <p:txBody>
          <a:bodyPr>
            <a:spAutoFit/>
          </a:bodyPr>
          <a:lstStyle/>
          <a:p>
            <a:pPr>
              <a:spcBef>
                <a:spcPct val="20000"/>
              </a:spcBef>
            </a:pPr>
            <a:r>
              <a:rPr lang="en-CA" sz="1000" b="1"/>
              <a:t>Callstack displayed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Changing Project Properties</a:t>
            </a:r>
            <a:endParaRPr lang="en-US" dirty="0"/>
          </a:p>
        </p:txBody>
      </p:sp>
      <p:sp>
        <p:nvSpPr>
          <p:cNvPr id="149506" name="Content Placeholder 2"/>
          <p:cNvSpPr>
            <a:spLocks noGrp="1"/>
          </p:cNvSpPr>
          <p:nvPr>
            <p:ph idx="1"/>
          </p:nvPr>
        </p:nvSpPr>
        <p:spPr/>
        <p:txBody>
          <a:bodyPr/>
          <a:lstStyle/>
          <a:p>
            <a:pPr marL="457200" indent="-457200">
              <a:buFont typeface="+mj-lt"/>
              <a:buAutoNum type="arabicPeriod"/>
            </a:pPr>
            <a:r>
              <a:rPr lang="en-US" sz="2400" dirty="0" smtClean="0"/>
              <a:t>Make sure you are in the </a:t>
            </a:r>
            <a:r>
              <a:rPr lang="en-US" sz="2400" i="1" dirty="0" smtClean="0"/>
              <a:t>CCS Edit</a:t>
            </a:r>
            <a:r>
              <a:rPr lang="en-US" sz="2400" dirty="0" smtClean="0"/>
              <a:t> perspective</a:t>
            </a:r>
          </a:p>
          <a:p>
            <a:pPr marL="457200" indent="-457200">
              <a:buFont typeface="+mj-lt"/>
              <a:buAutoNum type="arabicPeriod"/>
            </a:pPr>
            <a:r>
              <a:rPr lang="en-US" sz="2400" dirty="0" smtClean="0"/>
              <a:t>Right click on the </a:t>
            </a:r>
            <a:r>
              <a:rPr lang="en-US" sz="2400" dirty="0" err="1" smtClean="0"/>
              <a:t>Temperature_Sense_demo</a:t>
            </a:r>
            <a:r>
              <a:rPr lang="en-US" sz="2400" dirty="0" smtClean="0"/>
              <a:t> project and select </a:t>
            </a:r>
            <a:r>
              <a:rPr lang="en-US" sz="2400" i="1" dirty="0" smtClean="0"/>
              <a:t>Properties</a:t>
            </a:r>
          </a:p>
          <a:p>
            <a:endParaRPr lang="en-US" dirty="0" smtClean="0"/>
          </a:p>
        </p:txBody>
      </p:sp>
      <p:sp>
        <p:nvSpPr>
          <p:cNvPr id="149508" name="Rounded Rectangle 5"/>
          <p:cNvSpPr>
            <a:spLocks noChangeArrowheads="1"/>
          </p:cNvSpPr>
          <p:nvPr/>
        </p:nvSpPr>
        <p:spPr bwMode="auto">
          <a:xfrm>
            <a:off x="177800" y="2706688"/>
            <a:ext cx="2017713" cy="306467"/>
          </a:xfrm>
          <a:prstGeom prst="roundRect">
            <a:avLst>
              <a:gd name="adj" fmla="val 16667"/>
            </a:avLst>
          </a:prstGeom>
          <a:solidFill>
            <a:srgbClr val="92D050"/>
          </a:solidFill>
          <a:ln w="12700" algn="ctr">
            <a:solidFill>
              <a:schemeClr val="tx1"/>
            </a:solidFill>
            <a:round/>
            <a:headEnd type="none" w="sm" len="sm"/>
            <a:tailEnd type="none" w="sm" len="sm"/>
          </a:ln>
        </p:spPr>
        <p:txBody>
          <a:bodyPr>
            <a:spAutoFit/>
          </a:bodyPr>
          <a:lstStyle/>
          <a:p>
            <a:pPr>
              <a:spcBef>
                <a:spcPct val="20000"/>
              </a:spcBef>
            </a:pPr>
            <a:r>
              <a:rPr lang="en-CA" sz="1200" b="1" dirty="0">
                <a:latin typeface="Arial Narrow" pitchFamily="34" charset="0"/>
              </a:rPr>
              <a:t>Device and high level settings</a:t>
            </a:r>
          </a:p>
        </p:txBody>
      </p:sp>
      <p:sp>
        <p:nvSpPr>
          <p:cNvPr id="149510" name="Rounded Rectangle 7"/>
          <p:cNvSpPr>
            <a:spLocks noChangeArrowheads="1"/>
          </p:cNvSpPr>
          <p:nvPr/>
        </p:nvSpPr>
        <p:spPr bwMode="auto">
          <a:xfrm>
            <a:off x="179388" y="3213100"/>
            <a:ext cx="2016125" cy="306467"/>
          </a:xfrm>
          <a:prstGeom prst="roundRect">
            <a:avLst>
              <a:gd name="adj" fmla="val 16667"/>
            </a:avLst>
          </a:prstGeom>
          <a:solidFill>
            <a:srgbClr val="92D050"/>
          </a:solidFill>
          <a:ln w="12700" algn="ctr">
            <a:solidFill>
              <a:schemeClr val="tx1"/>
            </a:solidFill>
            <a:round/>
            <a:headEnd type="none" w="sm" len="sm"/>
            <a:tailEnd type="none" w="sm" len="sm"/>
          </a:ln>
        </p:spPr>
        <p:txBody>
          <a:bodyPr>
            <a:spAutoFit/>
          </a:bodyPr>
          <a:lstStyle/>
          <a:p>
            <a:pPr>
              <a:spcBef>
                <a:spcPct val="20000"/>
              </a:spcBef>
            </a:pPr>
            <a:r>
              <a:rPr lang="en-CA" sz="1200" b="1" dirty="0">
                <a:latin typeface="Arial Narrow" pitchFamily="34" charset="0"/>
              </a:rPr>
              <a:t>Compiler Options</a:t>
            </a:r>
          </a:p>
        </p:txBody>
      </p:sp>
      <p:sp>
        <p:nvSpPr>
          <p:cNvPr id="149511" name="Rounded Rectangle 8"/>
          <p:cNvSpPr>
            <a:spLocks noChangeArrowheads="1"/>
          </p:cNvSpPr>
          <p:nvPr/>
        </p:nvSpPr>
        <p:spPr bwMode="auto">
          <a:xfrm>
            <a:off x="179388" y="4508500"/>
            <a:ext cx="2016125" cy="306467"/>
          </a:xfrm>
          <a:prstGeom prst="roundRect">
            <a:avLst>
              <a:gd name="adj" fmla="val 16667"/>
            </a:avLst>
          </a:prstGeom>
          <a:solidFill>
            <a:srgbClr val="92D050"/>
          </a:solidFill>
          <a:ln w="12700" algn="ctr">
            <a:solidFill>
              <a:schemeClr val="tx1"/>
            </a:solidFill>
            <a:round/>
            <a:headEnd type="none" w="sm" len="sm"/>
            <a:tailEnd type="none" w="sm" len="sm"/>
          </a:ln>
        </p:spPr>
        <p:txBody>
          <a:bodyPr>
            <a:spAutoFit/>
          </a:bodyPr>
          <a:lstStyle/>
          <a:p>
            <a:pPr>
              <a:spcBef>
                <a:spcPct val="20000"/>
              </a:spcBef>
            </a:pPr>
            <a:r>
              <a:rPr lang="en-CA" sz="1200" b="1" dirty="0">
                <a:latin typeface="Arial Narrow" pitchFamily="34" charset="0"/>
              </a:rPr>
              <a:t>Linker Options</a:t>
            </a:r>
          </a:p>
        </p:txBody>
      </p:sp>
      <p:sp>
        <p:nvSpPr>
          <p:cNvPr id="149509" name="Line 17"/>
          <p:cNvSpPr>
            <a:spLocks noChangeShapeType="1"/>
          </p:cNvSpPr>
          <p:nvPr/>
        </p:nvSpPr>
        <p:spPr bwMode="auto">
          <a:xfrm flipV="1">
            <a:off x="2195512" y="2780928"/>
            <a:ext cx="1080343" cy="71810"/>
          </a:xfrm>
          <a:prstGeom prst="line">
            <a:avLst/>
          </a:prstGeom>
          <a:noFill/>
          <a:ln w="9525">
            <a:solidFill>
              <a:schemeClr val="tx1"/>
            </a:solidFill>
            <a:round/>
            <a:headEnd/>
            <a:tailEnd type="triangle" w="med" len="med"/>
          </a:ln>
        </p:spPr>
        <p:txBody>
          <a:bodyPr/>
          <a:lstStyle/>
          <a:p>
            <a:endParaRPr lang="en-US"/>
          </a:p>
        </p:txBody>
      </p:sp>
      <p:sp>
        <p:nvSpPr>
          <p:cNvPr id="149512" name="Line 17"/>
          <p:cNvSpPr>
            <a:spLocks noChangeShapeType="1"/>
          </p:cNvSpPr>
          <p:nvPr/>
        </p:nvSpPr>
        <p:spPr bwMode="auto">
          <a:xfrm flipV="1">
            <a:off x="2195513" y="3068960"/>
            <a:ext cx="1152351" cy="288602"/>
          </a:xfrm>
          <a:prstGeom prst="line">
            <a:avLst/>
          </a:prstGeom>
          <a:noFill/>
          <a:ln w="9525">
            <a:solidFill>
              <a:schemeClr val="tx1"/>
            </a:solidFill>
            <a:round/>
            <a:headEnd/>
            <a:tailEnd type="triangle" w="med" len="med"/>
          </a:ln>
        </p:spPr>
        <p:txBody>
          <a:bodyPr/>
          <a:lstStyle/>
          <a:p>
            <a:endParaRPr lang="en-US"/>
          </a:p>
        </p:txBody>
      </p:sp>
      <p:sp>
        <p:nvSpPr>
          <p:cNvPr id="149513" name="Line 17"/>
          <p:cNvSpPr>
            <a:spLocks noChangeShapeType="1"/>
          </p:cNvSpPr>
          <p:nvPr/>
        </p:nvSpPr>
        <p:spPr bwMode="auto">
          <a:xfrm flipV="1">
            <a:off x="2195512" y="3886199"/>
            <a:ext cx="1309688" cy="766759"/>
          </a:xfrm>
          <a:prstGeom prst="line">
            <a:avLst/>
          </a:prstGeom>
          <a:noFill/>
          <a:ln w="9525">
            <a:solidFill>
              <a:schemeClr val="tx1"/>
            </a:solidFill>
            <a:round/>
            <a:headEnd/>
            <a:tailEnd type="triangle" w="med" len="med"/>
          </a:ln>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836" y="2209800"/>
            <a:ext cx="4946744" cy="358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Changing Build Options</a:t>
            </a:r>
            <a:endParaRPr lang="en-US" dirty="0"/>
          </a:p>
        </p:txBody>
      </p:sp>
      <p:sp>
        <p:nvSpPr>
          <p:cNvPr id="151554" name="Content Placeholder 2"/>
          <p:cNvSpPr>
            <a:spLocks noGrp="1"/>
          </p:cNvSpPr>
          <p:nvPr>
            <p:ph idx="1"/>
          </p:nvPr>
        </p:nvSpPr>
        <p:spPr/>
        <p:txBody>
          <a:bodyPr/>
          <a:lstStyle/>
          <a:p>
            <a:pPr marL="0" indent="0">
              <a:buNone/>
            </a:pPr>
            <a:r>
              <a:rPr lang="en-US" sz="2400" dirty="0" smtClean="0">
                <a:solidFill>
                  <a:srgbClr val="0066FF"/>
                </a:solidFill>
              </a:rPr>
              <a:t>Build options are set per build configuration</a:t>
            </a:r>
          </a:p>
          <a:p>
            <a:pPr marL="457200" indent="-457200">
              <a:buFont typeface="+mj-lt"/>
              <a:buAutoNum type="arabicPeriod"/>
            </a:pPr>
            <a:r>
              <a:rPr lang="en-US" sz="2400" dirty="0" smtClean="0"/>
              <a:t>Change your Configuration to </a:t>
            </a:r>
            <a:r>
              <a:rPr lang="en-US" sz="2400" i="1" dirty="0" smtClean="0"/>
              <a:t>Release</a:t>
            </a:r>
          </a:p>
          <a:p>
            <a:pPr marL="457200" indent="-457200">
              <a:buFont typeface="+mj-lt"/>
              <a:buAutoNum type="arabicPeriod"/>
            </a:pPr>
            <a:endParaRPr lang="en-US" sz="2400" dirty="0" smtClean="0"/>
          </a:p>
          <a:p>
            <a:pPr marL="457200" indent="-457200">
              <a:buFont typeface="+mj-lt"/>
              <a:buAutoNum type="arabicPeriod"/>
            </a:pPr>
            <a:r>
              <a:rPr lang="en-US" sz="2400" dirty="0" smtClean="0"/>
              <a:t>Change the optimization settings</a:t>
            </a:r>
          </a:p>
          <a:p>
            <a:pPr lvl="1"/>
            <a:r>
              <a:rPr lang="en-US" sz="2000" dirty="0" smtClean="0"/>
              <a:t>Go to the </a:t>
            </a:r>
            <a:r>
              <a:rPr lang="en-US" sz="2000" i="1" dirty="0" smtClean="0"/>
              <a:t>Build </a:t>
            </a:r>
            <a:r>
              <a:rPr lang="en-US" sz="2000" dirty="0" smtClean="0">
                <a:sym typeface="Wingdings" pitchFamily="2" charset="2"/>
              </a:rPr>
              <a:t> </a:t>
            </a:r>
            <a:r>
              <a:rPr lang="en-US" sz="2000" i="1" dirty="0" smtClean="0">
                <a:sym typeface="Wingdings" pitchFamily="2" charset="2"/>
              </a:rPr>
              <a:t>MSP430 Compiler </a:t>
            </a:r>
            <a:r>
              <a:rPr lang="en-US" sz="2000" dirty="0" smtClean="0">
                <a:sym typeface="Wingdings" pitchFamily="2" charset="2"/>
              </a:rPr>
              <a:t> </a:t>
            </a:r>
            <a:r>
              <a:rPr lang="en-US" sz="2000" i="1" dirty="0" smtClean="0">
                <a:sym typeface="Wingdings" pitchFamily="2" charset="2"/>
              </a:rPr>
              <a:t>Optimization</a:t>
            </a:r>
            <a:endParaRPr lang="en-US" sz="2000" dirty="0" smtClean="0"/>
          </a:p>
          <a:p>
            <a:pPr lvl="1"/>
            <a:r>
              <a:rPr lang="en-US" sz="2000" dirty="0" smtClean="0"/>
              <a:t>Change the optimization level to 3</a:t>
            </a:r>
          </a:p>
          <a:p>
            <a:pPr lvl="1"/>
            <a:r>
              <a:rPr lang="en-US" sz="2000" dirty="0" smtClean="0"/>
              <a:t>Change the speed </a:t>
            </a:r>
            <a:r>
              <a:rPr lang="en-US" sz="2000" dirty="0" err="1" smtClean="0"/>
              <a:t>vs</a:t>
            </a:r>
            <a:r>
              <a:rPr lang="en-US" sz="2000" dirty="0" smtClean="0"/>
              <a:t> size to 0</a:t>
            </a:r>
          </a:p>
          <a:p>
            <a:pPr lvl="1">
              <a:buNone/>
            </a:pPr>
            <a:endParaRPr lang="en-US" sz="2000" dirty="0" smtClean="0"/>
          </a:p>
          <a:p>
            <a:pPr marL="684212" lvl="1" indent="-342900">
              <a:buFont typeface="+mj-lt"/>
              <a:buAutoNum type="arabicPeriod"/>
            </a:pPr>
            <a:endParaRPr lang="pt-BR" sz="2000" dirty="0" smtClean="0"/>
          </a:p>
          <a:p>
            <a:pPr marL="684212" lvl="1" indent="-342900">
              <a:buFont typeface="+mj-lt"/>
              <a:buAutoNum type="arabicPeriod"/>
            </a:pPr>
            <a:endParaRPr lang="en-US" sz="2000" dirty="0" smtClean="0"/>
          </a:p>
          <a:p>
            <a:pPr marL="684212" lvl="1" indent="-342900">
              <a:buFont typeface="+mj-lt"/>
              <a:buAutoNum type="arabicPeriod"/>
            </a:pPr>
            <a:endParaRPr lang="en-US" sz="2000" dirty="0" smtClean="0"/>
          </a:p>
          <a:p>
            <a:pPr marL="684212" lvl="1" indent="-342900">
              <a:buFont typeface="+mj-lt"/>
              <a:buAutoNum type="arabicPeriod"/>
            </a:pPr>
            <a:endParaRPr lang="en-US" sz="2000" dirty="0" smtClean="0"/>
          </a:p>
          <a:p>
            <a:pPr marL="457200" indent="-457200">
              <a:buFont typeface="+mj-lt"/>
              <a:buAutoNum type="arabicPeriod"/>
            </a:pPr>
            <a:r>
              <a:rPr lang="en-US" sz="2400" dirty="0" smtClean="0"/>
              <a:t>Click OK</a:t>
            </a:r>
          </a:p>
        </p:txBody>
      </p:sp>
      <p:pic>
        <p:nvPicPr>
          <p:cNvPr id="17410" name="Picture 2"/>
          <p:cNvPicPr>
            <a:picLocks noChangeAspect="1" noChangeArrowheads="1"/>
          </p:cNvPicPr>
          <p:nvPr/>
        </p:nvPicPr>
        <p:blipFill>
          <a:blip r:embed="rId3" cstate="print"/>
          <a:srcRect/>
          <a:stretch>
            <a:fillRect/>
          </a:stretch>
        </p:blipFill>
        <p:spPr bwMode="auto">
          <a:xfrm>
            <a:off x="914400" y="2057400"/>
            <a:ext cx="5553075" cy="51435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07" y="1196752"/>
            <a:ext cx="288000" cy="28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036" y="4059875"/>
            <a:ext cx="4861213" cy="183609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Changing Build Options</a:t>
            </a:r>
            <a:endParaRPr lang="en-US" dirty="0"/>
          </a:p>
        </p:txBody>
      </p:sp>
      <p:sp>
        <p:nvSpPr>
          <p:cNvPr id="153603" name="Content Placeholder 2"/>
          <p:cNvSpPr>
            <a:spLocks noGrp="1"/>
          </p:cNvSpPr>
          <p:nvPr>
            <p:ph idx="1"/>
          </p:nvPr>
        </p:nvSpPr>
        <p:spPr>
          <a:xfrm>
            <a:off x="333375" y="1185863"/>
            <a:ext cx="8467725" cy="4475162"/>
          </a:xfrm>
        </p:spPr>
        <p:txBody>
          <a:bodyPr/>
          <a:lstStyle/>
          <a:p>
            <a:pPr marL="457200" indent="-457200">
              <a:buFont typeface="+mj-lt"/>
              <a:buAutoNum type="arabicPeriod"/>
            </a:pPr>
            <a:r>
              <a:rPr lang="en-US" sz="2400" dirty="0" smtClean="0"/>
              <a:t>Change the active configuration to </a:t>
            </a:r>
            <a:r>
              <a:rPr lang="en-US" sz="2400" i="1" dirty="0" smtClean="0"/>
              <a:t>Release</a:t>
            </a:r>
          </a:p>
          <a:p>
            <a:pPr lvl="1"/>
            <a:r>
              <a:rPr lang="en-US" sz="2000" dirty="0" smtClean="0"/>
              <a:t>Right click on the Project</a:t>
            </a:r>
          </a:p>
          <a:p>
            <a:pPr lvl="1"/>
            <a:r>
              <a:rPr lang="en-US" sz="2000" dirty="0" smtClean="0"/>
              <a:t>Select </a:t>
            </a:r>
            <a:r>
              <a:rPr lang="en-US" sz="2000" i="1" dirty="0" smtClean="0"/>
              <a:t>Build Configurations</a:t>
            </a:r>
            <a:r>
              <a:rPr lang="en-US" sz="2000" dirty="0" smtClean="0"/>
              <a:t> </a:t>
            </a:r>
            <a:r>
              <a:rPr lang="en-US" sz="2000" dirty="0" smtClean="0">
                <a:sym typeface="Wingdings" pitchFamily="2" charset="2"/>
              </a:rPr>
              <a:t></a:t>
            </a:r>
            <a:r>
              <a:rPr lang="en-US" sz="2000" dirty="0" smtClean="0"/>
              <a:t> </a:t>
            </a:r>
            <a:r>
              <a:rPr lang="en-US" sz="2000" i="1" dirty="0" smtClean="0"/>
              <a:t>Set Active</a:t>
            </a:r>
            <a:r>
              <a:rPr lang="en-US" sz="2000" dirty="0" smtClean="0"/>
              <a:t> </a:t>
            </a:r>
            <a:r>
              <a:rPr lang="en-US" sz="2000" dirty="0" smtClean="0">
                <a:sym typeface="Wingdings" pitchFamily="2" charset="2"/>
              </a:rPr>
              <a:t></a:t>
            </a:r>
            <a:r>
              <a:rPr lang="en-US" sz="2000" dirty="0" smtClean="0"/>
              <a:t> </a:t>
            </a:r>
            <a:r>
              <a:rPr lang="en-US" sz="2000" i="1" dirty="0" smtClean="0"/>
              <a:t>Release</a:t>
            </a:r>
          </a:p>
          <a:p>
            <a:pPr marL="457200" indent="-457200">
              <a:buFont typeface="+mj-lt"/>
              <a:buAutoNum type="arabicPeriod"/>
            </a:pPr>
            <a:r>
              <a:rPr lang="en-US" sz="2400" dirty="0" smtClean="0"/>
              <a:t>Build the project by clicking the build button</a:t>
            </a:r>
          </a:p>
          <a:p>
            <a:pPr lvl="1"/>
            <a:r>
              <a:rPr lang="en-US" sz="2000" dirty="0" smtClean="0"/>
              <a:t>In the console view you will see that the </a:t>
            </a:r>
            <a:r>
              <a:rPr lang="en-US" sz="2000" i="1" dirty="0" smtClean="0"/>
              <a:t>Release</a:t>
            </a:r>
            <a:r>
              <a:rPr lang="en-US" sz="2000" dirty="0" smtClean="0"/>
              <a:t> configuration has been built</a:t>
            </a:r>
          </a:p>
          <a:p>
            <a:pPr marL="0" indent="0">
              <a:buNone/>
            </a:pPr>
            <a:r>
              <a:rPr lang="en-US" sz="2400" dirty="0" smtClean="0">
                <a:solidFill>
                  <a:srgbClr val="0066FF"/>
                </a:solidFill>
              </a:rPr>
              <a:t>You can also change the configuration and build it by clicking on the arrow beside the build button and selecting the configuration you want to build</a:t>
            </a:r>
          </a:p>
          <a:p>
            <a:pPr lvl="1"/>
            <a:r>
              <a:rPr lang="en-US" sz="2000" dirty="0" smtClean="0">
                <a:solidFill>
                  <a:srgbClr val="0066FF"/>
                </a:solidFill>
              </a:rPr>
              <a:t>Select </a:t>
            </a:r>
            <a:r>
              <a:rPr lang="en-US" sz="2000" i="1" dirty="0" smtClean="0">
                <a:solidFill>
                  <a:srgbClr val="0066FF"/>
                </a:solidFill>
              </a:rPr>
              <a:t>Release</a:t>
            </a:r>
            <a:r>
              <a:rPr lang="en-US" sz="2000" dirty="0" smtClean="0">
                <a:solidFill>
                  <a:srgbClr val="0066FF"/>
                </a:solidFill>
              </a:rPr>
              <a:t> and it will build this configuration</a:t>
            </a:r>
          </a:p>
          <a:p>
            <a:pPr lvl="1"/>
            <a:r>
              <a:rPr lang="en-US" sz="2000" dirty="0" smtClean="0">
                <a:solidFill>
                  <a:srgbClr val="0066FF"/>
                </a:solidFill>
              </a:rPr>
              <a:t>The active configuration is indicated by the Checkmark</a:t>
            </a:r>
          </a:p>
          <a:p>
            <a:endParaRPr lang="en-US" dirty="0" smtClean="0"/>
          </a:p>
        </p:txBody>
      </p:sp>
      <p:pic>
        <p:nvPicPr>
          <p:cNvPr id="18434" name="Picture 2"/>
          <p:cNvPicPr>
            <a:picLocks noChangeAspect="1" noChangeArrowheads="1"/>
          </p:cNvPicPr>
          <p:nvPr/>
        </p:nvPicPr>
        <p:blipFill>
          <a:blip r:embed="rId3" cstate="print"/>
          <a:srcRect/>
          <a:stretch>
            <a:fillRect/>
          </a:stretch>
        </p:blipFill>
        <p:spPr bwMode="auto">
          <a:xfrm>
            <a:off x="6248400" y="5410200"/>
            <a:ext cx="2447925" cy="79057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501008"/>
            <a:ext cx="288000" cy="28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idx="4294967295"/>
          </p:nvPr>
        </p:nvSpPr>
        <p:spPr>
          <a:xfrm>
            <a:off x="671513" y="2895600"/>
            <a:ext cx="7772400" cy="1362075"/>
          </a:xfrm>
          <a:noFill/>
        </p:spPr>
        <p:txBody>
          <a:bodyPr anchor="t"/>
          <a:lstStyle/>
          <a:p>
            <a:pPr algn="ctr"/>
            <a:r>
              <a:rPr lang="en-CA" sz="3600" dirty="0" smtClean="0">
                <a:effectLst/>
              </a:rPr>
              <a:t>LAB 1: BLINK LED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894" y="1514475"/>
            <a:ext cx="3902506"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77" name="Title 1"/>
          <p:cNvSpPr>
            <a:spLocks noGrp="1"/>
          </p:cNvSpPr>
          <p:nvPr>
            <p:ph type="title"/>
          </p:nvPr>
        </p:nvSpPr>
        <p:spPr/>
        <p:txBody>
          <a:bodyPr/>
          <a:lstStyle/>
          <a:p>
            <a:pPr>
              <a:defRPr/>
            </a:pPr>
            <a:r>
              <a:rPr lang="en-US" dirty="0" smtClean="0"/>
              <a:t>Compiler Versions</a:t>
            </a:r>
            <a:endParaRPr lang="en-CA" dirty="0" smtClean="0"/>
          </a:p>
        </p:txBody>
      </p:sp>
      <p:sp>
        <p:nvSpPr>
          <p:cNvPr id="126978" name="Content Placeholder 2"/>
          <p:cNvSpPr>
            <a:spLocks noGrp="1"/>
          </p:cNvSpPr>
          <p:nvPr>
            <p:ph idx="1"/>
          </p:nvPr>
        </p:nvSpPr>
        <p:spPr>
          <a:xfrm>
            <a:off x="333375" y="1185863"/>
            <a:ext cx="4743450" cy="4692650"/>
          </a:xfrm>
        </p:spPr>
        <p:txBody>
          <a:bodyPr/>
          <a:lstStyle/>
          <a:p>
            <a:pPr marL="457200" indent="-457200">
              <a:buFont typeface="+mj-lt"/>
              <a:buAutoNum type="arabicPeriod"/>
            </a:pPr>
            <a:r>
              <a:rPr lang="en-CA" sz="2000" dirty="0" smtClean="0"/>
              <a:t>Launch ‘New CCS Project’ Wizard ---  </a:t>
            </a:r>
            <a:r>
              <a:rPr lang="en-CA" sz="1800" dirty="0" smtClean="0"/>
              <a:t>In ‘CCS Edit’ perspective, Project -&gt; ‘New CCS Project’</a:t>
            </a:r>
          </a:p>
          <a:p>
            <a:pPr marL="457200" indent="-457200">
              <a:buFont typeface="+mj-lt"/>
              <a:buAutoNum type="arabicPeriod"/>
            </a:pPr>
            <a:r>
              <a:rPr lang="en-CA" sz="2000" dirty="0" smtClean="0"/>
              <a:t>Fill in the fields as shown on the right</a:t>
            </a:r>
          </a:p>
          <a:p>
            <a:pPr>
              <a:buFont typeface="+mj-lt"/>
              <a:buAutoNum type="arabicPeriod"/>
            </a:pPr>
            <a:endParaRPr lang="en-CA" sz="1800" dirty="0" smtClean="0"/>
          </a:p>
          <a:p>
            <a:pPr marL="457200" indent="-457200">
              <a:buFont typeface="+mj-lt"/>
              <a:buAutoNum type="arabicPeriod"/>
            </a:pPr>
            <a:r>
              <a:rPr lang="en-CA" sz="2000" dirty="0" smtClean="0"/>
              <a:t>Expand the ‘Advanced Settings’ and check the ‘Compiler version:’ dropdown menu</a:t>
            </a:r>
          </a:p>
          <a:p>
            <a:pPr marL="800100" lvl="1" indent="-342900"/>
            <a:r>
              <a:rPr lang="en-CA" sz="1600" dirty="0" smtClean="0"/>
              <a:t>Note there is only one option (</a:t>
            </a:r>
            <a:r>
              <a:rPr lang="en-CA" sz="1600" dirty="0" smtClean="0"/>
              <a:t>v4.3.x</a:t>
            </a:r>
            <a:r>
              <a:rPr lang="en-CA" sz="1600" dirty="0" smtClean="0"/>
              <a:t>)</a:t>
            </a:r>
          </a:p>
          <a:p>
            <a:pPr marL="800100" lvl="1" indent="-342900"/>
            <a:r>
              <a:rPr lang="en-CA" sz="1600" dirty="0" smtClean="0"/>
              <a:t>Select ‘More…’ button next to the ‘Compiler version:’ field</a:t>
            </a:r>
          </a:p>
        </p:txBody>
      </p:sp>
      <p:sp>
        <p:nvSpPr>
          <p:cNvPr id="9" name="Oval 8"/>
          <p:cNvSpPr/>
          <p:nvPr/>
        </p:nvSpPr>
        <p:spPr>
          <a:xfrm>
            <a:off x="8077200" y="3505200"/>
            <a:ext cx="6858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Changing the Compiler Version</a:t>
            </a:r>
            <a:endParaRPr lang="en-US" dirty="0"/>
          </a:p>
        </p:txBody>
      </p:sp>
      <p:sp>
        <p:nvSpPr>
          <p:cNvPr id="157698" name="Content Placeholder 2"/>
          <p:cNvSpPr>
            <a:spLocks noGrp="1"/>
          </p:cNvSpPr>
          <p:nvPr>
            <p:ph idx="1"/>
          </p:nvPr>
        </p:nvSpPr>
        <p:spPr/>
        <p:txBody>
          <a:bodyPr/>
          <a:lstStyle/>
          <a:p>
            <a:pPr marL="342900" indent="-342900">
              <a:buFont typeface="+mj-lt"/>
              <a:buAutoNum type="arabicPeriod"/>
            </a:pPr>
            <a:r>
              <a:rPr lang="en-US" sz="2000" dirty="0" smtClean="0"/>
              <a:t>Click on </a:t>
            </a:r>
            <a:r>
              <a:rPr lang="en-US" sz="2000" b="0" i="1" dirty="0" smtClean="0"/>
              <a:t>General</a:t>
            </a:r>
          </a:p>
          <a:p>
            <a:pPr marL="342900" indent="-342900">
              <a:buFont typeface="+mj-lt"/>
              <a:buAutoNum type="arabicPeriod"/>
            </a:pPr>
            <a:r>
              <a:rPr lang="en-US" sz="2000" dirty="0" smtClean="0"/>
              <a:t>Click on the </a:t>
            </a:r>
            <a:r>
              <a:rPr lang="en-US" sz="2000" b="0" i="1" dirty="0" smtClean="0"/>
              <a:t>More…</a:t>
            </a:r>
            <a:r>
              <a:rPr lang="en-US" sz="2000" dirty="0" smtClean="0"/>
              <a:t> button beside the Compiler version </a:t>
            </a:r>
            <a:r>
              <a:rPr lang="en-US" sz="2000" b="0" i="1" dirty="0" smtClean="0"/>
              <a:t>TI v4.1.x</a:t>
            </a:r>
          </a:p>
          <a:p>
            <a:pPr marL="342900" indent="-342900">
              <a:buFont typeface="+mj-lt"/>
              <a:buAutoNum type="arabicPeriod"/>
            </a:pPr>
            <a:r>
              <a:rPr lang="pt-BR" sz="2000" dirty="0" err="1" smtClean="0"/>
              <a:t>Check</a:t>
            </a:r>
            <a:r>
              <a:rPr lang="pt-BR" sz="2000" dirty="0" smtClean="0"/>
              <a:t> </a:t>
            </a:r>
            <a:r>
              <a:rPr lang="pt-BR" sz="2000" dirty="0" err="1" smtClean="0"/>
              <a:t>the</a:t>
            </a:r>
            <a:r>
              <a:rPr lang="pt-BR" sz="2000" dirty="0" smtClean="0"/>
              <a:t> </a:t>
            </a:r>
            <a:r>
              <a:rPr lang="pt-BR" sz="2000" dirty="0" err="1" smtClean="0"/>
              <a:t>option</a:t>
            </a:r>
            <a:r>
              <a:rPr lang="pt-BR" sz="2000" dirty="0" smtClean="0"/>
              <a:t> </a:t>
            </a:r>
            <a:r>
              <a:rPr lang="pt-BR" sz="2000" b="0" i="1" dirty="0" err="1" smtClean="0"/>
              <a:t>Select</a:t>
            </a:r>
            <a:r>
              <a:rPr lang="pt-BR" sz="2000" b="0" i="1" dirty="0" smtClean="0"/>
              <a:t> </a:t>
            </a:r>
            <a:r>
              <a:rPr lang="pt-BR" sz="2000" b="0" i="1" dirty="0" err="1" smtClean="0"/>
              <a:t>new</a:t>
            </a:r>
            <a:r>
              <a:rPr lang="pt-BR" sz="2000" b="0" i="1" dirty="0" smtClean="0"/>
              <a:t> </a:t>
            </a:r>
            <a:r>
              <a:rPr lang="pt-BR" sz="2000" b="0" i="1" dirty="0" err="1" smtClean="0"/>
              <a:t>build-tool</a:t>
            </a:r>
            <a:r>
              <a:rPr lang="pt-BR" sz="2000" b="0" i="1" dirty="0" smtClean="0"/>
              <a:t> </a:t>
            </a:r>
            <a:r>
              <a:rPr lang="pt-BR" sz="2000" b="0" i="1" dirty="0" err="1" smtClean="0"/>
              <a:t>from</a:t>
            </a:r>
            <a:r>
              <a:rPr lang="pt-BR" sz="2000" b="0" i="1" dirty="0" smtClean="0"/>
              <a:t> file-system</a:t>
            </a:r>
            <a:endParaRPr lang="en-US" sz="2000" b="0" i="1" dirty="0" smtClean="0"/>
          </a:p>
          <a:p>
            <a:pPr marL="342900" indent="-342900">
              <a:buFont typeface="+mj-lt"/>
              <a:buAutoNum type="arabicPeriod"/>
            </a:pPr>
            <a:r>
              <a:rPr lang="en-US" sz="2000" dirty="0" smtClean="0"/>
              <a:t>Browse to the location of the new compiler tools and click OK</a:t>
            </a:r>
          </a:p>
          <a:p>
            <a:pPr lvl="1">
              <a:buNone/>
            </a:pPr>
            <a:r>
              <a:rPr lang="pt-BR" sz="1800" dirty="0" smtClean="0">
                <a:latin typeface="Courier New" pitchFamily="49" charset="0"/>
                <a:ea typeface="+mn-ea"/>
                <a:cs typeface="Courier New" pitchFamily="49" charset="0"/>
              </a:rPr>
              <a:t>C</a:t>
            </a:r>
            <a:r>
              <a:rPr lang="en-US" sz="1800" dirty="0" smtClean="0">
                <a:latin typeface="Courier New" pitchFamily="49" charset="0"/>
                <a:ea typeface="+mn-ea"/>
                <a:cs typeface="Courier New" pitchFamily="49" charset="0"/>
              </a:rPr>
              <a:t>:\TI\MSP430 3.3.2 Compiler</a:t>
            </a:r>
          </a:p>
          <a:p>
            <a:endParaRPr lang="en-US" sz="1800" dirty="0" smtClean="0"/>
          </a:p>
          <a:p>
            <a:endParaRPr lang="en-US" sz="1800" dirty="0" smtClean="0"/>
          </a:p>
          <a:p>
            <a:endParaRPr lang="en-US" sz="1800" dirty="0" smtClean="0"/>
          </a:p>
          <a:p>
            <a:endParaRPr lang="en-US" sz="1800" dirty="0" smtClean="0"/>
          </a:p>
          <a:p>
            <a:pPr>
              <a:buNone/>
            </a:pPr>
            <a:endParaRPr lang="en-US" sz="1800" dirty="0" smtClean="0"/>
          </a:p>
          <a:p>
            <a:endParaRPr lang="en-US" sz="1800" dirty="0" smtClean="0"/>
          </a:p>
          <a:p>
            <a:endParaRPr lang="en-US" sz="1800" dirty="0" smtClean="0"/>
          </a:p>
          <a:p>
            <a:endParaRPr lang="en-US" sz="1800" dirty="0" smtClean="0"/>
          </a:p>
          <a:p>
            <a:pPr marL="0" indent="0">
              <a:buNone/>
            </a:pPr>
            <a:r>
              <a:rPr lang="en-US" sz="1800" dirty="0" smtClean="0">
                <a:solidFill>
                  <a:srgbClr val="0066FF"/>
                </a:solidFill>
              </a:rPr>
              <a:t>CCS will determine what compiler is located there and select it for your active configuration.  </a:t>
            </a:r>
          </a:p>
          <a:p>
            <a:endParaRPr lang="en-US" sz="1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589240"/>
            <a:ext cx="288000" cy="288000"/>
          </a:xfrm>
          <a:prstGeom prst="rect">
            <a:avLst/>
          </a:prstGeom>
        </p:spPr>
      </p:pic>
      <p:pic>
        <p:nvPicPr>
          <p:cNvPr id="6146" name="Picture 2"/>
          <p:cNvPicPr>
            <a:picLocks noChangeAspect="1" noChangeArrowheads="1"/>
          </p:cNvPicPr>
          <p:nvPr/>
        </p:nvPicPr>
        <p:blipFill>
          <a:blip r:embed="rId4" cstate="print"/>
          <a:srcRect/>
          <a:stretch>
            <a:fillRect/>
          </a:stretch>
        </p:blipFill>
        <p:spPr bwMode="auto">
          <a:xfrm>
            <a:off x="533400" y="3048000"/>
            <a:ext cx="5334000" cy="256309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pPr>
              <a:defRPr/>
            </a:pPr>
            <a:r>
              <a:rPr lang="en-US" dirty="0" smtClean="0"/>
              <a:t>Compiler Versions</a:t>
            </a:r>
            <a:endParaRPr lang="en-CA" dirty="0" smtClean="0"/>
          </a:p>
        </p:txBody>
      </p:sp>
      <p:sp>
        <p:nvSpPr>
          <p:cNvPr id="126978" name="Content Placeholder 2"/>
          <p:cNvSpPr>
            <a:spLocks noGrp="1"/>
          </p:cNvSpPr>
          <p:nvPr>
            <p:ph idx="1"/>
          </p:nvPr>
        </p:nvSpPr>
        <p:spPr>
          <a:xfrm>
            <a:off x="333375" y="1185863"/>
            <a:ext cx="4543425" cy="4692650"/>
          </a:xfrm>
        </p:spPr>
        <p:txBody>
          <a:bodyPr/>
          <a:lstStyle/>
          <a:p>
            <a:r>
              <a:rPr lang="en-CA" sz="2000" dirty="0" smtClean="0"/>
              <a:t>The ‘Compiler version:’ field will be updated to use version 3.3.2 of the TI MSP430 compiler</a:t>
            </a:r>
          </a:p>
          <a:p>
            <a:r>
              <a:rPr lang="en-CA" sz="2000" dirty="0" smtClean="0"/>
              <a:t>Note how both v3.3.2 and v4.1.x (default version that ships with CCSv5.4) now appear in the dropdown list</a:t>
            </a:r>
          </a:p>
          <a:p>
            <a:r>
              <a:rPr lang="en-CA" sz="2000" dirty="0" smtClean="0"/>
              <a:t>The location of v3.3.2 is now known to CCS and will be available as an option for all projects using the same workspace</a:t>
            </a:r>
          </a:p>
          <a:p>
            <a:r>
              <a:rPr lang="en-CA" sz="2000" dirty="0" smtClean="0"/>
              <a:t>Note that compiler versions can be changed for existing projects via</a:t>
            </a:r>
          </a:p>
          <a:p>
            <a:pPr lvl="1"/>
            <a:r>
              <a:rPr lang="en-US" sz="1600" dirty="0" smtClean="0"/>
              <a:t>Right click on your project and select ‘Properties’</a:t>
            </a:r>
          </a:p>
          <a:p>
            <a:pPr lvl="1"/>
            <a:r>
              <a:rPr lang="en-US" sz="1600" dirty="0" smtClean="0"/>
              <a:t>Click on ‘General’</a:t>
            </a:r>
          </a:p>
          <a:p>
            <a:endParaRPr lang="en-CA"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658" y="990600"/>
            <a:ext cx="4176066" cy="507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231774" y="142875"/>
            <a:ext cx="8912225" cy="814388"/>
          </a:xfrm>
        </p:spPr>
        <p:txBody>
          <a:bodyPr/>
          <a:lstStyle/>
          <a:p>
            <a:pPr>
              <a:defRPr/>
            </a:pPr>
            <a:r>
              <a:rPr lang="en-CA" sz="3200" dirty="0" smtClean="0"/>
              <a:t>Blink LED Example: Exercise Summary</a:t>
            </a:r>
          </a:p>
        </p:txBody>
      </p:sp>
      <p:sp>
        <p:nvSpPr>
          <p:cNvPr id="59394" name="Content Placeholder 4"/>
          <p:cNvSpPr>
            <a:spLocks noGrp="1"/>
          </p:cNvSpPr>
          <p:nvPr>
            <p:ph idx="1"/>
          </p:nvPr>
        </p:nvSpPr>
        <p:spPr>
          <a:xfrm>
            <a:off x="395536" y="1222103"/>
            <a:ext cx="8467725" cy="4873897"/>
          </a:xfrm>
        </p:spPr>
        <p:txBody>
          <a:bodyPr/>
          <a:lstStyle/>
          <a:p>
            <a:r>
              <a:rPr lang="en-CA" sz="2000" dirty="0" smtClean="0">
                <a:solidFill>
                  <a:srgbClr val="0066FF"/>
                </a:solidFill>
              </a:rPr>
              <a:t>At this point you experimented the following concepts:</a:t>
            </a:r>
          </a:p>
          <a:p>
            <a:pPr lvl="1"/>
            <a:r>
              <a:rPr lang="en-CA" sz="1800" dirty="0">
                <a:solidFill>
                  <a:srgbClr val="0066FF"/>
                </a:solidFill>
              </a:rPr>
              <a:t>Workspaces</a:t>
            </a:r>
          </a:p>
          <a:p>
            <a:pPr lvl="1"/>
            <a:r>
              <a:rPr lang="en-CA" sz="1800" dirty="0">
                <a:solidFill>
                  <a:srgbClr val="0066FF"/>
                </a:solidFill>
              </a:rPr>
              <a:t>Welcome screen / Resource Explorer</a:t>
            </a:r>
          </a:p>
          <a:p>
            <a:pPr lvl="1"/>
            <a:r>
              <a:rPr lang="en-CA" sz="1800" dirty="0">
                <a:solidFill>
                  <a:srgbClr val="0066FF"/>
                </a:solidFill>
              </a:rPr>
              <a:t>Project concepts</a:t>
            </a:r>
          </a:p>
          <a:p>
            <a:pPr lvl="1"/>
            <a:r>
              <a:rPr lang="en-CA" sz="1800" dirty="0">
                <a:solidFill>
                  <a:srgbClr val="0066FF"/>
                </a:solidFill>
              </a:rPr>
              <a:t>Basics of working with views</a:t>
            </a:r>
          </a:p>
          <a:p>
            <a:pPr lvl="1"/>
            <a:r>
              <a:rPr lang="en-CA" sz="1800" dirty="0">
                <a:solidFill>
                  <a:srgbClr val="0066FF"/>
                </a:solidFill>
              </a:rPr>
              <a:t>Debug launch</a:t>
            </a:r>
          </a:p>
          <a:p>
            <a:pPr lvl="1"/>
            <a:r>
              <a:rPr lang="en-CA" sz="1800" dirty="0">
                <a:solidFill>
                  <a:srgbClr val="0066FF"/>
                </a:solidFill>
              </a:rPr>
              <a:t>Debug control</a:t>
            </a:r>
          </a:p>
          <a:p>
            <a:pPr lvl="1"/>
            <a:r>
              <a:rPr lang="en-CA" sz="1800" dirty="0">
                <a:solidFill>
                  <a:srgbClr val="0066FF"/>
                </a:solidFill>
              </a:rPr>
              <a:t>Profile Clock</a:t>
            </a:r>
          </a:p>
          <a:p>
            <a:pPr lvl="1"/>
            <a:r>
              <a:rPr lang="en-CA" sz="1800" dirty="0">
                <a:solidFill>
                  <a:srgbClr val="0066FF"/>
                </a:solidFill>
              </a:rPr>
              <a:t>Local History</a:t>
            </a:r>
          </a:p>
          <a:p>
            <a:pPr lvl="1"/>
            <a:r>
              <a:rPr lang="en-CA" sz="1800" dirty="0">
                <a:solidFill>
                  <a:srgbClr val="0066FF"/>
                </a:solidFill>
              </a:rPr>
              <a:t>Build Properties</a:t>
            </a:r>
          </a:p>
          <a:p>
            <a:pPr lvl="1"/>
            <a:r>
              <a:rPr lang="en-CA" sz="1800" dirty="0">
                <a:solidFill>
                  <a:srgbClr val="0066FF"/>
                </a:solidFill>
              </a:rPr>
              <a:t>Changing compiler versions</a:t>
            </a:r>
          </a:p>
          <a:p>
            <a:pPr lvl="1"/>
            <a:r>
              <a:rPr lang="en-CA" sz="1800" dirty="0" smtClean="0">
                <a:solidFill>
                  <a:srgbClr val="0066FF"/>
                </a:solidFill>
              </a:rPr>
              <a:t>Debug symbols</a:t>
            </a:r>
          </a:p>
          <a:p>
            <a:pPr lvl="1"/>
            <a:r>
              <a:rPr lang="en-CA" sz="1800" dirty="0" smtClean="0">
                <a:solidFill>
                  <a:srgbClr val="0066FF"/>
                </a:solidFill>
              </a:rPr>
              <a:t>Profile</a:t>
            </a:r>
            <a:endParaRPr lang="en-CA" sz="1800" dirty="0">
              <a:solidFill>
                <a:srgbClr val="0066FF"/>
              </a:solidFill>
            </a:endParaRPr>
          </a:p>
        </p:txBody>
      </p:sp>
    </p:spTree>
    <p:extLst>
      <p:ext uri="{BB962C8B-B14F-4D97-AF65-F5344CB8AC3E}">
        <p14:creationId xmlns:p14="http://schemas.microsoft.com/office/powerpoint/2010/main" val="3470106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3"/>
          <p:cNvSpPr>
            <a:spLocks noGrp="1"/>
          </p:cNvSpPr>
          <p:nvPr>
            <p:ph type="title"/>
          </p:nvPr>
        </p:nvSpPr>
        <p:spPr>
          <a:xfrm>
            <a:off x="722313" y="2924175"/>
            <a:ext cx="7772400" cy="1362075"/>
          </a:xfrm>
        </p:spPr>
        <p:txBody>
          <a:bodyPr/>
          <a:lstStyle/>
          <a:p>
            <a:pPr>
              <a:defRPr/>
            </a:pPr>
            <a:r>
              <a:rPr lang="en-CA" dirty="0" smtClean="0"/>
              <a:t>Lab 3 : Sharing Projects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3"/>
          <p:cNvSpPr>
            <a:spLocks noGrp="1"/>
          </p:cNvSpPr>
          <p:nvPr>
            <p:ph type="title"/>
          </p:nvPr>
        </p:nvSpPr>
        <p:spPr/>
        <p:txBody>
          <a:bodyPr/>
          <a:lstStyle/>
          <a:p>
            <a:pPr>
              <a:defRPr/>
            </a:pPr>
            <a:r>
              <a:rPr lang="en-US" dirty="0" smtClean="0"/>
              <a:t>Portable Projects</a:t>
            </a:r>
            <a:r>
              <a:rPr lang="en-CA" dirty="0" smtClean="0"/>
              <a:t>: Briefing</a:t>
            </a:r>
          </a:p>
        </p:txBody>
      </p:sp>
      <p:sp>
        <p:nvSpPr>
          <p:cNvPr id="124930" name="Content Placeholder 4"/>
          <p:cNvSpPr>
            <a:spLocks noGrp="1"/>
          </p:cNvSpPr>
          <p:nvPr>
            <p:ph idx="1"/>
          </p:nvPr>
        </p:nvSpPr>
        <p:spPr/>
        <p:txBody>
          <a:bodyPr/>
          <a:lstStyle/>
          <a:p>
            <a:r>
              <a:rPr lang="en-CA" dirty="0" smtClean="0"/>
              <a:t>Key Objectives</a:t>
            </a:r>
          </a:p>
          <a:p>
            <a:pPr lvl="1"/>
            <a:r>
              <a:rPr lang="en-CA" dirty="0" smtClean="0"/>
              <a:t>Create </a:t>
            </a:r>
            <a:r>
              <a:rPr lang="en-US" dirty="0" smtClean="0"/>
              <a:t>a project that uses a linked source file</a:t>
            </a:r>
          </a:p>
          <a:p>
            <a:pPr lvl="1"/>
            <a:r>
              <a:rPr lang="en-US" dirty="0" smtClean="0"/>
              <a:t>Make the project portable</a:t>
            </a:r>
            <a:endParaRPr lang="en-CA" dirty="0" smtClean="0"/>
          </a:p>
          <a:p>
            <a:r>
              <a:rPr lang="en-CA" dirty="0" smtClean="0"/>
              <a:t>Tools and Concepts Covered</a:t>
            </a:r>
          </a:p>
          <a:p>
            <a:pPr lvl="1"/>
            <a:r>
              <a:rPr lang="en-US" dirty="0" smtClean="0"/>
              <a:t>Linked Resources</a:t>
            </a:r>
          </a:p>
          <a:p>
            <a:pPr lvl="1"/>
            <a:r>
              <a:rPr lang="en-US" dirty="0" smtClean="0"/>
              <a:t>Linked Resource Path Variables</a:t>
            </a:r>
          </a:p>
          <a:p>
            <a:pPr lvl="1"/>
            <a:r>
              <a:rPr lang="en-US" dirty="0" smtClean="0"/>
              <a:t>Build Variables</a:t>
            </a:r>
          </a:p>
          <a:p>
            <a:pPr lvl="1"/>
            <a:endParaRPr lang="en-CA" dirty="0" smtClean="0"/>
          </a:p>
          <a:p>
            <a:pPr lvl="1"/>
            <a:endParaRPr lang="en-CA" dirty="0" smtClean="0"/>
          </a:p>
          <a:p>
            <a:pPr lvl="1"/>
            <a:endParaRPr lang="en-CA"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a:defRPr/>
            </a:pPr>
            <a:r>
              <a:rPr lang="en-CA" dirty="0" smtClean="0"/>
              <a:t>Create a New Project</a:t>
            </a:r>
          </a:p>
        </p:txBody>
      </p:sp>
      <p:sp>
        <p:nvSpPr>
          <p:cNvPr id="158722" name="Content Placeholder 2"/>
          <p:cNvSpPr>
            <a:spLocks noGrp="1"/>
          </p:cNvSpPr>
          <p:nvPr>
            <p:ph idx="1"/>
          </p:nvPr>
        </p:nvSpPr>
        <p:spPr>
          <a:xfrm>
            <a:off x="333375" y="1185863"/>
            <a:ext cx="4310633" cy="4692650"/>
          </a:xfrm>
        </p:spPr>
        <p:txBody>
          <a:bodyPr/>
          <a:lstStyle/>
          <a:p>
            <a:pPr>
              <a:buFont typeface="+mj-lt"/>
              <a:buAutoNum type="arabicPeriod"/>
            </a:pPr>
            <a:r>
              <a:rPr lang="en-CA" sz="1800" dirty="0" smtClean="0"/>
              <a:t>Launch ‘New CCS Project’ Wizard </a:t>
            </a:r>
          </a:p>
          <a:p>
            <a:pPr marL="800100" lvl="1" indent="-342900"/>
            <a:r>
              <a:rPr lang="en-CA" sz="1600" dirty="0" smtClean="0"/>
              <a:t>Select ‘</a:t>
            </a:r>
            <a:r>
              <a:rPr lang="en-CA" sz="1600" i="1" dirty="0" smtClean="0"/>
              <a:t>New Project</a:t>
            </a:r>
            <a:r>
              <a:rPr lang="en-CA" sz="1600" dirty="0" smtClean="0"/>
              <a:t>’ from the Welcome page</a:t>
            </a:r>
          </a:p>
          <a:p>
            <a:pPr>
              <a:buFont typeface="+mj-lt"/>
              <a:buAutoNum type="arabicPeriod"/>
            </a:pPr>
            <a:r>
              <a:rPr lang="en-CA" sz="1800" dirty="0" smtClean="0"/>
              <a:t>Fill in the fields as shown in the right</a:t>
            </a:r>
          </a:p>
          <a:p>
            <a:pPr marL="800100" lvl="1" indent="-342900"/>
            <a:r>
              <a:rPr lang="en-CA" sz="1400" dirty="0" smtClean="0"/>
              <a:t>Use compiler version </a:t>
            </a:r>
            <a:r>
              <a:rPr lang="en-CA" sz="1400" b="1" dirty="0" smtClean="0"/>
              <a:t>4.3.x </a:t>
            </a:r>
            <a:r>
              <a:rPr lang="en-CA" sz="1400" b="1" dirty="0" smtClean="0"/>
              <a:t>(not 3.2)</a:t>
            </a:r>
          </a:p>
          <a:p>
            <a:pPr>
              <a:buFont typeface="+mj-lt"/>
              <a:buAutoNum type="arabicPeriod"/>
            </a:pPr>
            <a:r>
              <a:rPr lang="en-CA" sz="1800" dirty="0" smtClean="0"/>
              <a:t>Select ‘</a:t>
            </a:r>
            <a:r>
              <a:rPr lang="en-CA" sz="1800" i="1" dirty="0" smtClean="0"/>
              <a:t>Finish</a:t>
            </a:r>
            <a:r>
              <a:rPr lang="en-CA" sz="1800" dirty="0" smtClean="0"/>
              <a:t>’ when done </a:t>
            </a:r>
          </a:p>
          <a:p>
            <a:pPr>
              <a:buFont typeface="+mj-lt"/>
              <a:buAutoNum type="arabicPeriod"/>
            </a:pPr>
            <a:r>
              <a:rPr lang="en-US" sz="1800" dirty="0" smtClean="0"/>
              <a:t>Generated project will appear in the Project Explorer view</a:t>
            </a:r>
            <a:endParaRPr lang="en-US" sz="1600" dirty="0" smtClean="0"/>
          </a:p>
          <a:p>
            <a:pPr marL="457200" lvl="1" indent="0">
              <a:buNone/>
            </a:pPr>
            <a:endParaRPr lang="en-CA" sz="1600"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14400"/>
            <a:ext cx="4278651"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43000"/>
            <a:ext cx="5418830" cy="427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1" name="Title 1"/>
          <p:cNvSpPr>
            <a:spLocks noGrp="1"/>
          </p:cNvSpPr>
          <p:nvPr>
            <p:ph type="title"/>
          </p:nvPr>
        </p:nvSpPr>
        <p:spPr/>
        <p:txBody>
          <a:bodyPr/>
          <a:lstStyle/>
          <a:p>
            <a:pPr>
              <a:defRPr/>
            </a:pPr>
            <a:r>
              <a:rPr lang="en-CA" sz="3200" dirty="0" smtClean="0"/>
              <a:t>Create a Linked Resource Path Variable</a:t>
            </a:r>
          </a:p>
        </p:txBody>
      </p:sp>
      <p:sp>
        <p:nvSpPr>
          <p:cNvPr id="160771" name="Content Placeholder 2"/>
          <p:cNvSpPr>
            <a:spLocks noGrp="1"/>
          </p:cNvSpPr>
          <p:nvPr>
            <p:ph idx="1"/>
          </p:nvPr>
        </p:nvSpPr>
        <p:spPr>
          <a:xfrm>
            <a:off x="333375" y="1185863"/>
            <a:ext cx="3248025" cy="4692650"/>
          </a:xfrm>
        </p:spPr>
        <p:txBody>
          <a:bodyPr/>
          <a:lstStyle/>
          <a:p>
            <a:pPr>
              <a:buFont typeface="+mj-lt"/>
              <a:buAutoNum type="arabicPeriod"/>
            </a:pPr>
            <a:r>
              <a:rPr lang="en-CA" sz="1600" dirty="0" smtClean="0"/>
              <a:t>Open the workspace preferences</a:t>
            </a:r>
          </a:p>
          <a:p>
            <a:pPr marL="800100" lvl="1" indent="-342900"/>
            <a:r>
              <a:rPr lang="en-CA" sz="1400" i="1" dirty="0" smtClean="0"/>
              <a:t>Window -&gt; Preferences</a:t>
            </a:r>
          </a:p>
          <a:p>
            <a:pPr>
              <a:buFont typeface="+mj-lt"/>
              <a:buAutoNum type="arabicPeriod"/>
            </a:pPr>
            <a:r>
              <a:rPr lang="en-CA" sz="1600" dirty="0" smtClean="0"/>
              <a:t>Go to the ‘Linked Resources’ preferences</a:t>
            </a:r>
          </a:p>
          <a:p>
            <a:pPr marL="800100" lvl="1" indent="-342900"/>
            <a:r>
              <a:rPr lang="en-CA" sz="1400" dirty="0" smtClean="0"/>
              <a:t>Type ‘Linked’ in the filter field to make it easier to find</a:t>
            </a:r>
          </a:p>
          <a:p>
            <a:pPr>
              <a:buFont typeface="+mj-lt"/>
              <a:buAutoNum type="arabicPeriod"/>
            </a:pPr>
            <a:r>
              <a:rPr lang="en-CA" sz="1600" dirty="0" smtClean="0"/>
              <a:t>Use the ‘New’ button to create a ‘Linked Resource Variable’ that points to the root location of the workshop </a:t>
            </a:r>
            <a:r>
              <a:rPr lang="en-CA" sz="1600" dirty="0" err="1" smtClean="0"/>
              <a:t>LaunchPad</a:t>
            </a:r>
            <a:r>
              <a:rPr lang="en-CA" sz="1600" dirty="0" smtClean="0"/>
              <a:t> labs</a:t>
            </a:r>
          </a:p>
          <a:p>
            <a:pPr>
              <a:buFont typeface="+mj-lt"/>
              <a:buAutoNum type="arabicPeriod"/>
            </a:pPr>
            <a:r>
              <a:rPr lang="en-CA" sz="1600" dirty="0" smtClean="0"/>
              <a:t>Hit ‘OK’ when finished</a:t>
            </a:r>
          </a:p>
          <a:p>
            <a:endParaRPr lang="en-CA" sz="1800" dirty="0" smtClean="0"/>
          </a:p>
          <a:p>
            <a:pPr lvl="1"/>
            <a:endParaRPr lang="en-CA" sz="1600" dirty="0" smtClean="0"/>
          </a:p>
          <a:p>
            <a:pPr lvl="1"/>
            <a:endParaRPr lang="en-CA" sz="1600" dirty="0" smtClean="0"/>
          </a:p>
        </p:txBody>
      </p:sp>
      <p:sp>
        <p:nvSpPr>
          <p:cNvPr id="11" name="Oval 10"/>
          <p:cNvSpPr/>
          <p:nvPr/>
        </p:nvSpPr>
        <p:spPr>
          <a:xfrm>
            <a:off x="5347855" y="3282012"/>
            <a:ext cx="2362200"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6996" y="1385455"/>
            <a:ext cx="478160" cy="25300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 y="2971801"/>
            <a:ext cx="4905799" cy="2852736"/>
          </a:xfrm>
          <a:prstGeom prst="rect">
            <a:avLst/>
          </a:prstGeom>
        </p:spPr>
      </p:pic>
      <p:sp>
        <p:nvSpPr>
          <p:cNvPr id="130049" name="Title 1"/>
          <p:cNvSpPr>
            <a:spLocks noGrp="1"/>
          </p:cNvSpPr>
          <p:nvPr>
            <p:ph type="title"/>
          </p:nvPr>
        </p:nvSpPr>
        <p:spPr/>
        <p:txBody>
          <a:bodyPr/>
          <a:lstStyle/>
          <a:p>
            <a:pPr>
              <a:defRPr/>
            </a:pPr>
            <a:r>
              <a:rPr lang="en-CA" dirty="0" smtClean="0"/>
              <a:t>Create a Build Variable</a:t>
            </a:r>
          </a:p>
        </p:txBody>
      </p:sp>
      <p:sp>
        <p:nvSpPr>
          <p:cNvPr id="162818" name="Content Placeholder 2"/>
          <p:cNvSpPr>
            <a:spLocks noGrp="1"/>
          </p:cNvSpPr>
          <p:nvPr>
            <p:ph idx="1"/>
          </p:nvPr>
        </p:nvSpPr>
        <p:spPr>
          <a:xfrm>
            <a:off x="333375" y="980729"/>
            <a:ext cx="8467725" cy="1914871"/>
          </a:xfrm>
          <a:solidFill>
            <a:schemeClr val="bg1"/>
          </a:solidFill>
        </p:spPr>
        <p:txBody>
          <a:bodyPr/>
          <a:lstStyle/>
          <a:p>
            <a:pPr>
              <a:buFont typeface="+mj-lt"/>
              <a:buAutoNum type="arabicPeriod"/>
            </a:pPr>
            <a:r>
              <a:rPr lang="en-CA" sz="1400" dirty="0" smtClean="0"/>
              <a:t>Go to the ‘Build Variables’ preferences</a:t>
            </a:r>
          </a:p>
          <a:p>
            <a:pPr lvl="1"/>
            <a:r>
              <a:rPr lang="en-CA" sz="1200" dirty="0" smtClean="0"/>
              <a:t>Type ‘Variables’ in the filter field to make it easier to find</a:t>
            </a:r>
          </a:p>
          <a:p>
            <a:pPr>
              <a:buFont typeface="+mj-lt"/>
              <a:buAutoNum type="arabicPeriod"/>
            </a:pPr>
            <a:r>
              <a:rPr lang="en-CA" sz="1400" dirty="0" smtClean="0"/>
              <a:t>Build Variables allow you to use variables in the project properties</a:t>
            </a:r>
          </a:p>
          <a:p>
            <a:pPr lvl="1"/>
            <a:r>
              <a:rPr lang="en-CA" sz="1200" dirty="0" smtClean="0"/>
              <a:t>Linked Resource variables are only used for linked files</a:t>
            </a:r>
          </a:p>
          <a:p>
            <a:pPr>
              <a:buFont typeface="+mj-lt"/>
              <a:buAutoNum type="arabicPeriod"/>
            </a:pPr>
            <a:r>
              <a:rPr lang="en-CA" sz="1400" dirty="0" smtClean="0"/>
              <a:t>Use the ‘Add’ button to create a ‘Build Variable’ that points to the root location of the workshop </a:t>
            </a:r>
            <a:r>
              <a:rPr lang="en-CA" sz="1400" dirty="0" err="1" smtClean="0"/>
              <a:t>LaunchPad</a:t>
            </a:r>
            <a:r>
              <a:rPr lang="en-CA" sz="1400" dirty="0" smtClean="0"/>
              <a:t> labs</a:t>
            </a:r>
          </a:p>
          <a:p>
            <a:pPr lvl="1"/>
            <a:r>
              <a:rPr lang="en-CA" sz="1200" dirty="0" smtClean="0"/>
              <a:t>Set the ‘Type:’ to ‘Directory’ to browse to a directory</a:t>
            </a:r>
          </a:p>
          <a:p>
            <a:pPr>
              <a:buFont typeface="+mj-lt"/>
              <a:buAutoNum type="arabicPeriod"/>
            </a:pPr>
            <a:r>
              <a:rPr lang="en-CA" sz="1400" dirty="0" smtClean="0"/>
              <a:t>Hit ‘OK’ when done</a:t>
            </a:r>
          </a:p>
          <a:p>
            <a:endParaRPr lang="en-CA" sz="1400" dirty="0" smtClean="0"/>
          </a:p>
          <a:p>
            <a:pPr lvl="1"/>
            <a:endParaRPr lang="en-CA" sz="1200" dirty="0" smtClean="0"/>
          </a:p>
          <a:p>
            <a:pPr lvl="1"/>
            <a:endParaRPr lang="en-CA" sz="1200" dirty="0" smtClean="0"/>
          </a:p>
        </p:txBody>
      </p:sp>
      <p:sp>
        <p:nvSpPr>
          <p:cNvPr id="9" name="Oval 8"/>
          <p:cNvSpPr/>
          <p:nvPr/>
        </p:nvSpPr>
        <p:spPr>
          <a:xfrm>
            <a:off x="452437" y="3200400"/>
            <a:ext cx="304800" cy="152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48000"/>
            <a:ext cx="5657850" cy="2276475"/>
          </a:xfrm>
          <a:prstGeom prst="rect">
            <a:avLst/>
          </a:prstGeom>
        </p:spPr>
      </p:pic>
      <p:sp>
        <p:nvSpPr>
          <p:cNvPr id="132097" name="Title 1"/>
          <p:cNvSpPr>
            <a:spLocks noGrp="1"/>
          </p:cNvSpPr>
          <p:nvPr>
            <p:ph type="title"/>
          </p:nvPr>
        </p:nvSpPr>
        <p:spPr>
          <a:xfrm>
            <a:off x="304800" y="0"/>
            <a:ext cx="8458200" cy="1189038"/>
          </a:xfrm>
        </p:spPr>
        <p:txBody>
          <a:bodyPr/>
          <a:lstStyle/>
          <a:p>
            <a:pPr>
              <a:defRPr/>
            </a:pPr>
            <a:r>
              <a:rPr lang="en-CA" dirty="0" smtClean="0"/>
              <a:t>Link Source Files to Project</a:t>
            </a:r>
          </a:p>
        </p:txBody>
      </p:sp>
      <p:sp>
        <p:nvSpPr>
          <p:cNvPr id="164866" name="Content Placeholder 2"/>
          <p:cNvSpPr>
            <a:spLocks noGrp="1"/>
          </p:cNvSpPr>
          <p:nvPr>
            <p:ph idx="1"/>
          </p:nvPr>
        </p:nvSpPr>
        <p:spPr/>
        <p:txBody>
          <a:bodyPr/>
          <a:lstStyle/>
          <a:p>
            <a:pPr marL="457200" indent="-457200">
              <a:buFont typeface="+mj-lt"/>
              <a:buAutoNum type="arabicPeriod"/>
            </a:pPr>
            <a:r>
              <a:rPr lang="en-CA" sz="2400" dirty="0" smtClean="0"/>
              <a:t>Open Windows Explorer and browse to </a:t>
            </a:r>
            <a:r>
              <a:rPr lang="en-CA" sz="2000" dirty="0" smtClean="0"/>
              <a:t>C:\TI\LaunchPad\msp_portable_project\source_file</a:t>
            </a:r>
          </a:p>
          <a:p>
            <a:pPr marL="457200" lvl="1" indent="-457200">
              <a:buNone/>
            </a:pPr>
            <a:r>
              <a:rPr lang="en-CA" sz="2000" dirty="0" smtClean="0"/>
              <a:t>	</a:t>
            </a:r>
            <a:r>
              <a:rPr lang="en-CA" dirty="0" smtClean="0"/>
              <a:t>Drag and drop the ‘</a:t>
            </a:r>
            <a:r>
              <a:rPr lang="en-CA" dirty="0" err="1" smtClean="0"/>
              <a:t>msplab.c</a:t>
            </a:r>
            <a:r>
              <a:rPr lang="en-CA" dirty="0" smtClean="0"/>
              <a:t>’ file in to the ‘</a:t>
            </a:r>
            <a:r>
              <a:rPr lang="en-CA" dirty="0" err="1" smtClean="0"/>
              <a:t>msplab</a:t>
            </a:r>
            <a:r>
              <a:rPr lang="en-CA" dirty="0" smtClean="0"/>
              <a:t>’ project</a:t>
            </a:r>
          </a:p>
          <a:p>
            <a:endParaRPr lang="en-CA" sz="2000" dirty="0" smtClean="0"/>
          </a:p>
        </p:txBody>
      </p:sp>
      <p:cxnSp>
        <p:nvCxnSpPr>
          <p:cNvPr id="9" name="Straight Arrow Connector 8"/>
          <p:cNvCxnSpPr/>
          <p:nvPr/>
        </p:nvCxnSpPr>
        <p:spPr>
          <a:xfrm flipH="1" flipV="1">
            <a:off x="1828800" y="4186237"/>
            <a:ext cx="2743200" cy="69056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231774" y="142875"/>
            <a:ext cx="8912225" cy="814388"/>
          </a:xfrm>
        </p:spPr>
        <p:txBody>
          <a:bodyPr/>
          <a:lstStyle/>
          <a:p>
            <a:pPr>
              <a:defRPr/>
            </a:pPr>
            <a:r>
              <a:rPr lang="en-CA" sz="3200" dirty="0" smtClean="0"/>
              <a:t>Blink LED Example: Exercise Summary</a:t>
            </a:r>
          </a:p>
        </p:txBody>
      </p:sp>
      <p:sp>
        <p:nvSpPr>
          <p:cNvPr id="59394" name="Content Placeholder 4"/>
          <p:cNvSpPr>
            <a:spLocks noGrp="1"/>
          </p:cNvSpPr>
          <p:nvPr>
            <p:ph idx="1"/>
          </p:nvPr>
        </p:nvSpPr>
        <p:spPr>
          <a:xfrm>
            <a:off x="395536" y="1066800"/>
            <a:ext cx="8467725" cy="5181401"/>
          </a:xfrm>
        </p:spPr>
        <p:txBody>
          <a:bodyPr/>
          <a:lstStyle/>
          <a:p>
            <a:r>
              <a:rPr lang="en-CA" sz="2000" dirty="0" smtClean="0">
                <a:solidFill>
                  <a:srgbClr val="0066FF"/>
                </a:solidFill>
              </a:rPr>
              <a:t>Key Objectives</a:t>
            </a:r>
          </a:p>
          <a:p>
            <a:pPr lvl="1"/>
            <a:r>
              <a:rPr lang="en-CA" sz="1800" dirty="0" smtClean="0">
                <a:solidFill>
                  <a:srgbClr val="0066FF"/>
                </a:solidFill>
              </a:rPr>
              <a:t>Create and build a simple program to blink LED1</a:t>
            </a:r>
          </a:p>
          <a:p>
            <a:pPr lvl="1"/>
            <a:r>
              <a:rPr lang="en-CA" sz="1800" dirty="0" smtClean="0">
                <a:solidFill>
                  <a:srgbClr val="0066FF"/>
                </a:solidFill>
              </a:rPr>
              <a:t>Start a debug session and load/flash the program on the </a:t>
            </a:r>
            <a:r>
              <a:rPr lang="en-CA" sz="1800" dirty="0" err="1" smtClean="0">
                <a:solidFill>
                  <a:srgbClr val="0066FF"/>
                </a:solidFill>
              </a:rPr>
              <a:t>Launchpad</a:t>
            </a:r>
            <a:endParaRPr lang="en-CA" sz="1800" dirty="0" smtClean="0">
              <a:solidFill>
                <a:srgbClr val="0066FF"/>
              </a:solidFill>
            </a:endParaRPr>
          </a:p>
          <a:p>
            <a:pPr lvl="1"/>
            <a:r>
              <a:rPr lang="en-CA" sz="1800" dirty="0" smtClean="0">
                <a:solidFill>
                  <a:srgbClr val="0066FF"/>
                </a:solidFill>
              </a:rPr>
              <a:t>Run the program to blink LED1</a:t>
            </a:r>
          </a:p>
          <a:p>
            <a:r>
              <a:rPr lang="en-CA" sz="2000" dirty="0" smtClean="0">
                <a:solidFill>
                  <a:srgbClr val="0066FF"/>
                </a:solidFill>
              </a:rPr>
              <a:t>Tools and Concepts Covered</a:t>
            </a:r>
          </a:p>
          <a:p>
            <a:pPr lvl="1"/>
            <a:r>
              <a:rPr lang="en-CA" sz="1800" dirty="0" smtClean="0">
                <a:solidFill>
                  <a:srgbClr val="0066FF"/>
                </a:solidFill>
              </a:rPr>
              <a:t>Workspaces</a:t>
            </a:r>
          </a:p>
          <a:p>
            <a:pPr lvl="1"/>
            <a:r>
              <a:rPr lang="en-CA" sz="1800" dirty="0" smtClean="0">
                <a:solidFill>
                  <a:srgbClr val="0066FF"/>
                </a:solidFill>
              </a:rPr>
              <a:t>Welcome screen / Resource Explorer</a:t>
            </a:r>
          </a:p>
          <a:p>
            <a:pPr lvl="1"/>
            <a:r>
              <a:rPr lang="en-CA" sz="1800" dirty="0" smtClean="0">
                <a:solidFill>
                  <a:srgbClr val="0066FF"/>
                </a:solidFill>
              </a:rPr>
              <a:t>Project concepts</a:t>
            </a:r>
          </a:p>
          <a:p>
            <a:pPr lvl="1"/>
            <a:r>
              <a:rPr lang="en-CA" sz="1800" dirty="0" smtClean="0">
                <a:solidFill>
                  <a:srgbClr val="0066FF"/>
                </a:solidFill>
              </a:rPr>
              <a:t>Basics of working with views</a:t>
            </a:r>
          </a:p>
          <a:p>
            <a:pPr lvl="1"/>
            <a:r>
              <a:rPr lang="en-CA" sz="1800" dirty="0" smtClean="0">
                <a:solidFill>
                  <a:srgbClr val="0066FF"/>
                </a:solidFill>
              </a:rPr>
              <a:t>Debug launch</a:t>
            </a:r>
          </a:p>
          <a:p>
            <a:pPr lvl="1"/>
            <a:r>
              <a:rPr lang="en-CA" sz="1800" dirty="0" smtClean="0">
                <a:solidFill>
                  <a:srgbClr val="0066FF"/>
                </a:solidFill>
              </a:rPr>
              <a:t>Debug control</a:t>
            </a:r>
          </a:p>
          <a:p>
            <a:pPr lvl="1"/>
            <a:r>
              <a:rPr lang="en-CA" sz="1800" dirty="0" smtClean="0">
                <a:solidFill>
                  <a:srgbClr val="0066FF"/>
                </a:solidFill>
              </a:rPr>
              <a:t>Profile Clock</a:t>
            </a:r>
          </a:p>
          <a:p>
            <a:pPr lvl="1"/>
            <a:r>
              <a:rPr lang="en-CA" sz="1800" dirty="0" smtClean="0">
                <a:solidFill>
                  <a:srgbClr val="0066FF"/>
                </a:solidFill>
              </a:rPr>
              <a:t>Local History</a:t>
            </a:r>
          </a:p>
          <a:p>
            <a:pPr lvl="1"/>
            <a:r>
              <a:rPr lang="en-CA" sz="1800" dirty="0" smtClean="0">
                <a:solidFill>
                  <a:srgbClr val="0066FF"/>
                </a:solidFill>
              </a:rPr>
              <a:t>Build Properties</a:t>
            </a:r>
          </a:p>
          <a:p>
            <a:pPr lvl="1"/>
            <a:r>
              <a:rPr lang="en-CA" sz="1800" dirty="0">
                <a:solidFill>
                  <a:srgbClr val="0066FF"/>
                </a:solidFill>
              </a:rPr>
              <a:t>Changing compiler versions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429000"/>
            <a:ext cx="2047875" cy="1981200"/>
          </a:xfrm>
          <a:prstGeom prst="rect">
            <a:avLst/>
          </a:prstGeom>
        </p:spPr>
      </p:pic>
      <p:sp>
        <p:nvSpPr>
          <p:cNvPr id="134145" name="Title 1"/>
          <p:cNvSpPr>
            <a:spLocks noGrp="1"/>
          </p:cNvSpPr>
          <p:nvPr>
            <p:ph type="title"/>
          </p:nvPr>
        </p:nvSpPr>
        <p:spPr/>
        <p:txBody>
          <a:bodyPr/>
          <a:lstStyle/>
          <a:p>
            <a:pPr>
              <a:defRPr/>
            </a:pPr>
            <a:r>
              <a:rPr lang="en-CA" dirty="0" smtClean="0"/>
              <a:t>Link Source Files to Project</a:t>
            </a:r>
          </a:p>
        </p:txBody>
      </p:sp>
      <p:sp>
        <p:nvSpPr>
          <p:cNvPr id="166914" name="Content Placeholder 2"/>
          <p:cNvSpPr>
            <a:spLocks noGrp="1"/>
          </p:cNvSpPr>
          <p:nvPr>
            <p:ph idx="1"/>
          </p:nvPr>
        </p:nvSpPr>
        <p:spPr/>
        <p:txBody>
          <a:bodyPr/>
          <a:lstStyle/>
          <a:p>
            <a:pPr>
              <a:buFont typeface="+mj-lt"/>
              <a:buAutoNum type="arabicPeriod"/>
            </a:pPr>
            <a:r>
              <a:rPr lang="en-CA" sz="1800" dirty="0" smtClean="0"/>
              <a:t>A dialog will appear asking if you wish to Copy or Link the files:</a:t>
            </a:r>
          </a:p>
          <a:p>
            <a:pPr marL="800100" lvl="1" indent="-342900"/>
            <a:r>
              <a:rPr lang="en-CA" sz="1600" dirty="0" smtClean="0"/>
              <a:t>Select ‘Link to files’</a:t>
            </a:r>
          </a:p>
          <a:p>
            <a:pPr marL="800100" lvl="1" indent="-342900"/>
            <a:r>
              <a:rPr lang="en-CA" sz="1600" dirty="0" smtClean="0"/>
              <a:t>Select ‘Create link locations relative to:’</a:t>
            </a:r>
          </a:p>
          <a:p>
            <a:pPr marL="1257300" lvl="2" indent="-342900"/>
            <a:r>
              <a:rPr lang="en-CA" sz="1400" dirty="0" smtClean="0"/>
              <a:t>Use the new Linked Resource variable we created (CCS5_WORKSHOP_LAB)</a:t>
            </a:r>
          </a:p>
          <a:p>
            <a:pPr marL="800100" lvl="1" indent="-342900"/>
            <a:r>
              <a:rPr lang="en-CA" sz="1600" dirty="0" smtClean="0"/>
              <a:t>Hit ‘OK’</a:t>
            </a:r>
          </a:p>
          <a:p>
            <a:pPr>
              <a:buFont typeface="+mj-lt"/>
              <a:buAutoNum type="arabicPeriod"/>
            </a:pPr>
            <a:r>
              <a:rPr lang="en-CA" sz="1800" dirty="0" smtClean="0"/>
              <a:t>Files will now appear in the Project Explorer with the ‘link’ icon</a:t>
            </a:r>
          </a:p>
          <a:p>
            <a:pPr lvl="1"/>
            <a:endParaRPr lang="en-CA" sz="1600" dirty="0" smtClean="0"/>
          </a:p>
        </p:txBody>
      </p:sp>
      <p:pic>
        <p:nvPicPr>
          <p:cNvPr id="12290" name="Picture 2" descr="C:\Apps\CCSTraining\FAESummit2012\pp5.PNG"/>
          <p:cNvPicPr>
            <a:picLocks noChangeAspect="1" noChangeArrowheads="1"/>
          </p:cNvPicPr>
          <p:nvPr/>
        </p:nvPicPr>
        <p:blipFill>
          <a:blip r:embed="rId4" cstate="print"/>
          <a:srcRect/>
          <a:stretch>
            <a:fillRect/>
          </a:stretch>
        </p:blipFill>
        <p:spPr bwMode="auto">
          <a:xfrm>
            <a:off x="762000" y="3276600"/>
            <a:ext cx="4057650" cy="2600325"/>
          </a:xfrm>
          <a:prstGeom prst="rect">
            <a:avLst/>
          </a:prstGeom>
          <a:noFill/>
        </p:spPr>
      </p:pic>
      <p:sp>
        <p:nvSpPr>
          <p:cNvPr id="166919" name="Line 12"/>
          <p:cNvSpPr>
            <a:spLocks noChangeShapeType="1"/>
          </p:cNvSpPr>
          <p:nvPr/>
        </p:nvSpPr>
        <p:spPr bwMode="auto">
          <a:xfrm flipH="1">
            <a:off x="6300788" y="3048000"/>
            <a:ext cx="100012" cy="1749425"/>
          </a:xfrm>
          <a:prstGeom prst="line">
            <a:avLst/>
          </a:prstGeom>
          <a:noFill/>
          <a:ln w="9525">
            <a:solidFill>
              <a:schemeClr val="tx1"/>
            </a:solidFill>
            <a:round/>
            <a:headEnd/>
            <a:tailEnd type="triangle" w="med" len="med"/>
          </a:ln>
        </p:spPr>
        <p:txBody>
          <a:bodyPr/>
          <a:lstStyle/>
          <a:p>
            <a:endParaRPr lang="en-US"/>
          </a:p>
        </p:txBody>
      </p:sp>
      <p:sp>
        <p:nvSpPr>
          <p:cNvPr id="166918" name="AutoShape 10"/>
          <p:cNvSpPr>
            <a:spLocks noChangeArrowheads="1"/>
          </p:cNvSpPr>
          <p:nvPr/>
        </p:nvSpPr>
        <p:spPr bwMode="auto">
          <a:xfrm>
            <a:off x="4643438" y="4365625"/>
            <a:ext cx="936625" cy="576263"/>
          </a:xfrm>
          <a:prstGeom prst="rightArrow">
            <a:avLst>
              <a:gd name="adj1" fmla="val 50000"/>
              <a:gd name="adj2" fmla="val 40634"/>
            </a:avLst>
          </a:pr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50" y="2338387"/>
            <a:ext cx="6972300" cy="2181225"/>
          </a:xfrm>
          <a:prstGeom prst="rect">
            <a:avLst/>
          </a:prstGeom>
        </p:spPr>
      </p:pic>
      <p:sp>
        <p:nvSpPr>
          <p:cNvPr id="138241" name="Title 1"/>
          <p:cNvSpPr>
            <a:spLocks noGrp="1"/>
          </p:cNvSpPr>
          <p:nvPr>
            <p:ph type="title"/>
          </p:nvPr>
        </p:nvSpPr>
        <p:spPr/>
        <p:txBody>
          <a:bodyPr/>
          <a:lstStyle/>
          <a:p>
            <a:pPr>
              <a:defRPr/>
            </a:pPr>
            <a:r>
              <a:rPr lang="en-CA" dirty="0" smtClean="0"/>
              <a:t>Link Files to Project</a:t>
            </a:r>
          </a:p>
        </p:txBody>
      </p:sp>
      <p:sp>
        <p:nvSpPr>
          <p:cNvPr id="171010" name="Content Placeholder 2"/>
          <p:cNvSpPr>
            <a:spLocks noGrp="1"/>
          </p:cNvSpPr>
          <p:nvPr>
            <p:ph idx="1"/>
          </p:nvPr>
        </p:nvSpPr>
        <p:spPr/>
        <p:txBody>
          <a:bodyPr/>
          <a:lstStyle/>
          <a:p>
            <a:pPr>
              <a:buFont typeface="+mj-lt"/>
              <a:buAutoNum type="arabicPeriod"/>
            </a:pPr>
            <a:r>
              <a:rPr lang="en-CA" sz="1800" dirty="0" smtClean="0"/>
              <a:t>Right-click on ‘</a:t>
            </a:r>
            <a:r>
              <a:rPr lang="en-CA" sz="1800" dirty="0" err="1" smtClean="0"/>
              <a:t>msplab.c</a:t>
            </a:r>
            <a:r>
              <a:rPr lang="en-CA" sz="1800" dirty="0" smtClean="0"/>
              <a:t>’ file and check the ‘Properties’</a:t>
            </a:r>
          </a:p>
          <a:p>
            <a:pPr lvl="1"/>
            <a:r>
              <a:rPr lang="en-CA" sz="1600" dirty="0" smtClean="0"/>
              <a:t>See how the ‘Location’ parameter references the Linked Resource Variable</a:t>
            </a:r>
          </a:p>
        </p:txBody>
      </p:sp>
      <p:sp>
        <p:nvSpPr>
          <p:cNvPr id="10" name="Oval 9"/>
          <p:cNvSpPr/>
          <p:nvPr/>
        </p:nvSpPr>
        <p:spPr>
          <a:xfrm>
            <a:off x="3297916" y="3405482"/>
            <a:ext cx="1232520" cy="22440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139952" y="1772816"/>
            <a:ext cx="1368152"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178" y="2209800"/>
            <a:ext cx="5769249" cy="3338512"/>
          </a:xfrm>
          <a:prstGeom prst="rect">
            <a:avLst/>
          </a:prstGeom>
        </p:spPr>
      </p:pic>
      <p:sp>
        <p:nvSpPr>
          <p:cNvPr id="144385" name="Title 1"/>
          <p:cNvSpPr>
            <a:spLocks noGrp="1"/>
          </p:cNvSpPr>
          <p:nvPr>
            <p:ph type="title"/>
          </p:nvPr>
        </p:nvSpPr>
        <p:spPr/>
        <p:txBody>
          <a:bodyPr/>
          <a:lstStyle/>
          <a:p>
            <a:pPr>
              <a:defRPr/>
            </a:pPr>
            <a:r>
              <a:rPr lang="en-CA" dirty="0" smtClean="0"/>
              <a:t>Modifying Project Properties</a:t>
            </a:r>
          </a:p>
        </p:txBody>
      </p:sp>
      <p:sp>
        <p:nvSpPr>
          <p:cNvPr id="177156" name="Content Placeholder 2"/>
          <p:cNvSpPr>
            <a:spLocks/>
          </p:cNvSpPr>
          <p:nvPr/>
        </p:nvSpPr>
        <p:spPr bwMode="auto">
          <a:xfrm>
            <a:off x="395288" y="3213100"/>
            <a:ext cx="3671887" cy="3455988"/>
          </a:xfrm>
          <a:prstGeom prst="rect">
            <a:avLst/>
          </a:prstGeom>
          <a:noFill/>
          <a:ln w="9525" algn="ctr">
            <a:noFill/>
            <a:miter lim="800000"/>
            <a:headEnd/>
            <a:tailEnd/>
          </a:ln>
        </p:spPr>
        <p:txBody>
          <a:bodyPr/>
          <a:lstStyle/>
          <a:p>
            <a:pPr marL="574675" lvl="1" indent="-233363" eaLnBrk="0" hangingPunct="0">
              <a:spcBef>
                <a:spcPct val="20000"/>
              </a:spcBef>
              <a:buFontTx/>
              <a:buChar char="–"/>
            </a:pPr>
            <a:endParaRPr lang="en-CA" sz="1000" dirty="0"/>
          </a:p>
          <a:p>
            <a:pPr marL="227013" indent="-227013" eaLnBrk="0" hangingPunct="0">
              <a:spcBef>
                <a:spcPct val="65000"/>
              </a:spcBef>
              <a:buFontTx/>
              <a:buChar char="•"/>
            </a:pPr>
            <a:endParaRPr lang="en-CA" sz="1600" b="1" dirty="0">
              <a:solidFill>
                <a:schemeClr val="tx2"/>
              </a:solidFill>
            </a:endParaRPr>
          </a:p>
        </p:txBody>
      </p:sp>
      <p:sp>
        <p:nvSpPr>
          <p:cNvPr id="177154" name="Content Placeholder 2"/>
          <p:cNvSpPr>
            <a:spLocks noGrp="1"/>
          </p:cNvSpPr>
          <p:nvPr>
            <p:ph idx="1"/>
          </p:nvPr>
        </p:nvSpPr>
        <p:spPr>
          <a:xfrm>
            <a:off x="333375" y="908721"/>
            <a:ext cx="8467725" cy="1584176"/>
          </a:xfrm>
          <a:solidFill>
            <a:schemeClr val="bg1"/>
          </a:solidFill>
          <a:ln>
            <a:solidFill>
              <a:schemeClr val="bg1"/>
            </a:solidFill>
          </a:ln>
        </p:spPr>
        <p:txBody>
          <a:bodyPr/>
          <a:lstStyle/>
          <a:p>
            <a:pPr>
              <a:buFont typeface="+mj-lt"/>
              <a:buAutoNum type="arabicPeriod"/>
            </a:pPr>
            <a:r>
              <a:rPr lang="en-CA" sz="1400" dirty="0" smtClean="0"/>
              <a:t>Right-click on the project and select ‘Properties’</a:t>
            </a:r>
          </a:p>
          <a:p>
            <a:pPr>
              <a:buFont typeface="+mj-lt"/>
              <a:buAutoNum type="arabicPeriod"/>
            </a:pPr>
            <a:r>
              <a:rPr lang="en-CA" sz="1400" dirty="0" smtClean="0"/>
              <a:t>In the compiler ‘Include Options’, add the following entries to the list of include search paths:</a:t>
            </a:r>
          </a:p>
          <a:p>
            <a:pPr lvl="1"/>
            <a:r>
              <a:rPr lang="en-CA" sz="1200" b="1" dirty="0" smtClean="0"/>
              <a:t>${CCS5_WORKSHOP_LAB}\</a:t>
            </a:r>
            <a:r>
              <a:rPr lang="en-CA" sz="1200" b="1" dirty="0" err="1" smtClean="0"/>
              <a:t>msp_portable_project</a:t>
            </a:r>
            <a:r>
              <a:rPr lang="en-CA" sz="1200" b="1" dirty="0" smtClean="0"/>
              <a:t>\</a:t>
            </a:r>
            <a:r>
              <a:rPr lang="en-CA" sz="1200" b="1" dirty="0" err="1" smtClean="0"/>
              <a:t>header_file</a:t>
            </a:r>
            <a:endParaRPr lang="en-CA" sz="1200" b="1" dirty="0" smtClean="0"/>
          </a:p>
          <a:p>
            <a:pPr lvl="0">
              <a:buFont typeface="+mj-lt"/>
              <a:buAutoNum type="arabicPeriod"/>
            </a:pPr>
            <a:r>
              <a:rPr lang="en-CA" sz="1400" dirty="0" smtClean="0"/>
              <a:t>‘${&lt;BUILD VARIABLE&gt;}’ is the syntax to use a Build Variable in the project properties</a:t>
            </a:r>
          </a:p>
          <a:p>
            <a:endParaRPr lang="en-CA" sz="1600" dirty="0" smtClean="0"/>
          </a:p>
          <a:p>
            <a:pPr>
              <a:buFontTx/>
              <a:buNone/>
            </a:pPr>
            <a:endParaRPr lang="en-CA" sz="1800" dirty="0" smtClean="0"/>
          </a:p>
          <a:p>
            <a:pPr lvl="1"/>
            <a:endParaRPr lang="en-CA" sz="1600" dirty="0" smtClean="0"/>
          </a:p>
          <a:p>
            <a:endParaRPr lang="en-CA" sz="1800" dirty="0" smtClean="0"/>
          </a:p>
        </p:txBody>
      </p:sp>
      <p:sp>
        <p:nvSpPr>
          <p:cNvPr id="14" name="Oval 13"/>
          <p:cNvSpPr/>
          <p:nvPr/>
        </p:nvSpPr>
        <p:spPr>
          <a:xfrm>
            <a:off x="4419600" y="5638800"/>
            <a:ext cx="33528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
          <p:cNvSpPr>
            <a:spLocks noChangeArrowheads="1"/>
          </p:cNvSpPr>
          <p:nvPr/>
        </p:nvSpPr>
        <p:spPr bwMode="auto">
          <a:xfrm>
            <a:off x="533400" y="4495800"/>
            <a:ext cx="2554287" cy="1123712"/>
          </a:xfrm>
          <a:prstGeom prst="roundRect">
            <a:avLst>
              <a:gd name="adj" fmla="val 16667"/>
            </a:avLst>
          </a:prstGeom>
          <a:solidFill>
            <a:srgbClr val="9F98FE"/>
          </a:solidFill>
          <a:ln w="12700" algn="ctr">
            <a:solidFill>
              <a:schemeClr val="tx1"/>
            </a:solidFill>
            <a:round/>
            <a:headEnd type="none" w="sm" len="sm"/>
            <a:tailEnd type="none" w="sm" len="sm"/>
          </a:ln>
        </p:spPr>
        <p:txBody>
          <a:bodyPr wrap="square">
            <a:spAutoFit/>
          </a:bodyPr>
          <a:lstStyle/>
          <a:p>
            <a:pPr>
              <a:spcBef>
                <a:spcPct val="20000"/>
              </a:spcBef>
            </a:pPr>
            <a:r>
              <a:rPr lang="en-US" sz="1000" b="1" dirty="0" smtClean="0"/>
              <a:t>WARNING: Linked Resource Path Variables are only used when linking source files to a project. They can not be used for build options. Use Build Variables when modifying build options</a:t>
            </a:r>
            <a:endParaRPr lang="en-CA" sz="1000" b="1" dirty="0"/>
          </a:p>
        </p:txBody>
      </p:sp>
      <p:sp>
        <p:nvSpPr>
          <p:cNvPr id="15" name="Oval 14"/>
          <p:cNvSpPr/>
          <p:nvPr/>
        </p:nvSpPr>
        <p:spPr>
          <a:xfrm>
            <a:off x="4495800" y="5072258"/>
            <a:ext cx="32004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2610548"/>
            <a:ext cx="6781800" cy="358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3" name="Title 1"/>
          <p:cNvSpPr>
            <a:spLocks noGrp="1"/>
          </p:cNvSpPr>
          <p:nvPr>
            <p:ph type="title"/>
          </p:nvPr>
        </p:nvSpPr>
        <p:spPr/>
        <p:txBody>
          <a:bodyPr/>
          <a:lstStyle/>
          <a:p>
            <a:pPr>
              <a:defRPr/>
            </a:pPr>
            <a:r>
              <a:rPr lang="en-CA" dirty="0" smtClean="0"/>
              <a:t>Project Properties</a:t>
            </a:r>
          </a:p>
        </p:txBody>
      </p:sp>
      <p:sp>
        <p:nvSpPr>
          <p:cNvPr id="179202" name="Content Placeholder 2"/>
          <p:cNvSpPr>
            <a:spLocks noGrp="1"/>
          </p:cNvSpPr>
          <p:nvPr>
            <p:ph idx="1"/>
          </p:nvPr>
        </p:nvSpPr>
        <p:spPr>
          <a:xfrm>
            <a:off x="381000" y="1066800"/>
            <a:ext cx="8467725" cy="4692650"/>
          </a:xfrm>
        </p:spPr>
        <p:txBody>
          <a:bodyPr/>
          <a:lstStyle/>
          <a:p>
            <a:pPr>
              <a:buFont typeface="+mj-lt"/>
              <a:buAutoNum type="arabicPeriod"/>
            </a:pPr>
            <a:r>
              <a:rPr lang="en-CA" sz="1400" dirty="0" smtClean="0"/>
              <a:t>Go to ‘Resource -&gt; Linked Resources’ to see all the Linked Resource Path Variables that is available to the project</a:t>
            </a:r>
          </a:p>
          <a:p>
            <a:pPr lvl="1"/>
            <a:r>
              <a:rPr lang="en-CA" sz="1200" dirty="0" smtClean="0"/>
              <a:t>This will show all variables created at the project level and workspace level</a:t>
            </a:r>
          </a:p>
          <a:p>
            <a:pPr>
              <a:buFont typeface="+mj-lt"/>
              <a:buAutoNum type="arabicPeriod"/>
            </a:pPr>
            <a:r>
              <a:rPr lang="en-CA" sz="1400" dirty="0" smtClean="0"/>
              <a:t>See the workspace level Linked Resource Path Variable that was created appears in the list</a:t>
            </a:r>
          </a:p>
          <a:p>
            <a:pPr>
              <a:buFont typeface="+mj-lt"/>
              <a:buAutoNum type="arabicPeriod"/>
            </a:pPr>
            <a:r>
              <a:rPr lang="en-CA" sz="1400" dirty="0" smtClean="0"/>
              <a:t>Variables may be edited here but changes will only be recorded at the project level (stored in the project files)</a:t>
            </a:r>
          </a:p>
          <a:p>
            <a:pPr lvl="1"/>
            <a:endParaRPr lang="en-CA" sz="1200" dirty="0" smtClean="0"/>
          </a:p>
          <a:p>
            <a:endParaRPr lang="en-CA" sz="1400" dirty="0" smtClean="0"/>
          </a:p>
        </p:txBody>
      </p:sp>
      <p:sp>
        <p:nvSpPr>
          <p:cNvPr id="10" name="Oval 9"/>
          <p:cNvSpPr/>
          <p:nvPr/>
        </p:nvSpPr>
        <p:spPr>
          <a:xfrm>
            <a:off x="2895600" y="4259605"/>
            <a:ext cx="2664296" cy="28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pPr>
              <a:defRPr/>
            </a:pPr>
            <a:r>
              <a:rPr lang="en-CA" dirty="0" smtClean="0"/>
              <a:t>Project Properties</a:t>
            </a:r>
          </a:p>
        </p:txBody>
      </p:sp>
      <p:sp>
        <p:nvSpPr>
          <p:cNvPr id="181250" name="Content Placeholder 2"/>
          <p:cNvSpPr>
            <a:spLocks noGrp="1"/>
          </p:cNvSpPr>
          <p:nvPr>
            <p:ph idx="1"/>
          </p:nvPr>
        </p:nvSpPr>
        <p:spPr/>
        <p:txBody>
          <a:bodyPr/>
          <a:lstStyle/>
          <a:p>
            <a:pPr>
              <a:buFont typeface="+mj-lt"/>
              <a:buAutoNum type="arabicPeriod"/>
            </a:pPr>
            <a:r>
              <a:rPr lang="en-CA" sz="1600" dirty="0" smtClean="0"/>
              <a:t>The ‘Linked Resources’ tab will show all the files that have been linked to the project</a:t>
            </a:r>
          </a:p>
          <a:p>
            <a:pPr marL="800100" lvl="1" indent="-342900"/>
            <a:r>
              <a:rPr lang="en-CA" sz="1400" dirty="0" smtClean="0"/>
              <a:t>It will sort them by files linked with a variable and files linked with an absolute path</a:t>
            </a:r>
          </a:p>
          <a:p>
            <a:pPr>
              <a:buFont typeface="+mj-lt"/>
              <a:buAutoNum type="arabicPeriod"/>
            </a:pPr>
            <a:r>
              <a:rPr lang="en-CA" sz="1600" dirty="0" smtClean="0"/>
              <a:t>Links can be modified here with the ‘Edit…’ button</a:t>
            </a:r>
          </a:p>
          <a:p>
            <a:pPr>
              <a:buFont typeface="+mj-lt"/>
              <a:buAutoNum type="arabicPeriod"/>
            </a:pPr>
            <a:r>
              <a:rPr lang="en-CA" sz="1600" dirty="0" smtClean="0"/>
              <a:t>Links can be converted to use an absolute path with the ‘Convert…’ button</a:t>
            </a:r>
          </a:p>
          <a:p>
            <a:endParaRPr lang="en-CA" sz="1800" dirty="0" smtClean="0"/>
          </a:p>
          <a:p>
            <a:pPr lvl="1"/>
            <a:endParaRPr lang="en-CA" sz="1600" dirty="0" smtClean="0"/>
          </a:p>
          <a:p>
            <a:endParaRPr lang="en-CA" sz="1800"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2667000"/>
            <a:ext cx="860107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624" y="1219199"/>
            <a:ext cx="6483982"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29" name="Title 1"/>
          <p:cNvSpPr>
            <a:spLocks noGrp="1"/>
          </p:cNvSpPr>
          <p:nvPr>
            <p:ph type="title"/>
          </p:nvPr>
        </p:nvSpPr>
        <p:spPr/>
        <p:txBody>
          <a:bodyPr/>
          <a:lstStyle/>
          <a:p>
            <a:pPr>
              <a:defRPr/>
            </a:pPr>
            <a:r>
              <a:rPr lang="en-CA" dirty="0" smtClean="0"/>
              <a:t>Project Properties</a:t>
            </a:r>
          </a:p>
        </p:txBody>
      </p:sp>
      <p:sp>
        <p:nvSpPr>
          <p:cNvPr id="183298" name="Content Placeholder 2"/>
          <p:cNvSpPr>
            <a:spLocks noGrp="1"/>
          </p:cNvSpPr>
          <p:nvPr>
            <p:ph idx="1"/>
          </p:nvPr>
        </p:nvSpPr>
        <p:spPr>
          <a:xfrm>
            <a:off x="152400" y="1143000"/>
            <a:ext cx="2500691" cy="5195465"/>
          </a:xfrm>
        </p:spPr>
        <p:txBody>
          <a:bodyPr/>
          <a:lstStyle/>
          <a:p>
            <a:pPr>
              <a:buFont typeface="+mj-lt"/>
              <a:buAutoNum type="arabicPeriod"/>
            </a:pPr>
            <a:r>
              <a:rPr lang="en-CA" sz="1600" dirty="0" smtClean="0"/>
              <a:t>Go to ‘Build’ to see all the Build Variables that is available to the project</a:t>
            </a:r>
          </a:p>
          <a:p>
            <a:pPr marL="800100" lvl="1" indent="-342900"/>
            <a:r>
              <a:rPr lang="en-CA" sz="1400" dirty="0" smtClean="0"/>
              <a:t>Only project level variables will be listed by default</a:t>
            </a:r>
          </a:p>
          <a:p>
            <a:pPr marL="800100" lvl="1" indent="-342900"/>
            <a:r>
              <a:rPr lang="en-CA" sz="1400" dirty="0" smtClean="0"/>
              <a:t>Enable the “Show system variables” checkbox to see variables set at the workspace and system level</a:t>
            </a:r>
          </a:p>
          <a:p>
            <a:pPr>
              <a:buFont typeface="+mj-lt"/>
              <a:buAutoNum type="arabicPeriod"/>
            </a:pPr>
            <a:r>
              <a:rPr lang="en-CA" sz="1600" dirty="0" smtClean="0"/>
              <a:t>See how the workspace level Build Variable that was created appears in the list</a:t>
            </a:r>
          </a:p>
          <a:p>
            <a:endParaRPr lang="en-CA" sz="1800" dirty="0" smtClean="0"/>
          </a:p>
          <a:p>
            <a:pPr lvl="1"/>
            <a:endParaRPr lang="en-CA" sz="1600" dirty="0" smtClean="0"/>
          </a:p>
          <a:p>
            <a:endParaRPr lang="en-CA" sz="1800" dirty="0" smtClean="0"/>
          </a:p>
        </p:txBody>
      </p:sp>
      <p:sp>
        <p:nvSpPr>
          <p:cNvPr id="12" name="Oval 11"/>
          <p:cNvSpPr/>
          <p:nvPr/>
        </p:nvSpPr>
        <p:spPr>
          <a:xfrm>
            <a:off x="4391891" y="4800600"/>
            <a:ext cx="1080120" cy="14401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91890" y="3124200"/>
            <a:ext cx="3609109" cy="14401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idx="4294967295"/>
          </p:nvPr>
        </p:nvSpPr>
        <p:spPr>
          <a:xfrm>
            <a:off x="671513" y="2895600"/>
            <a:ext cx="7772400" cy="1362075"/>
          </a:xfrm>
          <a:noFill/>
        </p:spPr>
        <p:txBody>
          <a:bodyPr anchor="t"/>
          <a:lstStyle/>
          <a:p>
            <a:pPr algn="ctr"/>
            <a:r>
              <a:rPr lang="en-CA" sz="3600" dirty="0" smtClean="0">
                <a:effectLst/>
              </a:rPr>
              <a:t>LAB 4: Ultra Low Power Advisor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p:txBody>
          <a:bodyPr/>
          <a:lstStyle/>
          <a:p>
            <a:r>
              <a:rPr lang="en-US" smtClean="0"/>
              <a:t>Import and Build ULP Demo Project</a:t>
            </a:r>
          </a:p>
        </p:txBody>
      </p:sp>
      <p:sp>
        <p:nvSpPr>
          <p:cNvPr id="219138" name="Rectangle 3"/>
          <p:cNvSpPr>
            <a:spLocks noGrp="1" noChangeArrowheads="1"/>
          </p:cNvSpPr>
          <p:nvPr>
            <p:ph type="body" idx="1"/>
          </p:nvPr>
        </p:nvSpPr>
        <p:spPr/>
        <p:txBody>
          <a:bodyPr/>
          <a:lstStyle/>
          <a:p>
            <a:pPr marL="514350" indent="-514350">
              <a:buFont typeface="+mj-lt"/>
              <a:buAutoNum type="arabicPeriod"/>
            </a:pPr>
            <a:r>
              <a:rPr lang="en-US" dirty="0" smtClean="0"/>
              <a:t>Import ULP Demo project into the workspace</a:t>
            </a:r>
          </a:p>
          <a:p>
            <a:pPr marL="914400" lvl="1" indent="-457200"/>
            <a:r>
              <a:rPr lang="en-US" dirty="0" smtClean="0"/>
              <a:t>Import -&gt; Existing CCS Eclipse Project</a:t>
            </a:r>
          </a:p>
          <a:p>
            <a:pPr marL="914400" lvl="1" indent="-457200"/>
            <a:r>
              <a:rPr lang="en-US" dirty="0" smtClean="0"/>
              <a:t>Project is located in:</a:t>
            </a:r>
          </a:p>
          <a:p>
            <a:pPr marL="1371600" lvl="2" indent="-457200"/>
            <a:r>
              <a:rPr lang="en-US" dirty="0" smtClean="0"/>
              <a:t>C:\ti\LaunchPad\ulp_demo</a:t>
            </a:r>
          </a:p>
          <a:p>
            <a:pPr marL="514350" indent="-514350">
              <a:buFont typeface="+mj-lt"/>
              <a:buAutoNum type="arabicPeriod"/>
            </a:pPr>
            <a:r>
              <a:rPr lang="en-US" dirty="0" smtClean="0"/>
              <a:t>Explore the one source file ‘</a:t>
            </a:r>
            <a:r>
              <a:rPr lang="en-US" dirty="0" err="1" smtClean="0"/>
              <a:t>ulp_demo.c</a:t>
            </a:r>
            <a:r>
              <a:rPr lang="en-US" dirty="0" smtClean="0"/>
              <a:t>’</a:t>
            </a:r>
          </a:p>
          <a:p>
            <a:pPr marL="514350" indent="-514350">
              <a:buFont typeface="+mj-lt"/>
              <a:buAutoNum type="arabicPeriod"/>
            </a:pPr>
            <a:r>
              <a:rPr lang="en-US" dirty="0" smtClean="0"/>
              <a:t>Build it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p:txBody>
          <a:bodyPr/>
          <a:lstStyle/>
          <a:p>
            <a:r>
              <a:rPr lang="en-US" smtClean="0"/>
              <a:t>ULP Diagnostics</a:t>
            </a:r>
          </a:p>
        </p:txBody>
      </p:sp>
      <p:sp>
        <p:nvSpPr>
          <p:cNvPr id="220162" name="Rectangle 3"/>
          <p:cNvSpPr>
            <a:spLocks noGrp="1" noChangeArrowheads="1"/>
          </p:cNvSpPr>
          <p:nvPr>
            <p:ph type="body" idx="1"/>
          </p:nvPr>
        </p:nvSpPr>
        <p:spPr/>
        <p:txBody>
          <a:bodyPr/>
          <a:lstStyle/>
          <a:p>
            <a:r>
              <a:rPr lang="en-US" dirty="0" smtClean="0"/>
              <a:t>ULP Diagnostics appear in problems view</a:t>
            </a:r>
          </a:p>
          <a:p>
            <a:pPr marL="514350" indent="-514350">
              <a:buFont typeface="+mj-lt"/>
              <a:buAutoNum type="arabicPeriod"/>
            </a:pPr>
            <a:r>
              <a:rPr lang="en-US" dirty="0" smtClean="0"/>
              <a:t>Maximize ‘Problems’ view</a:t>
            </a:r>
          </a:p>
          <a:p>
            <a:pPr marL="514350" indent="-514350">
              <a:buFont typeface="+mj-lt"/>
              <a:buAutoNum type="arabicPeriod"/>
            </a:pPr>
            <a:r>
              <a:rPr lang="en-US" dirty="0" smtClean="0"/>
              <a:t>Click on link to open advice window for that diagnostic</a:t>
            </a:r>
          </a:p>
          <a:p>
            <a:r>
              <a:rPr lang="en-US" dirty="0" smtClean="0"/>
              <a:t>Experiment with the links</a:t>
            </a:r>
          </a:p>
          <a:p>
            <a:r>
              <a:rPr lang="en-US" dirty="0" smtClean="0"/>
              <a:t>Can position Advice window anywhere</a:t>
            </a:r>
          </a:p>
          <a:p>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5" descr="problems and advice"/>
          <p:cNvPicPr>
            <a:picLocks noChangeAspect="1" noChangeArrowheads="1"/>
          </p:cNvPicPr>
          <p:nvPr/>
        </p:nvPicPr>
        <p:blipFill>
          <a:blip r:embed="rId3" cstate="print"/>
          <a:srcRect/>
          <a:stretch>
            <a:fillRect/>
          </a:stretch>
        </p:blipFill>
        <p:spPr bwMode="auto">
          <a:xfrm>
            <a:off x="381000" y="533400"/>
            <a:ext cx="8496300" cy="5484813"/>
          </a:xfrm>
          <a:prstGeom prst="rect">
            <a:avLst/>
          </a:prstGeom>
          <a:noFill/>
          <a:ln w="9525">
            <a:noFill/>
            <a:miter lim="800000"/>
            <a:headEnd/>
            <a:tailEnd/>
          </a:ln>
        </p:spPr>
      </p:pic>
      <p:sp>
        <p:nvSpPr>
          <p:cNvPr id="58375" name="Text Box 7"/>
          <p:cNvSpPr txBox="1">
            <a:spLocks noChangeArrowheads="1"/>
          </p:cNvSpPr>
          <p:nvPr/>
        </p:nvSpPr>
        <p:spPr bwMode="auto">
          <a:xfrm>
            <a:off x="2590800" y="838200"/>
            <a:ext cx="1981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l">
              <a:spcBef>
                <a:spcPct val="50000"/>
              </a:spcBef>
              <a:defRPr/>
            </a:pPr>
            <a:r>
              <a:rPr lang="en-US">
                <a:solidFill>
                  <a:schemeClr val="hlink"/>
                </a:solidFill>
              </a:rPr>
              <a:t>Click here!</a:t>
            </a:r>
          </a:p>
        </p:txBody>
      </p:sp>
      <p:sp>
        <p:nvSpPr>
          <p:cNvPr id="58376" name="Line 8"/>
          <p:cNvSpPr>
            <a:spLocks noChangeShapeType="1"/>
          </p:cNvSpPr>
          <p:nvPr/>
        </p:nvSpPr>
        <p:spPr bwMode="auto">
          <a:xfrm flipH="1">
            <a:off x="1295400" y="1066800"/>
            <a:ext cx="1295400" cy="457200"/>
          </a:xfrm>
          <a:prstGeom prst="line">
            <a:avLst/>
          </a:prstGeom>
          <a:noFill/>
          <a:ln w="9525">
            <a:solidFill>
              <a:schemeClr val="tx1"/>
            </a:solidFill>
            <a:round/>
            <a:headEnd/>
            <a:tailEnd type="triangle" w="lg" len="lg"/>
          </a:ln>
          <a:effectLst>
            <a:prstShdw prst="shdw17" dist="17961" dir="2700000">
              <a:schemeClr val="tx1">
                <a:gamma/>
                <a:shade val="60000"/>
                <a:invGamma/>
              </a:schemeClr>
            </a:prstShdw>
          </a:effectLst>
        </p:spPr>
        <p:txBody>
          <a:bodyPr/>
          <a:lstStyle/>
          <a:p>
            <a:pPr algn="l">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p:txBody>
          <a:bodyPr/>
          <a:lstStyle/>
          <a:p>
            <a:pPr>
              <a:defRPr/>
            </a:pPr>
            <a:r>
              <a:rPr lang="en-CA" dirty="0" smtClean="0"/>
              <a:t>Workspace</a:t>
            </a:r>
          </a:p>
        </p:txBody>
      </p:sp>
      <p:sp>
        <p:nvSpPr>
          <p:cNvPr id="61442" name="Content Placeholder 4"/>
          <p:cNvSpPr>
            <a:spLocks noGrp="1"/>
          </p:cNvSpPr>
          <p:nvPr>
            <p:ph idx="1"/>
          </p:nvPr>
        </p:nvSpPr>
        <p:spPr/>
        <p:txBody>
          <a:bodyPr/>
          <a:lstStyle/>
          <a:p>
            <a:r>
              <a:rPr lang="en-CA" sz="2400" smtClean="0"/>
              <a:t>Launch CCS and select a workspace folder</a:t>
            </a:r>
          </a:p>
          <a:p>
            <a:pPr lvl="1"/>
            <a:r>
              <a:rPr lang="en-CA" sz="2200" smtClean="0"/>
              <a:t>Defaults to your user folder</a:t>
            </a:r>
            <a:endParaRPr lang="en-CA" smtClean="0"/>
          </a:p>
          <a:p>
            <a:pPr lvl="1"/>
            <a:endParaRPr lang="en-CA" smtClean="0"/>
          </a:p>
        </p:txBody>
      </p:sp>
      <p:pic>
        <p:nvPicPr>
          <p:cNvPr id="61443" name="Picture 4" descr="CCSv4_concepts02"/>
          <p:cNvPicPr>
            <a:picLocks noChangeAspect="1" noChangeArrowheads="1"/>
          </p:cNvPicPr>
          <p:nvPr/>
        </p:nvPicPr>
        <p:blipFill>
          <a:blip r:embed="rId3" cstate="print"/>
          <a:srcRect/>
          <a:stretch>
            <a:fillRect/>
          </a:stretch>
        </p:blipFill>
        <p:spPr bwMode="auto">
          <a:xfrm>
            <a:off x="1565275" y="2276475"/>
            <a:ext cx="5743575" cy="3524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p:nvPr>
        </p:nvSpPr>
        <p:spPr/>
        <p:txBody>
          <a:bodyPr/>
          <a:lstStyle/>
          <a:p>
            <a:r>
              <a:rPr lang="en-US" smtClean="0"/>
              <a:t>Fix Rule 8.1</a:t>
            </a:r>
          </a:p>
        </p:txBody>
      </p:sp>
      <p:sp>
        <p:nvSpPr>
          <p:cNvPr id="222210" name="Rectangle 3"/>
          <p:cNvSpPr>
            <a:spLocks noGrp="1" noChangeArrowheads="1"/>
          </p:cNvSpPr>
          <p:nvPr>
            <p:ph type="body" idx="1"/>
          </p:nvPr>
        </p:nvSpPr>
        <p:spPr/>
        <p:txBody>
          <a:bodyPr/>
          <a:lstStyle/>
          <a:p>
            <a:pPr>
              <a:lnSpc>
                <a:spcPct val="90000"/>
              </a:lnSpc>
            </a:pPr>
            <a:r>
              <a:rPr lang="en-US" dirty="0" smtClean="0"/>
              <a:t>For function ulp_demo_rule_8_1</a:t>
            </a:r>
          </a:p>
          <a:p>
            <a:pPr>
              <a:lnSpc>
                <a:spcPct val="90000"/>
              </a:lnSpc>
            </a:pPr>
            <a:r>
              <a:rPr lang="en-US" dirty="0" smtClean="0"/>
              <a:t>Static and const variables are preferred over plain local variables</a:t>
            </a:r>
          </a:p>
          <a:p>
            <a:pPr lvl="1">
              <a:lnSpc>
                <a:spcPct val="90000"/>
              </a:lnSpc>
            </a:pPr>
            <a:r>
              <a:rPr lang="en-US" dirty="0" smtClean="0"/>
              <a:t>Add</a:t>
            </a:r>
            <a:r>
              <a:rPr lang="en-US" dirty="0" smtClean="0">
                <a:latin typeface="Courier New" pitchFamily="49" charset="0"/>
              </a:rPr>
              <a:t> static const </a:t>
            </a:r>
            <a:r>
              <a:rPr lang="en-US" dirty="0" smtClean="0"/>
              <a:t>before</a:t>
            </a:r>
            <a:r>
              <a:rPr lang="en-US" dirty="0" smtClean="0">
                <a:latin typeface="Courier New" pitchFamily="49" charset="0"/>
              </a:rPr>
              <a:t> </a:t>
            </a:r>
            <a:r>
              <a:rPr lang="en-US" dirty="0" err="1" smtClean="0">
                <a:latin typeface="Courier New" pitchFamily="49" charset="0"/>
              </a:rPr>
              <a:t>const_local</a:t>
            </a:r>
            <a:endParaRPr lang="en-US" dirty="0" smtClean="0">
              <a:latin typeface="Courier New" pitchFamily="49" charset="0"/>
            </a:endParaRPr>
          </a:p>
          <a:p>
            <a:pPr>
              <a:lnSpc>
                <a:spcPct val="90000"/>
              </a:lnSpc>
            </a:pPr>
            <a:r>
              <a:rPr lang="en-US" dirty="0" smtClean="0"/>
              <a:t>Make change directly</a:t>
            </a:r>
          </a:p>
          <a:p>
            <a:pPr>
              <a:lnSpc>
                <a:spcPct val="90000"/>
              </a:lnSpc>
            </a:pPr>
            <a:r>
              <a:rPr lang="en-US" dirty="0" smtClean="0"/>
              <a:t>Or cheat …</a:t>
            </a:r>
          </a:p>
          <a:p>
            <a:pPr lvl="1">
              <a:lnSpc>
                <a:spcPct val="90000"/>
              </a:lnSpc>
            </a:pPr>
            <a:r>
              <a:rPr lang="en-US" dirty="0" smtClean="0"/>
              <a:t>Change </a:t>
            </a:r>
            <a:r>
              <a:rPr lang="en-US" dirty="0" smtClean="0">
                <a:latin typeface="Courier New" pitchFamily="49" charset="0"/>
              </a:rPr>
              <a:t>#define BREAK_RULE_8_1</a:t>
            </a:r>
            <a:r>
              <a:rPr lang="en-US" dirty="0" smtClean="0"/>
              <a:t> to 0</a:t>
            </a:r>
          </a:p>
          <a:p>
            <a:pPr>
              <a:lnSpc>
                <a:spcPct val="90000"/>
              </a:lnSpc>
            </a:pPr>
            <a:r>
              <a:rPr lang="en-US" dirty="0" smtClean="0"/>
              <a:t>Build</a:t>
            </a:r>
          </a:p>
          <a:p>
            <a:pPr>
              <a:lnSpc>
                <a:spcPct val="90000"/>
              </a:lnSpc>
            </a:pPr>
            <a:r>
              <a:rPr lang="en-US" dirty="0" smtClean="0"/>
              <a:t>Diagnostic about rule 8.1 no longer in problems view</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4" descr="fix_rule_8_1"/>
          <p:cNvPicPr>
            <a:picLocks noChangeAspect="1" noChangeArrowheads="1"/>
          </p:cNvPicPr>
          <p:nvPr/>
        </p:nvPicPr>
        <p:blipFill>
          <a:blip r:embed="rId3" cstate="print"/>
          <a:srcRect/>
          <a:stretch>
            <a:fillRect/>
          </a:stretch>
        </p:blipFill>
        <p:spPr bwMode="auto">
          <a:xfrm>
            <a:off x="1219200" y="1343025"/>
            <a:ext cx="6705600" cy="4171950"/>
          </a:xfrm>
          <a:prstGeom prst="rect">
            <a:avLst/>
          </a:prstGeom>
          <a:noFill/>
          <a:ln w="9525">
            <a:noFill/>
            <a:miter lim="800000"/>
            <a:headEnd/>
            <a:tailEnd/>
          </a:ln>
        </p:spPr>
      </p:pic>
      <p:sp>
        <p:nvSpPr>
          <p:cNvPr id="61445" name="Rectangle 5"/>
          <p:cNvSpPr>
            <a:spLocks noGrp="1" noChangeArrowheads="1"/>
          </p:cNvSpPr>
          <p:nvPr>
            <p:ph type="title"/>
          </p:nvPr>
        </p:nvSpPr>
        <p:spPr/>
        <p:txBody>
          <a:bodyPr/>
          <a:lstStyle/>
          <a:p>
            <a:r>
              <a:rPr lang="en-US" smtClean="0">
                <a:effectLst>
                  <a:outerShdw blurRad="38100" dist="38100" dir="2700000" algn="tl">
                    <a:srgbClr val="C0C0C0"/>
                  </a:outerShdw>
                </a:effectLst>
              </a:rPr>
              <a:t>Rule 8.1 – After Fix</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r>
              <a:rPr lang="en-US" smtClean="0"/>
              <a:t>Fix Rule 11.1</a:t>
            </a:r>
          </a:p>
        </p:txBody>
      </p:sp>
      <p:sp>
        <p:nvSpPr>
          <p:cNvPr id="224258" name="Rectangle 3"/>
          <p:cNvSpPr>
            <a:spLocks noGrp="1" noChangeArrowheads="1"/>
          </p:cNvSpPr>
          <p:nvPr>
            <p:ph type="body" idx="1"/>
          </p:nvPr>
        </p:nvSpPr>
        <p:spPr/>
        <p:txBody>
          <a:bodyPr/>
          <a:lstStyle/>
          <a:p>
            <a:r>
              <a:rPr lang="en-US" dirty="0" smtClean="0"/>
              <a:t>For function ulp_demo_rule_11_1</a:t>
            </a:r>
          </a:p>
          <a:p>
            <a:r>
              <a:rPr lang="en-US" dirty="0" smtClean="0"/>
              <a:t>Change #define F1 … F4 to 1, 2, 4, 8</a:t>
            </a:r>
          </a:p>
          <a:p>
            <a:pPr lvl="1"/>
            <a:r>
              <a:rPr lang="en-US" dirty="0" smtClean="0"/>
              <a:t>MSP430 can use those constant values cheaply</a:t>
            </a:r>
          </a:p>
          <a:p>
            <a:r>
              <a:rPr lang="en-US" dirty="0" smtClean="0"/>
              <a:t>Make change directly</a:t>
            </a:r>
          </a:p>
          <a:p>
            <a:r>
              <a:rPr lang="en-US" dirty="0" smtClean="0"/>
              <a:t>Or cheat …</a:t>
            </a:r>
          </a:p>
          <a:p>
            <a:pPr lvl="1"/>
            <a:r>
              <a:rPr lang="en-US" dirty="0" smtClean="0"/>
              <a:t>Change </a:t>
            </a:r>
            <a:r>
              <a:rPr lang="en-US" dirty="0" smtClean="0">
                <a:latin typeface="Courier New" pitchFamily="49" charset="0"/>
              </a:rPr>
              <a:t>#define BREAK_RULE_11_1</a:t>
            </a:r>
            <a:r>
              <a:rPr lang="en-US" dirty="0" smtClean="0"/>
              <a:t> to 0</a:t>
            </a:r>
          </a:p>
          <a:p>
            <a:r>
              <a:rPr lang="en-US" dirty="0" smtClean="0"/>
              <a:t>Build</a:t>
            </a:r>
          </a:p>
          <a:p>
            <a:r>
              <a:rPr lang="en-US" dirty="0" smtClean="0"/>
              <a:t>Diagnostic about rule 11.1 no longer in problems view</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en-US" smtClean="0">
                <a:effectLst>
                  <a:outerShdw blurRad="38100" dist="38100" dir="2700000" algn="tl">
                    <a:srgbClr val="C0C0C0"/>
                  </a:outerShdw>
                </a:effectLst>
              </a:rPr>
              <a:t>Rule 11.1 – After Fix</a:t>
            </a:r>
          </a:p>
        </p:txBody>
      </p:sp>
      <p:pic>
        <p:nvPicPr>
          <p:cNvPr id="225282" name="Picture 6" descr="fix_rule_11_1"/>
          <p:cNvPicPr>
            <a:picLocks noChangeAspect="1" noChangeArrowheads="1"/>
          </p:cNvPicPr>
          <p:nvPr/>
        </p:nvPicPr>
        <p:blipFill>
          <a:blip r:embed="rId3" cstate="print"/>
          <a:srcRect/>
          <a:stretch>
            <a:fillRect/>
          </a:stretch>
        </p:blipFill>
        <p:spPr bwMode="auto">
          <a:xfrm>
            <a:off x="1357313" y="1233488"/>
            <a:ext cx="64293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r>
              <a:rPr lang="en-US" smtClean="0"/>
              <a:t>Fix Rule 13.1</a:t>
            </a:r>
          </a:p>
        </p:txBody>
      </p:sp>
      <p:sp>
        <p:nvSpPr>
          <p:cNvPr id="226306" name="Rectangle 3"/>
          <p:cNvSpPr>
            <a:spLocks noGrp="1" noChangeArrowheads="1"/>
          </p:cNvSpPr>
          <p:nvPr>
            <p:ph type="body" idx="1"/>
          </p:nvPr>
        </p:nvSpPr>
        <p:spPr/>
        <p:txBody>
          <a:bodyPr/>
          <a:lstStyle/>
          <a:p>
            <a:r>
              <a:rPr lang="en-US" dirty="0" smtClean="0"/>
              <a:t>For function ulp_demo_rule_13_1</a:t>
            </a:r>
          </a:p>
          <a:p>
            <a:r>
              <a:rPr lang="en-US" dirty="0" smtClean="0"/>
              <a:t>Change to loop that counts from N-1 to 0</a:t>
            </a:r>
          </a:p>
          <a:p>
            <a:pPr lvl="1"/>
            <a:r>
              <a:rPr lang="en-US" dirty="0" smtClean="0"/>
              <a:t>Comparisons against 0 are cheaper</a:t>
            </a:r>
          </a:p>
          <a:p>
            <a:r>
              <a:rPr lang="en-US" dirty="0" smtClean="0"/>
              <a:t>Make change directly</a:t>
            </a:r>
          </a:p>
          <a:p>
            <a:r>
              <a:rPr lang="en-US" dirty="0" smtClean="0"/>
              <a:t>Or cheat …</a:t>
            </a:r>
          </a:p>
          <a:p>
            <a:pPr lvl="1"/>
            <a:r>
              <a:rPr lang="en-US" dirty="0" smtClean="0"/>
              <a:t>Change </a:t>
            </a:r>
            <a:r>
              <a:rPr lang="en-US" dirty="0" smtClean="0">
                <a:latin typeface="Courier New" pitchFamily="49" charset="0"/>
              </a:rPr>
              <a:t>#define BREAK_RULE_13_1</a:t>
            </a:r>
            <a:r>
              <a:rPr lang="en-US" dirty="0" smtClean="0"/>
              <a:t> to 0</a:t>
            </a:r>
          </a:p>
          <a:p>
            <a:r>
              <a:rPr lang="en-US" dirty="0" smtClean="0"/>
              <a:t>Build</a:t>
            </a:r>
          </a:p>
          <a:p>
            <a:r>
              <a:rPr lang="en-US" dirty="0" smtClean="0"/>
              <a:t>Diagnostic about rule 13.1 no longer in problems view</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en-US" smtClean="0">
                <a:effectLst>
                  <a:outerShdw blurRad="38100" dist="38100" dir="2700000" algn="tl">
                    <a:srgbClr val="C0C0C0"/>
                  </a:outerShdw>
                </a:effectLst>
              </a:rPr>
              <a:t>Rule 13.1 – After Fix</a:t>
            </a:r>
          </a:p>
        </p:txBody>
      </p:sp>
      <p:pic>
        <p:nvPicPr>
          <p:cNvPr id="227330" name="Picture 5" descr="fix_rule_13_1"/>
          <p:cNvPicPr>
            <a:picLocks noChangeAspect="1" noChangeArrowheads="1"/>
          </p:cNvPicPr>
          <p:nvPr/>
        </p:nvPicPr>
        <p:blipFill>
          <a:blip r:embed="rId3" cstate="print"/>
          <a:srcRect/>
          <a:stretch>
            <a:fillRect/>
          </a:stretch>
        </p:blipFill>
        <p:spPr bwMode="auto">
          <a:xfrm>
            <a:off x="1266825" y="1066800"/>
            <a:ext cx="6610350" cy="3781425"/>
          </a:xfrm>
          <a:prstGeom prst="rect">
            <a:avLst/>
          </a:prstGeom>
          <a:noFill/>
          <a:ln w="9525">
            <a:noFill/>
            <a:miter lim="800000"/>
            <a:headEnd/>
            <a:tailEnd/>
          </a:ln>
        </p:spPr>
      </p:pic>
      <p:sp>
        <p:nvSpPr>
          <p:cNvPr id="227331" name="Rectangle 6"/>
          <p:cNvSpPr>
            <a:spLocks noChangeArrowheads="1"/>
          </p:cNvSpPr>
          <p:nvPr/>
        </p:nvSpPr>
        <p:spPr bwMode="auto">
          <a:xfrm>
            <a:off x="333375" y="4648200"/>
            <a:ext cx="8467725" cy="1524000"/>
          </a:xfrm>
          <a:prstGeom prst="rect">
            <a:avLst/>
          </a:prstGeom>
          <a:noFill/>
          <a:ln w="9525">
            <a:noFill/>
            <a:miter lim="800000"/>
            <a:headEnd/>
            <a:tailEnd/>
          </a:ln>
        </p:spPr>
        <p:txBody>
          <a:bodyPr/>
          <a:lstStyle/>
          <a:p>
            <a:pPr marL="342900" indent="-342900" algn="l" eaLnBrk="0" hangingPunct="0">
              <a:spcBef>
                <a:spcPct val="20000"/>
              </a:spcBef>
              <a:buFontTx/>
              <a:buChar char="•"/>
            </a:pPr>
            <a:r>
              <a:rPr lang="en-US" sz="2800"/>
              <a:t>Rule 1.1 problem remains</a:t>
            </a:r>
          </a:p>
          <a:p>
            <a:pPr marL="342900" indent="-342900" algn="l" eaLnBrk="0" hangingPunct="0">
              <a:spcBef>
                <a:spcPct val="20000"/>
              </a:spcBef>
              <a:buFontTx/>
              <a:buChar char="•"/>
            </a:pPr>
            <a:r>
              <a:rPr lang="en-US" sz="2800"/>
              <a:t>Click the link to see related advice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p:txBody>
          <a:bodyPr/>
          <a:lstStyle/>
          <a:p>
            <a:r>
              <a:rPr lang="en-US" smtClean="0"/>
              <a:t>Importance of Rule 1.1</a:t>
            </a:r>
          </a:p>
        </p:txBody>
      </p:sp>
      <p:pic>
        <p:nvPicPr>
          <p:cNvPr id="228354" name="Picture 4" descr="advice_rule_1_1"/>
          <p:cNvPicPr>
            <a:picLocks noChangeAspect="1" noChangeArrowheads="1"/>
          </p:cNvPicPr>
          <p:nvPr/>
        </p:nvPicPr>
        <p:blipFill>
          <a:blip r:embed="rId3" cstate="print"/>
          <a:srcRect/>
          <a:stretch>
            <a:fillRect/>
          </a:stretch>
        </p:blipFill>
        <p:spPr bwMode="auto">
          <a:xfrm>
            <a:off x="800100" y="976313"/>
            <a:ext cx="7543800" cy="490537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p:txBody>
          <a:bodyPr/>
          <a:lstStyle/>
          <a:p>
            <a:r>
              <a:rPr lang="en-US" smtClean="0"/>
              <a:t>Importance of Rule 1.1</a:t>
            </a:r>
          </a:p>
        </p:txBody>
      </p:sp>
      <p:sp>
        <p:nvSpPr>
          <p:cNvPr id="229378" name="Rectangle 3"/>
          <p:cNvSpPr>
            <a:spLocks noGrp="1" noChangeArrowheads="1"/>
          </p:cNvSpPr>
          <p:nvPr>
            <p:ph type="body" idx="1"/>
          </p:nvPr>
        </p:nvSpPr>
        <p:spPr/>
        <p:txBody>
          <a:bodyPr/>
          <a:lstStyle/>
          <a:p>
            <a:r>
              <a:rPr lang="en-US" smtClean="0"/>
              <a:t>Remain in low power mode (LPM) as long as possible</a:t>
            </a:r>
          </a:p>
          <a:p>
            <a:r>
              <a:rPr lang="en-US" smtClean="0"/>
              <a:t>Cannot run any code while in LPM</a:t>
            </a:r>
          </a:p>
          <a:p>
            <a:r>
              <a:rPr lang="en-US" smtClean="0"/>
              <a:t>Come out of LPM with an interrupt</a:t>
            </a:r>
          </a:p>
          <a:p>
            <a:r>
              <a:rPr lang="en-US" smtClean="0"/>
              <a:t>Primary technique for conserving power</a:t>
            </a:r>
          </a:p>
          <a:p>
            <a:r>
              <a:rPr lang="en-US" smtClean="0"/>
              <a:t>More details beyond scope of this demo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3"/>
          <p:cNvSpPr>
            <a:spLocks noGrp="1"/>
          </p:cNvSpPr>
          <p:nvPr>
            <p:ph type="title"/>
          </p:nvPr>
        </p:nvSpPr>
        <p:spPr>
          <a:xfrm>
            <a:off x="722313" y="2924175"/>
            <a:ext cx="7772400" cy="1362075"/>
          </a:xfrm>
        </p:spPr>
        <p:txBody>
          <a:bodyPr/>
          <a:lstStyle/>
          <a:p>
            <a:pPr>
              <a:defRPr/>
            </a:pPr>
            <a:r>
              <a:rPr lang="en-CA" dirty="0" smtClean="0"/>
              <a:t>Lab 5 : GRACE</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a:defRPr/>
            </a:pPr>
            <a:r>
              <a:rPr lang="en-CA" dirty="0" smtClean="0"/>
              <a:t>Create a New (Grace) Project</a:t>
            </a:r>
          </a:p>
        </p:txBody>
      </p:sp>
      <p:sp>
        <p:nvSpPr>
          <p:cNvPr id="67586" name="Content Placeholder 2"/>
          <p:cNvSpPr>
            <a:spLocks noGrp="1"/>
          </p:cNvSpPr>
          <p:nvPr>
            <p:ph idx="1"/>
          </p:nvPr>
        </p:nvSpPr>
        <p:spPr>
          <a:xfrm>
            <a:off x="333375" y="1185863"/>
            <a:ext cx="4310063" cy="4692650"/>
          </a:xfrm>
        </p:spPr>
        <p:txBody>
          <a:bodyPr/>
          <a:lstStyle/>
          <a:p>
            <a:pPr>
              <a:buFont typeface="+mj-lt"/>
              <a:buAutoNum type="arabicPeriod"/>
            </a:pPr>
            <a:r>
              <a:rPr lang="en-CA" sz="1800" dirty="0" smtClean="0"/>
              <a:t>Start the Project Wizard</a:t>
            </a:r>
          </a:p>
          <a:p>
            <a:pPr marL="800100" lvl="1" indent="-342900"/>
            <a:r>
              <a:rPr lang="en-CA" sz="1600" dirty="0" smtClean="0"/>
              <a:t>Select ‘New Project’ on the Welcome page</a:t>
            </a:r>
          </a:p>
          <a:p>
            <a:pPr marL="800100" lvl="1" indent="-342900">
              <a:buFont typeface="+mj-lt"/>
              <a:buAutoNum type="arabicPeriod"/>
            </a:pPr>
            <a:endParaRPr lang="en-CA" sz="1600" dirty="0" smtClean="0"/>
          </a:p>
          <a:p>
            <a:pPr>
              <a:buFont typeface="+mj-lt"/>
              <a:buAutoNum type="arabicPeriod"/>
            </a:pPr>
            <a:r>
              <a:rPr lang="en-CA" sz="1800" dirty="0" smtClean="0"/>
              <a:t>Fill in the fields as shown on the right</a:t>
            </a:r>
          </a:p>
          <a:p>
            <a:pPr marL="800100" lvl="1" indent="-342900"/>
            <a:r>
              <a:rPr lang="en-CA" sz="1400" dirty="0" smtClean="0"/>
              <a:t>Select the ‘</a:t>
            </a:r>
            <a:r>
              <a:rPr lang="en-CA" sz="1400" b="1" dirty="0" smtClean="0"/>
              <a:t>Blink LED from the CPU</a:t>
            </a:r>
            <a:r>
              <a:rPr lang="en-CA" sz="1400" dirty="0" smtClean="0"/>
              <a:t>’ template  under  ‘</a:t>
            </a:r>
            <a:r>
              <a:rPr lang="en-CA" sz="1400" b="1" dirty="0" smtClean="0"/>
              <a:t>Grace Examples</a:t>
            </a:r>
            <a:r>
              <a:rPr lang="en-CA" sz="1400" dirty="0" smtClean="0"/>
              <a:t>’</a:t>
            </a:r>
          </a:p>
          <a:p>
            <a:pPr marL="800100" lvl="1" indent="-342900">
              <a:buFont typeface="+mj-lt"/>
              <a:buAutoNum type="arabicPeriod"/>
            </a:pPr>
            <a:endParaRPr lang="en-CA" sz="1600" dirty="0" smtClean="0"/>
          </a:p>
          <a:p>
            <a:pPr>
              <a:buFont typeface="+mj-lt"/>
              <a:buAutoNum type="arabicPeriod"/>
            </a:pPr>
            <a:r>
              <a:rPr lang="en-CA" sz="1800" dirty="0" smtClean="0"/>
              <a:t>Select ‘Finish’ when done </a:t>
            </a:r>
          </a:p>
          <a:p>
            <a:pPr lvl="1"/>
            <a:endParaRPr lang="en-CA" sz="1600" dirty="0"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14400"/>
            <a:ext cx="421596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Create the Project</a:t>
            </a:r>
            <a:endParaRPr lang="en-US" dirty="0" smtClean="0"/>
          </a:p>
        </p:txBody>
      </p:sp>
      <p:sp>
        <p:nvSpPr>
          <p:cNvPr id="65538" name="Rectangle 3"/>
          <p:cNvSpPr>
            <a:spLocks noGrp="1" noChangeArrowheads="1"/>
          </p:cNvSpPr>
          <p:nvPr>
            <p:ph idx="1"/>
          </p:nvPr>
        </p:nvSpPr>
        <p:spPr>
          <a:xfrm>
            <a:off x="333375" y="1124744"/>
            <a:ext cx="3086498" cy="4753769"/>
          </a:xfrm>
        </p:spPr>
        <p:txBody>
          <a:bodyPr/>
          <a:lstStyle/>
          <a:p>
            <a:pPr>
              <a:buFont typeface="+mj-lt"/>
              <a:buAutoNum type="arabicPeriod"/>
            </a:pPr>
            <a:r>
              <a:rPr lang="en-US" sz="1600" b="0" dirty="0" smtClean="0"/>
              <a:t>Create a new project in the CCS Workspace by going to menu </a:t>
            </a:r>
            <a:r>
              <a:rPr lang="en-US" sz="1600" b="0" i="1" dirty="0" smtClean="0"/>
              <a:t>Project</a:t>
            </a:r>
            <a:r>
              <a:rPr lang="en-US" sz="1600" b="0" dirty="0" smtClean="0"/>
              <a:t> </a:t>
            </a:r>
            <a:r>
              <a:rPr lang="en-US" sz="1600" b="0" dirty="0" smtClean="0">
                <a:sym typeface="Wingdings" pitchFamily="2" charset="2"/>
              </a:rPr>
              <a:t> </a:t>
            </a:r>
            <a:r>
              <a:rPr lang="en-US" sz="1600" i="1" dirty="0" smtClean="0"/>
              <a:t>New CCS </a:t>
            </a:r>
            <a:r>
              <a:rPr lang="en-US" sz="1600" i="1" dirty="0" smtClean="0"/>
              <a:t>Project</a:t>
            </a:r>
            <a:r>
              <a:rPr lang="en-US" sz="1600" dirty="0" smtClean="0">
                <a:sym typeface="Wingdings" pitchFamily="2" charset="2"/>
              </a:rPr>
              <a:t> </a:t>
            </a:r>
            <a:endParaRPr lang="en-US" sz="1600" b="0" i="1" dirty="0" smtClean="0"/>
          </a:p>
          <a:p>
            <a:pPr marL="342900" indent="-342900">
              <a:buFont typeface="+mj-lt"/>
              <a:buAutoNum type="arabicPeriod"/>
            </a:pPr>
            <a:r>
              <a:rPr lang="en-US" sz="1600" b="0" dirty="0" smtClean="0"/>
              <a:t>Fill in the boxes as shown in the image.  Select the Blink LED template and double check the exact device variant with that in the </a:t>
            </a:r>
            <a:r>
              <a:rPr lang="en-US" sz="1600" b="0" dirty="0" err="1" smtClean="0"/>
              <a:t>launchpad</a:t>
            </a:r>
            <a:r>
              <a:rPr lang="en-US" sz="1600" b="0" dirty="0" smtClean="0"/>
              <a:t> socket</a:t>
            </a:r>
            <a:endParaRPr lang="en-US" sz="1200" b="0" dirty="0" smtClean="0"/>
          </a:p>
          <a:p>
            <a:pPr marL="342900" indent="-342900">
              <a:buFont typeface="+mj-lt"/>
              <a:buAutoNum type="arabicPeriod"/>
            </a:pPr>
            <a:r>
              <a:rPr lang="pt-BR" sz="1600" b="0" dirty="0" smtClean="0"/>
              <a:t>Click </a:t>
            </a:r>
            <a:r>
              <a:rPr lang="pt-BR" sz="1600" b="0" i="1" dirty="0" smtClean="0"/>
              <a:t>Finish</a:t>
            </a:r>
          </a:p>
          <a:p>
            <a:pPr>
              <a:buFont typeface="+mj-lt"/>
              <a:buAutoNum type="arabicPeriod"/>
            </a:pPr>
            <a:r>
              <a:rPr lang="en-US" sz="1600" dirty="0" smtClean="0"/>
              <a:t>You may close the “Getting Started” window if still open.</a:t>
            </a:r>
            <a:endParaRPr lang="en-US" sz="1600" b="0" i="1"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14400"/>
            <a:ext cx="4341342"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Grace – Configuration File</a:t>
            </a:r>
          </a:p>
        </p:txBody>
      </p:sp>
      <p:pic>
        <p:nvPicPr>
          <p:cNvPr id="10242" name="Picture 2"/>
          <p:cNvPicPr>
            <a:picLocks noChangeAspect="1" noChangeArrowheads="1"/>
          </p:cNvPicPr>
          <p:nvPr/>
        </p:nvPicPr>
        <p:blipFill>
          <a:blip r:embed="rId3" cstate="print"/>
          <a:srcRect/>
          <a:stretch>
            <a:fillRect/>
          </a:stretch>
        </p:blipFill>
        <p:spPr bwMode="auto">
          <a:xfrm>
            <a:off x="381001" y="1371600"/>
            <a:ext cx="8149842" cy="43434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200" dirty="0" smtClean="0"/>
              <a:t>Grace – Building/Running the Example</a:t>
            </a:r>
          </a:p>
        </p:txBody>
      </p:sp>
      <p:sp>
        <p:nvSpPr>
          <p:cNvPr id="70659" name="Rectangle 3"/>
          <p:cNvSpPr>
            <a:spLocks noGrp="1" noChangeArrowheads="1"/>
          </p:cNvSpPr>
          <p:nvPr>
            <p:ph type="body" idx="1"/>
          </p:nvPr>
        </p:nvSpPr>
        <p:spPr/>
        <p:txBody>
          <a:bodyPr/>
          <a:lstStyle/>
          <a:p>
            <a:pPr marL="457200" indent="-457200">
              <a:buFont typeface="+mj-lt"/>
              <a:buAutoNum type="arabicPeriod"/>
            </a:pPr>
            <a:r>
              <a:rPr lang="en-US" sz="2400" dirty="0" smtClean="0"/>
              <a:t>Build and load the Grace example using the ‘Debug’ button</a:t>
            </a:r>
          </a:p>
          <a:p>
            <a:pPr marL="914400" lvl="1" indent="-457200"/>
            <a:r>
              <a:rPr lang="en-US" sz="2000" dirty="0" smtClean="0"/>
              <a:t>HINT: Make sure the new grace example project is in focus</a:t>
            </a:r>
          </a:p>
          <a:p>
            <a:pPr marL="457200" indent="-457200">
              <a:buFont typeface="+mj-lt"/>
              <a:buAutoNum type="arabicPeriod"/>
            </a:pPr>
            <a:r>
              <a:rPr lang="en-US" sz="2400" dirty="0" smtClean="0"/>
              <a:t>Run the example</a:t>
            </a:r>
          </a:p>
          <a:p>
            <a:pPr marL="457200" indent="-457200">
              <a:buFont typeface="+mj-lt"/>
              <a:buAutoNum type="arabicPeriod"/>
            </a:pPr>
            <a:r>
              <a:rPr lang="en-US" sz="2400" dirty="0" smtClean="0"/>
              <a:t>LED1 should be blinking </a:t>
            </a:r>
          </a:p>
          <a:p>
            <a:pPr marL="914400" lvl="1" indent="-457200"/>
            <a:r>
              <a:rPr lang="en-US" sz="2000" dirty="0" smtClean="0"/>
              <a:t>Note the blink rate</a:t>
            </a:r>
          </a:p>
          <a:p>
            <a:pPr marL="457200" indent="-457200">
              <a:buFont typeface="+mj-lt"/>
              <a:buAutoNum type="arabicPeriod"/>
            </a:pPr>
            <a:r>
              <a:rPr lang="en-US" sz="2400" dirty="0" smtClean="0"/>
              <a:t>Terminate the debug session     and return to the ‘CCS Edit’ perspective</a:t>
            </a:r>
          </a:p>
          <a:p>
            <a:pPr lvl="1">
              <a:buNone/>
            </a:pPr>
            <a:r>
              <a:rPr lang="en-US" dirty="0" smtClean="0"/>
              <a:t/>
            </a:r>
            <a:br>
              <a:rPr lang="en-US" dirty="0" smtClean="0"/>
            </a:br>
            <a:endParaRPr lang="en-US" dirty="0" smtClean="0"/>
          </a:p>
        </p:txBody>
      </p:sp>
      <p:pic>
        <p:nvPicPr>
          <p:cNvPr id="5" name="Picture 4" descr="runButton"/>
          <p:cNvPicPr>
            <a:picLocks noChangeAspect="1" noChangeArrowheads="1"/>
          </p:cNvPicPr>
          <p:nvPr/>
        </p:nvPicPr>
        <p:blipFill>
          <a:blip r:embed="rId3" cstate="print"/>
          <a:srcRect/>
          <a:stretch>
            <a:fillRect/>
          </a:stretch>
        </p:blipFill>
        <p:spPr bwMode="auto">
          <a:xfrm>
            <a:off x="3200400" y="2514600"/>
            <a:ext cx="219075" cy="219075"/>
          </a:xfrm>
          <a:prstGeom prst="rect">
            <a:avLst/>
          </a:prstGeom>
          <a:noFill/>
          <a:ln w="9525">
            <a:noFill/>
            <a:miter lim="800000"/>
            <a:headEnd/>
            <a:tailEnd/>
          </a:ln>
        </p:spPr>
      </p:pic>
      <p:pic>
        <p:nvPicPr>
          <p:cNvPr id="6" name="Picture 2" descr="C:\Apps\CCSTraining\FAESummit2012\debug.PNG"/>
          <p:cNvPicPr>
            <a:picLocks noChangeAspect="1" noChangeArrowheads="1"/>
          </p:cNvPicPr>
          <p:nvPr/>
        </p:nvPicPr>
        <p:blipFill>
          <a:blip r:embed="rId4" cstate="print"/>
          <a:srcRect/>
          <a:stretch>
            <a:fillRect/>
          </a:stretch>
        </p:blipFill>
        <p:spPr bwMode="auto">
          <a:xfrm>
            <a:off x="8001000" y="1371600"/>
            <a:ext cx="219075" cy="209550"/>
          </a:xfrm>
          <a:prstGeom prst="rect">
            <a:avLst/>
          </a:prstGeom>
          <a:noFill/>
        </p:spPr>
      </p:pic>
      <p:pic>
        <p:nvPicPr>
          <p:cNvPr id="7" name="Picture 10" descr="stop"/>
          <p:cNvPicPr>
            <a:picLocks noChangeAspect="1" noChangeArrowheads="1"/>
          </p:cNvPicPr>
          <p:nvPr/>
        </p:nvPicPr>
        <p:blipFill>
          <a:blip r:embed="rId5" cstate="print"/>
          <a:srcRect/>
          <a:stretch>
            <a:fillRect/>
          </a:stretch>
        </p:blipFill>
        <p:spPr bwMode="auto">
          <a:xfrm>
            <a:off x="4800600" y="3733800"/>
            <a:ext cx="200025" cy="21907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200" dirty="0" smtClean="0"/>
              <a:t>Grace – Modifying the Example</a:t>
            </a:r>
          </a:p>
        </p:txBody>
      </p:sp>
      <p:sp>
        <p:nvSpPr>
          <p:cNvPr id="70659" name="Rectangle 3"/>
          <p:cNvSpPr>
            <a:spLocks noGrp="1" noChangeArrowheads="1"/>
          </p:cNvSpPr>
          <p:nvPr>
            <p:ph type="body" idx="1"/>
          </p:nvPr>
        </p:nvSpPr>
        <p:spPr/>
        <p:txBody>
          <a:bodyPr/>
          <a:lstStyle/>
          <a:p>
            <a:r>
              <a:rPr lang="en-US" sz="2400" dirty="0" smtClean="0"/>
              <a:t>Let’s change the blink rate. How? </a:t>
            </a:r>
          </a:p>
          <a:p>
            <a:pPr lvl="1"/>
            <a:r>
              <a:rPr lang="en-US" sz="1600" dirty="0" smtClean="0"/>
              <a:t>Modify the source code… or..</a:t>
            </a:r>
          </a:p>
          <a:p>
            <a:pPr lvl="1"/>
            <a:r>
              <a:rPr lang="en-US" sz="1600" dirty="0" smtClean="0"/>
              <a:t>Tweak register values… or..</a:t>
            </a:r>
          </a:p>
          <a:p>
            <a:pPr lvl="1"/>
            <a:r>
              <a:rPr lang="en-US" sz="1600" b="1" dirty="0" smtClean="0"/>
              <a:t>Use Grace to change the clock value!</a:t>
            </a:r>
          </a:p>
          <a:p>
            <a:pPr lvl="1"/>
            <a:endParaRPr lang="en-US" sz="1600" dirty="0" smtClean="0"/>
          </a:p>
          <a:p>
            <a:r>
              <a:rPr lang="en-US" sz="2400" dirty="0" smtClean="0"/>
              <a:t>In the ‘led.cfg’ file, select the ‘Device Overview’ button to see the peripheral modules available for configuration</a:t>
            </a:r>
          </a:p>
          <a:p>
            <a:pPr lvl="1">
              <a:buNone/>
            </a:pPr>
            <a:r>
              <a:rPr lang="en-US" dirty="0" smtClean="0"/>
              <a:t/>
            </a:r>
            <a:br>
              <a:rPr lang="en-US" dirty="0" smtClean="0"/>
            </a:br>
            <a:endParaRPr lang="en-US"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Grace – Modifying the Configuration</a:t>
            </a:r>
          </a:p>
        </p:txBody>
      </p:sp>
      <p:pic>
        <p:nvPicPr>
          <p:cNvPr id="11266" name="Picture 2"/>
          <p:cNvPicPr>
            <a:picLocks noChangeAspect="1" noChangeArrowheads="1"/>
          </p:cNvPicPr>
          <p:nvPr/>
        </p:nvPicPr>
        <p:blipFill>
          <a:blip r:embed="rId3" cstate="print"/>
          <a:srcRect/>
          <a:stretch>
            <a:fillRect/>
          </a:stretch>
        </p:blipFill>
        <p:spPr bwMode="auto">
          <a:xfrm>
            <a:off x="228600" y="1143000"/>
            <a:ext cx="8721760" cy="4648200"/>
          </a:xfrm>
          <a:prstGeom prst="rect">
            <a:avLst/>
          </a:prstGeom>
          <a:noFill/>
          <a:ln w="9525">
            <a:noFill/>
            <a:miter lim="800000"/>
            <a:headEnd/>
            <a:tailEnd/>
          </a:ln>
        </p:spPr>
      </p:pic>
      <p:sp>
        <p:nvSpPr>
          <p:cNvPr id="6" name="Oval 5"/>
          <p:cNvSpPr/>
          <p:nvPr/>
        </p:nvSpPr>
        <p:spPr>
          <a:xfrm>
            <a:off x="2514600" y="1905000"/>
            <a:ext cx="7620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Grace – Device Overview</a:t>
            </a:r>
          </a:p>
        </p:txBody>
      </p:sp>
      <p:sp>
        <p:nvSpPr>
          <p:cNvPr id="6" name="Rectangle 3"/>
          <p:cNvSpPr txBox="1">
            <a:spLocks noChangeArrowheads="1"/>
          </p:cNvSpPr>
          <p:nvPr/>
        </p:nvSpPr>
        <p:spPr bwMode="auto">
          <a:xfrm>
            <a:off x="152401" y="1371600"/>
            <a:ext cx="3581400" cy="4800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dirty="0" smtClean="0"/>
              <a:t>Interactive block diagram of the peripheral modules available for configuration</a:t>
            </a:r>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r>
              <a:rPr lang="en-US" sz="2000" dirty="0" smtClean="0"/>
              <a:t>Select the ‘Basic Clock System+’ (BCS+) peripheral to configure it</a:t>
            </a:r>
          </a:p>
          <a:p>
            <a:pPr marL="800100" lvl="1" indent="-342900" eaLnBrk="0" hangingPunct="0">
              <a:spcBef>
                <a:spcPct val="20000"/>
              </a:spcBef>
              <a:buFontTx/>
              <a:buChar char="•"/>
            </a:pPr>
            <a:r>
              <a:rPr lang="en-US" dirty="0" smtClean="0"/>
              <a:t>NOTE: The name of the peripheral can vary depending on the device</a:t>
            </a:r>
          </a:p>
          <a:p>
            <a:pPr marL="1257300" lvl="2" indent="-342900" eaLnBrk="0" hangingPunct="0">
              <a:spcBef>
                <a:spcPct val="20000"/>
              </a:spcBef>
              <a:buFontTx/>
              <a:buChar char="•"/>
            </a:pPr>
            <a:r>
              <a:rPr lang="en-US" sz="1600" b="1" dirty="0" smtClean="0"/>
              <a:t>G2553</a:t>
            </a:r>
            <a:r>
              <a:rPr lang="en-US" sz="1600" dirty="0" smtClean="0"/>
              <a:t>: ‘Oscillators Basic Clock System+’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p:txBody>
      </p:sp>
      <p:pic>
        <p:nvPicPr>
          <p:cNvPr id="12290" name="Picture 2"/>
          <p:cNvPicPr>
            <a:picLocks noChangeAspect="1" noChangeArrowheads="1"/>
          </p:cNvPicPr>
          <p:nvPr/>
        </p:nvPicPr>
        <p:blipFill>
          <a:blip r:embed="rId3" cstate="print"/>
          <a:srcRect/>
          <a:stretch>
            <a:fillRect/>
          </a:stretch>
        </p:blipFill>
        <p:spPr bwMode="auto">
          <a:xfrm>
            <a:off x="3657600" y="1143000"/>
            <a:ext cx="5102959" cy="471963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Grace – BCS+ Overview</a:t>
            </a:r>
          </a:p>
        </p:txBody>
      </p:sp>
      <p:pic>
        <p:nvPicPr>
          <p:cNvPr id="13314" name="Picture 2"/>
          <p:cNvPicPr>
            <a:picLocks noChangeAspect="1" noChangeArrowheads="1"/>
          </p:cNvPicPr>
          <p:nvPr/>
        </p:nvPicPr>
        <p:blipFill>
          <a:blip r:embed="rId3" cstate="print"/>
          <a:srcRect/>
          <a:stretch>
            <a:fillRect/>
          </a:stretch>
        </p:blipFill>
        <p:spPr bwMode="auto">
          <a:xfrm>
            <a:off x="228599" y="990600"/>
            <a:ext cx="8578781" cy="4572000"/>
          </a:xfrm>
          <a:prstGeom prst="rect">
            <a:avLst/>
          </a:prstGeom>
          <a:noFill/>
          <a:ln w="9525">
            <a:noFill/>
            <a:miter lim="800000"/>
            <a:headEnd/>
            <a:tailEnd/>
          </a:ln>
        </p:spPr>
      </p:pic>
      <p:sp>
        <p:nvSpPr>
          <p:cNvPr id="8" name="Oval 7"/>
          <p:cNvSpPr/>
          <p:nvPr/>
        </p:nvSpPr>
        <p:spPr>
          <a:xfrm>
            <a:off x="609600" y="1752600"/>
            <a:ext cx="9144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5"/>
          <p:cNvSpPr>
            <a:spLocks noChangeArrowheads="1"/>
          </p:cNvSpPr>
          <p:nvPr/>
        </p:nvSpPr>
        <p:spPr bwMode="auto">
          <a:xfrm>
            <a:off x="3200400" y="1600200"/>
            <a:ext cx="2514600" cy="609600"/>
          </a:xfrm>
          <a:prstGeom prst="roundRect">
            <a:avLst>
              <a:gd name="adj" fmla="val 16667"/>
            </a:avLst>
          </a:prstGeom>
          <a:solidFill>
            <a:srgbClr val="9F98FE"/>
          </a:solidFill>
          <a:ln w="12700" algn="ctr">
            <a:solidFill>
              <a:schemeClr val="tx1"/>
            </a:solidFill>
            <a:round/>
            <a:headEnd type="none" w="sm" len="sm"/>
            <a:tailEnd type="none" w="sm" len="sm"/>
          </a:ln>
        </p:spPr>
        <p:txBody>
          <a:bodyPr wrap="square" lIns="72000" tIns="36000" rIns="72000" bIns="36000">
            <a:spAutoFit/>
          </a:bodyPr>
          <a:lstStyle/>
          <a:p>
            <a:r>
              <a:rPr lang="en-US" sz="1000" b="1" dirty="0" smtClean="0"/>
              <a:t>Overview -</a:t>
            </a:r>
            <a:r>
              <a:rPr lang="en-US" sz="1000" dirty="0" smtClean="0"/>
              <a:t> This view describes the peripheral and shows you the most important use cases for it</a:t>
            </a:r>
          </a:p>
        </p:txBody>
      </p:sp>
      <p:sp>
        <p:nvSpPr>
          <p:cNvPr id="9" name="Rounded Rectangle 5"/>
          <p:cNvSpPr>
            <a:spLocks noChangeArrowheads="1"/>
          </p:cNvSpPr>
          <p:nvPr/>
        </p:nvSpPr>
        <p:spPr bwMode="auto">
          <a:xfrm>
            <a:off x="1143000" y="2133600"/>
            <a:ext cx="2209800" cy="420956"/>
          </a:xfrm>
          <a:prstGeom prst="roundRect">
            <a:avLst>
              <a:gd name="adj" fmla="val 16667"/>
            </a:avLst>
          </a:prstGeom>
          <a:solidFill>
            <a:srgbClr val="9F98FE"/>
          </a:solidFill>
          <a:ln w="12700" algn="ctr">
            <a:solidFill>
              <a:schemeClr val="tx1"/>
            </a:solidFill>
            <a:round/>
            <a:headEnd type="none" w="sm" len="sm"/>
            <a:tailEnd type="none" w="sm" len="sm"/>
          </a:ln>
        </p:spPr>
        <p:txBody>
          <a:bodyPr wrap="square" lIns="72000" tIns="36000" rIns="72000" bIns="36000">
            <a:spAutoFit/>
          </a:bodyPr>
          <a:lstStyle/>
          <a:p>
            <a:r>
              <a:rPr lang="en-US" sz="1000" b="1" dirty="0" smtClean="0"/>
              <a:t>Select the ‘Basic User’ mode to configure the clock frequency</a:t>
            </a:r>
            <a:endParaRPr lang="en-US" sz="1000"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Grace – BCS+ Basic User Mode</a:t>
            </a:r>
          </a:p>
        </p:txBody>
      </p:sp>
      <p:sp>
        <p:nvSpPr>
          <p:cNvPr id="6" name="Rectangle 3"/>
          <p:cNvSpPr txBox="1">
            <a:spLocks noChangeArrowheads="1"/>
          </p:cNvSpPr>
          <p:nvPr/>
        </p:nvSpPr>
        <p:spPr bwMode="auto">
          <a:xfrm>
            <a:off x="152401" y="1371600"/>
            <a:ext cx="3428999" cy="4800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dirty="0" smtClean="0"/>
              <a:t>This view includes most of the configuration settings that most users will need</a:t>
            </a:r>
          </a:p>
          <a:p>
            <a:pPr marL="342900" lvl="0" indent="-342900" eaLnBrk="0" hangingPunct="0">
              <a:spcBef>
                <a:spcPct val="20000"/>
              </a:spcBef>
              <a:buFontTx/>
              <a:buChar char="•"/>
            </a:pPr>
            <a:endParaRPr lang="en-US" dirty="0" smtClean="0"/>
          </a:p>
          <a:p>
            <a:pPr marL="342900" indent="-342900" eaLnBrk="0" hangingPunct="0">
              <a:spcBef>
                <a:spcPct val="20000"/>
              </a:spcBef>
              <a:buFontTx/>
              <a:buChar char="•"/>
            </a:pPr>
            <a:r>
              <a:rPr lang="en-US" dirty="0" smtClean="0"/>
              <a:t>Change the frequency of the ‘High Speed Clock Source’ from 1 MHz to 200 kHz</a:t>
            </a:r>
          </a:p>
          <a:p>
            <a:pPr marL="342900" indent="-342900" eaLnBrk="0" hangingPunct="0">
              <a:spcBef>
                <a:spcPct val="20000"/>
              </a:spcBef>
              <a:buFontTx/>
              <a:buChar char="•"/>
            </a:pPr>
            <a:endParaRPr lang="en-US" dirty="0" smtClean="0"/>
          </a:p>
          <a:p>
            <a:pPr marL="342900" indent="-342900" eaLnBrk="0" hangingPunct="0">
              <a:spcBef>
                <a:spcPct val="20000"/>
              </a:spcBef>
              <a:buFontTx/>
              <a:buChar char="•"/>
            </a:pPr>
            <a:r>
              <a:rPr lang="en-US" dirty="0" smtClean="0"/>
              <a:t>Save the led.cfg file</a:t>
            </a:r>
          </a:p>
          <a:p>
            <a:pPr marL="800100" lvl="1" indent="-342900" eaLnBrk="0" hangingPunct="0">
              <a:spcBef>
                <a:spcPct val="20000"/>
              </a:spcBef>
            </a:pPr>
            <a:endParaRPr lang="en-US" dirty="0" smtClean="0"/>
          </a:p>
          <a:p>
            <a:pPr marL="800100" lvl="1" indent="-342900" eaLnBrk="0" hangingPunct="0">
              <a:spcBef>
                <a:spcPct val="20000"/>
              </a:spcBef>
              <a:buFontTx/>
              <a:buChar char="•"/>
            </a:pPr>
            <a:endParaRPr lang="en-US" sz="2000"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dirty="0" smtClean="0"/>
          </a:p>
        </p:txBody>
      </p:sp>
      <p:pic>
        <p:nvPicPr>
          <p:cNvPr id="14338" name="Picture 2"/>
          <p:cNvPicPr>
            <a:picLocks noChangeAspect="1" noChangeArrowheads="1"/>
          </p:cNvPicPr>
          <p:nvPr/>
        </p:nvPicPr>
        <p:blipFill>
          <a:blip r:embed="rId3" cstate="print"/>
          <a:srcRect/>
          <a:stretch>
            <a:fillRect/>
          </a:stretch>
        </p:blipFill>
        <p:spPr bwMode="auto">
          <a:xfrm>
            <a:off x="3505200" y="1295400"/>
            <a:ext cx="5410200" cy="3451334"/>
          </a:xfrm>
          <a:prstGeom prst="rect">
            <a:avLst/>
          </a:prstGeom>
          <a:noFill/>
          <a:ln w="9525">
            <a:noFill/>
            <a:miter lim="800000"/>
            <a:headEnd/>
            <a:tailEnd/>
          </a:ln>
        </p:spPr>
      </p:pic>
      <p:sp>
        <p:nvSpPr>
          <p:cNvPr id="8" name="Oval 7"/>
          <p:cNvSpPr/>
          <p:nvPr/>
        </p:nvSpPr>
        <p:spPr>
          <a:xfrm>
            <a:off x="3581400" y="2667000"/>
            <a:ext cx="2133600"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Grace – BCS+ Power User Mode</a:t>
            </a:r>
          </a:p>
        </p:txBody>
      </p:sp>
      <p:pic>
        <p:nvPicPr>
          <p:cNvPr id="15362" name="Picture 2"/>
          <p:cNvPicPr>
            <a:picLocks noChangeAspect="1" noChangeArrowheads="1"/>
          </p:cNvPicPr>
          <p:nvPr/>
        </p:nvPicPr>
        <p:blipFill>
          <a:blip r:embed="rId3" cstate="print"/>
          <a:srcRect/>
          <a:stretch>
            <a:fillRect/>
          </a:stretch>
        </p:blipFill>
        <p:spPr bwMode="auto">
          <a:xfrm>
            <a:off x="609600" y="990600"/>
            <a:ext cx="6905625" cy="4467225"/>
          </a:xfrm>
          <a:prstGeom prst="rect">
            <a:avLst/>
          </a:prstGeom>
          <a:noFill/>
          <a:ln w="9525">
            <a:noFill/>
            <a:miter lim="800000"/>
            <a:headEnd/>
            <a:tailEnd/>
          </a:ln>
        </p:spPr>
      </p:pic>
      <p:sp>
        <p:nvSpPr>
          <p:cNvPr id="7" name="Rounded Rectangle 5"/>
          <p:cNvSpPr>
            <a:spLocks noChangeArrowheads="1"/>
          </p:cNvSpPr>
          <p:nvPr/>
        </p:nvSpPr>
        <p:spPr bwMode="auto">
          <a:xfrm>
            <a:off x="5638800" y="1676400"/>
            <a:ext cx="2209800" cy="591216"/>
          </a:xfrm>
          <a:prstGeom prst="roundRect">
            <a:avLst>
              <a:gd name="adj" fmla="val 16667"/>
            </a:avLst>
          </a:prstGeom>
          <a:solidFill>
            <a:srgbClr val="9F98FE"/>
          </a:solidFill>
          <a:ln w="12700" algn="ctr">
            <a:solidFill>
              <a:schemeClr val="tx1"/>
            </a:solidFill>
            <a:round/>
            <a:headEnd type="none" w="sm" len="sm"/>
            <a:tailEnd type="none" w="sm" len="sm"/>
          </a:ln>
        </p:spPr>
        <p:txBody>
          <a:bodyPr wrap="square" lIns="72000" tIns="36000" rIns="72000" bIns="36000">
            <a:spAutoFit/>
          </a:bodyPr>
          <a:lstStyle/>
          <a:p>
            <a:r>
              <a:rPr lang="en-US" sz="1000" b="1" dirty="0" smtClean="0"/>
              <a:t>Power User Mode. </a:t>
            </a:r>
            <a:r>
              <a:rPr lang="en-US" sz="1000" dirty="0" smtClean="0"/>
              <a:t>This view includes all the configuration settings of the peripheral</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Grace – BCS+ Register Controls</a:t>
            </a:r>
          </a:p>
        </p:txBody>
      </p:sp>
      <p:pic>
        <p:nvPicPr>
          <p:cNvPr id="16386" name="Picture 2"/>
          <p:cNvPicPr>
            <a:picLocks noChangeAspect="1" noChangeArrowheads="1"/>
          </p:cNvPicPr>
          <p:nvPr/>
        </p:nvPicPr>
        <p:blipFill>
          <a:blip r:embed="rId3" cstate="print"/>
          <a:srcRect/>
          <a:stretch>
            <a:fillRect/>
          </a:stretch>
        </p:blipFill>
        <p:spPr bwMode="auto">
          <a:xfrm>
            <a:off x="1524000" y="838200"/>
            <a:ext cx="3315522" cy="5334000"/>
          </a:xfrm>
          <a:prstGeom prst="rect">
            <a:avLst/>
          </a:prstGeom>
          <a:noFill/>
          <a:ln w="9525">
            <a:noFill/>
            <a:miter lim="800000"/>
            <a:headEnd/>
            <a:tailEnd/>
          </a:ln>
        </p:spPr>
      </p:pic>
      <p:sp>
        <p:nvSpPr>
          <p:cNvPr id="7" name="Rounded Rectangle 5"/>
          <p:cNvSpPr>
            <a:spLocks noChangeArrowheads="1"/>
          </p:cNvSpPr>
          <p:nvPr/>
        </p:nvSpPr>
        <p:spPr bwMode="auto">
          <a:xfrm>
            <a:off x="4953000" y="1676400"/>
            <a:ext cx="2514600" cy="591216"/>
          </a:xfrm>
          <a:prstGeom prst="roundRect">
            <a:avLst>
              <a:gd name="adj" fmla="val 16667"/>
            </a:avLst>
          </a:prstGeom>
          <a:solidFill>
            <a:srgbClr val="9F98FE"/>
          </a:solidFill>
          <a:ln w="12700" algn="ctr">
            <a:solidFill>
              <a:schemeClr val="tx1"/>
            </a:solidFill>
            <a:round/>
            <a:headEnd type="none" w="sm" len="sm"/>
            <a:tailEnd type="none" w="sm" len="sm"/>
          </a:ln>
        </p:spPr>
        <p:txBody>
          <a:bodyPr wrap="square" lIns="72000" tIns="36000" rIns="72000" bIns="36000">
            <a:spAutoFit/>
          </a:bodyPr>
          <a:lstStyle/>
          <a:p>
            <a:r>
              <a:rPr lang="en-US" sz="1000" b="1" dirty="0" smtClean="0"/>
              <a:t>Register Controls. </a:t>
            </a:r>
            <a:r>
              <a:rPr lang="en-US" sz="1000" dirty="0" smtClean="0"/>
              <a:t>This view depicts the peripheral's control registers and individual bit settings.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Grace</a:t>
            </a:r>
          </a:p>
        </p:txBody>
      </p:sp>
      <p:sp>
        <p:nvSpPr>
          <p:cNvPr id="70659" name="Rectangle 3"/>
          <p:cNvSpPr>
            <a:spLocks noGrp="1" noChangeArrowheads="1"/>
          </p:cNvSpPr>
          <p:nvPr>
            <p:ph type="body" idx="1"/>
          </p:nvPr>
        </p:nvSpPr>
        <p:spPr/>
        <p:txBody>
          <a:bodyPr/>
          <a:lstStyle/>
          <a:p>
            <a:r>
              <a:rPr lang="en-US" sz="2400" dirty="0" smtClean="0"/>
              <a:t>Rebuild and reload the Grace example using the ‘Debug’ button</a:t>
            </a:r>
          </a:p>
          <a:p>
            <a:pPr lvl="1"/>
            <a:r>
              <a:rPr lang="en-US" sz="2000" dirty="0" smtClean="0"/>
              <a:t>HINT: Make sure the new Grace example project is in focus</a:t>
            </a:r>
          </a:p>
          <a:p>
            <a:r>
              <a:rPr lang="en-US" sz="2400" dirty="0" smtClean="0"/>
              <a:t>Run the example</a:t>
            </a:r>
          </a:p>
          <a:p>
            <a:r>
              <a:rPr lang="en-US" sz="2400" dirty="0" smtClean="0"/>
              <a:t>LED1 should be blinking </a:t>
            </a:r>
          </a:p>
          <a:p>
            <a:pPr lvl="1"/>
            <a:r>
              <a:rPr lang="en-US" sz="2000" dirty="0" smtClean="0"/>
              <a:t>Note that new blink rate is 5x slower</a:t>
            </a:r>
          </a:p>
          <a:p>
            <a:pPr lvl="1"/>
            <a:endParaRPr lang="en-US" sz="2000" dirty="0" smtClean="0"/>
          </a:p>
          <a:p>
            <a:pPr lvl="1">
              <a:buNone/>
            </a:pPr>
            <a:r>
              <a:rPr lang="en-US" dirty="0" smtClean="0"/>
              <a:t/>
            </a:r>
            <a:br>
              <a:rPr lang="en-US" dirty="0" smtClean="0"/>
            </a:br>
            <a:endParaRPr lang="en-US" dirty="0" smtClean="0"/>
          </a:p>
        </p:txBody>
      </p:sp>
      <p:pic>
        <p:nvPicPr>
          <p:cNvPr id="7170" name="Picture 2" descr="C:\Apps\CCSTraining\FAESummit2012\debug.PNG"/>
          <p:cNvPicPr>
            <a:picLocks noChangeAspect="1" noChangeArrowheads="1"/>
          </p:cNvPicPr>
          <p:nvPr/>
        </p:nvPicPr>
        <p:blipFill>
          <a:blip r:embed="rId3" cstate="print"/>
          <a:srcRect/>
          <a:stretch>
            <a:fillRect/>
          </a:stretch>
        </p:blipFill>
        <p:spPr bwMode="auto">
          <a:xfrm>
            <a:off x="1752600" y="1676400"/>
            <a:ext cx="219075" cy="209550"/>
          </a:xfrm>
          <a:prstGeom prst="rect">
            <a:avLst/>
          </a:prstGeom>
          <a:noFill/>
        </p:spPr>
      </p:pic>
      <p:pic>
        <p:nvPicPr>
          <p:cNvPr id="6" name="Picture 4" descr="runButton"/>
          <p:cNvPicPr>
            <a:picLocks noChangeAspect="1" noChangeArrowheads="1"/>
          </p:cNvPicPr>
          <p:nvPr/>
        </p:nvPicPr>
        <p:blipFill>
          <a:blip r:embed="rId4" cstate="print"/>
          <a:srcRect/>
          <a:stretch>
            <a:fillRect/>
          </a:stretch>
        </p:blipFill>
        <p:spPr bwMode="auto">
          <a:xfrm>
            <a:off x="3200400" y="2438400"/>
            <a:ext cx="219075" cy="219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5436096" y="1340768"/>
            <a:ext cx="3409950" cy="1714500"/>
          </a:xfrm>
          <a:prstGeom prst="rect">
            <a:avLst/>
          </a:prstGeom>
          <a:noFill/>
          <a:ln w="9525">
            <a:noFill/>
            <a:miter lim="800000"/>
            <a:headEnd/>
            <a:tailEnd/>
          </a:ln>
        </p:spPr>
      </p:pic>
      <p:sp>
        <p:nvSpPr>
          <p:cNvPr id="67585" name="Rectangle 2"/>
          <p:cNvSpPr>
            <a:spLocks noGrp="1" noChangeArrowheads="1"/>
          </p:cNvSpPr>
          <p:nvPr>
            <p:ph type="title"/>
          </p:nvPr>
        </p:nvSpPr>
        <p:spPr/>
        <p:txBody>
          <a:bodyPr/>
          <a:lstStyle/>
          <a:p>
            <a:pPr>
              <a:defRPr/>
            </a:pPr>
            <a:r>
              <a:rPr lang="en-CA" dirty="0" smtClean="0"/>
              <a:t>Build ‘</a:t>
            </a:r>
            <a:r>
              <a:rPr lang="en-CA" dirty="0" err="1" smtClean="0"/>
              <a:t>BlinkLED</a:t>
            </a:r>
            <a:r>
              <a:rPr lang="en-CA" dirty="0" smtClean="0"/>
              <a:t>’ Project</a:t>
            </a:r>
            <a:endParaRPr lang="en-US" dirty="0" smtClean="0"/>
          </a:p>
        </p:txBody>
      </p:sp>
      <p:sp>
        <p:nvSpPr>
          <p:cNvPr id="65538" name="Rectangle 3"/>
          <p:cNvSpPr>
            <a:spLocks noGrp="1" noChangeArrowheads="1"/>
          </p:cNvSpPr>
          <p:nvPr>
            <p:ph idx="1"/>
          </p:nvPr>
        </p:nvSpPr>
        <p:spPr>
          <a:xfrm>
            <a:off x="333375" y="1185863"/>
            <a:ext cx="4814690" cy="4692650"/>
          </a:xfrm>
        </p:spPr>
        <p:txBody>
          <a:bodyPr/>
          <a:lstStyle/>
          <a:p>
            <a:pPr marL="342900" indent="-342900">
              <a:buFont typeface="+mj-lt"/>
              <a:buAutoNum type="arabicPeriod"/>
            </a:pPr>
            <a:r>
              <a:rPr lang="en-US" sz="1600" b="0" dirty="0" smtClean="0"/>
              <a:t>In the </a:t>
            </a:r>
            <a:r>
              <a:rPr lang="en-US" sz="1600" b="0" i="1" dirty="0" smtClean="0"/>
              <a:t>Project Explorer </a:t>
            </a:r>
            <a:r>
              <a:rPr lang="en-US" sz="1600" b="0" dirty="0" smtClean="0"/>
              <a:t>view, select the </a:t>
            </a:r>
            <a:r>
              <a:rPr lang="en-US" sz="1600" dirty="0" err="1" smtClean="0"/>
              <a:t>BlinkLED</a:t>
            </a:r>
            <a:r>
              <a:rPr lang="en-US" sz="1600" dirty="0" smtClean="0"/>
              <a:t> </a:t>
            </a:r>
            <a:r>
              <a:rPr lang="en-US" sz="1600" b="0" i="1" dirty="0" smtClean="0"/>
              <a:t> </a:t>
            </a:r>
            <a:r>
              <a:rPr lang="en-US" sz="1600" b="0" dirty="0" smtClean="0"/>
              <a:t>project (it should appear </a:t>
            </a:r>
            <a:r>
              <a:rPr lang="en-US" sz="1600" dirty="0" smtClean="0"/>
              <a:t>[Active – Debug]</a:t>
            </a:r>
            <a:r>
              <a:rPr lang="en-US" sz="1600" b="0" dirty="0" smtClean="0"/>
              <a:t>) to make it active</a:t>
            </a:r>
          </a:p>
          <a:p>
            <a:pPr marL="342900" indent="-342900">
              <a:buFont typeface="+mj-lt"/>
              <a:buAutoNum type="arabicPeriod"/>
            </a:pPr>
            <a:r>
              <a:rPr lang="pt-BR" sz="1600" b="0" dirty="0" err="1" smtClean="0"/>
              <a:t>Click</a:t>
            </a:r>
            <a:r>
              <a:rPr lang="pt-BR" sz="1600" b="0" dirty="0" smtClean="0"/>
              <a:t> </a:t>
            </a:r>
            <a:r>
              <a:rPr lang="pt-BR" sz="1600" b="0" dirty="0" err="1" smtClean="0"/>
              <a:t>on</a:t>
            </a:r>
            <a:r>
              <a:rPr lang="pt-BR" sz="1600" b="0" dirty="0" smtClean="0"/>
              <a:t> </a:t>
            </a:r>
            <a:r>
              <a:rPr lang="pt-BR" sz="1600" b="0" dirty="0" err="1" smtClean="0"/>
              <a:t>the</a:t>
            </a:r>
            <a:r>
              <a:rPr lang="pt-BR" sz="1600" b="0" dirty="0" smtClean="0"/>
              <a:t> Build </a:t>
            </a:r>
            <a:r>
              <a:rPr lang="pt-BR" sz="1600" b="0" dirty="0" err="1" smtClean="0"/>
              <a:t>icon</a:t>
            </a:r>
            <a:r>
              <a:rPr lang="pt-BR" sz="1600" b="0" dirty="0" smtClean="0"/>
              <a:t> in </a:t>
            </a:r>
            <a:r>
              <a:rPr lang="pt-BR" sz="1600" b="0" dirty="0" err="1" smtClean="0"/>
              <a:t>the</a:t>
            </a:r>
            <a:r>
              <a:rPr lang="pt-BR" sz="1600" b="0" dirty="0" smtClean="0"/>
              <a:t> toolbar. </a:t>
            </a:r>
            <a:r>
              <a:rPr lang="pt-BR" sz="1600" b="0" dirty="0" err="1" smtClean="0"/>
              <a:t>The</a:t>
            </a:r>
            <a:r>
              <a:rPr lang="pt-BR" sz="1600" b="0" dirty="0" smtClean="0"/>
              <a:t> </a:t>
            </a:r>
            <a:r>
              <a:rPr lang="pt-BR" sz="1600" b="0" dirty="0" err="1" smtClean="0"/>
              <a:t>project</a:t>
            </a:r>
            <a:r>
              <a:rPr lang="pt-BR" sz="1600" b="0" dirty="0" smtClean="0"/>
              <a:t> </a:t>
            </a:r>
            <a:r>
              <a:rPr lang="pt-BR" sz="1600" b="0" dirty="0" err="1" smtClean="0"/>
              <a:t>will</a:t>
            </a:r>
            <a:r>
              <a:rPr lang="pt-BR" sz="1600" b="0" dirty="0" smtClean="0"/>
              <a:t> start </a:t>
            </a:r>
            <a:r>
              <a:rPr lang="pt-BR" sz="1600" b="0" dirty="0" err="1" smtClean="0"/>
              <a:t>the</a:t>
            </a:r>
            <a:r>
              <a:rPr lang="pt-BR" sz="1600" b="0" dirty="0" smtClean="0"/>
              <a:t> </a:t>
            </a:r>
            <a:r>
              <a:rPr lang="pt-BR" sz="1600" b="0" dirty="0" err="1" smtClean="0"/>
              <a:t>building</a:t>
            </a:r>
            <a:r>
              <a:rPr lang="pt-BR" sz="1600" b="0" dirty="0" smtClean="0"/>
              <a:t> </a:t>
            </a:r>
            <a:r>
              <a:rPr lang="pt-BR" sz="1600" b="0" dirty="0" err="1" smtClean="0"/>
              <a:t>process</a:t>
            </a:r>
            <a:r>
              <a:rPr lang="pt-BR" sz="1600" b="0" dirty="0" smtClean="0"/>
              <a:t>. </a:t>
            </a:r>
            <a:br>
              <a:rPr lang="pt-BR" sz="1600" b="0" dirty="0" smtClean="0"/>
            </a:br>
            <a:r>
              <a:rPr lang="pt-BR" sz="1400" b="0" dirty="0" err="1" smtClean="0">
                <a:solidFill>
                  <a:srgbClr val="0066FF"/>
                </a:solidFill>
              </a:rPr>
              <a:t>When</a:t>
            </a:r>
            <a:r>
              <a:rPr lang="pt-BR" sz="1400" b="0" dirty="0" smtClean="0">
                <a:solidFill>
                  <a:srgbClr val="0066FF"/>
                </a:solidFill>
              </a:rPr>
              <a:t> </a:t>
            </a:r>
            <a:r>
              <a:rPr lang="pt-BR" sz="1400" b="0" dirty="0" err="1" smtClean="0">
                <a:solidFill>
                  <a:srgbClr val="0066FF"/>
                </a:solidFill>
              </a:rPr>
              <a:t>using</a:t>
            </a:r>
            <a:r>
              <a:rPr lang="pt-BR" sz="1400" b="0" dirty="0" smtClean="0">
                <a:solidFill>
                  <a:srgbClr val="0066FF"/>
                </a:solidFill>
              </a:rPr>
              <a:t> a </a:t>
            </a:r>
            <a:r>
              <a:rPr lang="pt-BR" sz="1400" b="0" dirty="0" err="1" smtClean="0">
                <a:solidFill>
                  <a:srgbClr val="0066FF"/>
                </a:solidFill>
              </a:rPr>
              <a:t>newly</a:t>
            </a:r>
            <a:r>
              <a:rPr lang="pt-BR" sz="1400" b="0" dirty="0" smtClean="0">
                <a:solidFill>
                  <a:srgbClr val="0066FF"/>
                </a:solidFill>
              </a:rPr>
              <a:t> </a:t>
            </a:r>
            <a:r>
              <a:rPr lang="pt-BR" sz="1400" b="0" dirty="0" err="1" smtClean="0">
                <a:solidFill>
                  <a:srgbClr val="0066FF"/>
                </a:solidFill>
              </a:rPr>
              <a:t>installed</a:t>
            </a:r>
            <a:r>
              <a:rPr lang="pt-BR" sz="1400" b="0" dirty="0" smtClean="0">
                <a:solidFill>
                  <a:srgbClr val="0066FF"/>
                </a:solidFill>
              </a:rPr>
              <a:t> CCS, </a:t>
            </a:r>
            <a:r>
              <a:rPr lang="pt-BR" sz="1400" b="0" dirty="0" err="1" smtClean="0">
                <a:solidFill>
                  <a:srgbClr val="0066FF"/>
                </a:solidFill>
              </a:rPr>
              <a:t>the</a:t>
            </a:r>
            <a:r>
              <a:rPr lang="pt-BR" sz="1400" b="0" dirty="0" smtClean="0">
                <a:solidFill>
                  <a:srgbClr val="0066FF"/>
                </a:solidFill>
              </a:rPr>
              <a:t> </a:t>
            </a:r>
            <a:r>
              <a:rPr lang="pt-BR" sz="1400" b="0" dirty="0" err="1" smtClean="0">
                <a:solidFill>
                  <a:srgbClr val="0066FF"/>
                </a:solidFill>
              </a:rPr>
              <a:t>tool</a:t>
            </a:r>
            <a:r>
              <a:rPr lang="pt-BR" sz="1400" b="0" dirty="0" smtClean="0">
                <a:solidFill>
                  <a:srgbClr val="0066FF"/>
                </a:solidFill>
              </a:rPr>
              <a:t> </a:t>
            </a:r>
            <a:r>
              <a:rPr lang="pt-BR" sz="1400" b="0" dirty="0" err="1" smtClean="0">
                <a:solidFill>
                  <a:srgbClr val="0066FF"/>
                </a:solidFill>
              </a:rPr>
              <a:t>will</a:t>
            </a:r>
            <a:r>
              <a:rPr lang="pt-BR" sz="1400" b="0" dirty="0" smtClean="0">
                <a:solidFill>
                  <a:srgbClr val="0066FF"/>
                </a:solidFill>
              </a:rPr>
              <a:t> </a:t>
            </a:r>
            <a:r>
              <a:rPr lang="pt-BR" sz="1400" b="0" dirty="0" err="1" smtClean="0">
                <a:solidFill>
                  <a:srgbClr val="0066FF"/>
                </a:solidFill>
              </a:rPr>
              <a:t>take</a:t>
            </a:r>
            <a:r>
              <a:rPr lang="pt-BR" sz="1400" b="0" dirty="0" smtClean="0">
                <a:solidFill>
                  <a:srgbClr val="0066FF"/>
                </a:solidFill>
              </a:rPr>
              <a:t> extra time to build </a:t>
            </a:r>
            <a:r>
              <a:rPr lang="pt-BR" sz="1400" b="0" dirty="0" err="1" smtClean="0">
                <a:solidFill>
                  <a:srgbClr val="0066FF"/>
                </a:solidFill>
              </a:rPr>
              <a:t>the</a:t>
            </a:r>
            <a:r>
              <a:rPr lang="pt-BR" sz="1400" b="0" dirty="0" smtClean="0">
                <a:solidFill>
                  <a:srgbClr val="0066FF"/>
                </a:solidFill>
              </a:rPr>
              <a:t> </a:t>
            </a:r>
            <a:r>
              <a:rPr lang="pt-BR" sz="1400" b="0" dirty="0" err="1" smtClean="0">
                <a:solidFill>
                  <a:srgbClr val="0066FF"/>
                </a:solidFill>
              </a:rPr>
              <a:t>Runtime</a:t>
            </a:r>
            <a:r>
              <a:rPr lang="pt-BR" sz="1400" b="0" dirty="0" smtClean="0">
                <a:solidFill>
                  <a:srgbClr val="0066FF"/>
                </a:solidFill>
              </a:rPr>
              <a:t> Support </a:t>
            </a:r>
            <a:r>
              <a:rPr lang="pt-BR" sz="1400" b="0" dirty="0" err="1" smtClean="0">
                <a:solidFill>
                  <a:srgbClr val="0066FF"/>
                </a:solidFill>
              </a:rPr>
              <a:t>Library</a:t>
            </a:r>
            <a:r>
              <a:rPr lang="pt-BR" sz="1400" b="0" dirty="0" smtClean="0">
                <a:solidFill>
                  <a:srgbClr val="0066FF"/>
                </a:solidFill>
              </a:rPr>
              <a:t> (RTS) </a:t>
            </a:r>
            <a:r>
              <a:rPr lang="pt-BR" sz="1400" b="0" dirty="0" err="1" smtClean="0">
                <a:solidFill>
                  <a:srgbClr val="0066FF"/>
                </a:solidFill>
              </a:rPr>
              <a:t>at</a:t>
            </a:r>
            <a:r>
              <a:rPr lang="pt-BR" sz="1400" b="0" dirty="0" smtClean="0">
                <a:solidFill>
                  <a:srgbClr val="0066FF"/>
                </a:solidFill>
              </a:rPr>
              <a:t> </a:t>
            </a:r>
            <a:r>
              <a:rPr lang="pt-BR" sz="1400" b="0" dirty="0" err="1" smtClean="0">
                <a:solidFill>
                  <a:srgbClr val="0066FF"/>
                </a:solidFill>
              </a:rPr>
              <a:t>this</a:t>
            </a:r>
            <a:r>
              <a:rPr lang="pt-BR" sz="1400" b="0" dirty="0" smtClean="0">
                <a:solidFill>
                  <a:srgbClr val="0066FF"/>
                </a:solidFill>
              </a:rPr>
              <a:t> time. </a:t>
            </a:r>
            <a:r>
              <a:rPr lang="pt-BR" sz="1400" b="0" dirty="0" err="1" smtClean="0">
                <a:solidFill>
                  <a:srgbClr val="0066FF"/>
                </a:solidFill>
              </a:rPr>
              <a:t>This</a:t>
            </a:r>
            <a:r>
              <a:rPr lang="pt-BR" sz="1400" b="0" dirty="0" smtClean="0">
                <a:solidFill>
                  <a:srgbClr val="0066FF"/>
                </a:solidFill>
              </a:rPr>
              <a:t> is normal </a:t>
            </a:r>
            <a:r>
              <a:rPr lang="pt-BR" sz="1400" b="0" dirty="0" err="1" smtClean="0">
                <a:solidFill>
                  <a:srgbClr val="0066FF"/>
                </a:solidFill>
              </a:rPr>
              <a:t>and</a:t>
            </a:r>
            <a:r>
              <a:rPr lang="pt-BR" sz="1400" b="0" dirty="0" smtClean="0">
                <a:solidFill>
                  <a:srgbClr val="0066FF"/>
                </a:solidFill>
              </a:rPr>
              <a:t> </a:t>
            </a:r>
            <a:r>
              <a:rPr lang="pt-BR" sz="1400" b="0" dirty="0" err="1" smtClean="0">
                <a:solidFill>
                  <a:srgbClr val="0066FF"/>
                </a:solidFill>
              </a:rPr>
              <a:t>will</a:t>
            </a:r>
            <a:r>
              <a:rPr lang="pt-BR" sz="1400" b="0" dirty="0" smtClean="0">
                <a:solidFill>
                  <a:srgbClr val="0066FF"/>
                </a:solidFill>
              </a:rPr>
              <a:t> </a:t>
            </a:r>
            <a:r>
              <a:rPr lang="pt-BR" sz="1400" b="0" dirty="0" err="1" smtClean="0">
                <a:solidFill>
                  <a:srgbClr val="0066FF"/>
                </a:solidFill>
              </a:rPr>
              <a:t>only</a:t>
            </a:r>
            <a:r>
              <a:rPr lang="pt-BR" sz="1400" b="0" dirty="0" smtClean="0">
                <a:solidFill>
                  <a:srgbClr val="0066FF"/>
                </a:solidFill>
              </a:rPr>
              <a:t> </a:t>
            </a:r>
            <a:r>
              <a:rPr lang="pt-BR" sz="1400" b="0" dirty="0" err="1" smtClean="0">
                <a:solidFill>
                  <a:srgbClr val="0066FF"/>
                </a:solidFill>
              </a:rPr>
              <a:t>happen</a:t>
            </a:r>
            <a:r>
              <a:rPr lang="pt-BR" sz="1400" b="0" dirty="0" smtClean="0">
                <a:solidFill>
                  <a:srgbClr val="0066FF"/>
                </a:solidFill>
              </a:rPr>
              <a:t> </a:t>
            </a:r>
            <a:r>
              <a:rPr lang="pt-BR" sz="1400" b="0" dirty="0" err="1" smtClean="0">
                <a:solidFill>
                  <a:srgbClr val="0066FF"/>
                </a:solidFill>
              </a:rPr>
              <a:t>once</a:t>
            </a:r>
            <a:r>
              <a:rPr lang="pt-BR" sz="1400" b="0" dirty="0" smtClean="0">
                <a:solidFill>
                  <a:srgbClr val="0066FF"/>
                </a:solidFill>
              </a:rPr>
              <a:t>.</a:t>
            </a:r>
          </a:p>
          <a:p>
            <a:pPr marL="342900" indent="-342900">
              <a:buFont typeface="+mj-lt"/>
              <a:buAutoNum type="arabicPeriod"/>
            </a:pPr>
            <a:r>
              <a:rPr lang="en-US" sz="1600" b="0" dirty="0" smtClean="0"/>
              <a:t>The </a:t>
            </a:r>
            <a:r>
              <a:rPr lang="en-US" sz="1600" b="0" i="1" dirty="0" smtClean="0"/>
              <a:t>Console </a:t>
            </a:r>
            <a:r>
              <a:rPr lang="en-US" sz="1600" b="0" dirty="0" smtClean="0"/>
              <a:t>view will appear at the bottom with build messages (information, warnings, errors) as the project builds</a:t>
            </a:r>
          </a:p>
          <a:p>
            <a:pPr marL="342900" indent="-342900">
              <a:buFont typeface="+mj-lt"/>
              <a:buAutoNum type="arabicPeriod"/>
            </a:pPr>
            <a:r>
              <a:rPr lang="pt-BR" sz="1600" b="0" dirty="0" err="1" smtClean="0"/>
              <a:t>The</a:t>
            </a:r>
            <a:r>
              <a:rPr lang="pt-BR" sz="1600" b="0" dirty="0" smtClean="0"/>
              <a:t> </a:t>
            </a:r>
            <a:r>
              <a:rPr lang="pt-BR" sz="1600" b="0" i="1" dirty="0" err="1" smtClean="0"/>
              <a:t>Problems</a:t>
            </a:r>
            <a:r>
              <a:rPr lang="pt-BR" sz="1600" b="0" dirty="0" smtClean="0"/>
              <a:t> </a:t>
            </a:r>
            <a:r>
              <a:rPr lang="pt-BR" sz="1600" b="0" dirty="0" err="1" smtClean="0"/>
              <a:t>view</a:t>
            </a:r>
            <a:r>
              <a:rPr lang="pt-BR" sz="1600" b="0" dirty="0" smtClean="0"/>
              <a:t> </a:t>
            </a:r>
            <a:r>
              <a:rPr lang="pt-BR" sz="1600" b="0" dirty="0" err="1" smtClean="0"/>
              <a:t>will</a:t>
            </a:r>
            <a:r>
              <a:rPr lang="pt-BR" sz="1600" b="0" dirty="0" smtClean="0"/>
              <a:t> </a:t>
            </a:r>
            <a:r>
              <a:rPr lang="pt-BR" sz="1600" b="0" dirty="0" err="1" smtClean="0"/>
              <a:t>also</a:t>
            </a:r>
            <a:r>
              <a:rPr lang="pt-BR" sz="1600" b="0" dirty="0" smtClean="0"/>
              <a:t> </a:t>
            </a:r>
            <a:r>
              <a:rPr lang="pt-BR" sz="1600" b="0" dirty="0" err="1" smtClean="0"/>
              <a:t>appear</a:t>
            </a:r>
            <a:r>
              <a:rPr lang="pt-BR" sz="1600" b="0" dirty="0" smtClean="0"/>
              <a:t> </a:t>
            </a:r>
            <a:r>
              <a:rPr lang="pt-BR" sz="1600" b="0" dirty="0" err="1" smtClean="0"/>
              <a:t>at</a:t>
            </a:r>
            <a:r>
              <a:rPr lang="pt-BR" sz="1600" b="0" dirty="0" smtClean="0"/>
              <a:t> </a:t>
            </a:r>
            <a:r>
              <a:rPr lang="pt-BR" sz="1600" b="0" dirty="0" err="1" smtClean="0"/>
              <a:t>the</a:t>
            </a:r>
            <a:r>
              <a:rPr lang="pt-BR" sz="1600" b="0" dirty="0" smtClean="0"/>
              <a:t> </a:t>
            </a:r>
            <a:r>
              <a:rPr lang="pt-BR" sz="1600" b="0" dirty="0" err="1" smtClean="0"/>
              <a:t>bottom</a:t>
            </a:r>
            <a:r>
              <a:rPr lang="pt-BR" sz="1600" b="0" dirty="0" smtClean="0"/>
              <a:t> to </a:t>
            </a:r>
            <a:r>
              <a:rPr lang="pt-BR" sz="1600" b="0" dirty="0" err="1" smtClean="0"/>
              <a:t>highlight</a:t>
            </a:r>
            <a:r>
              <a:rPr lang="pt-BR" sz="1600" b="0" dirty="0" smtClean="0"/>
              <a:t> </a:t>
            </a:r>
            <a:r>
              <a:rPr lang="pt-BR" sz="1600" b="0" dirty="0" err="1" smtClean="0"/>
              <a:t>any</a:t>
            </a:r>
            <a:r>
              <a:rPr lang="pt-BR" sz="1600" b="0" dirty="0" smtClean="0"/>
              <a:t> </a:t>
            </a:r>
            <a:r>
              <a:rPr lang="pt-BR" sz="1600" b="0" dirty="0" err="1" smtClean="0"/>
              <a:t>possible</a:t>
            </a:r>
            <a:r>
              <a:rPr lang="pt-BR" sz="1600" b="0" dirty="0" smtClean="0"/>
              <a:t> build </a:t>
            </a:r>
            <a:r>
              <a:rPr lang="pt-BR" sz="1600" b="0" dirty="0" err="1" smtClean="0"/>
              <a:t>errors</a:t>
            </a:r>
            <a:r>
              <a:rPr lang="pt-BR" sz="1600" b="0" dirty="0" smtClean="0"/>
              <a:t>.</a:t>
            </a:r>
            <a:br>
              <a:rPr lang="pt-BR" sz="1600" b="0" dirty="0" smtClean="0"/>
            </a:br>
            <a:r>
              <a:rPr lang="pt-BR" sz="1400" b="0" dirty="0" err="1">
                <a:solidFill>
                  <a:srgbClr val="0066FF"/>
                </a:solidFill>
              </a:rPr>
              <a:t>When</a:t>
            </a:r>
            <a:r>
              <a:rPr lang="pt-BR" sz="1400" b="0" dirty="0">
                <a:solidFill>
                  <a:srgbClr val="0066FF"/>
                </a:solidFill>
              </a:rPr>
              <a:t> </a:t>
            </a:r>
            <a:r>
              <a:rPr lang="pt-BR" sz="1400" b="0" dirty="0" err="1">
                <a:solidFill>
                  <a:srgbClr val="0066FF"/>
                </a:solidFill>
              </a:rPr>
              <a:t>building</a:t>
            </a:r>
            <a:r>
              <a:rPr lang="pt-BR" sz="1400" b="0" dirty="0">
                <a:solidFill>
                  <a:srgbClr val="0066FF"/>
                </a:solidFill>
              </a:rPr>
              <a:t> </a:t>
            </a:r>
            <a:r>
              <a:rPr lang="pt-BR" sz="1400" b="0" dirty="0" err="1">
                <a:solidFill>
                  <a:srgbClr val="0066FF"/>
                </a:solidFill>
              </a:rPr>
              <a:t>the</a:t>
            </a:r>
            <a:r>
              <a:rPr lang="pt-BR" sz="1400" b="0" dirty="0">
                <a:solidFill>
                  <a:srgbClr val="0066FF"/>
                </a:solidFill>
              </a:rPr>
              <a:t> RTS, some </a:t>
            </a:r>
            <a:r>
              <a:rPr lang="pt-BR" sz="1400" b="0" dirty="0" err="1">
                <a:solidFill>
                  <a:srgbClr val="0066FF"/>
                </a:solidFill>
              </a:rPr>
              <a:t>warning</a:t>
            </a:r>
            <a:r>
              <a:rPr lang="pt-BR" sz="1400" b="0" dirty="0">
                <a:solidFill>
                  <a:srgbClr val="0066FF"/>
                </a:solidFill>
              </a:rPr>
              <a:t> </a:t>
            </a:r>
            <a:r>
              <a:rPr lang="pt-BR" sz="1400" b="0" dirty="0" err="1">
                <a:solidFill>
                  <a:srgbClr val="0066FF"/>
                </a:solidFill>
              </a:rPr>
              <a:t>messages</a:t>
            </a:r>
            <a:r>
              <a:rPr lang="pt-BR" sz="1400" b="0" dirty="0">
                <a:solidFill>
                  <a:srgbClr val="0066FF"/>
                </a:solidFill>
              </a:rPr>
              <a:t> </a:t>
            </a:r>
            <a:r>
              <a:rPr lang="pt-BR" sz="1400" b="0" dirty="0" err="1">
                <a:solidFill>
                  <a:srgbClr val="0066FF"/>
                </a:solidFill>
              </a:rPr>
              <a:t>will</a:t>
            </a:r>
            <a:r>
              <a:rPr lang="pt-BR" sz="1400" b="0" dirty="0">
                <a:solidFill>
                  <a:srgbClr val="0066FF"/>
                </a:solidFill>
              </a:rPr>
              <a:t> </a:t>
            </a:r>
            <a:r>
              <a:rPr lang="pt-BR" sz="1400" b="0" dirty="0" err="1">
                <a:solidFill>
                  <a:srgbClr val="0066FF"/>
                </a:solidFill>
              </a:rPr>
              <a:t>appear</a:t>
            </a:r>
            <a:r>
              <a:rPr lang="pt-BR" sz="1400" b="0" dirty="0">
                <a:solidFill>
                  <a:srgbClr val="0066FF"/>
                </a:solidFill>
              </a:rPr>
              <a:t> in </a:t>
            </a:r>
            <a:r>
              <a:rPr lang="pt-BR" sz="1400" b="0" dirty="0" err="1">
                <a:solidFill>
                  <a:srgbClr val="0066FF"/>
                </a:solidFill>
              </a:rPr>
              <a:t>the</a:t>
            </a:r>
            <a:r>
              <a:rPr lang="pt-BR" sz="1400" b="0" dirty="0">
                <a:solidFill>
                  <a:srgbClr val="0066FF"/>
                </a:solidFill>
              </a:rPr>
              <a:t> </a:t>
            </a:r>
            <a:r>
              <a:rPr lang="pt-BR" sz="1400" b="0" dirty="0" err="1">
                <a:solidFill>
                  <a:srgbClr val="0066FF"/>
                </a:solidFill>
              </a:rPr>
              <a:t>problems</a:t>
            </a:r>
            <a:r>
              <a:rPr lang="pt-BR" sz="1400" b="0" dirty="0">
                <a:solidFill>
                  <a:srgbClr val="0066FF"/>
                </a:solidFill>
              </a:rPr>
              <a:t> </a:t>
            </a:r>
            <a:r>
              <a:rPr lang="pt-BR" sz="1400" b="0" dirty="0" err="1">
                <a:solidFill>
                  <a:srgbClr val="0066FF"/>
                </a:solidFill>
              </a:rPr>
              <a:t>view</a:t>
            </a:r>
            <a:r>
              <a:rPr lang="pt-BR" sz="1400" b="0" dirty="0">
                <a:solidFill>
                  <a:srgbClr val="0066FF"/>
                </a:solidFill>
              </a:rPr>
              <a:t> </a:t>
            </a:r>
            <a:r>
              <a:rPr lang="pt-BR" sz="1400" b="0" dirty="0" err="1">
                <a:solidFill>
                  <a:srgbClr val="0066FF"/>
                </a:solidFill>
              </a:rPr>
              <a:t>and</a:t>
            </a:r>
            <a:r>
              <a:rPr lang="pt-BR" sz="1400" b="0" dirty="0">
                <a:solidFill>
                  <a:srgbClr val="0066FF"/>
                </a:solidFill>
              </a:rPr>
              <a:t> </a:t>
            </a:r>
            <a:r>
              <a:rPr lang="pt-BR" sz="1400" b="0" dirty="0" err="1">
                <a:solidFill>
                  <a:srgbClr val="0066FF"/>
                </a:solidFill>
              </a:rPr>
              <a:t>can</a:t>
            </a:r>
            <a:r>
              <a:rPr lang="pt-BR" sz="1400" b="0" dirty="0">
                <a:solidFill>
                  <a:srgbClr val="0066FF"/>
                </a:solidFill>
              </a:rPr>
              <a:t> </a:t>
            </a:r>
            <a:r>
              <a:rPr lang="pt-BR" sz="1400" b="0" dirty="0" err="1">
                <a:solidFill>
                  <a:srgbClr val="0066FF"/>
                </a:solidFill>
              </a:rPr>
              <a:t>be</a:t>
            </a:r>
            <a:r>
              <a:rPr lang="pt-BR" sz="1400" b="0" dirty="0">
                <a:solidFill>
                  <a:srgbClr val="0066FF"/>
                </a:solidFill>
              </a:rPr>
              <a:t> </a:t>
            </a:r>
            <a:r>
              <a:rPr lang="pt-BR" sz="1400" b="0" dirty="0" err="1">
                <a:solidFill>
                  <a:srgbClr val="0066FF"/>
                </a:solidFill>
              </a:rPr>
              <a:t>ignored</a:t>
            </a:r>
            <a:r>
              <a:rPr lang="pt-BR" sz="1400" b="0" dirty="0">
                <a:solidFill>
                  <a:srgbClr val="0066FF"/>
                </a:solidFill>
              </a:rPr>
              <a:t>.</a:t>
            </a:r>
            <a:endParaRPr lang="en-US" sz="1400" b="0" dirty="0">
              <a:solidFill>
                <a:srgbClr val="0066FF"/>
              </a:solidFill>
            </a:endParaRPr>
          </a:p>
          <a:p>
            <a:pPr marL="342900" indent="-342900">
              <a:buFont typeface="+mj-lt"/>
              <a:buAutoNum type="arabicPeriod"/>
            </a:pPr>
            <a:r>
              <a:rPr lang="en-US" sz="1600" b="0" dirty="0" smtClean="0"/>
              <a:t>If the build is successful, the </a:t>
            </a:r>
            <a:r>
              <a:rPr lang="en-US" sz="1600" b="0" i="1" dirty="0" smtClean="0"/>
              <a:t>Problems </a:t>
            </a:r>
            <a:r>
              <a:rPr lang="en-US" sz="1600" b="0" dirty="0" smtClean="0"/>
              <a:t>view will contain no errors (warnings </a:t>
            </a:r>
            <a:r>
              <a:rPr lang="en-US" sz="1600" b="0" dirty="0" smtClean="0"/>
              <a:t>may </a:t>
            </a:r>
            <a:r>
              <a:rPr lang="en-US" sz="1600" b="0" dirty="0" smtClean="0"/>
              <a:t>still be seen)</a:t>
            </a:r>
          </a:p>
          <a:p>
            <a:pPr>
              <a:buNone/>
            </a:pPr>
            <a:endParaRPr lang="en-US" sz="1600" b="0" dirty="0" smtClean="0"/>
          </a:p>
        </p:txBody>
      </p:sp>
      <p:sp>
        <p:nvSpPr>
          <p:cNvPr id="6" name="Oval 5"/>
          <p:cNvSpPr/>
          <p:nvPr/>
        </p:nvSpPr>
        <p:spPr>
          <a:xfrm>
            <a:off x="5436096" y="1988840"/>
            <a:ext cx="2448272"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44208" y="1484784"/>
            <a:ext cx="432048"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4" cstate="print"/>
          <a:srcRect/>
          <a:stretch>
            <a:fillRect/>
          </a:stretch>
        </p:blipFill>
        <p:spPr bwMode="auto">
          <a:xfrm>
            <a:off x="5220072" y="3573016"/>
            <a:ext cx="3590925" cy="1581150"/>
          </a:xfrm>
          <a:prstGeom prst="rect">
            <a:avLst/>
          </a:prstGeom>
          <a:noFill/>
          <a:ln w="9525">
            <a:noFill/>
            <a:miter lim="800000"/>
            <a:headEnd/>
            <a:tailEnd/>
          </a:ln>
        </p:spPr>
      </p:pic>
      <p:sp>
        <p:nvSpPr>
          <p:cNvPr id="9" name="Down Arrow 8"/>
          <p:cNvSpPr/>
          <p:nvPr/>
        </p:nvSpPr>
        <p:spPr>
          <a:xfrm>
            <a:off x="6804248" y="3140968"/>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71800" y="1700808"/>
            <a:ext cx="3600400" cy="43204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8"/>
          <p:cNvPicPr>
            <a:picLocks noChangeAspect="1" noChangeArrowheads="1"/>
          </p:cNvPicPr>
          <p:nvPr/>
        </p:nvPicPr>
        <p:blipFill>
          <a:blip r:embed="rId5" cstate="print"/>
          <a:srcRect/>
          <a:stretch>
            <a:fillRect/>
          </a:stretch>
        </p:blipFill>
        <p:spPr bwMode="auto">
          <a:xfrm>
            <a:off x="5543550" y="4725144"/>
            <a:ext cx="3600450" cy="1581150"/>
          </a:xfrm>
          <a:prstGeom prst="rect">
            <a:avLst/>
          </a:prstGeom>
          <a:noFill/>
          <a:ln w="9525">
            <a:noFill/>
            <a:miter lim="800000"/>
            <a:headEnd/>
            <a:tailEnd/>
          </a:ln>
        </p:spPr>
      </p:pic>
      <p:pic>
        <p:nvPicPr>
          <p:cNvPr id="13" name="Picture 12" descr="C:\Users\a0356111.ENT\AppData\Local\Microsoft\Windows\Temporary Internet Files\Low\Content.IE5\UCVU48Z8\MC900434750[1].PNG"/>
          <p:cNvPicPr>
            <a:picLocks noChangeAspect="1" noChangeArrowheads="1"/>
          </p:cNvPicPr>
          <p:nvPr/>
        </p:nvPicPr>
        <p:blipFill>
          <a:blip r:embed="rId6" cstate="print"/>
          <a:srcRect/>
          <a:stretch>
            <a:fillRect/>
          </a:stretch>
        </p:blipFill>
        <p:spPr bwMode="auto">
          <a:xfrm>
            <a:off x="381000" y="2438400"/>
            <a:ext cx="288000" cy="288000"/>
          </a:xfrm>
          <a:prstGeom prst="rect">
            <a:avLst/>
          </a:prstGeom>
          <a:noFill/>
        </p:spPr>
      </p:pic>
      <p:pic>
        <p:nvPicPr>
          <p:cNvPr id="14" name="Picture 13" descr="C:\Users\a0356111.ENT\AppData\Local\Microsoft\Windows\Temporary Internet Files\Low\Content.IE5\UCVU48Z8\MC900434750[1].PNG"/>
          <p:cNvPicPr>
            <a:picLocks noChangeAspect="1" noChangeArrowheads="1"/>
          </p:cNvPicPr>
          <p:nvPr/>
        </p:nvPicPr>
        <p:blipFill>
          <a:blip r:embed="rId6" cstate="print"/>
          <a:srcRect/>
          <a:stretch>
            <a:fillRect/>
          </a:stretch>
        </p:blipFill>
        <p:spPr bwMode="auto">
          <a:xfrm>
            <a:off x="381000" y="4419600"/>
            <a:ext cx="288000" cy="28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Debug ‘</a:t>
            </a:r>
            <a:r>
              <a:rPr lang="en-CA" dirty="0" err="1" smtClean="0"/>
              <a:t>BlinkLED</a:t>
            </a:r>
            <a:r>
              <a:rPr lang="en-CA" dirty="0" smtClean="0"/>
              <a:t>’ Project</a:t>
            </a:r>
            <a:endParaRPr lang="en-US" dirty="0" smtClean="0"/>
          </a:p>
        </p:txBody>
      </p:sp>
      <p:sp>
        <p:nvSpPr>
          <p:cNvPr id="65538" name="Rectangle 3"/>
          <p:cNvSpPr>
            <a:spLocks noGrp="1" noChangeArrowheads="1"/>
          </p:cNvSpPr>
          <p:nvPr>
            <p:ph idx="1"/>
          </p:nvPr>
        </p:nvSpPr>
        <p:spPr>
          <a:xfrm>
            <a:off x="323528" y="1098550"/>
            <a:ext cx="3672408" cy="4692650"/>
          </a:xfrm>
        </p:spPr>
        <p:txBody>
          <a:bodyPr/>
          <a:lstStyle/>
          <a:p>
            <a:pPr marL="342900" indent="-342900">
              <a:buFont typeface="+mj-lt"/>
              <a:buAutoNum type="arabicPeriod"/>
            </a:pPr>
            <a:r>
              <a:rPr lang="en-US" sz="1600" b="0" dirty="0" smtClean="0"/>
              <a:t>Click on the “green bug” button – make sure the project is selected!</a:t>
            </a:r>
            <a:r>
              <a:rPr lang="en-CA" sz="1600" b="0" dirty="0" smtClean="0"/>
              <a:t> </a:t>
            </a:r>
          </a:p>
          <a:p>
            <a:pPr marL="342900" indent="-342900">
              <a:buFont typeface="+mj-lt"/>
              <a:buAutoNum type="arabicPeriod"/>
            </a:pPr>
            <a:endParaRPr lang="en-CA" sz="1600" dirty="0" smtClean="0"/>
          </a:p>
          <a:p>
            <a:pPr marL="342900" indent="-342900">
              <a:buFont typeface="+mj-lt"/>
              <a:buAutoNum type="arabicPeriod"/>
            </a:pPr>
            <a:endParaRPr lang="en-CA" sz="1600" b="0" dirty="0" smtClean="0"/>
          </a:p>
          <a:p>
            <a:pPr marL="342900" indent="-342900">
              <a:buNone/>
            </a:pPr>
            <a:r>
              <a:rPr lang="en-CA" sz="1600" b="0" dirty="0" smtClean="0">
                <a:solidFill>
                  <a:srgbClr val="0066FF"/>
                </a:solidFill>
              </a:rPr>
              <a:t>When pressing the debug button, several actions are done automatically</a:t>
            </a:r>
          </a:p>
          <a:p>
            <a:pPr marL="684212" lvl="1" indent="-342900"/>
            <a:r>
              <a:rPr lang="en-CA" sz="1400" dirty="0" smtClean="0">
                <a:solidFill>
                  <a:srgbClr val="0066FF"/>
                </a:solidFill>
              </a:rPr>
              <a:t>Prompt to save source files</a:t>
            </a:r>
          </a:p>
          <a:p>
            <a:pPr marL="684212" lvl="1" indent="-342900"/>
            <a:r>
              <a:rPr lang="en-CA" sz="1400" dirty="0" smtClean="0">
                <a:solidFill>
                  <a:srgbClr val="0066FF"/>
                </a:solidFill>
              </a:rPr>
              <a:t>Build the project (incrementally)</a:t>
            </a:r>
          </a:p>
          <a:p>
            <a:pPr marL="684212" lvl="1" indent="-342900"/>
            <a:r>
              <a:rPr lang="en-CA" sz="1400" dirty="0" smtClean="0">
                <a:solidFill>
                  <a:srgbClr val="0066FF"/>
                </a:solidFill>
              </a:rPr>
              <a:t>Start the debugger (CCS will switch to the </a:t>
            </a:r>
            <a:r>
              <a:rPr lang="en-CA" sz="1400" i="1" dirty="0" smtClean="0">
                <a:solidFill>
                  <a:srgbClr val="0066FF"/>
                </a:solidFill>
              </a:rPr>
              <a:t>CCS Debug </a:t>
            </a:r>
            <a:r>
              <a:rPr lang="en-CA" sz="1400" dirty="0" smtClean="0">
                <a:solidFill>
                  <a:srgbClr val="0066FF"/>
                </a:solidFill>
              </a:rPr>
              <a:t>perspective)</a:t>
            </a:r>
          </a:p>
          <a:p>
            <a:pPr marL="684212" lvl="1" indent="-342900"/>
            <a:r>
              <a:rPr lang="en-CA" sz="1400" dirty="0" smtClean="0">
                <a:solidFill>
                  <a:srgbClr val="0066FF"/>
                </a:solidFill>
              </a:rPr>
              <a:t>Connect CCS to the target</a:t>
            </a:r>
          </a:p>
          <a:p>
            <a:pPr marL="684212" lvl="1" indent="-342900"/>
            <a:r>
              <a:rPr lang="en-CA" sz="1400" dirty="0" smtClean="0">
                <a:solidFill>
                  <a:srgbClr val="0066FF"/>
                </a:solidFill>
              </a:rPr>
              <a:t>Load the program on the target</a:t>
            </a:r>
          </a:p>
          <a:p>
            <a:pPr marL="684212" lvl="1" indent="-342900"/>
            <a:r>
              <a:rPr lang="en-CA" sz="1400" dirty="0" smtClean="0">
                <a:solidFill>
                  <a:srgbClr val="0066FF"/>
                </a:solidFill>
              </a:rPr>
              <a:t>Run to </a:t>
            </a:r>
            <a:r>
              <a:rPr lang="en-CA" sz="1400" b="1" dirty="0" smtClean="0">
                <a:solidFill>
                  <a:srgbClr val="0066FF"/>
                </a:solidFill>
              </a:rPr>
              <a:t>main()</a:t>
            </a:r>
          </a:p>
          <a:p>
            <a:endParaRPr lang="en-US" sz="1800" b="0" dirty="0" smtClean="0"/>
          </a:p>
          <a:p>
            <a:endParaRPr lang="en-US" sz="1800" b="0" dirty="0" smtClean="0"/>
          </a:p>
          <a:p>
            <a:endParaRPr lang="en-US" sz="1600" b="0"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09800"/>
            <a:ext cx="288000" cy="288000"/>
          </a:xfrm>
          <a:prstGeom prst="rect">
            <a:avLst/>
          </a:prstGeom>
        </p:spPr>
      </p:pic>
      <p:pic>
        <p:nvPicPr>
          <p:cNvPr id="2051" name="Picture 3"/>
          <p:cNvPicPr>
            <a:picLocks noChangeAspect="1" noChangeArrowheads="1"/>
          </p:cNvPicPr>
          <p:nvPr/>
        </p:nvPicPr>
        <p:blipFill>
          <a:blip r:embed="rId4" cstate="print"/>
          <a:srcRect/>
          <a:stretch>
            <a:fillRect/>
          </a:stretch>
        </p:blipFill>
        <p:spPr bwMode="auto">
          <a:xfrm>
            <a:off x="5029200" y="2590800"/>
            <a:ext cx="3362325" cy="1373499"/>
          </a:xfrm>
          <a:prstGeom prst="rect">
            <a:avLst/>
          </a:prstGeom>
          <a:noFill/>
          <a:ln w="9525">
            <a:noFill/>
            <a:miter lim="800000"/>
            <a:headEnd/>
            <a:tailEnd/>
          </a:ln>
        </p:spPr>
      </p:pic>
      <p:cxnSp>
        <p:nvCxnSpPr>
          <p:cNvPr id="9" name="Straight Arrow Connector 8"/>
          <p:cNvCxnSpPr>
            <a:endCxn id="7" idx="1"/>
          </p:cNvCxnSpPr>
          <p:nvPr/>
        </p:nvCxnSpPr>
        <p:spPr>
          <a:xfrm>
            <a:off x="3886200" y="1371600"/>
            <a:ext cx="2948327" cy="172912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781800" y="3048000"/>
            <a:ext cx="360040"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 Theme 2009">
  <a:themeElements>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92157"/>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FinalPowerpoint">
  <a:themeElements>
    <a:clrScheme name="3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fontScheme name="3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3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3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5">
        <a:dk1>
          <a:srgbClr val="000000"/>
        </a:dk1>
        <a:lt1>
          <a:srgbClr val="FFFFFF"/>
        </a:lt1>
        <a:dk2>
          <a:srgbClr val="FF0000"/>
        </a:dk2>
        <a:lt2>
          <a:srgbClr val="808080"/>
        </a:lt2>
        <a:accent1>
          <a:srgbClr val="2D66A5"/>
        </a:accent1>
        <a:accent2>
          <a:srgbClr val="000000"/>
        </a:accent2>
        <a:accent3>
          <a:srgbClr val="FFFFFF"/>
        </a:accent3>
        <a:accent4>
          <a:srgbClr val="000000"/>
        </a:accent4>
        <a:accent5>
          <a:srgbClr val="ADB8CF"/>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6">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clrMap bg1="lt1" tx1="dk1" bg2="lt2" tx2="dk2" accent1="accent1" accent2="accent2" accent3="accent3" accent4="accent4" accent5="accent5" accent6="accent6" hlink="hlink" folHlink="folHlink"/>
    </a:extraClrScheme>
    <a:extraClrScheme>
      <a:clrScheme name="3_FinalPowerpoint 8">
        <a:dk1>
          <a:srgbClr val="000000"/>
        </a:dk1>
        <a:lt1>
          <a:srgbClr val="FFFFFF"/>
        </a:lt1>
        <a:dk2>
          <a:srgbClr val="FF0000"/>
        </a:dk2>
        <a:lt2>
          <a:srgbClr val="808080"/>
        </a:lt2>
        <a:accent1>
          <a:srgbClr val="FFB3B3"/>
        </a:accent1>
        <a:accent2>
          <a:srgbClr val="000000"/>
        </a:accent2>
        <a:accent3>
          <a:srgbClr val="FFFFFF"/>
        </a:accent3>
        <a:accent4>
          <a:srgbClr val="000000"/>
        </a:accent4>
        <a:accent5>
          <a:srgbClr val="FFD6D6"/>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3_TI Theme 2009">
  <a:themeElements>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inalPowerpoint">
  <a:themeElements>
    <a:clrScheme name="3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fontScheme name="3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3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3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5">
        <a:dk1>
          <a:srgbClr val="000000"/>
        </a:dk1>
        <a:lt1>
          <a:srgbClr val="FFFFFF"/>
        </a:lt1>
        <a:dk2>
          <a:srgbClr val="FF0000"/>
        </a:dk2>
        <a:lt2>
          <a:srgbClr val="808080"/>
        </a:lt2>
        <a:accent1>
          <a:srgbClr val="2D66A5"/>
        </a:accent1>
        <a:accent2>
          <a:srgbClr val="000000"/>
        </a:accent2>
        <a:accent3>
          <a:srgbClr val="FFFFFF"/>
        </a:accent3>
        <a:accent4>
          <a:srgbClr val="000000"/>
        </a:accent4>
        <a:accent5>
          <a:srgbClr val="ADB8CF"/>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6">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clrMap bg1="lt1" tx1="dk1" bg2="lt2" tx2="dk2" accent1="accent1" accent2="accent2" accent3="accent3" accent4="accent4" accent5="accent5" accent6="accent6" hlink="hlink" folHlink="folHlink"/>
    </a:extraClrScheme>
    <a:extraClrScheme>
      <a:clrScheme name="3_FinalPowerpoint 8">
        <a:dk1>
          <a:srgbClr val="000000"/>
        </a:dk1>
        <a:lt1>
          <a:srgbClr val="FFFFFF"/>
        </a:lt1>
        <a:dk2>
          <a:srgbClr val="FF0000"/>
        </a:dk2>
        <a:lt2>
          <a:srgbClr val="808080"/>
        </a:lt2>
        <a:accent1>
          <a:srgbClr val="FFB3B3"/>
        </a:accent1>
        <a:accent2>
          <a:srgbClr val="000000"/>
        </a:accent2>
        <a:accent3>
          <a:srgbClr val="FFFFFF"/>
        </a:accent3>
        <a:accent4>
          <a:srgbClr val="000000"/>
        </a:accent4>
        <a:accent5>
          <a:srgbClr val="FFD6D6"/>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3_FinalPowerpoint">
  <a:themeElements>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18_Final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C0C0C0"/>
            </a:gs>
            <a:gs pos="100000">
              <a:srgbClr val="EAEAEA"/>
            </a:gs>
          </a:gsLst>
          <a:lin ang="0" scaled="1"/>
        </a:gradFill>
        <a:ln w="9525">
          <a:noFill/>
          <a:miter lim="800000"/>
          <a:headEnd/>
          <a:tailEnd/>
        </a:ln>
      </a:spPr>
      <a:bodyPr anchor="ctr">
        <a:spAutoFit/>
      </a:bodyPr>
      <a:lstStyle>
        <a:defPPr algn="ctr" rtl="0" eaLnBrk="0" fontAlgn="base" hangingPunct="0">
          <a:lnSpc>
            <a:spcPct val="90000"/>
          </a:lnSpc>
          <a:spcBef>
            <a:spcPct val="0"/>
          </a:spcBef>
          <a:spcAft>
            <a:spcPct val="0"/>
          </a:spcAft>
          <a:defRPr sz="2400" b="1" kern="1200">
            <a:solidFill>
              <a:srgbClr val="000000"/>
            </a:solidFill>
            <a:latin typeface="Arial" pitchFamily="34" charset="0"/>
            <a:ea typeface="+mn-ea"/>
            <a:cs typeface="+mn-cs"/>
          </a:defRPr>
        </a:defPPr>
      </a:lstStyle>
    </a:sp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0_FinalPowerpoint">
  <a:themeElements>
    <a:clrScheme name="30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fontScheme name="30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0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30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30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otalTime>31736</TotalTime>
  <Words>3363</Words>
  <Application>Microsoft Office PowerPoint</Application>
  <PresentationFormat>On-screen Show (4:3)</PresentationFormat>
  <Paragraphs>572</Paragraphs>
  <Slides>79</Slides>
  <Notes>79</Notes>
  <HiddenSlides>0</HiddenSlides>
  <MMClips>0</MMClips>
  <ScaleCrop>false</ScaleCrop>
  <HeadingPairs>
    <vt:vector size="4" baseType="variant">
      <vt:variant>
        <vt:lpstr>Theme</vt:lpstr>
      </vt:variant>
      <vt:variant>
        <vt:i4>7</vt:i4>
      </vt:variant>
      <vt:variant>
        <vt:lpstr>Slide Titles</vt:lpstr>
      </vt:variant>
      <vt:variant>
        <vt:i4>79</vt:i4>
      </vt:variant>
    </vt:vector>
  </HeadingPairs>
  <TitlesOfParts>
    <vt:vector size="86" baseType="lpstr">
      <vt:lpstr>TI Theme 2009</vt:lpstr>
      <vt:lpstr>6_FinalPowerpoint</vt:lpstr>
      <vt:lpstr>23_TI Theme 2009</vt:lpstr>
      <vt:lpstr>3_FinalPowerpoint</vt:lpstr>
      <vt:lpstr>23_FinalPowerpoint</vt:lpstr>
      <vt:lpstr>30_FinalPowerpoint</vt:lpstr>
      <vt:lpstr>1_Custom Design</vt:lpstr>
      <vt:lpstr>Code Composer  Studio</vt:lpstr>
      <vt:lpstr>LaunchPad: Hardware Setup</vt:lpstr>
      <vt:lpstr>LAB conventions</vt:lpstr>
      <vt:lpstr>LAB 1: BLINK LED</vt:lpstr>
      <vt:lpstr>Blink LED Example: Exercise Summary</vt:lpstr>
      <vt:lpstr>Workspace</vt:lpstr>
      <vt:lpstr>Create the Project</vt:lpstr>
      <vt:lpstr>Build ‘BlinkLED’ Project</vt:lpstr>
      <vt:lpstr>Debug ‘BlinkLED’ Project</vt:lpstr>
      <vt:lpstr>ULP Advisor Message</vt:lpstr>
      <vt:lpstr>Build, Load/Flash the Program</vt:lpstr>
      <vt:lpstr>View: Debug</vt:lpstr>
      <vt:lpstr>Blink LED1</vt:lpstr>
      <vt:lpstr>Debugging: Using Watchpoints</vt:lpstr>
      <vt:lpstr>Debugging: Using Watchpoints</vt:lpstr>
      <vt:lpstr>Debugging: Using Watchpoints</vt:lpstr>
      <vt:lpstr>More Debugging</vt:lpstr>
      <vt:lpstr>View: Disassembly</vt:lpstr>
      <vt:lpstr>Remove the Watchpoint</vt:lpstr>
      <vt:lpstr>Debugging: Using Profile Clock</vt:lpstr>
      <vt:lpstr>Remove the Watchpoint</vt:lpstr>
      <vt:lpstr>View: Local History</vt:lpstr>
      <vt:lpstr>Terminate the Debug Session</vt:lpstr>
      <vt:lpstr>LAB 2 : Temperature Sense Demo</vt:lpstr>
      <vt:lpstr>Temperature Sense Demo: Briefing</vt:lpstr>
      <vt:lpstr>Create the Project</vt:lpstr>
      <vt:lpstr>Add Temperature Sensor Source Code</vt:lpstr>
      <vt:lpstr>Add Temperature Sensor Source Code</vt:lpstr>
      <vt:lpstr>Eclipse Concept: Focus</vt:lpstr>
      <vt:lpstr>Build and Load/Flash the Program</vt:lpstr>
      <vt:lpstr>Temperature Sense Demo</vt:lpstr>
      <vt:lpstr>Temperature Sense Demo: Debugging</vt:lpstr>
      <vt:lpstr>Loading Symbols for Flashed Program</vt:lpstr>
      <vt:lpstr>Loading Symbols for Flashed Program</vt:lpstr>
      <vt:lpstr>Loading Symbols for Flashed Program</vt:lpstr>
      <vt:lpstr>Loading Symbols for Flashed Program</vt:lpstr>
      <vt:lpstr>Changing Project Properties</vt:lpstr>
      <vt:lpstr>Changing Build Options</vt:lpstr>
      <vt:lpstr>Changing Build Options</vt:lpstr>
      <vt:lpstr>Compiler Versions</vt:lpstr>
      <vt:lpstr>Changing the Compiler Version</vt:lpstr>
      <vt:lpstr>Compiler Versions</vt:lpstr>
      <vt:lpstr>Blink LED Example: Exercise Summary</vt:lpstr>
      <vt:lpstr>Lab 3 : Sharing Projects</vt:lpstr>
      <vt:lpstr>Portable Projects: Briefing</vt:lpstr>
      <vt:lpstr>Create a New Project</vt:lpstr>
      <vt:lpstr>Create a Linked Resource Path Variable</vt:lpstr>
      <vt:lpstr>Create a Build Variable</vt:lpstr>
      <vt:lpstr>Link Source Files to Project</vt:lpstr>
      <vt:lpstr>Link Source Files to Project</vt:lpstr>
      <vt:lpstr>Link Files to Project</vt:lpstr>
      <vt:lpstr>Modifying Project Properties</vt:lpstr>
      <vt:lpstr>Project Properties</vt:lpstr>
      <vt:lpstr>Project Properties</vt:lpstr>
      <vt:lpstr>Project Properties</vt:lpstr>
      <vt:lpstr>LAB 4: Ultra Low Power Advisor</vt:lpstr>
      <vt:lpstr>Import and Build ULP Demo Project</vt:lpstr>
      <vt:lpstr>ULP Diagnostics</vt:lpstr>
      <vt:lpstr>PowerPoint Presentation</vt:lpstr>
      <vt:lpstr>Fix Rule 8.1</vt:lpstr>
      <vt:lpstr>Rule 8.1 – After Fix</vt:lpstr>
      <vt:lpstr>Fix Rule 11.1</vt:lpstr>
      <vt:lpstr>Rule 11.1 – After Fix</vt:lpstr>
      <vt:lpstr>Fix Rule 13.1</vt:lpstr>
      <vt:lpstr>Rule 13.1 – After Fix</vt:lpstr>
      <vt:lpstr>Importance of Rule 1.1</vt:lpstr>
      <vt:lpstr>Importance of Rule 1.1</vt:lpstr>
      <vt:lpstr>Lab 5 : GRACE</vt:lpstr>
      <vt:lpstr>Create a New (Grace) Project</vt:lpstr>
      <vt:lpstr>Grace – Configuration File</vt:lpstr>
      <vt:lpstr>Grace – Building/Running the Example</vt:lpstr>
      <vt:lpstr>Grace – Modifying the Example</vt:lpstr>
      <vt:lpstr>Grace – Modifying the Configuration</vt:lpstr>
      <vt:lpstr>Grace – Device Overview</vt:lpstr>
      <vt:lpstr>Grace – BCS+ Overview</vt:lpstr>
      <vt:lpstr>Grace – BCS+ Basic User Mode</vt:lpstr>
      <vt:lpstr>Grace – BCS+ Power User Mode</vt:lpstr>
      <vt:lpstr>Grace – BCS+ Register Controls</vt:lpstr>
      <vt:lpstr>Grace</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Composer  Studio</dc:title>
  <dc:creator>Stevenson, John E</dc:creator>
  <cp:lastModifiedBy>Taubensee, Lisa</cp:lastModifiedBy>
  <cp:revision>324</cp:revision>
  <dcterms:created xsi:type="dcterms:W3CDTF">2011-06-07T22:02:17Z</dcterms:created>
  <dcterms:modified xsi:type="dcterms:W3CDTF">2014-03-18T18:56:25Z</dcterms:modified>
</cp:coreProperties>
</file>