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9"/>
  </p:notesMasterIdLst>
  <p:handoutMasterIdLst>
    <p:handoutMasterId r:id="rId60"/>
  </p:handoutMasterIdLst>
  <p:sldIdLst>
    <p:sldId id="761" r:id="rId2"/>
    <p:sldId id="817" r:id="rId3"/>
    <p:sldId id="774" r:id="rId4"/>
    <p:sldId id="818" r:id="rId5"/>
    <p:sldId id="823" r:id="rId6"/>
    <p:sldId id="822" r:id="rId7"/>
    <p:sldId id="821" r:id="rId8"/>
    <p:sldId id="787" r:id="rId9"/>
    <p:sldId id="812" r:id="rId10"/>
    <p:sldId id="808" r:id="rId11"/>
    <p:sldId id="764" r:id="rId12"/>
    <p:sldId id="809" r:id="rId13"/>
    <p:sldId id="810" r:id="rId14"/>
    <p:sldId id="811" r:id="rId15"/>
    <p:sldId id="766" r:id="rId16"/>
    <p:sldId id="835" r:id="rId17"/>
    <p:sldId id="768" r:id="rId18"/>
    <p:sldId id="827" r:id="rId19"/>
    <p:sldId id="771" r:id="rId20"/>
    <p:sldId id="772" r:id="rId21"/>
    <p:sldId id="773" r:id="rId22"/>
    <p:sldId id="775" r:id="rId23"/>
    <p:sldId id="776" r:id="rId24"/>
    <p:sldId id="777" r:id="rId25"/>
    <p:sldId id="836" r:id="rId26"/>
    <p:sldId id="779" r:id="rId27"/>
    <p:sldId id="780" r:id="rId28"/>
    <p:sldId id="781" r:id="rId29"/>
    <p:sldId id="782" r:id="rId30"/>
    <p:sldId id="783" r:id="rId31"/>
    <p:sldId id="784" r:id="rId32"/>
    <p:sldId id="785" r:id="rId33"/>
    <p:sldId id="786" r:id="rId34"/>
    <p:sldId id="788" r:id="rId35"/>
    <p:sldId id="789" r:id="rId36"/>
    <p:sldId id="831" r:id="rId37"/>
    <p:sldId id="790" r:id="rId38"/>
    <p:sldId id="791" r:id="rId39"/>
    <p:sldId id="792" r:id="rId40"/>
    <p:sldId id="793" r:id="rId41"/>
    <p:sldId id="794" r:id="rId42"/>
    <p:sldId id="795" r:id="rId43"/>
    <p:sldId id="832" r:id="rId44"/>
    <p:sldId id="796" r:id="rId45"/>
    <p:sldId id="815" r:id="rId46"/>
    <p:sldId id="816" r:id="rId47"/>
    <p:sldId id="833" r:id="rId48"/>
    <p:sldId id="800" r:id="rId49"/>
    <p:sldId id="801" r:id="rId50"/>
    <p:sldId id="825" r:id="rId51"/>
    <p:sldId id="803" r:id="rId52"/>
    <p:sldId id="804" r:id="rId53"/>
    <p:sldId id="826" r:id="rId54"/>
    <p:sldId id="805" r:id="rId55"/>
    <p:sldId id="806" r:id="rId56"/>
    <p:sldId id="834" r:id="rId57"/>
    <p:sldId id="807" r:id="rId58"/>
  </p:sldIdLst>
  <p:sldSz cx="9144000" cy="6858000" type="screen4x3"/>
  <p:notesSz cx="7019925" cy="930592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E Stevenso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F00"/>
    <a:srgbClr val="3333CC"/>
    <a:srgbClr val="009900"/>
    <a:srgbClr val="00CC66"/>
    <a:srgbClr val="FF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86514" autoAdjust="0"/>
  </p:normalViewPr>
  <p:slideViewPr>
    <p:cSldViewPr>
      <p:cViewPr varScale="1">
        <p:scale>
          <a:sx n="73" d="100"/>
          <a:sy n="73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8BE6DA8-F9AA-4E16-BD0A-11E55F01C1C3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2FCAADB-FCA2-47DA-8540-E1D3EF1CD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AE50-A58A-4637-90F6-E825CB6E16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09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2" tIns="46192" rIns="92382" bIns="46192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2" rIns="92382" bIns="46192" anchor="b"/>
          <a:lstStyle/>
          <a:p>
            <a:pPr algn="r" defTabSz="923064"/>
            <a:fld id="{1BDE100F-9A78-49DF-8723-1D86E5C0A57F}" type="slidenum">
              <a:rPr lang="en-CA" sz="1300"/>
              <a:pPr algn="r" defTabSz="923064"/>
              <a:t>45</a:t>
            </a:fld>
            <a:endParaRPr lang="en-CA" sz="13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2" tIns="46192" rIns="92382" bIns="46192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2" rIns="92382" bIns="46192" anchor="b"/>
          <a:lstStyle/>
          <a:p>
            <a:pPr algn="r" defTabSz="923064"/>
            <a:fld id="{639669E7-3BDD-43E3-8183-46F1CD659182}" type="slidenum">
              <a:rPr lang="en-CA" sz="1300"/>
              <a:pPr algn="r" defTabSz="923064"/>
              <a:t>46</a:t>
            </a:fld>
            <a:endParaRPr lang="en-CA" sz="13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663" tIns="45332" rIns="90663" bIns="45332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63" tIns="45332" rIns="90663" bIns="45332" anchor="b"/>
          <a:lstStyle/>
          <a:p>
            <a:pPr algn="r" defTabSz="905891"/>
            <a:fld id="{639669E7-3BDD-43E3-8183-46F1CD659182}" type="slidenum">
              <a:rPr lang="en-CA" sz="1200"/>
              <a:pPr algn="r" defTabSz="905891"/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2" tIns="46192" rIns="92382" bIns="46192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2" rIns="92382" bIns="46192" anchor="b"/>
          <a:lstStyle/>
          <a:p>
            <a:pPr algn="r" defTabSz="923064"/>
            <a:fld id="{1BDE100F-9A78-49DF-8723-1D86E5C0A57F}" type="slidenum">
              <a:rPr lang="en-CA" sz="1300"/>
              <a:pPr algn="r" defTabSz="923064"/>
              <a:t>13</a:t>
            </a:fld>
            <a:endParaRPr lang="en-CA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2" tIns="46192" rIns="92382" bIns="46192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2" rIns="92382" bIns="46192" anchor="b"/>
          <a:lstStyle/>
          <a:p>
            <a:pPr algn="r" defTabSz="923064"/>
            <a:fld id="{639669E7-3BDD-43E3-8183-46F1CD659182}" type="slidenum">
              <a:rPr lang="en-CA" sz="1300"/>
              <a:pPr algn="r" defTabSz="923064"/>
              <a:t>14</a:t>
            </a:fld>
            <a:endParaRPr lang="en-CA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5"/>
          </a:xfrm>
        </p:spPr>
        <p:txBody>
          <a:bodyPr/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03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b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0"/>
            </a:lvl1pPr>
            <a:lvl2pPr marL="682625" indent="-219075">
              <a:defRPr/>
            </a:lvl2pPr>
            <a:lvl3pPr marL="914400" indent="-225425">
              <a:defRPr/>
            </a:lvl3pPr>
            <a:lvl4pPr marL="1146175" indent="-231775">
              <a:defRPr/>
            </a:lvl4pPr>
            <a:lvl5pPr marL="137795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0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54957"/>
            <a:ext cx="7772400" cy="1362075"/>
          </a:xfrm>
        </p:spPr>
        <p:txBody>
          <a:bodyPr anchor="t"/>
          <a:lstStyle>
            <a:lvl1pPr algn="ctr">
              <a:defRPr sz="4000" b="1" cap="all" baseline="0"/>
            </a:lvl1pPr>
          </a:lstStyle>
          <a:p>
            <a:r>
              <a:rPr lang="en-US" dirty="0" smtClean="0"/>
              <a:t>LAB #: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0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56" r:id="rId3"/>
    <p:sldLayoutId id="2147483668" r:id="rId4"/>
    <p:sldLayoutId id="2147483669" r:id="rId5"/>
    <p:sldLayoutId id="2147483658" r:id="rId6"/>
    <p:sldLayoutId id="2147483663" r:id="rId7"/>
    <p:sldLayoutId id="2147483657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.earth.li/~sgtatham/putty/latest/x86/putty.exe" TargetMode="External"/><Relationship Id="rId2" Type="http://schemas.openxmlformats.org/officeDocument/2006/relationships/hyperlink" Target="http://processors.wiki.ti.com/index.php/Download_CC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tool/ti-rto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tsc.eclipse.org/docs-tip/RTSC_Object_View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lit/pdf/spruh43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v/pdf/spruhd4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rocessors.wiki.ti.com/index.php?title=Category:SYSBIOS" TargetMode="External"/><Relationship Id="rId4" Type="http://schemas.openxmlformats.org/officeDocument/2006/relationships/hyperlink" Target="http://www.ti.com/lit/pdf/spruh4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TI-RTOS Analysis for </a:t>
            </a:r>
            <a:r>
              <a:rPr lang="en-US" dirty="0" err="1" smtClean="0"/>
              <a:t>Tiva</a:t>
            </a:r>
            <a:endParaRPr lang="en-US" dirty="0" smtClean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Embedded Development Tools</a:t>
            </a: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6038850"/>
            <a:ext cx="2133600" cy="206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A22048-D3D1-4E56-915D-B2248A9D23EB}" type="slidenum">
              <a:rPr lang="en-US" sz="800" smtClean="0"/>
              <a:pPr/>
              <a:t>1</a:t>
            </a:fld>
            <a:endParaRPr lang="en-US" sz="800" smtClean="0"/>
          </a:p>
        </p:txBody>
      </p:sp>
    </p:spTree>
    <p:extLst>
      <p:ext uri="{BB962C8B-B14F-4D97-AF65-F5344CB8AC3E}">
        <p14:creationId xmlns:p14="http://schemas.microsoft.com/office/powerpoint/2010/main" val="21810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67725" cy="4968552"/>
          </a:xfrm>
        </p:spPr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sz="1600" dirty="0" smtClean="0"/>
              <a:t>Code Composer Studio v6.0.0.00190</a:t>
            </a:r>
            <a:br>
              <a:rPr lang="en-US" sz="1600" dirty="0" smtClean="0"/>
            </a:br>
            <a:r>
              <a:rPr lang="en-US" sz="1600" dirty="0" smtClean="0"/>
              <a:t>Download from </a:t>
            </a:r>
            <a:r>
              <a:rPr lang="en-US" sz="1600" dirty="0" smtClean="0">
                <a:hlinkClick r:id="rId2"/>
              </a:rPr>
              <a:t>http://processors.wiki.ti.com/index.php/Download_CCS</a:t>
            </a:r>
            <a:r>
              <a:rPr lang="en-US" sz="1600" dirty="0" smtClean="0"/>
              <a:t> and install into C:\ti</a:t>
            </a:r>
          </a:p>
          <a:p>
            <a:pPr lvl="1"/>
            <a:r>
              <a:rPr lang="en-US" sz="1600" dirty="0" smtClean="0"/>
              <a:t>TI-RTOS for </a:t>
            </a:r>
            <a:r>
              <a:rPr lang="en-US" sz="1600" dirty="0" err="1" smtClean="0"/>
              <a:t>TivaC</a:t>
            </a:r>
            <a:r>
              <a:rPr lang="en-US" sz="1600" dirty="0" smtClean="0"/>
              <a:t> v2.00.00.22 or later</a:t>
            </a:r>
            <a:br>
              <a:rPr lang="en-US" sz="1600" dirty="0" smtClean="0"/>
            </a:br>
            <a:r>
              <a:rPr lang="en-US" sz="1600" dirty="0" smtClean="0"/>
              <a:t>Install from CCS App Center 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smtClean="0"/>
              <a:t>CCS </a:t>
            </a:r>
            <a:r>
              <a:rPr lang="en-US" sz="1600" dirty="0" smtClean="0"/>
              <a:t>menu View-&gt;CCS App </a:t>
            </a:r>
            <a:r>
              <a:rPr lang="en-US" sz="1600" dirty="0" smtClean="0"/>
              <a:t>Center)</a:t>
            </a:r>
            <a:endParaRPr lang="en-US" sz="1600" dirty="0" smtClean="0"/>
          </a:p>
          <a:p>
            <a:pPr lvl="1"/>
            <a:r>
              <a:rPr lang="en-US" sz="1600" dirty="0" err="1" smtClean="0"/>
              <a:t>PuTTY</a:t>
            </a:r>
            <a:r>
              <a:rPr lang="en-US" sz="1600" dirty="0" smtClean="0"/>
              <a:t> </a:t>
            </a:r>
            <a:r>
              <a:rPr lang="en-US" sz="1600" dirty="0"/>
              <a:t>terminal program (</a:t>
            </a:r>
            <a:r>
              <a:rPr lang="en-US" sz="1600" dirty="0" smtClean="0"/>
              <a:t>optional)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://the.earth.li/~</a:t>
            </a:r>
            <a:r>
              <a:rPr lang="en-US" sz="1600" dirty="0" smtClean="0">
                <a:hlinkClick r:id="rId3"/>
              </a:rPr>
              <a:t>sgtatham/putty/latest/x86/putty.exe</a:t>
            </a:r>
            <a:endParaRPr lang="en-US" sz="1600" dirty="0" smtClean="0"/>
          </a:p>
          <a:p>
            <a:r>
              <a:rPr lang="en-US" dirty="0" smtClean="0"/>
              <a:t>Hardware</a:t>
            </a:r>
          </a:p>
          <a:p>
            <a:pPr lvl="1"/>
            <a:r>
              <a:rPr lang="en-US" sz="1600" dirty="0" err="1" smtClean="0"/>
              <a:t>Tiva</a:t>
            </a:r>
            <a:r>
              <a:rPr lang="en-US" sz="1600" dirty="0" smtClean="0"/>
              <a:t> C Series </a:t>
            </a:r>
            <a:r>
              <a:rPr lang="en-US" sz="1600" dirty="0" err="1" smtClean="0"/>
              <a:t>LaunchPad</a:t>
            </a:r>
            <a:r>
              <a:rPr lang="en-US" sz="1600" dirty="0" smtClean="0"/>
              <a:t> (TM4C123GXL</a:t>
            </a:r>
            <a:r>
              <a:rPr lang="en-US" sz="1600" dirty="0" smtClean="0"/>
              <a:t>) or Connected Launchpad (TM4C1294XL)</a:t>
            </a:r>
            <a:endParaRPr lang="en-US" sz="1600" dirty="0" smtClean="0"/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US" dirty="0" smtClean="0"/>
              <a:t>Lab </a:t>
            </a:r>
            <a:r>
              <a:rPr lang="en-US" dirty="0" smtClean="0"/>
              <a:t>Materials</a:t>
            </a:r>
          </a:p>
          <a:p>
            <a:pPr marL="622300" lvl="2" indent="-342900">
              <a:spcBef>
                <a:spcPct val="65000"/>
              </a:spcBef>
              <a:buFont typeface="Arial" panose="020B0604020202020204" pitchFamily="34" charset="0"/>
              <a:buChar char="−"/>
            </a:pPr>
            <a:r>
              <a:rPr lang="en-US" dirty="0" smtClean="0"/>
              <a:t>Extract </a:t>
            </a:r>
            <a:r>
              <a:rPr lang="en-US" dirty="0"/>
              <a:t>rtosanalyzer.zip into C:\</a:t>
            </a:r>
            <a:r>
              <a:rPr lang="en-US" dirty="0" smtClean="0"/>
              <a:t>CCSWorkshop\rtosanalyzer</a:t>
            </a: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NOTE: The steps in this lab are written for TM4C123GXL Launchpad but the same steps can be followed with TM4C1294XL Launchpad. Just be sure to use the </a:t>
            </a:r>
            <a:r>
              <a:rPr lang="en-US" sz="1800" dirty="0" smtClean="0"/>
              <a:t>appropriate </a:t>
            </a:r>
            <a:r>
              <a:rPr lang="en-US" sz="1800" dirty="0" smtClean="0"/>
              <a:t>example from TI Resource Explorer for the board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0322690\Documents\Training\RTA_SystemAnalyzer\screenshots\ccsv6_tivalaunchpad\devicemanag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1" y="1628800"/>
            <a:ext cx="2775658" cy="42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Setup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the </a:t>
            </a:r>
            <a:r>
              <a:rPr lang="en-US" dirty="0" err="1" smtClean="0"/>
              <a:t>LaunchPad</a:t>
            </a:r>
            <a:r>
              <a:rPr lang="en-US" dirty="0" smtClean="0"/>
              <a:t> to the PC using 2 micro USB cables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3D01D8-F761-44AD-AD7E-99B8A0D118D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11150" y="4106863"/>
            <a:ext cx="5765800" cy="194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l" eaLnBrk="1" hangingPunct="1">
              <a:spcBef>
                <a:spcPct val="65000"/>
              </a:spcBef>
              <a:defRPr/>
            </a:pPr>
            <a:endParaRPr lang="en-US" sz="2000" kern="0" dirty="0">
              <a:latin typeface="+mn-lt"/>
            </a:endParaRPr>
          </a:p>
          <a:p>
            <a:pPr marL="381000" indent="-381000" algn="l" eaLnBrk="1" hangingPunct="1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After connecting </a:t>
            </a:r>
            <a:r>
              <a:rPr lang="en-US" sz="2000" kern="0" dirty="0" smtClean="0">
                <a:latin typeface="+mn-lt"/>
              </a:rPr>
              <a:t>the USB </a:t>
            </a:r>
            <a:r>
              <a:rPr lang="en-US" sz="2000" kern="0" dirty="0">
                <a:latin typeface="+mn-lt"/>
              </a:rPr>
              <a:t>cables, </a:t>
            </a:r>
            <a:r>
              <a:rPr lang="en-US" sz="2000" kern="0" dirty="0" smtClean="0">
                <a:latin typeface="+mn-lt"/>
              </a:rPr>
              <a:t>the drivers </a:t>
            </a:r>
            <a:r>
              <a:rPr lang="en-US" sz="2000" kern="0" dirty="0">
                <a:latin typeface="+mn-lt"/>
              </a:rPr>
              <a:t>should be automatically installed and </a:t>
            </a:r>
            <a:r>
              <a:rPr lang="en-US" sz="2000" kern="0" dirty="0" smtClean="0">
                <a:latin typeface="+mn-lt"/>
              </a:rPr>
              <a:t>the Device </a:t>
            </a:r>
            <a:r>
              <a:rPr lang="en-US" sz="2000" kern="0" dirty="0">
                <a:latin typeface="+mn-lt"/>
              </a:rPr>
              <a:t>Manager should look similar to this</a:t>
            </a:r>
          </a:p>
          <a:p>
            <a:pPr marL="381000" indent="-381000" algn="l" eaLnBrk="1" hangingPunct="1">
              <a:spcBef>
                <a:spcPct val="650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81000" indent="-381000" algn="l" eaLnBrk="1" hangingPunct="1">
              <a:spcBef>
                <a:spcPct val="650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81000" indent="-381000" algn="l" eaLnBrk="1" hangingPunct="1">
              <a:spcBef>
                <a:spcPct val="65000"/>
              </a:spcBef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870" y="1719263"/>
            <a:ext cx="338613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ight Arrow 10"/>
          <p:cNvSpPr>
            <a:spLocks noChangeArrowheads="1"/>
          </p:cNvSpPr>
          <p:nvPr/>
        </p:nvSpPr>
        <p:spPr bwMode="auto">
          <a:xfrm>
            <a:off x="5524383" y="4941168"/>
            <a:ext cx="552567" cy="484187"/>
          </a:xfrm>
          <a:prstGeom prst="rightArrow">
            <a:avLst>
              <a:gd name="adj1" fmla="val 50000"/>
              <a:gd name="adj2" fmla="val 50127"/>
            </a:avLst>
          </a:prstGeom>
          <a:solidFill>
            <a:schemeClr val="accent1"/>
          </a:solidFill>
          <a:ln w="12700" algn="ctr">
            <a:solidFill>
              <a:srgbClr val="66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90330" y="4512018"/>
            <a:ext cx="1800200" cy="213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Conventions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467725" cy="526747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0066FF"/>
                </a:solidFill>
              </a:rPr>
              <a:t>Before starting, it is important to review some lab conventions that will ease your work…</a:t>
            </a:r>
          </a:p>
          <a:p>
            <a:r>
              <a:rPr lang="en-CA" dirty="0">
                <a:solidFill>
                  <a:srgbClr val="0066FF"/>
                </a:solidFill>
              </a:rPr>
              <a:t>Lab steps are in </a:t>
            </a:r>
            <a:r>
              <a:rPr lang="en-CA" dirty="0"/>
              <a:t>black</a:t>
            </a:r>
            <a:r>
              <a:rPr lang="en-CA" dirty="0">
                <a:solidFill>
                  <a:srgbClr val="0066FF"/>
                </a:solidFill>
              </a:rPr>
              <a:t> and numbered for easier reference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CA" dirty="0" smtClean="0"/>
              <a:t>…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CA" dirty="0" smtClean="0"/>
              <a:t>…</a:t>
            </a:r>
          </a:p>
          <a:p>
            <a:endParaRPr lang="en-CA" dirty="0" smtClean="0"/>
          </a:p>
          <a:p>
            <a:r>
              <a:rPr lang="en-CA" dirty="0" smtClean="0"/>
              <a:t>Explanations, notes, warnings are written in </a:t>
            </a:r>
            <a:r>
              <a:rPr lang="en-CA" dirty="0" smtClean="0">
                <a:solidFill>
                  <a:srgbClr val="0066FF"/>
                </a:solidFill>
              </a:rPr>
              <a:t>blue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Warnings are shown with 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Information is marked with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Tips and answers are marked with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Questions are marked with </a:t>
            </a:r>
          </a:p>
        </p:txBody>
      </p:sp>
      <p:pic>
        <p:nvPicPr>
          <p:cNvPr id="4" name="Picture 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594" y="3933024"/>
            <a:ext cx="288000" cy="28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9" y="4437112"/>
            <a:ext cx="288000" cy="2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64" y="4869128"/>
            <a:ext cx="28800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67" y="5301208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1: ROV and RTOS ANALYZER basics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7170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30 MINUTES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CCS and select a workspace (the default is fine)</a:t>
            </a:r>
          </a:p>
        </p:txBody>
      </p:sp>
    </p:spTree>
    <p:extLst>
      <p:ext uri="{BB962C8B-B14F-4D97-AF65-F5344CB8AC3E}">
        <p14:creationId xmlns:p14="http://schemas.microsoft.com/office/powerpoint/2010/main" val="1767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 smtClean="0"/>
              <a:t>LAB 1: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solidFill>
                  <a:srgbClr val="0066FF"/>
                </a:solidFill>
              </a:rPr>
              <a:t>Objectives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Get familiar with using ROV (RTOS Object View) to inspect state of the scheduler, threads and objects in the system 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Learn how to add SYS/BIOS objects (tasks, semaphores </a:t>
            </a:r>
            <a:r>
              <a:rPr lang="en-US" dirty="0" err="1">
                <a:solidFill>
                  <a:srgbClr val="0066FF"/>
                </a:solidFill>
              </a:rPr>
              <a:t>etc</a:t>
            </a:r>
            <a:r>
              <a:rPr lang="en-US" dirty="0">
                <a:solidFill>
                  <a:srgbClr val="0066FF"/>
                </a:solidFill>
              </a:rPr>
              <a:t>) to the BIOS configuration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Get familiar with using RTOS Analyzer to view RTA data (execution graph, task/CPU load </a:t>
            </a:r>
            <a:r>
              <a:rPr lang="en-US" dirty="0" err="1">
                <a:solidFill>
                  <a:srgbClr val="0066FF"/>
                </a:solidFill>
              </a:rPr>
              <a:t>etc</a:t>
            </a:r>
            <a:r>
              <a:rPr lang="en-US" dirty="0">
                <a:solidFill>
                  <a:srgbClr val="0066FF"/>
                </a:solidFill>
              </a:rPr>
              <a:t>) </a:t>
            </a:r>
          </a:p>
          <a:p>
            <a:r>
              <a:rPr lang="en-CA" sz="2000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Resource Explorer</a:t>
            </a:r>
          </a:p>
          <a:p>
            <a:pPr lvl="1"/>
            <a:r>
              <a:rPr lang="en-CA" sz="1800" dirty="0" smtClean="0">
                <a:solidFill>
                  <a:srgbClr val="0066FF"/>
                </a:solidFill>
              </a:rPr>
              <a:t>RTOS Object Viewer (ROV)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RTOS Analyzer</a:t>
            </a:r>
            <a:endParaRPr lang="en-CA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142875"/>
            <a:ext cx="8732713" cy="814388"/>
          </a:xfrm>
        </p:spPr>
        <p:txBody>
          <a:bodyPr/>
          <a:lstStyle/>
          <a:p>
            <a:r>
              <a:rPr lang="en-US" dirty="0" smtClean="0"/>
              <a:t>Import an Example with Resource Explorer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67725" cy="4692650"/>
          </a:xfrm>
        </p:spPr>
        <p:txBody>
          <a:bodyPr/>
          <a:lstStyle/>
          <a:p>
            <a:r>
              <a:rPr lang="en-US" dirty="0" smtClean="0"/>
              <a:t>Go to CCS menu View -&gt; Resource Explorer (Examples) </a:t>
            </a:r>
          </a:p>
          <a:p>
            <a:r>
              <a:rPr lang="en-US" dirty="0" smtClean="0"/>
              <a:t>Select TI-RTOS for </a:t>
            </a:r>
            <a:r>
              <a:rPr lang="en-US" dirty="0" err="1" smtClean="0"/>
              <a:t>TivaC</a:t>
            </a:r>
            <a:r>
              <a:rPr lang="en-US" dirty="0" smtClean="0"/>
              <a:t> in the Packages filter box</a:t>
            </a:r>
          </a:p>
          <a:p>
            <a:r>
              <a:rPr lang="en-US" dirty="0" smtClean="0"/>
              <a:t>Expand </a:t>
            </a:r>
            <a:r>
              <a:rPr lang="en-US" dirty="0" err="1" smtClean="0"/>
              <a:t>Tiva</a:t>
            </a:r>
            <a:r>
              <a:rPr lang="en-US" dirty="0" smtClean="0"/>
              <a:t> C Series-&gt;</a:t>
            </a:r>
            <a:r>
              <a:rPr lang="en-US" dirty="0" err="1" smtClean="0"/>
              <a:t>Tiva</a:t>
            </a:r>
            <a:r>
              <a:rPr lang="en-US" dirty="0" smtClean="0"/>
              <a:t> TM4C123GH6PM-&gt;Driver Examples-&gt;EK-TM4C123GXL Launchpad-&gt;TI Target Examples-&gt;UART Examples, and select UART Console</a:t>
            </a:r>
          </a:p>
          <a:p>
            <a:pPr marL="4635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C:\Users\a0322690\Documents\Training\RTA_SystemAnalyzer\screenshots\ccsv6_tivalaunchpad\res_ex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038557" cy="26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142875"/>
            <a:ext cx="8732713" cy="814388"/>
          </a:xfrm>
        </p:spPr>
        <p:txBody>
          <a:bodyPr/>
          <a:lstStyle/>
          <a:p>
            <a:r>
              <a:rPr lang="en-US" dirty="0" smtClean="0"/>
              <a:t>Build and load the example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67725" cy="4692650"/>
          </a:xfrm>
        </p:spPr>
        <p:txBody>
          <a:bodyPr/>
          <a:lstStyle/>
          <a:p>
            <a:r>
              <a:rPr lang="en-US" dirty="0" smtClean="0"/>
              <a:t>Click the Step 1 link to “Import the example project into CCS”</a:t>
            </a:r>
          </a:p>
          <a:p>
            <a:r>
              <a:rPr lang="en-US" dirty="0" smtClean="0"/>
              <a:t>Click the Step 2 link to “Build the imported project”</a:t>
            </a:r>
          </a:p>
          <a:p>
            <a:r>
              <a:rPr lang="en-US" dirty="0" smtClean="0"/>
              <a:t>Click the Step 3 link and select “</a:t>
            </a:r>
            <a:r>
              <a:rPr lang="en-US" dirty="0" err="1" smtClean="0"/>
              <a:t>Stellaris</a:t>
            </a:r>
            <a:r>
              <a:rPr lang="en-US" dirty="0" smtClean="0"/>
              <a:t> In-Circuit Debug Interface”</a:t>
            </a:r>
          </a:p>
          <a:p>
            <a:r>
              <a:rPr lang="en-US" dirty="0" smtClean="0"/>
              <a:t>Click the Step 4 link to “Debug the imported project”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70C0"/>
                </a:solidFill>
              </a:rPr>
              <a:t>The program should be loaded and halted at main()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6355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4" y="328498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73033"/>
            <a:ext cx="8467725" cy="55729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You can use either the Terminal Plugin in CCS or </a:t>
            </a:r>
            <a:r>
              <a:rPr lang="en-US" sz="1800" dirty="0" err="1" smtClean="0">
                <a:solidFill>
                  <a:srgbClr val="0070C0"/>
                </a:solidFill>
              </a:rPr>
              <a:t>PuTTY</a:t>
            </a:r>
            <a:r>
              <a:rPr lang="en-US" sz="1800" dirty="0" smtClean="0">
                <a:solidFill>
                  <a:srgbClr val="0070C0"/>
                </a:solidFill>
              </a:rPr>
              <a:t> (if installed) to verify program operation. Based on the Terminal program used, run the steps either in this slide OR the next slide</a:t>
            </a:r>
          </a:p>
          <a:p>
            <a:r>
              <a:rPr lang="en-CA" dirty="0" smtClean="0"/>
              <a:t>Go to menu View-&gt;Other-&gt;Terminal-&gt;Terminal</a:t>
            </a:r>
          </a:p>
          <a:p>
            <a:r>
              <a:rPr lang="en-CA" dirty="0" smtClean="0"/>
              <a:t>Click on Connect and </a:t>
            </a:r>
            <a:r>
              <a:rPr lang="en-CA" dirty="0"/>
              <a:t>e</a:t>
            </a:r>
            <a:r>
              <a:rPr lang="en-CA" dirty="0" smtClean="0"/>
              <a:t>nter the </a:t>
            </a:r>
            <a:br>
              <a:rPr lang="en-CA" dirty="0" smtClean="0"/>
            </a:br>
            <a:r>
              <a:rPr lang="en-CA" dirty="0" smtClean="0"/>
              <a:t>parameters as shown: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Connection type: “Serial”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Baud Rate: 9600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Port: choose the COM port # of</a:t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>“Stellaris/</a:t>
            </a:r>
            <a:r>
              <a:rPr lang="en-CA" dirty="0" err="1" smtClean="0">
                <a:sym typeface="Wingdings" pitchFamily="2" charset="2"/>
              </a:rPr>
              <a:t>Tiva</a:t>
            </a:r>
            <a:r>
              <a:rPr lang="en-CA" dirty="0" smtClean="0">
                <a:sym typeface="Wingdings" pitchFamily="2" charset="2"/>
              </a:rPr>
              <a:t> Virtual Serial Port” </a:t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>in Device Manager</a:t>
            </a:r>
          </a:p>
          <a:p>
            <a:r>
              <a:rPr lang="en-CA" dirty="0" smtClean="0">
                <a:sym typeface="Wingdings" pitchFamily="2" charset="2"/>
              </a:rPr>
              <a:t>Click the Resume      button in CCS Debug view 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The Terminal view</a:t>
            </a:r>
            <a:br>
              <a:rPr lang="en-CA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should print out: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9" name="Picture 5" descr="C:\Users\a0322690\Documents\Training\RTA_SystemAnalyzer\screenshots\ccsv6_tivalaunchpad\terminalview_outp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21" y="5138782"/>
            <a:ext cx="3493935" cy="10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 Terminal Program (Terminal plugin)</a:t>
            </a:r>
          </a:p>
        </p:txBody>
      </p:sp>
      <p:pic>
        <p:nvPicPr>
          <p:cNvPr id="13" name="Picture 5" descr="C:\Users\a0322690\Documents\Training\RTA_SystemAnalyzer\screenshots\tivalaunchpad\devmanager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83" y="3497723"/>
            <a:ext cx="2436177" cy="10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" y="5247066"/>
            <a:ext cx="288000" cy="288000"/>
          </a:xfrm>
          <a:prstGeom prst="rect">
            <a:avLst/>
          </a:prstGeom>
        </p:spPr>
      </p:pic>
      <p:pic>
        <p:nvPicPr>
          <p:cNvPr id="14" name="Picture 10" descr="runBut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81" y="4771134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5" y="912415"/>
            <a:ext cx="288000" cy="288000"/>
          </a:xfrm>
          <a:prstGeom prst="rect">
            <a:avLst/>
          </a:prstGeom>
        </p:spPr>
      </p:pic>
      <p:pic>
        <p:nvPicPr>
          <p:cNvPr id="1028" name="Picture 4" descr="C:\Users\a0322690\Documents\Training\RTA_SystemAnalyzer\screenshots\ccsv6_tivalaunchpad\terminalview_connec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68" y="2565630"/>
            <a:ext cx="3965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0322690\Documents\Training\RTA_SystemAnalyzer\screenshots\ccsv6_tivalaunchpad\terminalview_setting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39" y="3386880"/>
            <a:ext cx="1814622" cy="30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730265" y="4027942"/>
            <a:ext cx="938079" cy="7692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 Terminal Program (</a:t>
            </a:r>
            <a:r>
              <a:rPr lang="en-US" dirty="0" err="1" smtClean="0"/>
              <a:t>PuTTY</a:t>
            </a:r>
            <a:r>
              <a:rPr lang="en-US" dirty="0" smtClean="0"/>
              <a:t>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3850" y="1056341"/>
            <a:ext cx="8467725" cy="5108963"/>
          </a:xfrm>
        </p:spPr>
        <p:txBody>
          <a:bodyPr/>
          <a:lstStyle/>
          <a:p>
            <a:r>
              <a:rPr lang="en-CA" dirty="0" smtClean="0"/>
              <a:t>Start </a:t>
            </a:r>
            <a:r>
              <a:rPr lang="en-CA" dirty="0" err="1" smtClean="0"/>
              <a:t>PuTTY</a:t>
            </a:r>
            <a:r>
              <a:rPr lang="en-CA" dirty="0" smtClean="0"/>
              <a:t> by running putty.exe</a:t>
            </a:r>
          </a:p>
          <a:p>
            <a:r>
              <a:rPr lang="en-CA" dirty="0" smtClean="0">
                <a:sym typeface="Wingdings" pitchFamily="2" charset="2"/>
              </a:rPr>
              <a:t>Select the Connection type as “Serial”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Set the Speed to 9600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COM port number needs to match the </a:t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>“Stellaris/</a:t>
            </a:r>
            <a:r>
              <a:rPr lang="en-CA" dirty="0" err="1" smtClean="0">
                <a:sym typeface="Wingdings" pitchFamily="2" charset="2"/>
              </a:rPr>
              <a:t>Tiva</a:t>
            </a:r>
            <a:r>
              <a:rPr lang="en-CA" dirty="0" smtClean="0">
                <a:sym typeface="Wingdings" pitchFamily="2" charset="2"/>
              </a:rPr>
              <a:t> Virtual Serial Port” in Windows </a:t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>Device Manager</a:t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/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/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/>
            </a:r>
            <a:br>
              <a:rPr lang="en-CA" dirty="0" smtClean="0">
                <a:sym typeface="Wingdings" pitchFamily="2" charset="2"/>
              </a:rPr>
            </a:br>
            <a:r>
              <a:rPr lang="en-CA" dirty="0" smtClean="0">
                <a:sym typeface="Wingdings" pitchFamily="2" charset="2"/>
              </a:rPr>
              <a:t/>
            </a:r>
            <a:br>
              <a:rPr lang="en-CA" dirty="0" smtClean="0">
                <a:sym typeface="Wingdings" pitchFamily="2" charset="2"/>
              </a:rPr>
            </a:b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Click the Resume      button in CCS Debug view 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The </a:t>
            </a:r>
            <a:r>
              <a:rPr lang="en-CA" dirty="0" err="1" smtClean="0">
                <a:solidFill>
                  <a:srgbClr val="0070C0"/>
                </a:solidFill>
                <a:sym typeface="Wingdings" pitchFamily="2" charset="2"/>
              </a:rPr>
              <a:t>PuTTY</a:t>
            </a:r>
            <a:r>
              <a:rPr lang="en-CA" dirty="0" smtClean="0">
                <a:solidFill>
                  <a:srgbClr val="0070C0"/>
                </a:solidFill>
                <a:sym typeface="Wingdings" pitchFamily="2" charset="2"/>
              </a:rPr>
              <a:t> screen should print out: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" name="Picture 5" descr="C:\Users\a0322690\Documents\Training\RTA_SystemAnalyzer\screenshots\tivalaunchpad\devmanag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95" y="3108197"/>
            <a:ext cx="2654176" cy="11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1" y="5187779"/>
            <a:ext cx="288000" cy="288000"/>
          </a:xfrm>
          <a:prstGeom prst="rect">
            <a:avLst/>
          </a:prstGeom>
        </p:spPr>
      </p:pic>
      <p:pic>
        <p:nvPicPr>
          <p:cNvPr id="3074" name="Picture 2" descr="C:\Users\a0322690\Documents\Training\RTA_SystemAnalyzer\screenshots\ccsv6_tivalaunchpad\putty_conf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15" y="1340768"/>
            <a:ext cx="3064320" cy="29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508104" y="2204864"/>
            <a:ext cx="1512168" cy="13681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runBut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88" y="4701672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0322690\Documents\Training\RTA_SystemAnalyzer\screenshots\ccsv6_tivalaunchpad\putty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73" y="5143107"/>
            <a:ext cx="3366981" cy="11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RTOS Object View (ROV)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24744"/>
            <a:ext cx="8467725" cy="4692650"/>
          </a:xfrm>
        </p:spPr>
        <p:txBody>
          <a:bodyPr/>
          <a:lstStyle/>
          <a:p>
            <a:r>
              <a:rPr lang="en-US" dirty="0" smtClean="0"/>
              <a:t>Click the Suspend button      to halt the program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CCS may show a warning: “Can’t find a source file…”. This is because code is halted in code with no debug information thus CCS is unable to locate the source file. 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Go to menu Tools-&gt;RTOS Object View (ROV) to open ROV</a:t>
            </a:r>
          </a:p>
          <a:p>
            <a:pPr>
              <a:buAutoNum type="arabicPeriod" startAt="2"/>
            </a:pPr>
            <a:r>
              <a:rPr lang="en-US" dirty="0" smtClean="0"/>
              <a:t>In RTOS Object View, expand uartconsole_TivaTM4C123GHp6PM.out it not already expanded</a:t>
            </a:r>
          </a:p>
        </p:txBody>
      </p:sp>
      <p:pic>
        <p:nvPicPr>
          <p:cNvPr id="18437" name="Picture 5" descr="h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222276"/>
            <a:ext cx="219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" y="1700840"/>
            <a:ext cx="288000" cy="28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06205"/>
            <a:ext cx="64484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TI-RTOS?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One-stop solution for developing applications on TI microcontrollers</a:t>
            </a:r>
          </a:p>
          <a:p>
            <a:r>
              <a:rPr lang="en-US" dirty="0" smtClean="0"/>
              <a:t>Combines real-time kernel with additional middleware components such as TCP/IP and USB stacks, FAT file system, and device drivers</a:t>
            </a:r>
          </a:p>
          <a:p>
            <a:r>
              <a:rPr lang="en-US" dirty="0" smtClean="0"/>
              <a:t>Includes several examples that can be used as starting point</a:t>
            </a:r>
          </a:p>
          <a:p>
            <a:r>
              <a:rPr lang="en-US" dirty="0" smtClean="0"/>
              <a:t>Contains the following components:</a:t>
            </a:r>
          </a:p>
          <a:p>
            <a:pPr lvl="1"/>
            <a:r>
              <a:rPr lang="en-US" dirty="0" smtClean="0"/>
              <a:t>SYS/BIOS, IPC, MSP430Ware, </a:t>
            </a:r>
            <a:r>
              <a:rPr lang="en-US" dirty="0" err="1" smtClean="0"/>
              <a:t>MWare</a:t>
            </a:r>
            <a:r>
              <a:rPr lang="en-US" dirty="0" smtClean="0"/>
              <a:t>, NDK, </a:t>
            </a:r>
            <a:r>
              <a:rPr lang="en-US" dirty="0" err="1" smtClean="0"/>
              <a:t>TivaWare</a:t>
            </a:r>
            <a:r>
              <a:rPr lang="en-US" dirty="0" smtClean="0"/>
              <a:t>, UIA, </a:t>
            </a:r>
            <a:r>
              <a:rPr lang="en-US" dirty="0" err="1" smtClean="0"/>
              <a:t>XDCTools</a:t>
            </a:r>
            <a:endParaRPr lang="en-US" dirty="0" smtClean="0"/>
          </a:p>
          <a:p>
            <a:r>
              <a:rPr lang="en-US" dirty="0" smtClean="0"/>
              <a:t>More details and download available at </a:t>
            </a:r>
          </a:p>
          <a:p>
            <a:pPr lvl="1"/>
            <a:r>
              <a:rPr lang="en-US" dirty="0" smtClean="0">
                <a:hlinkClick r:id="rId2"/>
              </a:rPr>
              <a:t>http://www.ti.com/tool/ti-rtos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ROV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82675"/>
            <a:ext cx="8467725" cy="4692650"/>
          </a:xfrm>
        </p:spPr>
        <p:txBody>
          <a:bodyPr/>
          <a:lstStyle/>
          <a:p>
            <a:r>
              <a:rPr lang="en-US" dirty="0" smtClean="0"/>
              <a:t>Click on “Task” to see details of tasks in the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For each task answer the following: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are their priorities and current state/mode?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size of stack and stack peak? (Hint: check in Detailed tab)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Click on “</a:t>
            </a:r>
            <a:r>
              <a:rPr lang="en-US" dirty="0" err="1" smtClean="0"/>
              <a:t>HeapMem</a:t>
            </a:r>
            <a:r>
              <a:rPr lang="en-US" dirty="0" smtClean="0"/>
              <a:t>” to see details about the system heap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Answer the following questions: (Hint: need to go to Detailed tab for some info)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total size of heap?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much is free?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starting address of the heap?</a:t>
            </a:r>
          </a:p>
          <a:p>
            <a:pPr>
              <a:buFont typeface="+mj-lt"/>
              <a:buAutoNum type="arabicPeriod" startAt="3"/>
            </a:pPr>
            <a:r>
              <a:rPr lang="en-US" dirty="0" smtClean="0"/>
              <a:t>Click on the Terminate button     in the Debug View</a:t>
            </a:r>
          </a:p>
          <a:p>
            <a:pPr>
              <a:buAutoNum type="arabicPeriod" startAt="3"/>
            </a:pPr>
            <a:r>
              <a:rPr lang="en-US" dirty="0" smtClean="0"/>
              <a:t>More information on ROV is available at: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http://rtsc.eclipse.org/docs-tip/RTSC_Object_Viewer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C183EC-D0DA-4D70-B289-30B329EAAEA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19461" name="Picture 10" descr="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55" y="5107300"/>
            <a:ext cx="200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2" y="1560504"/>
            <a:ext cx="420155" cy="420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4" y="3248525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ROV - Answers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Console:</a:t>
            </a:r>
          </a:p>
          <a:p>
            <a:pPr lvl="1"/>
            <a:r>
              <a:rPr lang="en-US" dirty="0" smtClean="0"/>
              <a:t>Priority: 1, State: Blocked, Stack size: 1536, Stack peak: 1216</a:t>
            </a:r>
          </a:p>
          <a:p>
            <a:r>
              <a:rPr lang="en-US" dirty="0" smtClean="0"/>
              <a:t>Idle:</a:t>
            </a:r>
          </a:p>
          <a:p>
            <a:pPr lvl="1"/>
            <a:r>
              <a:rPr lang="en-US" dirty="0" smtClean="0"/>
              <a:t>Priority: 0, State: Running, Stack size: 2048, Stack peak: 324</a:t>
            </a:r>
          </a:p>
          <a:p>
            <a:r>
              <a:rPr lang="en-US" dirty="0" smtClean="0"/>
              <a:t>System heap:</a:t>
            </a:r>
          </a:p>
          <a:p>
            <a:pPr lvl="1"/>
            <a:r>
              <a:rPr lang="en-US" dirty="0" smtClean="0"/>
              <a:t>Total size: 0x800, Free: 0x6b0, Starting address: 0x200032CC</a:t>
            </a:r>
          </a:p>
          <a:p>
            <a:r>
              <a:rPr lang="en-US" dirty="0" smtClean="0"/>
              <a:t>Numbers may be slightly different if it is running on a different board and/or different version of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" name="Picture 10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08274"/>
            <a:ext cx="288000" cy="288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92"/>
            <a:ext cx="288000" cy="28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88000" cy="28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7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Launch XGCONF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5966817" cy="4692650"/>
          </a:xfrm>
        </p:spPr>
        <p:txBody>
          <a:bodyPr/>
          <a:lstStyle/>
          <a:p>
            <a:r>
              <a:rPr lang="en-US" dirty="0" smtClean="0"/>
              <a:t>In the Project Explorer view, expand the project </a:t>
            </a:r>
            <a:r>
              <a:rPr lang="en-US" b="1" dirty="0" smtClean="0"/>
              <a:t>uartconsole_TivaTM4C123GH6PM</a:t>
            </a:r>
            <a:r>
              <a:rPr lang="en-US" dirty="0" smtClean="0"/>
              <a:t> and double-click on </a:t>
            </a:r>
            <a:r>
              <a:rPr lang="en-US" b="1" dirty="0" err="1" smtClean="0"/>
              <a:t>uartconsole.cfg</a:t>
            </a:r>
            <a:r>
              <a:rPr lang="en-US" dirty="0" smtClean="0"/>
              <a:t>  to open it in the XGCONF graphical editor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As it is possible to have more than one configuration file in your project the name of the product that a file is associated with is listed beside the filename [TI-RTOS]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This will open 3 views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Editor view in the middle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Outline view on the right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Available Products view at the bottom left</a:t>
            </a:r>
          </a:p>
        </p:txBody>
      </p:sp>
      <p:pic>
        <p:nvPicPr>
          <p:cNvPr id="22533" name="Picture 8" descr="C:\Users\a0322690\Documents\Training\RTA_SystemAnalyzer\screenshots\tivalaunchpad\cf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06981"/>
            <a:ext cx="263683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" y="378900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task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Outline view, select Task</a:t>
            </a:r>
          </a:p>
          <a:p>
            <a:r>
              <a:rPr lang="en-US" dirty="0" smtClean="0"/>
              <a:t>Right-click on Task and select  ‘New Task…’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new task named ‘task1’ will appear with a red X beside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it. The red X is due to not having defined a function name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yet</a:t>
            </a:r>
          </a:p>
          <a:p>
            <a:r>
              <a:rPr lang="en-US" dirty="0" smtClean="0"/>
              <a:t>In the Outline view, click on </a:t>
            </a:r>
            <a:r>
              <a:rPr lang="en-US" b="1" i="1" dirty="0" smtClean="0"/>
              <a:t>task1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This will open the editor at the </a:t>
            </a:r>
            <a:r>
              <a:rPr lang="en-US" i="1" dirty="0" smtClean="0">
                <a:solidFill>
                  <a:srgbClr val="0070C0"/>
                </a:solidFill>
              </a:rPr>
              <a:t>Task – Instance </a:t>
            </a:r>
            <a:r>
              <a:rPr lang="en-US" dirty="0" smtClean="0">
                <a:solidFill>
                  <a:srgbClr val="0070C0"/>
                </a:solidFill>
              </a:rPr>
              <a:t>Settings</a:t>
            </a:r>
          </a:p>
          <a:p>
            <a:r>
              <a:rPr lang="en-US" dirty="0" smtClean="0"/>
              <a:t>Select task1 in the Tasks list</a:t>
            </a:r>
          </a:p>
          <a:p>
            <a:r>
              <a:rPr lang="en-US" dirty="0" smtClean="0"/>
              <a:t>Set the function name to task1Fxn</a:t>
            </a:r>
          </a:p>
          <a:p>
            <a:r>
              <a:rPr lang="en-US" dirty="0" smtClean="0"/>
              <a:t>Click the Save button to save the </a:t>
            </a:r>
            <a:br>
              <a:rPr lang="en-US" dirty="0" smtClean="0"/>
            </a:br>
            <a:r>
              <a:rPr lang="en-US" dirty="0" smtClean="0"/>
              <a:t>.</a:t>
            </a:r>
            <a:r>
              <a:rPr lang="en-US" dirty="0" err="1" smtClean="0"/>
              <a:t>cfg</a:t>
            </a:r>
            <a:r>
              <a:rPr lang="en-US" dirty="0" smtClean="0"/>
              <a:t> file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3557" name="Picture 13" descr="C:\Users\a0322690\Documents\Training\RTA_SystemAnalyzer\screenshots\tivalaunchpad\newtask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8" y="1196752"/>
            <a:ext cx="2022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51870"/>
            <a:ext cx="35433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 Clock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784976" cy="5544617"/>
          </a:xfrm>
        </p:spPr>
        <p:txBody>
          <a:bodyPr/>
          <a:lstStyle/>
          <a:p>
            <a:r>
              <a:rPr lang="en-US" dirty="0" smtClean="0"/>
              <a:t>In the Available Products View, expand TI-RTOS-&gt;</a:t>
            </a:r>
            <a:br>
              <a:rPr lang="en-US" dirty="0" smtClean="0"/>
            </a:br>
            <a:r>
              <a:rPr lang="en-US" dirty="0" smtClean="0"/>
              <a:t>Products-&gt;SYSBIOS-&gt;Scheduling</a:t>
            </a:r>
          </a:p>
          <a:p>
            <a:r>
              <a:rPr lang="en-US" dirty="0" smtClean="0"/>
              <a:t>Right-click on Clock and select ‘Use Clock’</a:t>
            </a:r>
          </a:p>
          <a:p>
            <a:r>
              <a:rPr lang="en-US" dirty="0" smtClean="0"/>
              <a:t>In the Outline view, select Clock</a:t>
            </a:r>
          </a:p>
          <a:p>
            <a:r>
              <a:rPr lang="en-US" dirty="0"/>
              <a:t>R</a:t>
            </a:r>
            <a:r>
              <a:rPr lang="en-US" dirty="0" smtClean="0"/>
              <a:t>ight-click on Clock and select ‘New Clock…’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new clock instance named ‘clock0’ will appear</a:t>
            </a:r>
          </a:p>
          <a:p>
            <a:r>
              <a:rPr lang="en-US" dirty="0"/>
              <a:t>In the Outline </a:t>
            </a:r>
            <a:r>
              <a:rPr lang="en-US" dirty="0" smtClean="0"/>
              <a:t>view, click on </a:t>
            </a:r>
            <a:r>
              <a:rPr lang="en-US" b="1" i="1" dirty="0" smtClean="0"/>
              <a:t>clock0</a:t>
            </a:r>
            <a:endParaRPr lang="en-US" dirty="0" smtClean="0"/>
          </a:p>
          <a:p>
            <a:r>
              <a:rPr lang="en-US" dirty="0" smtClean="0"/>
              <a:t>Adjust its settings:</a:t>
            </a:r>
            <a:endParaRPr lang="en-US" dirty="0"/>
          </a:p>
          <a:p>
            <a:pPr lvl="1"/>
            <a:r>
              <a:rPr lang="en-US" sz="1600" dirty="0" smtClean="0"/>
              <a:t>Function: clock0Fxn</a:t>
            </a:r>
            <a:endParaRPr lang="en-US" sz="1600" dirty="0"/>
          </a:p>
          <a:p>
            <a:pPr lvl="1"/>
            <a:r>
              <a:rPr lang="en-US" sz="1600" dirty="0" smtClean="0"/>
              <a:t>Initial timeout: 5</a:t>
            </a:r>
          </a:p>
          <a:p>
            <a:pPr lvl="1"/>
            <a:r>
              <a:rPr lang="en-US" sz="1600" dirty="0" smtClean="0"/>
              <a:t>Period: 5</a:t>
            </a:r>
            <a:endParaRPr lang="en-US" sz="1600" dirty="0"/>
          </a:p>
          <a:p>
            <a:pPr lvl="1"/>
            <a:r>
              <a:rPr lang="en-US" sz="1600" dirty="0" smtClean="0"/>
              <a:t>Check “Start at boot time when </a:t>
            </a:r>
            <a:br>
              <a:rPr lang="en-US" sz="1600" dirty="0" smtClean="0"/>
            </a:br>
            <a:r>
              <a:rPr lang="en-US" sz="1600" dirty="0" smtClean="0"/>
              <a:t>instance is created”</a:t>
            </a:r>
          </a:p>
          <a:p>
            <a:r>
              <a:rPr lang="en-US" dirty="0" smtClean="0"/>
              <a:t>Click the Save button to save the .</a:t>
            </a:r>
            <a:r>
              <a:rPr lang="en-US" dirty="0" err="1" smtClean="0"/>
              <a:t>cfg</a:t>
            </a:r>
            <a:r>
              <a:rPr lang="en-US" dirty="0" smtClean="0"/>
              <a:t> file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4581" name="Picture 2" descr="C:\Users\a0322690\Documents\Training\RTA_SystemAnalyzer\screenshots\tivalaunchpad\add_c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41" y="2348880"/>
            <a:ext cx="169575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3240360" cy="14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0322690\Documents\Training\RTA_SystemAnalyzer\screenshots\ccsv6_tivalaunchpad\cloc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97" y="756396"/>
            <a:ext cx="1604696" cy="23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Semaphore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784976" cy="5544617"/>
          </a:xfrm>
        </p:spPr>
        <p:txBody>
          <a:bodyPr/>
          <a:lstStyle/>
          <a:p>
            <a:r>
              <a:rPr lang="en-US" dirty="0" smtClean="0"/>
              <a:t>In the Available Products View, expand TI-RTOS-&gt;</a:t>
            </a:r>
            <a:br>
              <a:rPr lang="en-US" dirty="0" smtClean="0"/>
            </a:br>
            <a:r>
              <a:rPr lang="en-US" dirty="0" smtClean="0"/>
              <a:t>Products-&gt;SYSBIOS-&gt;Synchronization</a:t>
            </a:r>
          </a:p>
          <a:p>
            <a:r>
              <a:rPr lang="en-US" dirty="0" smtClean="0"/>
              <a:t>Right-click on Semaphore and select ‘Use Semaphore’</a:t>
            </a:r>
          </a:p>
          <a:p>
            <a:r>
              <a:rPr lang="en-US" dirty="0" smtClean="0"/>
              <a:t>In the Outline view, select Semaphore</a:t>
            </a:r>
          </a:p>
          <a:p>
            <a:r>
              <a:rPr lang="en-US" dirty="0"/>
              <a:t>R</a:t>
            </a:r>
            <a:r>
              <a:rPr lang="en-US" dirty="0" smtClean="0"/>
              <a:t>ight-click on Semaphore and select ‘New Semaphore…’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new clock instance named ‘semaphore0’ will appear</a:t>
            </a:r>
          </a:p>
          <a:p>
            <a:r>
              <a:rPr lang="en-US" dirty="0"/>
              <a:t>In the Outline </a:t>
            </a:r>
            <a:r>
              <a:rPr lang="en-US" dirty="0" smtClean="0"/>
              <a:t>view, click on </a:t>
            </a:r>
            <a:r>
              <a:rPr lang="en-US" b="1" i="1" dirty="0" smtClean="0"/>
              <a:t>semaphore0</a:t>
            </a:r>
            <a:endParaRPr lang="en-US" dirty="0" smtClean="0"/>
          </a:p>
          <a:p>
            <a:r>
              <a:rPr lang="en-US" dirty="0"/>
              <a:t>Change the handle to “sem0”</a:t>
            </a:r>
          </a:p>
          <a:p>
            <a:r>
              <a:rPr lang="en-US" dirty="0" smtClean="0"/>
              <a:t>Click the Save button to save the .</a:t>
            </a:r>
            <a:r>
              <a:rPr lang="en-US" dirty="0" err="1" smtClean="0"/>
              <a:t>cfg</a:t>
            </a:r>
            <a:r>
              <a:rPr lang="en-US" dirty="0" smtClean="0"/>
              <a:t> file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 descr="C:\Users\a0322690\Documents\Training\RTA_SystemAnalyzer\screenshots\ccsv6_tivalaunchpad\s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49" y="784078"/>
            <a:ext cx="1638909" cy="21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79" y="4581128"/>
            <a:ext cx="3512084" cy="17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a0322690\Documents\Training\RTA_SystemAnalyzer\screenshots\ccsv6_tivalaunchpad\sem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8104"/>
            <a:ext cx="2107874" cy="12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source file (app.c) to project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Project Explorer view, right-click on project uartconsole_TivaTM4C123GH6PM and select “Add Files…”</a:t>
            </a:r>
          </a:p>
          <a:p>
            <a:r>
              <a:rPr lang="en-US" dirty="0" smtClean="0"/>
              <a:t>Browse to the directory C:\CCSWorkshop\rtosanalyzer, select ‘</a:t>
            </a:r>
            <a:r>
              <a:rPr lang="en-US" dirty="0" err="1" smtClean="0"/>
              <a:t>app.c</a:t>
            </a:r>
            <a:r>
              <a:rPr lang="en-US" dirty="0" smtClean="0"/>
              <a:t>’ and click Open</a:t>
            </a:r>
          </a:p>
          <a:p>
            <a:r>
              <a:rPr lang="en-US" dirty="0" smtClean="0"/>
              <a:t>When prompted whether to Copy files or Link to files, select Copy files and click OK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contents of </a:t>
            </a:r>
            <a:r>
              <a:rPr lang="en-US" dirty="0" err="1" smtClean="0">
                <a:solidFill>
                  <a:srgbClr val="0070C0"/>
                </a:solidFill>
              </a:rPr>
              <a:t>app.c</a:t>
            </a:r>
            <a:r>
              <a:rPr lang="en-US" dirty="0" smtClean="0">
                <a:solidFill>
                  <a:srgbClr val="0070C0"/>
                </a:solidFill>
              </a:rPr>
              <a:t> is provided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here for reference, so you could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also create a new source file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named </a:t>
            </a:r>
            <a:r>
              <a:rPr lang="en-US" dirty="0" err="1" smtClean="0">
                <a:solidFill>
                  <a:srgbClr val="0070C0"/>
                </a:solidFill>
              </a:rPr>
              <a:t>app.c</a:t>
            </a:r>
            <a:r>
              <a:rPr lang="en-US" dirty="0" smtClean="0">
                <a:solidFill>
                  <a:srgbClr val="0070C0"/>
                </a:solidFill>
              </a:rPr>
              <a:t>, copy its contents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into it and save it</a:t>
            </a:r>
          </a:p>
          <a:p>
            <a:endParaRPr lang="en-US" dirty="0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788024" y="3356992"/>
            <a:ext cx="4104456" cy="2708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000" b="1" dirty="0">
                <a:latin typeface="Courier New" pitchFamily="49" charset="0"/>
              </a:rPr>
              <a:t>#include &lt;</a:t>
            </a:r>
            <a:r>
              <a:rPr lang="en-US" sz="1000" b="1" dirty="0" err="1">
                <a:latin typeface="Courier New" pitchFamily="49" charset="0"/>
              </a:rPr>
              <a:t>xdc</a:t>
            </a:r>
            <a:r>
              <a:rPr lang="en-US" sz="1000" b="1" dirty="0">
                <a:latin typeface="Courier New" pitchFamily="49" charset="0"/>
              </a:rPr>
              <a:t>/</a:t>
            </a:r>
            <a:r>
              <a:rPr lang="en-US" sz="1000" b="1" dirty="0" err="1">
                <a:latin typeface="Courier New" pitchFamily="49" charset="0"/>
              </a:rPr>
              <a:t>std.h</a:t>
            </a:r>
            <a:r>
              <a:rPr lang="en-US" sz="10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#include &lt;</a:t>
            </a:r>
            <a:r>
              <a:rPr lang="en-US" sz="1000" b="1" dirty="0" err="1">
                <a:latin typeface="Courier New" pitchFamily="49" charset="0"/>
              </a:rPr>
              <a:t>ti</a:t>
            </a:r>
            <a:r>
              <a:rPr lang="en-US" sz="1000" b="1" dirty="0">
                <a:latin typeface="Courier New" pitchFamily="49" charset="0"/>
              </a:rPr>
              <a:t>/</a:t>
            </a:r>
            <a:r>
              <a:rPr lang="en-US" sz="1000" b="1" dirty="0" err="1">
                <a:latin typeface="Courier New" pitchFamily="49" charset="0"/>
              </a:rPr>
              <a:t>sysbios</a:t>
            </a:r>
            <a:r>
              <a:rPr lang="en-US" sz="1000" b="1" dirty="0">
                <a:latin typeface="Courier New" pitchFamily="49" charset="0"/>
              </a:rPr>
              <a:t>/</a:t>
            </a:r>
            <a:r>
              <a:rPr lang="en-US" sz="1000" b="1" dirty="0" err="1">
                <a:latin typeface="Courier New" pitchFamily="49" charset="0"/>
              </a:rPr>
              <a:t>BIOS.h</a:t>
            </a:r>
            <a:r>
              <a:rPr lang="en-US" sz="10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#include &lt;</a:t>
            </a:r>
            <a:r>
              <a:rPr lang="en-US" sz="1000" b="1" dirty="0" err="1">
                <a:latin typeface="Courier New" pitchFamily="49" charset="0"/>
              </a:rPr>
              <a:t>ti</a:t>
            </a:r>
            <a:r>
              <a:rPr lang="en-US" sz="1000" b="1" dirty="0">
                <a:latin typeface="Courier New" pitchFamily="49" charset="0"/>
              </a:rPr>
              <a:t>/</a:t>
            </a:r>
            <a:r>
              <a:rPr lang="en-US" sz="1000" b="1" dirty="0" err="1">
                <a:latin typeface="Courier New" pitchFamily="49" charset="0"/>
              </a:rPr>
              <a:t>sysbios</a:t>
            </a:r>
            <a:r>
              <a:rPr lang="en-US" sz="1000" b="1" dirty="0">
                <a:latin typeface="Courier New" pitchFamily="49" charset="0"/>
              </a:rPr>
              <a:t>/</a:t>
            </a:r>
            <a:r>
              <a:rPr lang="en-US" sz="1000" b="1" dirty="0" err="1">
                <a:latin typeface="Courier New" pitchFamily="49" charset="0"/>
              </a:rPr>
              <a:t>knl</a:t>
            </a:r>
            <a:r>
              <a:rPr lang="en-US" sz="1000" b="1" dirty="0">
                <a:latin typeface="Courier New" pitchFamily="49" charset="0"/>
              </a:rPr>
              <a:t>/</a:t>
            </a:r>
            <a:r>
              <a:rPr lang="en-US" sz="1000" b="1" dirty="0" err="1">
                <a:latin typeface="Courier New" pitchFamily="49" charset="0"/>
              </a:rPr>
              <a:t>Semaphore.h</a:t>
            </a:r>
            <a:r>
              <a:rPr lang="en-US" sz="1000" b="1" dirty="0">
                <a:latin typeface="Courier New" pitchFamily="49" charset="0"/>
              </a:rPr>
              <a:t>&gt;</a:t>
            </a:r>
          </a:p>
          <a:p>
            <a:pPr algn="l"/>
            <a:endParaRPr lang="en-US" sz="1000" b="1" dirty="0">
              <a:latin typeface="Courier New" pitchFamily="49" charset="0"/>
            </a:endParaRPr>
          </a:p>
          <a:p>
            <a:pPr algn="l"/>
            <a:r>
              <a:rPr lang="en-US" sz="1000" b="1" dirty="0">
                <a:latin typeface="Courier New" pitchFamily="49" charset="0"/>
              </a:rPr>
              <a:t>extern </a:t>
            </a:r>
            <a:r>
              <a:rPr lang="en-US" sz="1000" b="1" dirty="0" err="1">
                <a:latin typeface="Courier New" pitchFamily="49" charset="0"/>
              </a:rPr>
              <a:t>Semaphore_Handle</a:t>
            </a:r>
            <a:r>
              <a:rPr lang="en-US" sz="1000" b="1" dirty="0">
                <a:latin typeface="Courier New" pitchFamily="49" charset="0"/>
              </a:rPr>
              <a:t> sem0;</a:t>
            </a:r>
          </a:p>
          <a:p>
            <a:pPr algn="l"/>
            <a:endParaRPr lang="en-US" sz="1000" b="1" dirty="0">
              <a:latin typeface="Courier New" pitchFamily="49" charset="0"/>
            </a:endParaRPr>
          </a:p>
          <a:p>
            <a:pPr algn="l"/>
            <a:r>
              <a:rPr lang="en-US" sz="1000" b="1" dirty="0">
                <a:latin typeface="Courier New" pitchFamily="49" charset="0"/>
              </a:rPr>
              <a:t>Void task1Fxn(</a:t>
            </a:r>
            <a:r>
              <a:rPr lang="en-US" sz="1000" b="1" dirty="0" err="1">
                <a:latin typeface="Courier New" pitchFamily="49" charset="0"/>
              </a:rPr>
              <a:t>UArg</a:t>
            </a:r>
            <a:r>
              <a:rPr lang="en-US" sz="1000" b="1" dirty="0">
                <a:latin typeface="Courier New" pitchFamily="49" charset="0"/>
              </a:rPr>
              <a:t> a0, </a:t>
            </a:r>
            <a:r>
              <a:rPr lang="en-US" sz="1000" b="1" dirty="0" err="1">
                <a:latin typeface="Courier New" pitchFamily="49" charset="0"/>
              </a:rPr>
              <a:t>UArg</a:t>
            </a:r>
            <a:r>
              <a:rPr lang="en-US" sz="1000" b="1" dirty="0">
                <a:latin typeface="Courier New" pitchFamily="49" charset="0"/>
              </a:rPr>
              <a:t> a1)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{    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	for (;;) {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        	</a:t>
            </a:r>
            <a:r>
              <a:rPr lang="en-US" sz="1000" b="1" dirty="0" err="1" smtClean="0">
                <a:latin typeface="Courier New" pitchFamily="49" charset="0"/>
              </a:rPr>
              <a:t>Semaphore_pend</a:t>
            </a:r>
            <a:r>
              <a:rPr lang="en-US" sz="1000" b="1" dirty="0" smtClean="0">
                <a:latin typeface="Courier New" pitchFamily="49" charset="0"/>
              </a:rPr>
              <a:t>(sem0,BIOS_WAIT_FOREVER</a:t>
            </a:r>
            <a:r>
              <a:rPr lang="en-US" sz="1000" b="1" dirty="0">
                <a:latin typeface="Courier New" pitchFamily="49" charset="0"/>
              </a:rPr>
              <a:t>);    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	}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}</a:t>
            </a:r>
          </a:p>
          <a:p>
            <a:pPr algn="l"/>
            <a:endParaRPr lang="en-US" sz="1000" b="1" dirty="0">
              <a:latin typeface="Courier New" pitchFamily="49" charset="0"/>
            </a:endParaRPr>
          </a:p>
          <a:p>
            <a:pPr algn="l"/>
            <a:r>
              <a:rPr lang="en-US" sz="1000" b="1" dirty="0">
                <a:latin typeface="Courier New" pitchFamily="49" charset="0"/>
              </a:rPr>
              <a:t>Void clock0Fxn(Void)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{    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	</a:t>
            </a:r>
            <a:r>
              <a:rPr lang="en-US" sz="1000" b="1" dirty="0" err="1">
                <a:latin typeface="Courier New" pitchFamily="49" charset="0"/>
              </a:rPr>
              <a:t>Semaphore_post</a:t>
            </a:r>
            <a:r>
              <a:rPr lang="en-US" sz="1000" b="1" dirty="0">
                <a:latin typeface="Courier New" pitchFamily="49" charset="0"/>
              </a:rPr>
              <a:t>(sem0);</a:t>
            </a:r>
          </a:p>
          <a:p>
            <a:pPr algn="l"/>
            <a:r>
              <a:rPr lang="en-US" sz="1000" b="1" dirty="0">
                <a:latin typeface="Courier New" pitchFamily="49" charset="0"/>
              </a:rPr>
              <a:t>}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" y="3645056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Run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</a:t>
            </a:r>
            <a:r>
              <a:rPr lang="en-US" b="1" dirty="0" smtClean="0"/>
              <a:t>uartconsole_TivaTM4C123GH6PM</a:t>
            </a:r>
            <a:r>
              <a:rPr lang="en-US" dirty="0" smtClean="0"/>
              <a:t> project in the Project Explorer view</a:t>
            </a:r>
          </a:p>
          <a:p>
            <a:r>
              <a:rPr lang="en-US" dirty="0" smtClean="0"/>
              <a:t>Click the debug button     to build the project, load the code and run to main()</a:t>
            </a:r>
          </a:p>
          <a:p>
            <a:r>
              <a:rPr lang="en-US" dirty="0" smtClean="0"/>
              <a:t>Click the Resume button     to run the program</a:t>
            </a:r>
          </a:p>
          <a:p>
            <a:r>
              <a:rPr lang="en-US" dirty="0" smtClean="0"/>
              <a:t>Let it run for 5 seconds, then click the Suspend button     to halt</a:t>
            </a:r>
          </a:p>
          <a:p>
            <a:r>
              <a:rPr lang="en-US" dirty="0" smtClean="0"/>
              <a:t>Go to the RTOS Object view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If needed it can be opened from the View menu</a:t>
            </a:r>
          </a:p>
          <a:p>
            <a:r>
              <a:rPr lang="en-US" dirty="0" smtClean="0"/>
              <a:t>Expand </a:t>
            </a:r>
            <a:r>
              <a:rPr lang="en-US" dirty="0"/>
              <a:t>uartconsole_TivaTM4C123GHp6PM.out</a:t>
            </a:r>
            <a:r>
              <a:rPr lang="en-US" i="1" dirty="0"/>
              <a:t> </a:t>
            </a:r>
            <a:r>
              <a:rPr lang="en-US" dirty="0"/>
              <a:t>(if it is not already expanded)</a:t>
            </a:r>
            <a:endParaRPr lang="en-US" dirty="0" smtClean="0"/>
          </a:p>
        </p:txBody>
      </p:sp>
      <p:pic>
        <p:nvPicPr>
          <p:cNvPr id="27653" name="Picture 10" descr="run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04" y="2888824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29000"/>
            <a:ext cx="228692" cy="209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8154"/>
            <a:ext cx="3017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ROV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Task in ROV</a:t>
            </a:r>
          </a:p>
          <a:p>
            <a:r>
              <a:rPr lang="en-US" dirty="0" smtClean="0"/>
              <a:t>Answer the following questions:</a:t>
            </a:r>
          </a:p>
          <a:p>
            <a:pPr lvl="1"/>
            <a:r>
              <a:rPr lang="en-US" dirty="0" smtClean="0"/>
              <a:t>How many tasks are there? </a:t>
            </a:r>
          </a:p>
          <a:p>
            <a:pPr lvl="1"/>
            <a:r>
              <a:rPr lang="en-US" dirty="0" smtClean="0"/>
              <a:t>What are their priorities and current state?</a:t>
            </a:r>
          </a:p>
          <a:p>
            <a:r>
              <a:rPr lang="en-US" dirty="0" smtClean="0"/>
              <a:t>Click on </a:t>
            </a:r>
            <a:r>
              <a:rPr lang="en-US" dirty="0" err="1" smtClean="0"/>
              <a:t>HeapMem</a:t>
            </a:r>
            <a:r>
              <a:rPr lang="en-US" dirty="0" smtClean="0"/>
              <a:t> in ROV and determine how much heap has been used</a:t>
            </a:r>
          </a:p>
          <a:p>
            <a:r>
              <a:rPr lang="en-US" dirty="0" smtClean="0"/>
              <a:t>Click on Clock in ROV</a:t>
            </a:r>
          </a:p>
          <a:p>
            <a:r>
              <a:rPr lang="en-US" dirty="0" smtClean="0"/>
              <a:t>Select the Module tab and look at the clock ticks</a:t>
            </a:r>
          </a:p>
          <a:p>
            <a:r>
              <a:rPr lang="en-US" dirty="0" smtClean="0"/>
              <a:t>Run the program for 10 seconds. Check Clock ticks again</a:t>
            </a:r>
          </a:p>
          <a:p>
            <a:pPr lvl="1"/>
            <a:r>
              <a:rPr lang="en-US" dirty="0" smtClean="0"/>
              <a:t>Verify that “10 seconds = 10,000 ticks” since 1ms tick rate</a:t>
            </a:r>
          </a:p>
          <a:p>
            <a:r>
              <a:rPr lang="en-US" dirty="0" smtClean="0"/>
              <a:t>Click on Terminate button      in the Debug view</a:t>
            </a:r>
          </a:p>
        </p:txBody>
      </p:sp>
      <p:pic>
        <p:nvPicPr>
          <p:cNvPr id="28677" name="Picture 10" descr="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19" y="5589240"/>
            <a:ext cx="200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ROV - Answers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There are 3 tasks: Idle, task1, console</a:t>
            </a:r>
          </a:p>
          <a:p>
            <a:pPr lvl="1"/>
            <a:r>
              <a:rPr lang="en-US" dirty="0" smtClean="0"/>
              <a:t>console: priority </a:t>
            </a:r>
            <a:r>
              <a:rPr lang="en-US" dirty="0"/>
              <a:t>1, </a:t>
            </a:r>
            <a:r>
              <a:rPr lang="en-US" dirty="0" smtClean="0"/>
              <a:t>blocked</a:t>
            </a:r>
          </a:p>
          <a:p>
            <a:pPr lvl="1"/>
            <a:r>
              <a:rPr lang="en-US" dirty="0" smtClean="0"/>
              <a:t>task1: priority </a:t>
            </a:r>
            <a:r>
              <a:rPr lang="en-US" dirty="0"/>
              <a:t>1, </a:t>
            </a:r>
            <a:r>
              <a:rPr lang="en-US" dirty="0" smtClean="0"/>
              <a:t>blocked</a:t>
            </a:r>
            <a:endParaRPr lang="en-US" dirty="0"/>
          </a:p>
          <a:p>
            <a:pPr lvl="1"/>
            <a:r>
              <a:rPr lang="en-US" dirty="0" smtClean="0"/>
              <a:t>Idle: priority 0, running</a:t>
            </a:r>
          </a:p>
          <a:p>
            <a:r>
              <a:rPr lang="en-US" dirty="0" smtClean="0"/>
              <a:t>Heap:</a:t>
            </a:r>
          </a:p>
          <a:p>
            <a:pPr lvl="1"/>
            <a:r>
              <a:rPr lang="en-US" dirty="0" smtClean="0"/>
              <a:t>Free: 0x698</a:t>
            </a:r>
          </a:p>
          <a:p>
            <a:pPr lvl="1"/>
            <a:r>
              <a:rPr lang="en-US" dirty="0" smtClean="0"/>
              <a:t>Used: 0x800 – 0x698 = 0x168</a:t>
            </a:r>
          </a:p>
          <a:p>
            <a:r>
              <a:rPr lang="en-US" dirty="0" smtClean="0"/>
              <a:t>Clock:</a:t>
            </a:r>
          </a:p>
          <a:p>
            <a:pPr lvl="1"/>
            <a:r>
              <a:rPr lang="en-US" dirty="0" smtClean="0"/>
              <a:t>Clock ticks should increase by 10,000 when you run for 10 sec since there is a 1 </a:t>
            </a:r>
            <a:r>
              <a:rPr lang="en-US" dirty="0" err="1" smtClean="0"/>
              <a:t>ms</a:t>
            </a:r>
            <a:r>
              <a:rPr lang="en-US" dirty="0" smtClean="0"/>
              <a:t> tick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92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92"/>
            <a:ext cx="288000" cy="2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TI-RTOS using XGCONF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TI-RTOS and its components can be viewed and configured using the XGCONF graphical configuration editor included with CCS</a:t>
            </a:r>
          </a:p>
          <a:p>
            <a:r>
              <a:rPr lang="en-US" dirty="0" smtClean="0"/>
              <a:t>Double-clicking on configuration (.</a:t>
            </a:r>
            <a:r>
              <a:rPr lang="en-US" dirty="0" err="1" smtClean="0"/>
              <a:t>cfg</a:t>
            </a:r>
            <a:r>
              <a:rPr lang="en-US" dirty="0" smtClean="0"/>
              <a:t>) file in Project Explorer opens it in XGCONF graphical editor by default</a:t>
            </a:r>
          </a:p>
          <a:p>
            <a:r>
              <a:rPr lang="en-US" dirty="0" smtClean="0"/>
              <a:t>XGCONF is made up of </a:t>
            </a:r>
            <a:br>
              <a:rPr lang="en-US" dirty="0" smtClean="0"/>
            </a:br>
            <a:r>
              <a:rPr lang="en-US" dirty="0" smtClean="0"/>
              <a:t>several views that are </a:t>
            </a:r>
            <a:br>
              <a:rPr lang="en-US" dirty="0" smtClean="0"/>
            </a:br>
            <a:r>
              <a:rPr lang="en-US" dirty="0" smtClean="0"/>
              <a:t>used together</a:t>
            </a:r>
          </a:p>
          <a:p>
            <a:pPr lvl="1"/>
            <a:r>
              <a:rPr lang="en-US" dirty="0" smtClean="0"/>
              <a:t>Property view</a:t>
            </a:r>
          </a:p>
          <a:p>
            <a:pPr lvl="1"/>
            <a:r>
              <a:rPr lang="en-US" dirty="0" smtClean="0"/>
              <a:t>Outline view</a:t>
            </a:r>
          </a:p>
          <a:p>
            <a:pPr lvl="1"/>
            <a:r>
              <a:rPr lang="en-US" dirty="0" smtClean="0"/>
              <a:t>Available Products view</a:t>
            </a:r>
            <a:endParaRPr lang="en-US" dirty="0"/>
          </a:p>
          <a:p>
            <a:r>
              <a:rPr lang="en-US" dirty="0" smtClean="0"/>
              <a:t>One or more views can </a:t>
            </a:r>
            <a:br>
              <a:rPr lang="en-US" dirty="0" smtClean="0"/>
            </a:br>
            <a:r>
              <a:rPr lang="en-US" dirty="0" smtClean="0"/>
              <a:t>be used for configuring </a:t>
            </a:r>
            <a:br>
              <a:rPr lang="en-US" dirty="0" smtClean="0"/>
            </a:br>
            <a:r>
              <a:rPr lang="en-US" dirty="0" smtClean="0"/>
              <a:t>TI-RTOS, SYS/BIOS and </a:t>
            </a:r>
            <a:br>
              <a:rPr lang="en-US" dirty="0" smtClean="0"/>
            </a:br>
            <a:r>
              <a:rPr lang="en-US" dirty="0" smtClean="0"/>
              <a:t>other components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1507" name="Picture 12" descr="C:\Users\a0322690\Documents\Training\RTA_SystemAnalyzer\screenshots\tivalaunchpad\xgconf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916238"/>
            <a:ext cx="5026025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ounded Rectangle 12"/>
          <p:cNvSpPr>
            <a:spLocks noChangeArrowheads="1"/>
          </p:cNvSpPr>
          <p:nvPr/>
        </p:nvSpPr>
        <p:spPr bwMode="auto">
          <a:xfrm>
            <a:off x="8181975" y="3182938"/>
            <a:ext cx="736600" cy="283845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ounded Rectangle 11"/>
          <p:cNvSpPr>
            <a:spLocks noChangeArrowheads="1"/>
          </p:cNvSpPr>
          <p:nvPr/>
        </p:nvSpPr>
        <p:spPr bwMode="auto">
          <a:xfrm>
            <a:off x="4903788" y="3230563"/>
            <a:ext cx="3254375" cy="27193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ounded Rectangle 8"/>
          <p:cNvSpPr>
            <a:spLocks noChangeArrowheads="1"/>
          </p:cNvSpPr>
          <p:nvPr/>
        </p:nvSpPr>
        <p:spPr bwMode="auto">
          <a:xfrm>
            <a:off x="3930650" y="4667250"/>
            <a:ext cx="938213" cy="13541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13" name="Straight Arrow Connector 14"/>
          <p:cNvCxnSpPr>
            <a:cxnSpLocks noChangeShapeType="1"/>
          </p:cNvCxnSpPr>
          <p:nvPr/>
        </p:nvCxnSpPr>
        <p:spPr bwMode="auto">
          <a:xfrm>
            <a:off x="3278188" y="4679156"/>
            <a:ext cx="641350" cy="25003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4" name="Straight Arrow Connector 16"/>
          <p:cNvCxnSpPr>
            <a:cxnSpLocks noChangeShapeType="1"/>
          </p:cNvCxnSpPr>
          <p:nvPr/>
        </p:nvCxnSpPr>
        <p:spPr bwMode="auto">
          <a:xfrm flipV="1">
            <a:off x="2267744" y="3895726"/>
            <a:ext cx="5842794" cy="39737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18"/>
          <p:cNvCxnSpPr>
            <a:cxnSpLocks noChangeShapeType="1"/>
          </p:cNvCxnSpPr>
          <p:nvPr/>
        </p:nvCxnSpPr>
        <p:spPr bwMode="auto">
          <a:xfrm flipV="1">
            <a:off x="2411760" y="3609975"/>
            <a:ext cx="2445990" cy="285751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092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Another Task</a:t>
            </a:r>
            <a:endParaRPr lang="en-US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Project Explorer view, double-click on </a:t>
            </a:r>
            <a:r>
              <a:rPr lang="en-US" b="1" dirty="0" err="1" smtClean="0"/>
              <a:t>uartconsole.cfg</a:t>
            </a:r>
            <a:endParaRPr lang="en-US" b="1" dirty="0" smtClean="0"/>
          </a:p>
          <a:p>
            <a:r>
              <a:rPr lang="en-US" dirty="0" smtClean="0"/>
              <a:t>In the Outline view right-click on Task and select ‘New Task…’</a:t>
            </a:r>
          </a:p>
          <a:p>
            <a:r>
              <a:rPr lang="en-US" dirty="0" smtClean="0"/>
              <a:t>Adjust its settings:</a:t>
            </a:r>
          </a:p>
          <a:p>
            <a:pPr lvl="1"/>
            <a:r>
              <a:rPr lang="en-US" dirty="0" smtClean="0"/>
              <a:t>Function: task2Fxn</a:t>
            </a:r>
            <a:endParaRPr lang="en-US" dirty="0"/>
          </a:p>
          <a:p>
            <a:pPr lvl="1"/>
            <a:r>
              <a:rPr lang="en-US" dirty="0" smtClean="0"/>
              <a:t>Priority: 3</a:t>
            </a:r>
          </a:p>
          <a:p>
            <a:r>
              <a:rPr lang="en-US" dirty="0" smtClean="0"/>
              <a:t>Open settings of previously created task1 and change priority to 2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the Save button to save the .</a:t>
            </a:r>
            <a:r>
              <a:rPr lang="en-US" dirty="0" err="1" smtClean="0"/>
              <a:t>cfg</a:t>
            </a:r>
            <a:r>
              <a:rPr lang="en-US" dirty="0" smtClean="0"/>
              <a:t> file</a:t>
            </a:r>
          </a:p>
        </p:txBody>
      </p:sp>
      <p:pic>
        <p:nvPicPr>
          <p:cNvPr id="3074" name="Picture 2" descr="C:\Users\a0322690\Documents\Training\RTA_SystemAnalyzer\screenshots\ccsv6_tivalaunchpad\task2_prior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81" y="2132856"/>
            <a:ext cx="38131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0322690\Documents\Training\RTA_SystemAnalyzer\screenshots\ccsv6_tivalaunchpad\task1_prior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13" y="3933056"/>
            <a:ext cx="3813175" cy="10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app.c</a:t>
            </a:r>
            <a:endParaRPr 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Project Explorer view, double-click on </a:t>
            </a:r>
            <a:r>
              <a:rPr lang="en-US" b="1" dirty="0" err="1" smtClean="0"/>
              <a:t>app.c</a:t>
            </a:r>
            <a:r>
              <a:rPr lang="en-US" dirty="0" smtClean="0"/>
              <a:t> to open it</a:t>
            </a:r>
          </a:p>
          <a:p>
            <a:r>
              <a:rPr lang="en-US" dirty="0" smtClean="0"/>
              <a:t>Add the following code above task1Fxn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Save </a:t>
            </a:r>
            <a:r>
              <a:rPr lang="en-US" b="1" dirty="0" err="1" smtClean="0"/>
              <a:t>app.c</a:t>
            </a:r>
            <a:endParaRPr lang="en-US" b="1" dirty="0" smtClean="0"/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2293913" y="2276872"/>
            <a:ext cx="4294311" cy="2246313"/>
            <a:chOff x="254" y="47"/>
            <a:chExt cx="5410" cy="6526"/>
          </a:xfrm>
        </p:grpSpPr>
        <p:sp>
          <p:nvSpPr>
            <p:cNvPr id="31750" name="Text Box 5"/>
            <p:cNvSpPr txBox="1">
              <a:spLocks noChangeArrowheads="1"/>
            </p:cNvSpPr>
            <p:nvPr/>
          </p:nvSpPr>
          <p:spPr bwMode="auto">
            <a:xfrm>
              <a:off x="256" y="47"/>
              <a:ext cx="5408" cy="6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dirty="0">
                <a:latin typeface="Courier New" pitchFamily="49" charset="0"/>
              </a:endParaRPr>
            </a:p>
            <a:p>
              <a:pPr algn="l"/>
              <a:r>
                <a:rPr lang="en-US" sz="1400" dirty="0" smtClean="0">
                  <a:latin typeface="Courier New" pitchFamily="49" charset="0"/>
                </a:rPr>
                <a:t>#include &lt;ti/</a:t>
              </a:r>
              <a:r>
                <a:rPr lang="en-US" sz="1400" dirty="0" err="1" smtClean="0">
                  <a:latin typeface="Courier New" pitchFamily="49" charset="0"/>
                </a:rPr>
                <a:t>sysbios</a:t>
              </a:r>
              <a:r>
                <a:rPr lang="en-US" sz="1400" dirty="0" smtClean="0">
                  <a:latin typeface="Courier New" pitchFamily="49" charset="0"/>
                </a:rPr>
                <a:t>/</a:t>
              </a:r>
              <a:r>
                <a:rPr lang="en-US" sz="1400" dirty="0" err="1" smtClean="0">
                  <a:latin typeface="Courier New" pitchFamily="49" charset="0"/>
                </a:rPr>
                <a:t>knl</a:t>
              </a:r>
              <a:r>
                <a:rPr lang="en-US" sz="1400" dirty="0" smtClean="0">
                  <a:latin typeface="Courier New" pitchFamily="49" charset="0"/>
                </a:rPr>
                <a:t>/</a:t>
              </a:r>
              <a:r>
                <a:rPr lang="en-US" sz="1400" dirty="0" err="1" smtClean="0">
                  <a:latin typeface="Courier New" pitchFamily="49" charset="0"/>
                </a:rPr>
                <a:t>Task.h</a:t>
              </a:r>
              <a:r>
                <a:rPr lang="en-US" sz="1400" dirty="0" smtClean="0">
                  <a:latin typeface="Courier New" pitchFamily="49" charset="0"/>
                </a:rPr>
                <a:t>&gt;</a:t>
              </a:r>
            </a:p>
            <a:p>
              <a:pPr algn="l"/>
              <a:endParaRPr lang="en-US" sz="1400" dirty="0">
                <a:latin typeface="Courier New" pitchFamily="49" charset="0"/>
              </a:endParaRPr>
            </a:p>
            <a:p>
              <a:pPr algn="l"/>
              <a:r>
                <a:rPr lang="en-US" sz="1400" dirty="0" smtClean="0">
                  <a:latin typeface="Courier New" pitchFamily="49" charset="0"/>
                </a:rPr>
                <a:t>void </a:t>
              </a:r>
              <a:r>
                <a:rPr lang="en-US" sz="1400" dirty="0">
                  <a:latin typeface="Courier New" pitchFamily="49" charset="0"/>
                </a:rPr>
                <a:t>task2Fxn(</a:t>
              </a:r>
              <a:r>
                <a:rPr lang="en-US" sz="1400" dirty="0" err="1">
                  <a:latin typeface="Courier New" pitchFamily="49" charset="0"/>
                </a:rPr>
                <a:t>UArg</a:t>
              </a:r>
              <a:r>
                <a:rPr lang="en-US" sz="1400" dirty="0">
                  <a:latin typeface="Courier New" pitchFamily="49" charset="0"/>
                </a:rPr>
                <a:t> a0, </a:t>
              </a:r>
              <a:r>
                <a:rPr lang="en-US" sz="1400" dirty="0" err="1">
                  <a:latin typeface="Courier New" pitchFamily="49" charset="0"/>
                </a:rPr>
                <a:t>UArg</a:t>
              </a:r>
              <a:r>
                <a:rPr lang="en-US" sz="1400" dirty="0">
                  <a:latin typeface="Courier New" pitchFamily="49" charset="0"/>
                </a:rPr>
                <a:t> a1)</a:t>
              </a:r>
            </a:p>
            <a:p>
              <a:pPr algn="l"/>
              <a:r>
                <a:rPr lang="en-US" sz="1400" dirty="0">
                  <a:latin typeface="Courier New" pitchFamily="49" charset="0"/>
                </a:rPr>
                <a:t>{</a:t>
              </a:r>
            </a:p>
            <a:p>
              <a:pPr algn="l"/>
              <a:r>
                <a:rPr lang="en-US" sz="1400" dirty="0">
                  <a:latin typeface="Courier New" pitchFamily="49" charset="0"/>
                </a:rPr>
                <a:t>	for (;;) {</a:t>
              </a:r>
            </a:p>
            <a:p>
              <a:pPr algn="l"/>
              <a:r>
                <a:rPr lang="en-US" sz="1400" dirty="0">
                  <a:latin typeface="Courier New" pitchFamily="49" charset="0"/>
                </a:rPr>
                <a:t>        </a:t>
              </a:r>
              <a:r>
                <a:rPr lang="en-US" sz="1400" dirty="0" smtClean="0">
                  <a:latin typeface="Courier New" pitchFamily="49" charset="0"/>
                </a:rPr>
                <a:t>      </a:t>
              </a:r>
              <a:r>
                <a:rPr lang="en-US" sz="1400" dirty="0" err="1" smtClean="0">
                  <a:latin typeface="Courier New" pitchFamily="49" charset="0"/>
                </a:rPr>
                <a:t>Task_sleep</a:t>
              </a:r>
              <a:r>
                <a:rPr lang="en-US" sz="1400" dirty="0" smtClean="0">
                  <a:latin typeface="Courier New" pitchFamily="49" charset="0"/>
                </a:rPr>
                <a:t>(10</a:t>
              </a:r>
              <a:r>
                <a:rPr lang="en-US" sz="1400" dirty="0">
                  <a:latin typeface="Courier New" pitchFamily="49" charset="0"/>
                </a:rPr>
                <a:t>);</a:t>
              </a:r>
            </a:p>
            <a:p>
              <a:pPr algn="l"/>
              <a:r>
                <a:rPr lang="en-US" sz="1400" dirty="0">
                  <a:latin typeface="Courier New" pitchFamily="49" charset="0"/>
                </a:rPr>
                <a:t>	}</a:t>
              </a:r>
            </a:p>
            <a:p>
              <a:pPr algn="l"/>
              <a:r>
                <a:rPr lang="en-US" sz="1400" dirty="0">
                  <a:latin typeface="Courier New" pitchFamily="49" charset="0"/>
                </a:rPr>
                <a:t>}</a:t>
              </a:r>
              <a:r>
                <a:rPr lang="en-US" sz="1200" noProof="1">
                  <a:latin typeface="Courier New" pitchFamily="49" charset="0"/>
                </a:rPr>
                <a:t> </a:t>
              </a:r>
              <a:br>
                <a:rPr lang="en-US" sz="1200" noProof="1">
                  <a:latin typeface="Courier New" pitchFamily="49" charset="0"/>
                </a:rPr>
              </a:br>
              <a:r>
                <a:rPr lang="en-US" sz="1200" noProof="1">
                  <a:latin typeface="Courier New" pitchFamily="49" charset="0"/>
                </a:rPr>
                <a:t>   </a:t>
              </a:r>
            </a:p>
          </p:txBody>
        </p:sp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254" y="437"/>
              <a:ext cx="114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endParaRPr 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31609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ROV</a:t>
            </a: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Debug button      to build, load the code and run to main()</a:t>
            </a:r>
          </a:p>
          <a:p>
            <a:r>
              <a:rPr lang="en-US" dirty="0" smtClean="0"/>
              <a:t>Click the Resume button      to run</a:t>
            </a:r>
          </a:p>
          <a:p>
            <a:r>
              <a:rPr lang="en-US" dirty="0" smtClean="0"/>
              <a:t>Let it run for a few seconds, then click the Suspend       button to halt</a:t>
            </a:r>
          </a:p>
          <a:p>
            <a:r>
              <a:rPr lang="en-US" dirty="0" smtClean="0"/>
              <a:t>Go to the RTOS Object View (ROV) view</a:t>
            </a:r>
          </a:p>
          <a:p>
            <a:r>
              <a:rPr lang="en-US" dirty="0" smtClean="0"/>
              <a:t>Click on Task</a:t>
            </a:r>
          </a:p>
          <a:p>
            <a:r>
              <a:rPr lang="en-US" dirty="0" smtClean="0"/>
              <a:t>Answer the following questions:</a:t>
            </a:r>
          </a:p>
          <a:p>
            <a:pPr lvl="1"/>
            <a:r>
              <a:rPr lang="en-US" dirty="0" smtClean="0"/>
              <a:t>How many tasks are there in the system now?</a:t>
            </a:r>
          </a:p>
          <a:p>
            <a:pPr lvl="1"/>
            <a:r>
              <a:rPr lang="en-US" dirty="0" smtClean="0"/>
              <a:t>What are their priorities and current states?</a:t>
            </a:r>
          </a:p>
        </p:txBody>
      </p:sp>
      <p:pic>
        <p:nvPicPr>
          <p:cNvPr id="8" name="Picture 10" descr="run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14520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15" y="2218576"/>
            <a:ext cx="299257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40483"/>
            <a:ext cx="3017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ROV - Answers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Tasks:</a:t>
            </a:r>
          </a:p>
          <a:p>
            <a:pPr lvl="1"/>
            <a:r>
              <a:rPr lang="en-US" dirty="0" smtClean="0"/>
              <a:t>There are 4 tasks</a:t>
            </a:r>
          </a:p>
          <a:p>
            <a:pPr lvl="1"/>
            <a:r>
              <a:rPr lang="en-US" dirty="0" smtClean="0"/>
              <a:t>console: priority 1, blocked</a:t>
            </a:r>
          </a:p>
          <a:p>
            <a:pPr lvl="1"/>
            <a:r>
              <a:rPr lang="en-US" dirty="0" smtClean="0"/>
              <a:t>task1: priority 2, blocked</a:t>
            </a:r>
          </a:p>
          <a:p>
            <a:pPr lvl="1"/>
            <a:r>
              <a:rPr lang="en-US" dirty="0" smtClean="0"/>
              <a:t>task2: priority 3, blocked</a:t>
            </a:r>
          </a:p>
          <a:p>
            <a:pPr lvl="1"/>
            <a:r>
              <a:rPr lang="en-US" dirty="0" smtClean="0"/>
              <a:t>Idle: priority 0, running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RTOS Analyzer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Resume button      to run</a:t>
            </a:r>
          </a:p>
          <a:p>
            <a:r>
              <a:rPr lang="en-US" dirty="0" smtClean="0"/>
              <a:t>Go to Tools-&gt;RTOS Analyzer-&gt;Execution Analysis</a:t>
            </a:r>
          </a:p>
        </p:txBody>
      </p:sp>
      <p:pic>
        <p:nvPicPr>
          <p:cNvPr id="35845" name="Picture 10" descr="run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16" y="1268760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0322690\Documents\Training\RTA_SystemAnalyzer\screenshots\ccsv6_tivalaunchpad\rtos_analyzer_men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48895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Configuration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327732" y="1052736"/>
            <a:ext cx="8467725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RTOS Analyzer will detect from the application configuration that USB is being used for the data transport</a:t>
            </a:r>
          </a:p>
          <a:p>
            <a:r>
              <a:rPr lang="en-US" dirty="0" smtClean="0"/>
              <a:t>In the Analysis Configuration dialog, for </a:t>
            </a:r>
            <a:r>
              <a:rPr lang="en-US" i="1" dirty="0" smtClean="0"/>
              <a:t>Port Name</a:t>
            </a:r>
            <a:r>
              <a:rPr lang="en-US" dirty="0" smtClean="0"/>
              <a:t>, enter the COM port that matches the </a:t>
            </a:r>
            <a:r>
              <a:rPr lang="en-US" dirty="0" err="1" smtClean="0"/>
              <a:t>TivaWare</a:t>
            </a:r>
            <a:r>
              <a:rPr lang="en-US" dirty="0" smtClean="0"/>
              <a:t> or </a:t>
            </a:r>
            <a:r>
              <a:rPr lang="en-US" dirty="0" err="1" smtClean="0"/>
              <a:t>Stellaris</a:t>
            </a:r>
            <a:r>
              <a:rPr lang="en-US" dirty="0" smtClean="0"/>
              <a:t> USB serial port</a:t>
            </a:r>
          </a:p>
          <a:p>
            <a:pPr lvl="1"/>
            <a:r>
              <a:rPr lang="en-US" dirty="0" smtClean="0"/>
              <a:t>Go to Device Manager to find the COM port number. Note that this will be different than the virtual COM port used earlier for </a:t>
            </a:r>
            <a:r>
              <a:rPr lang="en-US" dirty="0" err="1" smtClean="0"/>
              <a:t>PuTTy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If you do not see a “USB serial port” listed in Device Manager, then the drivers are not installed. You can manually install the driver - it is located in the \</a:t>
            </a:r>
            <a:r>
              <a:rPr lang="en-US" sz="1800" dirty="0" err="1" smtClean="0">
                <a:solidFill>
                  <a:srgbClr val="0070C0"/>
                </a:solidFill>
              </a:rPr>
              <a:t>windows_drivers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folder in </a:t>
            </a:r>
            <a:r>
              <a:rPr lang="en-US" sz="1800" dirty="0" err="1" smtClean="0">
                <a:solidFill>
                  <a:srgbClr val="0070C0"/>
                </a:solidFill>
              </a:rPr>
              <a:t>tirtos_xxx</a:t>
            </a:r>
            <a:r>
              <a:rPr lang="en-US" sz="1800" dirty="0" smtClean="0">
                <a:solidFill>
                  <a:srgbClr val="0070C0"/>
                </a:solidFill>
              </a:rPr>
              <a:t>\products\</a:t>
            </a:r>
            <a:r>
              <a:rPr lang="en-US" sz="1800" dirty="0" err="1" smtClean="0">
                <a:solidFill>
                  <a:srgbClr val="0070C0"/>
                </a:solidFill>
              </a:rPr>
              <a:t>TivaWare_xxx</a:t>
            </a:r>
            <a:endParaRPr lang="en-US" sz="1800" dirty="0" smtClean="0">
              <a:solidFill>
                <a:srgbClr val="0070C0"/>
              </a:solidFill>
            </a:endParaRPr>
          </a:p>
        </p:txBody>
      </p:sp>
      <p:pic>
        <p:nvPicPr>
          <p:cNvPr id="14" name="Picture 1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19" y="5284506"/>
            <a:ext cx="288000" cy="2880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" y="1124792"/>
            <a:ext cx="288000" cy="288000"/>
          </a:xfrm>
          <a:prstGeom prst="rect">
            <a:avLst/>
          </a:prstGeom>
        </p:spPr>
      </p:pic>
      <p:pic>
        <p:nvPicPr>
          <p:cNvPr id="1027" name="Picture 3" descr="C:\Users\a0322690\Documents\Training\RTA_SystemAnalyzer\screenshots\ccsv6_tivalaunchpad\devicemanage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98" y="3402744"/>
            <a:ext cx="2630197" cy="18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Configuration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67725" cy="5256584"/>
          </a:xfrm>
        </p:spPr>
        <p:txBody>
          <a:bodyPr/>
          <a:lstStyle/>
          <a:p>
            <a:pPr>
              <a:buAutoNum type="arabicPeriod" startAt="2"/>
            </a:pPr>
            <a:r>
              <a:rPr lang="en-US" dirty="0" smtClean="0"/>
              <a:t>In the Analysis Configuration dialog, the Analysis Feature “Execution Graph” should already be checked</a:t>
            </a:r>
            <a:br>
              <a:rPr lang="en-US" dirty="0" smtClean="0"/>
            </a:br>
            <a:r>
              <a:rPr lang="en-US" dirty="0" smtClean="0"/>
              <a:t>(Additional analysis features can be optionally selected here)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rgbClr val="0070C0"/>
                </a:solidFill>
              </a:rPr>
              <a:t>If you are using TI-RTOS older than 2.00.00.xx/UIA older than 2.0, then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Instrumentation Status may say “Cannot Determine”. This is just an informational message and should not be a problem</a:t>
            </a:r>
            <a:endParaRPr lang="en-US" sz="1600" dirty="0"/>
          </a:p>
          <a:p>
            <a:pPr>
              <a:buAutoNum type="arabicPeriod" startAt="3"/>
            </a:pPr>
            <a:r>
              <a:rPr lang="en-US" dirty="0" smtClean="0"/>
              <a:t>Click Start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4" name="Picture 1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44" y="4997103"/>
            <a:ext cx="288000" cy="288000"/>
          </a:xfrm>
          <a:prstGeom prst="rect">
            <a:avLst/>
          </a:prstGeom>
          <a:noFill/>
        </p:spPr>
      </p:pic>
      <p:pic>
        <p:nvPicPr>
          <p:cNvPr id="4098" name="Picture 2" descr="C:\Users\a0322690\Documents\Training\RTA_SystemAnalyzer\screenshots\ccsv6_tivalaunchpad\analysis_confi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48" y="2060847"/>
            <a:ext cx="4355043" cy="300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69342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RTOS Analyzer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Live Session and Execution Graph views will open</a:t>
            </a:r>
          </a:p>
          <a:p>
            <a:r>
              <a:rPr lang="en-US" dirty="0" smtClean="0"/>
              <a:t>Expand the OS node in the Execution graph</a:t>
            </a:r>
          </a:p>
        </p:txBody>
      </p:sp>
      <p:pic>
        <p:nvPicPr>
          <p:cNvPr id="5122" name="Picture 2" descr="C:\Users\a0322690\Documents\Training\RTA_SystemAnalyzer\screenshots\ccsv6_tivalaunchpad\execution_graph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9486"/>
            <a:ext cx="7200800" cy="24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Views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desired, </a:t>
            </a:r>
            <a:r>
              <a:rPr lang="en-US" dirty="0"/>
              <a:t>a</a:t>
            </a:r>
            <a:r>
              <a:rPr lang="en-US" dirty="0" smtClean="0"/>
              <a:t>dditional RTOS Analyzer views can be opened from to “Analyze” drop down menu within the Live Session 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C:\Users\a0322690\Documents\Training\RTA_SystemAnalyzer\screenshots\ccsv6_tivalaunchpad\analyze_drop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420888"/>
            <a:ext cx="6374407" cy="21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0322690\Documents\Training\RTA_SystemAnalyzer\screenshots\ccsv6_tivalaunchpad\execution_grap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84265"/>
            <a:ext cx="6815137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Zooming in the Execution Graph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Suspend button      to halt the program and data collection</a:t>
            </a:r>
          </a:p>
          <a:p>
            <a:r>
              <a:rPr lang="en-US" dirty="0" smtClean="0"/>
              <a:t>Use the zoom buttons on the Execution Graph toolbar to zoom in and out</a:t>
            </a:r>
          </a:p>
          <a:p>
            <a:r>
              <a:rPr lang="en-US" dirty="0" smtClean="0"/>
              <a:t>Now try using the region zoom feature:</a:t>
            </a:r>
          </a:p>
          <a:p>
            <a:pPr lvl="1"/>
            <a:r>
              <a:rPr lang="en-US" dirty="0" smtClean="0"/>
              <a:t>Hold the Alt key and the left mouse button</a:t>
            </a:r>
          </a:p>
          <a:p>
            <a:pPr lvl="1"/>
            <a:r>
              <a:rPr lang="en-US" dirty="0" smtClean="0"/>
              <a:t>As you drag the cursor it shows you the zoom region</a:t>
            </a:r>
          </a:p>
          <a:p>
            <a:pPr lvl="1"/>
            <a:r>
              <a:rPr lang="en-US" dirty="0" smtClean="0"/>
              <a:t>Let go of the mouse button and it will zoom into that region</a:t>
            </a: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V="1">
            <a:off x="4355977" y="5105993"/>
            <a:ext cx="576064" cy="253601"/>
          </a:xfrm>
          <a:prstGeom prst="line">
            <a:avLst/>
          </a:prstGeom>
          <a:noFill/>
          <a:ln w="12700">
            <a:solidFill>
              <a:srgbClr val="66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355977" y="5359595"/>
            <a:ext cx="1872208" cy="84535"/>
          </a:xfrm>
          <a:prstGeom prst="line">
            <a:avLst/>
          </a:prstGeom>
          <a:noFill/>
          <a:ln w="12700">
            <a:solidFill>
              <a:srgbClr val="66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6"/>
          <p:cNvSpPr>
            <a:spLocks noChangeArrowheads="1"/>
          </p:cNvSpPr>
          <p:nvPr/>
        </p:nvSpPr>
        <p:spPr bwMode="auto">
          <a:xfrm>
            <a:off x="2843808" y="5190527"/>
            <a:ext cx="1335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Zoom region</a:t>
            </a:r>
            <a:endParaRPr lang="en-US" dirty="0"/>
          </a:p>
        </p:txBody>
      </p:sp>
      <p:pic>
        <p:nvPicPr>
          <p:cNvPr id="39946" name="Picture 5" descr="h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87463"/>
            <a:ext cx="219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with TI-RTOS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TI-RTOS uses Unified Instrumentation Architecture (UIA) target content to instrument the application</a:t>
            </a:r>
          </a:p>
          <a:p>
            <a:r>
              <a:rPr lang="en-US" dirty="0" smtClean="0"/>
              <a:t>Instrumented data can be viewed with System Analyzer (SA) host side tooling to create execution graphs, load graphs and more</a:t>
            </a:r>
          </a:p>
          <a:p>
            <a:r>
              <a:rPr lang="en-US" dirty="0" smtClean="0"/>
              <a:t>Data can be transported to host PC </a:t>
            </a:r>
            <a:r>
              <a:rPr lang="en-US" dirty="0" smtClean="0">
                <a:solidFill>
                  <a:srgbClr val="000000"/>
                </a:solidFill>
              </a:rPr>
              <a:t>via different transports such as Ethernet, JTAG, USB/UART </a:t>
            </a:r>
            <a:endParaRPr lang="en-US" dirty="0" smtClean="0"/>
          </a:p>
          <a:p>
            <a:r>
              <a:rPr lang="en-US" dirty="0" smtClean="0"/>
              <a:t>System Analyzer tool suite works together with UIA to provide visibility into real-time performance and behavior</a:t>
            </a:r>
          </a:p>
          <a:p>
            <a:r>
              <a:rPr lang="en-US" dirty="0" smtClean="0"/>
              <a:t>For more details refer to the System Analyzer Users </a:t>
            </a:r>
            <a:r>
              <a:rPr lang="en-US" dirty="0" smtClean="0">
                <a:solidFill>
                  <a:srgbClr val="002060"/>
                </a:solidFill>
              </a:rPr>
              <a:t>Guide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hlinkClick r:id="rId2"/>
              </a:rPr>
              <a:t>http://www.ti.com/lit/pdf/spruh43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Measurement Markers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Zoom in so that you can see task1Fxn</a:t>
            </a:r>
          </a:p>
          <a:p>
            <a:r>
              <a:rPr lang="en-US" dirty="0" smtClean="0"/>
              <a:t>Right click and select “Insert Measurement Mark”.  Drag it to the start of the first task1Fxn and click the left mouse button</a:t>
            </a:r>
          </a:p>
          <a:p>
            <a:r>
              <a:rPr lang="en-US" dirty="0" smtClean="0"/>
              <a:t>Insert a bookmark so that you do not lose your spot.  Right-click and select “Insert a </a:t>
            </a:r>
            <a:r>
              <a:rPr lang="en-US" dirty="0" err="1" smtClean="0"/>
              <a:t>BookMark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Zoom out so that you can see multiple instances of task1Fxn</a:t>
            </a:r>
          </a:p>
          <a:p>
            <a:r>
              <a:rPr lang="en-US" dirty="0" smtClean="0"/>
              <a:t>On the toolbar select BKM1 to center the graph</a:t>
            </a:r>
            <a:br>
              <a:rPr lang="en-US" dirty="0" smtClean="0"/>
            </a:br>
            <a:r>
              <a:rPr lang="en-US" dirty="0" smtClean="0"/>
              <a:t> on your first bookmark</a:t>
            </a:r>
          </a:p>
          <a:p>
            <a:r>
              <a:rPr lang="en-US" dirty="0" smtClean="0"/>
              <a:t>Go to the next instance of task1Fxn.  Zoom in</a:t>
            </a:r>
          </a:p>
          <a:p>
            <a:r>
              <a:rPr lang="en-US" dirty="0" smtClean="0"/>
              <a:t>Insert a Measurement Mark at the start of task1Fxn</a:t>
            </a:r>
          </a:p>
          <a:p>
            <a:r>
              <a:rPr lang="en-US" dirty="0" smtClean="0"/>
              <a:t>The period of task1 is now shown at the top of the execution graph X2 – X1 = ~ 5,000us</a:t>
            </a:r>
          </a:p>
          <a:p>
            <a:endParaRPr lang="en-US" dirty="0" smtClean="0"/>
          </a:p>
        </p:txBody>
      </p:sp>
      <p:pic>
        <p:nvPicPr>
          <p:cNvPr id="4096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819525"/>
            <a:ext cx="20859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66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 Up</a:t>
            </a:r>
            <a:endParaRPr lang="en-US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inside the view and select “Remove All Measurement Marks”</a:t>
            </a:r>
          </a:p>
          <a:p>
            <a:r>
              <a:rPr lang="en-US" dirty="0" smtClean="0"/>
              <a:t>On the Execution Graph menu, under the bookmarks drop-down, select “Manage The Bookmarks”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dialog box </a:t>
            </a:r>
            <a:r>
              <a:rPr lang="en-US" dirty="0"/>
              <a:t>s</a:t>
            </a:r>
            <a:r>
              <a:rPr lang="en-US" dirty="0" smtClean="0"/>
              <a:t>elect </a:t>
            </a:r>
            <a:r>
              <a:rPr lang="en-US" dirty="0"/>
              <a:t>MKM1 and click the Delete button and then the Close </a:t>
            </a:r>
            <a:r>
              <a:rPr lang="en-US" dirty="0" smtClean="0"/>
              <a:t>button</a:t>
            </a:r>
          </a:p>
          <a:p>
            <a:r>
              <a:rPr lang="en-US" dirty="0" smtClean="0"/>
              <a:t>Click on Terminate button      in the Debug View to exit debug session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989" name="Picture 10" descr="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19" y="4722093"/>
            <a:ext cx="200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39591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Modify app.c to add delay to task2Fxn()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888" y="1083371"/>
            <a:ext cx="8467725" cy="5081934"/>
          </a:xfrm>
        </p:spPr>
        <p:txBody>
          <a:bodyPr/>
          <a:lstStyle/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dirty="0"/>
              <a:t>Project Explorer </a:t>
            </a:r>
            <a:r>
              <a:rPr lang="en-US" dirty="0" smtClean="0"/>
              <a:t>view, double-click on </a:t>
            </a:r>
            <a:r>
              <a:rPr lang="en-US" b="1" dirty="0" err="1" smtClean="0"/>
              <a:t>app.c</a:t>
            </a:r>
            <a:r>
              <a:rPr lang="en-US" dirty="0" smtClean="0"/>
              <a:t> to open it</a:t>
            </a:r>
            <a:endParaRPr lang="en-US" dirty="0"/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Add the delay() function and a call to it from task2Fx as shown in green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Save </a:t>
            </a:r>
            <a:r>
              <a:rPr lang="en-US" b="1" dirty="0" err="1" smtClean="0"/>
              <a:t>app.c</a:t>
            </a:r>
            <a:endParaRPr lang="en-US" b="1" i="1" dirty="0"/>
          </a:p>
          <a:p>
            <a:pPr eaLnBrk="1" hangingPunct="1">
              <a:buFontTx/>
              <a:buAutoNum type="arabicPeriod"/>
              <a:defRPr/>
            </a:pPr>
            <a:r>
              <a:rPr lang="en-US" dirty="0"/>
              <a:t>Click the </a:t>
            </a:r>
            <a:r>
              <a:rPr lang="en-US" dirty="0" smtClean="0"/>
              <a:t>Debug button      to build, load and run to main()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Click the Resume button      to run    </a:t>
            </a:r>
            <a:endParaRPr lang="en-US" dirty="0"/>
          </a:p>
        </p:txBody>
      </p:sp>
      <p:pic>
        <p:nvPicPr>
          <p:cNvPr id="43013" name="Picture 10" descr="run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4" y="5631559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4"/>
          <p:cNvGrpSpPr>
            <a:grpSpLocks/>
          </p:cNvGrpSpPr>
          <p:nvPr/>
        </p:nvGrpSpPr>
        <p:grpSpPr bwMode="auto">
          <a:xfrm>
            <a:off x="2123728" y="1988840"/>
            <a:ext cx="4304893" cy="2713505"/>
            <a:chOff x="254" y="437"/>
            <a:chExt cx="5273" cy="11382"/>
          </a:xfrm>
        </p:grpSpPr>
        <p:sp>
          <p:nvSpPr>
            <p:cNvPr id="43016" name="Text Box 5"/>
            <p:cNvSpPr txBox="1">
              <a:spLocks noChangeArrowheads="1"/>
            </p:cNvSpPr>
            <p:nvPr/>
          </p:nvSpPr>
          <p:spPr bwMode="auto">
            <a:xfrm>
              <a:off x="967" y="1362"/>
              <a:ext cx="4560" cy="104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200" b="1" dirty="0" smtClean="0">
                  <a:solidFill>
                    <a:srgbClr val="00B050"/>
                  </a:solidFill>
                  <a:latin typeface="Courier New" pitchFamily="49" charset="0"/>
                </a:rPr>
                <a:t>void </a:t>
              </a:r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delay()</a:t>
              </a:r>
            </a:p>
            <a:p>
              <a:pPr algn="l"/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{</a:t>
              </a:r>
            </a:p>
            <a:p>
              <a:pPr algn="l"/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	volatile </a:t>
              </a:r>
              <a:r>
                <a:rPr lang="en-US" sz="1200" b="1" dirty="0" err="1">
                  <a:solidFill>
                    <a:srgbClr val="00B050"/>
                  </a:solidFill>
                  <a:latin typeface="Courier New" pitchFamily="49" charset="0"/>
                </a:rPr>
                <a:t>i</a:t>
              </a:r>
              <a:r>
                <a:rPr lang="en-US" sz="1200" b="1" dirty="0" err="1" smtClean="0">
                  <a:solidFill>
                    <a:srgbClr val="00B050"/>
                  </a:solidFill>
                  <a:latin typeface="Courier New" pitchFamily="49" charset="0"/>
                </a:rPr>
                <a:t>nt</a:t>
              </a:r>
              <a:r>
                <a:rPr lang="en-US" sz="1200" b="1" dirty="0" smtClean="0">
                  <a:solidFill>
                    <a:srgbClr val="00B050"/>
                  </a:solidFill>
                  <a:latin typeface="Courier New" pitchFamily="49" charset="0"/>
                </a:rPr>
                <a:t> </a:t>
              </a:r>
              <a:r>
                <a:rPr lang="en-US" sz="1200" b="1" dirty="0" err="1">
                  <a:solidFill>
                    <a:srgbClr val="00B050"/>
                  </a:solidFill>
                  <a:latin typeface="Courier New" pitchFamily="49" charset="0"/>
                </a:rPr>
                <a:t>i</a:t>
              </a:r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;</a:t>
              </a:r>
            </a:p>
            <a:p>
              <a:pPr algn="l"/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	for (</a:t>
              </a:r>
              <a:r>
                <a:rPr lang="en-US" sz="1200" b="1" dirty="0" err="1">
                  <a:solidFill>
                    <a:srgbClr val="00B050"/>
                  </a:solidFill>
                  <a:latin typeface="Courier New" pitchFamily="49" charset="0"/>
                </a:rPr>
                <a:t>i</a:t>
              </a:r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=0; </a:t>
              </a:r>
              <a:r>
                <a:rPr lang="en-US" sz="1200" b="1" dirty="0" err="1">
                  <a:solidFill>
                    <a:srgbClr val="00B050"/>
                  </a:solidFill>
                  <a:latin typeface="Courier New" pitchFamily="49" charset="0"/>
                </a:rPr>
                <a:t>i</a:t>
              </a:r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 &lt; 10000; </a:t>
              </a:r>
              <a:r>
                <a:rPr lang="en-US" sz="1200" b="1" dirty="0" err="1">
                  <a:solidFill>
                    <a:srgbClr val="00B050"/>
                  </a:solidFill>
                  <a:latin typeface="Courier New" pitchFamily="49" charset="0"/>
                </a:rPr>
                <a:t>i</a:t>
              </a:r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++) {}</a:t>
              </a:r>
            </a:p>
            <a:p>
              <a:pPr algn="l"/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}</a:t>
              </a:r>
            </a:p>
            <a:p>
              <a:pPr algn="l"/>
              <a:endParaRPr lang="en-US" sz="1200" b="1" dirty="0">
                <a:latin typeface="Courier New" pitchFamily="49" charset="0"/>
              </a:endParaRP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v</a:t>
              </a:r>
              <a:r>
                <a:rPr lang="en-US" sz="1200" b="1" dirty="0" smtClean="0">
                  <a:latin typeface="Courier New" pitchFamily="49" charset="0"/>
                </a:rPr>
                <a:t>oid </a:t>
              </a:r>
              <a:r>
                <a:rPr lang="en-US" sz="1200" b="1" dirty="0">
                  <a:latin typeface="Courier New" pitchFamily="49" charset="0"/>
                </a:rPr>
                <a:t>task2Fxn(</a:t>
              </a:r>
              <a:r>
                <a:rPr lang="en-US" sz="1200" b="1" dirty="0" err="1">
                  <a:latin typeface="Courier New" pitchFamily="49" charset="0"/>
                </a:rPr>
                <a:t>UArg</a:t>
              </a:r>
              <a:r>
                <a:rPr lang="en-US" sz="1200" b="1" dirty="0">
                  <a:latin typeface="Courier New" pitchFamily="49" charset="0"/>
                </a:rPr>
                <a:t> a0, </a:t>
              </a:r>
              <a:r>
                <a:rPr lang="en-US" sz="1200" b="1" dirty="0" err="1">
                  <a:latin typeface="Courier New" pitchFamily="49" charset="0"/>
                </a:rPr>
                <a:t>UArg</a:t>
              </a:r>
              <a:r>
                <a:rPr lang="en-US" sz="1200" b="1" dirty="0">
                  <a:latin typeface="Courier New" pitchFamily="49" charset="0"/>
                </a:rPr>
                <a:t> a1)</a:t>
              </a: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{</a:t>
              </a: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        for (;;) {</a:t>
              </a: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        </a:t>
              </a:r>
              <a:r>
                <a:rPr lang="en-US" sz="1200" b="1" dirty="0" smtClean="0">
                  <a:latin typeface="Courier New" pitchFamily="49" charset="0"/>
                </a:rPr>
                <a:t>    </a:t>
              </a:r>
              <a:r>
                <a:rPr lang="en-US" sz="1200" b="1" dirty="0" err="1" smtClean="0">
                  <a:latin typeface="Courier New" pitchFamily="49" charset="0"/>
                </a:rPr>
                <a:t>Task_sleep</a:t>
              </a:r>
              <a:r>
                <a:rPr lang="en-US" sz="1200" b="1" dirty="0" smtClean="0">
                  <a:latin typeface="Courier New" pitchFamily="49" charset="0"/>
                </a:rPr>
                <a:t>(10</a:t>
              </a:r>
              <a:r>
                <a:rPr lang="en-US" sz="1200" b="1" dirty="0">
                  <a:latin typeface="Courier New" pitchFamily="49" charset="0"/>
                </a:rPr>
                <a:t>);</a:t>
              </a: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        </a:t>
              </a:r>
              <a:r>
                <a:rPr lang="en-US" sz="1200" b="1" dirty="0" smtClean="0">
                  <a:latin typeface="Courier New" pitchFamily="49" charset="0"/>
                </a:rPr>
                <a:t>    </a:t>
              </a:r>
              <a:r>
                <a:rPr lang="en-US" sz="1200" b="1" dirty="0" smtClean="0">
                  <a:solidFill>
                    <a:srgbClr val="00B050"/>
                  </a:solidFill>
                  <a:latin typeface="Courier New" pitchFamily="49" charset="0"/>
                </a:rPr>
                <a:t>delay</a:t>
              </a:r>
              <a:r>
                <a:rPr lang="en-US" sz="1200" b="1" dirty="0">
                  <a:solidFill>
                    <a:srgbClr val="00B050"/>
                  </a:solidFill>
                  <a:latin typeface="Courier New" pitchFamily="49" charset="0"/>
                </a:rPr>
                <a:t>();</a:t>
              </a: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    }</a:t>
              </a:r>
            </a:p>
            <a:p>
              <a:pPr algn="l"/>
              <a:r>
                <a:rPr lang="en-US" sz="1200" b="1" dirty="0">
                  <a:latin typeface="Courier New" pitchFamily="49" charset="0"/>
                </a:rPr>
                <a:t>}</a:t>
              </a:r>
              <a:endParaRPr lang="en-US" sz="1200" b="1" noProof="1">
                <a:latin typeface="Courier New" pitchFamily="49" charset="0"/>
              </a:endParaRPr>
            </a:p>
          </p:txBody>
        </p:sp>
        <p:sp>
          <p:nvSpPr>
            <p:cNvPr id="43017" name="Text Box 6"/>
            <p:cNvSpPr txBox="1">
              <a:spLocks noChangeArrowheads="1"/>
            </p:cNvSpPr>
            <p:nvPr/>
          </p:nvSpPr>
          <p:spPr bwMode="auto">
            <a:xfrm>
              <a:off x="254" y="437"/>
              <a:ext cx="114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endParaRPr lang="en-US" sz="1400" b="1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91" y="5071472"/>
            <a:ext cx="3017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RTOS Analyzer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3888" y="1052736"/>
            <a:ext cx="8467725" cy="5240357"/>
          </a:xfrm>
        </p:spPr>
        <p:txBody>
          <a:bodyPr/>
          <a:lstStyle/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 smtClean="0"/>
              <a:t>Tools-</a:t>
            </a:r>
            <a:r>
              <a:rPr lang="en-US" dirty="0"/>
              <a:t>&gt;RTOS Analyzer-&gt;Execution </a:t>
            </a:r>
            <a:r>
              <a:rPr lang="en-US" dirty="0" smtClean="0"/>
              <a:t>Analysis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For </a:t>
            </a:r>
            <a:r>
              <a:rPr lang="en-US" i="1" dirty="0" smtClean="0"/>
              <a:t>Port Name</a:t>
            </a:r>
            <a:r>
              <a:rPr lang="en-US" dirty="0" smtClean="0"/>
              <a:t>, enter the COM port </a:t>
            </a:r>
            <a:r>
              <a:rPr lang="en-US" dirty="0"/>
              <a:t>number that matches the </a:t>
            </a:r>
            <a:r>
              <a:rPr lang="en-US" dirty="0" err="1"/>
              <a:t>TivaWare</a:t>
            </a:r>
            <a:r>
              <a:rPr lang="en-US" dirty="0"/>
              <a:t> </a:t>
            </a:r>
            <a:r>
              <a:rPr lang="en-US" dirty="0" smtClean="0"/>
              <a:t>USB </a:t>
            </a:r>
            <a:r>
              <a:rPr lang="en-US" dirty="0"/>
              <a:t>serial </a:t>
            </a:r>
            <a:r>
              <a:rPr lang="en-US" dirty="0" smtClean="0"/>
              <a:t>port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Click Start</a:t>
            </a:r>
            <a:endParaRPr lang="en-US" dirty="0"/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After few seconds of data collection, click the Suspend button       to halt the program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dirty="0" smtClean="0"/>
              <a:t>In the Execution Graph view, expand the OS node</a:t>
            </a:r>
          </a:p>
        </p:txBody>
      </p:sp>
      <p:pic>
        <p:nvPicPr>
          <p:cNvPr id="43014" name="Picture 8" descr="ha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24944"/>
            <a:ext cx="31546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6"/>
          <p:cNvSpPr txBox="1">
            <a:spLocks noChangeArrowheads="1"/>
          </p:cNvSpPr>
          <p:nvPr/>
        </p:nvSpPr>
        <p:spPr bwMode="auto">
          <a:xfrm>
            <a:off x="4587751" y="1507604"/>
            <a:ext cx="93070" cy="1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351794" y="1052735"/>
            <a:ext cx="8467725" cy="5195453"/>
          </a:xfrm>
        </p:spPr>
        <p:txBody>
          <a:bodyPr/>
          <a:lstStyle/>
          <a:p>
            <a:r>
              <a:rPr lang="en-US" dirty="0" smtClean="0"/>
              <a:t>Use Zoom In and insert measurement markers at the start and end of task2Fxn</a:t>
            </a:r>
          </a:p>
          <a:p>
            <a:pPr lvl="1"/>
            <a:r>
              <a:rPr lang="en-US" dirty="0" smtClean="0"/>
              <a:t>The time spent in task2Fxn() should be ~1536 us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Zoom Out until several instances of task1 and task2 are visible</a:t>
            </a:r>
            <a:br>
              <a:rPr lang="en-US" dirty="0" smtClean="0"/>
            </a:br>
            <a:r>
              <a:rPr lang="en-US" dirty="0">
                <a:solidFill>
                  <a:srgbClr val="0070C0"/>
                </a:solidFill>
              </a:rPr>
              <a:t>Why is task2 nicely periodic but task1 is not? </a:t>
            </a:r>
            <a:endParaRPr lang="en-US" dirty="0" smtClean="0"/>
          </a:p>
          <a:p>
            <a:pPr>
              <a:buAutoNum type="arabicPeriod" startAt="2"/>
            </a:pPr>
            <a:r>
              <a:rPr lang="en-US" dirty="0" smtClean="0"/>
              <a:t>Click </a:t>
            </a:r>
            <a:r>
              <a:rPr lang="en-US" dirty="0"/>
              <a:t>the Terminate button      in the Debug view to end the debug </a:t>
            </a:r>
            <a:r>
              <a:rPr lang="en-US" dirty="0" smtClean="0"/>
              <a:t>session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Graph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7" y="2132856"/>
            <a:ext cx="7056784" cy="21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1" y="4797152"/>
            <a:ext cx="420155" cy="4201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73216"/>
            <a:ext cx="249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2: Add analysis support to a BIOS app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7170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15 MINUTES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CCS and select a workspace (the default is fine)</a:t>
            </a:r>
          </a:p>
        </p:txBody>
      </p:sp>
    </p:spTree>
    <p:extLst>
      <p:ext uri="{BB962C8B-B14F-4D97-AF65-F5344CB8AC3E}">
        <p14:creationId xmlns:p14="http://schemas.microsoft.com/office/powerpoint/2010/main" val="253867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 smtClean="0"/>
              <a:t>LAB 2: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solidFill>
                  <a:srgbClr val="0066FF"/>
                </a:solidFill>
              </a:rPr>
              <a:t>Objectives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Learn how to configure a SYS/BIOS application to enable data collection from pre-instrumented SYS/BIOS threads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Use RTOS Analyzer to view RTA data (execution graph, task/CPU load)</a:t>
            </a:r>
          </a:p>
          <a:p>
            <a:r>
              <a:rPr lang="en-CA" sz="2000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UIA Logging</a:t>
            </a:r>
          </a:p>
          <a:p>
            <a:pPr lvl="1"/>
            <a:r>
              <a:rPr lang="en-CA" sz="1800" dirty="0" smtClean="0">
                <a:solidFill>
                  <a:srgbClr val="0066FF"/>
                </a:solidFill>
              </a:rPr>
              <a:t>JTAG transport</a:t>
            </a:r>
            <a:endParaRPr lang="en-CA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TI-RTOS Kernel Application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24744"/>
            <a:ext cx="5400600" cy="4692650"/>
          </a:xfrm>
        </p:spPr>
        <p:txBody>
          <a:bodyPr/>
          <a:lstStyle/>
          <a:p>
            <a:r>
              <a:rPr lang="en-US" dirty="0" smtClean="0"/>
              <a:t>Go to CCS menu Project-&gt;New CCS Project</a:t>
            </a:r>
          </a:p>
          <a:p>
            <a:r>
              <a:rPr lang="en-US" dirty="0" smtClean="0"/>
              <a:t>Select these options:</a:t>
            </a:r>
          </a:p>
          <a:p>
            <a:pPr lvl="1"/>
            <a:r>
              <a:rPr lang="en-US" dirty="0" smtClean="0"/>
              <a:t>Target: </a:t>
            </a:r>
            <a:r>
              <a:rPr lang="en-US" dirty="0" err="1" smtClean="0"/>
              <a:t>Tiva</a:t>
            </a:r>
            <a:r>
              <a:rPr lang="en-US" dirty="0"/>
              <a:t> </a:t>
            </a:r>
            <a:r>
              <a:rPr lang="en-US" dirty="0" smtClean="0"/>
              <a:t>TM4C123GH6PM</a:t>
            </a:r>
          </a:p>
          <a:p>
            <a:pPr lvl="1"/>
            <a:r>
              <a:rPr lang="en-US" dirty="0" smtClean="0"/>
              <a:t>Connection</a:t>
            </a:r>
            <a:r>
              <a:rPr lang="en-US" dirty="0"/>
              <a:t>: </a:t>
            </a:r>
            <a:r>
              <a:rPr lang="en-US" dirty="0" err="1"/>
              <a:t>Stellaris</a:t>
            </a:r>
            <a:r>
              <a:rPr lang="en-US" dirty="0"/>
              <a:t> In-Circuit Debug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Project name: </a:t>
            </a:r>
            <a:r>
              <a:rPr lang="en-US" dirty="0" err="1" smtClean="0"/>
              <a:t>stairstep</a:t>
            </a:r>
            <a:endParaRPr lang="en-US" dirty="0" smtClean="0"/>
          </a:p>
          <a:p>
            <a:pPr lvl="1"/>
            <a:r>
              <a:rPr lang="en-US" dirty="0" smtClean="0"/>
              <a:t>Template: Empty RTSC Project</a:t>
            </a:r>
          </a:p>
          <a:p>
            <a:r>
              <a:rPr lang="en-US" dirty="0" smtClean="0"/>
              <a:t>Click Next</a:t>
            </a:r>
          </a:p>
        </p:txBody>
      </p:sp>
      <p:pic>
        <p:nvPicPr>
          <p:cNvPr id="3074" name="Picture 2" descr="C:\Users\a0322690\Documents\Training\RTA_SystemAnalyzer\screenshots\ccsv6_tivalaunchpad\stairstep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34479"/>
            <a:ext cx="3528392" cy="51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TI-RTOS Kernel Application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5400600" cy="4692650"/>
          </a:xfrm>
        </p:spPr>
        <p:txBody>
          <a:bodyPr/>
          <a:lstStyle/>
          <a:p>
            <a:pPr>
              <a:buAutoNum type="arabicPeriod" startAt="4"/>
            </a:pPr>
            <a:r>
              <a:rPr lang="en-US" dirty="0" smtClean="0"/>
              <a:t>Set </a:t>
            </a:r>
            <a:r>
              <a:rPr lang="en-US" dirty="0"/>
              <a:t>the Platform </a:t>
            </a:r>
            <a:r>
              <a:rPr lang="en-US" dirty="0" smtClean="0"/>
              <a:t>as:</a:t>
            </a:r>
            <a:br>
              <a:rPr lang="en-US" dirty="0" smtClean="0"/>
            </a:br>
            <a:r>
              <a:rPr lang="en-US" sz="1800" dirty="0" smtClean="0"/>
              <a:t>ti.platforms.tiva:TM4C123GH6PM</a:t>
            </a:r>
          </a:p>
          <a:p>
            <a:pPr>
              <a:buAutoNum type="arabicPeriod" startAt="5"/>
            </a:pPr>
            <a:r>
              <a:rPr lang="en-US" dirty="0" smtClean="0"/>
              <a:t>Click Finish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170" name="Picture 2" descr="C:\Users\a0322690\Documents\Training\RTA_SystemAnalyzer\screenshots\ccsv6_tivalaunchpad\stairstep_ne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01" y="1052737"/>
            <a:ext cx="3456384" cy="49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Source Files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Project Explorer view, right-click on </a:t>
            </a:r>
            <a:r>
              <a:rPr lang="en-US" b="1" i="1" dirty="0" err="1" smtClean="0"/>
              <a:t>stairstep</a:t>
            </a:r>
            <a:r>
              <a:rPr lang="en-US" dirty="0" smtClean="0"/>
              <a:t> project and select “Add Files…”</a:t>
            </a:r>
          </a:p>
          <a:p>
            <a:r>
              <a:rPr lang="en-US" dirty="0" smtClean="0"/>
              <a:t>Browse to C:\CCSWorkshop\rtosanalyzer and select </a:t>
            </a:r>
            <a:r>
              <a:rPr lang="en-US" b="1" i="1" dirty="0" err="1" smtClean="0"/>
              <a:t>stairstep.c</a:t>
            </a:r>
            <a:r>
              <a:rPr lang="en-US" dirty="0" smtClean="0"/>
              <a:t>, </a:t>
            </a:r>
            <a:r>
              <a:rPr lang="en-US" b="1" i="1" dirty="0" err="1" smtClean="0"/>
              <a:t>stairstep.cfg</a:t>
            </a:r>
            <a:r>
              <a:rPr lang="en-US" dirty="0" smtClean="0"/>
              <a:t> and </a:t>
            </a:r>
            <a:r>
              <a:rPr lang="en-US" b="1" i="1" dirty="0" smtClean="0"/>
              <a:t>tm4c123gh6pm.cmd</a:t>
            </a:r>
            <a:endParaRPr lang="en-US" dirty="0" smtClean="0"/>
          </a:p>
          <a:p>
            <a:r>
              <a:rPr lang="en-US" dirty="0" smtClean="0"/>
              <a:t>Click Open</a:t>
            </a:r>
          </a:p>
          <a:p>
            <a:r>
              <a:rPr lang="en-US" dirty="0" smtClean="0"/>
              <a:t>When prompted whether to Copy files or Link to files, select Copy files and click OK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8289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3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Analyzer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400600"/>
          </a:xfrm>
        </p:spPr>
        <p:txBody>
          <a:bodyPr/>
          <a:lstStyle/>
          <a:p>
            <a:r>
              <a:rPr lang="en-US" dirty="0" smtClean="0"/>
              <a:t>System Analyzer provides many different analysis features</a:t>
            </a:r>
          </a:p>
          <a:p>
            <a:r>
              <a:rPr lang="en-US" dirty="0" smtClean="0"/>
              <a:t>Analysis views can be opened as graphs, detailed logs and summary logs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614" y="2132856"/>
            <a:ext cx="4753617" cy="380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TI-RTOS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2"/>
            <a:ext cx="8703121" cy="4979441"/>
          </a:xfrm>
        </p:spPr>
        <p:txBody>
          <a:bodyPr/>
          <a:lstStyle/>
          <a:p>
            <a:r>
              <a:rPr lang="en-US" dirty="0" smtClean="0"/>
              <a:t>Right-click on the project and select “Properties”</a:t>
            </a:r>
          </a:p>
          <a:p>
            <a:r>
              <a:rPr lang="en-US" dirty="0" smtClean="0"/>
              <a:t>Select “General” in the left pane and click on the “RTSC” tab in the right pane</a:t>
            </a:r>
          </a:p>
          <a:p>
            <a:r>
              <a:rPr lang="en-US" dirty="0"/>
              <a:t>E</a:t>
            </a:r>
            <a:r>
              <a:rPr lang="en-US" dirty="0" smtClean="0"/>
              <a:t>nsure that TI-RTOS for </a:t>
            </a:r>
            <a:r>
              <a:rPr lang="en-US" dirty="0" err="1" smtClean="0"/>
              <a:t>TivaC</a:t>
            </a:r>
            <a:r>
              <a:rPr lang="en-US" dirty="0" smtClean="0"/>
              <a:t> is enabled</a:t>
            </a:r>
          </a:p>
          <a:p>
            <a:r>
              <a:rPr lang="en-US" dirty="0" smtClean="0"/>
              <a:t>Click OK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 descr="C:\Users\a0322690\Documents\Training\RTA_SystemAnalyzer\screenshots\ccsv6_tivalaunchpad\stairstep_new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9" y="2924945"/>
            <a:ext cx="3879587" cy="30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Older Logging Methods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33376" y="1185862"/>
            <a:ext cx="8559104" cy="4763417"/>
          </a:xfrm>
        </p:spPr>
        <p:txBody>
          <a:bodyPr/>
          <a:lstStyle/>
          <a:p>
            <a:r>
              <a:rPr lang="en-US" dirty="0" smtClean="0"/>
              <a:t>In the Project Explorer view, double-click on </a:t>
            </a:r>
            <a:r>
              <a:rPr lang="en-US" b="1" dirty="0" err="1" smtClean="0"/>
              <a:t>stairstep.cfg</a:t>
            </a:r>
            <a:endParaRPr lang="en-US" dirty="0" smtClean="0"/>
          </a:p>
          <a:p>
            <a:r>
              <a:rPr lang="en-US" dirty="0" smtClean="0"/>
              <a:t>In the Outline view, right-click on Agent and select </a:t>
            </a:r>
            <a:br>
              <a:rPr lang="en-US" dirty="0" smtClean="0"/>
            </a:br>
            <a:r>
              <a:rPr lang="en-US" dirty="0" smtClean="0"/>
              <a:t>“Stop Using Agent”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 should disappear from the Outline </a:t>
            </a:r>
            <a:r>
              <a:rPr lang="en-US" dirty="0" smtClean="0">
                <a:solidFill>
                  <a:srgbClr val="0070C0"/>
                </a:solidFill>
              </a:rPr>
              <a:t>view</a:t>
            </a:r>
            <a:endParaRPr lang="en-US" dirty="0" smtClean="0"/>
          </a:p>
          <a:p>
            <a:r>
              <a:rPr lang="en-US" dirty="0" smtClean="0"/>
              <a:t>In the Outline view, right-click on </a:t>
            </a:r>
            <a:r>
              <a:rPr lang="en-US" dirty="0" err="1" smtClean="0"/>
              <a:t>LoggerBuf</a:t>
            </a:r>
            <a:r>
              <a:rPr lang="en-US" dirty="0" smtClean="0"/>
              <a:t> and select </a:t>
            </a:r>
            <a:br>
              <a:rPr lang="en-US" dirty="0" smtClean="0"/>
            </a:br>
            <a:r>
              <a:rPr lang="en-US" dirty="0" smtClean="0"/>
              <a:t>“Stop Using </a:t>
            </a:r>
            <a:r>
              <a:rPr lang="en-US" dirty="0" err="1" smtClean="0"/>
              <a:t>LoggerBuf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It </a:t>
            </a:r>
            <a:r>
              <a:rPr lang="en-US" dirty="0">
                <a:solidFill>
                  <a:srgbClr val="0070C0"/>
                </a:solidFill>
              </a:rPr>
              <a:t>should disappear from the Outline </a:t>
            </a:r>
            <a:r>
              <a:rPr lang="en-US" dirty="0" smtClean="0">
                <a:solidFill>
                  <a:srgbClr val="0070C0"/>
                </a:solidFill>
              </a:rPr>
              <a:t>view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previous 2 steps disable older forms of BIOS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logging that may have already existed in the application.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We can now enable logging via UIA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66" y="1525416"/>
            <a:ext cx="1668090" cy="177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" y="4869160"/>
            <a:ext cx="288000" cy="288000"/>
          </a:xfrm>
          <a:prstGeom prst="rect">
            <a:avLst/>
          </a:prstGeom>
        </p:spPr>
      </p:pic>
      <p:pic>
        <p:nvPicPr>
          <p:cNvPr id="1026" name="Picture 2" descr="C:\Users\a0322690\Documents\Training\RTA_SystemAnalyzer\screenshots\ccsv6_tivalaunchpad\loggerbu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06" y="3429000"/>
            <a:ext cx="1872209" cy="18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RTA Logging support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25538"/>
            <a:ext cx="8631113" cy="4752975"/>
          </a:xfrm>
        </p:spPr>
        <p:txBody>
          <a:bodyPr/>
          <a:lstStyle/>
          <a:p>
            <a:r>
              <a:rPr lang="en-US" dirty="0" smtClean="0"/>
              <a:t>In Available Products view, go to TI-RTOS-&gt;Products-&gt;UIA-&gt; </a:t>
            </a:r>
            <a:r>
              <a:rPr lang="en-US" dirty="0" err="1" smtClean="0"/>
              <a:t>LoggingSetup</a:t>
            </a:r>
            <a:r>
              <a:rPr lang="en-US" dirty="0" smtClean="0"/>
              <a:t>, right-click and select “Use </a:t>
            </a:r>
            <a:r>
              <a:rPr lang="en-US" dirty="0" err="1" smtClean="0"/>
              <a:t>LoggingSetup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 startAt="2"/>
            </a:pPr>
            <a:r>
              <a:rPr lang="en-US" dirty="0" smtClean="0"/>
              <a:t>Save the .</a:t>
            </a:r>
            <a:r>
              <a:rPr lang="en-US" dirty="0" err="1" smtClean="0"/>
              <a:t>cfg</a:t>
            </a:r>
            <a:r>
              <a:rPr lang="en-US" dirty="0" smtClean="0"/>
              <a:t> file</a:t>
            </a:r>
          </a:p>
        </p:txBody>
      </p:sp>
      <p:pic>
        <p:nvPicPr>
          <p:cNvPr id="3074" name="Picture 2" descr="C:\Users\a0322690\Documents\Training\RTA_SystemAnalyzer\screenshots\ccsv6_tivalaunchpad\tirtos_useloggingset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520280" cy="26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RTA Logging support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467725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Observe that </a:t>
            </a:r>
            <a:r>
              <a:rPr lang="en-US" dirty="0" err="1" smtClean="0">
                <a:solidFill>
                  <a:srgbClr val="0070C0"/>
                </a:solidFill>
              </a:rPr>
              <a:t>LoggingSetup</a:t>
            </a:r>
            <a:r>
              <a:rPr lang="en-US" dirty="0" smtClean="0">
                <a:solidFill>
                  <a:srgbClr val="0070C0"/>
                </a:solidFill>
              </a:rPr>
              <a:t> module has been added to the configuration and transport type is set to </a:t>
            </a:r>
            <a:r>
              <a:rPr lang="en-US" dirty="0" err="1" smtClean="0">
                <a:solidFill>
                  <a:srgbClr val="0070C0"/>
                </a:solidFill>
              </a:rPr>
              <a:t>LoggerStopMode</a:t>
            </a:r>
            <a:r>
              <a:rPr lang="en-US" dirty="0" smtClean="0">
                <a:solidFill>
                  <a:srgbClr val="0070C0"/>
                </a:solidFill>
              </a:rPr>
              <a:t> (JTAG)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5" y="1090813"/>
            <a:ext cx="288000" cy="288000"/>
          </a:xfrm>
          <a:prstGeom prst="rect">
            <a:avLst/>
          </a:prstGeom>
        </p:spPr>
      </p:pic>
      <p:pic>
        <p:nvPicPr>
          <p:cNvPr id="9220" name="Picture 4" descr="C:\Users\a0322690\Documents\Training\RTA_SystemAnalyzer\screenshots\ccsv6_tivalaunchpad\logging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1" y="1916832"/>
            <a:ext cx="7060331" cy="42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RTOS Analyzer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5331437" cy="4692650"/>
          </a:xfrm>
        </p:spPr>
        <p:txBody>
          <a:bodyPr/>
          <a:lstStyle/>
          <a:p>
            <a:r>
              <a:rPr lang="en-US" dirty="0" smtClean="0"/>
              <a:t>Click on </a:t>
            </a:r>
            <a:r>
              <a:rPr lang="en-US" b="1" dirty="0" err="1" smtClean="0"/>
              <a:t>stairstep</a:t>
            </a:r>
            <a:r>
              <a:rPr lang="en-US" dirty="0" smtClean="0"/>
              <a:t> in the Project Explorer</a:t>
            </a:r>
          </a:p>
          <a:p>
            <a:r>
              <a:rPr lang="en-US" dirty="0" smtClean="0"/>
              <a:t>Click the Debug button      to build, load</a:t>
            </a:r>
            <a:br>
              <a:rPr lang="en-US" dirty="0" smtClean="0"/>
            </a:br>
            <a:r>
              <a:rPr lang="en-US" dirty="0" smtClean="0"/>
              <a:t>and run to main()</a:t>
            </a:r>
          </a:p>
          <a:p>
            <a:r>
              <a:rPr lang="en-US" dirty="0" smtClean="0"/>
              <a:t>Click the Resume button      to run</a:t>
            </a:r>
          </a:p>
          <a:p>
            <a:r>
              <a:rPr lang="en-US" dirty="0" smtClean="0"/>
              <a:t>Go to Tools-&gt;RTOS Analyzer-&gt;</a:t>
            </a:r>
            <a:br>
              <a:rPr lang="en-US" dirty="0" smtClean="0"/>
            </a:br>
            <a:r>
              <a:rPr lang="en-US" dirty="0" smtClean="0"/>
              <a:t>Execution Analysis</a:t>
            </a:r>
          </a:p>
          <a:p>
            <a:r>
              <a:rPr lang="en-US" dirty="0" smtClean="0"/>
              <a:t>Enable CPU</a:t>
            </a:r>
            <a:r>
              <a:rPr lang="en-US" dirty="0"/>
              <a:t> </a:t>
            </a:r>
            <a:r>
              <a:rPr lang="en-US" dirty="0" smtClean="0"/>
              <a:t>Load in addition to Execution Graph</a:t>
            </a:r>
          </a:p>
          <a:p>
            <a:r>
              <a:rPr lang="en-US" dirty="0" smtClean="0"/>
              <a:t>Click Start</a:t>
            </a:r>
          </a:p>
          <a:p>
            <a:endParaRPr lang="en-US" dirty="0" smtClean="0"/>
          </a:p>
        </p:txBody>
      </p:sp>
      <p:pic>
        <p:nvPicPr>
          <p:cNvPr id="53253" name="Picture 10" descr="run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578616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28232"/>
            <a:ext cx="301752" cy="274320"/>
          </a:xfrm>
          <a:prstGeom prst="rect">
            <a:avLst/>
          </a:prstGeom>
        </p:spPr>
      </p:pic>
      <p:pic>
        <p:nvPicPr>
          <p:cNvPr id="1026" name="Picture 2" descr="C:\Users\a0322690\Documents\Training\RTA_SystemAnalyzer\screenshots\ccsv6_tivalaunchpad\stairstep_buil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12" y="1391292"/>
            <a:ext cx="3173958" cy="9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0322690\Documents\Training\RTA_SystemAnalyzer\screenshots\ccsv6_tivalaunchpad\analysis_config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6" y="2715776"/>
            <a:ext cx="3699554" cy="34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RTOS Analyzer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seconds after all the RTOS Analyzer views have opened, click the Suspend button      to halt the program and view graphs/data</a:t>
            </a:r>
          </a:p>
          <a:p>
            <a:r>
              <a:rPr lang="en-US" dirty="0" smtClean="0"/>
              <a:t>Click the Resume button </a:t>
            </a:r>
            <a:r>
              <a:rPr lang="en-US" dirty="0"/>
              <a:t> </a:t>
            </a:r>
            <a:r>
              <a:rPr lang="en-US" dirty="0" smtClean="0"/>
              <a:t>    to run.  After ~5-10 seconds click the Suspend button      again</a:t>
            </a:r>
          </a:p>
          <a:p>
            <a:r>
              <a:rPr lang="en-US" dirty="0" smtClean="0"/>
              <a:t>Run and Halt (after few seconds) several times and observe the graphs/data update</a:t>
            </a:r>
            <a:r>
              <a:rPr lang="en-US" dirty="0"/>
              <a:t> </a:t>
            </a:r>
            <a:r>
              <a:rPr lang="en-US" dirty="0" smtClean="0"/>
              <a:t>during each halt</a:t>
            </a:r>
          </a:p>
          <a:p>
            <a:endParaRPr lang="en-US" dirty="0" smtClean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C20D87-47A0-4E77-8AF0-4957617D0EB0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54277" name="Picture 10" descr="run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74560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8" descr="ha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3080"/>
            <a:ext cx="3131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a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70853"/>
            <a:ext cx="3131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RTOS Analyzer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8477995" cy="4692650"/>
          </a:xfrm>
        </p:spPr>
        <p:txBody>
          <a:bodyPr/>
          <a:lstStyle/>
          <a:p>
            <a:r>
              <a:rPr lang="en-US" dirty="0" smtClean="0"/>
              <a:t>Go to CPU </a:t>
            </a:r>
            <a:r>
              <a:rPr lang="en-US" dirty="0" err="1" smtClean="0"/>
              <a:t>Load:Graph</a:t>
            </a:r>
            <a:r>
              <a:rPr lang="en-US" dirty="0" smtClean="0"/>
              <a:t> view</a:t>
            </a:r>
            <a:br>
              <a:rPr lang="en-US" dirty="0" smtClean="0"/>
            </a:br>
            <a:r>
              <a:rPr lang="en-US" sz="1800" dirty="0" smtClean="0">
                <a:solidFill>
                  <a:srgbClr val="0070C0"/>
                </a:solidFill>
              </a:rPr>
              <a:t>The graph should look like a </a:t>
            </a:r>
            <a:r>
              <a:rPr lang="en-US" sz="1800" dirty="0" err="1" smtClean="0">
                <a:solidFill>
                  <a:srgbClr val="0070C0"/>
                </a:solidFill>
              </a:rPr>
              <a:t>stairstep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0070C0"/>
                </a:solidFill>
              </a:rPr>
              <a:t>The Load Analysis views can be 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opened as Graphs, Summary logs or 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Detailed logs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Summary view numerically </a:t>
            </a:r>
            <a:br>
              <a:rPr lang="en-US" dirty="0" smtClean="0"/>
            </a:br>
            <a:r>
              <a:rPr lang="en-US" dirty="0" smtClean="0"/>
              <a:t>shows the min, max and average </a:t>
            </a:r>
            <a:br>
              <a:rPr lang="en-US" dirty="0" smtClean="0"/>
            </a:br>
            <a:r>
              <a:rPr lang="en-US" dirty="0" smtClean="0"/>
              <a:t>load values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finished with analysis, click on the Terminate button     </a:t>
            </a:r>
          </a:p>
          <a:p>
            <a:endParaRPr lang="en-US" dirty="0" smtClean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C20D87-47A0-4E77-8AF0-4957617D0EB0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4278" name="Picture 10" descr="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7463"/>
            <a:ext cx="2174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7" y="210742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2" y="155679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a0322690\Documents\Training\RTA_SystemAnalyzer\screenshots\ccsv6_tivalaunchpad\cpu_loa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48" y="1365953"/>
            <a:ext cx="4190200" cy="17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0322690\Documents\Training\RTA_SystemAnalyzer\screenshots\ccsv6_tivalaunchpad\cpu_load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48" y="3573016"/>
            <a:ext cx="4146059" cy="11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Summary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the labs you should be familiar with:</a:t>
            </a:r>
          </a:p>
          <a:p>
            <a:pPr lvl="1"/>
            <a:r>
              <a:rPr lang="en-US" dirty="0" smtClean="0"/>
              <a:t>Using ROV (RTOS Object View) to inspect state of the scheduler, threads and objects in the system.</a:t>
            </a:r>
          </a:p>
          <a:p>
            <a:pPr lvl="1"/>
            <a:r>
              <a:rPr lang="en-US" dirty="0" smtClean="0"/>
              <a:t>Adding objects (tasks, semaphores </a:t>
            </a:r>
            <a:r>
              <a:rPr lang="en-US" dirty="0" err="1" smtClean="0"/>
              <a:t>etc</a:t>
            </a:r>
            <a:r>
              <a:rPr lang="en-US" dirty="0" smtClean="0"/>
              <a:t>) to the configuration using XGCONF.</a:t>
            </a:r>
          </a:p>
          <a:p>
            <a:pPr lvl="1"/>
            <a:r>
              <a:rPr lang="en-US" dirty="0" smtClean="0"/>
              <a:t>Using RTOS Analyzer to view RTA data (execution graph, task/CPU load).</a:t>
            </a:r>
          </a:p>
          <a:p>
            <a:pPr lvl="1"/>
            <a:r>
              <a:rPr lang="en-US" dirty="0" smtClean="0"/>
              <a:t>Adding support to an existing SYS/BIOS application for logging RTA data.</a:t>
            </a:r>
          </a:p>
          <a:p>
            <a:r>
              <a:rPr lang="en-US" dirty="0" smtClean="0"/>
              <a:t>Additional References:</a:t>
            </a:r>
          </a:p>
          <a:p>
            <a:pPr lvl="1"/>
            <a:r>
              <a:rPr lang="en-US" dirty="0" smtClean="0"/>
              <a:t>TI-RTOS </a:t>
            </a:r>
            <a:r>
              <a:rPr lang="en-US" dirty="0"/>
              <a:t>Users </a:t>
            </a:r>
            <a:r>
              <a:rPr lang="en-US" dirty="0" smtClean="0"/>
              <a:t>Guide: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www.ti.com/lit/spruhd4</a:t>
            </a:r>
            <a:endParaRPr lang="en-US" dirty="0" smtClean="0"/>
          </a:p>
          <a:p>
            <a:pPr lvl="1"/>
            <a:r>
              <a:rPr lang="en-US" dirty="0" smtClean="0"/>
              <a:t>System Analyzer Users Guide: </a:t>
            </a:r>
            <a:r>
              <a:rPr lang="en-US" dirty="0" smtClean="0">
                <a:hlinkClick r:id="rId4"/>
              </a:rPr>
              <a:t>http://www.ti.com/lit/spruh43</a:t>
            </a:r>
            <a:endParaRPr lang="en-US" dirty="0" smtClean="0"/>
          </a:p>
          <a:p>
            <a:pPr lvl="1"/>
            <a:r>
              <a:rPr lang="en-US" dirty="0" smtClean="0"/>
              <a:t>SYSBIOS Wiki: </a:t>
            </a:r>
            <a:r>
              <a:rPr lang="en-US" dirty="0" smtClean="0">
                <a:hlinkClick r:id="rId5"/>
              </a:rPr>
              <a:t>http://processors.wiki.ti.com/index.php?title=Category:SYSBIOS</a:t>
            </a:r>
            <a:endParaRPr lang="en-US" dirty="0" smtClean="0"/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D8C913-7E44-4367-9427-50212EAFE388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26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Analyzer Analysis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400600"/>
          </a:xfrm>
        </p:spPr>
        <p:txBody>
          <a:bodyPr/>
          <a:lstStyle/>
          <a:p>
            <a:r>
              <a:rPr lang="en-US" dirty="0" smtClean="0"/>
              <a:t>Execution Graph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Shows execution of threads running on the target</a:t>
            </a:r>
          </a:p>
          <a:p>
            <a:r>
              <a:rPr lang="en-US" dirty="0" smtClean="0"/>
              <a:t>CPU Load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Shows SYS/BIOS load data collected for all cores in the system</a:t>
            </a:r>
          </a:p>
          <a:p>
            <a:r>
              <a:rPr lang="en-US" dirty="0" smtClean="0"/>
              <a:t>Task Load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Shows the CPU load data measured within a SYS/BIOS Task thread</a:t>
            </a:r>
          </a:p>
          <a:p>
            <a:r>
              <a:rPr lang="en-US" dirty="0" smtClean="0"/>
              <a:t>Concurrency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Shows when each core is active and how many are active at once</a:t>
            </a:r>
          </a:p>
          <a:p>
            <a:r>
              <a:rPr lang="en-US" dirty="0" smtClean="0"/>
              <a:t>Task Profiler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Shows percent of time that each task spent in each execution state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 Logs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Shows messages output by program through </a:t>
            </a:r>
            <a:r>
              <a:rPr lang="en-US" dirty="0" err="1" smtClean="0"/>
              <a:t>Log_printf</a:t>
            </a:r>
            <a:r>
              <a:rPr lang="en-US" dirty="0" smtClean="0"/>
              <a:t>() calls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The above features use data that is automatically logged by SYS/BIOS</a:t>
            </a:r>
          </a:p>
        </p:txBody>
      </p:sp>
    </p:spTree>
    <p:extLst>
      <p:ext uri="{BB962C8B-B14F-4D97-AF65-F5344CB8AC3E}">
        <p14:creationId xmlns:p14="http://schemas.microsoft.com/office/powerpoint/2010/main" val="285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Analyzer Analysis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Analysis</a:t>
            </a:r>
          </a:p>
          <a:p>
            <a:pPr lvl="1"/>
            <a:r>
              <a:rPr lang="en-US" dirty="0" smtClean="0"/>
              <a:t>Tracks data values on the target</a:t>
            </a:r>
          </a:p>
          <a:p>
            <a:r>
              <a:rPr lang="en-US" dirty="0" smtClean="0"/>
              <a:t>Context Aware Profile</a:t>
            </a:r>
          </a:p>
          <a:p>
            <a:pPr lvl="1"/>
            <a:r>
              <a:rPr lang="en-US" dirty="0" smtClean="0"/>
              <a:t>Calculates duration with awareness of interruptions by other threads and functions</a:t>
            </a:r>
          </a:p>
          <a:p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Calculates time between two points of execution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The above features require modifications to application code to perform additional logging</a:t>
            </a:r>
          </a:p>
        </p:txBody>
      </p:sp>
    </p:spTree>
    <p:extLst>
      <p:ext uri="{BB962C8B-B14F-4D97-AF65-F5344CB8AC3E}">
        <p14:creationId xmlns:p14="http://schemas.microsoft.com/office/powerpoint/2010/main" val="22927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FCEA3F-C956-4177-9DBC-1C3CBC975E09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RTOS Analyzer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4588"/>
            <a:ext cx="8267700" cy="4608512"/>
          </a:xfrm>
        </p:spPr>
        <p:txBody>
          <a:bodyPr/>
          <a:lstStyle/>
          <a:p>
            <a:pPr eaLnBrk="1" hangingPunct="1"/>
            <a:r>
              <a:rPr lang="en-US" dirty="0" smtClean="0"/>
              <a:t>RTOS Analyzer is part of System Analyzer suite of tools</a:t>
            </a:r>
          </a:p>
          <a:p>
            <a:pPr eaLnBrk="1" hangingPunct="1"/>
            <a:r>
              <a:rPr lang="en-US" dirty="0" smtClean="0"/>
              <a:t>Invoked from CCS menu Tools-&gt;RTOS Analyzer</a:t>
            </a:r>
          </a:p>
          <a:p>
            <a:pPr eaLnBrk="1" hangingPunct="1"/>
            <a:r>
              <a:rPr lang="en-US" dirty="0" smtClean="0"/>
              <a:t>RTOS Analyzer menu includes analysis features that use data that is automatically logged by SYS/BIOS, (</a:t>
            </a:r>
            <a:r>
              <a:rPr lang="en-US" dirty="0" err="1" smtClean="0"/>
              <a:t>ie</a:t>
            </a:r>
            <a:r>
              <a:rPr lang="en-US" dirty="0" smtClean="0"/>
              <a:t>) do not require modification to application code</a:t>
            </a:r>
          </a:p>
        </p:txBody>
      </p:sp>
      <p:pic>
        <p:nvPicPr>
          <p:cNvPr id="1027" name="Picture 3" descr="C:\Users\a0322690\Documents\Training\RTA_SystemAnalyzer\screenshots\ccsv6_tivalaunchpad\rtos_analyzer_execution_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81673"/>
            <a:ext cx="3722414" cy="32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RTOS Object View (ROV)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state information about the modules used by the application</a:t>
            </a:r>
          </a:p>
          <a:p>
            <a:r>
              <a:rPr lang="en-US" dirty="0" smtClean="0"/>
              <a:t>Stop mode debugging tool</a:t>
            </a:r>
          </a:p>
          <a:p>
            <a:r>
              <a:rPr lang="en-US" dirty="0" smtClean="0"/>
              <a:t>Invoked from CCS menu Tools-&gt;RTOS Object View (ROV)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153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4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TI_PPT_template</Template>
  <TotalTime>36477</TotalTime>
  <Words>2744</Words>
  <Application>Microsoft Office PowerPoint</Application>
  <PresentationFormat>On-screen Show (4:3)</PresentationFormat>
  <Paragraphs>455</Paragraphs>
  <Slides>57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FinalPowerpoint</vt:lpstr>
      <vt:lpstr>TI-RTOS Analysis for Tiva</vt:lpstr>
      <vt:lpstr>What is TI-RTOS?</vt:lpstr>
      <vt:lpstr>Configure TI-RTOS using XGCONF</vt:lpstr>
      <vt:lpstr>Instrumentation with TI-RTOS</vt:lpstr>
      <vt:lpstr>System Analyzer</vt:lpstr>
      <vt:lpstr>System Analyzer Analysis Features</vt:lpstr>
      <vt:lpstr>System Analyzer Analysis Features</vt:lpstr>
      <vt:lpstr>RTOS Analyzer</vt:lpstr>
      <vt:lpstr>RTOS Object View (ROV)</vt:lpstr>
      <vt:lpstr>LAB Requirements</vt:lpstr>
      <vt:lpstr>Hardware Setup</vt:lpstr>
      <vt:lpstr>LAB Conventions</vt:lpstr>
      <vt:lpstr>LAB 1: ROV and RTOS ANALYZER basics</vt:lpstr>
      <vt:lpstr>LAB 1: Exercise Summary</vt:lpstr>
      <vt:lpstr>Import an Example with Resource Explorer</vt:lpstr>
      <vt:lpstr>Build and load the example</vt:lpstr>
      <vt:lpstr>Run a Terminal Program (Terminal plugin)</vt:lpstr>
      <vt:lpstr>Run a Terminal Program (PuTTY)</vt:lpstr>
      <vt:lpstr>Open the RTOS Object View (ROV)</vt:lpstr>
      <vt:lpstr>Using ROV</vt:lpstr>
      <vt:lpstr>Using ROV - Answers</vt:lpstr>
      <vt:lpstr>Launch XGCONF</vt:lpstr>
      <vt:lpstr>Add a task</vt:lpstr>
      <vt:lpstr>Add a Clock</vt:lpstr>
      <vt:lpstr>Add a Semaphore</vt:lpstr>
      <vt:lpstr>Add source file (app.c) to project</vt:lpstr>
      <vt:lpstr>Build and Run</vt:lpstr>
      <vt:lpstr>Using ROV</vt:lpstr>
      <vt:lpstr>Using ROV - Answers</vt:lpstr>
      <vt:lpstr>Add Another Task</vt:lpstr>
      <vt:lpstr>Update app.c</vt:lpstr>
      <vt:lpstr>Using ROV</vt:lpstr>
      <vt:lpstr>Using ROV - Answers</vt:lpstr>
      <vt:lpstr>Launch RTOS Analyzer </vt:lpstr>
      <vt:lpstr>Analysis Configuration</vt:lpstr>
      <vt:lpstr>Analysis Configuration</vt:lpstr>
      <vt:lpstr>Using RTOS Analyzer</vt:lpstr>
      <vt:lpstr>Additional Views</vt:lpstr>
      <vt:lpstr>Zooming in the Execution Graph</vt:lpstr>
      <vt:lpstr>Using Measurement Markers</vt:lpstr>
      <vt:lpstr>Clean Up</vt:lpstr>
      <vt:lpstr>Modify app.c to add delay to task2Fxn()</vt:lpstr>
      <vt:lpstr>Using RTOS Analyzer</vt:lpstr>
      <vt:lpstr>Execution Graph</vt:lpstr>
      <vt:lpstr>LAB 2: Add analysis support to a BIOS app</vt:lpstr>
      <vt:lpstr>LAB 2: Exercise Summary</vt:lpstr>
      <vt:lpstr>Create a TI-RTOS Kernel Application</vt:lpstr>
      <vt:lpstr>Create a TI-RTOS Kernel Application</vt:lpstr>
      <vt:lpstr>Add Source Files</vt:lpstr>
      <vt:lpstr>Enable TI-RTOS</vt:lpstr>
      <vt:lpstr>Disable Older Logging Methods</vt:lpstr>
      <vt:lpstr>Add RTA Logging support</vt:lpstr>
      <vt:lpstr>Add RTA Logging support</vt:lpstr>
      <vt:lpstr>Using RTOS Analyzer</vt:lpstr>
      <vt:lpstr>Using RTOS Analyzer</vt:lpstr>
      <vt:lpstr>Using RTOS Analyzer</vt:lpstr>
      <vt:lpstr>Exercise Summary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Overview Workshop</dc:title>
  <dc:subject>Code Composer Studio</dc:subject>
  <dc:creator>Ki-Soo Lee &amp; John Stevenson</dc:creator>
  <cp:lastModifiedBy>a0322690</cp:lastModifiedBy>
  <cp:revision>2564</cp:revision>
  <cp:lastPrinted>2013-09-19T13:16:11Z</cp:lastPrinted>
  <dcterms:created xsi:type="dcterms:W3CDTF">2009-02-27T20:15:19Z</dcterms:created>
  <dcterms:modified xsi:type="dcterms:W3CDTF">2014-09-25T20:43:47Z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0x010100F8100CAD4EA2FB488A17BA6F18446178</vt:lpwstr>
  </property>
</Properties>
</file>