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3"/>
  </p:notesMasterIdLst>
  <p:handoutMasterIdLst>
    <p:handoutMasterId r:id="rId64"/>
  </p:handoutMasterIdLst>
  <p:sldIdLst>
    <p:sldId id="761" r:id="rId2"/>
    <p:sldId id="817" r:id="rId3"/>
    <p:sldId id="774" r:id="rId4"/>
    <p:sldId id="818" r:id="rId5"/>
    <p:sldId id="823" r:id="rId6"/>
    <p:sldId id="822" r:id="rId7"/>
    <p:sldId id="821" r:id="rId8"/>
    <p:sldId id="787" r:id="rId9"/>
    <p:sldId id="812" r:id="rId10"/>
    <p:sldId id="808" r:id="rId11"/>
    <p:sldId id="764" r:id="rId12"/>
    <p:sldId id="809" r:id="rId13"/>
    <p:sldId id="810" r:id="rId14"/>
    <p:sldId id="811" r:id="rId15"/>
    <p:sldId id="766" r:id="rId16"/>
    <p:sldId id="836" r:id="rId17"/>
    <p:sldId id="844" r:id="rId18"/>
    <p:sldId id="771" r:id="rId19"/>
    <p:sldId id="772" r:id="rId20"/>
    <p:sldId id="837" r:id="rId21"/>
    <p:sldId id="845" r:id="rId22"/>
    <p:sldId id="842" r:id="rId23"/>
    <p:sldId id="843" r:id="rId24"/>
    <p:sldId id="788" r:id="rId25"/>
    <p:sldId id="831" r:id="rId26"/>
    <p:sldId id="790" r:id="rId27"/>
    <p:sldId id="839" r:id="rId28"/>
    <p:sldId id="792" r:id="rId29"/>
    <p:sldId id="793" r:id="rId30"/>
    <p:sldId id="834" r:id="rId31"/>
    <p:sldId id="807" r:id="rId32"/>
    <p:sldId id="846" r:id="rId33"/>
    <p:sldId id="847" r:id="rId34"/>
    <p:sldId id="867" r:id="rId35"/>
    <p:sldId id="848" r:id="rId36"/>
    <p:sldId id="853" r:id="rId37"/>
    <p:sldId id="849" r:id="rId38"/>
    <p:sldId id="854" r:id="rId39"/>
    <p:sldId id="855" r:id="rId40"/>
    <p:sldId id="856" r:id="rId41"/>
    <p:sldId id="857" r:id="rId42"/>
    <p:sldId id="858" r:id="rId43"/>
    <p:sldId id="859" r:id="rId44"/>
    <p:sldId id="860" r:id="rId45"/>
    <p:sldId id="861" r:id="rId46"/>
    <p:sldId id="863" r:id="rId47"/>
    <p:sldId id="864" r:id="rId48"/>
    <p:sldId id="866" r:id="rId49"/>
    <p:sldId id="868" r:id="rId50"/>
    <p:sldId id="869" r:id="rId51"/>
    <p:sldId id="870" r:id="rId52"/>
    <p:sldId id="871" r:id="rId53"/>
    <p:sldId id="872" r:id="rId54"/>
    <p:sldId id="873" r:id="rId55"/>
    <p:sldId id="874" r:id="rId56"/>
    <p:sldId id="875" r:id="rId57"/>
    <p:sldId id="876" r:id="rId58"/>
    <p:sldId id="877" r:id="rId59"/>
    <p:sldId id="878" r:id="rId60"/>
    <p:sldId id="879" r:id="rId61"/>
    <p:sldId id="880" r:id="rId62"/>
  </p:sldIdLst>
  <p:sldSz cx="9144000" cy="6858000" type="screen4x3"/>
  <p:notesSz cx="7019925" cy="9305925"/>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E Stevenson"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9999"/>
    <a:srgbClr val="FFFF00"/>
    <a:srgbClr val="009900"/>
    <a:srgbClr val="00CC66"/>
    <a:srgbClr val="FF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86514" autoAdjust="0"/>
  </p:normalViewPr>
  <p:slideViewPr>
    <p:cSldViewPr>
      <p:cViewPr varScale="1">
        <p:scale>
          <a:sx n="71" d="100"/>
          <a:sy n="71" d="100"/>
        </p:scale>
        <p:origin x="-4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8BE6DA8-F9AA-4E16-BD0A-11E55F01C1C3}" type="datetimeFigureOut">
              <a:rPr lang="en-US" smtClean="0"/>
              <a:pPr/>
              <a:t>7/2/2014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12FCAADB-FCA2-47DA-8540-E1D3EF1CD15C}" type="slidenum">
              <a:rPr lang="en-US" smtClean="0"/>
              <a:pPr/>
              <a:t>‹#›</a:t>
            </a:fld>
            <a:endParaRPr lang="en-US"/>
          </a:p>
        </p:txBody>
      </p:sp>
    </p:spTree>
    <p:extLst>
      <p:ext uri="{BB962C8B-B14F-4D97-AF65-F5344CB8AC3E}">
        <p14:creationId xmlns:p14="http://schemas.microsoft.com/office/powerpoint/2010/main" val="337093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defRPr>
            </a:lvl1pPr>
          </a:lstStyle>
          <a:p>
            <a:pPr>
              <a:defRPr/>
            </a:pPr>
            <a:endParaRPr lang="en-CA"/>
          </a:p>
        </p:txBody>
      </p:sp>
      <p:sp>
        <p:nvSpPr>
          <p:cNvPr id="29699"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Arial" charset="0"/>
              </a:defRPr>
            </a:lvl1pPr>
          </a:lstStyle>
          <a:p>
            <a:pPr>
              <a:defRPr/>
            </a:pPr>
            <a:endParaRPr lang="en-CA"/>
          </a:p>
        </p:txBody>
      </p:sp>
      <p:sp>
        <p:nvSpPr>
          <p:cNvPr id="1331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9702"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defRPr>
            </a:lvl1pPr>
          </a:lstStyle>
          <a:p>
            <a:pPr>
              <a:defRPr/>
            </a:pPr>
            <a:endParaRPr lang="en-CA"/>
          </a:p>
        </p:txBody>
      </p:sp>
      <p:sp>
        <p:nvSpPr>
          <p:cNvPr id="29703"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Arial" charset="0"/>
              </a:defRPr>
            </a:lvl1pPr>
          </a:lstStyle>
          <a:p>
            <a:pPr>
              <a:defRPr/>
            </a:pPr>
            <a:fld id="{6469AE50-A58A-4637-90F6-E825CB6E16DD}" type="slidenum">
              <a:rPr lang="en-CA"/>
              <a:pPr>
                <a:defRPr/>
              </a:pPr>
              <a:t>‹#›</a:t>
            </a:fld>
            <a:endParaRPr lang="en-CA"/>
          </a:p>
        </p:txBody>
      </p:sp>
    </p:spTree>
    <p:extLst>
      <p:ext uri="{BB962C8B-B14F-4D97-AF65-F5344CB8AC3E}">
        <p14:creationId xmlns:p14="http://schemas.microsoft.com/office/powerpoint/2010/main" val="2778096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TI-RTOS</a:t>
            </a:r>
            <a:r>
              <a:rPr lang="en-US" baseline="0" dirty="0" smtClean="0"/>
              <a:t> for CC3200 includes SYSBIOS, UIA and CC3200 SDK</a:t>
            </a:r>
            <a:endParaRPr lang="en-US" dirty="0"/>
          </a:p>
        </p:txBody>
      </p:sp>
      <p:sp>
        <p:nvSpPr>
          <p:cNvPr id="4" name="Slide Number Placeholder 3"/>
          <p:cNvSpPr>
            <a:spLocks noGrp="1"/>
          </p:cNvSpPr>
          <p:nvPr>
            <p:ph type="sldNum" sz="quarter" idx="10"/>
          </p:nvPr>
        </p:nvSpPr>
        <p:spPr/>
        <p:txBody>
          <a:bodyPr/>
          <a:lstStyle/>
          <a:p>
            <a:pPr>
              <a:defRPr/>
            </a:pPr>
            <a:fld id="{6469AE50-A58A-4637-90F6-E825CB6E16DD}" type="slidenum">
              <a:rPr lang="en-CA" smtClean="0"/>
              <a:pPr>
                <a:defRPr/>
              </a:pPr>
              <a:t>2</a:t>
            </a:fld>
            <a:endParaRPr lang="en-CA"/>
          </a:p>
        </p:txBody>
      </p:sp>
    </p:spTree>
    <p:extLst>
      <p:ext uri="{BB962C8B-B14F-4D97-AF65-F5344CB8AC3E}">
        <p14:creationId xmlns:p14="http://schemas.microsoft.com/office/powerpoint/2010/main" val="328510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2382" tIns="46192" rIns="92382" bIns="46192"/>
          <a:lstStyle/>
          <a:p>
            <a:endParaRPr lang="en-US" smtClean="0"/>
          </a:p>
        </p:txBody>
      </p:sp>
      <p:sp>
        <p:nvSpPr>
          <p:cNvPr id="145411"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2382" tIns="46192" rIns="92382" bIns="46192" anchor="b"/>
          <a:lstStyle/>
          <a:p>
            <a:pPr algn="r" defTabSz="923064"/>
            <a:fld id="{1BDE100F-9A78-49DF-8723-1D86E5C0A57F}" type="slidenum">
              <a:rPr lang="en-CA" sz="1300"/>
              <a:pPr algn="r" defTabSz="923064"/>
              <a:t>32</a:t>
            </a:fld>
            <a:endParaRPr lang="en-CA"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2382" tIns="46192" rIns="92382" bIns="46192"/>
          <a:lstStyle/>
          <a:p>
            <a:endParaRPr lang="en-US" smtClean="0"/>
          </a:p>
        </p:txBody>
      </p:sp>
      <p:sp>
        <p:nvSpPr>
          <p:cNvPr id="60419" name="Slide Number Placeholder 3"/>
          <p:cNvSpPr txBox="1">
            <a:spLocks noGrp="1"/>
          </p:cNvSpPr>
          <p:nvPr/>
        </p:nvSpPr>
        <p:spPr bwMode="auto">
          <a:xfrm>
            <a:off x="3976334" y="8839014"/>
            <a:ext cx="3041968" cy="465296"/>
          </a:xfrm>
          <a:prstGeom prst="rect">
            <a:avLst/>
          </a:prstGeom>
          <a:noFill/>
          <a:ln w="9525">
            <a:noFill/>
            <a:miter lim="800000"/>
            <a:headEnd/>
            <a:tailEnd/>
          </a:ln>
        </p:spPr>
        <p:txBody>
          <a:bodyPr lIns="92382" tIns="46192" rIns="92382" bIns="46192" anchor="b"/>
          <a:lstStyle/>
          <a:p>
            <a:pPr algn="r" defTabSz="923064"/>
            <a:fld id="{639669E7-3BDD-43E3-8183-46F1CD659182}" type="slidenum">
              <a:rPr lang="en-CA" sz="1300"/>
              <a:pPr algn="r" defTabSz="923064"/>
              <a:t>33</a:t>
            </a:fld>
            <a:endParaRPr lang="en-CA"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2382" tIns="46192" rIns="92382" bIns="46192"/>
          <a:lstStyle/>
          <a:p>
            <a:endParaRPr lang="en-US" smtClean="0"/>
          </a:p>
        </p:txBody>
      </p:sp>
      <p:sp>
        <p:nvSpPr>
          <p:cNvPr id="145411"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2382" tIns="46192" rIns="92382" bIns="46192" anchor="b"/>
          <a:lstStyle/>
          <a:p>
            <a:pPr algn="r" defTabSz="923064"/>
            <a:fld id="{1BDE100F-9A78-49DF-8723-1D86E5C0A57F}" type="slidenum">
              <a:rPr lang="en-CA" sz="1300"/>
              <a:pPr algn="r" defTabSz="923064"/>
              <a:t>34</a:t>
            </a:fld>
            <a:endParaRPr lang="en-CA"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2382" tIns="46192" rIns="92382" bIns="46192"/>
          <a:lstStyle/>
          <a:p>
            <a:endParaRPr lang="en-US" smtClean="0"/>
          </a:p>
        </p:txBody>
      </p:sp>
      <p:sp>
        <p:nvSpPr>
          <p:cNvPr id="145411"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2382" tIns="46192" rIns="92382" bIns="46192" anchor="b"/>
          <a:lstStyle/>
          <a:p>
            <a:pPr algn="r" defTabSz="923064"/>
            <a:fld id="{1BDE100F-9A78-49DF-8723-1D86E5C0A57F}" type="slidenum">
              <a:rPr lang="en-CA" sz="1300"/>
              <a:pPr algn="r" defTabSz="923064"/>
              <a:t>49</a:t>
            </a:fld>
            <a:endParaRPr lang="en-CA" sz="13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0663" tIns="45332" rIns="90663" bIns="45332"/>
          <a:lstStyle/>
          <a:p>
            <a:endParaRPr lang="en-US" smtClean="0"/>
          </a:p>
        </p:txBody>
      </p:sp>
      <p:sp>
        <p:nvSpPr>
          <p:cNvPr id="60419" name="Slide Number Placeholder 3"/>
          <p:cNvSpPr txBox="1">
            <a:spLocks noGrp="1"/>
          </p:cNvSpPr>
          <p:nvPr/>
        </p:nvSpPr>
        <p:spPr bwMode="auto">
          <a:xfrm>
            <a:off x="3976334" y="8839014"/>
            <a:ext cx="3041968" cy="465296"/>
          </a:xfrm>
          <a:prstGeom prst="rect">
            <a:avLst/>
          </a:prstGeom>
          <a:noFill/>
          <a:ln w="9525">
            <a:noFill/>
            <a:miter lim="800000"/>
            <a:headEnd/>
            <a:tailEnd/>
          </a:ln>
        </p:spPr>
        <p:txBody>
          <a:bodyPr lIns="90663" tIns="45332" rIns="90663" bIns="45332" anchor="b"/>
          <a:lstStyle/>
          <a:p>
            <a:pPr algn="r" defTabSz="905891"/>
            <a:fld id="{639669E7-3BDD-43E3-8183-46F1CD659182}" type="slidenum">
              <a:rPr lang="en-CA" sz="1200"/>
              <a:pPr algn="r" defTabSz="905891"/>
              <a:t>12</a:t>
            </a:fld>
            <a:endParaRPr lang="en-C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2382" tIns="46192" rIns="92382" bIns="46192"/>
          <a:lstStyle/>
          <a:p>
            <a:endParaRPr lang="en-US" smtClean="0"/>
          </a:p>
        </p:txBody>
      </p:sp>
      <p:sp>
        <p:nvSpPr>
          <p:cNvPr id="145411" name="Slide Number Placeholder 3"/>
          <p:cNvSpPr txBox="1">
            <a:spLocks noGrp="1"/>
          </p:cNvSpPr>
          <p:nvPr/>
        </p:nvSpPr>
        <p:spPr bwMode="auto">
          <a:xfrm>
            <a:off x="3976333" y="8839014"/>
            <a:ext cx="3041968" cy="465296"/>
          </a:xfrm>
          <a:prstGeom prst="rect">
            <a:avLst/>
          </a:prstGeom>
          <a:noFill/>
          <a:ln w="9525">
            <a:noFill/>
            <a:miter lim="800000"/>
            <a:headEnd/>
            <a:tailEnd/>
          </a:ln>
        </p:spPr>
        <p:txBody>
          <a:bodyPr lIns="92382" tIns="46192" rIns="92382" bIns="46192" anchor="b"/>
          <a:lstStyle/>
          <a:p>
            <a:pPr algn="r" defTabSz="923064"/>
            <a:fld id="{1BDE100F-9A78-49DF-8723-1D86E5C0A57F}" type="slidenum">
              <a:rPr lang="en-CA" sz="1300"/>
              <a:pPr algn="r" defTabSz="923064"/>
              <a:t>13</a:t>
            </a:fld>
            <a:endParaRPr lang="en-CA"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2382" tIns="46192" rIns="92382" bIns="46192"/>
          <a:lstStyle/>
          <a:p>
            <a:endParaRPr lang="en-US" smtClean="0"/>
          </a:p>
        </p:txBody>
      </p:sp>
      <p:sp>
        <p:nvSpPr>
          <p:cNvPr id="60419" name="Slide Number Placeholder 3"/>
          <p:cNvSpPr txBox="1">
            <a:spLocks noGrp="1"/>
          </p:cNvSpPr>
          <p:nvPr/>
        </p:nvSpPr>
        <p:spPr bwMode="auto">
          <a:xfrm>
            <a:off x="3976334" y="8839014"/>
            <a:ext cx="3041968" cy="465296"/>
          </a:xfrm>
          <a:prstGeom prst="rect">
            <a:avLst/>
          </a:prstGeom>
          <a:noFill/>
          <a:ln w="9525">
            <a:noFill/>
            <a:miter lim="800000"/>
            <a:headEnd/>
            <a:tailEnd/>
          </a:ln>
        </p:spPr>
        <p:txBody>
          <a:bodyPr lIns="92382" tIns="46192" rIns="92382" bIns="46192" anchor="b"/>
          <a:lstStyle/>
          <a:p>
            <a:pPr algn="r" defTabSz="923064"/>
            <a:fld id="{639669E7-3BDD-43E3-8183-46F1CD659182}" type="slidenum">
              <a:rPr lang="en-CA" sz="1300"/>
              <a:pPr algn="r" defTabSz="923064"/>
              <a:t>14</a:t>
            </a:fld>
            <a:endParaRPr lang="en-CA"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4275" y="698500"/>
            <a:ext cx="4651375" cy="34893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01993" y="4420315"/>
            <a:ext cx="5615940" cy="41876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Black)">
    <p:bg>
      <p:bgPr>
        <a:solidFill>
          <a:schemeClr val="tx1"/>
        </a:solid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342900" y="4248150"/>
            <a:ext cx="8462963" cy="636588"/>
          </a:xfrm>
          <a:prstGeom prst="rect">
            <a:avLst/>
          </a:prstGeom>
          <a:solidFill>
            <a:srgbClr val="FF0000"/>
          </a:solidFill>
          <a:ln w="9525">
            <a:noFill/>
            <a:miter lim="800000"/>
            <a:headEnd/>
            <a:tailEnd/>
          </a:ln>
        </p:spPr>
        <p:txBody>
          <a:bodyPr wrap="none" anchor="ctr"/>
          <a:lstStyle/>
          <a:p>
            <a:pPr fontAlgn="auto">
              <a:spcBef>
                <a:spcPts val="0"/>
              </a:spcBef>
              <a:spcAft>
                <a:spcPts val="0"/>
              </a:spcAft>
            </a:pPr>
            <a:endParaRPr lang="en-US" dirty="0">
              <a:solidFill>
                <a:srgbClr val="000000"/>
              </a:solidFill>
              <a:latin typeface="Arial"/>
            </a:endParaRPr>
          </a:p>
        </p:txBody>
      </p:sp>
      <p:pic>
        <p:nvPicPr>
          <p:cNvPr id="5" name="Picture 8" descr="1c_revBlack_rgb_powerpoint"/>
          <p:cNvPicPr>
            <a:picLocks noChangeAspect="1" noChangeArrowheads="1"/>
          </p:cNvPicPr>
          <p:nvPr/>
        </p:nvPicPr>
        <p:blipFill>
          <a:blip r:embed="rId3" cstate="print"/>
          <a:srcRect/>
          <a:stretch>
            <a:fillRect/>
          </a:stretch>
        </p:blipFill>
        <p:spPr bwMode="auto">
          <a:xfrm>
            <a:off x="6791325" y="4386263"/>
            <a:ext cx="1408113" cy="330200"/>
          </a:xfrm>
          <a:prstGeom prst="rect">
            <a:avLst/>
          </a:prstGeom>
          <a:noFill/>
          <a:ln w="9525">
            <a:noFill/>
            <a:miter lim="800000"/>
            <a:headEnd/>
            <a:tailEnd/>
          </a:ln>
        </p:spPr>
      </p:pic>
      <p:sp>
        <p:nvSpPr>
          <p:cNvPr id="129026" name="Rectangle 2"/>
          <p:cNvSpPr>
            <a:spLocks noGrp="1" noChangeArrowheads="1"/>
          </p:cNvSpPr>
          <p:nvPr>
            <p:ph type="ctrTitle"/>
          </p:nvPr>
        </p:nvSpPr>
        <p:spPr>
          <a:xfrm>
            <a:off x="342900" y="2628900"/>
            <a:ext cx="8458200" cy="1470025"/>
          </a:xfrm>
        </p:spPr>
        <p:txBody>
          <a:bodyPr/>
          <a:lstStyle>
            <a:lvl1pPr>
              <a:defRPr sz="4000">
                <a:solidFill>
                  <a:srgbClr val="FF0000"/>
                </a:solidFill>
              </a:defRPr>
            </a:lvl1pPr>
          </a:lstStyle>
          <a:p>
            <a:r>
              <a:rPr lang="en-US" dirty="0" smtClean="0"/>
              <a:t>Click to edit Master title style</a:t>
            </a:r>
            <a:endParaRPr lang="en-US" dirty="0"/>
          </a:p>
        </p:txBody>
      </p:sp>
      <p:sp>
        <p:nvSpPr>
          <p:cNvPr id="129027" name="Rectangle 3"/>
          <p:cNvSpPr>
            <a:spLocks noGrp="1" noChangeArrowheads="1"/>
          </p:cNvSpPr>
          <p:nvPr>
            <p:ph type="subTitle" idx="1"/>
          </p:nvPr>
        </p:nvSpPr>
        <p:spPr>
          <a:xfrm>
            <a:off x="342900" y="5006975"/>
            <a:ext cx="8458200" cy="1485900"/>
          </a:xfrm>
          <a:ln/>
        </p:spPr>
        <p:txBody>
          <a:bodyPr/>
          <a:lstStyle>
            <a:lvl1pPr marL="0" indent="0">
              <a:buFontTx/>
              <a:buNone/>
              <a:defRPr b="1">
                <a:solidFill>
                  <a:schemeClr val="tx2"/>
                </a:solidFill>
              </a:defRPr>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3" name="Picture 2" descr="1c_revBlack_rgb_powerpoint"/>
          <p:cNvPicPr>
            <a:picLocks noChangeAspect="1" noChangeArrowheads="1"/>
          </p:cNvPicPr>
          <p:nvPr/>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4" name="Rectangle 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sp>
        <p:nvSpPr>
          <p:cNvPr id="5"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6" name="Picture 9" descr="ti_stk_2c_pos_rgb"/>
          <p:cNvPicPr>
            <a:picLocks noChangeAspect="1" noChangeArrowheads="1"/>
          </p:cNvPicPr>
          <p:nvPr/>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10243" name="Rectangle 3"/>
          <p:cNvSpPr>
            <a:spLocks noGrp="1" noChangeArrowheads="1"/>
          </p:cNvSpPr>
          <p:nvPr>
            <p:ph type="ctrTitle"/>
          </p:nvPr>
        </p:nvSpPr>
        <p:spPr>
          <a:xfrm>
            <a:off x="342900" y="2463031"/>
            <a:ext cx="8458200" cy="1470025"/>
          </a:xfrm>
        </p:spPr>
        <p:txBody>
          <a:bodyPr/>
          <a:lstStyle>
            <a:lvl1pPr algn="ctr">
              <a:lnSpc>
                <a:spcPct val="100000"/>
              </a:lnSpc>
              <a:defRPr sz="5400">
                <a:effectLst>
                  <a:outerShdw blurRad="38100" dist="38100" dir="2700000" algn="tl">
                    <a:srgbClr val="000000">
                      <a:alpha val="43137"/>
                    </a:srgbClr>
                  </a:outerShdw>
                </a:effectLst>
              </a:defRPr>
            </a:lvl1pPr>
          </a:lstStyle>
          <a:p>
            <a:r>
              <a:rPr lang="en-CA" dirty="0"/>
              <a:t>Click to edit Master title style</a:t>
            </a:r>
          </a:p>
        </p:txBody>
      </p:sp>
      <p:sp>
        <p:nvSpPr>
          <p:cNvPr id="7" name="Rectangle 6"/>
          <p:cNvSpPr>
            <a:spLocks noGrp="1" noChangeArrowheads="1"/>
          </p:cNvSpPr>
          <p:nvPr>
            <p:ph type="sldNum" sz="quarter" idx="10"/>
          </p:nvPr>
        </p:nvSpPr>
        <p:spPr>
          <a:xfrm>
            <a:off x="6642100" y="6038850"/>
            <a:ext cx="2133600" cy="206375"/>
          </a:xfrm>
        </p:spPr>
        <p:txBody>
          <a:bodyPr/>
          <a:lstStyle>
            <a:lvl1pPr>
              <a:defRPr/>
            </a:lvl1pPr>
          </a:lstStyle>
          <a:p>
            <a:pPr>
              <a:defRPr/>
            </a:pPr>
            <a:fld id="{5A6DAB73-76A1-47D0-B9ED-FA8B2326868F}"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a:t>Click to edit Master title style</a:t>
            </a:r>
          </a:p>
        </p:txBody>
      </p:sp>
      <p:sp>
        <p:nvSpPr>
          <p:cNvPr id="3" name="Content Placeholder 2"/>
          <p:cNvSpPr>
            <a:spLocks noGrp="1"/>
          </p:cNvSpPr>
          <p:nvPr>
            <p:ph idx="1"/>
          </p:nvPr>
        </p:nvSpPr>
        <p:spPr>
          <a:xfrm>
            <a:off x="333375" y="1185863"/>
            <a:ext cx="8467725" cy="4692650"/>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BEDF17E-77BF-4D70-9A92-CBFD8ED452E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xercise Summary">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a:t>Click to edit Master title style</a:t>
            </a:r>
          </a:p>
        </p:txBody>
      </p:sp>
      <p:sp>
        <p:nvSpPr>
          <p:cNvPr id="3" name="Content Placeholder 2"/>
          <p:cNvSpPr>
            <a:spLocks noGrp="1"/>
          </p:cNvSpPr>
          <p:nvPr>
            <p:ph idx="1"/>
          </p:nvPr>
        </p:nvSpPr>
        <p:spPr>
          <a:xfrm>
            <a:off x="333375" y="1185863"/>
            <a:ext cx="8467725" cy="4692650"/>
          </a:xfrm>
        </p:spPr>
        <p:txBody>
          <a:bodyPr/>
          <a:lstStyle>
            <a:lvl1pPr>
              <a:defRPr b="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BEDF17E-77BF-4D70-9A92-CBFD8ED452E7}" type="slidenum">
              <a:rPr lang="en-CA"/>
              <a:pPr>
                <a:defRPr/>
              </a:pPr>
              <a:t>‹#›</a:t>
            </a:fld>
            <a:endParaRPr lang="en-CA"/>
          </a:p>
        </p:txBody>
      </p:sp>
    </p:spTree>
    <p:extLst>
      <p:ext uri="{BB962C8B-B14F-4D97-AF65-F5344CB8AC3E}">
        <p14:creationId xmlns:p14="http://schemas.microsoft.com/office/powerpoint/2010/main" val="2453031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ab Steps">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a:t>Click to edit Master title style</a:t>
            </a:r>
          </a:p>
        </p:txBody>
      </p:sp>
      <p:sp>
        <p:nvSpPr>
          <p:cNvPr id="3" name="Content Placeholder 2"/>
          <p:cNvSpPr>
            <a:spLocks noGrp="1"/>
          </p:cNvSpPr>
          <p:nvPr>
            <p:ph idx="1"/>
          </p:nvPr>
        </p:nvSpPr>
        <p:spPr>
          <a:xfrm>
            <a:off x="333375" y="1185863"/>
            <a:ext cx="8467725" cy="4692650"/>
          </a:xfrm>
        </p:spPr>
        <p:txBody>
          <a:bodyPr/>
          <a:lstStyle>
            <a:lvl1pPr marL="457200" indent="-457200">
              <a:buFont typeface="+mj-lt"/>
              <a:buAutoNum type="arabicPeriod"/>
              <a:defRPr b="0"/>
            </a:lvl1pPr>
            <a:lvl2pPr marL="682625" indent="-219075">
              <a:defRPr/>
            </a:lvl2pPr>
            <a:lvl3pPr marL="914400" indent="-225425">
              <a:defRPr/>
            </a:lvl3pPr>
            <a:lvl4pPr marL="1146175" indent="-231775">
              <a:defRPr/>
            </a:lvl4pPr>
            <a:lvl5pPr marL="1377950" indent="-2317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BEDF17E-77BF-4D70-9A92-CBFD8ED452E7}" type="slidenum">
              <a:rPr lang="en-CA"/>
              <a:pPr>
                <a:defRPr/>
              </a:pPr>
              <a:t>‹#›</a:t>
            </a:fld>
            <a:endParaRPr lang="en-CA"/>
          </a:p>
        </p:txBody>
      </p:sp>
    </p:spTree>
    <p:extLst>
      <p:ext uri="{BB962C8B-B14F-4D97-AF65-F5344CB8AC3E}">
        <p14:creationId xmlns:p14="http://schemas.microsoft.com/office/powerpoint/2010/main" val="118109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000" b="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3"/>
            <a:ext cx="4157662" cy="4692650"/>
          </a:xfrm>
        </p:spPr>
        <p:txBody>
          <a:bodyPr/>
          <a:lstStyle>
            <a:lvl1pPr>
              <a:defRPr sz="2000" b="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D45DEBB6-2E2D-482B-9F8D-418B7E1DC758}"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Rectangle 5"/>
          <p:cNvSpPr>
            <a:spLocks noGrp="1" noChangeArrowheads="1"/>
          </p:cNvSpPr>
          <p:nvPr>
            <p:ph type="sldNum" sz="quarter" idx="11"/>
          </p:nvPr>
        </p:nvSpPr>
        <p:spPr/>
        <p:txBody>
          <a:bodyPr/>
          <a:lstStyle>
            <a:lvl1pPr>
              <a:defRPr/>
            </a:lvl1pPr>
          </a:lstStyle>
          <a:p>
            <a:pPr>
              <a:defRPr/>
            </a:pPr>
            <a:fld id="{E9D9DC24-09D9-4E84-AAEE-D1BDE8BFE61F}" type="slidenum">
              <a:rPr lang="en-CA"/>
              <a:pPr>
                <a:defRPr/>
              </a:pPr>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0E36EC3-BB8B-42D1-B807-03EE157ADD7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B Sectio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54957"/>
            <a:ext cx="7772400" cy="1362075"/>
          </a:xfrm>
        </p:spPr>
        <p:txBody>
          <a:bodyPr anchor="t"/>
          <a:lstStyle>
            <a:lvl1pPr algn="ctr">
              <a:defRPr sz="4000" b="1" cap="all" baseline="0"/>
            </a:lvl1pPr>
          </a:lstStyle>
          <a:p>
            <a:r>
              <a:rPr lang="en-US" dirty="0" smtClean="0"/>
              <a:t>LAB #: Title</a:t>
            </a:r>
            <a:endParaRPr lang="en-US" dirty="0"/>
          </a:p>
        </p:txBody>
      </p:sp>
    </p:spTree>
    <p:extLst>
      <p:ext uri="{BB962C8B-B14F-4D97-AF65-F5344CB8AC3E}">
        <p14:creationId xmlns:p14="http://schemas.microsoft.com/office/powerpoint/2010/main" val="3927905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smtClean="0"/>
              <a:t>Click to edit Master title style</a:t>
            </a:r>
          </a:p>
        </p:txBody>
      </p:sp>
      <p:sp>
        <p:nvSpPr>
          <p:cNvPr id="1028"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9221" name="Rectangle 5"/>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a:defRPr/>
            </a:pPr>
            <a:fld id="{9A4A3DC3-F575-4F34-81D3-9D0A869A6BD8}" type="slidenum">
              <a:rPr lang="en-CA"/>
              <a:pPr>
                <a:defRPr/>
              </a:pPr>
              <a:t>‹#›</a:t>
            </a:fld>
            <a:endParaRPr lang="en-CA"/>
          </a:p>
        </p:txBody>
      </p:sp>
      <p:sp>
        <p:nvSpPr>
          <p:cNvPr id="9222" name="Rectangle 6"/>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1031" name="Picture 7" descr="ti_stk_2c_pos_rgb"/>
          <p:cNvPicPr>
            <a:picLocks noChangeAspect="1" noChangeArrowheads="1"/>
          </p:cNvPicPr>
          <p:nvPr/>
        </p:nvPicPr>
        <p:blipFill>
          <a:blip r:embed="rId11" cstate="print"/>
          <a:srcRect/>
          <a:stretch>
            <a:fillRect/>
          </a:stretch>
        </p:blipFill>
        <p:spPr bwMode="auto">
          <a:xfrm>
            <a:off x="6629400" y="6418263"/>
            <a:ext cx="1136650" cy="280987"/>
          </a:xfrm>
          <a:prstGeom prst="rect">
            <a:avLst/>
          </a:prstGeom>
          <a:noFill/>
          <a:ln w="9525">
            <a:noFill/>
            <a:miter lim="800000"/>
            <a:headEnd/>
            <a:tailEnd/>
          </a:ln>
        </p:spPr>
      </p:pic>
      <p:sp>
        <p:nvSpPr>
          <p:cNvPr id="15" name="TextBox 14"/>
          <p:cNvSpPr txBox="1"/>
          <p:nvPr/>
        </p:nvSpPr>
        <p:spPr>
          <a:xfrm rot="5400000">
            <a:off x="8131969" y="5863432"/>
            <a:ext cx="1773237" cy="215900"/>
          </a:xfrm>
          <a:prstGeom prst="rect">
            <a:avLst/>
          </a:prstGeom>
          <a:noFill/>
        </p:spPr>
        <p:txBody>
          <a:bodyPr>
            <a:spAutoFit/>
          </a:bodyPr>
          <a:lstStyle/>
          <a:p>
            <a:pPr algn="ctr">
              <a:defRPr/>
            </a:pPr>
            <a:r>
              <a:rPr lang="en-US" sz="800" dirty="0">
                <a:solidFill>
                  <a:schemeClr val="accent3"/>
                </a:solidFill>
                <a:effectLst>
                  <a:outerShdw blurRad="38100" dist="38100" dir="2700000" algn="tl">
                    <a:srgbClr val="000000">
                      <a:alpha val="43137"/>
                    </a:srgbClr>
                  </a:outerShdw>
                </a:effectLst>
                <a:latin typeface="Arial" pitchFamily="34" charset="0"/>
              </a:rPr>
              <a:t>CCS APPS</a:t>
            </a:r>
          </a:p>
        </p:txBody>
      </p:sp>
    </p:spTree>
  </p:cSld>
  <p:clrMap bg1="lt1" tx1="dk1" bg2="lt2" tx2="dk2" accent1="accent1" accent2="accent2" accent3="accent3" accent4="accent4" accent5="accent5" accent6="accent6" hlink="hlink" folHlink="folHlink"/>
  <p:sldLayoutIdLst>
    <p:sldLayoutId id="2147483667" r:id="rId1"/>
    <p:sldLayoutId id="2147483662" r:id="rId2"/>
    <p:sldLayoutId id="2147483656" r:id="rId3"/>
    <p:sldLayoutId id="2147483668" r:id="rId4"/>
    <p:sldLayoutId id="2147483669" r:id="rId5"/>
    <p:sldLayoutId id="2147483658" r:id="rId6"/>
    <p:sldLayoutId id="2147483663" r:id="rId7"/>
    <p:sldLayoutId id="2147483657" r:id="rId8"/>
    <p:sldLayoutId id="2147483670" r:id="rId9"/>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200" b="1">
          <a:solidFill>
            <a:srgbClr val="FF0000"/>
          </a:solidFill>
          <a:effectLst>
            <a:outerShdw blurRad="38100" dist="38100" dir="2700000" algn="tl">
              <a:srgbClr val="000000">
                <a:alpha val="43137"/>
              </a:srgbClr>
            </a:outerShdw>
          </a:effectLst>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b="1">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rocessors.wiki.ti.com/index.php/Download_CC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ti.com/tool/ti-rto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tsc.eclipse.org/docs-tip/RTSC_Object_Viewer"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www.ti.com/litv/pdf/spruhd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processors.wiki.ti.com/index.php?title=Category:SYSBIOS" TargetMode="External"/><Relationship Id="rId4" Type="http://schemas.openxmlformats.org/officeDocument/2006/relationships/hyperlink" Target="http://www.ti.com/lit/pdf/spruh4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hyperlink" Target="http://www.ti.com/lit/pdf/spruh43"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hyperlink" Target="http://www.ti.com/litv/pdf/spruhd4"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hyperlink" Target="http://processors.wiki.ti.com/index.php?title=Category:SYSBIOS" TargetMode="External"/><Relationship Id="rId4" Type="http://schemas.openxmlformats.org/officeDocument/2006/relationships/hyperlink" Target="http://www.ti.com/lit/pdf/spruh4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ctrTitle"/>
          </p:nvPr>
        </p:nvSpPr>
        <p:spPr/>
        <p:txBody>
          <a:bodyPr/>
          <a:lstStyle/>
          <a:p>
            <a:r>
              <a:rPr lang="en-US" dirty="0" smtClean="0"/>
              <a:t>TI-RTOS Analysis for CC3200</a:t>
            </a:r>
          </a:p>
        </p:txBody>
      </p:sp>
      <p:sp>
        <p:nvSpPr>
          <p:cNvPr id="8196" name="Rectangle 5"/>
          <p:cNvSpPr>
            <a:spLocks noGrp="1" noChangeArrowheads="1"/>
          </p:cNvSpPr>
          <p:nvPr>
            <p:ph type="subTitle" idx="1"/>
          </p:nvPr>
        </p:nvSpPr>
        <p:spPr/>
        <p:txBody>
          <a:bodyPr/>
          <a:lstStyle/>
          <a:p>
            <a:r>
              <a:rPr lang="en-US" dirty="0" smtClean="0"/>
              <a:t>Embedded Development Tools</a:t>
            </a:r>
          </a:p>
        </p:txBody>
      </p:sp>
      <p:sp>
        <p:nvSpPr>
          <p:cNvPr id="8194" name="Rectangle 5"/>
          <p:cNvSpPr>
            <a:spLocks noGrp="1" noChangeArrowheads="1"/>
          </p:cNvSpPr>
          <p:nvPr>
            <p:ph type="sldNum" sz="quarter" idx="4294967295"/>
          </p:nvPr>
        </p:nvSpPr>
        <p:spPr>
          <a:xfrm>
            <a:off x="7010400" y="6038850"/>
            <a:ext cx="2133600" cy="206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C6A22048-D3D1-4E56-915D-B2248A9D23EB}" type="slidenum">
              <a:rPr lang="en-US" sz="800" smtClean="0"/>
              <a:pPr/>
              <a:t>1</a:t>
            </a:fld>
            <a:endParaRPr lang="en-US" sz="800" smtClean="0"/>
          </a:p>
        </p:txBody>
      </p:sp>
    </p:spTree>
    <p:extLst>
      <p:ext uri="{BB962C8B-B14F-4D97-AF65-F5344CB8AC3E}">
        <p14:creationId xmlns:p14="http://schemas.microsoft.com/office/powerpoint/2010/main" val="2181037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Requirements</a:t>
            </a:r>
            <a:endParaRPr lang="en-US" dirty="0"/>
          </a:p>
        </p:txBody>
      </p:sp>
      <p:sp>
        <p:nvSpPr>
          <p:cNvPr id="3" name="Content Placeholder 2"/>
          <p:cNvSpPr>
            <a:spLocks noGrp="1"/>
          </p:cNvSpPr>
          <p:nvPr>
            <p:ph idx="1"/>
          </p:nvPr>
        </p:nvSpPr>
        <p:spPr>
          <a:xfrm>
            <a:off x="323528" y="1052736"/>
            <a:ext cx="8467725" cy="4968552"/>
          </a:xfrm>
        </p:spPr>
        <p:txBody>
          <a:bodyPr/>
          <a:lstStyle/>
          <a:p>
            <a:r>
              <a:rPr lang="en-US" b="1" dirty="0" smtClean="0"/>
              <a:t>Software:</a:t>
            </a:r>
          </a:p>
          <a:p>
            <a:pPr lvl="1"/>
            <a:r>
              <a:rPr lang="en-US" dirty="0" smtClean="0"/>
              <a:t>Code Composer Studio v6.0.0.00190</a:t>
            </a:r>
            <a:br>
              <a:rPr lang="en-US" dirty="0" smtClean="0"/>
            </a:br>
            <a:r>
              <a:rPr lang="en-US" dirty="0" smtClean="0"/>
              <a:t>(Download from </a:t>
            </a:r>
            <a:r>
              <a:rPr lang="en-US" dirty="0" smtClean="0">
                <a:hlinkClick r:id="rId2"/>
              </a:rPr>
              <a:t>http://processors.wiki.ti.com/index.php/Download_CCS</a:t>
            </a:r>
            <a:r>
              <a:rPr lang="en-US" dirty="0" smtClean="0"/>
              <a:t> and install into C:\ti)</a:t>
            </a:r>
          </a:p>
          <a:p>
            <a:pPr lvl="1"/>
            <a:r>
              <a:rPr lang="en-US" dirty="0" smtClean="0"/>
              <a:t>TI-RTOS for </a:t>
            </a:r>
            <a:r>
              <a:rPr lang="en-US" dirty="0" err="1" smtClean="0"/>
              <a:t>SimpleLink</a:t>
            </a:r>
            <a:r>
              <a:rPr lang="en-US" dirty="0" smtClean="0"/>
              <a:t> Wireless MCUs</a:t>
            </a:r>
            <a:br>
              <a:rPr lang="en-US" dirty="0" smtClean="0"/>
            </a:br>
            <a:r>
              <a:rPr lang="en-US" dirty="0" smtClean="0"/>
              <a:t>(Install from CCS App Center from within CCS)</a:t>
            </a:r>
            <a:br>
              <a:rPr lang="en-US" dirty="0" smtClean="0"/>
            </a:br>
            <a:endParaRPr lang="en-US" dirty="0" smtClean="0"/>
          </a:p>
          <a:p>
            <a:r>
              <a:rPr lang="en-US" b="1" dirty="0" smtClean="0"/>
              <a:t>Hardware:</a:t>
            </a:r>
          </a:p>
          <a:p>
            <a:pPr lvl="1"/>
            <a:r>
              <a:rPr lang="en-US" dirty="0" smtClean="0"/>
              <a:t>CC3200 Launchpad</a:t>
            </a:r>
          </a:p>
        </p:txBody>
      </p:sp>
    </p:spTree>
    <p:extLst>
      <p:ext uri="{BB962C8B-B14F-4D97-AF65-F5344CB8AC3E}">
        <p14:creationId xmlns:p14="http://schemas.microsoft.com/office/powerpoint/2010/main" val="30092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Hardware Setup</a:t>
            </a:r>
          </a:p>
        </p:txBody>
      </p:sp>
      <p:sp>
        <p:nvSpPr>
          <p:cNvPr id="11268" name="Rectangle 3"/>
          <p:cNvSpPr>
            <a:spLocks noGrp="1" noChangeArrowheads="1"/>
          </p:cNvSpPr>
          <p:nvPr>
            <p:ph type="body" idx="1"/>
          </p:nvPr>
        </p:nvSpPr>
        <p:spPr/>
        <p:txBody>
          <a:bodyPr/>
          <a:lstStyle/>
          <a:p>
            <a:r>
              <a:rPr lang="en-US" dirty="0" smtClean="0"/>
              <a:t>Connect the Development kit to the PC using the USB cable</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1266"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BA3D01D8-F761-44AD-AD7E-99B8A0D118D9}" type="slidenum">
              <a:rPr lang="en-US" smtClean="0"/>
              <a:pPr/>
              <a:t>11</a:t>
            </a:fld>
            <a:endParaRPr lang="en-US"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112360"/>
            <a:ext cx="5077471" cy="380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60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dirty="0" smtClean="0"/>
              <a:t>LAB Conventions</a:t>
            </a:r>
          </a:p>
        </p:txBody>
      </p:sp>
      <p:sp>
        <p:nvSpPr>
          <p:cNvPr id="59394" name="Content Placeholder 4"/>
          <p:cNvSpPr>
            <a:spLocks noGrp="1"/>
          </p:cNvSpPr>
          <p:nvPr>
            <p:ph idx="1"/>
          </p:nvPr>
        </p:nvSpPr>
        <p:spPr>
          <a:xfrm>
            <a:off x="395536" y="980728"/>
            <a:ext cx="8467725" cy="5267473"/>
          </a:xfrm>
        </p:spPr>
        <p:txBody>
          <a:bodyPr/>
          <a:lstStyle/>
          <a:p>
            <a:pPr marL="0" indent="0">
              <a:buNone/>
            </a:pPr>
            <a:r>
              <a:rPr lang="en-CA" dirty="0">
                <a:solidFill>
                  <a:srgbClr val="0066FF"/>
                </a:solidFill>
              </a:rPr>
              <a:t>Before starting, it is important to review some lab conventions that will ease your work…</a:t>
            </a:r>
          </a:p>
          <a:p>
            <a:r>
              <a:rPr lang="en-CA" dirty="0">
                <a:solidFill>
                  <a:srgbClr val="0066FF"/>
                </a:solidFill>
              </a:rPr>
              <a:t>Lab steps are in </a:t>
            </a:r>
            <a:r>
              <a:rPr lang="en-CA" dirty="0"/>
              <a:t>black</a:t>
            </a:r>
            <a:r>
              <a:rPr lang="en-CA" dirty="0">
                <a:solidFill>
                  <a:srgbClr val="0066FF"/>
                </a:solidFill>
              </a:rPr>
              <a:t> and numbered for easier reference</a:t>
            </a:r>
          </a:p>
          <a:p>
            <a:pPr marL="684212" lvl="1" indent="-342900">
              <a:buFont typeface="+mj-lt"/>
              <a:buAutoNum type="arabicPeriod"/>
            </a:pPr>
            <a:r>
              <a:rPr lang="en-CA" dirty="0" smtClean="0"/>
              <a:t>…</a:t>
            </a:r>
          </a:p>
          <a:p>
            <a:pPr marL="684212" lvl="1" indent="-342900">
              <a:buFont typeface="+mj-lt"/>
              <a:buAutoNum type="arabicPeriod"/>
            </a:pPr>
            <a:r>
              <a:rPr lang="en-CA" dirty="0" smtClean="0"/>
              <a:t>…</a:t>
            </a:r>
          </a:p>
          <a:p>
            <a:endParaRPr lang="en-CA" dirty="0" smtClean="0"/>
          </a:p>
          <a:p>
            <a:r>
              <a:rPr lang="en-CA" dirty="0" smtClean="0"/>
              <a:t>Explanations, notes, warnings are written in </a:t>
            </a:r>
            <a:r>
              <a:rPr lang="en-CA" dirty="0" smtClean="0">
                <a:solidFill>
                  <a:srgbClr val="0066FF"/>
                </a:solidFill>
              </a:rPr>
              <a:t>blue</a:t>
            </a:r>
          </a:p>
          <a:p>
            <a:pPr lvl="1">
              <a:lnSpc>
                <a:spcPct val="150000"/>
              </a:lnSpc>
            </a:pPr>
            <a:r>
              <a:rPr lang="en-CA" dirty="0" smtClean="0">
                <a:solidFill>
                  <a:srgbClr val="0066FF"/>
                </a:solidFill>
              </a:rPr>
              <a:t>Warnings are shown with  </a:t>
            </a:r>
          </a:p>
          <a:p>
            <a:pPr lvl="1">
              <a:lnSpc>
                <a:spcPct val="150000"/>
              </a:lnSpc>
            </a:pPr>
            <a:r>
              <a:rPr lang="en-CA" dirty="0" smtClean="0">
                <a:solidFill>
                  <a:srgbClr val="0066FF"/>
                </a:solidFill>
              </a:rPr>
              <a:t>Information is marked with </a:t>
            </a:r>
          </a:p>
          <a:p>
            <a:pPr lvl="1">
              <a:lnSpc>
                <a:spcPct val="150000"/>
              </a:lnSpc>
            </a:pPr>
            <a:r>
              <a:rPr lang="en-CA" dirty="0" smtClean="0">
                <a:solidFill>
                  <a:srgbClr val="0066FF"/>
                </a:solidFill>
              </a:rPr>
              <a:t>Tips and answers are marked with </a:t>
            </a:r>
          </a:p>
          <a:p>
            <a:pPr lvl="1">
              <a:lnSpc>
                <a:spcPct val="150000"/>
              </a:lnSpc>
            </a:pPr>
            <a:r>
              <a:rPr lang="en-CA" dirty="0" smtClean="0">
                <a:solidFill>
                  <a:srgbClr val="0066FF"/>
                </a:solidFill>
              </a:rPr>
              <a:t>Questions are marked with </a:t>
            </a:r>
          </a:p>
        </p:txBody>
      </p:sp>
      <p:pic>
        <p:nvPicPr>
          <p:cNvPr id="4" name="Picture 3" descr="C:\Users\a0356111.ENT\AppData\Local\Microsoft\Windows\Temporary Internet Files\Low\Content.IE5\UCVU48Z8\MC900434750[1].PNG"/>
          <p:cNvPicPr>
            <a:picLocks noChangeAspect="1" noChangeArrowheads="1"/>
          </p:cNvPicPr>
          <p:nvPr/>
        </p:nvPicPr>
        <p:blipFill>
          <a:blip r:embed="rId3" cstate="print"/>
          <a:srcRect/>
          <a:stretch>
            <a:fillRect/>
          </a:stretch>
        </p:blipFill>
        <p:spPr bwMode="auto">
          <a:xfrm>
            <a:off x="3698594" y="3933024"/>
            <a:ext cx="288000" cy="288000"/>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669" y="4437112"/>
            <a:ext cx="288000" cy="28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664" y="4869128"/>
            <a:ext cx="288000" cy="288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7767" y="5301208"/>
            <a:ext cx="420155" cy="420155"/>
          </a:xfrm>
          <a:prstGeom prst="rect">
            <a:avLst/>
          </a:prstGeom>
        </p:spPr>
      </p:pic>
    </p:spTree>
    <p:extLst>
      <p:ext uri="{BB962C8B-B14F-4D97-AF65-F5344CB8AC3E}">
        <p14:creationId xmlns:p14="http://schemas.microsoft.com/office/powerpoint/2010/main" val="342256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LAB 1: ROV and RTOS ANALYZER basics</a:t>
            </a:r>
            <a:endParaRPr lang="en-US" dirty="0"/>
          </a:p>
        </p:txBody>
      </p:sp>
      <p:sp>
        <p:nvSpPr>
          <p:cNvPr id="5" name="TextBox 4"/>
          <p:cNvSpPr txBox="1"/>
          <p:nvPr/>
        </p:nvSpPr>
        <p:spPr>
          <a:xfrm>
            <a:off x="2483768" y="3717032"/>
            <a:ext cx="3960440" cy="523220"/>
          </a:xfrm>
          <a:prstGeom prst="rect">
            <a:avLst/>
          </a:prstGeom>
          <a:noFill/>
        </p:spPr>
        <p:txBody>
          <a:bodyPr wrap="square" rtlCol="0">
            <a:spAutoFit/>
          </a:bodyPr>
          <a:lstStyle/>
          <a:p>
            <a:pPr algn="ctr"/>
            <a:r>
              <a:rPr lang="en-US" sz="2800" b="1" dirty="0">
                <a:solidFill>
                  <a:srgbClr val="FF0000"/>
                </a:solidFill>
                <a:latin typeface="+mj-lt"/>
              </a:rPr>
              <a:t>2</a:t>
            </a:r>
            <a:r>
              <a:rPr lang="en-US" sz="2800" b="1" dirty="0" smtClean="0">
                <a:solidFill>
                  <a:srgbClr val="FF0000"/>
                </a:solidFill>
                <a:latin typeface="+mj-lt"/>
              </a:rPr>
              <a:t>0 MINUTES</a:t>
            </a:r>
            <a:endParaRPr lang="en-US" sz="2800" b="1" dirty="0">
              <a:solidFill>
                <a:srgbClr val="FF0000"/>
              </a:solidFill>
              <a:latin typeface="+mj-lt"/>
            </a:endParaRPr>
          </a:p>
        </p:txBody>
      </p:sp>
      <p:sp>
        <p:nvSpPr>
          <p:cNvPr id="7" name="TextBox 6"/>
          <p:cNvSpPr txBox="1"/>
          <p:nvPr/>
        </p:nvSpPr>
        <p:spPr>
          <a:xfrm>
            <a:off x="899592" y="5085184"/>
            <a:ext cx="7272808" cy="369332"/>
          </a:xfrm>
          <a:prstGeom prst="rect">
            <a:avLst/>
          </a:prstGeom>
          <a:noFill/>
          <a:ln>
            <a:solidFill>
              <a:schemeClr val="tx1"/>
            </a:solidFill>
          </a:ln>
        </p:spPr>
        <p:txBody>
          <a:bodyPr wrap="square" rtlCol="0">
            <a:spAutoFit/>
          </a:bodyPr>
          <a:lstStyle/>
          <a:p>
            <a:r>
              <a:rPr lang="en-US" dirty="0" smtClean="0"/>
              <a:t>Open CCS and select a workspace (the default is fine)</a:t>
            </a:r>
          </a:p>
        </p:txBody>
      </p:sp>
    </p:spTree>
    <p:extLst>
      <p:ext uri="{BB962C8B-B14F-4D97-AF65-F5344CB8AC3E}">
        <p14:creationId xmlns:p14="http://schemas.microsoft.com/office/powerpoint/2010/main" val="176765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p:txBody>
          <a:bodyPr/>
          <a:lstStyle/>
          <a:p>
            <a:pPr>
              <a:defRPr/>
            </a:pPr>
            <a:r>
              <a:rPr lang="en-CA" sz="3200" dirty="0" smtClean="0"/>
              <a:t>LAB 1: Exercise Summary</a:t>
            </a:r>
          </a:p>
        </p:txBody>
      </p:sp>
      <p:sp>
        <p:nvSpPr>
          <p:cNvPr id="59394" name="Content Placeholder 4"/>
          <p:cNvSpPr>
            <a:spLocks noGrp="1"/>
          </p:cNvSpPr>
          <p:nvPr>
            <p:ph idx="1"/>
          </p:nvPr>
        </p:nvSpPr>
        <p:spPr/>
        <p:txBody>
          <a:bodyPr/>
          <a:lstStyle/>
          <a:p>
            <a:r>
              <a:rPr lang="en-CA" sz="2000" dirty="0" smtClean="0"/>
              <a:t>Objectives</a:t>
            </a:r>
          </a:p>
          <a:p>
            <a:pPr lvl="1"/>
            <a:r>
              <a:rPr lang="en-US" dirty="0"/>
              <a:t>Get familiar with using ROV (RTOS Object View) to inspect state of the scheduler, threads and objects in the system </a:t>
            </a:r>
          </a:p>
          <a:p>
            <a:pPr lvl="1"/>
            <a:r>
              <a:rPr lang="en-US" dirty="0" smtClean="0"/>
              <a:t>Get </a:t>
            </a:r>
            <a:r>
              <a:rPr lang="en-US" dirty="0"/>
              <a:t>familiar with using RTOS Analyzer to view RTA data (execution graph, task/CPU load </a:t>
            </a:r>
            <a:r>
              <a:rPr lang="en-US" dirty="0" err="1"/>
              <a:t>etc</a:t>
            </a:r>
            <a:r>
              <a:rPr lang="en-US" dirty="0"/>
              <a:t>) </a:t>
            </a:r>
          </a:p>
          <a:p>
            <a:r>
              <a:rPr lang="en-CA" sz="2000" dirty="0" smtClean="0"/>
              <a:t>Tools and Concepts Covered</a:t>
            </a:r>
          </a:p>
          <a:p>
            <a:pPr lvl="1"/>
            <a:r>
              <a:rPr lang="en-CA" sz="1800" dirty="0" smtClean="0"/>
              <a:t>RTOS Object Viewer (ROV)</a:t>
            </a:r>
          </a:p>
          <a:p>
            <a:pPr lvl="1"/>
            <a:r>
              <a:rPr lang="en-CA" dirty="0" smtClean="0"/>
              <a:t>RTOS Analyzer</a:t>
            </a:r>
          </a:p>
          <a:p>
            <a:r>
              <a:rPr lang="en-CA" dirty="0" smtClean="0"/>
              <a:t>Summary</a:t>
            </a:r>
            <a:endParaRPr lang="en-CA" dirty="0"/>
          </a:p>
          <a:p>
            <a:pPr lvl="1"/>
            <a:r>
              <a:rPr lang="en-CA" dirty="0" smtClean="0"/>
              <a:t>This lab uses an example included with TI-RTOS that already has logging enabled to capture RTA data. The data is transported to host using JTAG Stop Mode so graphs and data view will be updated only when target is halted. </a:t>
            </a:r>
            <a:endParaRPr lang="en-CA" dirty="0"/>
          </a:p>
          <a:p>
            <a:pPr lvl="1"/>
            <a:endParaRPr lang="en-CA" sz="1800" dirty="0">
              <a:solidFill>
                <a:srgbClr val="0066FF"/>
              </a:solidFill>
            </a:endParaRPr>
          </a:p>
        </p:txBody>
      </p:sp>
    </p:spTree>
    <p:extLst>
      <p:ext uri="{BB962C8B-B14F-4D97-AF65-F5344CB8AC3E}">
        <p14:creationId xmlns:p14="http://schemas.microsoft.com/office/powerpoint/2010/main" val="842639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774" y="142875"/>
            <a:ext cx="8732713" cy="814388"/>
          </a:xfrm>
        </p:spPr>
        <p:txBody>
          <a:bodyPr/>
          <a:lstStyle/>
          <a:p>
            <a:r>
              <a:rPr lang="en-US" dirty="0" smtClean="0"/>
              <a:t>Import an Example with Resource Explorer</a:t>
            </a:r>
          </a:p>
        </p:txBody>
      </p:sp>
      <p:sp>
        <p:nvSpPr>
          <p:cNvPr id="13316" name="Rectangle 3"/>
          <p:cNvSpPr>
            <a:spLocks noGrp="1" noChangeArrowheads="1"/>
          </p:cNvSpPr>
          <p:nvPr>
            <p:ph idx="1"/>
          </p:nvPr>
        </p:nvSpPr>
        <p:spPr>
          <a:xfrm>
            <a:off x="323528" y="1124744"/>
            <a:ext cx="8467725" cy="4692650"/>
          </a:xfrm>
        </p:spPr>
        <p:txBody>
          <a:bodyPr/>
          <a:lstStyle/>
          <a:p>
            <a:r>
              <a:rPr lang="en-US" dirty="0" smtClean="0"/>
              <a:t>Go to CCS menu </a:t>
            </a:r>
            <a:r>
              <a:rPr lang="en-US" i="1" dirty="0" smtClean="0"/>
              <a:t>View -&gt; Resource Explorer (Examples) </a:t>
            </a:r>
          </a:p>
          <a:p>
            <a:r>
              <a:rPr lang="en-US" dirty="0" smtClean="0"/>
              <a:t>Select </a:t>
            </a:r>
            <a:r>
              <a:rPr lang="en-US" b="1" dirty="0" smtClean="0"/>
              <a:t>TI-RTOS for </a:t>
            </a:r>
            <a:r>
              <a:rPr lang="en-US" b="1" dirty="0" err="1" smtClean="0"/>
              <a:t>SimpleLink</a:t>
            </a:r>
            <a:r>
              <a:rPr lang="en-US" b="1" dirty="0" smtClean="0"/>
              <a:t> Wireless MCUs </a:t>
            </a:r>
            <a:r>
              <a:rPr lang="en-US" dirty="0" smtClean="0"/>
              <a:t>in the Packages filter box</a:t>
            </a:r>
          </a:p>
          <a:p>
            <a:r>
              <a:rPr lang="en-US" dirty="0" smtClean="0"/>
              <a:t>Expand </a:t>
            </a:r>
            <a:r>
              <a:rPr lang="en-US" i="1" dirty="0" smtClean="0"/>
              <a:t>Wireless Connectivity MCU-&gt;CC3200-&gt;Instrumentation Examples-&gt;TI Target Examples-&gt;Single-core Examples</a:t>
            </a:r>
            <a:r>
              <a:rPr lang="en-US" dirty="0" smtClean="0"/>
              <a:t>, and select </a:t>
            </a:r>
            <a:r>
              <a:rPr lang="en-US" b="1" dirty="0" err="1" smtClean="0"/>
              <a:t>Stairstep</a:t>
            </a:r>
            <a:r>
              <a:rPr lang="en-US" b="1" dirty="0" smtClean="0"/>
              <a:t> JTAG </a:t>
            </a:r>
            <a:r>
              <a:rPr lang="en-US" b="1" dirty="0" err="1" smtClean="0"/>
              <a:t>StopMode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63550" lvl="1" indent="0">
              <a:buNone/>
            </a:pPr>
            <a:endParaRPr lang="en-US" dirty="0" smtClean="0"/>
          </a:p>
          <a:p>
            <a:pPr lvl="1"/>
            <a:endParaRPr lang="en-US" dirty="0" smtClean="0"/>
          </a:p>
        </p:txBody>
      </p:sp>
      <p:pic>
        <p:nvPicPr>
          <p:cNvPr id="2051" name="Picture 3" descr="C:\Users\a0322690\Documents\Training\LPRF San Diego\cc3200\resex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01008"/>
            <a:ext cx="7344816" cy="275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9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774" y="142875"/>
            <a:ext cx="8732713" cy="814388"/>
          </a:xfrm>
        </p:spPr>
        <p:txBody>
          <a:bodyPr/>
          <a:lstStyle/>
          <a:p>
            <a:r>
              <a:rPr lang="en-US" dirty="0" smtClean="0"/>
              <a:t>Import, Build and load the example</a:t>
            </a:r>
          </a:p>
        </p:txBody>
      </p:sp>
      <p:sp>
        <p:nvSpPr>
          <p:cNvPr id="13316" name="Rectangle 3"/>
          <p:cNvSpPr>
            <a:spLocks noGrp="1" noChangeArrowheads="1"/>
          </p:cNvSpPr>
          <p:nvPr>
            <p:ph idx="1"/>
          </p:nvPr>
        </p:nvSpPr>
        <p:spPr>
          <a:xfrm>
            <a:off x="323528" y="1124744"/>
            <a:ext cx="8467725" cy="4692650"/>
          </a:xfrm>
        </p:spPr>
        <p:txBody>
          <a:bodyPr/>
          <a:lstStyle/>
          <a:p>
            <a:r>
              <a:rPr lang="en-US" dirty="0"/>
              <a:t>Click </a:t>
            </a:r>
            <a:r>
              <a:rPr lang="en-US" b="1" dirty="0"/>
              <a:t>Step 1</a:t>
            </a:r>
            <a:r>
              <a:rPr lang="en-US" dirty="0"/>
              <a:t> link in the right pane to “Import the example project into CCS</a:t>
            </a:r>
            <a:r>
              <a:rPr lang="en-US" dirty="0" smtClean="0"/>
              <a:t>”</a:t>
            </a:r>
            <a:endParaRPr lang="en-US" dirty="0"/>
          </a:p>
          <a:p>
            <a:pPr marL="463550" lvl="1" indent="0">
              <a:buNone/>
            </a:pPr>
            <a:r>
              <a:rPr lang="en-US" dirty="0">
                <a:solidFill>
                  <a:srgbClr val="0070C0"/>
                </a:solidFill>
              </a:rPr>
              <a:t>The project will appear in the </a:t>
            </a:r>
            <a:r>
              <a:rPr lang="en-US" i="1" dirty="0">
                <a:solidFill>
                  <a:srgbClr val="0070C0"/>
                </a:solidFill>
              </a:rPr>
              <a:t>Project Explorer </a:t>
            </a:r>
            <a:r>
              <a:rPr lang="en-US" dirty="0" smtClean="0">
                <a:solidFill>
                  <a:srgbClr val="0070C0"/>
                </a:solidFill>
              </a:rPr>
              <a:t>view if </a:t>
            </a:r>
            <a:r>
              <a:rPr lang="en-US" dirty="0">
                <a:solidFill>
                  <a:srgbClr val="0070C0"/>
                </a:solidFill>
              </a:rPr>
              <a:t>the import is successful and a green checkmark will appear next to the link </a:t>
            </a:r>
            <a:r>
              <a:rPr lang="en-US" dirty="0" smtClean="0">
                <a:solidFill>
                  <a:srgbClr val="0070C0"/>
                </a:solidFill>
              </a:rPr>
              <a:t>in the right pane</a:t>
            </a:r>
            <a:endParaRPr lang="en-US" dirty="0">
              <a:solidFill>
                <a:srgbClr val="0070C0"/>
              </a:solidFill>
            </a:endParaRPr>
          </a:p>
          <a:p>
            <a:r>
              <a:rPr lang="en-US" dirty="0" smtClean="0"/>
              <a:t>Click </a:t>
            </a:r>
            <a:r>
              <a:rPr lang="en-US" b="1" dirty="0"/>
              <a:t>Step </a:t>
            </a:r>
            <a:r>
              <a:rPr lang="en-US" b="1" dirty="0" smtClean="0"/>
              <a:t>2</a:t>
            </a:r>
            <a:r>
              <a:rPr lang="en-US" dirty="0" smtClean="0"/>
              <a:t> </a:t>
            </a:r>
            <a:r>
              <a:rPr lang="en-US" dirty="0"/>
              <a:t>link in the right pane to </a:t>
            </a:r>
            <a:r>
              <a:rPr lang="en-US" dirty="0" smtClean="0"/>
              <a:t>“Build the imported project”</a:t>
            </a:r>
            <a:br>
              <a:rPr lang="en-US" dirty="0" smtClean="0"/>
            </a:br>
            <a:r>
              <a:rPr lang="en-US" dirty="0" smtClean="0">
                <a:solidFill>
                  <a:srgbClr val="0070C0"/>
                </a:solidFill>
              </a:rPr>
              <a:t/>
            </a:r>
            <a:br>
              <a:rPr lang="en-US" dirty="0" smtClean="0">
                <a:solidFill>
                  <a:srgbClr val="0070C0"/>
                </a:solidFill>
              </a:rPr>
            </a:br>
            <a:r>
              <a:rPr lang="en-US" sz="1800" dirty="0">
                <a:solidFill>
                  <a:srgbClr val="0070C0"/>
                </a:solidFill>
              </a:rPr>
              <a:t>The </a:t>
            </a:r>
            <a:r>
              <a:rPr lang="en-US" sz="1800" i="1" dirty="0" smtClean="0">
                <a:solidFill>
                  <a:srgbClr val="0070C0"/>
                </a:solidFill>
              </a:rPr>
              <a:t>Console</a:t>
            </a:r>
            <a:r>
              <a:rPr lang="en-US" sz="1800" dirty="0" smtClean="0">
                <a:solidFill>
                  <a:srgbClr val="0070C0"/>
                </a:solidFill>
              </a:rPr>
              <a:t> </a:t>
            </a:r>
            <a:r>
              <a:rPr lang="en-US" sz="1800" dirty="0">
                <a:solidFill>
                  <a:srgbClr val="0070C0"/>
                </a:solidFill>
              </a:rPr>
              <a:t>view will appear along the bottom with build messages as the project </a:t>
            </a:r>
            <a:r>
              <a:rPr lang="en-US" sz="1800" dirty="0" smtClean="0">
                <a:solidFill>
                  <a:srgbClr val="0070C0"/>
                </a:solidFill>
              </a:rPr>
              <a:t>builds. If the build is successful, a green check mark will appear in the link in the right pane</a:t>
            </a:r>
            <a:endParaRPr lang="en-US" dirty="0" smtClean="0">
              <a:solidFill>
                <a:srgbClr val="0070C0"/>
              </a:solidFill>
            </a:endParaRPr>
          </a:p>
          <a:p>
            <a:r>
              <a:rPr lang="en-US" dirty="0" smtClean="0"/>
              <a:t>Click </a:t>
            </a:r>
            <a:r>
              <a:rPr lang="en-US" b="1" dirty="0" smtClean="0"/>
              <a:t>Step 3</a:t>
            </a:r>
            <a:r>
              <a:rPr lang="en-US" dirty="0" smtClean="0"/>
              <a:t> link in the right pane to set up “Debugger Configuration”. Select </a:t>
            </a:r>
            <a:r>
              <a:rPr lang="en-US" i="1" dirty="0" err="1" smtClean="0"/>
              <a:t>Stellaris</a:t>
            </a:r>
            <a:r>
              <a:rPr lang="en-US" i="1" dirty="0" smtClean="0"/>
              <a:t> In-Circuit Debug Interface</a:t>
            </a:r>
          </a:p>
          <a:p>
            <a:r>
              <a:rPr lang="en-US" dirty="0" smtClean="0"/>
              <a:t>Click</a:t>
            </a:r>
            <a:r>
              <a:rPr lang="en-US" b="1" dirty="0" smtClean="0"/>
              <a:t> Step 4</a:t>
            </a:r>
            <a:r>
              <a:rPr lang="en-US" dirty="0" smtClean="0"/>
              <a:t> link in the right pane to “Debug the imported project”</a:t>
            </a:r>
            <a:br>
              <a:rPr lang="en-US" dirty="0" smtClean="0"/>
            </a:br>
            <a:r>
              <a:rPr lang="en-US" dirty="0" smtClean="0"/>
              <a:t/>
            </a:r>
            <a:br>
              <a:rPr lang="en-US" dirty="0" smtClean="0"/>
            </a:br>
            <a:endParaRPr lang="en-US" dirty="0" smtClean="0"/>
          </a:p>
          <a:p>
            <a:pPr lvl="1"/>
            <a:endParaRPr lang="en-US" dirty="0" smtClean="0"/>
          </a:p>
          <a:p>
            <a:pPr marL="463550" lvl="1"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56" y="1772848"/>
            <a:ext cx="288000" cy="28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12" y="3174672"/>
            <a:ext cx="288000" cy="288000"/>
          </a:xfrm>
          <a:prstGeom prst="rect">
            <a:avLst/>
          </a:prstGeom>
        </p:spPr>
      </p:pic>
      <p:pic>
        <p:nvPicPr>
          <p:cNvPr id="6" name="Picture 3" descr="C:\Apps\CCS4Training\GREE\pics\greencheck.PNG"/>
          <p:cNvPicPr>
            <a:picLocks noChangeAspect="1" noChangeArrowheads="1"/>
          </p:cNvPicPr>
          <p:nvPr/>
        </p:nvPicPr>
        <p:blipFill>
          <a:blip r:embed="rId4" cstate="print"/>
          <a:srcRect/>
          <a:stretch>
            <a:fillRect/>
          </a:stretch>
        </p:blipFill>
        <p:spPr bwMode="auto">
          <a:xfrm>
            <a:off x="7740352" y="2102396"/>
            <a:ext cx="360040" cy="352539"/>
          </a:xfrm>
          <a:prstGeom prst="rect">
            <a:avLst/>
          </a:prstGeom>
          <a:noFill/>
        </p:spPr>
      </p:pic>
      <p:pic>
        <p:nvPicPr>
          <p:cNvPr id="8" name="Picture 3" descr="C:\Apps\CCS4Training\GREE\pics\greencheck.PNG"/>
          <p:cNvPicPr>
            <a:picLocks noChangeAspect="1" noChangeArrowheads="1"/>
          </p:cNvPicPr>
          <p:nvPr/>
        </p:nvPicPr>
        <p:blipFill>
          <a:blip r:embed="rId4" cstate="print"/>
          <a:srcRect/>
          <a:stretch>
            <a:fillRect/>
          </a:stretch>
        </p:blipFill>
        <p:spPr bwMode="auto">
          <a:xfrm>
            <a:off x="3002124" y="3717032"/>
            <a:ext cx="360040" cy="352539"/>
          </a:xfrm>
          <a:prstGeom prst="rect">
            <a:avLst/>
          </a:prstGeom>
          <a:noFill/>
        </p:spPr>
      </p:pic>
    </p:spTree>
    <p:extLst>
      <p:ext uri="{BB962C8B-B14F-4D97-AF65-F5344CB8AC3E}">
        <p14:creationId xmlns:p14="http://schemas.microsoft.com/office/powerpoint/2010/main" val="36025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95536" y="1052736"/>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65000"/>
              </a:spcBef>
              <a:spcAft>
                <a:spcPct val="0"/>
              </a:spcAft>
              <a:buFont typeface="+mj-lt"/>
              <a:buAutoNum type="arabicPeriod"/>
              <a:defRPr sz="2000" b="0">
                <a:solidFill>
                  <a:schemeClr val="tx1"/>
                </a:solidFill>
                <a:latin typeface="+mn-lt"/>
                <a:ea typeface="+mn-ea"/>
                <a:cs typeface="+mn-cs"/>
              </a:defRPr>
            </a:lvl1pPr>
            <a:lvl2pPr marL="682625" indent="-219075" algn="l" rtl="0" eaLnBrk="0" fontAlgn="base" hangingPunct="0">
              <a:spcBef>
                <a:spcPct val="20000"/>
              </a:spcBef>
              <a:spcAft>
                <a:spcPct val="0"/>
              </a:spcAft>
              <a:buChar char="–"/>
              <a:defRPr>
                <a:solidFill>
                  <a:schemeClr val="tx1"/>
                </a:solidFill>
                <a:latin typeface="+mn-lt"/>
              </a:defRPr>
            </a:lvl2pPr>
            <a:lvl3pPr marL="914400" indent="-225425" algn="l" rtl="0" eaLnBrk="0" fontAlgn="base" hangingPunct="0">
              <a:spcBef>
                <a:spcPct val="15000"/>
              </a:spcBef>
              <a:spcAft>
                <a:spcPct val="0"/>
              </a:spcAft>
              <a:buChar char="•"/>
              <a:defRPr sz="1600">
                <a:solidFill>
                  <a:schemeClr val="tx1"/>
                </a:solidFill>
                <a:latin typeface="+mn-lt"/>
              </a:defRPr>
            </a:lvl3pPr>
            <a:lvl4pPr marL="1146175" indent="-231775" algn="l" rtl="0" eaLnBrk="0" fontAlgn="base" hangingPunct="0">
              <a:spcBef>
                <a:spcPct val="5000"/>
              </a:spcBef>
              <a:spcAft>
                <a:spcPct val="0"/>
              </a:spcAft>
              <a:buChar char="–"/>
              <a:defRPr sz="1600">
                <a:solidFill>
                  <a:schemeClr val="tx1"/>
                </a:solidFill>
                <a:latin typeface="+mn-lt"/>
              </a:defRPr>
            </a:lvl4pPr>
            <a:lvl5pPr marL="1377950" indent="-231775"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dirty="0" smtClean="0">
                <a:solidFill>
                  <a:srgbClr val="0070C0"/>
                </a:solidFill>
              </a:rPr>
              <a:t>	The program should be loaded and halted at main()</a:t>
            </a:r>
          </a:p>
          <a:p>
            <a:pPr marL="0" indent="0">
              <a:buFont typeface="+mj-lt"/>
              <a:buNone/>
            </a:pPr>
            <a:endParaRPr lang="en-US" dirty="0" smtClean="0"/>
          </a:p>
          <a:p>
            <a:pPr lvl="1"/>
            <a:endParaRPr lang="en-US" dirty="0" smtClean="0"/>
          </a:p>
          <a:p>
            <a:pPr marL="463550" lvl="1" indent="0">
              <a:buFontTx/>
              <a:buNone/>
            </a:pPr>
            <a:endParaRPr lang="en-US" dirty="0" smtClean="0"/>
          </a:p>
        </p:txBody>
      </p:sp>
      <p:sp>
        <p:nvSpPr>
          <p:cNvPr id="13315" name="Rectangle 2"/>
          <p:cNvSpPr>
            <a:spLocks noGrp="1" noChangeArrowheads="1"/>
          </p:cNvSpPr>
          <p:nvPr>
            <p:ph type="title"/>
          </p:nvPr>
        </p:nvSpPr>
        <p:spPr>
          <a:xfrm>
            <a:off x="231774" y="142875"/>
            <a:ext cx="8732713" cy="814388"/>
          </a:xfrm>
        </p:spPr>
        <p:txBody>
          <a:bodyPr/>
          <a:lstStyle/>
          <a:p>
            <a:r>
              <a:rPr lang="en-US" dirty="0" smtClean="0"/>
              <a:t>Debug session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28" y="1124744"/>
            <a:ext cx="288000" cy="288000"/>
          </a:xfrm>
          <a:prstGeom prst="rect">
            <a:avLst/>
          </a:prstGeom>
        </p:spPr>
      </p:pic>
      <p:pic>
        <p:nvPicPr>
          <p:cNvPr id="3074" name="Picture 2" descr="C:\Users\a0322690\Documents\Training\LPRF San Diego\cc3200\debu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844824"/>
            <a:ext cx="6457774" cy="423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0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dirty="0" smtClean="0"/>
              <a:t>Open the RTOS Object View (ROV)</a:t>
            </a:r>
          </a:p>
        </p:txBody>
      </p:sp>
      <p:sp>
        <p:nvSpPr>
          <p:cNvPr id="18436" name="Rectangle 3"/>
          <p:cNvSpPr>
            <a:spLocks noGrp="1" noChangeArrowheads="1"/>
          </p:cNvSpPr>
          <p:nvPr>
            <p:ph idx="1"/>
          </p:nvPr>
        </p:nvSpPr>
        <p:spPr>
          <a:xfrm>
            <a:off x="333375" y="1124744"/>
            <a:ext cx="8467725" cy="4692650"/>
          </a:xfrm>
        </p:spPr>
        <p:txBody>
          <a:bodyPr/>
          <a:lstStyle/>
          <a:p>
            <a:pPr>
              <a:buFont typeface="Arial" pitchFamily="34" charset="0"/>
              <a:buChar char="•"/>
            </a:pPr>
            <a:r>
              <a:rPr lang="en-US" dirty="0" smtClean="0">
                <a:solidFill>
                  <a:srgbClr val="0070C0"/>
                </a:solidFill>
              </a:rPr>
              <a:t>ROV can be used to inspect state of the scheduler, threads and objects in the system  </a:t>
            </a:r>
          </a:p>
          <a:p>
            <a:r>
              <a:rPr lang="en-US" dirty="0" smtClean="0"/>
              <a:t>Go to menu </a:t>
            </a:r>
            <a:r>
              <a:rPr lang="en-US" i="1" dirty="0" smtClean="0"/>
              <a:t>Tools-&gt;RTOS Object View (ROV) </a:t>
            </a:r>
            <a:r>
              <a:rPr lang="en-US" dirty="0" smtClean="0"/>
              <a:t>to open ROV</a:t>
            </a:r>
          </a:p>
          <a:p>
            <a:pPr>
              <a:buAutoNum type="arabicPeriod" startAt="2"/>
            </a:pPr>
            <a:r>
              <a:rPr lang="en-US" dirty="0" smtClean="0"/>
              <a:t>In </a:t>
            </a:r>
            <a:r>
              <a:rPr lang="en-US" i="1" dirty="0" smtClean="0"/>
              <a:t>RTOS Object View</a:t>
            </a:r>
            <a:r>
              <a:rPr lang="en-US" dirty="0" smtClean="0"/>
              <a:t>, expand </a:t>
            </a:r>
            <a:r>
              <a:rPr lang="en-US" b="1" dirty="0" smtClean="0"/>
              <a:t>stairstepStopMode_CC3200.out</a:t>
            </a:r>
            <a:endParaRPr lang="en-US"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68" y="1196752"/>
            <a:ext cx="288000" cy="288000"/>
          </a:xfrm>
          <a:prstGeom prst="rect">
            <a:avLst/>
          </a:prstGeom>
        </p:spPr>
      </p:pic>
      <p:pic>
        <p:nvPicPr>
          <p:cNvPr id="2" name="Picture 2" descr="C:\Users\a0322690\Documents\Training\LPRF San Diego\ro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383" y="3717032"/>
            <a:ext cx="567762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97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Use ROV</a:t>
            </a:r>
          </a:p>
        </p:txBody>
      </p:sp>
      <p:sp>
        <p:nvSpPr>
          <p:cNvPr id="20484" name="Rectangle 3"/>
          <p:cNvSpPr>
            <a:spLocks noGrp="1" noChangeArrowheads="1"/>
          </p:cNvSpPr>
          <p:nvPr>
            <p:ph idx="1"/>
          </p:nvPr>
        </p:nvSpPr>
        <p:spPr>
          <a:xfrm>
            <a:off x="323528" y="1082675"/>
            <a:ext cx="8467725" cy="4692650"/>
          </a:xfrm>
        </p:spPr>
        <p:txBody>
          <a:bodyPr/>
          <a:lstStyle/>
          <a:p>
            <a:r>
              <a:rPr lang="en-US" dirty="0" smtClean="0"/>
              <a:t>Click on “Task” to see details of tasks in the system</a:t>
            </a:r>
          </a:p>
          <a:p>
            <a:pPr>
              <a:buFont typeface="Arial" pitchFamily="34" charset="0"/>
              <a:buChar char="•"/>
            </a:pPr>
            <a:r>
              <a:rPr lang="en-US" dirty="0" smtClean="0">
                <a:solidFill>
                  <a:srgbClr val="0070C0"/>
                </a:solidFill>
              </a:rPr>
              <a:t>Answer the following for each task:</a:t>
            </a:r>
            <a:endParaRPr lang="en-US" dirty="0">
              <a:solidFill>
                <a:srgbClr val="0070C0"/>
              </a:solidFill>
            </a:endParaRPr>
          </a:p>
          <a:p>
            <a:pPr lvl="1"/>
            <a:r>
              <a:rPr lang="en-US" dirty="0" smtClean="0">
                <a:solidFill>
                  <a:srgbClr val="0070C0"/>
                </a:solidFill>
              </a:rPr>
              <a:t>What are the priorities and current states/mode?</a:t>
            </a:r>
          </a:p>
          <a:p>
            <a:pPr lvl="1"/>
            <a:r>
              <a:rPr lang="en-US" dirty="0" smtClean="0">
                <a:solidFill>
                  <a:srgbClr val="0070C0"/>
                </a:solidFill>
              </a:rPr>
              <a:t>What is the size of stack and stack peak? (Hint: some info is in Detailed tab)</a:t>
            </a:r>
          </a:p>
          <a:p>
            <a:pPr>
              <a:buFont typeface="+mj-lt"/>
              <a:buAutoNum type="arabicPeriod" startAt="2"/>
            </a:pPr>
            <a:r>
              <a:rPr lang="en-US" dirty="0"/>
              <a:t>Click the Resume button     to run the </a:t>
            </a:r>
            <a:r>
              <a:rPr lang="en-US" dirty="0" smtClean="0"/>
              <a:t>program</a:t>
            </a:r>
          </a:p>
          <a:p>
            <a:pPr>
              <a:buFont typeface="+mj-lt"/>
              <a:buAutoNum type="arabicPeriod" startAt="2"/>
            </a:pPr>
            <a:r>
              <a:rPr lang="en-US" dirty="0" smtClean="0"/>
              <a:t>Let </a:t>
            </a:r>
            <a:r>
              <a:rPr lang="en-US" dirty="0"/>
              <a:t>it run for 5 seconds, then click the Suspend </a:t>
            </a:r>
            <a:r>
              <a:rPr lang="en-US" dirty="0" smtClean="0"/>
              <a:t>button      </a:t>
            </a:r>
            <a:r>
              <a:rPr lang="en-US" dirty="0"/>
              <a:t>to </a:t>
            </a:r>
            <a:r>
              <a:rPr lang="en-US" dirty="0" smtClean="0"/>
              <a:t>halt</a:t>
            </a:r>
            <a:br>
              <a:rPr lang="en-US" dirty="0" smtClean="0"/>
            </a:br>
            <a:r>
              <a:rPr lang="en-US" dirty="0" smtClean="0"/>
              <a:t/>
            </a:r>
            <a:br>
              <a:rPr lang="en-US" dirty="0" smtClean="0"/>
            </a:br>
            <a:r>
              <a:rPr lang="en-US" dirty="0">
                <a:solidFill>
                  <a:srgbClr val="0070C0"/>
                </a:solidFill>
              </a:rPr>
              <a:t>Answer the following for each </a:t>
            </a:r>
            <a:r>
              <a:rPr lang="en-US" dirty="0" smtClean="0">
                <a:solidFill>
                  <a:srgbClr val="0070C0"/>
                </a:solidFill>
              </a:rPr>
              <a:t>task again:</a:t>
            </a:r>
            <a:endParaRPr lang="en-US" dirty="0">
              <a:solidFill>
                <a:srgbClr val="0070C0"/>
              </a:solidFill>
            </a:endParaRPr>
          </a:p>
          <a:p>
            <a:pPr lvl="1"/>
            <a:r>
              <a:rPr lang="en-US" dirty="0">
                <a:solidFill>
                  <a:srgbClr val="0070C0"/>
                </a:solidFill>
              </a:rPr>
              <a:t>What are the </a:t>
            </a:r>
            <a:r>
              <a:rPr lang="en-US" dirty="0" smtClean="0">
                <a:solidFill>
                  <a:srgbClr val="0070C0"/>
                </a:solidFill>
              </a:rPr>
              <a:t>current </a:t>
            </a:r>
            <a:r>
              <a:rPr lang="en-US" dirty="0">
                <a:solidFill>
                  <a:srgbClr val="0070C0"/>
                </a:solidFill>
              </a:rPr>
              <a:t>states/mode?</a:t>
            </a:r>
          </a:p>
          <a:p>
            <a:pPr lvl="1"/>
            <a:r>
              <a:rPr lang="en-US" dirty="0">
                <a:solidFill>
                  <a:srgbClr val="0070C0"/>
                </a:solidFill>
              </a:rPr>
              <a:t>What is the </a:t>
            </a:r>
            <a:r>
              <a:rPr lang="en-US" dirty="0" smtClean="0">
                <a:solidFill>
                  <a:srgbClr val="0070C0"/>
                </a:solidFill>
              </a:rPr>
              <a:t>stack </a:t>
            </a:r>
            <a:r>
              <a:rPr lang="en-US" dirty="0">
                <a:solidFill>
                  <a:srgbClr val="0070C0"/>
                </a:solidFill>
              </a:rPr>
              <a:t>peak? </a:t>
            </a:r>
            <a:endParaRPr lang="en-US" dirty="0"/>
          </a:p>
          <a:p>
            <a:pPr marL="463550" lvl="1" indent="0">
              <a:buNone/>
            </a:pPr>
            <a:endParaRPr lang="en-US" dirty="0" smtClean="0"/>
          </a:p>
          <a:p>
            <a:pPr lvl="1"/>
            <a:endParaRPr lang="en-US" dirty="0" smtClean="0"/>
          </a:p>
        </p:txBody>
      </p:sp>
      <p:sp>
        <p:nvSpPr>
          <p:cNvPr id="19458"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BAC183EC-D0DA-4D70-B289-30B329EAAEA6}" type="slidenum">
              <a:rPr lang="en-US" smtClean="0"/>
              <a:pPr/>
              <a:t>19</a:t>
            </a:fld>
            <a:endParaRPr lang="en-US"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1" y="1629285"/>
            <a:ext cx="420155" cy="4201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93" y="4202378"/>
            <a:ext cx="420155" cy="4201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15" y="3573016"/>
            <a:ext cx="299257" cy="274320"/>
          </a:xfrm>
          <a:prstGeom prst="rect">
            <a:avLst/>
          </a:prstGeom>
        </p:spPr>
      </p:pic>
      <p:pic>
        <p:nvPicPr>
          <p:cNvPr id="8" name="Picture 10" descr="runBut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4868" y="3068960"/>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70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TI-RTOS?</a:t>
            </a:r>
            <a:endParaRPr lang="en-US" dirty="0"/>
          </a:p>
        </p:txBody>
      </p:sp>
      <p:sp>
        <p:nvSpPr>
          <p:cNvPr id="4" name="Content Placeholder 3"/>
          <p:cNvSpPr>
            <a:spLocks noGrp="1"/>
          </p:cNvSpPr>
          <p:nvPr>
            <p:ph idx="1"/>
          </p:nvPr>
        </p:nvSpPr>
        <p:spPr/>
        <p:txBody>
          <a:bodyPr/>
          <a:lstStyle/>
          <a:p>
            <a:r>
              <a:rPr lang="en-US" dirty="0" smtClean="0"/>
              <a:t>One-stop solution for developing applications on TI processors and microcontrollers</a:t>
            </a:r>
          </a:p>
          <a:p>
            <a:r>
              <a:rPr lang="en-US" dirty="0" smtClean="0"/>
              <a:t>Combines real-time kernel with additional middleware components such as TCP/IP and USB stacks, FAT file system, and device drivers</a:t>
            </a:r>
          </a:p>
          <a:p>
            <a:r>
              <a:rPr lang="en-US" dirty="0" smtClean="0"/>
              <a:t>Includes several examples that can be used as starting point</a:t>
            </a:r>
          </a:p>
          <a:p>
            <a:r>
              <a:rPr lang="en-US" dirty="0" smtClean="0"/>
              <a:t>Contains the following components:</a:t>
            </a:r>
          </a:p>
          <a:p>
            <a:pPr lvl="1"/>
            <a:r>
              <a:rPr lang="en-US" dirty="0" smtClean="0"/>
              <a:t>SYS/BIOS, UIA, MSP430Ware, </a:t>
            </a:r>
            <a:r>
              <a:rPr lang="en-US" dirty="0" err="1" smtClean="0"/>
              <a:t>MWare</a:t>
            </a:r>
            <a:r>
              <a:rPr lang="en-US" dirty="0" smtClean="0"/>
              <a:t>, NDK, </a:t>
            </a:r>
            <a:r>
              <a:rPr lang="en-US" dirty="0" err="1" smtClean="0"/>
              <a:t>TivaWare</a:t>
            </a:r>
            <a:r>
              <a:rPr lang="en-US" dirty="0" smtClean="0"/>
              <a:t>, </a:t>
            </a:r>
            <a:r>
              <a:rPr lang="en-US" dirty="0" err="1" smtClean="0"/>
              <a:t>etc</a:t>
            </a:r>
            <a:endParaRPr lang="en-US" dirty="0" smtClean="0"/>
          </a:p>
          <a:p>
            <a:r>
              <a:rPr lang="en-US" dirty="0" smtClean="0"/>
              <a:t>More details and download available at </a:t>
            </a:r>
          </a:p>
          <a:p>
            <a:pPr lvl="1"/>
            <a:r>
              <a:rPr lang="en-US" dirty="0" smtClean="0">
                <a:hlinkClick r:id="rId3"/>
              </a:rPr>
              <a:t>http://www.ti.com/tool/ti-rtos</a:t>
            </a:r>
            <a:endParaRPr lang="en-US" dirty="0"/>
          </a:p>
        </p:txBody>
      </p:sp>
    </p:spTree>
    <p:extLst>
      <p:ext uri="{BB962C8B-B14F-4D97-AF65-F5344CB8AC3E}">
        <p14:creationId xmlns:p14="http://schemas.microsoft.com/office/powerpoint/2010/main" val="285741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Use ROV</a:t>
            </a:r>
          </a:p>
        </p:txBody>
      </p:sp>
      <p:sp>
        <p:nvSpPr>
          <p:cNvPr id="20484" name="Rectangle 3"/>
          <p:cNvSpPr>
            <a:spLocks noGrp="1" noChangeArrowheads="1"/>
          </p:cNvSpPr>
          <p:nvPr>
            <p:ph idx="1"/>
          </p:nvPr>
        </p:nvSpPr>
        <p:spPr>
          <a:xfrm>
            <a:off x="323528" y="1082675"/>
            <a:ext cx="8467725" cy="4692650"/>
          </a:xfrm>
        </p:spPr>
        <p:txBody>
          <a:bodyPr/>
          <a:lstStyle/>
          <a:p>
            <a:pPr>
              <a:buAutoNum type="arabicPeriod" startAt="4"/>
            </a:pPr>
            <a:r>
              <a:rPr lang="en-US" dirty="0" smtClean="0"/>
              <a:t>Click </a:t>
            </a:r>
            <a:r>
              <a:rPr lang="en-US" dirty="0"/>
              <a:t>on “</a:t>
            </a:r>
            <a:r>
              <a:rPr lang="en-US" dirty="0" err="1"/>
              <a:t>HeapMem</a:t>
            </a:r>
            <a:r>
              <a:rPr lang="en-US" dirty="0"/>
              <a:t>” to see details about the system </a:t>
            </a:r>
            <a:r>
              <a:rPr lang="en-US" dirty="0" smtClean="0"/>
              <a:t>heap</a:t>
            </a:r>
            <a:endParaRPr lang="en-US" dirty="0"/>
          </a:p>
          <a:p>
            <a:pPr>
              <a:buFont typeface="Arial" pitchFamily="34" charset="0"/>
              <a:buChar char="•"/>
            </a:pPr>
            <a:r>
              <a:rPr lang="en-US" dirty="0">
                <a:solidFill>
                  <a:srgbClr val="0070C0"/>
                </a:solidFill>
              </a:rPr>
              <a:t>Answer the following: (Hint: need to go to Detailed tab for some info)</a:t>
            </a:r>
          </a:p>
          <a:p>
            <a:pPr lvl="1"/>
            <a:r>
              <a:rPr lang="en-US" dirty="0">
                <a:solidFill>
                  <a:srgbClr val="0070C0"/>
                </a:solidFill>
              </a:rPr>
              <a:t>What is the total size of heap, and free size?</a:t>
            </a:r>
          </a:p>
          <a:p>
            <a:pPr lvl="1"/>
            <a:r>
              <a:rPr lang="en-US" dirty="0">
                <a:solidFill>
                  <a:srgbClr val="0070C0"/>
                </a:solidFill>
              </a:rPr>
              <a:t>What is the starting address of the heap?</a:t>
            </a:r>
          </a:p>
          <a:p>
            <a:pPr>
              <a:buAutoNum type="arabicPeriod" startAt="5"/>
            </a:pPr>
            <a:r>
              <a:rPr lang="en-US" dirty="0" smtClean="0"/>
              <a:t>Click on the Terminate button     in the Debug View</a:t>
            </a:r>
            <a:br>
              <a:rPr lang="en-US" dirty="0" smtClean="0"/>
            </a:br>
            <a:r>
              <a:rPr lang="en-US" dirty="0" smtClean="0"/>
              <a:t/>
            </a:r>
            <a:br>
              <a:rPr lang="en-US" dirty="0" smtClean="0"/>
            </a:br>
            <a:r>
              <a:rPr lang="en-US" dirty="0" smtClean="0"/>
              <a:t/>
            </a:r>
            <a:br>
              <a:rPr lang="en-US" dirty="0" smtClean="0"/>
            </a:br>
            <a:r>
              <a:rPr lang="en-US" dirty="0" smtClean="0">
                <a:solidFill>
                  <a:srgbClr val="0070C0"/>
                </a:solidFill>
              </a:rPr>
              <a:t>More information on ROV is available at: </a:t>
            </a:r>
            <a:br>
              <a:rPr lang="en-US" dirty="0" smtClean="0">
                <a:solidFill>
                  <a:srgbClr val="0070C0"/>
                </a:solidFill>
              </a:rPr>
            </a:br>
            <a:r>
              <a:rPr lang="en-US" dirty="0" smtClean="0">
                <a:solidFill>
                  <a:srgbClr val="0070C0"/>
                </a:solidFill>
                <a:hlinkClick r:id="rId3"/>
              </a:rPr>
              <a:t>http://rtsc.eclipse.org/docs-tip/RTSC_Object_Viewer</a:t>
            </a:r>
            <a:endParaRPr lang="en-US" dirty="0" smtClean="0">
              <a:solidFill>
                <a:srgbClr val="0070C0"/>
              </a:solidFill>
            </a:endParaRPr>
          </a:p>
          <a:p>
            <a:pPr lvl="1"/>
            <a:endParaRPr lang="en-US" dirty="0" smtClean="0"/>
          </a:p>
          <a:p>
            <a:pPr lvl="1"/>
            <a:endParaRPr lang="en-US" dirty="0" smtClean="0"/>
          </a:p>
        </p:txBody>
      </p:sp>
      <p:sp>
        <p:nvSpPr>
          <p:cNvPr id="19458"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BAC183EC-D0DA-4D70-B289-30B329EAAEA6}" type="slidenum">
              <a:rPr lang="en-US" smtClean="0">
                <a:solidFill>
                  <a:srgbClr val="000000"/>
                </a:solidFill>
              </a:rPr>
              <a:pPr/>
              <a:t>20</a:t>
            </a:fld>
            <a:endParaRPr lang="en-US" smtClean="0">
              <a:solidFill>
                <a:srgbClr val="000000"/>
              </a:solidFill>
            </a:endParaRPr>
          </a:p>
        </p:txBody>
      </p:sp>
      <p:pic>
        <p:nvPicPr>
          <p:cNvPr id="19461" name="Picture 10"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5755" y="2852936"/>
            <a:ext cx="2000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401" y="1668593"/>
            <a:ext cx="420155" cy="420155"/>
          </a:xfrm>
          <a:prstGeom prst="rect">
            <a:avLst/>
          </a:prstGeom>
        </p:spPr>
      </p:pic>
    </p:spTree>
    <p:extLst>
      <p:ext uri="{BB962C8B-B14F-4D97-AF65-F5344CB8AC3E}">
        <p14:creationId xmlns:p14="http://schemas.microsoft.com/office/powerpoint/2010/main" val="1681070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Launch XGCONF</a:t>
            </a:r>
          </a:p>
        </p:txBody>
      </p:sp>
      <p:sp>
        <p:nvSpPr>
          <p:cNvPr id="22531" name="Content Placeholder 2"/>
          <p:cNvSpPr>
            <a:spLocks noGrp="1"/>
          </p:cNvSpPr>
          <p:nvPr>
            <p:ph idx="1"/>
          </p:nvPr>
        </p:nvSpPr>
        <p:spPr>
          <a:xfrm>
            <a:off x="333375" y="1185863"/>
            <a:ext cx="8559105" cy="4692650"/>
          </a:xfrm>
        </p:spPr>
        <p:txBody>
          <a:bodyPr/>
          <a:lstStyle/>
          <a:p>
            <a:r>
              <a:rPr lang="en-US" dirty="0" smtClean="0"/>
              <a:t>In the </a:t>
            </a:r>
            <a:r>
              <a:rPr lang="en-US" i="1" dirty="0" smtClean="0"/>
              <a:t>Project Explorer </a:t>
            </a:r>
            <a:r>
              <a:rPr lang="en-US" dirty="0" smtClean="0"/>
              <a:t>view, expand the </a:t>
            </a:r>
            <a:r>
              <a:rPr lang="en-US" b="1" dirty="0" smtClean="0"/>
              <a:t>stairstepStopMode_CC3200</a:t>
            </a:r>
            <a:r>
              <a:rPr lang="en-US" dirty="0" smtClean="0"/>
              <a:t> project and double-click on </a:t>
            </a:r>
            <a:r>
              <a:rPr lang="en-US" b="1" dirty="0" err="1" smtClean="0"/>
              <a:t>stairstep_JTAGStopMode.cfg</a:t>
            </a:r>
            <a:r>
              <a:rPr lang="en-US" dirty="0" smtClean="0"/>
              <a:t>  to open it in the XGCONF graphical editor</a:t>
            </a:r>
            <a:br>
              <a:rPr lang="en-US" dirty="0" smtClean="0"/>
            </a:br>
            <a:endParaRPr lang="en-US" dirty="0" smtClean="0"/>
          </a:p>
          <a:p>
            <a:pPr>
              <a:buFont typeface="Arial" pitchFamily="34" charset="0"/>
              <a:buChar char="•"/>
            </a:pPr>
            <a:r>
              <a:rPr lang="en-US" dirty="0" smtClean="0">
                <a:solidFill>
                  <a:srgbClr val="0070C0"/>
                </a:solidFill>
              </a:rPr>
              <a:t>This will open 3 views</a:t>
            </a:r>
            <a:r>
              <a:rPr lang="en-US" dirty="0">
                <a:solidFill>
                  <a:srgbClr val="0070C0"/>
                </a:solidFill>
              </a:rPr>
              <a:t>:</a:t>
            </a:r>
            <a:endParaRPr lang="en-US" dirty="0" smtClean="0">
              <a:solidFill>
                <a:srgbClr val="0070C0"/>
              </a:solidFill>
            </a:endParaRPr>
          </a:p>
          <a:p>
            <a:pPr lvl="1"/>
            <a:r>
              <a:rPr lang="en-US" dirty="0" smtClean="0">
                <a:solidFill>
                  <a:srgbClr val="0070C0"/>
                </a:solidFill>
              </a:rPr>
              <a:t>The Editor view in the middle</a:t>
            </a:r>
          </a:p>
          <a:p>
            <a:pPr lvl="1"/>
            <a:r>
              <a:rPr lang="en-US" dirty="0" smtClean="0">
                <a:solidFill>
                  <a:srgbClr val="0070C0"/>
                </a:solidFill>
              </a:rPr>
              <a:t>The Outline view on the right</a:t>
            </a:r>
          </a:p>
          <a:p>
            <a:pPr lvl="1"/>
            <a:r>
              <a:rPr lang="en-US" dirty="0" smtClean="0">
                <a:solidFill>
                  <a:srgbClr val="0070C0"/>
                </a:solidFill>
              </a:rPr>
              <a:t>The Available Products view at the bottom left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78" y="2657844"/>
            <a:ext cx="288000" cy="288000"/>
          </a:xfrm>
          <a:prstGeom prst="rect">
            <a:avLst/>
          </a:prstGeom>
        </p:spPr>
      </p:pic>
      <p:pic>
        <p:nvPicPr>
          <p:cNvPr id="4098" name="Picture 2" descr="C:\Users\a0322690\Documents\Training\LPRF San Diego\cc3200\proj_explo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80550"/>
            <a:ext cx="2601913" cy="190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9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smtClean="0"/>
              <a:t>RTA Logging</a:t>
            </a:r>
          </a:p>
        </p:txBody>
      </p:sp>
      <p:sp>
        <p:nvSpPr>
          <p:cNvPr id="31748" name="Rectangle 3"/>
          <p:cNvSpPr>
            <a:spLocks noGrp="1" noChangeArrowheads="1"/>
          </p:cNvSpPr>
          <p:nvPr>
            <p:ph idx="1"/>
          </p:nvPr>
        </p:nvSpPr>
        <p:spPr>
          <a:xfrm>
            <a:off x="323528" y="975283"/>
            <a:ext cx="8467725" cy="5190021"/>
          </a:xfrm>
        </p:spPr>
        <p:txBody>
          <a:bodyPr/>
          <a:lstStyle/>
          <a:p>
            <a:r>
              <a:rPr lang="en-US" dirty="0" smtClean="0"/>
              <a:t>In the </a:t>
            </a:r>
            <a:r>
              <a:rPr lang="en-US" i="1" dirty="0" smtClean="0"/>
              <a:t>Outline</a:t>
            </a:r>
            <a:r>
              <a:rPr lang="en-US" dirty="0" smtClean="0"/>
              <a:t> view, click on </a:t>
            </a:r>
            <a:r>
              <a:rPr lang="en-US" i="1" dirty="0" err="1" smtClean="0"/>
              <a:t>LoggingSetup</a:t>
            </a:r>
            <a:r>
              <a:rPr lang="en-US" i="1" dirty="0" smtClean="0"/>
              <a:t/>
            </a:r>
            <a:br>
              <a:rPr lang="en-US" i="1" dirty="0" smtClean="0"/>
            </a:br>
            <a:r>
              <a:rPr lang="en-US" i="1" dirty="0" smtClean="0"/>
              <a:t/>
            </a:r>
            <a:br>
              <a:rPr lang="en-US" i="1" dirty="0" smtClean="0"/>
            </a:br>
            <a:r>
              <a:rPr lang="en-US" dirty="0" smtClean="0">
                <a:solidFill>
                  <a:srgbClr val="0070C0"/>
                </a:solidFill>
              </a:rPr>
              <a:t>Note that </a:t>
            </a:r>
            <a:r>
              <a:rPr lang="en-US" dirty="0" err="1" smtClean="0">
                <a:solidFill>
                  <a:srgbClr val="0070C0"/>
                </a:solidFill>
              </a:rPr>
              <a:t>LoggingSetup</a:t>
            </a:r>
            <a:r>
              <a:rPr lang="en-US" dirty="0" smtClean="0">
                <a:solidFill>
                  <a:srgbClr val="0070C0"/>
                </a:solidFill>
              </a:rPr>
              <a:t> is enabled in the configuration.</a:t>
            </a:r>
            <a:r>
              <a:rPr lang="en-US" dirty="0" smtClean="0"/>
              <a:t/>
            </a:r>
            <a:br>
              <a:rPr lang="en-US" dirty="0" smtClean="0"/>
            </a:br>
            <a:r>
              <a:rPr lang="en-US" dirty="0" smtClean="0">
                <a:solidFill>
                  <a:srgbClr val="0070C0"/>
                </a:solidFill>
              </a:rPr>
              <a:t>The </a:t>
            </a:r>
            <a:r>
              <a:rPr lang="en-US" dirty="0" err="1">
                <a:solidFill>
                  <a:srgbClr val="0070C0"/>
                </a:solidFill>
              </a:rPr>
              <a:t>LoggingSetup</a:t>
            </a:r>
            <a:r>
              <a:rPr lang="en-US" dirty="0">
                <a:solidFill>
                  <a:srgbClr val="0070C0"/>
                </a:solidFill>
              </a:rPr>
              <a:t> module is used to configure SYS/BIOS </a:t>
            </a:r>
            <a:r>
              <a:rPr lang="en-US" dirty="0" smtClean="0">
                <a:solidFill>
                  <a:srgbClr val="0070C0"/>
                </a:solidFill>
              </a:rPr>
              <a:t/>
            </a:r>
            <a:br>
              <a:rPr lang="en-US" dirty="0" smtClean="0">
                <a:solidFill>
                  <a:srgbClr val="0070C0"/>
                </a:solidFill>
              </a:rPr>
            </a:br>
            <a:r>
              <a:rPr lang="en-US" dirty="0" smtClean="0">
                <a:solidFill>
                  <a:srgbClr val="0070C0"/>
                </a:solidFill>
              </a:rPr>
              <a:t>logging </a:t>
            </a:r>
            <a:r>
              <a:rPr lang="en-US" dirty="0">
                <a:solidFill>
                  <a:srgbClr val="0070C0"/>
                </a:solidFill>
              </a:rPr>
              <a:t>of info such as CPU/Task Load and Execution so it </a:t>
            </a:r>
            <a:r>
              <a:rPr lang="en-US" dirty="0" smtClean="0">
                <a:solidFill>
                  <a:srgbClr val="0070C0"/>
                </a:solidFill>
              </a:rPr>
              <a:t/>
            </a:r>
            <a:br>
              <a:rPr lang="en-US" dirty="0" smtClean="0">
                <a:solidFill>
                  <a:srgbClr val="0070C0"/>
                </a:solidFill>
              </a:rPr>
            </a:br>
            <a:r>
              <a:rPr lang="en-US" dirty="0" smtClean="0">
                <a:solidFill>
                  <a:srgbClr val="0070C0"/>
                </a:solidFill>
              </a:rPr>
              <a:t>can </a:t>
            </a:r>
            <a:r>
              <a:rPr lang="en-US" dirty="0">
                <a:solidFill>
                  <a:srgbClr val="0070C0"/>
                </a:solidFill>
              </a:rPr>
              <a:t>be displayed by System </a:t>
            </a:r>
            <a:r>
              <a:rPr lang="en-US" dirty="0" smtClean="0">
                <a:solidFill>
                  <a:srgbClr val="0070C0"/>
                </a:solidFill>
              </a:rPr>
              <a:t>Analyzer </a:t>
            </a:r>
            <a:endParaRPr lang="en-US" dirty="0">
              <a:solidFill>
                <a:srgbClr val="0070C0"/>
              </a:solidFill>
            </a:endParaRPr>
          </a:p>
          <a:p>
            <a:pPr marL="0" indent="0">
              <a:buNone/>
            </a:pPr>
            <a:endParaRPr lang="en-US" i="1" dirty="0" smtClean="0"/>
          </a:p>
        </p:txBody>
      </p:sp>
      <p:pic>
        <p:nvPicPr>
          <p:cNvPr id="5122" name="Picture 2" descr="C:\Users\a0322690\Documents\Training\LPRF San Diego\loggingsetu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772816"/>
            <a:ext cx="1230187" cy="1529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0322690\Documents\Training\LPRF San Diego\loggingsetu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924944"/>
            <a:ext cx="4968552" cy="3139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216" y="1628816"/>
            <a:ext cx="288000" cy="288000"/>
          </a:xfrm>
          <a:prstGeom prst="rect">
            <a:avLst/>
          </a:prstGeom>
        </p:spPr>
      </p:pic>
      <p:sp>
        <p:nvSpPr>
          <p:cNvPr id="2" name="Rectangle 1"/>
          <p:cNvSpPr/>
          <p:nvPr/>
        </p:nvSpPr>
        <p:spPr>
          <a:xfrm>
            <a:off x="1619672" y="3789040"/>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56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smtClean="0"/>
              <a:t>RTA Logging</a:t>
            </a:r>
          </a:p>
        </p:txBody>
      </p:sp>
      <p:sp>
        <p:nvSpPr>
          <p:cNvPr id="31748" name="Rectangle 3"/>
          <p:cNvSpPr>
            <a:spLocks noGrp="1" noChangeArrowheads="1"/>
          </p:cNvSpPr>
          <p:nvPr>
            <p:ph idx="1"/>
          </p:nvPr>
        </p:nvSpPr>
        <p:spPr>
          <a:xfrm>
            <a:off x="323528" y="975283"/>
            <a:ext cx="8467725" cy="5190021"/>
          </a:xfrm>
        </p:spPr>
        <p:txBody>
          <a:bodyPr/>
          <a:lstStyle/>
          <a:p>
            <a:pPr>
              <a:buAutoNum type="arabicPeriod" startAt="2"/>
            </a:pPr>
            <a:r>
              <a:rPr lang="en-US" dirty="0" smtClean="0"/>
              <a:t>In </a:t>
            </a:r>
            <a:r>
              <a:rPr lang="en-US" dirty="0"/>
              <a:t>the </a:t>
            </a:r>
            <a:r>
              <a:rPr lang="en-US" i="1" dirty="0"/>
              <a:t>Editor</a:t>
            </a:r>
            <a:r>
              <a:rPr lang="en-US" dirty="0"/>
              <a:t> view, under </a:t>
            </a:r>
            <a:r>
              <a:rPr lang="en-US" i="1" dirty="0"/>
              <a:t>Built-in Software Instrumentation</a:t>
            </a:r>
            <a:r>
              <a:rPr lang="en-US" dirty="0"/>
              <a:t>, </a:t>
            </a:r>
            <a:br>
              <a:rPr lang="en-US" dirty="0"/>
            </a:br>
            <a:r>
              <a:rPr lang="en-US" dirty="0"/>
              <a:t>uncheck </a:t>
            </a:r>
            <a:r>
              <a:rPr lang="en-US" b="1" dirty="0"/>
              <a:t>Task Load, </a:t>
            </a:r>
            <a:r>
              <a:rPr lang="en-US" b="1" dirty="0" err="1"/>
              <a:t>Swi</a:t>
            </a:r>
            <a:r>
              <a:rPr lang="en-US" b="1" dirty="0"/>
              <a:t> Load and </a:t>
            </a:r>
            <a:r>
              <a:rPr lang="en-US" b="1" dirty="0" err="1"/>
              <a:t>Hwi</a:t>
            </a:r>
            <a:r>
              <a:rPr lang="en-US" b="1" dirty="0"/>
              <a:t> </a:t>
            </a:r>
            <a:r>
              <a:rPr lang="en-US" b="1" dirty="0" smtClean="0"/>
              <a:t>Loa</a:t>
            </a:r>
            <a:r>
              <a:rPr lang="en-US" dirty="0" smtClean="0"/>
              <a:t>d</a:t>
            </a:r>
            <a:endParaRPr lang="en-US" dirty="0"/>
          </a:p>
          <a:p>
            <a:pPr lvl="1"/>
            <a:r>
              <a:rPr lang="en-US" dirty="0" smtClean="0">
                <a:solidFill>
                  <a:srgbClr val="0070C0"/>
                </a:solidFill>
              </a:rPr>
              <a:t>Due to smaller RAM in these devices, we are limiting the load logging to CPU Load to </a:t>
            </a:r>
            <a:r>
              <a:rPr lang="en-US" dirty="0">
                <a:solidFill>
                  <a:srgbClr val="0070C0"/>
                </a:solidFill>
              </a:rPr>
              <a:t>avoid </a:t>
            </a:r>
            <a:r>
              <a:rPr lang="en-US" dirty="0" smtClean="0">
                <a:solidFill>
                  <a:srgbClr val="0070C0"/>
                </a:solidFill>
              </a:rPr>
              <a:t>much data </a:t>
            </a:r>
            <a:r>
              <a:rPr lang="en-US" dirty="0">
                <a:solidFill>
                  <a:srgbClr val="0070C0"/>
                </a:solidFill>
              </a:rPr>
              <a:t>loss</a:t>
            </a:r>
            <a:r>
              <a:rPr lang="en-US" dirty="0"/>
              <a:t/>
            </a:r>
            <a:br>
              <a:rPr lang="en-US" dirty="0"/>
            </a:br>
            <a:endParaRPr lang="en-US" i="1" dirty="0" smtClean="0"/>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AutoNum type="arabicPeriod" startAt="3"/>
            </a:pPr>
            <a:r>
              <a:rPr lang="en-US" dirty="0" smtClean="0"/>
              <a:t>Save the .</a:t>
            </a:r>
            <a:r>
              <a:rPr lang="en-US" dirty="0" err="1" smtClean="0"/>
              <a:t>cfg</a:t>
            </a:r>
            <a:r>
              <a:rPr lang="en-US" dirty="0" smtClean="0"/>
              <a:t> file</a:t>
            </a:r>
          </a:p>
          <a:p>
            <a:pPr marL="0" indent="0">
              <a:buNone/>
            </a:pPr>
            <a:endParaRPr lang="en-US" i="1" dirty="0" smtClean="0"/>
          </a:p>
        </p:txBody>
      </p:sp>
      <p:pic>
        <p:nvPicPr>
          <p:cNvPr id="5123" name="Picture 3" descr="C:\Users\a0322690\Documents\Training\LPRF San Diego\loggingsetu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2492896"/>
            <a:ext cx="508471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50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Launch RTOS Analyzer </a:t>
            </a:r>
          </a:p>
        </p:txBody>
      </p:sp>
      <p:sp>
        <p:nvSpPr>
          <p:cNvPr id="35844" name="Rectangle 3"/>
          <p:cNvSpPr>
            <a:spLocks noGrp="1" noChangeArrowheads="1"/>
          </p:cNvSpPr>
          <p:nvPr>
            <p:ph idx="1"/>
          </p:nvPr>
        </p:nvSpPr>
        <p:spPr/>
        <p:txBody>
          <a:bodyPr/>
          <a:lstStyle/>
          <a:p>
            <a:r>
              <a:rPr lang="en-US" dirty="0"/>
              <a:t>Click the Debug button      to build, load the code and run to main()</a:t>
            </a:r>
          </a:p>
          <a:p>
            <a:r>
              <a:rPr lang="en-US" dirty="0" smtClean="0"/>
              <a:t>Go to menu </a:t>
            </a:r>
            <a:r>
              <a:rPr lang="en-US" i="1" dirty="0" smtClean="0"/>
              <a:t>Tools-&gt;RTOS Analyzer-&gt;Execution Analysis</a:t>
            </a:r>
          </a:p>
        </p:txBody>
      </p:sp>
      <p:pic>
        <p:nvPicPr>
          <p:cNvPr id="3074" name="Picture 2" descr="C:\Users\a0322690\Documents\Training\LPRF San Diego\execution_analysi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276" y="2132856"/>
            <a:ext cx="4565650" cy="3689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240483"/>
            <a:ext cx="301752" cy="274320"/>
          </a:xfrm>
          <a:prstGeom prst="rect">
            <a:avLst/>
          </a:prstGeom>
        </p:spPr>
      </p:pic>
    </p:spTree>
    <p:extLst>
      <p:ext uri="{BB962C8B-B14F-4D97-AF65-F5344CB8AC3E}">
        <p14:creationId xmlns:p14="http://schemas.microsoft.com/office/powerpoint/2010/main" val="2375444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r>
              <a:rPr lang="en-US" dirty="0" smtClean="0"/>
              <a:t>Analysis Configuration</a:t>
            </a:r>
          </a:p>
        </p:txBody>
      </p:sp>
      <p:sp>
        <p:nvSpPr>
          <p:cNvPr id="34820" name="Rectangle 3"/>
          <p:cNvSpPr>
            <a:spLocks noGrp="1" noChangeArrowheads="1"/>
          </p:cNvSpPr>
          <p:nvPr>
            <p:ph idx="1"/>
          </p:nvPr>
        </p:nvSpPr>
        <p:spPr>
          <a:xfrm>
            <a:off x="323528" y="1052736"/>
            <a:ext cx="8467725" cy="5256584"/>
          </a:xfrm>
        </p:spPr>
        <p:txBody>
          <a:bodyPr/>
          <a:lstStyle/>
          <a:p>
            <a:r>
              <a:rPr lang="en-US" dirty="0" smtClean="0"/>
              <a:t>In the </a:t>
            </a:r>
            <a:r>
              <a:rPr lang="en-US" i="1" dirty="0" smtClean="0"/>
              <a:t>Analysis Configuration </a:t>
            </a:r>
            <a:r>
              <a:rPr lang="en-US" dirty="0" smtClean="0"/>
              <a:t>dialog, the Analysis Feature “Execution Graph” should already be enabled</a:t>
            </a:r>
            <a:br>
              <a:rPr lang="en-US" dirty="0" smtClean="0"/>
            </a:br>
            <a:r>
              <a:rPr lang="en-US" dirty="0" smtClean="0">
                <a:solidFill>
                  <a:srgbClr val="0070C0"/>
                </a:solidFill>
              </a:rPr>
              <a:t>(Additional analysis features can be optionally selected here)</a:t>
            </a:r>
            <a:r>
              <a:rPr lang="en-US" dirty="0" smtClean="0"/>
              <a:t/>
            </a:r>
            <a:br>
              <a:rPr lang="en-US" dirty="0" smtClean="0"/>
            </a:br>
            <a:endParaRPr lang="en-US" dirty="0"/>
          </a:p>
          <a:p>
            <a:r>
              <a:rPr lang="en-US" dirty="0" smtClean="0"/>
              <a:t>Enable “CPU Load”</a:t>
            </a:r>
            <a:r>
              <a:rPr lang="en-US" dirty="0"/>
              <a:t/>
            </a:r>
            <a:br>
              <a:rPr lang="en-US" dirty="0"/>
            </a:br>
            <a:endParaRPr lang="en-US" dirty="0"/>
          </a:p>
          <a:p>
            <a:pPr>
              <a:buAutoNum type="arabicPeriod" startAt="3"/>
            </a:pPr>
            <a:r>
              <a:rPr lang="en-US" dirty="0" smtClean="0"/>
              <a:t>Click Start</a:t>
            </a:r>
            <a:br>
              <a:rPr lang="en-US" dirty="0" smtClean="0"/>
            </a:br>
            <a:r>
              <a:rPr lang="en-US" dirty="0" smtClean="0"/>
              <a:t/>
            </a:r>
            <a:br>
              <a:rPr lang="en-US" dirty="0" smtClean="0"/>
            </a:br>
            <a:r>
              <a:rPr lang="en-US" dirty="0" smtClean="0">
                <a:solidFill>
                  <a:srgbClr val="0070C0"/>
                </a:solidFill>
              </a:rPr>
              <a:t>The </a:t>
            </a:r>
            <a:r>
              <a:rPr lang="en-US" dirty="0">
                <a:solidFill>
                  <a:srgbClr val="0070C0"/>
                </a:solidFill>
              </a:rPr>
              <a:t>Live Session, Execution </a:t>
            </a:r>
            <a:r>
              <a:rPr lang="en-US" dirty="0" smtClean="0">
                <a:solidFill>
                  <a:srgbClr val="0070C0"/>
                </a:solidFill>
              </a:rPr>
              <a:t/>
            </a:r>
            <a:br>
              <a:rPr lang="en-US" dirty="0" smtClean="0">
                <a:solidFill>
                  <a:srgbClr val="0070C0"/>
                </a:solidFill>
              </a:rPr>
            </a:br>
            <a:r>
              <a:rPr lang="en-US" dirty="0" smtClean="0">
                <a:solidFill>
                  <a:srgbClr val="0070C0"/>
                </a:solidFill>
              </a:rPr>
              <a:t>Graph </a:t>
            </a:r>
            <a:r>
              <a:rPr lang="en-US" dirty="0">
                <a:solidFill>
                  <a:srgbClr val="0070C0"/>
                </a:solidFill>
              </a:rPr>
              <a:t>and CPU Load Graph </a:t>
            </a:r>
            <a:r>
              <a:rPr lang="en-US" dirty="0" smtClean="0">
                <a:solidFill>
                  <a:srgbClr val="0070C0"/>
                </a:solidFill>
              </a:rPr>
              <a:t/>
            </a:r>
            <a:br>
              <a:rPr lang="en-US" dirty="0" smtClean="0">
                <a:solidFill>
                  <a:srgbClr val="0070C0"/>
                </a:solidFill>
              </a:rPr>
            </a:br>
            <a:r>
              <a:rPr lang="en-US" dirty="0" smtClean="0">
                <a:solidFill>
                  <a:srgbClr val="0070C0"/>
                </a:solidFill>
              </a:rPr>
              <a:t>views </a:t>
            </a:r>
            <a:r>
              <a:rPr lang="en-US" dirty="0">
                <a:solidFill>
                  <a:srgbClr val="0070C0"/>
                </a:solidFill>
              </a:rPr>
              <a:t>will open</a:t>
            </a:r>
          </a:p>
          <a:p>
            <a:pPr marL="0" indent="0">
              <a:buNone/>
            </a:pPr>
            <a:r>
              <a:rPr lang="en-US" dirty="0" smtClean="0"/>
              <a:t/>
            </a:r>
            <a:br>
              <a:rPr lang="en-US" dirty="0" smtClean="0"/>
            </a:br>
            <a:r>
              <a:rPr lang="en-US" dirty="0" smtClean="0"/>
              <a:t/>
            </a:r>
            <a:br>
              <a:rPr lang="en-US" dirty="0" smtClean="0"/>
            </a:b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20" y="3882555"/>
            <a:ext cx="288000" cy="288000"/>
          </a:xfrm>
          <a:prstGeom prst="rect">
            <a:avLst/>
          </a:prstGeom>
        </p:spPr>
      </p:pic>
      <p:pic>
        <p:nvPicPr>
          <p:cNvPr id="5123" name="Picture 3" descr="C:\Users\a0322690\Documents\Training\LPRF San Diego\cc3200\analysis_conf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210" y="2106784"/>
            <a:ext cx="4824536" cy="412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64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Run the code</a:t>
            </a:r>
          </a:p>
        </p:txBody>
      </p:sp>
      <p:sp>
        <p:nvSpPr>
          <p:cNvPr id="37893" name="Rectangle 3"/>
          <p:cNvSpPr>
            <a:spLocks noGrp="1" noChangeArrowheads="1"/>
          </p:cNvSpPr>
          <p:nvPr>
            <p:ph idx="1"/>
          </p:nvPr>
        </p:nvSpPr>
        <p:spPr/>
        <p:txBody>
          <a:bodyPr/>
          <a:lstStyle/>
          <a:p>
            <a:r>
              <a:rPr lang="en-US" dirty="0"/>
              <a:t>Click the Resume button      to run</a:t>
            </a:r>
          </a:p>
          <a:p>
            <a:r>
              <a:rPr lang="en-US" dirty="0"/>
              <a:t>Let it run for ~</a:t>
            </a:r>
            <a:r>
              <a:rPr lang="en-US" dirty="0" smtClean="0"/>
              <a:t>5-10 </a:t>
            </a:r>
            <a:r>
              <a:rPr lang="en-US" dirty="0"/>
              <a:t>seconds, then click the Suspend       </a:t>
            </a:r>
            <a:r>
              <a:rPr lang="en-US" dirty="0" smtClean="0"/>
              <a:t>button </a:t>
            </a:r>
            <a:r>
              <a:rPr lang="en-US" dirty="0"/>
              <a:t>to halt</a:t>
            </a:r>
          </a:p>
          <a:p>
            <a:r>
              <a:rPr lang="en-US" dirty="0" smtClean="0"/>
              <a:t>Repeat this Run/Suspend process 3-4 times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26876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322" y="1796155"/>
            <a:ext cx="299257" cy="274320"/>
          </a:xfrm>
          <a:prstGeom prst="rect">
            <a:avLst/>
          </a:prstGeom>
        </p:spPr>
      </p:pic>
    </p:spTree>
    <p:extLst>
      <p:ext uri="{BB962C8B-B14F-4D97-AF65-F5344CB8AC3E}">
        <p14:creationId xmlns:p14="http://schemas.microsoft.com/office/powerpoint/2010/main" val="2525073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Execution Graph</a:t>
            </a:r>
          </a:p>
        </p:txBody>
      </p:sp>
      <p:sp>
        <p:nvSpPr>
          <p:cNvPr id="37893" name="Rectangle 3"/>
          <p:cNvSpPr>
            <a:spLocks noGrp="1" noChangeArrowheads="1"/>
          </p:cNvSpPr>
          <p:nvPr>
            <p:ph idx="1"/>
          </p:nvPr>
        </p:nvSpPr>
        <p:spPr/>
        <p:txBody>
          <a:bodyPr/>
          <a:lstStyle/>
          <a:p>
            <a:r>
              <a:rPr lang="en-US" dirty="0" smtClean="0"/>
              <a:t>Go to the </a:t>
            </a:r>
            <a:r>
              <a:rPr lang="en-US" i="1" dirty="0" smtClean="0"/>
              <a:t>Execution Graph </a:t>
            </a:r>
            <a:r>
              <a:rPr lang="en-US" dirty="0" smtClean="0"/>
              <a:t>view and expand the OS node in the Execution graph</a:t>
            </a:r>
          </a:p>
        </p:txBody>
      </p:sp>
      <p:pic>
        <p:nvPicPr>
          <p:cNvPr id="6146" name="Picture 2" descr="C:\Users\a0322690\Documents\Training\LPRF San Diego\cc3200\exec_grap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2" y="2636912"/>
            <a:ext cx="7329487" cy="21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6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Use Zoom in the Execution Graph</a:t>
            </a:r>
          </a:p>
        </p:txBody>
      </p:sp>
      <p:sp>
        <p:nvSpPr>
          <p:cNvPr id="39940" name="Content Placeholder 2"/>
          <p:cNvSpPr>
            <a:spLocks noGrp="1"/>
          </p:cNvSpPr>
          <p:nvPr>
            <p:ph idx="1"/>
          </p:nvPr>
        </p:nvSpPr>
        <p:spPr/>
        <p:txBody>
          <a:bodyPr/>
          <a:lstStyle/>
          <a:p>
            <a:r>
              <a:rPr lang="en-US" dirty="0" smtClean="0"/>
              <a:t>Use the zoom buttons on the Execution Graph toolbar to zoom in/out</a:t>
            </a:r>
          </a:p>
          <a:p>
            <a:r>
              <a:rPr lang="en-US" dirty="0" smtClean="0"/>
              <a:t>Zoom out a few times until you see many instances of </a:t>
            </a:r>
            <a:r>
              <a:rPr lang="en-US" dirty="0" err="1" smtClean="0"/>
              <a:t>taskLoad</a:t>
            </a:r>
            <a:endParaRPr lang="en-US" dirty="0" smtClean="0"/>
          </a:p>
          <a:p>
            <a:r>
              <a:rPr lang="en-US" dirty="0" smtClean="0"/>
              <a:t>Then zoom into one instance of </a:t>
            </a:r>
            <a:r>
              <a:rPr lang="en-US" dirty="0" err="1" smtClean="0"/>
              <a:t>taskLoad</a:t>
            </a:r>
            <a:r>
              <a:rPr lang="en-US" dirty="0"/>
              <a:t> </a:t>
            </a:r>
            <a:r>
              <a:rPr lang="en-US" dirty="0" smtClean="0"/>
              <a:t>using either:</a:t>
            </a:r>
          </a:p>
          <a:p>
            <a:pPr lvl="1"/>
            <a:r>
              <a:rPr lang="en-US" dirty="0" smtClean="0"/>
              <a:t>Zoom in and moving the time axis so you can see the task OR</a:t>
            </a:r>
          </a:p>
          <a:p>
            <a:pPr lvl="1"/>
            <a:r>
              <a:rPr lang="en-US" dirty="0" smtClean="0"/>
              <a:t>Using the </a:t>
            </a:r>
            <a:r>
              <a:rPr lang="en-US" dirty="0"/>
              <a:t>region zoom feature: </a:t>
            </a:r>
          </a:p>
          <a:p>
            <a:pPr lvl="2"/>
            <a:r>
              <a:rPr lang="en-US" dirty="0" smtClean="0"/>
              <a:t>Hold </a:t>
            </a:r>
            <a:r>
              <a:rPr lang="en-US" dirty="0"/>
              <a:t>the Alt key and the left mouse </a:t>
            </a:r>
            <a:r>
              <a:rPr lang="en-US" dirty="0" smtClean="0"/>
              <a:t>button</a:t>
            </a:r>
          </a:p>
          <a:p>
            <a:pPr lvl="2"/>
            <a:r>
              <a:rPr lang="en-US" dirty="0" smtClean="0"/>
              <a:t>As </a:t>
            </a:r>
            <a:r>
              <a:rPr lang="en-US" dirty="0"/>
              <a:t>you drag the cursor it shows you the zoom </a:t>
            </a:r>
            <a:r>
              <a:rPr lang="en-US" dirty="0" smtClean="0"/>
              <a:t>region</a:t>
            </a:r>
          </a:p>
          <a:p>
            <a:pPr lvl="2"/>
            <a:r>
              <a:rPr lang="en-US" dirty="0" smtClean="0"/>
              <a:t>Let </a:t>
            </a:r>
            <a:r>
              <a:rPr lang="en-US" dirty="0"/>
              <a:t>go of the mouse button and it will zoom into that region</a:t>
            </a:r>
          </a:p>
          <a:p>
            <a:pPr marL="463550" lvl="1" indent="0">
              <a:buNone/>
            </a:pPr>
            <a:endParaRPr lang="en-US" dirty="0" smtClean="0"/>
          </a:p>
        </p:txBody>
      </p:sp>
      <p:cxnSp>
        <p:nvCxnSpPr>
          <p:cNvPr id="3" name="Straight Arrow Connector 2"/>
          <p:cNvCxnSpPr/>
          <p:nvPr/>
        </p:nvCxnSpPr>
        <p:spPr>
          <a:xfrm flipH="1">
            <a:off x="6372200" y="1556792"/>
            <a:ext cx="1197248" cy="2736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descr="C:\Users\a0322690\Documents\Training\LPRF San Diego\cc3200\exec_grap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293096"/>
            <a:ext cx="6257825" cy="183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4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0322690\Documents\Training\LPRF San Diego\cc3200\exec_graph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15624"/>
            <a:ext cx="6551674" cy="1931632"/>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3"/>
          <p:cNvSpPr>
            <a:spLocks noGrp="1" noChangeArrowheads="1"/>
          </p:cNvSpPr>
          <p:nvPr>
            <p:ph idx="1"/>
          </p:nvPr>
        </p:nvSpPr>
        <p:spPr>
          <a:xfrm>
            <a:off x="323528" y="986966"/>
            <a:ext cx="8467725" cy="5178337"/>
          </a:xfrm>
        </p:spPr>
        <p:txBody>
          <a:bodyPr/>
          <a:lstStyle/>
          <a:p>
            <a:r>
              <a:rPr lang="en-US" dirty="0" smtClean="0"/>
              <a:t>Right click and select “Insert Measurement Mark”.  Drag it to the start of </a:t>
            </a:r>
            <a:r>
              <a:rPr lang="en-US" dirty="0" err="1" smtClean="0"/>
              <a:t>taskLoad</a:t>
            </a:r>
            <a:r>
              <a:rPr lang="en-US" dirty="0" smtClean="0"/>
              <a:t> and click the left mouse button</a:t>
            </a:r>
          </a:p>
          <a:p>
            <a:r>
              <a:rPr lang="en-US" dirty="0"/>
              <a:t>Right click and select “Insert Measurement Mark”.  Drag it to the </a:t>
            </a:r>
            <a:r>
              <a:rPr lang="en-US" dirty="0" smtClean="0"/>
              <a:t>end </a:t>
            </a:r>
            <a:r>
              <a:rPr lang="en-US" dirty="0"/>
              <a:t>of the </a:t>
            </a:r>
            <a:r>
              <a:rPr lang="en-US" dirty="0" smtClean="0"/>
              <a:t>same </a:t>
            </a:r>
            <a:r>
              <a:rPr lang="en-US" dirty="0" err="1" smtClean="0"/>
              <a:t>taskLoad</a:t>
            </a:r>
            <a:r>
              <a:rPr lang="en-US" dirty="0" smtClean="0"/>
              <a:t> </a:t>
            </a:r>
            <a:r>
              <a:rPr lang="en-US" dirty="0"/>
              <a:t>and click the left mouse button</a:t>
            </a:r>
          </a:p>
          <a:p>
            <a:r>
              <a:rPr lang="en-US" dirty="0" smtClean="0"/>
              <a:t>The time spent in task1Fxn is shown at the top of the view:</a:t>
            </a:r>
            <a:br>
              <a:rPr lang="en-US" dirty="0" smtClean="0"/>
            </a:br>
            <a:r>
              <a:rPr lang="en-US" dirty="0" smtClean="0"/>
              <a:t>X2 – X1 = </a:t>
            </a:r>
            <a:r>
              <a:rPr lang="en-US" dirty="0"/>
              <a:t>7</a:t>
            </a:r>
            <a:r>
              <a:rPr lang="en-US" dirty="0" smtClean="0"/>
              <a:t>us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To remove the measurement marks, right-click </a:t>
            </a:r>
            <a:r>
              <a:rPr lang="en-US" dirty="0"/>
              <a:t>inside the view and select “Remove All Measurement Marks”</a:t>
            </a:r>
          </a:p>
          <a:p>
            <a:endParaRPr lang="en-US" dirty="0" smtClean="0"/>
          </a:p>
          <a:p>
            <a:endParaRPr lang="en-US" dirty="0" smtClean="0"/>
          </a:p>
        </p:txBody>
      </p:sp>
      <p:sp>
        <p:nvSpPr>
          <p:cNvPr id="40962" name="Rectangle 2"/>
          <p:cNvSpPr>
            <a:spLocks noGrp="1" noChangeArrowheads="1"/>
          </p:cNvSpPr>
          <p:nvPr>
            <p:ph type="title"/>
          </p:nvPr>
        </p:nvSpPr>
        <p:spPr>
          <a:xfrm>
            <a:off x="231774" y="142875"/>
            <a:ext cx="8660705" cy="814388"/>
          </a:xfrm>
        </p:spPr>
        <p:txBody>
          <a:bodyPr/>
          <a:lstStyle/>
          <a:p>
            <a:r>
              <a:rPr lang="en-US" dirty="0" smtClean="0"/>
              <a:t>Use Measurement Marks to measure Time</a:t>
            </a:r>
          </a:p>
        </p:txBody>
      </p:sp>
      <p:sp>
        <p:nvSpPr>
          <p:cNvPr id="6" name="Rectangle 6"/>
          <p:cNvSpPr>
            <a:spLocks noChangeArrowheads="1"/>
          </p:cNvSpPr>
          <p:nvPr/>
        </p:nvSpPr>
        <p:spPr bwMode="auto">
          <a:xfrm>
            <a:off x="7596336" y="4349887"/>
            <a:ext cx="1564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smtClean="0">
                <a:solidFill>
                  <a:srgbClr val="0070C0"/>
                </a:solidFill>
              </a:rPr>
              <a:t>Measurement </a:t>
            </a:r>
            <a:br>
              <a:rPr lang="en-US" sz="1600" b="1" dirty="0" smtClean="0">
                <a:solidFill>
                  <a:srgbClr val="0070C0"/>
                </a:solidFill>
              </a:rPr>
            </a:br>
            <a:r>
              <a:rPr lang="en-US" sz="1600" b="1" dirty="0" smtClean="0">
                <a:solidFill>
                  <a:srgbClr val="0070C0"/>
                </a:solidFill>
              </a:rPr>
              <a:t>marks</a:t>
            </a:r>
            <a:endParaRPr lang="en-US" sz="1600" b="1" dirty="0"/>
          </a:p>
        </p:txBody>
      </p:sp>
      <p:sp>
        <p:nvSpPr>
          <p:cNvPr id="7" name="Line 8"/>
          <p:cNvSpPr>
            <a:spLocks noChangeShapeType="1"/>
          </p:cNvSpPr>
          <p:nvPr/>
        </p:nvSpPr>
        <p:spPr bwMode="auto">
          <a:xfrm flipH="1" flipV="1">
            <a:off x="5292080" y="4149077"/>
            <a:ext cx="2304256" cy="444115"/>
          </a:xfrm>
          <a:prstGeom prst="line">
            <a:avLst/>
          </a:prstGeom>
          <a:noFill/>
          <a:ln w="12700">
            <a:solidFill>
              <a:srgbClr val="66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p:cNvSpPr>
            <a:spLocks noChangeShapeType="1"/>
          </p:cNvSpPr>
          <p:nvPr/>
        </p:nvSpPr>
        <p:spPr bwMode="auto">
          <a:xfrm flipH="1">
            <a:off x="3707904" y="4593193"/>
            <a:ext cx="3888432" cy="49081"/>
          </a:xfrm>
          <a:prstGeom prst="line">
            <a:avLst/>
          </a:prstGeom>
          <a:noFill/>
          <a:ln w="12700">
            <a:solidFill>
              <a:srgbClr val="66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839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dirty="0" smtClean="0"/>
              <a:t>Configure TI-RTOS using XGCONF</a:t>
            </a:r>
          </a:p>
        </p:txBody>
      </p:sp>
      <p:sp>
        <p:nvSpPr>
          <p:cNvPr id="21506" name="Rectangle 3"/>
          <p:cNvSpPr>
            <a:spLocks noGrp="1" noChangeArrowheads="1"/>
          </p:cNvSpPr>
          <p:nvPr>
            <p:ph idx="1"/>
          </p:nvPr>
        </p:nvSpPr>
        <p:spPr/>
        <p:txBody>
          <a:bodyPr/>
          <a:lstStyle/>
          <a:p>
            <a:r>
              <a:rPr lang="en-US" dirty="0" smtClean="0"/>
              <a:t>TI-RTOS and its components can be viewed and configured using the XGCONF graphical configuration editor included with CCS</a:t>
            </a:r>
          </a:p>
          <a:p>
            <a:r>
              <a:rPr lang="en-US" dirty="0" smtClean="0"/>
              <a:t>Double-clicking on configuration (.</a:t>
            </a:r>
            <a:r>
              <a:rPr lang="en-US" dirty="0" err="1" smtClean="0"/>
              <a:t>cfg</a:t>
            </a:r>
            <a:r>
              <a:rPr lang="en-US" dirty="0" smtClean="0"/>
              <a:t>) file in Project Explorer opens it in XGCONF graphical editor by default</a:t>
            </a:r>
          </a:p>
          <a:p>
            <a:r>
              <a:rPr lang="en-US" dirty="0" smtClean="0"/>
              <a:t>XGCONF is made up of </a:t>
            </a:r>
            <a:br>
              <a:rPr lang="en-US" dirty="0" smtClean="0"/>
            </a:br>
            <a:r>
              <a:rPr lang="en-US" dirty="0" smtClean="0"/>
              <a:t>several views that are </a:t>
            </a:r>
            <a:br>
              <a:rPr lang="en-US" dirty="0" smtClean="0"/>
            </a:br>
            <a:r>
              <a:rPr lang="en-US" dirty="0" smtClean="0"/>
              <a:t>used together</a:t>
            </a:r>
          </a:p>
          <a:p>
            <a:pPr lvl="1"/>
            <a:r>
              <a:rPr lang="en-US" dirty="0" smtClean="0"/>
              <a:t>Property view</a:t>
            </a:r>
          </a:p>
          <a:p>
            <a:pPr lvl="1"/>
            <a:r>
              <a:rPr lang="en-US" dirty="0" smtClean="0"/>
              <a:t>Outline view</a:t>
            </a:r>
          </a:p>
          <a:p>
            <a:pPr lvl="1"/>
            <a:r>
              <a:rPr lang="en-US" dirty="0" smtClean="0"/>
              <a:t>Available Products view</a:t>
            </a:r>
            <a:endParaRPr lang="en-US" dirty="0"/>
          </a:p>
          <a:p>
            <a:r>
              <a:rPr lang="en-US" dirty="0" smtClean="0"/>
              <a:t>One or more views can </a:t>
            </a:r>
            <a:br>
              <a:rPr lang="en-US" dirty="0" smtClean="0"/>
            </a:br>
            <a:r>
              <a:rPr lang="en-US" dirty="0" smtClean="0"/>
              <a:t>be used for configuring </a:t>
            </a:r>
            <a:br>
              <a:rPr lang="en-US" dirty="0" smtClean="0"/>
            </a:br>
            <a:r>
              <a:rPr lang="en-US" dirty="0" smtClean="0"/>
              <a:t>TI-RTOS and other </a:t>
            </a:r>
            <a:br>
              <a:rPr lang="en-US" dirty="0" smtClean="0"/>
            </a:br>
            <a:r>
              <a:rPr lang="en-US" dirty="0" smtClean="0"/>
              <a:t>components</a:t>
            </a:r>
            <a:br>
              <a:rPr lang="en-US" dirty="0" smtClean="0"/>
            </a:br>
            <a:endParaRPr lang="en-US" dirty="0" smtClean="0"/>
          </a:p>
          <a:p>
            <a:pPr lvl="1"/>
            <a:endParaRPr lang="en-US" dirty="0" smtClean="0"/>
          </a:p>
          <a:p>
            <a:pPr lvl="1"/>
            <a:endParaRPr lang="en-US" dirty="0" smtClean="0"/>
          </a:p>
        </p:txBody>
      </p:sp>
      <p:pic>
        <p:nvPicPr>
          <p:cNvPr id="21507" name="Picture 12" descr="C:\Users\a0322690\Documents\Training\RTA_SystemAnalyzer\screenshots\tivalaunchpad\xgconf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75" y="2916238"/>
            <a:ext cx="50260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ounded Rectangle 12"/>
          <p:cNvSpPr>
            <a:spLocks noChangeArrowheads="1"/>
          </p:cNvSpPr>
          <p:nvPr/>
        </p:nvSpPr>
        <p:spPr bwMode="auto">
          <a:xfrm>
            <a:off x="8181975" y="3182938"/>
            <a:ext cx="736600" cy="2838450"/>
          </a:xfrm>
          <a:prstGeom prst="roundRect">
            <a:avLst>
              <a:gd name="adj" fmla="val 16667"/>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1" name="Rounded Rectangle 11"/>
          <p:cNvSpPr>
            <a:spLocks noChangeArrowheads="1"/>
          </p:cNvSpPr>
          <p:nvPr/>
        </p:nvSpPr>
        <p:spPr bwMode="auto">
          <a:xfrm>
            <a:off x="4903788" y="3230563"/>
            <a:ext cx="3254375" cy="2719387"/>
          </a:xfrm>
          <a:prstGeom prst="roundRect">
            <a:avLst>
              <a:gd name="adj" fmla="val 16667"/>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Rounded Rectangle 8"/>
          <p:cNvSpPr>
            <a:spLocks noChangeArrowheads="1"/>
          </p:cNvSpPr>
          <p:nvPr/>
        </p:nvSpPr>
        <p:spPr bwMode="auto">
          <a:xfrm>
            <a:off x="3930650" y="4667250"/>
            <a:ext cx="938213" cy="1354138"/>
          </a:xfrm>
          <a:prstGeom prst="roundRect">
            <a:avLst>
              <a:gd name="adj" fmla="val 16667"/>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1513" name="Straight Arrow Connector 14"/>
          <p:cNvCxnSpPr>
            <a:cxnSpLocks noChangeShapeType="1"/>
          </p:cNvCxnSpPr>
          <p:nvPr/>
        </p:nvCxnSpPr>
        <p:spPr bwMode="auto">
          <a:xfrm>
            <a:off x="3278188" y="4679156"/>
            <a:ext cx="641350" cy="250032"/>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14" name="Straight Arrow Connector 16"/>
          <p:cNvCxnSpPr>
            <a:cxnSpLocks noChangeShapeType="1"/>
          </p:cNvCxnSpPr>
          <p:nvPr/>
        </p:nvCxnSpPr>
        <p:spPr bwMode="auto">
          <a:xfrm flipV="1">
            <a:off x="2267744" y="3895726"/>
            <a:ext cx="5842794" cy="39737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15" name="Straight Arrow Connector 18"/>
          <p:cNvCxnSpPr>
            <a:cxnSpLocks noChangeShapeType="1"/>
          </p:cNvCxnSpPr>
          <p:nvPr/>
        </p:nvCxnSpPr>
        <p:spPr bwMode="auto">
          <a:xfrm flipV="1">
            <a:off x="2411760" y="3609975"/>
            <a:ext cx="2445990" cy="285751"/>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0924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Use RTOS Analyzer</a:t>
            </a:r>
          </a:p>
        </p:txBody>
      </p:sp>
      <p:sp>
        <p:nvSpPr>
          <p:cNvPr id="51204" name="Rectangle 3"/>
          <p:cNvSpPr>
            <a:spLocks noGrp="1" noChangeArrowheads="1"/>
          </p:cNvSpPr>
          <p:nvPr>
            <p:ph idx="1"/>
          </p:nvPr>
        </p:nvSpPr>
        <p:spPr>
          <a:xfrm>
            <a:off x="333375" y="1185862"/>
            <a:ext cx="8176609" cy="4979441"/>
          </a:xfrm>
        </p:spPr>
        <p:txBody>
          <a:bodyPr/>
          <a:lstStyle/>
          <a:p>
            <a:r>
              <a:rPr lang="en-US" dirty="0" smtClean="0"/>
              <a:t>Go to </a:t>
            </a:r>
            <a:r>
              <a:rPr lang="en-US" i="1" dirty="0" smtClean="0"/>
              <a:t>CPU </a:t>
            </a:r>
            <a:r>
              <a:rPr lang="en-US" i="1" dirty="0" err="1" smtClean="0"/>
              <a:t>Load:Graph</a:t>
            </a:r>
            <a:r>
              <a:rPr lang="en-US" i="1" dirty="0" smtClean="0"/>
              <a:t> </a:t>
            </a:r>
            <a:r>
              <a:rPr lang="en-US" dirty="0" smtClean="0"/>
              <a:t>view</a:t>
            </a:r>
            <a:endParaRPr lang="en-US" dirty="0"/>
          </a:p>
          <a:p>
            <a:r>
              <a:rPr lang="en-US" dirty="0" smtClean="0"/>
              <a:t>Zoom out a few times (The Load graph should look like a </a:t>
            </a:r>
            <a:r>
              <a:rPr lang="en-US" dirty="0" err="1" smtClean="0"/>
              <a:t>stairstep</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solidFill>
                  <a:srgbClr val="0070C0"/>
                </a:solidFill>
              </a:rPr>
              <a:t>The </a:t>
            </a:r>
            <a:r>
              <a:rPr lang="en-US" dirty="0">
                <a:solidFill>
                  <a:srgbClr val="0070C0"/>
                </a:solidFill>
              </a:rPr>
              <a:t>Load Analysis views can be opened </a:t>
            </a:r>
            <a:r>
              <a:rPr lang="en-US" dirty="0" smtClean="0">
                <a:solidFill>
                  <a:srgbClr val="0070C0"/>
                </a:solidFill>
              </a:rPr>
              <a:t/>
            </a:r>
            <a:br>
              <a:rPr lang="en-US" dirty="0" smtClean="0">
                <a:solidFill>
                  <a:srgbClr val="0070C0"/>
                </a:solidFill>
              </a:rPr>
            </a:br>
            <a:r>
              <a:rPr lang="en-US" dirty="0" smtClean="0">
                <a:solidFill>
                  <a:srgbClr val="0070C0"/>
                </a:solidFill>
              </a:rPr>
              <a:t>as </a:t>
            </a:r>
            <a:r>
              <a:rPr lang="en-US" dirty="0">
                <a:solidFill>
                  <a:srgbClr val="0070C0"/>
                </a:solidFill>
              </a:rPr>
              <a:t>Graphs, Summary logs or Detailed </a:t>
            </a:r>
            <a:r>
              <a:rPr lang="en-US" dirty="0" smtClean="0">
                <a:solidFill>
                  <a:srgbClr val="0070C0"/>
                </a:solidFill>
              </a:rPr>
              <a:t>logs</a:t>
            </a:r>
            <a:br>
              <a:rPr lang="en-US" dirty="0" smtClean="0">
                <a:solidFill>
                  <a:srgbClr val="0070C0"/>
                </a:solidFill>
              </a:rPr>
            </a:br>
            <a:r>
              <a:rPr lang="en-US" dirty="0" smtClean="0">
                <a:solidFill>
                  <a:srgbClr val="0070C0"/>
                </a:solidFill>
              </a:rPr>
              <a:t>The </a:t>
            </a:r>
            <a:r>
              <a:rPr lang="en-US" i="1" dirty="0" smtClean="0">
                <a:solidFill>
                  <a:srgbClr val="0070C0"/>
                </a:solidFill>
              </a:rPr>
              <a:t>Summary </a:t>
            </a:r>
            <a:r>
              <a:rPr lang="en-US" dirty="0" smtClean="0">
                <a:solidFill>
                  <a:srgbClr val="0070C0"/>
                </a:solidFill>
              </a:rPr>
              <a:t>views </a:t>
            </a:r>
            <a:r>
              <a:rPr lang="en-US" dirty="0">
                <a:solidFill>
                  <a:srgbClr val="0070C0"/>
                </a:solidFill>
              </a:rPr>
              <a:t>numerically </a:t>
            </a:r>
            <a:r>
              <a:rPr lang="en-US" dirty="0" smtClean="0">
                <a:solidFill>
                  <a:srgbClr val="0070C0"/>
                </a:solidFill>
              </a:rPr>
              <a:t>show </a:t>
            </a:r>
            <a:br>
              <a:rPr lang="en-US" dirty="0" smtClean="0">
                <a:solidFill>
                  <a:srgbClr val="0070C0"/>
                </a:solidFill>
              </a:rPr>
            </a:br>
            <a:r>
              <a:rPr lang="en-US" dirty="0" smtClean="0">
                <a:solidFill>
                  <a:srgbClr val="0070C0"/>
                </a:solidFill>
              </a:rPr>
              <a:t>the </a:t>
            </a:r>
            <a:r>
              <a:rPr lang="en-US" dirty="0">
                <a:solidFill>
                  <a:srgbClr val="0070C0"/>
                </a:solidFill>
              </a:rPr>
              <a:t>min, max </a:t>
            </a:r>
            <a:r>
              <a:rPr lang="en-US" dirty="0" smtClean="0">
                <a:solidFill>
                  <a:srgbClr val="0070C0"/>
                </a:solidFill>
              </a:rPr>
              <a:t>and </a:t>
            </a:r>
            <a:r>
              <a:rPr lang="en-US" dirty="0">
                <a:solidFill>
                  <a:srgbClr val="0070C0"/>
                </a:solidFill>
              </a:rPr>
              <a:t>average load </a:t>
            </a:r>
            <a:r>
              <a:rPr lang="en-US" dirty="0" smtClean="0">
                <a:solidFill>
                  <a:srgbClr val="0070C0"/>
                </a:solidFill>
              </a:rPr>
              <a:t>values</a:t>
            </a:r>
            <a:endParaRPr lang="en-US" dirty="0" smtClean="0"/>
          </a:p>
          <a:p>
            <a:r>
              <a:rPr lang="en-US" dirty="0" smtClean="0"/>
              <a:t>When finished with analysis, click the Terminate      button</a:t>
            </a:r>
          </a:p>
          <a:p>
            <a:endParaRPr lang="en-US" dirty="0" smtClean="0"/>
          </a:p>
        </p:txBody>
      </p:sp>
      <p:sp>
        <p:nvSpPr>
          <p:cNvPr id="54274"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84C20D87-47A0-4E77-8AF0-4957617D0EB0}" type="slidenum">
              <a:rPr lang="en-US" smtClean="0">
                <a:solidFill>
                  <a:srgbClr val="000000"/>
                </a:solidFill>
              </a:rPr>
              <a:pPr/>
              <a:t>30</a:t>
            </a:fld>
            <a:endParaRPr lang="en-US" smtClean="0">
              <a:solidFill>
                <a:srgbClr val="000000"/>
              </a:solidFill>
            </a:endParaRPr>
          </a:p>
        </p:txBody>
      </p:sp>
      <p:pic>
        <p:nvPicPr>
          <p:cNvPr id="54278" name="Picture 10"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464" y="5661248"/>
            <a:ext cx="217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64" y="417993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a0322690\Documents\Training\LPRF San Diego\cc3200\cpuloa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1" y="2160588"/>
            <a:ext cx="4621261" cy="162165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0322690\Documents\Training\LPRF San Diego\cc3200\cpuload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113" y="3714995"/>
            <a:ext cx="3384376" cy="17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5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dirty="0" smtClean="0"/>
              <a:t>Exercise Summary</a:t>
            </a:r>
          </a:p>
        </p:txBody>
      </p:sp>
      <p:sp>
        <p:nvSpPr>
          <p:cNvPr id="55300" name="Rectangle 3"/>
          <p:cNvSpPr>
            <a:spLocks noGrp="1" noChangeArrowheads="1"/>
          </p:cNvSpPr>
          <p:nvPr>
            <p:ph idx="1"/>
          </p:nvPr>
        </p:nvSpPr>
        <p:spPr/>
        <p:txBody>
          <a:bodyPr/>
          <a:lstStyle/>
          <a:p>
            <a:r>
              <a:rPr lang="en-US" dirty="0" smtClean="0"/>
              <a:t>After completing the lab you should be familiar with:</a:t>
            </a:r>
          </a:p>
          <a:p>
            <a:pPr lvl="1"/>
            <a:r>
              <a:rPr lang="en-US" dirty="0" smtClean="0"/>
              <a:t>Using ROV (RTOS Object View) to inspect state of the scheduler, threads and objects in the system.</a:t>
            </a:r>
          </a:p>
          <a:p>
            <a:pPr lvl="1"/>
            <a:r>
              <a:rPr lang="en-US" dirty="0" smtClean="0"/>
              <a:t>Using RTOS Analyzer to view RTA data (execution graph, task/CPU load).</a:t>
            </a:r>
          </a:p>
          <a:p>
            <a:r>
              <a:rPr lang="en-US" dirty="0" smtClean="0"/>
              <a:t>Additional References:</a:t>
            </a:r>
          </a:p>
          <a:p>
            <a:pPr lvl="1"/>
            <a:r>
              <a:rPr lang="en-US" dirty="0" smtClean="0"/>
              <a:t>TI-RTOS </a:t>
            </a:r>
            <a:r>
              <a:rPr lang="en-US" dirty="0"/>
              <a:t>Users </a:t>
            </a:r>
            <a:r>
              <a:rPr lang="en-US" dirty="0" smtClean="0"/>
              <a:t>Guide: </a:t>
            </a:r>
            <a:r>
              <a:rPr lang="en-US" dirty="0" smtClean="0">
                <a:hlinkClick r:id="rId3"/>
              </a:rPr>
              <a:t>http</a:t>
            </a:r>
            <a:r>
              <a:rPr lang="en-US" dirty="0">
                <a:hlinkClick r:id="rId3"/>
              </a:rPr>
              <a:t>://</a:t>
            </a:r>
            <a:r>
              <a:rPr lang="en-US" dirty="0" smtClean="0">
                <a:hlinkClick r:id="rId3"/>
              </a:rPr>
              <a:t>www.ti.com/lit/spruhd4</a:t>
            </a:r>
            <a:endParaRPr lang="en-US" dirty="0" smtClean="0"/>
          </a:p>
          <a:p>
            <a:pPr lvl="1"/>
            <a:r>
              <a:rPr lang="en-US" dirty="0" smtClean="0"/>
              <a:t>System Analyzer Users Guide: </a:t>
            </a:r>
            <a:r>
              <a:rPr lang="en-US" dirty="0" smtClean="0">
                <a:hlinkClick r:id="rId4"/>
              </a:rPr>
              <a:t>http://www.ti.com/lit/spruh43</a:t>
            </a:r>
            <a:endParaRPr lang="en-US" dirty="0" smtClean="0"/>
          </a:p>
          <a:p>
            <a:pPr lvl="1"/>
            <a:r>
              <a:rPr lang="en-US" dirty="0" smtClean="0"/>
              <a:t>SYSBIOS Wiki: </a:t>
            </a:r>
            <a:r>
              <a:rPr lang="en-US" dirty="0" smtClean="0">
                <a:hlinkClick r:id="rId5"/>
              </a:rPr>
              <a:t>http://processors.wiki.ti.com/index.php?title=Category:SYSBIOS</a:t>
            </a:r>
            <a:endParaRPr lang="en-US" dirty="0" smtClean="0"/>
          </a:p>
        </p:txBody>
      </p:sp>
      <p:sp>
        <p:nvSpPr>
          <p:cNvPr id="55298"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77D8C913-7E44-4367-9427-50212EAFE388}" type="slidenum">
              <a:rPr lang="en-US" smtClean="0"/>
              <a:pPr/>
              <a:t>31</a:t>
            </a:fld>
            <a:endParaRPr lang="en-US" smtClean="0"/>
          </a:p>
        </p:txBody>
      </p:sp>
    </p:spTree>
    <p:extLst>
      <p:ext uri="{BB962C8B-B14F-4D97-AF65-F5344CB8AC3E}">
        <p14:creationId xmlns:p14="http://schemas.microsoft.com/office/powerpoint/2010/main" val="3042657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204864"/>
            <a:ext cx="7772400" cy="1362075"/>
          </a:xfrm>
        </p:spPr>
        <p:txBody>
          <a:bodyPr/>
          <a:lstStyle/>
          <a:p>
            <a:r>
              <a:rPr lang="en-US" dirty="0" smtClean="0"/>
              <a:t>LAB 2: Add ANALYSIS SUPPORT TO TI-RTOS APPLICATION</a:t>
            </a:r>
            <a:br>
              <a:rPr lang="en-US" dirty="0" smtClean="0"/>
            </a:br>
            <a:endParaRPr lang="en-US" dirty="0"/>
          </a:p>
        </p:txBody>
      </p:sp>
      <p:sp>
        <p:nvSpPr>
          <p:cNvPr id="5" name="TextBox 4"/>
          <p:cNvSpPr txBox="1"/>
          <p:nvPr/>
        </p:nvSpPr>
        <p:spPr>
          <a:xfrm>
            <a:off x="2483768" y="3978642"/>
            <a:ext cx="3960440" cy="523220"/>
          </a:xfrm>
          <a:prstGeom prst="rect">
            <a:avLst/>
          </a:prstGeom>
          <a:noFill/>
        </p:spPr>
        <p:txBody>
          <a:bodyPr wrap="square" rtlCol="0">
            <a:spAutoFit/>
          </a:bodyPr>
          <a:lstStyle/>
          <a:p>
            <a:pPr algn="ctr"/>
            <a:r>
              <a:rPr lang="en-US" sz="2800" b="1" dirty="0">
                <a:solidFill>
                  <a:srgbClr val="FF0000"/>
                </a:solidFill>
                <a:latin typeface="+mj-lt"/>
              </a:rPr>
              <a:t>3</a:t>
            </a:r>
            <a:r>
              <a:rPr lang="en-US" sz="2800" b="1" dirty="0" smtClean="0">
                <a:solidFill>
                  <a:srgbClr val="FF0000"/>
                </a:solidFill>
                <a:latin typeface="+mj-lt"/>
              </a:rPr>
              <a:t>0 MINUTES</a:t>
            </a:r>
            <a:endParaRPr lang="en-US" sz="2800" b="1" dirty="0">
              <a:solidFill>
                <a:srgbClr val="FF0000"/>
              </a:solidFill>
              <a:latin typeface="+mj-lt"/>
            </a:endParaRPr>
          </a:p>
        </p:txBody>
      </p:sp>
      <p:sp>
        <p:nvSpPr>
          <p:cNvPr id="7" name="TextBox 6"/>
          <p:cNvSpPr txBox="1"/>
          <p:nvPr/>
        </p:nvSpPr>
        <p:spPr>
          <a:xfrm>
            <a:off x="899592" y="5085184"/>
            <a:ext cx="7272808" cy="369332"/>
          </a:xfrm>
          <a:prstGeom prst="rect">
            <a:avLst/>
          </a:prstGeom>
          <a:noFill/>
          <a:ln>
            <a:solidFill>
              <a:schemeClr val="tx1"/>
            </a:solidFill>
          </a:ln>
        </p:spPr>
        <p:txBody>
          <a:bodyPr wrap="square" rtlCol="0">
            <a:spAutoFit/>
          </a:bodyPr>
          <a:lstStyle/>
          <a:p>
            <a:r>
              <a:rPr lang="en-US" dirty="0" smtClean="0"/>
              <a:t>Open CCS and select a workspace (the default is fine)</a:t>
            </a:r>
          </a:p>
        </p:txBody>
      </p:sp>
    </p:spTree>
    <p:extLst>
      <p:ext uri="{BB962C8B-B14F-4D97-AF65-F5344CB8AC3E}">
        <p14:creationId xmlns:p14="http://schemas.microsoft.com/office/powerpoint/2010/main" val="16665929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p:txBody>
          <a:bodyPr/>
          <a:lstStyle/>
          <a:p>
            <a:pPr>
              <a:defRPr/>
            </a:pPr>
            <a:r>
              <a:rPr lang="en-CA" sz="3200" dirty="0" smtClean="0"/>
              <a:t>LAB 2: Exercise Summary</a:t>
            </a:r>
          </a:p>
        </p:txBody>
      </p:sp>
      <p:sp>
        <p:nvSpPr>
          <p:cNvPr id="59394" name="Content Placeholder 4"/>
          <p:cNvSpPr>
            <a:spLocks noGrp="1"/>
          </p:cNvSpPr>
          <p:nvPr>
            <p:ph idx="1"/>
          </p:nvPr>
        </p:nvSpPr>
        <p:spPr/>
        <p:txBody>
          <a:bodyPr/>
          <a:lstStyle/>
          <a:p>
            <a:r>
              <a:rPr lang="en-CA" sz="2000" dirty="0" smtClean="0"/>
              <a:t>Objectives</a:t>
            </a:r>
          </a:p>
          <a:p>
            <a:pPr lvl="1"/>
            <a:r>
              <a:rPr lang="en-US" dirty="0" smtClean="0"/>
              <a:t>Configure </a:t>
            </a:r>
            <a:r>
              <a:rPr lang="en-US" dirty="0"/>
              <a:t>a </a:t>
            </a:r>
            <a:r>
              <a:rPr lang="en-US" dirty="0" smtClean="0"/>
              <a:t>TI-RTOS </a:t>
            </a:r>
            <a:r>
              <a:rPr lang="en-US" dirty="0"/>
              <a:t>application to </a:t>
            </a:r>
            <a:r>
              <a:rPr lang="en-US" dirty="0" smtClean="0"/>
              <a:t>enable data logging from pre-instrumented SYS/BIOS threads, and transport data to host using JTAG</a:t>
            </a:r>
          </a:p>
          <a:p>
            <a:pPr lvl="1"/>
            <a:r>
              <a:rPr lang="en-US" dirty="0"/>
              <a:t>M</a:t>
            </a:r>
            <a:r>
              <a:rPr lang="en-US" dirty="0" smtClean="0"/>
              <a:t>odify the app to transport the data to the host through UART instead of JTAG</a:t>
            </a:r>
            <a:endParaRPr lang="en-US" dirty="0"/>
          </a:p>
          <a:p>
            <a:r>
              <a:rPr lang="en-CA" sz="2000" dirty="0" smtClean="0"/>
              <a:t>Tools and Concepts Covered</a:t>
            </a:r>
          </a:p>
          <a:p>
            <a:pPr lvl="1"/>
            <a:r>
              <a:rPr lang="en-CA" dirty="0" smtClean="0"/>
              <a:t>Enabling data logging in RTSC configuration file</a:t>
            </a:r>
            <a:endParaRPr lang="en-CA" sz="1800" dirty="0" smtClean="0"/>
          </a:p>
          <a:p>
            <a:pPr lvl="1"/>
            <a:r>
              <a:rPr lang="en-CA" dirty="0" smtClean="0"/>
              <a:t>Configuring UIA Logger based on event upload method</a:t>
            </a:r>
          </a:p>
          <a:p>
            <a:pPr lvl="1"/>
            <a:r>
              <a:rPr lang="en-CA" dirty="0" smtClean="0"/>
              <a:t>Setting UIA Logger to upload data over UART during SYS/BIOS Idle task</a:t>
            </a:r>
          </a:p>
          <a:p>
            <a:r>
              <a:rPr lang="en-CA" dirty="0" smtClean="0"/>
              <a:t>Summary</a:t>
            </a:r>
            <a:endParaRPr lang="en-CA" dirty="0"/>
          </a:p>
          <a:p>
            <a:pPr lvl="1"/>
            <a:r>
              <a:rPr lang="en-CA" dirty="0" smtClean="0"/>
              <a:t>This lab takes a TI-RTOS example that does not have logging enabled and shows how to modify it to enable data logging and also how to configure the UIA Logger based on the type of transport desired</a:t>
            </a:r>
            <a:endParaRPr lang="en-CA" sz="1800" dirty="0"/>
          </a:p>
        </p:txBody>
      </p:sp>
    </p:spTree>
    <p:extLst>
      <p:ext uri="{BB962C8B-B14F-4D97-AF65-F5344CB8AC3E}">
        <p14:creationId xmlns:p14="http://schemas.microsoft.com/office/powerpoint/2010/main" val="416136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700808"/>
            <a:ext cx="8136904" cy="3672408"/>
          </a:xfrm>
        </p:spPr>
        <p:txBody>
          <a:bodyPr/>
          <a:lstStyle/>
          <a:p>
            <a:r>
              <a:rPr lang="en-US" dirty="0" smtClean="0"/>
              <a:t>LAB 2a: </a:t>
            </a:r>
            <a:br>
              <a:rPr lang="en-US" dirty="0" smtClean="0"/>
            </a:br>
            <a:r>
              <a:rPr lang="en-US" dirty="0" smtClean="0"/>
              <a:t/>
            </a:r>
            <a:br>
              <a:rPr lang="en-US" dirty="0" smtClean="0"/>
            </a:br>
            <a:r>
              <a:rPr lang="en-US" sz="2400" dirty="0" smtClean="0">
                <a:latin typeface="+mn-lt"/>
              </a:rPr>
              <a:t>Add ANALYSIS SUPPORT TO TI-RTOS APP AND upload events via </a:t>
            </a:r>
            <a:r>
              <a:rPr lang="en-US" sz="2400" dirty="0" err="1" smtClean="0">
                <a:latin typeface="+mn-lt"/>
              </a:rPr>
              <a:t>jtag</a:t>
            </a:r>
            <a:r>
              <a:rPr lang="en-US" sz="2400" dirty="0" smtClean="0">
                <a:latin typeface="+mn-lt"/>
              </a:rPr>
              <a:t> (stop mode)</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269432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774" y="142875"/>
            <a:ext cx="8732713" cy="814388"/>
          </a:xfrm>
        </p:spPr>
        <p:txBody>
          <a:bodyPr/>
          <a:lstStyle/>
          <a:p>
            <a:r>
              <a:rPr lang="en-US" dirty="0" smtClean="0"/>
              <a:t>Import an Example with Resource Explorer</a:t>
            </a:r>
          </a:p>
        </p:txBody>
      </p:sp>
      <p:sp>
        <p:nvSpPr>
          <p:cNvPr id="13316" name="Rectangle 3"/>
          <p:cNvSpPr>
            <a:spLocks noGrp="1" noChangeArrowheads="1"/>
          </p:cNvSpPr>
          <p:nvPr>
            <p:ph idx="1"/>
          </p:nvPr>
        </p:nvSpPr>
        <p:spPr>
          <a:xfrm>
            <a:off x="323528" y="1124744"/>
            <a:ext cx="8467725" cy="4692650"/>
          </a:xfrm>
        </p:spPr>
        <p:txBody>
          <a:bodyPr/>
          <a:lstStyle/>
          <a:p>
            <a:r>
              <a:rPr lang="en-US" dirty="0" smtClean="0"/>
              <a:t>Go to CCS menu </a:t>
            </a:r>
            <a:r>
              <a:rPr lang="en-US" i="1" dirty="0" smtClean="0"/>
              <a:t>View -&gt; Resource Explorer (Examples) </a:t>
            </a:r>
          </a:p>
          <a:p>
            <a:r>
              <a:rPr lang="en-US" dirty="0" smtClean="0"/>
              <a:t>Select </a:t>
            </a:r>
            <a:r>
              <a:rPr lang="en-US" b="1" dirty="0" smtClean="0"/>
              <a:t>TI-RTOS for </a:t>
            </a:r>
            <a:r>
              <a:rPr lang="en-US" b="1" dirty="0" err="1" smtClean="0"/>
              <a:t>SimpleLink</a:t>
            </a:r>
            <a:r>
              <a:rPr lang="en-US" b="1" dirty="0" smtClean="0"/>
              <a:t> Wireless MCUs </a:t>
            </a:r>
            <a:r>
              <a:rPr lang="en-US" dirty="0" smtClean="0"/>
              <a:t>in the Packages filter box</a:t>
            </a:r>
          </a:p>
          <a:p>
            <a:r>
              <a:rPr lang="en-US" dirty="0" smtClean="0"/>
              <a:t>Expand </a:t>
            </a:r>
            <a:r>
              <a:rPr lang="en-US" i="1" dirty="0" smtClean="0"/>
              <a:t>Wireless Connectivity MCU-&gt;CC3200-&gt;Driver Examples-&gt;CC3200 Launchpad-&gt;TI Target Examples-&gt;GPIO Examples</a:t>
            </a:r>
            <a:r>
              <a:rPr lang="en-US" dirty="0" smtClean="0"/>
              <a:t>, and select </a:t>
            </a:r>
            <a:r>
              <a:rPr lang="en-US" b="1" dirty="0" smtClean="0"/>
              <a:t>GPIO Interrupt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63550" lvl="1" indent="0">
              <a:buNone/>
            </a:pPr>
            <a:endParaRPr lang="en-US" dirty="0" smtClean="0"/>
          </a:p>
          <a:p>
            <a:pPr lvl="1"/>
            <a:endParaRPr lang="en-US" dirty="0" smtClean="0"/>
          </a:p>
        </p:txBody>
      </p:sp>
      <p:pic>
        <p:nvPicPr>
          <p:cNvPr id="1026" name="Picture 2" descr="C:\Users\a0322690\Documents\Training\LPRF San Diego\cc3200\gpio_res_ex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396" y="3494541"/>
            <a:ext cx="6826988" cy="282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88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774" y="142875"/>
            <a:ext cx="8732713" cy="814388"/>
          </a:xfrm>
        </p:spPr>
        <p:txBody>
          <a:bodyPr/>
          <a:lstStyle/>
          <a:p>
            <a:r>
              <a:rPr lang="en-US" dirty="0"/>
              <a:t>Import an Example with Resource Explorer</a:t>
            </a:r>
            <a:endParaRPr lang="en-US" dirty="0" smtClean="0"/>
          </a:p>
        </p:txBody>
      </p:sp>
      <p:sp>
        <p:nvSpPr>
          <p:cNvPr id="13316" name="Rectangle 3"/>
          <p:cNvSpPr>
            <a:spLocks noGrp="1" noChangeArrowheads="1"/>
          </p:cNvSpPr>
          <p:nvPr>
            <p:ph idx="1"/>
          </p:nvPr>
        </p:nvSpPr>
        <p:spPr>
          <a:xfrm>
            <a:off x="388267" y="1150815"/>
            <a:ext cx="8467725" cy="4764658"/>
          </a:xfrm>
        </p:spPr>
        <p:txBody>
          <a:bodyPr/>
          <a:lstStyle/>
          <a:p>
            <a:r>
              <a:rPr lang="en-US" dirty="0" smtClean="0"/>
              <a:t>Click </a:t>
            </a:r>
            <a:r>
              <a:rPr lang="en-US" b="1" dirty="0"/>
              <a:t>Step 1</a:t>
            </a:r>
            <a:r>
              <a:rPr lang="en-US" dirty="0"/>
              <a:t> link in the right pane to “Import the example project into CCS</a:t>
            </a:r>
            <a:r>
              <a:rPr lang="en-US" dirty="0" smtClean="0"/>
              <a:t>”</a:t>
            </a:r>
            <a:endParaRPr lang="en-US" dirty="0"/>
          </a:p>
          <a:p>
            <a:pPr marL="463550" lvl="1" indent="0">
              <a:buNone/>
            </a:pPr>
            <a:r>
              <a:rPr lang="en-US" dirty="0">
                <a:solidFill>
                  <a:srgbClr val="0070C0"/>
                </a:solidFill>
              </a:rPr>
              <a:t>The project will appear in the </a:t>
            </a:r>
            <a:r>
              <a:rPr lang="en-US" i="1" dirty="0">
                <a:solidFill>
                  <a:srgbClr val="0070C0"/>
                </a:solidFill>
              </a:rPr>
              <a:t>Project Explorer </a:t>
            </a:r>
            <a:r>
              <a:rPr lang="en-US" dirty="0" smtClean="0">
                <a:solidFill>
                  <a:srgbClr val="0070C0"/>
                </a:solidFill>
              </a:rPr>
              <a:t>view if </a:t>
            </a:r>
            <a:r>
              <a:rPr lang="en-US" dirty="0">
                <a:solidFill>
                  <a:srgbClr val="0070C0"/>
                </a:solidFill>
              </a:rPr>
              <a:t>the import is successful and a green checkmark will appear next to the link </a:t>
            </a:r>
            <a:r>
              <a:rPr lang="en-US" dirty="0" smtClean="0">
                <a:solidFill>
                  <a:srgbClr val="0070C0"/>
                </a:solidFill>
              </a:rPr>
              <a:t>in the right pane</a:t>
            </a:r>
            <a:br>
              <a:rPr lang="en-US" dirty="0" smtClean="0">
                <a:solidFill>
                  <a:srgbClr val="0070C0"/>
                </a:solidFill>
              </a:rPr>
            </a:br>
            <a:endParaRPr lang="en-US" dirty="0">
              <a:solidFill>
                <a:srgbClr val="0070C0"/>
              </a:solidFill>
            </a:endParaRPr>
          </a:p>
          <a:p>
            <a:r>
              <a:rPr lang="en-US" dirty="0"/>
              <a:t>Click </a:t>
            </a:r>
            <a:r>
              <a:rPr lang="en-US" b="1" dirty="0"/>
              <a:t>Step 3</a:t>
            </a:r>
            <a:r>
              <a:rPr lang="en-US" dirty="0"/>
              <a:t> link in the right pane to set up “Debugger Configuration”. Select </a:t>
            </a:r>
            <a:r>
              <a:rPr lang="en-US" i="1" dirty="0" err="1"/>
              <a:t>Stellaris</a:t>
            </a:r>
            <a:r>
              <a:rPr lang="en-US" i="1" dirty="0"/>
              <a:t> In-Circuit Debug Interface</a:t>
            </a:r>
          </a:p>
          <a:p>
            <a:pPr marL="0" indent="0">
              <a:buNone/>
            </a:pPr>
            <a:r>
              <a:rPr lang="en-US" dirty="0" smtClean="0"/>
              <a:t/>
            </a:r>
            <a:br>
              <a:rPr lang="en-US" dirty="0" smtClean="0"/>
            </a:br>
            <a:r>
              <a:rPr lang="en-US" dirty="0" smtClean="0">
                <a:solidFill>
                  <a:srgbClr val="0070C0"/>
                </a:solidFill>
              </a:rPr>
              <a:t/>
            </a:r>
            <a:br>
              <a:rPr lang="en-US" dirty="0" smtClean="0">
                <a:solidFill>
                  <a:srgbClr val="0070C0"/>
                </a:solidFill>
              </a:rPr>
            </a:br>
            <a:r>
              <a:rPr lang="en-US" dirty="0" smtClean="0"/>
              <a:t/>
            </a:r>
            <a:br>
              <a:rPr lang="en-US" dirty="0" smtClean="0"/>
            </a:br>
            <a:r>
              <a:rPr lang="en-US" dirty="0" smtClean="0"/>
              <a:t/>
            </a:r>
            <a:br>
              <a:rPr lang="en-US" dirty="0" smtClean="0"/>
            </a:br>
            <a:endParaRPr lang="en-US" dirty="0" smtClean="0"/>
          </a:p>
          <a:p>
            <a:pPr lvl="1"/>
            <a:endParaRPr lang="en-US" dirty="0" smtClean="0"/>
          </a:p>
          <a:p>
            <a:pPr marL="463550" lvl="1"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20" y="1772800"/>
            <a:ext cx="288000" cy="288000"/>
          </a:xfrm>
          <a:prstGeom prst="rect">
            <a:avLst/>
          </a:prstGeom>
        </p:spPr>
      </p:pic>
      <p:pic>
        <p:nvPicPr>
          <p:cNvPr id="6" name="Picture 3" descr="C:\Apps\CCS4Training\GREE\pics\greencheck.PNG"/>
          <p:cNvPicPr>
            <a:picLocks noChangeAspect="1" noChangeArrowheads="1"/>
          </p:cNvPicPr>
          <p:nvPr/>
        </p:nvPicPr>
        <p:blipFill>
          <a:blip r:embed="rId4" cstate="print"/>
          <a:srcRect/>
          <a:stretch>
            <a:fillRect/>
          </a:stretch>
        </p:blipFill>
        <p:spPr bwMode="auto">
          <a:xfrm>
            <a:off x="7704079" y="2060289"/>
            <a:ext cx="360040" cy="352539"/>
          </a:xfrm>
          <a:prstGeom prst="rect">
            <a:avLst/>
          </a:prstGeom>
          <a:noFill/>
        </p:spPr>
      </p:pic>
      <p:pic>
        <p:nvPicPr>
          <p:cNvPr id="3074" name="Picture 2" descr="C:\Users\a0322690\Documents\Training\LPRF San Diego\cc3200\debugger_confi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821" y="3861048"/>
            <a:ext cx="3868737"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56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774" y="142875"/>
            <a:ext cx="8732713" cy="814388"/>
          </a:xfrm>
        </p:spPr>
        <p:txBody>
          <a:bodyPr/>
          <a:lstStyle/>
          <a:p>
            <a:r>
              <a:rPr lang="en-US" dirty="0" smtClean="0"/>
              <a:t>Make a copy of the project</a:t>
            </a:r>
          </a:p>
        </p:txBody>
      </p:sp>
      <p:sp>
        <p:nvSpPr>
          <p:cNvPr id="13316" name="Rectangle 3"/>
          <p:cNvSpPr>
            <a:spLocks noGrp="1" noChangeArrowheads="1"/>
          </p:cNvSpPr>
          <p:nvPr>
            <p:ph idx="1"/>
          </p:nvPr>
        </p:nvSpPr>
        <p:spPr>
          <a:xfrm>
            <a:off x="323528" y="980728"/>
            <a:ext cx="8467725" cy="4836666"/>
          </a:xfrm>
        </p:spPr>
        <p:txBody>
          <a:bodyPr/>
          <a:lstStyle/>
          <a:p>
            <a:pPr marL="0" indent="0">
              <a:buNone/>
            </a:pPr>
            <a:r>
              <a:rPr lang="en-US" dirty="0" smtClean="0">
                <a:solidFill>
                  <a:srgbClr val="0070C0"/>
                </a:solidFill>
              </a:rPr>
              <a:t>These steps make a copy of the project so we can make changes to the copied version rather than the original</a:t>
            </a:r>
            <a:endParaRPr lang="en-US" dirty="0"/>
          </a:p>
          <a:p>
            <a:r>
              <a:rPr lang="en-US" dirty="0" smtClean="0"/>
              <a:t>In </a:t>
            </a:r>
            <a:r>
              <a:rPr lang="en-US" i="1" dirty="0"/>
              <a:t>Project Explorer </a:t>
            </a:r>
            <a:r>
              <a:rPr lang="en-US" dirty="0" smtClean="0"/>
              <a:t>view, right-click on project </a:t>
            </a:r>
            <a:r>
              <a:rPr lang="en-US" b="1" dirty="0" smtClean="0"/>
              <a:t>gpiointerrupt_CC3200</a:t>
            </a:r>
            <a:r>
              <a:rPr lang="en-US" dirty="0"/>
              <a:t> </a:t>
            </a:r>
            <a:r>
              <a:rPr lang="en-US" dirty="0" smtClean="0"/>
              <a:t>and select </a:t>
            </a:r>
            <a:r>
              <a:rPr lang="en-US" b="1" dirty="0" smtClean="0"/>
              <a:t>Copy</a:t>
            </a:r>
          </a:p>
          <a:p>
            <a:r>
              <a:rPr lang="en-US" dirty="0" smtClean="0"/>
              <a:t>In </a:t>
            </a:r>
            <a:r>
              <a:rPr lang="en-US" i="1" dirty="0"/>
              <a:t>Project </a:t>
            </a:r>
            <a:r>
              <a:rPr lang="en-US" i="1" dirty="0" smtClean="0"/>
              <a:t>Explorer </a:t>
            </a:r>
            <a:r>
              <a:rPr lang="en-US" dirty="0" smtClean="0"/>
              <a:t>view, click anywhere else and select </a:t>
            </a:r>
            <a:r>
              <a:rPr lang="en-US" b="1" dirty="0" smtClean="0"/>
              <a:t>Paste</a:t>
            </a:r>
          </a:p>
          <a:p>
            <a:r>
              <a:rPr lang="en-US" dirty="0" smtClean="0"/>
              <a:t>Give the copied project a name (</a:t>
            </a:r>
            <a:r>
              <a:rPr lang="en-US" b="1" dirty="0" smtClean="0"/>
              <a:t>gpiointerrupts_CC3200_1</a:t>
            </a:r>
            <a:r>
              <a:rPr lang="en-US" dirty="0" smtClean="0"/>
              <a:t>)</a:t>
            </a:r>
            <a:endParaRPr lang="en-US" dirty="0"/>
          </a:p>
          <a:p>
            <a:r>
              <a:rPr lang="en-US" dirty="0"/>
              <a:t>C</a:t>
            </a:r>
            <a:r>
              <a:rPr lang="en-US" dirty="0" smtClean="0"/>
              <a:t>lick OK</a:t>
            </a:r>
            <a:br>
              <a:rPr lang="en-US" dirty="0" smtClean="0"/>
            </a:br>
            <a:r>
              <a:rPr lang="en-US" dirty="0" smtClean="0">
                <a:solidFill>
                  <a:srgbClr val="0070C0"/>
                </a:solidFill>
              </a:rPr>
              <a:t/>
            </a:r>
            <a:br>
              <a:rPr lang="en-US" dirty="0" smtClean="0">
                <a:solidFill>
                  <a:srgbClr val="0070C0"/>
                </a:solidFill>
              </a:rPr>
            </a:br>
            <a:r>
              <a:rPr lang="en-US" dirty="0" smtClean="0"/>
              <a:t/>
            </a:r>
            <a:br>
              <a:rPr lang="en-US" dirty="0" smtClean="0"/>
            </a:br>
            <a:r>
              <a:rPr lang="en-US" dirty="0" smtClean="0"/>
              <a:t/>
            </a:r>
            <a:br>
              <a:rPr lang="en-US" dirty="0" smtClean="0"/>
            </a:br>
            <a:endParaRPr lang="en-US" dirty="0" smtClean="0"/>
          </a:p>
          <a:p>
            <a:pPr lvl="1"/>
            <a:endParaRPr lang="en-US" dirty="0" smtClean="0"/>
          </a:p>
          <a:p>
            <a:pPr marL="463550" lvl="1" indent="0">
              <a:buNone/>
            </a:pPr>
            <a:endParaRPr lang="en-US" dirty="0" smtClean="0"/>
          </a:p>
        </p:txBody>
      </p:sp>
      <p:pic>
        <p:nvPicPr>
          <p:cNvPr id="2050" name="Picture 2" descr="C:\Users\a0322690\Documents\Training\LPRF San Diego\cc3200\copypro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17032"/>
            <a:ext cx="3600400" cy="196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19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Add RTA Logging Support</a:t>
            </a:r>
          </a:p>
        </p:txBody>
      </p:sp>
      <p:sp>
        <p:nvSpPr>
          <p:cNvPr id="51204" name="Rectangle 3"/>
          <p:cNvSpPr>
            <a:spLocks noGrp="1" noChangeArrowheads="1"/>
          </p:cNvSpPr>
          <p:nvPr>
            <p:ph idx="1"/>
          </p:nvPr>
        </p:nvSpPr>
        <p:spPr>
          <a:xfrm>
            <a:off x="261368" y="1052736"/>
            <a:ext cx="8559104" cy="4763417"/>
          </a:xfrm>
        </p:spPr>
        <p:txBody>
          <a:bodyPr/>
          <a:lstStyle/>
          <a:p>
            <a:pPr marL="0" indent="0">
              <a:buNone/>
            </a:pPr>
            <a:r>
              <a:rPr lang="en-US" dirty="0" smtClean="0">
                <a:solidFill>
                  <a:srgbClr val="0070C0"/>
                </a:solidFill>
              </a:rPr>
              <a:t>These steps add </a:t>
            </a:r>
            <a:r>
              <a:rPr lang="en-US" dirty="0" err="1" smtClean="0">
                <a:solidFill>
                  <a:srgbClr val="0070C0"/>
                </a:solidFill>
              </a:rPr>
              <a:t>LoggingSetup</a:t>
            </a:r>
            <a:r>
              <a:rPr lang="en-US" dirty="0" smtClean="0">
                <a:solidFill>
                  <a:srgbClr val="0070C0"/>
                </a:solidFill>
              </a:rPr>
              <a:t> Module to the configuration</a:t>
            </a:r>
            <a:endParaRPr lang="en-US" dirty="0"/>
          </a:p>
          <a:p>
            <a:r>
              <a:rPr lang="en-US" dirty="0" smtClean="0"/>
              <a:t>In the </a:t>
            </a:r>
            <a:r>
              <a:rPr lang="en-US" i="1" dirty="0" smtClean="0"/>
              <a:t>Project Explorer </a:t>
            </a:r>
            <a:r>
              <a:rPr lang="en-US" dirty="0" smtClean="0"/>
              <a:t>view, expand project </a:t>
            </a:r>
            <a:r>
              <a:rPr lang="en-US" b="1" dirty="0" smtClean="0"/>
              <a:t>gpiointerrupt_CC3200_1</a:t>
            </a:r>
            <a:r>
              <a:rPr lang="en-US" dirty="0" smtClean="0"/>
              <a:t> and double-click on </a:t>
            </a:r>
            <a:r>
              <a:rPr lang="en-US" b="1" dirty="0" err="1" smtClean="0"/>
              <a:t>gpiointerrupt.cfg</a:t>
            </a:r>
            <a:endParaRPr lang="en-US" b="1" dirty="0" smtClean="0"/>
          </a:p>
          <a:p>
            <a:r>
              <a:rPr lang="en-US" dirty="0"/>
              <a:t>In </a:t>
            </a:r>
            <a:r>
              <a:rPr lang="en-US" i="1" dirty="0"/>
              <a:t>Available Products </a:t>
            </a:r>
            <a:r>
              <a:rPr lang="en-US" dirty="0"/>
              <a:t>view, go to TI-RTOS-&gt;Products-&gt;UIA-&gt; </a:t>
            </a:r>
            <a:r>
              <a:rPr lang="en-US" dirty="0" err="1"/>
              <a:t>LoggingSetup</a:t>
            </a:r>
            <a:r>
              <a:rPr lang="en-US" dirty="0"/>
              <a:t>, right-click and select “Use </a:t>
            </a:r>
            <a:r>
              <a:rPr lang="en-US" dirty="0" err="1"/>
              <a:t>LoggingSetup</a:t>
            </a:r>
            <a:r>
              <a:rPr lang="en-US" dirty="0"/>
              <a:t>”</a:t>
            </a:r>
            <a:endParaRPr lang="en-US" dirty="0" smtClean="0"/>
          </a:p>
        </p:txBody>
      </p:sp>
      <p:pic>
        <p:nvPicPr>
          <p:cNvPr id="7" name="Picture 2" descr="C:\Users\a0322690\Documents\Training\RTA_SystemAnalyzer\screenshots\ccsv6_tivalaunchpad\tirtos_useloggingset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40968"/>
            <a:ext cx="2520280" cy="262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59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Add RTA Logging support</a:t>
            </a:r>
          </a:p>
        </p:txBody>
      </p:sp>
      <p:sp>
        <p:nvSpPr>
          <p:cNvPr id="52228" name="Rectangle 3"/>
          <p:cNvSpPr>
            <a:spLocks noGrp="1" noChangeArrowheads="1"/>
          </p:cNvSpPr>
          <p:nvPr>
            <p:ph idx="1"/>
          </p:nvPr>
        </p:nvSpPr>
        <p:spPr>
          <a:xfrm>
            <a:off x="323528" y="980728"/>
            <a:ext cx="8467725" cy="5256584"/>
          </a:xfrm>
        </p:spPr>
        <p:txBody>
          <a:bodyPr/>
          <a:lstStyle/>
          <a:p>
            <a:pPr>
              <a:buFont typeface="Arial" pitchFamily="34" charset="0"/>
              <a:buChar char="•"/>
            </a:pPr>
            <a:r>
              <a:rPr lang="en-US" dirty="0" smtClean="0">
                <a:solidFill>
                  <a:srgbClr val="0070C0"/>
                </a:solidFill>
              </a:rPr>
              <a:t>Observe that </a:t>
            </a:r>
            <a:r>
              <a:rPr lang="en-US" dirty="0" err="1" smtClean="0">
                <a:solidFill>
                  <a:srgbClr val="0070C0"/>
                </a:solidFill>
              </a:rPr>
              <a:t>LoggingSetup</a:t>
            </a:r>
            <a:r>
              <a:rPr lang="en-US" dirty="0" smtClean="0">
                <a:solidFill>
                  <a:srgbClr val="0070C0"/>
                </a:solidFill>
              </a:rPr>
              <a:t> module has been added to the configuration and Logger defaults to </a:t>
            </a:r>
            <a:r>
              <a:rPr lang="en-US" dirty="0" err="1" smtClean="0">
                <a:solidFill>
                  <a:srgbClr val="0070C0"/>
                </a:solidFill>
              </a:rPr>
              <a:t>LoggerStopMode</a:t>
            </a:r>
            <a:r>
              <a:rPr lang="en-US" dirty="0" smtClean="0">
                <a:solidFill>
                  <a:srgbClr val="0070C0"/>
                </a:solidFill>
              </a:rPr>
              <a:t> (JTAG only)</a:t>
            </a:r>
            <a:endParaRPr lang="en-US" dirty="0">
              <a:solidFill>
                <a:srgbClr val="0070C0"/>
              </a:solidFill>
            </a:endParaRPr>
          </a:p>
          <a:p>
            <a:pPr marL="0" indent="0">
              <a:buNone/>
            </a:pPr>
            <a:endParaRPr lang="en-US" dirty="0" smtClean="0"/>
          </a:p>
          <a:p>
            <a:pPr marL="0" indent="0">
              <a:buNone/>
            </a:pPr>
            <a:endParaRPr lang="en-US"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00" y="1064806"/>
            <a:ext cx="288000" cy="288000"/>
          </a:xfrm>
          <a:prstGeom prst="rect">
            <a:avLst/>
          </a:prstGeom>
        </p:spPr>
      </p:pic>
      <p:pic>
        <p:nvPicPr>
          <p:cNvPr id="4098" name="Picture 2" descr="C:\Users\a0322690\Documents\Training\LPRF San Diego\cc3200\loggingsetu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916832"/>
            <a:ext cx="5730620" cy="435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6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Instrumentation with TI-RTOS</a:t>
            </a:r>
            <a:endParaRPr lang="en-US" dirty="0"/>
          </a:p>
        </p:txBody>
      </p:sp>
      <p:sp>
        <p:nvSpPr>
          <p:cNvPr id="4" name="Content Placeholder 3"/>
          <p:cNvSpPr>
            <a:spLocks noGrp="1"/>
          </p:cNvSpPr>
          <p:nvPr>
            <p:ph idx="1"/>
          </p:nvPr>
        </p:nvSpPr>
        <p:spPr/>
        <p:txBody>
          <a:bodyPr/>
          <a:lstStyle/>
          <a:p>
            <a:r>
              <a:rPr lang="en-US" dirty="0" smtClean="0"/>
              <a:t>TI-RTOS uses Unified Instrumentation Architecture (UIA) target content to instrument the application</a:t>
            </a:r>
          </a:p>
          <a:p>
            <a:r>
              <a:rPr lang="en-US" dirty="0" smtClean="0"/>
              <a:t>Instrumented data can be viewed with System Analyzer (SA) host side tooling to create execution graphs, load graphs and more</a:t>
            </a:r>
          </a:p>
          <a:p>
            <a:r>
              <a:rPr lang="en-US" dirty="0" smtClean="0"/>
              <a:t>Data can be transported to host PC </a:t>
            </a:r>
            <a:r>
              <a:rPr lang="en-US" dirty="0" smtClean="0">
                <a:solidFill>
                  <a:srgbClr val="000000"/>
                </a:solidFill>
              </a:rPr>
              <a:t>via different transports such as Ethernet, JTAG, USB/UART </a:t>
            </a:r>
            <a:endParaRPr lang="en-US" dirty="0" smtClean="0"/>
          </a:p>
          <a:p>
            <a:r>
              <a:rPr lang="en-US" dirty="0" smtClean="0"/>
              <a:t>System Analyzer tool suite works together with UIA to provide visibility into real-time performance and behavior</a:t>
            </a:r>
          </a:p>
          <a:p>
            <a:r>
              <a:rPr lang="en-US" dirty="0" smtClean="0"/>
              <a:t>For more details refer to the System Analyzer Users </a:t>
            </a:r>
            <a:r>
              <a:rPr lang="en-US" dirty="0" smtClean="0">
                <a:solidFill>
                  <a:srgbClr val="002060"/>
                </a:solidFill>
              </a:rPr>
              <a:t>Guide</a:t>
            </a:r>
          </a:p>
          <a:p>
            <a:pPr lvl="1"/>
            <a:r>
              <a:rPr lang="en-US" dirty="0" smtClean="0">
                <a:solidFill>
                  <a:srgbClr val="002060"/>
                </a:solidFill>
                <a:hlinkClick r:id="rId2"/>
              </a:rPr>
              <a:t>http://www.ti.com/lit/pdf/spruh43</a:t>
            </a:r>
            <a:endParaRPr lang="en-US" dirty="0">
              <a:solidFill>
                <a:srgbClr val="002060"/>
              </a:solidFill>
            </a:endParaRPr>
          </a:p>
        </p:txBody>
      </p:sp>
    </p:spTree>
    <p:extLst>
      <p:ext uri="{BB962C8B-B14F-4D97-AF65-F5344CB8AC3E}">
        <p14:creationId xmlns:p14="http://schemas.microsoft.com/office/powerpoint/2010/main" val="2857419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Add RTA Logging Support</a:t>
            </a:r>
          </a:p>
        </p:txBody>
      </p:sp>
      <p:sp>
        <p:nvSpPr>
          <p:cNvPr id="51204" name="Rectangle 3"/>
          <p:cNvSpPr>
            <a:spLocks noGrp="1" noChangeArrowheads="1"/>
          </p:cNvSpPr>
          <p:nvPr>
            <p:ph idx="1"/>
          </p:nvPr>
        </p:nvSpPr>
        <p:spPr>
          <a:xfrm>
            <a:off x="333376" y="1185862"/>
            <a:ext cx="8559104" cy="4763417"/>
          </a:xfrm>
        </p:spPr>
        <p:txBody>
          <a:bodyPr/>
          <a:lstStyle/>
          <a:p>
            <a:r>
              <a:rPr lang="en-US" dirty="0" smtClean="0"/>
              <a:t>In the </a:t>
            </a:r>
            <a:r>
              <a:rPr lang="en-US" i="1" dirty="0" smtClean="0"/>
              <a:t>Editor</a:t>
            </a:r>
            <a:r>
              <a:rPr lang="en-US" dirty="0" smtClean="0"/>
              <a:t> view, go to “</a:t>
            </a:r>
            <a:r>
              <a:rPr lang="en-US" dirty="0" err="1" smtClean="0"/>
              <a:t>cfg</a:t>
            </a:r>
            <a:r>
              <a:rPr lang="en-US" dirty="0" smtClean="0"/>
              <a:t> Script” tab to edit the .</a:t>
            </a:r>
            <a:r>
              <a:rPr lang="en-US" dirty="0" err="1" smtClean="0"/>
              <a:t>cfg</a:t>
            </a:r>
            <a:r>
              <a:rPr lang="en-US" dirty="0" smtClean="0"/>
              <a:t> file in text editor</a:t>
            </a:r>
          </a:p>
          <a:p>
            <a:r>
              <a:rPr lang="en-US" dirty="0" smtClean="0"/>
              <a:t>Enable BIOS Logs and Asserts by modifying the below </a:t>
            </a:r>
            <a:r>
              <a:rPr lang="en-US" dirty="0"/>
              <a:t>lines </a:t>
            </a:r>
            <a:r>
              <a:rPr lang="en-US" dirty="0">
                <a:solidFill>
                  <a:srgbClr val="0070C0"/>
                </a:solidFill>
              </a:rPr>
              <a:t/>
            </a:r>
            <a:br>
              <a:rPr lang="en-US" dirty="0">
                <a:solidFill>
                  <a:srgbClr val="0070C0"/>
                </a:solidFill>
              </a:rPr>
            </a:br>
            <a:r>
              <a:rPr lang="en-US" sz="1800" dirty="0" err="1">
                <a:solidFill>
                  <a:srgbClr val="0070C0"/>
                </a:solidFill>
              </a:rPr>
              <a:t>BIOS.logsEnabled</a:t>
            </a:r>
            <a:r>
              <a:rPr lang="en-US" sz="1800" dirty="0">
                <a:solidFill>
                  <a:srgbClr val="0070C0"/>
                </a:solidFill>
              </a:rPr>
              <a:t> = </a:t>
            </a:r>
            <a:r>
              <a:rPr lang="en-US" sz="1800" dirty="0" smtClean="0">
                <a:solidFill>
                  <a:srgbClr val="0070C0"/>
                </a:solidFill>
              </a:rPr>
              <a:t>true;</a:t>
            </a:r>
            <a:br>
              <a:rPr lang="en-US" sz="1800" dirty="0" smtClean="0">
                <a:solidFill>
                  <a:srgbClr val="0070C0"/>
                </a:solidFill>
              </a:rPr>
            </a:br>
            <a:r>
              <a:rPr lang="en-US" sz="1800" dirty="0" err="1" smtClean="0">
                <a:solidFill>
                  <a:srgbClr val="0070C0"/>
                </a:solidFill>
              </a:rPr>
              <a:t>BIOS.assertsEnabled</a:t>
            </a:r>
            <a:r>
              <a:rPr lang="en-US" sz="1800" dirty="0" smtClean="0">
                <a:solidFill>
                  <a:srgbClr val="0070C0"/>
                </a:solidFill>
              </a:rPr>
              <a:t> </a:t>
            </a:r>
            <a:r>
              <a:rPr lang="en-US" sz="1800" dirty="0">
                <a:solidFill>
                  <a:srgbClr val="0070C0"/>
                </a:solidFill>
              </a:rPr>
              <a:t>= true;</a:t>
            </a:r>
          </a:p>
          <a:p>
            <a:r>
              <a:rPr lang="en-US" dirty="0" smtClean="0"/>
              <a:t>Comment out the line that removes the Idle Task</a:t>
            </a:r>
            <a:br>
              <a:rPr lang="en-US" dirty="0" smtClean="0"/>
            </a:br>
            <a:r>
              <a:rPr lang="en-US" sz="1800" dirty="0">
                <a:solidFill>
                  <a:srgbClr val="0070C0"/>
                </a:solidFill>
              </a:rPr>
              <a:t>/* </a:t>
            </a:r>
            <a:r>
              <a:rPr lang="en-US" sz="1800" dirty="0" err="1">
                <a:solidFill>
                  <a:srgbClr val="0070C0"/>
                </a:solidFill>
              </a:rPr>
              <a:t>Task.enableIdleTask</a:t>
            </a:r>
            <a:r>
              <a:rPr lang="en-US" sz="1800" dirty="0">
                <a:solidFill>
                  <a:srgbClr val="0070C0"/>
                </a:solidFill>
              </a:rPr>
              <a:t> = false; </a:t>
            </a:r>
            <a:r>
              <a:rPr lang="en-US" sz="1800" dirty="0" smtClean="0">
                <a:solidFill>
                  <a:srgbClr val="0070C0"/>
                </a:solidFill>
              </a:rPr>
              <a:t>*/</a:t>
            </a:r>
          </a:p>
          <a:p>
            <a:r>
              <a:rPr lang="en-US" dirty="0"/>
              <a:t>Click the Save button to </a:t>
            </a:r>
            <a:r>
              <a:rPr lang="en-US" dirty="0" smtClean="0"/>
              <a:t/>
            </a:r>
            <a:br>
              <a:rPr lang="en-US" dirty="0" smtClean="0"/>
            </a:br>
            <a:r>
              <a:rPr lang="en-US" dirty="0" smtClean="0"/>
              <a:t>save </a:t>
            </a:r>
            <a:r>
              <a:rPr lang="en-US" dirty="0"/>
              <a:t>the </a:t>
            </a:r>
            <a:r>
              <a:rPr lang="en-US" dirty="0" smtClean="0"/>
              <a:t>.</a:t>
            </a:r>
            <a:r>
              <a:rPr lang="en-US" dirty="0" err="1"/>
              <a:t>cfg</a:t>
            </a:r>
            <a:r>
              <a:rPr lang="en-US" dirty="0"/>
              <a:t> </a:t>
            </a:r>
            <a:r>
              <a:rPr lang="en-US" dirty="0" smtClean="0"/>
              <a:t>file</a:t>
            </a:r>
          </a:p>
        </p:txBody>
      </p:sp>
      <p:pic>
        <p:nvPicPr>
          <p:cNvPr id="5122" name="Picture 2" descr="C:\Users\a0322690\Documents\Training\LPRF San Diego\cc3200\cfg_ed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429000"/>
            <a:ext cx="4968552" cy="274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51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Add a Task</a:t>
            </a:r>
          </a:p>
        </p:txBody>
      </p:sp>
      <p:sp>
        <p:nvSpPr>
          <p:cNvPr id="23556" name="Rectangle 3"/>
          <p:cNvSpPr>
            <a:spLocks noGrp="1" noChangeArrowheads="1"/>
          </p:cNvSpPr>
          <p:nvPr>
            <p:ph idx="1"/>
          </p:nvPr>
        </p:nvSpPr>
        <p:spPr/>
        <p:txBody>
          <a:bodyPr/>
          <a:lstStyle/>
          <a:p>
            <a:r>
              <a:rPr lang="en-US" dirty="0" smtClean="0"/>
              <a:t>In the </a:t>
            </a:r>
            <a:r>
              <a:rPr lang="en-US" i="1" dirty="0" smtClean="0"/>
              <a:t>Editor</a:t>
            </a:r>
            <a:r>
              <a:rPr lang="en-US" dirty="0" smtClean="0"/>
              <a:t> view, go to TI-RTOS tab</a:t>
            </a:r>
          </a:p>
          <a:p>
            <a:r>
              <a:rPr lang="en-US" dirty="0" smtClean="0"/>
              <a:t>In the </a:t>
            </a:r>
            <a:r>
              <a:rPr lang="en-US" i="1" dirty="0" smtClean="0"/>
              <a:t>Outline</a:t>
            </a:r>
            <a:r>
              <a:rPr lang="en-US" dirty="0" smtClean="0"/>
              <a:t> view, select Task</a:t>
            </a:r>
          </a:p>
          <a:p>
            <a:r>
              <a:rPr lang="en-US" dirty="0" smtClean="0"/>
              <a:t>Right-click on Task and select  ‘New Task…’</a:t>
            </a:r>
          </a:p>
          <a:p>
            <a:pPr lvl="1"/>
            <a:r>
              <a:rPr lang="en-US" dirty="0" smtClean="0">
                <a:solidFill>
                  <a:srgbClr val="0070C0"/>
                </a:solidFill>
              </a:rPr>
              <a:t>A new task named ‘task1’ will appear with a red X beside</a:t>
            </a:r>
            <a:br>
              <a:rPr lang="en-US" dirty="0" smtClean="0">
                <a:solidFill>
                  <a:srgbClr val="0070C0"/>
                </a:solidFill>
              </a:rPr>
            </a:br>
            <a:r>
              <a:rPr lang="en-US" dirty="0" smtClean="0">
                <a:solidFill>
                  <a:srgbClr val="0070C0"/>
                </a:solidFill>
              </a:rPr>
              <a:t>it. The red X is due to not having defined a function name </a:t>
            </a:r>
            <a:br>
              <a:rPr lang="en-US" dirty="0" smtClean="0">
                <a:solidFill>
                  <a:srgbClr val="0070C0"/>
                </a:solidFill>
              </a:rPr>
            </a:br>
            <a:r>
              <a:rPr lang="en-US" dirty="0" smtClean="0">
                <a:solidFill>
                  <a:srgbClr val="0070C0"/>
                </a:solidFill>
              </a:rPr>
              <a:t>yet</a:t>
            </a:r>
          </a:p>
          <a:p>
            <a:r>
              <a:rPr lang="en-US" dirty="0" smtClean="0"/>
              <a:t>In the </a:t>
            </a:r>
            <a:r>
              <a:rPr lang="en-US" i="1" dirty="0" smtClean="0"/>
              <a:t>Outline</a:t>
            </a:r>
            <a:r>
              <a:rPr lang="en-US" dirty="0" smtClean="0"/>
              <a:t> view, click on </a:t>
            </a:r>
            <a:r>
              <a:rPr lang="en-US" b="1" i="1" dirty="0" smtClean="0"/>
              <a:t>task1</a:t>
            </a:r>
            <a:endParaRPr lang="en-US" dirty="0" smtClean="0"/>
          </a:p>
          <a:p>
            <a:pPr lvl="1"/>
            <a:r>
              <a:rPr lang="en-US" dirty="0" smtClean="0">
                <a:solidFill>
                  <a:srgbClr val="0070C0"/>
                </a:solidFill>
              </a:rPr>
              <a:t>This will open the editor at the </a:t>
            </a:r>
            <a:r>
              <a:rPr lang="en-US" i="1" dirty="0" smtClean="0">
                <a:solidFill>
                  <a:srgbClr val="0070C0"/>
                </a:solidFill>
              </a:rPr>
              <a:t>Task – Instance </a:t>
            </a:r>
            <a:r>
              <a:rPr lang="en-US" dirty="0" smtClean="0">
                <a:solidFill>
                  <a:srgbClr val="0070C0"/>
                </a:solidFill>
              </a:rPr>
              <a:t>Settings</a:t>
            </a:r>
          </a:p>
          <a:p>
            <a:r>
              <a:rPr lang="en-US" dirty="0" smtClean="0"/>
              <a:t>Set the function name to </a:t>
            </a:r>
            <a:r>
              <a:rPr lang="en-US" b="1" dirty="0" err="1" smtClean="0"/>
              <a:t>taskFxn</a:t>
            </a:r>
            <a:endParaRPr lang="en-US" b="1" dirty="0" smtClean="0"/>
          </a:p>
          <a:p>
            <a:r>
              <a:rPr lang="en-US" dirty="0" smtClean="0"/>
              <a:t>Click the Save button to save the </a:t>
            </a:r>
            <a:br>
              <a:rPr lang="en-US" dirty="0" smtClean="0"/>
            </a:br>
            <a:r>
              <a:rPr lang="en-US" dirty="0" smtClean="0"/>
              <a:t>.</a:t>
            </a:r>
            <a:r>
              <a:rPr lang="en-US" dirty="0" err="1" smtClean="0"/>
              <a:t>cfg</a:t>
            </a:r>
            <a:r>
              <a:rPr lang="en-US" dirty="0" smtClean="0"/>
              <a:t> file</a:t>
            </a:r>
            <a:br>
              <a:rPr lang="en-US" dirty="0" smtClean="0"/>
            </a:br>
            <a:endParaRPr lang="en-US" dirty="0" smtClean="0"/>
          </a:p>
          <a:p>
            <a:pPr lvl="1"/>
            <a:endParaRPr lang="en-US" dirty="0" smtClean="0"/>
          </a:p>
        </p:txBody>
      </p:sp>
      <p:pic>
        <p:nvPicPr>
          <p:cNvPr id="6146" name="Picture 2" descr="C:\Users\a0322690\Documents\Training\LPRF San Diego\cc3200\tas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404" y="1196752"/>
            <a:ext cx="171185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0322690\Documents\Training\LPRF San Diego\cc3200\task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407" y="4293096"/>
            <a:ext cx="3709850" cy="188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28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smtClean="0"/>
              <a:t>Update </a:t>
            </a:r>
            <a:r>
              <a:rPr lang="en-US" dirty="0" err="1" smtClean="0"/>
              <a:t>gpiointerrupt.c</a:t>
            </a:r>
            <a:endParaRPr lang="en-US" dirty="0" smtClean="0"/>
          </a:p>
        </p:txBody>
      </p:sp>
      <p:sp>
        <p:nvSpPr>
          <p:cNvPr id="31748" name="Rectangle 3"/>
          <p:cNvSpPr>
            <a:spLocks noGrp="1" noChangeArrowheads="1"/>
          </p:cNvSpPr>
          <p:nvPr>
            <p:ph idx="1"/>
          </p:nvPr>
        </p:nvSpPr>
        <p:spPr>
          <a:xfrm>
            <a:off x="300509" y="1052736"/>
            <a:ext cx="8467725" cy="5040560"/>
          </a:xfrm>
        </p:spPr>
        <p:txBody>
          <a:bodyPr/>
          <a:lstStyle/>
          <a:p>
            <a:r>
              <a:rPr lang="en-US" dirty="0" smtClean="0"/>
              <a:t>In </a:t>
            </a:r>
            <a:r>
              <a:rPr lang="en-US" i="1" dirty="0" smtClean="0"/>
              <a:t>Project Explorer </a:t>
            </a:r>
            <a:r>
              <a:rPr lang="en-US" dirty="0" smtClean="0"/>
              <a:t>view, double-click on </a:t>
            </a:r>
            <a:r>
              <a:rPr lang="en-US" b="1" dirty="0" err="1" smtClean="0"/>
              <a:t>gpiointerrupt.c</a:t>
            </a:r>
            <a:r>
              <a:rPr lang="en-US" dirty="0" smtClean="0"/>
              <a:t> to open it</a:t>
            </a:r>
          </a:p>
          <a:p>
            <a:r>
              <a:rPr lang="en-US" dirty="0" smtClean="0"/>
              <a:t>Add the following code for </a:t>
            </a:r>
            <a:r>
              <a:rPr lang="en-US" dirty="0" err="1" smtClean="0"/>
              <a:t>taskFxn</a:t>
            </a:r>
            <a:r>
              <a:rPr lang="en-US" dirty="0" smtClean="0"/>
              <a:t> above main()</a:t>
            </a:r>
            <a:br>
              <a:rPr lang="en-US" dirty="0" smtClean="0"/>
            </a:br>
            <a:r>
              <a:rPr lang="en-US" dirty="0" smtClean="0"/>
              <a:t/>
            </a:r>
            <a:br>
              <a:rPr lang="en-US" dirty="0" smtClean="0"/>
            </a:br>
            <a:endParaRPr lang="en-US" dirty="0" smtClean="0"/>
          </a:p>
          <a:p>
            <a:endParaRPr lang="en-US" dirty="0" smtClean="0"/>
          </a:p>
          <a:p>
            <a:endParaRPr lang="en-US" dirty="0" smtClean="0"/>
          </a:p>
          <a:p>
            <a:pPr marL="0" indent="0">
              <a:buNone/>
            </a:pPr>
            <a:r>
              <a:rPr lang="en-US" dirty="0"/>
              <a:t/>
            </a:r>
            <a:br>
              <a:rPr lang="en-US" dirty="0"/>
            </a:br>
            <a:endParaRPr lang="en-US" dirty="0" smtClean="0"/>
          </a:p>
          <a:p>
            <a:pPr>
              <a:buAutoNum type="arabicPeriod" startAt="3"/>
            </a:pPr>
            <a:r>
              <a:rPr lang="en-US" dirty="0" smtClean="0"/>
              <a:t>Include the header files </a:t>
            </a:r>
            <a:r>
              <a:rPr lang="en-US" dirty="0" err="1" smtClean="0"/>
              <a:t>Diags.h</a:t>
            </a:r>
            <a:r>
              <a:rPr lang="en-US" dirty="0" smtClean="0"/>
              <a:t> and </a:t>
            </a:r>
            <a:r>
              <a:rPr lang="en-US" dirty="0" err="1" smtClean="0"/>
              <a:t>Log.h</a:t>
            </a:r>
            <a:r>
              <a:rPr lang="en-US" dirty="0" smtClean="0"/>
              <a:t> under other </a:t>
            </a:r>
            <a:r>
              <a:rPr lang="en-US" dirty="0" err="1" smtClean="0"/>
              <a:t>XDCtools</a:t>
            </a:r>
            <a:r>
              <a:rPr lang="en-US" dirty="0" smtClean="0"/>
              <a:t> Header file includes</a:t>
            </a:r>
            <a:br>
              <a:rPr lang="en-US" dirty="0" smtClean="0"/>
            </a:br>
            <a:r>
              <a:rPr lang="en-US" dirty="0" smtClean="0"/>
              <a:t/>
            </a:r>
            <a:br>
              <a:rPr lang="en-US" dirty="0" smtClean="0"/>
            </a:br>
            <a:endParaRPr lang="en-US" dirty="0" smtClean="0"/>
          </a:p>
          <a:p>
            <a:pPr>
              <a:buAutoNum type="arabicPeriod" startAt="3"/>
            </a:pPr>
            <a:r>
              <a:rPr lang="en-US" dirty="0" smtClean="0"/>
              <a:t>Save </a:t>
            </a:r>
            <a:r>
              <a:rPr lang="en-US" b="1" dirty="0" err="1" smtClean="0"/>
              <a:t>gpiointerrupt.c</a:t>
            </a:r>
            <a:endParaRPr lang="en-US" b="1" dirty="0" smtClean="0"/>
          </a:p>
          <a:p>
            <a:pPr>
              <a:buAutoNum type="arabicPeriod" startAt="3"/>
            </a:pPr>
            <a:endParaRPr lang="en-US" b="1" dirty="0" smtClean="0"/>
          </a:p>
        </p:txBody>
      </p:sp>
      <p:grpSp>
        <p:nvGrpSpPr>
          <p:cNvPr id="31749" name="Group 4"/>
          <p:cNvGrpSpPr>
            <a:grpSpLocks/>
          </p:cNvGrpSpPr>
          <p:nvPr/>
        </p:nvGrpSpPr>
        <p:grpSpPr bwMode="auto">
          <a:xfrm>
            <a:off x="611560" y="1988840"/>
            <a:ext cx="7499430" cy="2304255"/>
            <a:chOff x="254" y="260"/>
            <a:chExt cx="5681" cy="8537"/>
          </a:xfrm>
        </p:grpSpPr>
        <p:sp>
          <p:nvSpPr>
            <p:cNvPr id="31750" name="Text Box 5"/>
            <p:cNvSpPr txBox="1">
              <a:spLocks noChangeArrowheads="1"/>
            </p:cNvSpPr>
            <p:nvPr/>
          </p:nvSpPr>
          <p:spPr bwMode="auto">
            <a:xfrm>
              <a:off x="527" y="260"/>
              <a:ext cx="5408" cy="8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r>
                <a:rPr lang="en-US" sz="1200" dirty="0">
                  <a:latin typeface="Courier New" pitchFamily="49" charset="0"/>
                </a:rPr>
                <a:t>Void </a:t>
              </a:r>
              <a:r>
                <a:rPr lang="en-US" sz="1200" dirty="0" err="1">
                  <a:latin typeface="Courier New" pitchFamily="49" charset="0"/>
                </a:rPr>
                <a:t>taskFxn</a:t>
              </a:r>
              <a:r>
                <a:rPr lang="en-US" sz="1200" dirty="0">
                  <a:latin typeface="Courier New" pitchFamily="49" charset="0"/>
                </a:rPr>
                <a:t>(</a:t>
              </a:r>
              <a:r>
                <a:rPr lang="en-US" sz="1200" dirty="0" err="1">
                  <a:latin typeface="Courier New" pitchFamily="49" charset="0"/>
                </a:rPr>
                <a:t>UArg</a:t>
              </a:r>
              <a:r>
                <a:rPr lang="en-US" sz="1200" dirty="0">
                  <a:latin typeface="Courier New" pitchFamily="49" charset="0"/>
                </a:rPr>
                <a:t> arg0, </a:t>
              </a:r>
              <a:r>
                <a:rPr lang="en-US" sz="1200" dirty="0" err="1">
                  <a:latin typeface="Courier New" pitchFamily="49" charset="0"/>
                </a:rPr>
                <a:t>UArg</a:t>
              </a:r>
              <a:r>
                <a:rPr lang="en-US" sz="1200" dirty="0">
                  <a:latin typeface="Courier New" pitchFamily="49" charset="0"/>
                </a:rPr>
                <a:t> arg1)</a:t>
              </a:r>
            </a:p>
            <a:p>
              <a:r>
                <a:rPr lang="en-US" sz="1200" dirty="0">
                  <a:latin typeface="Courier New" pitchFamily="49" charset="0"/>
                </a:rPr>
                <a:t>{</a:t>
              </a:r>
            </a:p>
            <a:p>
              <a:r>
                <a:rPr lang="en-US" sz="1200" dirty="0">
                  <a:latin typeface="Courier New" pitchFamily="49" charset="0"/>
                </a:rPr>
                <a:t>    unsigned </a:t>
              </a:r>
              <a:r>
                <a:rPr lang="en-US" sz="1200" dirty="0" err="1">
                  <a:latin typeface="Courier New" pitchFamily="49" charset="0"/>
                </a:rPr>
                <a:t>int</a:t>
              </a:r>
              <a:r>
                <a:rPr lang="en-US" sz="1200" dirty="0">
                  <a:latin typeface="Courier New" pitchFamily="49" charset="0"/>
                </a:rPr>
                <a:t> </a:t>
              </a:r>
              <a:r>
                <a:rPr lang="en-US" sz="1200" dirty="0" err="1">
                  <a:latin typeface="Courier New" pitchFamily="49" charset="0"/>
                </a:rPr>
                <a:t>sleepDur</a:t>
              </a:r>
              <a:r>
                <a:rPr lang="en-US" sz="1200" dirty="0">
                  <a:latin typeface="Courier New" pitchFamily="49" charset="0"/>
                </a:rPr>
                <a:t> = 100;</a:t>
              </a:r>
            </a:p>
            <a:p>
              <a:r>
                <a:rPr lang="en-US" sz="1200" dirty="0">
                  <a:latin typeface="Courier New" pitchFamily="49" charset="0"/>
                </a:rPr>
                <a:t>    unsigned </a:t>
              </a:r>
              <a:r>
                <a:rPr lang="en-US" sz="1200" dirty="0" err="1">
                  <a:latin typeface="Courier New" pitchFamily="49" charset="0"/>
                </a:rPr>
                <a:t>int</a:t>
              </a:r>
              <a:r>
                <a:rPr lang="en-US" sz="1200" dirty="0">
                  <a:latin typeface="Courier New" pitchFamily="49" charset="0"/>
                </a:rPr>
                <a:t> id = (unsigned </a:t>
              </a:r>
              <a:r>
                <a:rPr lang="en-US" sz="1200" dirty="0" err="1">
                  <a:latin typeface="Courier New" pitchFamily="49" charset="0"/>
                </a:rPr>
                <a:t>int</a:t>
              </a:r>
              <a:r>
                <a:rPr lang="en-US" sz="1200" dirty="0">
                  <a:latin typeface="Courier New" pitchFamily="49" charset="0"/>
                </a:rPr>
                <a:t>)arg0;</a:t>
              </a:r>
            </a:p>
            <a:p>
              <a:r>
                <a:rPr lang="en-US" sz="1200" dirty="0">
                  <a:latin typeface="Courier New" pitchFamily="49" charset="0"/>
                </a:rPr>
                <a:t>    unsigned </a:t>
              </a:r>
              <a:r>
                <a:rPr lang="en-US" sz="1200" dirty="0" err="1">
                  <a:latin typeface="Courier New" pitchFamily="49" charset="0"/>
                </a:rPr>
                <a:t>int</a:t>
              </a:r>
              <a:r>
                <a:rPr lang="en-US" sz="1200" dirty="0">
                  <a:latin typeface="Courier New" pitchFamily="49" charset="0"/>
                </a:rPr>
                <a:t> count = 0;</a:t>
              </a:r>
            </a:p>
            <a:p>
              <a:endParaRPr lang="en-US" sz="1200" dirty="0">
                <a:latin typeface="Courier New" pitchFamily="49" charset="0"/>
              </a:endParaRPr>
            </a:p>
            <a:p>
              <a:r>
                <a:rPr lang="en-US" sz="1200" dirty="0">
                  <a:latin typeface="Courier New" pitchFamily="49" charset="0"/>
                </a:rPr>
                <a:t>    while (1) {</a:t>
              </a:r>
            </a:p>
            <a:p>
              <a:r>
                <a:rPr lang="en-US" sz="1200" dirty="0">
                  <a:latin typeface="Courier New" pitchFamily="49" charset="0"/>
                </a:rPr>
                <a:t>        </a:t>
              </a:r>
              <a:r>
                <a:rPr lang="en-US" sz="1200" dirty="0" err="1">
                  <a:latin typeface="Courier New" pitchFamily="49" charset="0"/>
                </a:rPr>
                <a:t>Task_sleep</a:t>
              </a:r>
              <a:r>
                <a:rPr lang="en-US" sz="1200" dirty="0">
                  <a:latin typeface="Courier New" pitchFamily="49" charset="0"/>
                </a:rPr>
                <a:t>(</a:t>
              </a:r>
              <a:r>
                <a:rPr lang="en-US" sz="1200" dirty="0" err="1">
                  <a:latin typeface="Courier New" pitchFamily="49" charset="0"/>
                </a:rPr>
                <a:t>sleepDur</a:t>
              </a:r>
              <a:r>
                <a:rPr lang="en-US" sz="1200" dirty="0">
                  <a:latin typeface="Courier New" pitchFamily="49" charset="0"/>
                </a:rPr>
                <a:t>);</a:t>
              </a:r>
            </a:p>
            <a:p>
              <a:r>
                <a:rPr lang="en-US" sz="1200" dirty="0">
                  <a:latin typeface="Courier New" pitchFamily="49" charset="0"/>
                </a:rPr>
                <a:t>        Log_print2(Diags_USER1, "Task %d awake, count = %d", id, count);</a:t>
              </a:r>
            </a:p>
            <a:p>
              <a:r>
                <a:rPr lang="en-US" sz="1200" dirty="0">
                  <a:latin typeface="Courier New" pitchFamily="49" charset="0"/>
                </a:rPr>
                <a:t>        count++;</a:t>
              </a:r>
            </a:p>
            <a:p>
              <a:r>
                <a:rPr lang="en-US" sz="1200" dirty="0">
                  <a:latin typeface="Courier New" pitchFamily="49" charset="0"/>
                </a:rPr>
                <a:t>    }</a:t>
              </a:r>
            </a:p>
            <a:p>
              <a:r>
                <a:rPr lang="en-US" sz="1200" dirty="0" smtClean="0">
                  <a:latin typeface="Courier New" pitchFamily="49" charset="0"/>
                </a:rPr>
                <a:t>}</a:t>
              </a:r>
              <a:endParaRPr lang="en-US" sz="1200" noProof="1">
                <a:latin typeface="Courier New" pitchFamily="49" charset="0"/>
              </a:endParaRPr>
            </a:p>
          </p:txBody>
        </p:sp>
        <p:sp>
          <p:nvSpPr>
            <p:cNvPr id="31751" name="Text Box 6"/>
            <p:cNvSpPr txBox="1">
              <a:spLocks noChangeArrowheads="1"/>
            </p:cNvSpPr>
            <p:nvPr/>
          </p:nvSpPr>
          <p:spPr bwMode="auto">
            <a:xfrm>
              <a:off x="254" y="437"/>
              <a:ext cx="114"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endParaRPr lang="en-US" sz="1400" b="1"/>
            </a:p>
          </p:txBody>
        </p:sp>
      </p:grpSp>
      <p:grpSp>
        <p:nvGrpSpPr>
          <p:cNvPr id="7" name="Group 4"/>
          <p:cNvGrpSpPr>
            <a:grpSpLocks/>
          </p:cNvGrpSpPr>
          <p:nvPr/>
        </p:nvGrpSpPr>
        <p:grpSpPr bwMode="auto">
          <a:xfrm>
            <a:off x="760037" y="3140967"/>
            <a:ext cx="7349211" cy="2535368"/>
            <a:chOff x="254" y="437"/>
            <a:chExt cx="5749" cy="10027"/>
          </a:xfrm>
        </p:grpSpPr>
        <p:sp>
          <p:nvSpPr>
            <p:cNvPr id="8" name="Text Box 5"/>
            <p:cNvSpPr txBox="1">
              <a:spLocks noChangeArrowheads="1"/>
            </p:cNvSpPr>
            <p:nvPr/>
          </p:nvSpPr>
          <p:spPr bwMode="auto">
            <a:xfrm>
              <a:off x="595" y="8638"/>
              <a:ext cx="5408" cy="1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r>
                <a:rPr lang="en-US" sz="1200" noProof="1">
                  <a:latin typeface="Courier New" pitchFamily="49" charset="0"/>
                </a:rPr>
                <a:t>#include &lt;xdc/runtime/Diags.h&gt;</a:t>
              </a:r>
            </a:p>
            <a:p>
              <a:r>
                <a:rPr lang="en-US" sz="1200" noProof="1">
                  <a:latin typeface="Courier New" pitchFamily="49" charset="0"/>
                </a:rPr>
                <a:t>#include &lt;xdc/runtime/Log.h</a:t>
              </a:r>
              <a:r>
                <a:rPr lang="en-US" sz="1200" noProof="1" smtClean="0">
                  <a:latin typeface="Courier New" pitchFamily="49" charset="0"/>
                </a:rPr>
                <a:t>&gt;</a:t>
              </a:r>
              <a:endParaRPr lang="en-US" sz="1200" noProof="1">
                <a:latin typeface="Courier New" pitchFamily="49" charset="0"/>
              </a:endParaRPr>
            </a:p>
          </p:txBody>
        </p:sp>
        <p:sp>
          <p:nvSpPr>
            <p:cNvPr id="9" name="Text Box 6"/>
            <p:cNvSpPr txBox="1">
              <a:spLocks noChangeArrowheads="1"/>
            </p:cNvSpPr>
            <p:nvPr/>
          </p:nvSpPr>
          <p:spPr bwMode="auto">
            <a:xfrm>
              <a:off x="254" y="437"/>
              <a:ext cx="114"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endParaRPr lang="en-US" sz="1400" b="1"/>
            </a:p>
          </p:txBody>
        </p:sp>
      </p:grpSp>
    </p:spTree>
    <p:extLst>
      <p:ext uri="{BB962C8B-B14F-4D97-AF65-F5344CB8AC3E}">
        <p14:creationId xmlns:p14="http://schemas.microsoft.com/office/powerpoint/2010/main" val="2584082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dirty="0" smtClean="0"/>
              <a:t>Build and load code</a:t>
            </a:r>
          </a:p>
        </p:txBody>
      </p:sp>
      <p:sp>
        <p:nvSpPr>
          <p:cNvPr id="32772" name="Rectangle 3"/>
          <p:cNvSpPr>
            <a:spLocks noGrp="1" noChangeArrowheads="1"/>
          </p:cNvSpPr>
          <p:nvPr>
            <p:ph idx="1"/>
          </p:nvPr>
        </p:nvSpPr>
        <p:spPr/>
        <p:txBody>
          <a:bodyPr/>
          <a:lstStyle/>
          <a:p>
            <a:r>
              <a:rPr lang="en-US" dirty="0" smtClean="0"/>
              <a:t>In </a:t>
            </a:r>
            <a:r>
              <a:rPr lang="en-US" i="1" dirty="0" smtClean="0"/>
              <a:t>Project Explorer </a:t>
            </a:r>
            <a:r>
              <a:rPr lang="en-US" dirty="0" smtClean="0"/>
              <a:t>view, select the </a:t>
            </a:r>
            <a:r>
              <a:rPr lang="en-US" b="1" dirty="0" smtClean="0"/>
              <a:t>gpiointerrupt_CC3200_1</a:t>
            </a:r>
            <a:r>
              <a:rPr lang="en-US" dirty="0" smtClean="0"/>
              <a:t> project</a:t>
            </a:r>
          </a:p>
          <a:p>
            <a:r>
              <a:rPr lang="en-US" dirty="0" smtClean="0"/>
              <a:t>Click the Debug button       to build, load the code and run to main()</a:t>
            </a:r>
            <a:br>
              <a:rPr lang="en-US" dirty="0" smtClean="0"/>
            </a:br>
            <a:r>
              <a:rPr lang="en-US" dirty="0" smtClean="0"/>
              <a:t/>
            </a:r>
            <a:br>
              <a:rPr lang="en-US" dirty="0" smtClean="0"/>
            </a:br>
            <a:r>
              <a:rPr lang="en-US" dirty="0" smtClean="0">
                <a:solidFill>
                  <a:srgbClr val="0070C0"/>
                </a:solidFill>
              </a:rPr>
              <a:t>The program will load and be halted at main()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807" y="1772816"/>
            <a:ext cx="301752" cy="2743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00" y="2348880"/>
            <a:ext cx="288000" cy="288000"/>
          </a:xfrm>
          <a:prstGeom prst="rect">
            <a:avLst/>
          </a:prstGeom>
        </p:spPr>
      </p:pic>
      <p:pic>
        <p:nvPicPr>
          <p:cNvPr id="7170" name="Picture 2" descr="C:\Users\a0322690\Documents\Training\LPRF San Diego\cc3200\debug_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754186"/>
            <a:ext cx="4968552" cy="348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46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Launch RTOS Analyzer </a:t>
            </a:r>
          </a:p>
        </p:txBody>
      </p:sp>
      <p:sp>
        <p:nvSpPr>
          <p:cNvPr id="35844" name="Rectangle 3"/>
          <p:cNvSpPr>
            <a:spLocks noGrp="1" noChangeArrowheads="1"/>
          </p:cNvSpPr>
          <p:nvPr>
            <p:ph idx="1"/>
          </p:nvPr>
        </p:nvSpPr>
        <p:spPr/>
        <p:txBody>
          <a:bodyPr/>
          <a:lstStyle/>
          <a:p>
            <a:r>
              <a:rPr lang="en-US" dirty="0" smtClean="0"/>
              <a:t>Go to menu </a:t>
            </a:r>
            <a:r>
              <a:rPr lang="en-US" i="1" dirty="0" smtClean="0"/>
              <a:t>Tools-&gt;RTOS Analyzer-&gt;Execution Analysis</a:t>
            </a:r>
          </a:p>
        </p:txBody>
      </p:sp>
      <p:pic>
        <p:nvPicPr>
          <p:cNvPr id="8194" name="Picture 2" descr="C:\Users\a0322690\Documents\Training\LPRF San Diego\cc3200\rt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16832"/>
            <a:ext cx="460375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72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r>
              <a:rPr lang="en-US" dirty="0" smtClean="0"/>
              <a:t>Analysis Configuration</a:t>
            </a:r>
          </a:p>
        </p:txBody>
      </p:sp>
      <p:sp>
        <p:nvSpPr>
          <p:cNvPr id="34820" name="Rectangle 3"/>
          <p:cNvSpPr>
            <a:spLocks noGrp="1" noChangeArrowheads="1"/>
          </p:cNvSpPr>
          <p:nvPr>
            <p:ph idx="1"/>
          </p:nvPr>
        </p:nvSpPr>
        <p:spPr>
          <a:xfrm>
            <a:off x="323528" y="1052736"/>
            <a:ext cx="8467725" cy="5256584"/>
          </a:xfrm>
        </p:spPr>
        <p:txBody>
          <a:bodyPr/>
          <a:lstStyle/>
          <a:p>
            <a:r>
              <a:rPr lang="en-US" dirty="0" smtClean="0"/>
              <a:t>In the </a:t>
            </a:r>
            <a:r>
              <a:rPr lang="en-US" i="1" dirty="0" smtClean="0"/>
              <a:t>Analysis Configuration </a:t>
            </a:r>
            <a:r>
              <a:rPr lang="en-US" dirty="0" smtClean="0"/>
              <a:t>dialog, the Analysis Feature “Execution Graph” should already be checked</a:t>
            </a:r>
            <a:br>
              <a:rPr lang="en-US" dirty="0" smtClean="0"/>
            </a:br>
            <a:r>
              <a:rPr lang="en-US" dirty="0" smtClean="0">
                <a:solidFill>
                  <a:srgbClr val="0070C0"/>
                </a:solidFill>
              </a:rPr>
              <a:t>(Additional analysis features can be optionally selected here)</a:t>
            </a:r>
            <a:r>
              <a:rPr lang="en-US" dirty="0" smtClean="0"/>
              <a:t/>
            </a:r>
            <a:br>
              <a:rPr lang="en-US" dirty="0" smtClean="0"/>
            </a:br>
            <a:endParaRPr lang="en-US" dirty="0" smtClean="0"/>
          </a:p>
          <a:p>
            <a:r>
              <a:rPr lang="en-US" dirty="0" smtClean="0"/>
              <a:t>Enable “</a:t>
            </a:r>
            <a:r>
              <a:rPr lang="en-US" dirty="0" err="1" smtClean="0"/>
              <a:t>Printf</a:t>
            </a:r>
            <a:r>
              <a:rPr lang="en-US" dirty="0" smtClean="0"/>
              <a:t> Logs” </a:t>
            </a:r>
            <a:br>
              <a:rPr lang="en-US" dirty="0" smtClean="0"/>
            </a:br>
            <a:endParaRPr lang="en-US" dirty="0" smtClean="0"/>
          </a:p>
          <a:p>
            <a:r>
              <a:rPr lang="en-US" dirty="0" smtClean="0"/>
              <a:t>Click Start</a:t>
            </a:r>
            <a:br>
              <a:rPr lang="en-US" dirty="0" smtClean="0"/>
            </a:br>
            <a:r>
              <a:rPr lang="en-US" dirty="0" smtClean="0"/>
              <a:t/>
            </a:r>
            <a:br>
              <a:rPr lang="en-US" dirty="0" smtClean="0"/>
            </a:br>
            <a:r>
              <a:rPr lang="en-US" dirty="0">
                <a:solidFill>
                  <a:srgbClr val="0070C0"/>
                </a:solidFill>
              </a:rPr>
              <a:t>The Live Session, </a:t>
            </a:r>
            <a:r>
              <a:rPr lang="en-US" dirty="0" smtClean="0">
                <a:solidFill>
                  <a:srgbClr val="0070C0"/>
                </a:solidFill>
              </a:rPr>
              <a:t/>
            </a:r>
            <a:br>
              <a:rPr lang="en-US" dirty="0" smtClean="0">
                <a:solidFill>
                  <a:srgbClr val="0070C0"/>
                </a:solidFill>
              </a:rPr>
            </a:br>
            <a:r>
              <a:rPr lang="en-US" dirty="0" smtClean="0">
                <a:solidFill>
                  <a:srgbClr val="0070C0"/>
                </a:solidFill>
              </a:rPr>
              <a:t>Execution Graph </a:t>
            </a:r>
            <a:r>
              <a:rPr lang="en-US" dirty="0">
                <a:solidFill>
                  <a:srgbClr val="0070C0"/>
                </a:solidFill>
              </a:rPr>
              <a:t>and </a:t>
            </a:r>
            <a:r>
              <a:rPr lang="en-US" dirty="0" smtClean="0">
                <a:solidFill>
                  <a:srgbClr val="0070C0"/>
                </a:solidFill>
              </a:rPr>
              <a:t/>
            </a:r>
            <a:br>
              <a:rPr lang="en-US" dirty="0" smtClean="0">
                <a:solidFill>
                  <a:srgbClr val="0070C0"/>
                </a:solidFill>
              </a:rPr>
            </a:br>
            <a:r>
              <a:rPr lang="en-US" dirty="0" err="1" smtClean="0">
                <a:solidFill>
                  <a:srgbClr val="0070C0"/>
                </a:solidFill>
              </a:rPr>
              <a:t>Printf</a:t>
            </a:r>
            <a:r>
              <a:rPr lang="en-US" dirty="0" smtClean="0">
                <a:solidFill>
                  <a:srgbClr val="0070C0"/>
                </a:solidFill>
              </a:rPr>
              <a:t> Logs views will </a:t>
            </a:r>
            <a:r>
              <a:rPr lang="en-US" dirty="0">
                <a:solidFill>
                  <a:srgbClr val="0070C0"/>
                </a:solidFill>
              </a:rPr>
              <a:t>open</a:t>
            </a:r>
          </a:p>
          <a:p>
            <a:pPr marL="0" indent="0">
              <a:buNone/>
            </a:pPr>
            <a:r>
              <a:rPr lang="en-US" dirty="0" smtClean="0"/>
              <a:t/>
            </a:r>
            <a:br>
              <a:rPr lang="en-US" dirty="0" smtClean="0"/>
            </a:br>
            <a:r>
              <a:rPr lang="en-US" dirty="0" smtClean="0"/>
              <a:t/>
            </a:r>
            <a:br>
              <a:rPr lang="en-US" dirty="0" smtClean="0"/>
            </a:b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25" y="3882555"/>
            <a:ext cx="288000" cy="288000"/>
          </a:xfrm>
          <a:prstGeom prst="rect">
            <a:avLst/>
          </a:prstGeom>
        </p:spPr>
      </p:pic>
      <p:pic>
        <p:nvPicPr>
          <p:cNvPr id="9219" name="Picture 3" descr="C:\Users\a0322690\Documents\Training\LPRF San Diego\cc3200\rto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97" y="2122629"/>
            <a:ext cx="5040560" cy="409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3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Run the code</a:t>
            </a:r>
          </a:p>
        </p:txBody>
      </p:sp>
      <p:sp>
        <p:nvSpPr>
          <p:cNvPr id="37893" name="Rectangle 3"/>
          <p:cNvSpPr>
            <a:spLocks noGrp="1" noChangeArrowheads="1"/>
          </p:cNvSpPr>
          <p:nvPr>
            <p:ph idx="1"/>
          </p:nvPr>
        </p:nvSpPr>
        <p:spPr/>
        <p:txBody>
          <a:bodyPr/>
          <a:lstStyle/>
          <a:p>
            <a:r>
              <a:rPr lang="en-US" dirty="0"/>
              <a:t>Click the Resume button      to run</a:t>
            </a:r>
          </a:p>
          <a:p>
            <a:r>
              <a:rPr lang="en-US" dirty="0"/>
              <a:t>Let it run for ~</a:t>
            </a:r>
            <a:r>
              <a:rPr lang="en-US" dirty="0" smtClean="0"/>
              <a:t>5-10 </a:t>
            </a:r>
            <a:r>
              <a:rPr lang="en-US" dirty="0"/>
              <a:t>seconds, then click the Suspend       </a:t>
            </a:r>
            <a:r>
              <a:rPr lang="en-US" dirty="0" smtClean="0"/>
              <a:t> button </a:t>
            </a:r>
            <a:r>
              <a:rPr lang="en-US" dirty="0"/>
              <a:t>to halt</a:t>
            </a:r>
          </a:p>
          <a:p>
            <a:r>
              <a:rPr lang="en-US" dirty="0" smtClean="0"/>
              <a:t>Repeat this Run/Suspend process 2-3 times</a:t>
            </a:r>
            <a:br>
              <a:rPr lang="en-US" dirty="0" smtClean="0"/>
            </a:br>
            <a:r>
              <a:rPr lang="en-US" dirty="0" smtClean="0"/>
              <a:t/>
            </a:r>
            <a:br>
              <a:rPr lang="en-US" dirty="0" smtClean="0"/>
            </a:br>
            <a:r>
              <a:rPr lang="en-US" dirty="0" smtClean="0">
                <a:solidFill>
                  <a:srgbClr val="0070C0"/>
                </a:solidFill>
              </a:rPr>
              <a:t>Observe that </a:t>
            </a:r>
            <a:r>
              <a:rPr lang="en-US" dirty="0">
                <a:solidFill>
                  <a:srgbClr val="0070C0"/>
                </a:solidFill>
              </a:rPr>
              <a:t>t</a:t>
            </a:r>
            <a:r>
              <a:rPr lang="en-US" dirty="0" smtClean="0">
                <a:solidFill>
                  <a:srgbClr val="0070C0"/>
                </a:solidFill>
              </a:rPr>
              <a:t>he analysis views will get updated whenever the target is halted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26876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485" y="1764192"/>
            <a:ext cx="299257" cy="2743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57" y="2852936"/>
            <a:ext cx="288000" cy="288000"/>
          </a:xfrm>
          <a:prstGeom prst="rect">
            <a:avLst/>
          </a:prstGeom>
        </p:spPr>
      </p:pic>
    </p:spTree>
    <p:extLst>
      <p:ext uri="{BB962C8B-B14F-4D97-AF65-F5344CB8AC3E}">
        <p14:creationId xmlns:p14="http://schemas.microsoft.com/office/powerpoint/2010/main" val="2626724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Execution Graph</a:t>
            </a:r>
          </a:p>
        </p:txBody>
      </p:sp>
      <p:sp>
        <p:nvSpPr>
          <p:cNvPr id="37893" name="Rectangle 3"/>
          <p:cNvSpPr>
            <a:spLocks noGrp="1" noChangeArrowheads="1"/>
          </p:cNvSpPr>
          <p:nvPr>
            <p:ph idx="1"/>
          </p:nvPr>
        </p:nvSpPr>
        <p:spPr/>
        <p:txBody>
          <a:bodyPr/>
          <a:lstStyle/>
          <a:p>
            <a:r>
              <a:rPr lang="en-US" dirty="0" smtClean="0"/>
              <a:t>Go to the </a:t>
            </a:r>
            <a:r>
              <a:rPr lang="en-US" i="1" dirty="0" smtClean="0"/>
              <a:t>Execution Graph </a:t>
            </a:r>
            <a:r>
              <a:rPr lang="en-US" dirty="0" smtClean="0"/>
              <a:t>view and expand the OS node in the Execution graph</a:t>
            </a:r>
          </a:p>
          <a:p>
            <a:r>
              <a:rPr lang="en-US" dirty="0" smtClean="0"/>
              <a:t>Click the zoom out button a few times to view Execution Graph</a:t>
            </a:r>
            <a:br>
              <a:rPr lang="en-US" dirty="0" smtClean="0"/>
            </a:br>
            <a:endParaRPr lang="en-US" dirty="0" smtClean="0"/>
          </a:p>
        </p:txBody>
      </p:sp>
      <p:pic>
        <p:nvPicPr>
          <p:cNvPr id="10242" name="Picture 2" descr="C:\Users\a0322690\Documents\Training\LPRF San Diego\cc3200\execgrap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048" y="2923158"/>
            <a:ext cx="6455296"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09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err="1" smtClean="0"/>
              <a:t>Printf</a:t>
            </a:r>
            <a:r>
              <a:rPr lang="en-US" dirty="0" smtClean="0"/>
              <a:t> Logs</a:t>
            </a:r>
          </a:p>
        </p:txBody>
      </p:sp>
      <p:sp>
        <p:nvSpPr>
          <p:cNvPr id="51204" name="Rectangle 3"/>
          <p:cNvSpPr>
            <a:spLocks noGrp="1" noChangeArrowheads="1"/>
          </p:cNvSpPr>
          <p:nvPr>
            <p:ph idx="1"/>
          </p:nvPr>
        </p:nvSpPr>
        <p:spPr>
          <a:xfrm>
            <a:off x="333375" y="1185862"/>
            <a:ext cx="8176609" cy="4979441"/>
          </a:xfrm>
        </p:spPr>
        <p:txBody>
          <a:bodyPr/>
          <a:lstStyle/>
          <a:p>
            <a:r>
              <a:rPr lang="en-US" dirty="0" smtClean="0"/>
              <a:t>Go to </a:t>
            </a:r>
            <a:r>
              <a:rPr lang="en-US" i="1" dirty="0" err="1" smtClean="0"/>
              <a:t>Printf</a:t>
            </a:r>
            <a:r>
              <a:rPr lang="en-US" i="1" dirty="0" smtClean="0"/>
              <a:t> Logs </a:t>
            </a:r>
            <a:r>
              <a:rPr lang="en-US" dirty="0" smtClean="0"/>
              <a:t>view</a:t>
            </a:r>
            <a:br>
              <a:rPr lang="en-US" dirty="0" smtClean="0"/>
            </a:br>
            <a:r>
              <a:rPr lang="en-US" dirty="0" smtClean="0"/>
              <a:t/>
            </a:r>
            <a:br>
              <a:rPr lang="en-US" dirty="0" smtClean="0"/>
            </a:br>
            <a:r>
              <a:rPr lang="en-US" dirty="0">
                <a:solidFill>
                  <a:srgbClr val="0070C0"/>
                </a:solidFill>
              </a:rPr>
              <a:t>The </a:t>
            </a:r>
            <a:r>
              <a:rPr lang="en-US" dirty="0" err="1">
                <a:solidFill>
                  <a:srgbClr val="0070C0"/>
                </a:solidFill>
              </a:rPr>
              <a:t>Printf</a:t>
            </a:r>
            <a:r>
              <a:rPr lang="en-US" dirty="0">
                <a:solidFill>
                  <a:srgbClr val="0070C0"/>
                </a:solidFill>
              </a:rPr>
              <a:t> Log events will be displayed here</a:t>
            </a:r>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AutoNum type="arabicPeriod" startAt="2"/>
            </a:pPr>
            <a:r>
              <a:rPr lang="en-US" dirty="0" smtClean="0"/>
              <a:t>When </a:t>
            </a:r>
            <a:r>
              <a:rPr lang="en-US" dirty="0"/>
              <a:t>finished with analysis, click the Terminate      </a:t>
            </a:r>
            <a:r>
              <a:rPr lang="en-US" dirty="0" smtClean="0"/>
              <a:t>button</a:t>
            </a:r>
          </a:p>
          <a:p>
            <a:pPr marL="0" indent="0">
              <a:buNone/>
            </a:pP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p:txBody>
      </p:sp>
      <p:sp>
        <p:nvSpPr>
          <p:cNvPr id="54274"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84C20D87-47A0-4E77-8AF0-4957617D0EB0}" type="slidenum">
              <a:rPr lang="en-US" smtClean="0">
                <a:solidFill>
                  <a:srgbClr val="000000"/>
                </a:solidFill>
              </a:rPr>
              <a:pPr/>
              <a:t>48</a:t>
            </a:fld>
            <a:endParaRPr lang="en-US" smtClean="0">
              <a:solidFill>
                <a:srgbClr val="000000"/>
              </a:solidFill>
            </a:endParaRPr>
          </a:p>
        </p:txBody>
      </p:sp>
      <p:pic>
        <p:nvPicPr>
          <p:cNvPr id="54278" name="Picture 10"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572" y="5329749"/>
            <a:ext cx="217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64" y="184482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a0322690\Documents\Training\LPRF San Diego\cc3200\printflog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493397"/>
            <a:ext cx="6253163" cy="225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97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700808"/>
            <a:ext cx="8136904" cy="3672408"/>
          </a:xfrm>
        </p:spPr>
        <p:txBody>
          <a:bodyPr/>
          <a:lstStyle/>
          <a:p>
            <a:r>
              <a:rPr lang="en-US" dirty="0" smtClean="0"/>
              <a:t>LAB 2b: </a:t>
            </a:r>
            <a:br>
              <a:rPr lang="en-US" dirty="0" smtClean="0"/>
            </a:br>
            <a:r>
              <a:rPr lang="en-US" dirty="0" smtClean="0"/>
              <a:t/>
            </a:r>
            <a:br>
              <a:rPr lang="en-US" dirty="0" smtClean="0"/>
            </a:br>
            <a:r>
              <a:rPr lang="en-US" sz="2400" dirty="0" smtClean="0"/>
              <a:t>modify app to </a:t>
            </a:r>
            <a:r>
              <a:rPr lang="en-US" sz="2400" dirty="0" smtClean="0">
                <a:latin typeface="+mn-lt"/>
              </a:rPr>
              <a:t>upload events via UART</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7494705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Analyzer</a:t>
            </a:r>
            <a:endParaRPr lang="en-US" dirty="0"/>
          </a:p>
        </p:txBody>
      </p:sp>
      <p:sp>
        <p:nvSpPr>
          <p:cNvPr id="4" name="Content Placeholder 3"/>
          <p:cNvSpPr>
            <a:spLocks noGrp="1"/>
          </p:cNvSpPr>
          <p:nvPr>
            <p:ph idx="1"/>
          </p:nvPr>
        </p:nvSpPr>
        <p:spPr>
          <a:xfrm>
            <a:off x="323528" y="908720"/>
            <a:ext cx="8712968" cy="5400600"/>
          </a:xfrm>
        </p:spPr>
        <p:txBody>
          <a:bodyPr/>
          <a:lstStyle/>
          <a:p>
            <a:r>
              <a:rPr lang="en-US" dirty="0" smtClean="0"/>
              <a:t>System Analyzer provides many different analysis features</a:t>
            </a:r>
          </a:p>
          <a:p>
            <a:r>
              <a:rPr lang="en-US" dirty="0" smtClean="0"/>
              <a:t>Analysis views can be opened as graphs, detailed logs and summary logs</a:t>
            </a:r>
          </a:p>
          <a:p>
            <a:endParaRPr lang="en-US" dirty="0" smtClean="0">
              <a:solidFill>
                <a:srgbClr val="002060"/>
              </a:solidFill>
            </a:endParaRPr>
          </a:p>
        </p:txBody>
      </p:sp>
      <p:pic>
        <p:nvPicPr>
          <p:cNvPr id="3074" name="Picture 2"/>
          <p:cNvPicPr>
            <a:picLocks noChangeAspect="1" noChangeArrowheads="1"/>
          </p:cNvPicPr>
          <p:nvPr/>
        </p:nvPicPr>
        <p:blipFill>
          <a:blip r:embed="rId2" cstate="print"/>
          <a:srcRect/>
          <a:stretch>
            <a:fillRect/>
          </a:stretch>
        </p:blipFill>
        <p:spPr bwMode="auto">
          <a:xfrm>
            <a:off x="1906614" y="2132856"/>
            <a:ext cx="4753617" cy="3802893"/>
          </a:xfrm>
          <a:prstGeom prst="rect">
            <a:avLst/>
          </a:prstGeom>
          <a:noFill/>
          <a:ln w="9525">
            <a:noFill/>
            <a:miter lim="800000"/>
            <a:headEnd/>
            <a:tailEnd/>
          </a:ln>
        </p:spPr>
      </p:pic>
    </p:spTree>
    <p:extLst>
      <p:ext uri="{BB962C8B-B14F-4D97-AF65-F5344CB8AC3E}">
        <p14:creationId xmlns:p14="http://schemas.microsoft.com/office/powerpoint/2010/main" val="2857419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Change Loggers</a:t>
            </a:r>
          </a:p>
        </p:txBody>
      </p:sp>
      <p:sp>
        <p:nvSpPr>
          <p:cNvPr id="51204" name="Rectangle 3"/>
          <p:cNvSpPr>
            <a:spLocks noGrp="1" noChangeArrowheads="1"/>
          </p:cNvSpPr>
          <p:nvPr>
            <p:ph idx="1"/>
          </p:nvPr>
        </p:nvSpPr>
        <p:spPr>
          <a:xfrm>
            <a:off x="323528" y="894837"/>
            <a:ext cx="8559104" cy="4896543"/>
          </a:xfrm>
        </p:spPr>
        <p:txBody>
          <a:bodyPr/>
          <a:lstStyle/>
          <a:p>
            <a:pPr marL="0" indent="0">
              <a:buNone/>
            </a:pPr>
            <a:r>
              <a:rPr lang="en-US" dirty="0" smtClean="0">
                <a:solidFill>
                  <a:srgbClr val="0070C0"/>
                </a:solidFill>
              </a:rPr>
              <a:t>These steps change </a:t>
            </a:r>
            <a:r>
              <a:rPr lang="en-US" dirty="0">
                <a:solidFill>
                  <a:srgbClr val="0070C0"/>
                </a:solidFill>
              </a:rPr>
              <a:t>Loggers </a:t>
            </a:r>
            <a:r>
              <a:rPr lang="en-US" dirty="0" smtClean="0">
                <a:solidFill>
                  <a:srgbClr val="0070C0"/>
                </a:solidFill>
              </a:rPr>
              <a:t>from </a:t>
            </a:r>
            <a:r>
              <a:rPr lang="en-US" dirty="0" err="1" smtClean="0">
                <a:solidFill>
                  <a:srgbClr val="0070C0"/>
                </a:solidFill>
              </a:rPr>
              <a:t>LoggerStopMode</a:t>
            </a:r>
            <a:r>
              <a:rPr lang="en-US" dirty="0" smtClean="0">
                <a:solidFill>
                  <a:srgbClr val="0070C0"/>
                </a:solidFill>
              </a:rPr>
              <a:t> to </a:t>
            </a:r>
            <a:r>
              <a:rPr lang="en-US" dirty="0" err="1" smtClean="0">
                <a:solidFill>
                  <a:srgbClr val="0070C0"/>
                </a:solidFill>
              </a:rPr>
              <a:t>LoggerIdle</a:t>
            </a:r>
            <a:r>
              <a:rPr lang="en-US" dirty="0" smtClean="0">
                <a:solidFill>
                  <a:srgbClr val="0070C0"/>
                </a:solidFill>
              </a:rPr>
              <a:t>, which stores log events in a buffer, and during idle time, sends a section of the buffer to a user configured transport function</a:t>
            </a:r>
            <a:endParaRPr lang="en-US" dirty="0" smtClean="0"/>
          </a:p>
          <a:p>
            <a:r>
              <a:rPr lang="en-US" dirty="0" smtClean="0"/>
              <a:t>In the </a:t>
            </a:r>
            <a:r>
              <a:rPr lang="en-US" i="1" dirty="0" smtClean="0"/>
              <a:t>Project Explorer </a:t>
            </a:r>
            <a:r>
              <a:rPr lang="en-US" dirty="0" smtClean="0"/>
              <a:t>view, highlight project gpiointerrupt_CC3200_1 and double-click on </a:t>
            </a:r>
            <a:r>
              <a:rPr lang="en-US" b="1" dirty="0" err="1" smtClean="0"/>
              <a:t>gpiointerrupt.cfg</a:t>
            </a:r>
            <a:endParaRPr lang="en-US" b="1" dirty="0" smtClean="0"/>
          </a:p>
          <a:p>
            <a:r>
              <a:rPr lang="en-US" dirty="0" smtClean="0"/>
              <a:t>In </a:t>
            </a:r>
            <a:r>
              <a:rPr lang="en-US" i="1" dirty="0" smtClean="0"/>
              <a:t>Outline </a:t>
            </a:r>
            <a:r>
              <a:rPr lang="en-US" dirty="0" smtClean="0"/>
              <a:t>view</a:t>
            </a:r>
            <a:r>
              <a:rPr lang="en-US" dirty="0"/>
              <a:t>, </a:t>
            </a:r>
            <a:r>
              <a:rPr lang="en-US" dirty="0" smtClean="0"/>
              <a:t>click on </a:t>
            </a:r>
            <a:r>
              <a:rPr lang="en-US" i="1" dirty="0" err="1" smtClean="0"/>
              <a:t>LoggingSetup</a:t>
            </a:r>
            <a:endParaRPr lang="en-US" i="1" dirty="0" smtClean="0"/>
          </a:p>
          <a:p>
            <a:r>
              <a:rPr lang="en-US" dirty="0" smtClean="0"/>
              <a:t>Change Loggers to “</a:t>
            </a:r>
            <a:r>
              <a:rPr lang="en-US" dirty="0" err="1" smtClean="0"/>
              <a:t>LoggerIdle</a:t>
            </a:r>
            <a:r>
              <a:rPr lang="en-US" dirty="0" smtClean="0"/>
              <a:t>”</a:t>
            </a:r>
          </a:p>
          <a:p>
            <a:r>
              <a:rPr lang="en-US" dirty="0" smtClean="0"/>
              <a:t>Click on the link to configure the </a:t>
            </a:r>
            <a:br>
              <a:rPr lang="en-US" dirty="0" smtClean="0"/>
            </a:br>
            <a:r>
              <a:rPr lang="en-US" dirty="0" err="1" smtClean="0"/>
              <a:t>LoggerIdle</a:t>
            </a:r>
            <a:r>
              <a:rPr lang="en-US" dirty="0" smtClean="0"/>
              <a:t> module</a:t>
            </a:r>
          </a:p>
        </p:txBody>
      </p:sp>
      <p:pic>
        <p:nvPicPr>
          <p:cNvPr id="1026" name="Picture 2" descr="C:\Users\a0322690\Documents\Training\LPRF San Diego\cc3200\logg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12976"/>
            <a:ext cx="4392488" cy="309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6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Enable </a:t>
            </a:r>
            <a:r>
              <a:rPr lang="en-US" dirty="0" err="1" smtClean="0"/>
              <a:t>LoggerIdle</a:t>
            </a:r>
            <a:endParaRPr lang="en-US" dirty="0" smtClean="0"/>
          </a:p>
        </p:txBody>
      </p:sp>
      <p:sp>
        <p:nvSpPr>
          <p:cNvPr id="51204" name="Rectangle 3"/>
          <p:cNvSpPr>
            <a:spLocks noGrp="1" noChangeArrowheads="1"/>
          </p:cNvSpPr>
          <p:nvPr>
            <p:ph idx="1"/>
          </p:nvPr>
        </p:nvSpPr>
        <p:spPr>
          <a:xfrm>
            <a:off x="323528" y="894837"/>
            <a:ext cx="8559104" cy="4896543"/>
          </a:xfrm>
        </p:spPr>
        <p:txBody>
          <a:bodyPr/>
          <a:lstStyle/>
          <a:p>
            <a:pPr marL="0" indent="0">
              <a:buNone/>
            </a:pPr>
            <a:r>
              <a:rPr lang="en-US" dirty="0" smtClean="0">
                <a:solidFill>
                  <a:srgbClr val="0070C0"/>
                </a:solidFill>
              </a:rPr>
              <a:t>These steps add the </a:t>
            </a:r>
            <a:r>
              <a:rPr lang="en-US" dirty="0" err="1" smtClean="0">
                <a:solidFill>
                  <a:srgbClr val="0070C0"/>
                </a:solidFill>
              </a:rPr>
              <a:t>LoggerIdle</a:t>
            </a:r>
            <a:r>
              <a:rPr lang="en-US" dirty="0" smtClean="0">
                <a:solidFill>
                  <a:srgbClr val="0070C0"/>
                </a:solidFill>
              </a:rPr>
              <a:t> module to the configuration and set the transport function to </a:t>
            </a:r>
            <a:r>
              <a:rPr lang="en-US" dirty="0" err="1" smtClean="0">
                <a:solidFill>
                  <a:srgbClr val="0070C0"/>
                </a:solidFill>
              </a:rPr>
              <a:t>UARTUtils_loggerIdleSend</a:t>
            </a:r>
            <a:r>
              <a:rPr lang="en-US" dirty="0" smtClean="0">
                <a:solidFill>
                  <a:srgbClr val="0070C0"/>
                </a:solidFill>
              </a:rPr>
              <a:t>, which formats the Log data and sends it out to the UART</a:t>
            </a:r>
            <a:endParaRPr lang="en-US" dirty="0"/>
          </a:p>
          <a:p>
            <a:r>
              <a:rPr lang="en-US" dirty="0" smtClean="0"/>
              <a:t>Check the box to “Add the </a:t>
            </a:r>
            <a:r>
              <a:rPr lang="en-US" dirty="0" err="1" smtClean="0"/>
              <a:t>LoggerIdle</a:t>
            </a:r>
            <a:r>
              <a:rPr lang="en-US" dirty="0" smtClean="0"/>
              <a:t> module to my configuration”</a:t>
            </a:r>
          </a:p>
          <a:p>
            <a:r>
              <a:rPr lang="en-US" dirty="0" smtClean="0"/>
              <a:t>Set Buffer Size to “1024”</a:t>
            </a:r>
          </a:p>
          <a:p>
            <a:r>
              <a:rPr lang="en-US" dirty="0" smtClean="0"/>
              <a:t>Set Transport Function to “</a:t>
            </a:r>
            <a:r>
              <a:rPr lang="en-US" dirty="0" err="1" smtClean="0"/>
              <a:t>UARTUtils_loggerIdleSend</a:t>
            </a:r>
            <a:r>
              <a:rPr lang="en-US" dirty="0" smtClean="0"/>
              <a:t>”</a:t>
            </a:r>
          </a:p>
          <a:p>
            <a:r>
              <a:rPr lang="en-US" dirty="0" smtClean="0"/>
              <a:t>Save the .</a:t>
            </a:r>
            <a:r>
              <a:rPr lang="en-US" dirty="0" err="1" smtClean="0"/>
              <a:t>cfg</a:t>
            </a:r>
            <a:r>
              <a:rPr lang="en-US" dirty="0" smtClean="0"/>
              <a:t> file</a:t>
            </a:r>
          </a:p>
        </p:txBody>
      </p:sp>
      <p:pic>
        <p:nvPicPr>
          <p:cNvPr id="2050" name="Picture 2" descr="C:\Users\a0322690\Documents\Training\LPRF San Diego\cc3200\logger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78889"/>
            <a:ext cx="5112568" cy="284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72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Add UART Module</a:t>
            </a:r>
          </a:p>
        </p:txBody>
      </p:sp>
      <p:sp>
        <p:nvSpPr>
          <p:cNvPr id="51204" name="Rectangle 3"/>
          <p:cNvSpPr>
            <a:spLocks noGrp="1" noChangeArrowheads="1"/>
          </p:cNvSpPr>
          <p:nvPr>
            <p:ph idx="1"/>
          </p:nvPr>
        </p:nvSpPr>
        <p:spPr>
          <a:xfrm>
            <a:off x="323528" y="894837"/>
            <a:ext cx="8559104" cy="4896543"/>
          </a:xfrm>
        </p:spPr>
        <p:txBody>
          <a:bodyPr/>
          <a:lstStyle/>
          <a:p>
            <a:pPr marL="0" indent="0">
              <a:buNone/>
            </a:pPr>
            <a:r>
              <a:rPr lang="en-US" dirty="0" smtClean="0">
                <a:solidFill>
                  <a:srgbClr val="0070C0"/>
                </a:solidFill>
              </a:rPr>
              <a:t>These steps add the UART module to the configuration. This module allows the application to automatically bring in the UART driver.</a:t>
            </a:r>
            <a:endParaRPr lang="en-US" dirty="0" smtClean="0"/>
          </a:p>
          <a:p>
            <a:r>
              <a:rPr lang="en-US" dirty="0" smtClean="0"/>
              <a:t>In </a:t>
            </a:r>
            <a:r>
              <a:rPr lang="en-US" i="1" dirty="0" smtClean="0"/>
              <a:t>Available Products </a:t>
            </a:r>
            <a:r>
              <a:rPr lang="en-US" dirty="0" smtClean="0"/>
              <a:t>view, go to </a:t>
            </a:r>
            <a:br>
              <a:rPr lang="en-US" dirty="0" smtClean="0"/>
            </a:br>
            <a:r>
              <a:rPr lang="en-US" i="1" dirty="0" smtClean="0"/>
              <a:t>TI-RTOS-&gt;Drivers-</a:t>
            </a:r>
            <a:r>
              <a:rPr lang="en-US" i="1" dirty="0"/>
              <a:t>&gt;UART</a:t>
            </a:r>
            <a:r>
              <a:rPr lang="en-US" dirty="0"/>
              <a:t>, </a:t>
            </a:r>
            <a:r>
              <a:rPr lang="en-US" dirty="0" smtClean="0"/>
              <a:t>right-click </a:t>
            </a:r>
            <a:r>
              <a:rPr lang="en-US" dirty="0"/>
              <a:t>and </a:t>
            </a:r>
            <a:r>
              <a:rPr lang="en-US" dirty="0" smtClean="0"/>
              <a:t/>
            </a:r>
            <a:br>
              <a:rPr lang="en-US" dirty="0" smtClean="0"/>
            </a:br>
            <a:r>
              <a:rPr lang="en-US" dirty="0" smtClean="0"/>
              <a:t>select </a:t>
            </a:r>
            <a:r>
              <a:rPr lang="en-US" dirty="0"/>
              <a:t>“Use </a:t>
            </a:r>
            <a:r>
              <a:rPr lang="en-US" dirty="0" smtClean="0"/>
              <a:t>UART”</a:t>
            </a:r>
          </a:p>
          <a:p>
            <a:r>
              <a:rPr lang="en-US" dirty="0" smtClean="0"/>
              <a:t>In the </a:t>
            </a:r>
            <a:r>
              <a:rPr lang="en-US" i="1" dirty="0" smtClean="0"/>
              <a:t>Editor</a:t>
            </a:r>
            <a:r>
              <a:rPr lang="en-US" dirty="0" smtClean="0"/>
              <a:t> view, select the non-instrumented library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Save the .</a:t>
            </a:r>
            <a:r>
              <a:rPr lang="en-US" dirty="0" err="1" smtClean="0"/>
              <a:t>cfg</a:t>
            </a:r>
            <a:r>
              <a:rPr lang="en-US" dirty="0" smtClean="0"/>
              <a:t> file</a:t>
            </a:r>
            <a:endParaRPr lang="en-US" dirty="0"/>
          </a:p>
          <a:p>
            <a:pPr marL="0" indent="0">
              <a:buNone/>
            </a:pPr>
            <a:endParaRPr lang="en-US" dirty="0" smtClean="0"/>
          </a:p>
        </p:txBody>
      </p:sp>
      <p:pic>
        <p:nvPicPr>
          <p:cNvPr id="3074" name="Picture 2" descr="C:\Users\a0322690\Documents\Training\LPRF San Diego\cc3200\useu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680393"/>
            <a:ext cx="2024750" cy="26847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0322690\Documents\Training\LPRF San Diego\cc3200\uart_li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356992"/>
            <a:ext cx="4320480" cy="216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48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Add UART source files to project</a:t>
            </a:r>
          </a:p>
        </p:txBody>
      </p:sp>
      <p:sp>
        <p:nvSpPr>
          <p:cNvPr id="51204" name="Rectangle 3"/>
          <p:cNvSpPr>
            <a:spLocks noGrp="1" noChangeArrowheads="1"/>
          </p:cNvSpPr>
          <p:nvPr>
            <p:ph idx="1"/>
          </p:nvPr>
        </p:nvSpPr>
        <p:spPr>
          <a:xfrm>
            <a:off x="323528" y="894837"/>
            <a:ext cx="8559104" cy="4896543"/>
          </a:xfrm>
        </p:spPr>
        <p:txBody>
          <a:bodyPr/>
          <a:lstStyle/>
          <a:p>
            <a:pPr marL="0" indent="0">
              <a:buNone/>
            </a:pPr>
            <a:r>
              <a:rPr lang="en-US" dirty="0" smtClean="0">
                <a:solidFill>
                  <a:srgbClr val="0070C0"/>
                </a:solidFill>
              </a:rPr>
              <a:t>These steps add </a:t>
            </a:r>
            <a:r>
              <a:rPr lang="en-US" dirty="0">
                <a:solidFill>
                  <a:srgbClr val="0070C0"/>
                </a:solidFill>
              </a:rPr>
              <a:t>the source files required for </a:t>
            </a:r>
            <a:r>
              <a:rPr lang="en-US" dirty="0" smtClean="0">
                <a:solidFill>
                  <a:srgbClr val="0070C0"/>
                </a:solidFill>
              </a:rPr>
              <a:t>UART related functions</a:t>
            </a:r>
            <a:endParaRPr lang="en-US" dirty="0" smtClean="0"/>
          </a:p>
          <a:p>
            <a:r>
              <a:rPr lang="en-US" dirty="0" smtClean="0"/>
              <a:t>In Windows Explorer, browse to </a:t>
            </a:r>
            <a:r>
              <a:rPr lang="en-US" dirty="0"/>
              <a:t>the directory C</a:t>
            </a:r>
            <a:r>
              <a:rPr lang="en-US" smtClean="0"/>
              <a:t>:\</a:t>
            </a:r>
            <a:r>
              <a:rPr lang="en-US" smtClean="0"/>
              <a:t>ti\tirtos_simplelink_2_00_02_36\packages\examples </a:t>
            </a:r>
            <a:r>
              <a:rPr lang="en-US" dirty="0" smtClean="0"/>
              <a:t/>
            </a:r>
            <a:br>
              <a:rPr lang="en-US" dirty="0" smtClean="0"/>
            </a:br>
            <a:r>
              <a:rPr lang="en-US" sz="1800" dirty="0" smtClean="0">
                <a:solidFill>
                  <a:srgbClr val="0070C0"/>
                </a:solidFill>
              </a:rPr>
              <a:t>You may need to adjust the path based on your CCS installation</a:t>
            </a:r>
          </a:p>
          <a:p>
            <a:r>
              <a:rPr lang="en-US" dirty="0" smtClean="0"/>
              <a:t>Select the files </a:t>
            </a:r>
            <a:r>
              <a:rPr lang="en-US" dirty="0" err="1" smtClean="0"/>
              <a:t>UARTUtils.c</a:t>
            </a:r>
            <a:r>
              <a:rPr lang="en-US" dirty="0" smtClean="0"/>
              <a:t> and </a:t>
            </a:r>
            <a:r>
              <a:rPr lang="en-US" dirty="0" err="1" smtClean="0"/>
              <a:t>UARTUtils.h</a:t>
            </a:r>
            <a:r>
              <a:rPr lang="en-US" dirty="0" smtClean="0"/>
              <a:t> and choose “Copy”</a:t>
            </a:r>
          </a:p>
          <a:p>
            <a:r>
              <a:rPr lang="en-US" dirty="0" smtClean="0"/>
              <a:t>In CCS </a:t>
            </a:r>
            <a:r>
              <a:rPr lang="en-US" i="1" dirty="0" smtClean="0"/>
              <a:t>Project Explorer </a:t>
            </a:r>
            <a:r>
              <a:rPr lang="en-US" dirty="0" smtClean="0"/>
              <a:t>view, select the project </a:t>
            </a:r>
            <a:r>
              <a:rPr lang="en-US" b="1" dirty="0" smtClean="0"/>
              <a:t>gpiointerrupt_CC3200_1</a:t>
            </a:r>
            <a:r>
              <a:rPr lang="en-US" dirty="0" smtClean="0"/>
              <a:t> and choose “Paste”</a:t>
            </a:r>
          </a:p>
          <a:p>
            <a:endParaRPr lang="en-US" dirty="0" smtClean="0"/>
          </a:p>
        </p:txBody>
      </p:sp>
    </p:spTree>
    <p:extLst>
      <p:ext uri="{BB962C8B-B14F-4D97-AF65-F5344CB8AC3E}">
        <p14:creationId xmlns:p14="http://schemas.microsoft.com/office/powerpoint/2010/main" val="3870674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Update </a:t>
            </a:r>
            <a:r>
              <a:rPr lang="en-US" dirty="0" err="1" smtClean="0"/>
              <a:t>gpiointerrupt.c</a:t>
            </a:r>
            <a:endParaRPr lang="en-US" dirty="0" smtClean="0"/>
          </a:p>
        </p:txBody>
      </p:sp>
      <p:sp>
        <p:nvSpPr>
          <p:cNvPr id="51204" name="Rectangle 3"/>
          <p:cNvSpPr>
            <a:spLocks noGrp="1" noChangeArrowheads="1"/>
          </p:cNvSpPr>
          <p:nvPr>
            <p:ph idx="1"/>
          </p:nvPr>
        </p:nvSpPr>
        <p:spPr>
          <a:xfrm>
            <a:off x="323528" y="894837"/>
            <a:ext cx="8559104" cy="4896543"/>
          </a:xfrm>
        </p:spPr>
        <p:txBody>
          <a:bodyPr/>
          <a:lstStyle/>
          <a:p>
            <a:pPr marL="0" indent="0">
              <a:buNone/>
            </a:pPr>
            <a:r>
              <a:rPr lang="en-US" dirty="0" smtClean="0">
                <a:solidFill>
                  <a:srgbClr val="0070C0"/>
                </a:solidFill>
              </a:rPr>
              <a:t>These steps modify </a:t>
            </a:r>
            <a:r>
              <a:rPr lang="en-US" dirty="0" err="1" smtClean="0">
                <a:solidFill>
                  <a:srgbClr val="0070C0"/>
                </a:solidFill>
              </a:rPr>
              <a:t>gpiointerrupt.c</a:t>
            </a:r>
            <a:r>
              <a:rPr lang="en-US" dirty="0" smtClean="0">
                <a:solidFill>
                  <a:srgbClr val="0070C0"/>
                </a:solidFill>
              </a:rPr>
              <a:t> to add a call to open UART </a:t>
            </a:r>
            <a:endParaRPr lang="en-US" dirty="0" smtClean="0"/>
          </a:p>
          <a:p>
            <a:r>
              <a:rPr lang="en-US" dirty="0"/>
              <a:t>In </a:t>
            </a:r>
            <a:r>
              <a:rPr lang="en-US" i="1" dirty="0"/>
              <a:t>Project Explorer </a:t>
            </a:r>
            <a:r>
              <a:rPr lang="en-US" dirty="0"/>
              <a:t>view, double-click on </a:t>
            </a:r>
            <a:r>
              <a:rPr lang="en-US" b="1" dirty="0" err="1"/>
              <a:t>gpiointerrupt.c</a:t>
            </a:r>
            <a:r>
              <a:rPr lang="en-US" dirty="0"/>
              <a:t> to open it</a:t>
            </a:r>
          </a:p>
          <a:p>
            <a:r>
              <a:rPr lang="en-US" dirty="0" smtClean="0"/>
              <a:t>Add a call to </a:t>
            </a:r>
            <a:r>
              <a:rPr lang="en-US" b="1" dirty="0" err="1" smtClean="0"/>
              <a:t>UARTUtils_loggerIdleInit</a:t>
            </a:r>
            <a:r>
              <a:rPr lang="en-US" dirty="0" smtClean="0"/>
              <a:t> just before </a:t>
            </a:r>
            <a:r>
              <a:rPr lang="en-US" dirty="0" err="1" smtClean="0"/>
              <a:t>BIOS_start</a:t>
            </a:r>
            <a:r>
              <a:rPr lang="en-US" dirty="0" smtClean="0"/>
              <a:t>()</a:t>
            </a:r>
          </a:p>
          <a:p>
            <a:r>
              <a:rPr lang="en-US" dirty="0" smtClean="0"/>
              <a:t>Add </a:t>
            </a:r>
            <a:r>
              <a:rPr lang="en-US" b="1" dirty="0" smtClean="0"/>
              <a:t>#include “</a:t>
            </a:r>
            <a:r>
              <a:rPr lang="en-US" b="1" dirty="0" err="1" smtClean="0"/>
              <a:t>UARTUtils.h</a:t>
            </a:r>
            <a:r>
              <a:rPr lang="en-US" b="1" dirty="0" smtClean="0"/>
              <a:t>” </a:t>
            </a:r>
            <a:r>
              <a:rPr lang="en-US" dirty="0" smtClean="0"/>
              <a:t>under other #includes</a:t>
            </a:r>
          </a:p>
          <a:p>
            <a:pPr marL="0" indent="0">
              <a:buNone/>
            </a:pPr>
            <a:endParaRPr lang="en-US" dirty="0" smtClean="0"/>
          </a:p>
          <a:p>
            <a:endParaRPr lang="en-US" dirty="0" smtClean="0"/>
          </a:p>
        </p:txBody>
      </p:sp>
      <p:pic>
        <p:nvPicPr>
          <p:cNvPr id="4099" name="Picture 3" descr="C:\Users\a0322690\Documents\Training\LPRF San Diego\cc3200\source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74271"/>
            <a:ext cx="460936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0322690\Documents\Training\LPRF San Diego\cc3200\sourcefil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174271"/>
            <a:ext cx="3430587"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10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dirty="0" smtClean="0"/>
              <a:t>Build and load code</a:t>
            </a:r>
          </a:p>
        </p:txBody>
      </p:sp>
      <p:sp>
        <p:nvSpPr>
          <p:cNvPr id="32772" name="Rectangle 3"/>
          <p:cNvSpPr>
            <a:spLocks noGrp="1" noChangeArrowheads="1"/>
          </p:cNvSpPr>
          <p:nvPr>
            <p:ph idx="1"/>
          </p:nvPr>
        </p:nvSpPr>
        <p:spPr/>
        <p:txBody>
          <a:bodyPr/>
          <a:lstStyle/>
          <a:p>
            <a:r>
              <a:rPr lang="en-US" dirty="0" smtClean="0"/>
              <a:t>In </a:t>
            </a:r>
            <a:r>
              <a:rPr lang="en-US" i="1" dirty="0" smtClean="0"/>
              <a:t>Project Explorer </a:t>
            </a:r>
            <a:r>
              <a:rPr lang="en-US" dirty="0" smtClean="0"/>
              <a:t>view, select the </a:t>
            </a:r>
            <a:r>
              <a:rPr lang="en-US" b="1" dirty="0" smtClean="0"/>
              <a:t>gpiointerrupt_CC3200_1</a:t>
            </a:r>
            <a:r>
              <a:rPr lang="en-US" dirty="0" smtClean="0"/>
              <a:t> project</a:t>
            </a:r>
          </a:p>
          <a:p>
            <a:r>
              <a:rPr lang="en-US" dirty="0" smtClean="0"/>
              <a:t>Click the Debug button       to build, load the code and run to main()</a:t>
            </a:r>
            <a:br>
              <a:rPr lang="en-US" dirty="0" smtClean="0"/>
            </a:br>
            <a:r>
              <a:rPr lang="en-US" dirty="0" smtClean="0"/>
              <a:t/>
            </a:r>
            <a:br>
              <a:rPr lang="en-US" dirty="0" smtClean="0"/>
            </a:br>
            <a:r>
              <a:rPr lang="en-US" dirty="0" smtClean="0">
                <a:solidFill>
                  <a:srgbClr val="0070C0"/>
                </a:solidFill>
              </a:rPr>
              <a:t>The program will load and be halted at main()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807" y="1772816"/>
            <a:ext cx="301752" cy="2743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00" y="2348880"/>
            <a:ext cx="288000" cy="288000"/>
          </a:xfrm>
          <a:prstGeom prst="rect">
            <a:avLst/>
          </a:prstGeom>
        </p:spPr>
      </p:pic>
      <p:pic>
        <p:nvPicPr>
          <p:cNvPr id="7170" name="Picture 2" descr="C:\Users\a0322690\Documents\Training\LPRF San Diego\cc3200\debug_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754186"/>
            <a:ext cx="4968552" cy="348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47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Launch RTOS Analyzer </a:t>
            </a:r>
          </a:p>
        </p:txBody>
      </p:sp>
      <p:sp>
        <p:nvSpPr>
          <p:cNvPr id="35844" name="Rectangle 3"/>
          <p:cNvSpPr>
            <a:spLocks noGrp="1" noChangeArrowheads="1"/>
          </p:cNvSpPr>
          <p:nvPr>
            <p:ph idx="1"/>
          </p:nvPr>
        </p:nvSpPr>
        <p:spPr/>
        <p:txBody>
          <a:bodyPr/>
          <a:lstStyle/>
          <a:p>
            <a:r>
              <a:rPr lang="en-US" dirty="0" smtClean="0"/>
              <a:t>Go to menu </a:t>
            </a:r>
            <a:r>
              <a:rPr lang="en-US" i="1" dirty="0" smtClean="0"/>
              <a:t>Tools-&gt;RTOS Analyzer-&gt;Execution Analysis</a:t>
            </a:r>
          </a:p>
        </p:txBody>
      </p:sp>
      <p:pic>
        <p:nvPicPr>
          <p:cNvPr id="8194" name="Picture 2" descr="C:\Users\a0322690\Documents\Training\LPRF San Diego\cc3200\rt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16832"/>
            <a:ext cx="460375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30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r>
              <a:rPr lang="en-US" dirty="0" smtClean="0"/>
              <a:t>Analysis Configuration</a:t>
            </a:r>
          </a:p>
        </p:txBody>
      </p:sp>
      <p:sp>
        <p:nvSpPr>
          <p:cNvPr id="34820" name="Rectangle 3"/>
          <p:cNvSpPr>
            <a:spLocks noGrp="1" noChangeArrowheads="1"/>
          </p:cNvSpPr>
          <p:nvPr>
            <p:ph idx="1"/>
          </p:nvPr>
        </p:nvSpPr>
        <p:spPr>
          <a:xfrm>
            <a:off x="323528" y="1052736"/>
            <a:ext cx="8467725" cy="5256584"/>
          </a:xfrm>
        </p:spPr>
        <p:txBody>
          <a:bodyPr/>
          <a:lstStyle/>
          <a:p>
            <a:r>
              <a:rPr lang="en-US" dirty="0" smtClean="0"/>
              <a:t>In the </a:t>
            </a:r>
            <a:r>
              <a:rPr lang="en-US" i="1" dirty="0" smtClean="0"/>
              <a:t>Analysis Configuration </a:t>
            </a:r>
            <a:r>
              <a:rPr lang="en-US" dirty="0" smtClean="0"/>
              <a:t>dialog, the Analysis Feature “Execution Graph” should already be checked</a:t>
            </a:r>
            <a:br>
              <a:rPr lang="en-US" dirty="0" smtClean="0"/>
            </a:br>
            <a:r>
              <a:rPr lang="en-US" dirty="0" smtClean="0">
                <a:solidFill>
                  <a:srgbClr val="0070C0"/>
                </a:solidFill>
              </a:rPr>
              <a:t>(Additional analysis features can be optionally selected here)</a:t>
            </a:r>
            <a:r>
              <a:rPr lang="en-US" dirty="0" smtClean="0"/>
              <a:t/>
            </a:r>
            <a:br>
              <a:rPr lang="en-US" dirty="0" smtClean="0"/>
            </a:br>
            <a:endParaRPr lang="en-US" dirty="0" smtClean="0"/>
          </a:p>
          <a:p>
            <a:r>
              <a:rPr lang="en-US" dirty="0" smtClean="0"/>
              <a:t>Enable “</a:t>
            </a:r>
            <a:r>
              <a:rPr lang="en-US" dirty="0" err="1" smtClean="0"/>
              <a:t>Printf</a:t>
            </a:r>
            <a:r>
              <a:rPr lang="en-US" dirty="0" smtClean="0"/>
              <a:t> Logs” </a:t>
            </a:r>
            <a:br>
              <a:rPr lang="en-US" dirty="0" smtClean="0"/>
            </a:br>
            <a:r>
              <a:rPr lang="en-US" sz="1800" dirty="0" smtClean="0">
                <a:solidFill>
                  <a:srgbClr val="0070C0"/>
                </a:solidFill>
              </a:rPr>
              <a:t>If lab2a was completed, this </a:t>
            </a:r>
            <a:br>
              <a:rPr lang="en-US" sz="1800" dirty="0" smtClean="0">
                <a:solidFill>
                  <a:srgbClr val="0070C0"/>
                </a:solidFill>
              </a:rPr>
            </a:br>
            <a:r>
              <a:rPr lang="en-US" sz="1800" dirty="0" smtClean="0">
                <a:solidFill>
                  <a:srgbClr val="0070C0"/>
                </a:solidFill>
              </a:rPr>
              <a:t>should already be enabled </a:t>
            </a:r>
            <a:r>
              <a:rPr lang="en-US" dirty="0" smtClean="0"/>
              <a:t/>
            </a:r>
            <a:br>
              <a:rPr lang="en-US" dirty="0" smtClean="0"/>
            </a:br>
            <a:r>
              <a:rPr lang="en-US" dirty="0" smtClean="0"/>
              <a:t/>
            </a:r>
            <a:br>
              <a:rPr lang="en-US" dirty="0" smtClean="0"/>
            </a:br>
            <a:r>
              <a:rPr lang="en-US" dirty="0" smtClean="0">
                <a:solidFill>
                  <a:srgbClr val="0070C0"/>
                </a:solidFill>
              </a:rPr>
              <a:t>Note that Transport is set to </a:t>
            </a:r>
            <a:br>
              <a:rPr lang="en-US" dirty="0" smtClean="0">
                <a:solidFill>
                  <a:srgbClr val="0070C0"/>
                </a:solidFill>
              </a:rPr>
            </a:br>
            <a:r>
              <a:rPr lang="en-US" dirty="0" smtClean="0">
                <a:solidFill>
                  <a:srgbClr val="0070C0"/>
                </a:solidFill>
              </a:rPr>
              <a:t>UART and the Port Name is </a:t>
            </a:r>
            <a:br>
              <a:rPr lang="en-US" dirty="0" smtClean="0">
                <a:solidFill>
                  <a:srgbClr val="0070C0"/>
                </a:solidFill>
              </a:rPr>
            </a:br>
            <a:r>
              <a:rPr lang="en-US" dirty="0" smtClean="0">
                <a:solidFill>
                  <a:srgbClr val="0070C0"/>
                </a:solidFill>
              </a:rPr>
              <a:t>auto-detected</a:t>
            </a:r>
          </a:p>
          <a:p>
            <a:r>
              <a:rPr lang="en-US" dirty="0" smtClean="0"/>
              <a:t>Click Start</a:t>
            </a:r>
            <a:br>
              <a:rPr lang="en-US" dirty="0" smtClean="0"/>
            </a:br>
            <a:r>
              <a:rPr lang="en-US" dirty="0" smtClean="0"/>
              <a:t/>
            </a:r>
            <a:br>
              <a:rPr lang="en-US" dirty="0" smtClean="0"/>
            </a:br>
            <a:r>
              <a:rPr lang="en-US" dirty="0">
                <a:solidFill>
                  <a:srgbClr val="0070C0"/>
                </a:solidFill>
              </a:rPr>
              <a:t>The Live Session, </a:t>
            </a:r>
            <a:r>
              <a:rPr lang="en-US" dirty="0" smtClean="0">
                <a:solidFill>
                  <a:srgbClr val="0070C0"/>
                </a:solidFill>
              </a:rPr>
              <a:t>Execution </a:t>
            </a:r>
            <a:br>
              <a:rPr lang="en-US" dirty="0" smtClean="0">
                <a:solidFill>
                  <a:srgbClr val="0070C0"/>
                </a:solidFill>
              </a:rPr>
            </a:br>
            <a:r>
              <a:rPr lang="en-US" dirty="0" smtClean="0">
                <a:solidFill>
                  <a:srgbClr val="0070C0"/>
                </a:solidFill>
              </a:rPr>
              <a:t>Graph </a:t>
            </a:r>
            <a:r>
              <a:rPr lang="en-US" dirty="0">
                <a:solidFill>
                  <a:srgbClr val="0070C0"/>
                </a:solidFill>
              </a:rPr>
              <a:t>and </a:t>
            </a:r>
            <a:r>
              <a:rPr lang="en-US" dirty="0" err="1" smtClean="0">
                <a:solidFill>
                  <a:srgbClr val="0070C0"/>
                </a:solidFill>
              </a:rPr>
              <a:t>Printf</a:t>
            </a:r>
            <a:r>
              <a:rPr lang="en-US" dirty="0" smtClean="0">
                <a:solidFill>
                  <a:srgbClr val="0070C0"/>
                </a:solidFill>
              </a:rPr>
              <a:t> Logs views </a:t>
            </a:r>
            <a:br>
              <a:rPr lang="en-US" dirty="0" smtClean="0">
                <a:solidFill>
                  <a:srgbClr val="0070C0"/>
                </a:solidFill>
              </a:rPr>
            </a:br>
            <a:r>
              <a:rPr lang="en-US" dirty="0" smtClean="0">
                <a:solidFill>
                  <a:srgbClr val="0070C0"/>
                </a:solidFill>
              </a:rPr>
              <a:t>will </a:t>
            </a:r>
            <a:r>
              <a:rPr lang="en-US" dirty="0">
                <a:solidFill>
                  <a:srgbClr val="0070C0"/>
                </a:solidFill>
              </a:rPr>
              <a:t>open</a:t>
            </a:r>
          </a:p>
          <a:p>
            <a:pPr marL="0" indent="0">
              <a:buNone/>
            </a:pPr>
            <a:r>
              <a:rPr lang="en-US" dirty="0" smtClean="0"/>
              <a:t/>
            </a:r>
            <a:br>
              <a:rPr lang="en-US" dirty="0" smtClean="0"/>
            </a:br>
            <a:r>
              <a:rPr lang="en-US" dirty="0" smtClean="0"/>
              <a:t/>
            </a:r>
            <a:br>
              <a:rPr lang="en-US" dirty="0" smtClean="0"/>
            </a:b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90" y="5373184"/>
            <a:ext cx="288000" cy="28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90" y="3695782"/>
            <a:ext cx="288000" cy="288000"/>
          </a:xfrm>
          <a:prstGeom prst="rect">
            <a:avLst/>
          </a:prstGeom>
        </p:spPr>
      </p:pic>
      <p:pic>
        <p:nvPicPr>
          <p:cNvPr id="6147" name="Picture 3" descr="C:\Users\a0322690\Documents\Training\LPRF San Diego\cc3200\analysis_confi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648" y="2010508"/>
            <a:ext cx="4536504" cy="419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61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Run the code</a:t>
            </a:r>
          </a:p>
        </p:txBody>
      </p:sp>
      <p:sp>
        <p:nvSpPr>
          <p:cNvPr id="37893" name="Rectangle 3"/>
          <p:cNvSpPr>
            <a:spLocks noGrp="1" noChangeArrowheads="1"/>
          </p:cNvSpPr>
          <p:nvPr>
            <p:ph idx="1"/>
          </p:nvPr>
        </p:nvSpPr>
        <p:spPr/>
        <p:txBody>
          <a:bodyPr/>
          <a:lstStyle/>
          <a:p>
            <a:r>
              <a:rPr lang="en-US" dirty="0"/>
              <a:t>Click the Resume button      to </a:t>
            </a:r>
            <a:r>
              <a:rPr lang="en-US" dirty="0" smtClean="0"/>
              <a:t>run</a:t>
            </a:r>
          </a:p>
          <a:p>
            <a:r>
              <a:rPr lang="en-US" sz="2000" dirty="0" smtClean="0"/>
              <a:t>Let </a:t>
            </a:r>
            <a:r>
              <a:rPr lang="en-US" sz="2000" dirty="0"/>
              <a:t>it run for </a:t>
            </a:r>
            <a:r>
              <a:rPr lang="en-US" sz="2000" dirty="0" smtClean="0"/>
              <a:t>few seconds</a:t>
            </a:r>
            <a:br>
              <a:rPr lang="en-US" sz="2000" dirty="0" smtClean="0"/>
            </a:br>
            <a:r>
              <a:rPr lang="en-US" sz="2000" dirty="0" smtClean="0"/>
              <a:t/>
            </a:r>
            <a:br>
              <a:rPr lang="en-US" sz="2000" dirty="0" smtClean="0"/>
            </a:br>
            <a:r>
              <a:rPr lang="en-US" sz="2000" dirty="0" smtClean="0">
                <a:solidFill>
                  <a:srgbClr val="0070C0"/>
                </a:solidFill>
              </a:rPr>
              <a:t>Observe that </a:t>
            </a:r>
            <a:r>
              <a:rPr lang="en-US" sz="2000" dirty="0">
                <a:solidFill>
                  <a:srgbClr val="0070C0"/>
                </a:solidFill>
              </a:rPr>
              <a:t>t</a:t>
            </a:r>
            <a:r>
              <a:rPr lang="en-US" sz="2000" dirty="0" smtClean="0">
                <a:solidFill>
                  <a:srgbClr val="0070C0"/>
                </a:solidFill>
              </a:rPr>
              <a:t>he </a:t>
            </a:r>
            <a:r>
              <a:rPr lang="en-US" sz="2000" dirty="0">
                <a:solidFill>
                  <a:srgbClr val="0070C0"/>
                </a:solidFill>
              </a:rPr>
              <a:t>analysis views </a:t>
            </a:r>
            <a:r>
              <a:rPr lang="en-US" sz="2000" dirty="0" smtClean="0">
                <a:solidFill>
                  <a:srgbClr val="0070C0"/>
                </a:solidFill>
              </a:rPr>
              <a:t>get </a:t>
            </a:r>
            <a:r>
              <a:rPr lang="en-US" sz="2000" dirty="0">
                <a:solidFill>
                  <a:srgbClr val="0070C0"/>
                </a:solidFill>
              </a:rPr>
              <a:t>updated </a:t>
            </a:r>
            <a:r>
              <a:rPr lang="en-US" sz="2000" dirty="0" smtClean="0">
                <a:solidFill>
                  <a:srgbClr val="0070C0"/>
                </a:solidFill>
              </a:rPr>
              <a:t>while the code is running, since </a:t>
            </a:r>
            <a:r>
              <a:rPr lang="en-CA" sz="2000" dirty="0" smtClean="0">
                <a:solidFill>
                  <a:srgbClr val="0070C0"/>
                </a:solidFill>
              </a:rPr>
              <a:t>data is being uploaded over </a:t>
            </a:r>
            <a:r>
              <a:rPr lang="en-CA" sz="2000" dirty="0">
                <a:solidFill>
                  <a:srgbClr val="0070C0"/>
                </a:solidFill>
              </a:rPr>
              <a:t>UART during </a:t>
            </a:r>
            <a:r>
              <a:rPr lang="en-CA" sz="2000" dirty="0" smtClean="0">
                <a:solidFill>
                  <a:srgbClr val="0070C0"/>
                </a:solidFill>
              </a:rPr>
              <a:t>BIOS Idle task</a:t>
            </a:r>
            <a:endParaRPr lang="en-US" dirty="0" smtClean="0">
              <a:solidFill>
                <a:srgbClr val="0070C0"/>
              </a:solidFill>
            </a:endParaRPr>
          </a:p>
          <a:p>
            <a:pPr>
              <a:buAutoNum type="arabicPeriod" startAt="3"/>
            </a:pPr>
            <a:r>
              <a:rPr lang="en-US" dirty="0" smtClean="0"/>
              <a:t>Click </a:t>
            </a:r>
            <a:r>
              <a:rPr lang="en-US" dirty="0"/>
              <a:t>the Suspend       </a:t>
            </a:r>
            <a:r>
              <a:rPr lang="en-US" dirty="0" smtClean="0"/>
              <a:t> button </a:t>
            </a:r>
            <a:r>
              <a:rPr lang="en-US" dirty="0"/>
              <a:t>to </a:t>
            </a:r>
            <a:r>
              <a:rPr lang="en-US" dirty="0" smtClean="0"/>
              <a:t>halt</a:t>
            </a:r>
          </a:p>
          <a:p>
            <a:pPr marL="0" indent="0">
              <a:buNone/>
            </a:pPr>
            <a:endParaRPr lang="en-US" dirty="0"/>
          </a:p>
          <a:p>
            <a:pPr marL="0" indent="0">
              <a:buNone/>
            </a:pPr>
            <a:r>
              <a:rPr lang="en-US" dirty="0" smtClean="0"/>
              <a:t/>
            </a:r>
            <a:br>
              <a:rPr lang="en-US" dirty="0" smtClean="0"/>
            </a:br>
            <a:r>
              <a:rPr lang="en-US" dirty="0" smtClean="0"/>
              <a:t/>
            </a:r>
            <a:br>
              <a:rPr lang="en-US" dirty="0" smtClean="0"/>
            </a:br>
            <a:endParaRPr lang="en-US" dirty="0" smtClean="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26876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892" y="3462220"/>
            <a:ext cx="299257" cy="274320"/>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85" y="23488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81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n-US" dirty="0" smtClean="0"/>
              <a:t>Execution Graph</a:t>
            </a:r>
          </a:p>
        </p:txBody>
      </p:sp>
      <p:sp>
        <p:nvSpPr>
          <p:cNvPr id="37893" name="Rectangle 3"/>
          <p:cNvSpPr>
            <a:spLocks noGrp="1" noChangeArrowheads="1"/>
          </p:cNvSpPr>
          <p:nvPr>
            <p:ph idx="1"/>
          </p:nvPr>
        </p:nvSpPr>
        <p:spPr/>
        <p:txBody>
          <a:bodyPr/>
          <a:lstStyle/>
          <a:p>
            <a:r>
              <a:rPr lang="en-US" dirty="0" smtClean="0"/>
              <a:t>Go to the </a:t>
            </a:r>
            <a:r>
              <a:rPr lang="en-US" i="1" dirty="0" smtClean="0"/>
              <a:t>Execution Graph </a:t>
            </a:r>
            <a:r>
              <a:rPr lang="en-US" dirty="0" smtClean="0"/>
              <a:t>view and expand the OS node in the Execution graph</a:t>
            </a:r>
          </a:p>
          <a:p>
            <a:r>
              <a:rPr lang="en-US" dirty="0" smtClean="0"/>
              <a:t>Click the zoom out button a few times to view Execution Graph</a:t>
            </a:r>
          </a:p>
          <a:p>
            <a:pPr marL="0" indent="0">
              <a:buNone/>
            </a:pPr>
            <a:endParaRPr lang="en-US" dirty="0" smtClean="0"/>
          </a:p>
        </p:txBody>
      </p:sp>
      <p:pic>
        <p:nvPicPr>
          <p:cNvPr id="10242" name="Picture 2" descr="C:\Users\a0322690\Documents\Training\LPRF San Diego\cc3200\execgrap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048" y="2923158"/>
            <a:ext cx="6455296"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20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Analyzer Analysis Features</a:t>
            </a:r>
            <a:endParaRPr lang="en-US" dirty="0"/>
          </a:p>
        </p:txBody>
      </p:sp>
      <p:sp>
        <p:nvSpPr>
          <p:cNvPr id="4" name="Content Placeholder 3"/>
          <p:cNvSpPr>
            <a:spLocks noGrp="1"/>
          </p:cNvSpPr>
          <p:nvPr>
            <p:ph idx="1"/>
          </p:nvPr>
        </p:nvSpPr>
        <p:spPr>
          <a:xfrm>
            <a:off x="323528" y="908720"/>
            <a:ext cx="8712968" cy="5400600"/>
          </a:xfrm>
        </p:spPr>
        <p:txBody>
          <a:bodyPr/>
          <a:lstStyle/>
          <a:p>
            <a:r>
              <a:rPr lang="en-US" dirty="0" smtClean="0"/>
              <a:t>Execution Graph</a:t>
            </a:r>
            <a:endParaRPr lang="en-US" dirty="0" smtClean="0">
              <a:solidFill>
                <a:srgbClr val="002060"/>
              </a:solidFill>
            </a:endParaRPr>
          </a:p>
          <a:p>
            <a:pPr lvl="1"/>
            <a:r>
              <a:rPr lang="en-US" dirty="0" smtClean="0"/>
              <a:t>Shows execution of threads running on the target</a:t>
            </a:r>
          </a:p>
          <a:p>
            <a:r>
              <a:rPr lang="en-US" dirty="0" smtClean="0"/>
              <a:t>CPU Load</a:t>
            </a:r>
            <a:endParaRPr lang="en-US" dirty="0" smtClean="0">
              <a:solidFill>
                <a:srgbClr val="002060"/>
              </a:solidFill>
            </a:endParaRPr>
          </a:p>
          <a:p>
            <a:pPr lvl="1"/>
            <a:r>
              <a:rPr lang="en-US" dirty="0" smtClean="0"/>
              <a:t>Shows SYS/BIOS load data collected for all cores in the system</a:t>
            </a:r>
          </a:p>
          <a:p>
            <a:r>
              <a:rPr lang="en-US" dirty="0" smtClean="0"/>
              <a:t>Task Load</a:t>
            </a:r>
            <a:endParaRPr lang="en-US" dirty="0" smtClean="0">
              <a:solidFill>
                <a:srgbClr val="002060"/>
              </a:solidFill>
            </a:endParaRPr>
          </a:p>
          <a:p>
            <a:pPr lvl="1"/>
            <a:r>
              <a:rPr lang="en-US" dirty="0" smtClean="0"/>
              <a:t>Shows the CPU load data measured within a SYS/BIOS Task thread</a:t>
            </a:r>
          </a:p>
          <a:p>
            <a:r>
              <a:rPr lang="en-US" dirty="0" smtClean="0"/>
              <a:t>Concurrency</a:t>
            </a:r>
            <a:endParaRPr lang="en-US" dirty="0" smtClean="0">
              <a:solidFill>
                <a:srgbClr val="002060"/>
              </a:solidFill>
            </a:endParaRPr>
          </a:p>
          <a:p>
            <a:pPr lvl="1"/>
            <a:r>
              <a:rPr lang="en-US" dirty="0" smtClean="0"/>
              <a:t>Shows when each core is active and how many are active at once</a:t>
            </a:r>
          </a:p>
          <a:p>
            <a:r>
              <a:rPr lang="en-US" dirty="0" smtClean="0"/>
              <a:t>Task Profiler</a:t>
            </a:r>
            <a:endParaRPr lang="en-US" dirty="0" smtClean="0">
              <a:solidFill>
                <a:srgbClr val="002060"/>
              </a:solidFill>
            </a:endParaRPr>
          </a:p>
          <a:p>
            <a:pPr lvl="1"/>
            <a:r>
              <a:rPr lang="en-US" dirty="0" smtClean="0"/>
              <a:t>Shows percent of time that each task spent in each execution state</a:t>
            </a:r>
          </a:p>
          <a:p>
            <a:r>
              <a:rPr lang="en-US" dirty="0" err="1" smtClean="0"/>
              <a:t>Printf</a:t>
            </a:r>
            <a:r>
              <a:rPr lang="en-US" dirty="0" smtClean="0"/>
              <a:t> Logs</a:t>
            </a:r>
            <a:endParaRPr lang="en-US" dirty="0" smtClean="0">
              <a:solidFill>
                <a:srgbClr val="002060"/>
              </a:solidFill>
            </a:endParaRPr>
          </a:p>
          <a:p>
            <a:pPr lvl="1"/>
            <a:r>
              <a:rPr lang="en-US" dirty="0" smtClean="0"/>
              <a:t>Shows messages output by program through </a:t>
            </a:r>
            <a:r>
              <a:rPr lang="en-US" dirty="0" err="1" smtClean="0"/>
              <a:t>Log_printf</a:t>
            </a:r>
            <a:r>
              <a:rPr lang="en-US" dirty="0" smtClean="0"/>
              <a:t>() calls</a:t>
            </a:r>
          </a:p>
          <a:p>
            <a:pPr>
              <a:buNone/>
            </a:pPr>
            <a:r>
              <a:rPr lang="en-US" dirty="0" smtClean="0">
                <a:solidFill>
                  <a:srgbClr val="0070C0"/>
                </a:solidFill>
              </a:rPr>
              <a:t>The above features use data that is automatically logged by SYS/BIOS</a:t>
            </a:r>
          </a:p>
        </p:txBody>
      </p:sp>
    </p:spTree>
    <p:extLst>
      <p:ext uri="{BB962C8B-B14F-4D97-AF65-F5344CB8AC3E}">
        <p14:creationId xmlns:p14="http://schemas.microsoft.com/office/powerpoint/2010/main" val="28574191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err="1" smtClean="0"/>
              <a:t>Printf</a:t>
            </a:r>
            <a:r>
              <a:rPr lang="en-US" dirty="0" smtClean="0"/>
              <a:t> Logs</a:t>
            </a:r>
          </a:p>
        </p:txBody>
      </p:sp>
      <p:sp>
        <p:nvSpPr>
          <p:cNvPr id="51204" name="Rectangle 3"/>
          <p:cNvSpPr>
            <a:spLocks noGrp="1" noChangeArrowheads="1"/>
          </p:cNvSpPr>
          <p:nvPr>
            <p:ph idx="1"/>
          </p:nvPr>
        </p:nvSpPr>
        <p:spPr>
          <a:xfrm>
            <a:off x="333375" y="1185862"/>
            <a:ext cx="8176609" cy="4979441"/>
          </a:xfrm>
        </p:spPr>
        <p:txBody>
          <a:bodyPr/>
          <a:lstStyle/>
          <a:p>
            <a:r>
              <a:rPr lang="en-US" dirty="0" smtClean="0"/>
              <a:t>Go to </a:t>
            </a:r>
            <a:r>
              <a:rPr lang="en-US" i="1" dirty="0" err="1" smtClean="0"/>
              <a:t>Printf</a:t>
            </a:r>
            <a:r>
              <a:rPr lang="en-US" i="1" dirty="0" smtClean="0"/>
              <a:t> Logs </a:t>
            </a:r>
            <a:r>
              <a:rPr lang="en-US" dirty="0" smtClean="0"/>
              <a:t>view</a:t>
            </a:r>
            <a:br>
              <a:rPr lang="en-US" dirty="0" smtClean="0"/>
            </a:br>
            <a:r>
              <a:rPr lang="en-US" dirty="0" smtClean="0"/>
              <a:t/>
            </a:r>
            <a:br>
              <a:rPr lang="en-US" dirty="0" smtClean="0"/>
            </a:br>
            <a:r>
              <a:rPr lang="en-US" dirty="0">
                <a:solidFill>
                  <a:srgbClr val="0070C0"/>
                </a:solidFill>
              </a:rPr>
              <a:t>The </a:t>
            </a:r>
            <a:r>
              <a:rPr lang="en-US" dirty="0" err="1">
                <a:solidFill>
                  <a:srgbClr val="0070C0"/>
                </a:solidFill>
              </a:rPr>
              <a:t>Printf</a:t>
            </a:r>
            <a:r>
              <a:rPr lang="en-US" dirty="0">
                <a:solidFill>
                  <a:srgbClr val="0070C0"/>
                </a:solidFill>
              </a:rPr>
              <a:t> Log events will be displayed here</a:t>
            </a:r>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AutoNum type="arabicPeriod" startAt="2"/>
            </a:pPr>
            <a:r>
              <a:rPr lang="en-US" dirty="0" smtClean="0"/>
              <a:t>When </a:t>
            </a:r>
            <a:r>
              <a:rPr lang="en-US" dirty="0"/>
              <a:t>finished with analysis, click the Terminate      </a:t>
            </a:r>
            <a:r>
              <a:rPr lang="en-US" dirty="0" smtClean="0"/>
              <a:t>button</a:t>
            </a:r>
          </a:p>
          <a:p>
            <a:pPr marL="0" indent="0">
              <a:buNone/>
            </a:pP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p:txBody>
      </p:sp>
      <p:sp>
        <p:nvSpPr>
          <p:cNvPr id="54274"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84C20D87-47A0-4E77-8AF0-4957617D0EB0}" type="slidenum">
              <a:rPr lang="en-US" smtClean="0">
                <a:solidFill>
                  <a:srgbClr val="000000"/>
                </a:solidFill>
              </a:rPr>
              <a:pPr/>
              <a:t>60</a:t>
            </a:fld>
            <a:endParaRPr lang="en-US" smtClean="0">
              <a:solidFill>
                <a:srgbClr val="000000"/>
              </a:solidFill>
            </a:endParaRPr>
          </a:p>
        </p:txBody>
      </p:sp>
      <p:pic>
        <p:nvPicPr>
          <p:cNvPr id="54278" name="Picture 10"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572" y="5329749"/>
            <a:ext cx="217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64" y="184482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a0322690\Documents\Training\LPRF San Diego\cc3200\printflog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420888"/>
            <a:ext cx="5861050" cy="23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77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dirty="0" smtClean="0"/>
              <a:t>Exercise Summary</a:t>
            </a:r>
          </a:p>
        </p:txBody>
      </p:sp>
      <p:sp>
        <p:nvSpPr>
          <p:cNvPr id="55300" name="Rectangle 3"/>
          <p:cNvSpPr>
            <a:spLocks noGrp="1" noChangeArrowheads="1"/>
          </p:cNvSpPr>
          <p:nvPr>
            <p:ph idx="1"/>
          </p:nvPr>
        </p:nvSpPr>
        <p:spPr/>
        <p:txBody>
          <a:bodyPr/>
          <a:lstStyle/>
          <a:p>
            <a:r>
              <a:rPr lang="en-US" dirty="0" smtClean="0"/>
              <a:t>After completing the lab you should be familiar with:</a:t>
            </a:r>
          </a:p>
          <a:p>
            <a:pPr lvl="1"/>
            <a:r>
              <a:rPr lang="en-US" dirty="0" smtClean="0"/>
              <a:t>Configuring TI-RTOS application for data collection from pre-instrumented SYS/BIOS threads </a:t>
            </a:r>
          </a:p>
          <a:p>
            <a:pPr lvl="1"/>
            <a:r>
              <a:rPr lang="en-US" dirty="0" smtClean="0"/>
              <a:t>Configuring UIA Logger based on event upload method</a:t>
            </a:r>
            <a:br>
              <a:rPr lang="en-US" dirty="0" smtClean="0"/>
            </a:br>
            <a:endParaRPr lang="en-US" dirty="0" smtClean="0"/>
          </a:p>
          <a:p>
            <a:r>
              <a:rPr lang="en-US" dirty="0" smtClean="0"/>
              <a:t>Additional References:</a:t>
            </a:r>
          </a:p>
          <a:p>
            <a:pPr lvl="1"/>
            <a:r>
              <a:rPr lang="en-US" dirty="0" smtClean="0"/>
              <a:t>TI-RTOS </a:t>
            </a:r>
            <a:r>
              <a:rPr lang="en-US" dirty="0"/>
              <a:t>Users </a:t>
            </a:r>
            <a:r>
              <a:rPr lang="en-US" dirty="0" smtClean="0"/>
              <a:t>Guide: </a:t>
            </a:r>
            <a:r>
              <a:rPr lang="en-US" dirty="0" smtClean="0">
                <a:hlinkClick r:id="rId3"/>
              </a:rPr>
              <a:t>http</a:t>
            </a:r>
            <a:r>
              <a:rPr lang="en-US" dirty="0">
                <a:hlinkClick r:id="rId3"/>
              </a:rPr>
              <a:t>://</a:t>
            </a:r>
            <a:r>
              <a:rPr lang="en-US" dirty="0" smtClean="0">
                <a:hlinkClick r:id="rId3"/>
              </a:rPr>
              <a:t>www.ti.com/lit/spruhd4</a:t>
            </a:r>
            <a:endParaRPr lang="en-US" dirty="0" smtClean="0"/>
          </a:p>
          <a:p>
            <a:pPr lvl="1"/>
            <a:r>
              <a:rPr lang="en-US" dirty="0" smtClean="0"/>
              <a:t>System Analyzer Users Guide: </a:t>
            </a:r>
            <a:r>
              <a:rPr lang="en-US" dirty="0" smtClean="0">
                <a:hlinkClick r:id="rId4"/>
              </a:rPr>
              <a:t>http://www.ti.com/lit/spruh43</a:t>
            </a:r>
            <a:endParaRPr lang="en-US" dirty="0" smtClean="0"/>
          </a:p>
          <a:p>
            <a:pPr lvl="1"/>
            <a:r>
              <a:rPr lang="en-US" dirty="0" smtClean="0"/>
              <a:t>SYSBIOS Wiki: </a:t>
            </a:r>
            <a:r>
              <a:rPr lang="en-US" dirty="0" smtClean="0">
                <a:hlinkClick r:id="rId5"/>
              </a:rPr>
              <a:t>http://processors.wiki.ti.com/index.php?title=Category:SYSBIOS</a:t>
            </a:r>
            <a:endParaRPr lang="en-US" dirty="0" smtClean="0"/>
          </a:p>
        </p:txBody>
      </p:sp>
      <p:sp>
        <p:nvSpPr>
          <p:cNvPr id="55298" name="Slide Number Placeholder 3"/>
          <p:cNvSpPr>
            <a:spLocks noGrp="1"/>
          </p:cNvSpPr>
          <p:nvPr>
            <p:ph type="sldNum" sz="quarter" idx="10"/>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77D8C913-7E44-4367-9427-50212EAFE388}" type="slidenum">
              <a:rPr lang="en-US" smtClean="0">
                <a:solidFill>
                  <a:srgbClr val="000000"/>
                </a:solidFill>
              </a:rPr>
              <a:pPr/>
              <a:t>61</a:t>
            </a:fld>
            <a:endParaRPr lang="en-US" smtClean="0">
              <a:solidFill>
                <a:srgbClr val="000000"/>
              </a:solidFill>
            </a:endParaRPr>
          </a:p>
        </p:txBody>
      </p:sp>
    </p:spTree>
    <p:extLst>
      <p:ext uri="{BB962C8B-B14F-4D97-AF65-F5344CB8AC3E}">
        <p14:creationId xmlns:p14="http://schemas.microsoft.com/office/powerpoint/2010/main" val="1212936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Analyzer Analysis Features</a:t>
            </a:r>
            <a:endParaRPr lang="en-US" dirty="0"/>
          </a:p>
        </p:txBody>
      </p:sp>
      <p:sp>
        <p:nvSpPr>
          <p:cNvPr id="3" name="Content Placeholder 2"/>
          <p:cNvSpPr>
            <a:spLocks noGrp="1"/>
          </p:cNvSpPr>
          <p:nvPr>
            <p:ph idx="1"/>
          </p:nvPr>
        </p:nvSpPr>
        <p:spPr/>
        <p:txBody>
          <a:bodyPr/>
          <a:lstStyle/>
          <a:p>
            <a:r>
              <a:rPr lang="en-US" dirty="0" smtClean="0"/>
              <a:t>Count Analysis</a:t>
            </a:r>
          </a:p>
          <a:p>
            <a:pPr lvl="1"/>
            <a:r>
              <a:rPr lang="en-US" dirty="0" smtClean="0"/>
              <a:t>Tracks data values on the target</a:t>
            </a:r>
          </a:p>
          <a:p>
            <a:r>
              <a:rPr lang="en-US" dirty="0" smtClean="0"/>
              <a:t>Context Aware Profile</a:t>
            </a:r>
          </a:p>
          <a:p>
            <a:pPr lvl="1"/>
            <a:r>
              <a:rPr lang="en-US" dirty="0" smtClean="0"/>
              <a:t>Calculates duration with awareness of interruptions by other threads and functions</a:t>
            </a:r>
          </a:p>
          <a:p>
            <a:r>
              <a:rPr lang="en-US" dirty="0" smtClean="0"/>
              <a:t>Duration</a:t>
            </a:r>
          </a:p>
          <a:p>
            <a:pPr lvl="1"/>
            <a:r>
              <a:rPr lang="en-US" dirty="0" smtClean="0"/>
              <a:t>Calculates time between two points of execution</a:t>
            </a:r>
          </a:p>
          <a:p>
            <a:pPr lvl="1">
              <a:buNone/>
            </a:pPr>
            <a:endParaRPr lang="en-US" dirty="0" smtClean="0"/>
          </a:p>
          <a:p>
            <a:pPr>
              <a:buNone/>
            </a:pPr>
            <a:r>
              <a:rPr lang="en-US" dirty="0" smtClean="0">
                <a:solidFill>
                  <a:srgbClr val="0070C0"/>
                </a:solidFill>
              </a:rPr>
              <a:t>	The above features require modifications to application code to perform additional logging</a:t>
            </a:r>
          </a:p>
        </p:txBody>
      </p:sp>
    </p:spTree>
    <p:extLst>
      <p:ext uri="{BB962C8B-B14F-4D97-AF65-F5344CB8AC3E}">
        <p14:creationId xmlns:p14="http://schemas.microsoft.com/office/powerpoint/2010/main" val="229270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ECFCEA3F-C956-4177-9DBC-1C3CBC975E09}" type="slidenum">
              <a:rPr lang="en-US" sz="800" smtClean="0"/>
              <a:pPr/>
              <a:t>8</a:t>
            </a:fld>
            <a:endParaRPr lang="en-US" sz="800" smtClean="0"/>
          </a:p>
        </p:txBody>
      </p:sp>
      <p:sp>
        <p:nvSpPr>
          <p:cNvPr id="34819" name="Rectangle 2"/>
          <p:cNvSpPr>
            <a:spLocks noGrp="1" noChangeArrowheads="1"/>
          </p:cNvSpPr>
          <p:nvPr>
            <p:ph type="title"/>
          </p:nvPr>
        </p:nvSpPr>
        <p:spPr/>
        <p:txBody>
          <a:bodyPr/>
          <a:lstStyle/>
          <a:p>
            <a:pPr eaLnBrk="1" hangingPunct="1"/>
            <a:r>
              <a:rPr lang="en-US" smtClean="0"/>
              <a:t>RTOS Analyzer</a:t>
            </a:r>
          </a:p>
        </p:txBody>
      </p:sp>
      <p:sp>
        <p:nvSpPr>
          <p:cNvPr id="34820" name="Rectangle 3"/>
          <p:cNvSpPr>
            <a:spLocks noGrp="1" noChangeArrowheads="1"/>
          </p:cNvSpPr>
          <p:nvPr>
            <p:ph type="body" idx="1"/>
          </p:nvPr>
        </p:nvSpPr>
        <p:spPr>
          <a:xfrm>
            <a:off x="266700" y="1144588"/>
            <a:ext cx="8267700" cy="4608512"/>
          </a:xfrm>
        </p:spPr>
        <p:txBody>
          <a:bodyPr/>
          <a:lstStyle/>
          <a:p>
            <a:pPr eaLnBrk="1" hangingPunct="1"/>
            <a:r>
              <a:rPr lang="en-US" dirty="0" smtClean="0"/>
              <a:t>RTOS Analyzer is part of System Analyzer suite of tools</a:t>
            </a:r>
          </a:p>
          <a:p>
            <a:pPr eaLnBrk="1" hangingPunct="1"/>
            <a:r>
              <a:rPr lang="en-US" dirty="0" smtClean="0"/>
              <a:t>Invoked from CCS menu Tools-&gt;RTOS Analyzer</a:t>
            </a:r>
          </a:p>
          <a:p>
            <a:pPr eaLnBrk="1" hangingPunct="1"/>
            <a:r>
              <a:rPr lang="en-US" dirty="0" smtClean="0"/>
              <a:t>RTOS Analyzer menu includes analysis features that use data that is automatically logged by SYS/BIOS, (</a:t>
            </a:r>
            <a:r>
              <a:rPr lang="en-US" dirty="0" err="1" smtClean="0"/>
              <a:t>ie</a:t>
            </a:r>
            <a:r>
              <a:rPr lang="en-US" dirty="0" smtClean="0"/>
              <a:t>) do not require modification to application code</a:t>
            </a:r>
          </a:p>
        </p:txBody>
      </p:sp>
      <p:pic>
        <p:nvPicPr>
          <p:cNvPr id="1027" name="Picture 3" descr="C:\Users\a0322690\Documents\Training\RTA_SystemAnalyzer\screenshots\ccsv6_tivalaunchpad\rtos_analyzer_execution_analy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981673"/>
            <a:ext cx="3722414" cy="329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0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RTOS Object View (ROV)</a:t>
            </a:r>
            <a:endParaRPr lang="en-US" dirty="0"/>
          </a:p>
        </p:txBody>
      </p:sp>
      <p:sp>
        <p:nvSpPr>
          <p:cNvPr id="4" name="Content Placeholder 3"/>
          <p:cNvSpPr>
            <a:spLocks noGrp="1"/>
          </p:cNvSpPr>
          <p:nvPr>
            <p:ph idx="1"/>
          </p:nvPr>
        </p:nvSpPr>
        <p:spPr/>
        <p:txBody>
          <a:bodyPr/>
          <a:lstStyle/>
          <a:p>
            <a:r>
              <a:rPr lang="en-US" dirty="0" smtClean="0"/>
              <a:t>Provides state information about the modules used by the application</a:t>
            </a:r>
          </a:p>
          <a:p>
            <a:r>
              <a:rPr lang="en-US" dirty="0" smtClean="0"/>
              <a:t>Stop mode debugging tool</a:t>
            </a:r>
          </a:p>
          <a:p>
            <a:r>
              <a:rPr lang="en-US" dirty="0" smtClean="0"/>
              <a:t>Invoked from CCS menu Tools-&gt;RTOS Object View (ROV)</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03648" y="3212976"/>
            <a:ext cx="6153150" cy="2028825"/>
          </a:xfrm>
          <a:prstGeom prst="rect">
            <a:avLst/>
          </a:prstGeom>
          <a:noFill/>
          <a:ln w="9525">
            <a:noFill/>
            <a:miter lim="800000"/>
            <a:headEnd/>
            <a:tailEnd/>
          </a:ln>
        </p:spPr>
      </p:pic>
    </p:spTree>
    <p:extLst>
      <p:ext uri="{BB962C8B-B14F-4D97-AF65-F5344CB8AC3E}">
        <p14:creationId xmlns:p14="http://schemas.microsoft.com/office/powerpoint/2010/main" val="2857419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ppt/theme/themeOverride2.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TI_PPT_template</Template>
  <TotalTime>38670</TotalTime>
  <Words>2405</Words>
  <Application>Microsoft Office PowerPoint</Application>
  <PresentationFormat>On-screen Show (4:3)</PresentationFormat>
  <Paragraphs>359</Paragraphs>
  <Slides>61</Slides>
  <Notes>53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FinalPowerpoint</vt:lpstr>
      <vt:lpstr>TI-RTOS Analysis for CC3200</vt:lpstr>
      <vt:lpstr>What is TI-RTOS?</vt:lpstr>
      <vt:lpstr>Configure TI-RTOS using XGCONF</vt:lpstr>
      <vt:lpstr>Instrumentation with TI-RTOS</vt:lpstr>
      <vt:lpstr>System Analyzer</vt:lpstr>
      <vt:lpstr>System Analyzer Analysis Features</vt:lpstr>
      <vt:lpstr>System Analyzer Analysis Features</vt:lpstr>
      <vt:lpstr>RTOS Analyzer</vt:lpstr>
      <vt:lpstr>RTOS Object View (ROV)</vt:lpstr>
      <vt:lpstr>LAB Requirements</vt:lpstr>
      <vt:lpstr>Hardware Setup</vt:lpstr>
      <vt:lpstr>LAB Conventions</vt:lpstr>
      <vt:lpstr>LAB 1: ROV and RTOS ANALYZER basics</vt:lpstr>
      <vt:lpstr>LAB 1: Exercise Summary</vt:lpstr>
      <vt:lpstr>Import an Example with Resource Explorer</vt:lpstr>
      <vt:lpstr>Import, Build and load the example</vt:lpstr>
      <vt:lpstr>Debug session </vt:lpstr>
      <vt:lpstr>Open the RTOS Object View (ROV)</vt:lpstr>
      <vt:lpstr>Use ROV</vt:lpstr>
      <vt:lpstr>Use ROV</vt:lpstr>
      <vt:lpstr>Launch XGCONF</vt:lpstr>
      <vt:lpstr>RTA Logging</vt:lpstr>
      <vt:lpstr>RTA Logging</vt:lpstr>
      <vt:lpstr>Launch RTOS Analyzer </vt:lpstr>
      <vt:lpstr>Analysis Configuration</vt:lpstr>
      <vt:lpstr>Run the code</vt:lpstr>
      <vt:lpstr>Execution Graph</vt:lpstr>
      <vt:lpstr>Use Zoom in the Execution Graph</vt:lpstr>
      <vt:lpstr>Use Measurement Marks to measure Time</vt:lpstr>
      <vt:lpstr>Use RTOS Analyzer</vt:lpstr>
      <vt:lpstr>Exercise Summary</vt:lpstr>
      <vt:lpstr>LAB 2: Add ANALYSIS SUPPORT TO TI-RTOS APPLICATION </vt:lpstr>
      <vt:lpstr>LAB 2: Exercise Summary</vt:lpstr>
      <vt:lpstr>LAB 2a:   Add ANALYSIS SUPPORT TO TI-RTOS APP AND upload events via jtag (stop mode)  </vt:lpstr>
      <vt:lpstr>Import an Example with Resource Explorer</vt:lpstr>
      <vt:lpstr>Import an Example with Resource Explorer</vt:lpstr>
      <vt:lpstr>Make a copy of the project</vt:lpstr>
      <vt:lpstr>Add RTA Logging Support</vt:lpstr>
      <vt:lpstr>Add RTA Logging support</vt:lpstr>
      <vt:lpstr>Add RTA Logging Support</vt:lpstr>
      <vt:lpstr>Add a Task</vt:lpstr>
      <vt:lpstr>Update gpiointerrupt.c</vt:lpstr>
      <vt:lpstr>Build and load code</vt:lpstr>
      <vt:lpstr>Launch RTOS Analyzer </vt:lpstr>
      <vt:lpstr>Analysis Configuration</vt:lpstr>
      <vt:lpstr>Run the code</vt:lpstr>
      <vt:lpstr>Execution Graph</vt:lpstr>
      <vt:lpstr>Printf Logs</vt:lpstr>
      <vt:lpstr>LAB 2b:   modify app to upload events via UART  </vt:lpstr>
      <vt:lpstr>Change Loggers</vt:lpstr>
      <vt:lpstr>Enable LoggerIdle</vt:lpstr>
      <vt:lpstr>Add UART Module</vt:lpstr>
      <vt:lpstr>Add UART source files to project</vt:lpstr>
      <vt:lpstr>Update gpiointerrupt.c</vt:lpstr>
      <vt:lpstr>Build and load code</vt:lpstr>
      <vt:lpstr>Launch RTOS Analyzer </vt:lpstr>
      <vt:lpstr>Analysis Configuration</vt:lpstr>
      <vt:lpstr>Run the code</vt:lpstr>
      <vt:lpstr>Execution Graph</vt:lpstr>
      <vt:lpstr>Printf Logs</vt:lpstr>
      <vt:lpstr>Exercise Summary</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 Overview Workshop</dc:title>
  <dc:subject>Code Composer Studio</dc:subject>
  <dc:creator>Ki-Soo Lee &amp; John Stevenson</dc:creator>
  <cp:lastModifiedBy>a0322690</cp:lastModifiedBy>
  <cp:revision>2657</cp:revision>
  <cp:lastPrinted>2013-09-19T13:16:11Z</cp:lastPrinted>
  <dcterms:created xsi:type="dcterms:W3CDTF">2009-02-27T20:15:19Z</dcterms:created>
  <dcterms:modified xsi:type="dcterms:W3CDTF">2014-07-02T18:05:38Z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0x010100F8100CAD4EA2FB488A17BA6F18446178</vt:lpwstr>
  </property>
</Properties>
</file>