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761" r:id="rId2"/>
    <p:sldId id="837" r:id="rId3"/>
    <p:sldId id="838" r:id="rId4"/>
    <p:sldId id="839" r:id="rId5"/>
    <p:sldId id="840" r:id="rId6"/>
    <p:sldId id="843" r:id="rId7"/>
    <p:sldId id="857" r:id="rId8"/>
    <p:sldId id="844" r:id="rId9"/>
    <p:sldId id="870" r:id="rId10"/>
    <p:sldId id="872" r:id="rId11"/>
    <p:sldId id="859" r:id="rId12"/>
    <p:sldId id="860" r:id="rId13"/>
    <p:sldId id="861" r:id="rId14"/>
    <p:sldId id="862" r:id="rId15"/>
    <p:sldId id="863" r:id="rId16"/>
    <p:sldId id="864" r:id="rId17"/>
    <p:sldId id="865" r:id="rId18"/>
    <p:sldId id="866" r:id="rId19"/>
    <p:sldId id="867" r:id="rId20"/>
    <p:sldId id="868" r:id="rId21"/>
    <p:sldId id="869" r:id="rId22"/>
    <p:sldId id="855" r:id="rId23"/>
    <p:sldId id="856" r:id="rId24"/>
    <p:sldId id="873" r:id="rId25"/>
  </p:sldIdLst>
  <p:sldSz cx="9144000" cy="6858000" type="screen4x3"/>
  <p:notesSz cx="7019925" cy="930592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E Stevenson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FF00"/>
    <a:srgbClr val="3333CC"/>
    <a:srgbClr val="009900"/>
    <a:srgbClr val="00CC66"/>
    <a:srgbClr val="FFCC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86514" autoAdjust="0"/>
  </p:normalViewPr>
  <p:slideViewPr>
    <p:cSldViewPr>
      <p:cViewPr varScale="1">
        <p:scale>
          <a:sx n="58" d="100"/>
          <a:sy n="5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8BE6DA8-F9AA-4E16-BD0A-11E55F01C1C3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2FCAADB-FCA2-47DA-8540-E1D3EF1CD1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38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469AE50-A58A-4637-90F6-E825CB6E16D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8096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61795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B23351FA-C4B7-4BA0-851F-EF72C9FF23F7}" type="slidenum">
              <a:rPr lang="en-CA" sz="1200"/>
              <a:pPr algn="r" defTabSz="914467"/>
              <a:t>10</a:t>
            </a:fld>
            <a:endParaRPr lang="en-CA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65891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D17F1C0B-E291-418C-B609-4976DD120DF9}" type="slidenum">
              <a:rPr lang="en-CA" sz="1200"/>
              <a:pPr algn="r" defTabSz="914467"/>
              <a:t>11</a:t>
            </a:fld>
            <a:endParaRPr lang="en-CA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67939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04B4E9C2-0CD7-43E8-BB73-464650883D70}" type="slidenum">
              <a:rPr lang="en-CA" sz="1200"/>
              <a:pPr algn="r" defTabSz="914467"/>
              <a:t>12</a:t>
            </a:fld>
            <a:endParaRPr lang="en-CA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65891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D17F1C0B-E291-418C-B609-4976DD120DF9}" type="slidenum">
              <a:rPr lang="en-CA" sz="1200"/>
              <a:pPr algn="r" defTabSz="914467"/>
              <a:t>13</a:t>
            </a:fld>
            <a:endParaRPr lang="en-CA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72035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29458D2E-AD6C-4C64-B7D8-F52707D0573E}" type="slidenum">
              <a:rPr lang="en-CA" sz="1200"/>
              <a:pPr algn="r" defTabSz="914467"/>
              <a:t>14</a:t>
            </a:fld>
            <a:endParaRPr lang="en-CA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78179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A3EB8918-0C0A-4B82-9AD0-71DC35554766}" type="slidenum">
              <a:rPr lang="en-CA" sz="1200"/>
              <a:pPr algn="r" defTabSz="914467"/>
              <a:t>15</a:t>
            </a:fld>
            <a:endParaRPr lang="en-CA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78179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A3EB8918-0C0A-4B82-9AD0-71DC35554766}" type="slidenum">
              <a:rPr lang="en-CA" sz="1200"/>
              <a:pPr algn="r" defTabSz="914467"/>
              <a:t>16</a:t>
            </a:fld>
            <a:endParaRPr lang="en-CA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80227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5FE98BBF-D6BA-4D0E-BA96-2813A06192A3}" type="slidenum">
              <a:rPr lang="en-CA" sz="1200"/>
              <a:pPr algn="r" defTabSz="914467"/>
              <a:t>17</a:t>
            </a:fld>
            <a:endParaRPr lang="en-CA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82275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E7D0EE68-03D6-4548-8921-87A5D86A7CEE}" type="slidenum">
              <a:rPr lang="en-CA" sz="1200"/>
              <a:pPr algn="r" defTabSz="914467"/>
              <a:t>18</a:t>
            </a:fld>
            <a:endParaRPr lang="en-CA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84323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C15F4347-22FA-4C6A-853B-5171C5982FCA}" type="slidenum">
              <a:rPr lang="en-CA" sz="1200"/>
              <a:pPr algn="r" defTabSz="914467"/>
              <a:t>19</a:t>
            </a:fld>
            <a:endParaRPr lang="en-CA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91" tIns="46196" rIns="92391" bIns="46196"/>
          <a:lstStyle/>
          <a:p>
            <a:endParaRPr lang="en-US" smtClean="0"/>
          </a:p>
        </p:txBody>
      </p:sp>
      <p:sp>
        <p:nvSpPr>
          <p:cNvPr id="125955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2628EA00-AEF2-4EBD-A580-2F171A71AA2D}" type="slidenum">
              <a:rPr lang="en-CA" sz="1200"/>
              <a:pPr algn="r" defTabSz="923153"/>
              <a:t>2</a:t>
            </a:fld>
            <a:endParaRPr lang="en-CA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36195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04885381-EA95-46CD-88E6-47D8519DFD95}" type="slidenum">
              <a:rPr lang="en-CA" sz="1200"/>
              <a:pPr algn="r" defTabSz="914467"/>
              <a:t>20</a:t>
            </a:fld>
            <a:endParaRPr lang="en-CA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60419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639669E7-3BDD-43E3-8183-46F1CD659182}" type="slidenum">
              <a:rPr lang="en-CA" sz="1200"/>
              <a:pPr algn="r" defTabSz="914467"/>
              <a:t>21</a:t>
            </a:fld>
            <a:endParaRPr lang="en-CA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91" tIns="46196" rIns="92391" bIns="46196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5715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A9A69BBC-95F7-4BA7-8F2B-C4149A756983}" type="slidenum">
              <a:rPr lang="en-CA" sz="1200"/>
              <a:pPr algn="r" defTabSz="923153"/>
              <a:t>22</a:t>
            </a:fld>
            <a:endParaRPr lang="en-CA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91" tIns="46196" rIns="92391" bIns="46196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5715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A9A69BBC-95F7-4BA7-8F2B-C4149A756983}" type="slidenum">
              <a:rPr lang="en-CA" sz="1200"/>
              <a:pPr algn="r" defTabSz="923153"/>
              <a:t>23</a:t>
            </a:fld>
            <a:endParaRPr lang="en-CA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91" tIns="46196" rIns="92391" bIns="46196"/>
          <a:lstStyle/>
          <a:p>
            <a:endParaRPr lang="en-US" smtClean="0"/>
          </a:p>
        </p:txBody>
      </p:sp>
      <p:sp>
        <p:nvSpPr>
          <p:cNvPr id="188419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0067D9CE-E3BB-440F-B245-78CB7CE29D43}" type="slidenum">
              <a:rPr lang="en-CA" sz="1200"/>
              <a:pPr algn="r" defTabSz="923153"/>
              <a:t>24</a:t>
            </a:fld>
            <a:endParaRPr lang="en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91" tIns="46196" rIns="92391" bIns="46196"/>
          <a:lstStyle/>
          <a:p>
            <a:endParaRPr lang="en-US" smtClean="0"/>
          </a:p>
        </p:txBody>
      </p:sp>
      <p:sp>
        <p:nvSpPr>
          <p:cNvPr id="125955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2628EA00-AEF2-4EBD-A580-2F171A71AA2D}" type="slidenum">
              <a:rPr lang="en-CA" sz="1200"/>
              <a:pPr algn="r" defTabSz="923153"/>
              <a:t>3</a:t>
            </a:fld>
            <a:endParaRPr lang="en-CA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91" tIns="46196" rIns="92391" bIns="46196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7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B7BC7C5B-89E7-4C62-9DF2-B4EC0A83B23D}" type="slidenum">
              <a:rPr lang="en-CA" sz="1200"/>
              <a:pPr algn="r" defTabSz="923153"/>
              <a:t>4</a:t>
            </a:fld>
            <a:endParaRPr lang="en-CA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91" tIns="46196" rIns="92391" bIns="46196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5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E63D9CE0-4C5B-4684-B81D-BE45B4DCE276}" type="slidenum">
              <a:rPr lang="en-CA" sz="1200"/>
              <a:pPr algn="r" defTabSz="923153"/>
              <a:t>5</a:t>
            </a:fld>
            <a:endParaRPr lang="en-CA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2391" tIns="46196" rIns="92391" bIns="46196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39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B9AE33C0-F814-4A81-9344-7D824B09D7F9}" type="slidenum">
              <a:rPr lang="en-CA" sz="1200"/>
              <a:pPr algn="r" defTabSz="923153"/>
              <a:t>6</a:t>
            </a:fld>
            <a:endParaRPr lang="en-CA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391" tIns="46196" rIns="92391" bIns="46196"/>
          <a:lstStyle/>
          <a:p>
            <a:endParaRPr lang="en-US" smtClean="0"/>
          </a:p>
        </p:txBody>
      </p:sp>
      <p:sp>
        <p:nvSpPr>
          <p:cNvPr id="157699" name="Slide Number Placeholder 3"/>
          <p:cNvSpPr txBox="1">
            <a:spLocks noGrp="1"/>
          </p:cNvSpPr>
          <p:nvPr/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1" tIns="46196" rIns="92391" bIns="46196" anchor="b"/>
          <a:lstStyle/>
          <a:p>
            <a:pPr algn="r" defTabSz="923153"/>
            <a:fld id="{31B64A76-175A-4FE7-BFA2-2EBDA81BB35E}" type="slidenum">
              <a:rPr lang="en-CA" sz="1200"/>
              <a:pPr algn="r" defTabSz="923153"/>
              <a:t>7</a:t>
            </a:fld>
            <a:endParaRPr lang="en-CA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522" tIns="45761" rIns="91522" bIns="45761"/>
          <a:lstStyle/>
          <a:p>
            <a:endParaRPr lang="en-US" smtClean="0"/>
          </a:p>
        </p:txBody>
      </p:sp>
      <p:sp>
        <p:nvSpPr>
          <p:cNvPr id="159747" name="Slide Number Placeholder 3"/>
          <p:cNvSpPr txBox="1">
            <a:spLocks noGrp="1"/>
          </p:cNvSpPr>
          <p:nvPr/>
        </p:nvSpPr>
        <p:spPr bwMode="auto">
          <a:xfrm>
            <a:off x="3976334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2" tIns="45761" rIns="91522" bIns="45761" anchor="b"/>
          <a:lstStyle/>
          <a:p>
            <a:pPr algn="r" defTabSz="914467"/>
            <a:fld id="{ECEC4DD0-F38C-4DA0-809C-EDD6D66F1EDE}" type="slidenum">
              <a:rPr lang="en-CA" sz="1200"/>
              <a:pPr algn="r" defTabSz="914467"/>
              <a:t>9</a:t>
            </a:fld>
            <a:endParaRPr lang="en-CA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(Black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42900" y="4248150"/>
            <a:ext cx="8462963" cy="6365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8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1325" y="4386263"/>
            <a:ext cx="140811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2628900"/>
            <a:ext cx="8458200" cy="1470025"/>
          </a:xfrm>
        </p:spPr>
        <p:txBody>
          <a:bodyPr/>
          <a:lstStyle>
            <a:lvl1pPr>
              <a:defRPr sz="40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50069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hit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ti_stk_2c_pos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2463031"/>
            <a:ext cx="8458200" cy="1470025"/>
          </a:xfrm>
        </p:spPr>
        <p:txBody>
          <a:bodyPr/>
          <a:lstStyle>
            <a:lvl1pPr algn="ctr">
              <a:lnSpc>
                <a:spcPct val="100000"/>
              </a:lnSpc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DAB73-76A1-47D0-B9ED-FA8B2326868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185863"/>
            <a:ext cx="8467725" cy="469265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F17E-77BF-4D70-9A92-CBFD8ED45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ercis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185863"/>
            <a:ext cx="8467725" cy="4692650"/>
          </a:xfrm>
        </p:spPr>
        <p:txBody>
          <a:bodyPr/>
          <a:lstStyle>
            <a:lvl1pPr>
              <a:defRPr b="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F17E-77BF-4D70-9A92-CBFD8ED45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3031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b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185863"/>
            <a:ext cx="8467725" cy="4692650"/>
          </a:xfrm>
        </p:spPr>
        <p:txBody>
          <a:bodyPr/>
          <a:lstStyle>
            <a:lvl1pPr marL="457200" indent="-457200">
              <a:buFont typeface="+mj-lt"/>
              <a:buAutoNum type="arabicPeriod"/>
              <a:defRPr b="0"/>
            </a:lvl1pPr>
            <a:lvl2pPr marL="682625" indent="-219075">
              <a:defRPr/>
            </a:lvl2pPr>
            <a:lvl3pPr marL="914400" indent="-225425">
              <a:defRPr/>
            </a:lvl3pPr>
            <a:lvl4pPr marL="1146175" indent="-231775">
              <a:defRPr/>
            </a:lvl4pPr>
            <a:lvl5pPr marL="1377950" indent="-231775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DF17E-77BF-4D70-9A92-CBFD8ED452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109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DEBB6-2E2D-482B-9F8D-418B7E1DC7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9DC24-09D9-4E84-AAEE-D1BDE8BFE6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6EC3-BB8B-42D1-B807-03EE157ADD7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c_revBlack_rgb_powerpo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8925" y="6427788"/>
            <a:ext cx="1119188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6" name="Picture 9" descr="ti_stk_2c_pos_rg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2463031"/>
            <a:ext cx="8458200" cy="1470025"/>
          </a:xfrm>
        </p:spPr>
        <p:txBody>
          <a:bodyPr/>
          <a:lstStyle>
            <a:lvl1pPr algn="ctr">
              <a:lnSpc>
                <a:spcPct val="100000"/>
              </a:lnSpc>
              <a:defRPr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0B25-1DC6-408E-8C2A-796EC5B97B4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7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185863"/>
            <a:ext cx="8467725" cy="4692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78538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Arial" charset="0"/>
              </a:defRPr>
            </a:lvl1pPr>
          </a:lstStyle>
          <a:p>
            <a:pPr>
              <a:defRPr/>
            </a:pPr>
            <a:fld id="{9A4A3DC3-F575-4F34-81D3-9D0A869A6BD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7" descr="ti_stk_2c_pos_rgb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 rot="5400000">
            <a:off x="8131969" y="5863432"/>
            <a:ext cx="1773237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CCS APPS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  <p:sldLayoutId id="2147483656" r:id="rId3"/>
    <p:sldLayoutId id="2147483668" r:id="rId4"/>
    <p:sldLayoutId id="2147483669" r:id="rId5"/>
    <p:sldLayoutId id="2147483658" r:id="rId6"/>
    <p:sldLayoutId id="2147483663" r:id="rId7"/>
    <p:sldLayoutId id="2147483657" r:id="rId8"/>
    <p:sldLayoutId id="2147483671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ssors.wiki.ti.com/index.php/Download_C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ti.com/tool/launchxl-f28027" TargetMode="External"/><Relationship Id="rId4" Type="http://schemas.openxmlformats.org/officeDocument/2006/relationships/hyperlink" Target="http://www.ti.com/tool/controlSUITE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Portable Projects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Embedded Development Tools</a:t>
            </a:r>
          </a:p>
        </p:txBody>
      </p:sp>
      <p:sp>
        <p:nvSpPr>
          <p:cNvPr id="8194" name="Rectangle 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038850"/>
            <a:ext cx="2133600" cy="2063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6A22048-D3D1-4E56-915D-B2248A9D23EB}" type="slidenum">
              <a:rPr lang="en-US" sz="800" smtClean="0"/>
              <a:pPr/>
              <a:t>1</a:t>
            </a:fld>
            <a:endParaRPr lang="en-US" sz="800" smtClean="0"/>
          </a:p>
        </p:txBody>
      </p:sp>
    </p:spTree>
    <p:extLst>
      <p:ext uri="{BB962C8B-B14F-4D97-AF65-F5344CB8AC3E}">
        <p14:creationId xmlns:p14="http://schemas.microsoft.com/office/powerpoint/2010/main" val="21810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Create a Variable</a:t>
            </a:r>
          </a:p>
        </p:txBody>
      </p:sp>
      <p:sp>
        <p:nvSpPr>
          <p:cNvPr id="160771" name="Content Placeholder 2"/>
          <p:cNvSpPr>
            <a:spLocks noGrp="1"/>
          </p:cNvSpPr>
          <p:nvPr>
            <p:ph idx="1"/>
          </p:nvPr>
        </p:nvSpPr>
        <p:spPr>
          <a:xfrm>
            <a:off x="125506" y="1988841"/>
            <a:ext cx="8892988" cy="417646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CA" dirty="0" smtClean="0"/>
              <a:t>Open </a:t>
            </a:r>
            <a:r>
              <a:rPr lang="en-CA" dirty="0"/>
              <a:t>the workspace </a:t>
            </a:r>
            <a:r>
              <a:rPr lang="en-CA" dirty="0" smtClean="0"/>
              <a:t>preferences</a:t>
            </a:r>
            <a:r>
              <a:rPr lang="en-CA" dirty="0"/>
              <a:t> </a:t>
            </a:r>
            <a:r>
              <a:rPr lang="en-CA" dirty="0" smtClean="0"/>
              <a:t>from menu </a:t>
            </a:r>
            <a:r>
              <a:rPr lang="en-CA" i="1" dirty="0" smtClean="0"/>
              <a:t>Window</a:t>
            </a:r>
            <a:r>
              <a:rPr lang="en-CA" dirty="0" smtClean="0"/>
              <a:t> </a:t>
            </a:r>
            <a:r>
              <a:rPr lang="en-CA" dirty="0">
                <a:sym typeface="Wingdings" pitchFamily="2" charset="2"/>
              </a:rPr>
              <a:t></a:t>
            </a:r>
            <a:r>
              <a:rPr lang="en-CA" dirty="0"/>
              <a:t> </a:t>
            </a:r>
            <a:r>
              <a:rPr lang="en-CA" i="1" dirty="0"/>
              <a:t>Preferences</a:t>
            </a:r>
          </a:p>
          <a:p>
            <a:pPr marL="457200" indent="-457200">
              <a:buAutoNum type="arabicPeriod" startAt="2"/>
            </a:pPr>
            <a:r>
              <a:rPr lang="en-CA" dirty="0" smtClean="0"/>
              <a:t>Go </a:t>
            </a:r>
            <a:r>
              <a:rPr lang="en-CA" dirty="0"/>
              <a:t>to the </a:t>
            </a:r>
            <a:r>
              <a:rPr lang="en-CA" i="1" dirty="0" smtClean="0"/>
              <a:t>Variables </a:t>
            </a:r>
            <a:r>
              <a:rPr lang="en-CA" dirty="0" smtClean="0"/>
              <a:t>preference</a:t>
            </a:r>
            <a:r>
              <a:rPr lang="en-CA" dirty="0"/>
              <a:t> </a:t>
            </a:r>
            <a:r>
              <a:rPr lang="en-CA" dirty="0" smtClean="0"/>
              <a:t>by expanding Code Composer Studio-&gt;Build</a:t>
            </a:r>
            <a:endParaRPr lang="en-CA" dirty="0"/>
          </a:p>
          <a:p>
            <a:pPr marL="457200" indent="-457200">
              <a:buFontTx/>
              <a:buAutoNum type="arabicPeriod" startAt="3"/>
            </a:pPr>
            <a:r>
              <a:rPr lang="en-CA" dirty="0" smtClean="0"/>
              <a:t>Use </a:t>
            </a:r>
            <a:r>
              <a:rPr lang="en-CA" dirty="0"/>
              <a:t>the </a:t>
            </a:r>
            <a:r>
              <a:rPr lang="en-CA" i="1" dirty="0" smtClean="0"/>
              <a:t>Add</a:t>
            </a:r>
            <a:r>
              <a:rPr lang="en-CA" dirty="0" smtClean="0"/>
              <a:t> </a:t>
            </a:r>
            <a:r>
              <a:rPr lang="en-CA" dirty="0"/>
              <a:t>button to create a </a:t>
            </a:r>
            <a:r>
              <a:rPr lang="en-CA" dirty="0" smtClean="0"/>
              <a:t>Variable: </a:t>
            </a:r>
            <a:br>
              <a:rPr lang="en-CA" dirty="0" smtClean="0"/>
            </a:br>
            <a:r>
              <a:rPr lang="en-CA" sz="1800" i="1" dirty="0" smtClean="0"/>
              <a:t>Variable </a:t>
            </a:r>
            <a:r>
              <a:rPr lang="en-CA" sz="1800" i="1" dirty="0"/>
              <a:t>n</a:t>
            </a:r>
            <a:r>
              <a:rPr lang="en-CA" sz="1800" i="1" dirty="0" smtClean="0"/>
              <a:t>ame</a:t>
            </a:r>
            <a:r>
              <a:rPr lang="en-CA" sz="1800" dirty="0" smtClean="0"/>
              <a:t>: </a:t>
            </a:r>
            <a:r>
              <a:rPr lang="en-CA" sz="1800" b="1" dirty="0" err="1" smtClean="0"/>
              <a:t>controlSUITE</a:t>
            </a:r>
            <a:r>
              <a:rPr lang="en-CA" sz="1800" b="1" dirty="0" smtClean="0"/>
              <a:t/>
            </a:r>
            <a:br>
              <a:rPr lang="en-CA" sz="1800" b="1" dirty="0" smtClean="0"/>
            </a:br>
            <a:r>
              <a:rPr lang="en-CA" sz="1800" i="1" dirty="0" smtClean="0"/>
              <a:t>Type</a:t>
            </a:r>
            <a:r>
              <a:rPr lang="en-CA" sz="1800" dirty="0" smtClean="0"/>
              <a:t>: </a:t>
            </a:r>
            <a:r>
              <a:rPr lang="en-CA" sz="1800" b="1" dirty="0" smtClean="0"/>
              <a:t>Directory</a:t>
            </a:r>
            <a:r>
              <a:rPr lang="en-CA" sz="1800" dirty="0" smtClean="0"/>
              <a:t> </a:t>
            </a:r>
            <a:br>
              <a:rPr lang="en-CA" sz="1800" dirty="0" smtClean="0"/>
            </a:br>
            <a:r>
              <a:rPr lang="en-CA" sz="1800" i="1" dirty="0" smtClean="0"/>
              <a:t>Value</a:t>
            </a:r>
            <a:r>
              <a:rPr lang="en-CA" sz="1800" dirty="0" smtClean="0"/>
              <a:t>: </a:t>
            </a:r>
            <a:r>
              <a:rPr lang="en-CA" sz="1800" b="1" dirty="0"/>
              <a:t>C:\</a:t>
            </a:r>
            <a:r>
              <a:rPr lang="en-CA" sz="1800" b="1" dirty="0" smtClean="0"/>
              <a:t>ti\controlSUITE</a:t>
            </a: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>(root </a:t>
            </a:r>
            <a:r>
              <a:rPr lang="en-CA" sz="1800" dirty="0"/>
              <a:t>location of the </a:t>
            </a: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err="1" smtClean="0"/>
              <a:t>controlSUITE</a:t>
            </a:r>
            <a:r>
              <a:rPr lang="en-CA" sz="1800" dirty="0" smtClean="0"/>
              <a:t> directory) </a:t>
            </a:r>
          </a:p>
          <a:p>
            <a:pPr marL="457200" indent="-457200">
              <a:buFontTx/>
              <a:buAutoNum type="arabicPeriod" startAt="3"/>
            </a:pPr>
            <a:r>
              <a:rPr lang="en-CA" dirty="0" smtClean="0"/>
              <a:t>Click 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65000"/>
              </a:spcBef>
            </a:pPr>
            <a:r>
              <a:rPr lang="en-CA" sz="2000" kern="0" dirty="0" smtClean="0">
                <a:solidFill>
                  <a:srgbClr val="0066FF"/>
                </a:solidFill>
                <a:latin typeface="Arial"/>
              </a:rPr>
              <a:t>Here we will create a Variable which can then be used when linking source files (resources) to the project as well as when specifying build options</a:t>
            </a:r>
            <a:r>
              <a:rPr lang="en-CA" sz="2000" b="1" kern="0" dirty="0" smtClean="0">
                <a:solidFill>
                  <a:srgbClr val="0066FF"/>
                </a:solidFill>
                <a:latin typeface="Arial"/>
              </a:rPr>
              <a:t/>
            </a:r>
            <a:br>
              <a:rPr lang="en-CA" sz="2000" b="1" kern="0" dirty="0" smtClean="0">
                <a:solidFill>
                  <a:srgbClr val="0066FF"/>
                </a:solidFill>
                <a:latin typeface="Arial"/>
              </a:rPr>
            </a:br>
            <a:endParaRPr lang="en-CA" sz="2000" b="1" kern="0" dirty="0" smtClean="0">
              <a:solidFill>
                <a:srgbClr val="0066FF"/>
              </a:solidFill>
              <a:latin typeface="Arial"/>
            </a:endParaRPr>
          </a:p>
        </p:txBody>
      </p:sp>
      <p:pic>
        <p:nvPicPr>
          <p:cNvPr id="1026" name="Picture 2" descr="C:\Users\a0322690\Documents\Training\Portable Projects\add_variab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02" y="3717032"/>
            <a:ext cx="5239598" cy="209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8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Link Source Files to Project</a:t>
            </a:r>
          </a:p>
        </p:txBody>
      </p:sp>
      <p:sp>
        <p:nvSpPr>
          <p:cNvPr id="164866" name="Content Placeholder 2"/>
          <p:cNvSpPr>
            <a:spLocks noGrp="1"/>
          </p:cNvSpPr>
          <p:nvPr>
            <p:ph idx="1"/>
          </p:nvPr>
        </p:nvSpPr>
        <p:spPr>
          <a:xfrm>
            <a:off x="333375" y="908720"/>
            <a:ext cx="8467725" cy="496979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Here we will link source files relative to the Variable just created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Open Windows Explorer and browse to:</a:t>
            </a:r>
          </a:p>
          <a:p>
            <a:pPr marL="690562" lvl="1" indent="-342900">
              <a:buFont typeface="Arial" panose="020B0604020202020204" pitchFamily="34" charset="0"/>
              <a:buChar char="−"/>
            </a:pPr>
            <a:r>
              <a:rPr lang="en-CA" dirty="0" smtClean="0"/>
              <a:t>C</a:t>
            </a:r>
            <a:r>
              <a:rPr lang="en-CA" dirty="0"/>
              <a:t>:\</a:t>
            </a:r>
            <a:r>
              <a:rPr lang="en-CA" dirty="0" smtClean="0"/>
              <a:t>ti\controlSUITE\device_support\f2802x\v222\f2802x_common\source</a:t>
            </a:r>
            <a:r>
              <a:rPr lang="en-CA" sz="1600" dirty="0" smtClean="0"/>
              <a:t/>
            </a:r>
            <a:br>
              <a:rPr lang="en-CA" sz="1600" dirty="0" smtClean="0"/>
            </a:br>
            <a:endParaRPr lang="en-CA" sz="1600" dirty="0" smtClean="0"/>
          </a:p>
          <a:p>
            <a:pPr marL="227012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CA" dirty="0" smtClean="0"/>
              <a:t>Select the following files and drag and drop them into the “</a:t>
            </a:r>
            <a:r>
              <a:rPr lang="en-CA" dirty="0" err="1" smtClean="0"/>
              <a:t>CPUTimer</a:t>
            </a:r>
            <a:r>
              <a:rPr lang="en-CA" dirty="0" smtClean="0"/>
              <a:t>” project in the CCS </a:t>
            </a:r>
            <a:r>
              <a:rPr lang="en-CA" i="1" dirty="0" smtClean="0"/>
              <a:t>Project Explorer </a:t>
            </a:r>
            <a:r>
              <a:rPr lang="en-CA" dirty="0" smtClean="0"/>
              <a:t>view</a:t>
            </a:r>
          </a:p>
          <a:p>
            <a:pPr lvl="1"/>
            <a:r>
              <a:rPr lang="en-CA" dirty="0"/>
              <a:t>f2802x_codestartbranch.asm</a:t>
            </a:r>
          </a:p>
          <a:p>
            <a:pPr lvl="1"/>
            <a:r>
              <a:rPr lang="en-CA" dirty="0"/>
              <a:t>f2802x_cputimers.c</a:t>
            </a:r>
          </a:p>
          <a:p>
            <a:pPr lvl="1"/>
            <a:r>
              <a:rPr lang="en-CA" dirty="0"/>
              <a:t>f2802x_defaultisr.c</a:t>
            </a:r>
          </a:p>
          <a:p>
            <a:pPr lvl="1"/>
            <a:r>
              <a:rPr lang="en-CA" dirty="0"/>
              <a:t>f2802x_piectrl.c</a:t>
            </a:r>
          </a:p>
          <a:p>
            <a:pPr lvl="1"/>
            <a:r>
              <a:rPr lang="en-CA" dirty="0"/>
              <a:t>f2802x_pievect.c</a:t>
            </a:r>
          </a:p>
          <a:p>
            <a:pPr lvl="1"/>
            <a:r>
              <a:rPr lang="en-CA" dirty="0"/>
              <a:t>f2802x_sysctrl.c</a:t>
            </a:r>
          </a:p>
          <a:p>
            <a:pPr lvl="1"/>
            <a:r>
              <a:rPr lang="en-CA" dirty="0"/>
              <a:t>f2802x_usdelay.asm</a:t>
            </a:r>
          </a:p>
          <a:p>
            <a:pPr lvl="1">
              <a:buNone/>
            </a:pPr>
            <a:endParaRPr lang="en-CA" sz="1600" dirty="0" smtClean="0"/>
          </a:p>
          <a:p>
            <a:pPr lvl="1">
              <a:buNone/>
            </a:pPr>
            <a:endParaRPr lang="en-CA" sz="1600" dirty="0" smtClean="0"/>
          </a:p>
        </p:txBody>
      </p:sp>
      <p:pic>
        <p:nvPicPr>
          <p:cNvPr id="5" name="Picture 3" descr="C:\Users\a0322690\Documents\Training\CCSv6\C2000 workshop\portable_linkfil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00" y="3388715"/>
            <a:ext cx="5040560" cy="2849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1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0322690\Documents\Training\CCSv6\C2000 workshop\portable_linkfile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011" y="4195593"/>
            <a:ext cx="2126505" cy="175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Link Source Files to Project</a:t>
            </a:r>
          </a:p>
        </p:txBody>
      </p:sp>
      <p:sp>
        <p:nvSpPr>
          <p:cNvPr id="166914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67725" cy="469265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A dialog will appear asking if you wish to Copy or Link the files:</a:t>
            </a:r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Select </a:t>
            </a:r>
            <a:r>
              <a:rPr lang="en-CA" i="1" dirty="0" smtClean="0"/>
              <a:t>Link to files</a:t>
            </a:r>
            <a:endParaRPr lang="en-CA" dirty="0" smtClean="0"/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Select </a:t>
            </a:r>
            <a:r>
              <a:rPr lang="en-CA" i="1" dirty="0" smtClean="0"/>
              <a:t>Create link locations relative to: </a:t>
            </a:r>
            <a:r>
              <a:rPr lang="en-CA" dirty="0" err="1" smtClean="0"/>
              <a:t>controlSUITE</a:t>
            </a:r>
            <a:endParaRPr lang="en-CA" dirty="0" smtClean="0"/>
          </a:p>
          <a:p>
            <a:pPr lvl="1"/>
            <a:r>
              <a:rPr lang="en-CA" dirty="0" smtClean="0"/>
              <a:t>Use the new variable we created (</a:t>
            </a:r>
            <a:r>
              <a:rPr lang="en-CA" b="1" dirty="0" err="1" smtClean="0"/>
              <a:t>controlSUITE</a:t>
            </a:r>
            <a:r>
              <a:rPr lang="en-CA" dirty="0" smtClean="0"/>
              <a:t>)</a:t>
            </a:r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Click </a:t>
            </a:r>
            <a:r>
              <a:rPr lang="en-CA" i="1" dirty="0" smtClean="0"/>
              <a:t>OK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Files will now appear in the Project Explorer with the ‘link’ icon</a:t>
            </a:r>
          </a:p>
          <a:p>
            <a:pPr lvl="1"/>
            <a:endParaRPr lang="en-CA" sz="1600" dirty="0" smtClean="0"/>
          </a:p>
        </p:txBody>
      </p:sp>
      <p:sp>
        <p:nvSpPr>
          <p:cNvPr id="166918" name="AutoShape 10"/>
          <p:cNvSpPr>
            <a:spLocks noChangeArrowheads="1"/>
          </p:cNvSpPr>
          <p:nvPr/>
        </p:nvSpPr>
        <p:spPr bwMode="auto">
          <a:xfrm>
            <a:off x="4499992" y="4869160"/>
            <a:ext cx="936625" cy="576263"/>
          </a:xfrm>
          <a:prstGeom prst="rightArrow">
            <a:avLst>
              <a:gd name="adj1" fmla="val 50000"/>
              <a:gd name="adj2" fmla="val 4063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33056"/>
            <a:ext cx="3600400" cy="228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919" name="Line 12"/>
          <p:cNvSpPr>
            <a:spLocks noChangeShapeType="1"/>
          </p:cNvSpPr>
          <p:nvPr/>
        </p:nvSpPr>
        <p:spPr bwMode="auto">
          <a:xfrm flipH="1">
            <a:off x="6372200" y="3933056"/>
            <a:ext cx="288032" cy="12242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Link Source Files to Project</a:t>
            </a:r>
          </a:p>
        </p:txBody>
      </p:sp>
      <p:sp>
        <p:nvSpPr>
          <p:cNvPr id="164866" name="Content Placeholder 2"/>
          <p:cNvSpPr>
            <a:spLocks noGrp="1"/>
          </p:cNvSpPr>
          <p:nvPr>
            <p:ph idx="1"/>
          </p:nvPr>
        </p:nvSpPr>
        <p:spPr>
          <a:xfrm>
            <a:off x="333375" y="908720"/>
            <a:ext cx="8467725" cy="4969793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Follow the same procedure to link other source files</a:t>
            </a:r>
          </a:p>
          <a:p>
            <a:pPr marL="342900" indent="-342900">
              <a:buAutoNum type="arabicPeriod"/>
            </a:pPr>
            <a:r>
              <a:rPr lang="en-CA" dirty="0" smtClean="0"/>
              <a:t>Drag and drop each of the following files one by one into the “</a:t>
            </a:r>
            <a:r>
              <a:rPr lang="en-CA" dirty="0" err="1" smtClean="0"/>
              <a:t>CPUTimer</a:t>
            </a:r>
            <a:r>
              <a:rPr lang="en-CA" dirty="0" smtClean="0"/>
              <a:t>” project in the </a:t>
            </a:r>
            <a:r>
              <a:rPr lang="en-CA" i="1" dirty="0" smtClean="0"/>
              <a:t>Project Explorer </a:t>
            </a:r>
            <a:r>
              <a:rPr lang="en-CA" dirty="0" smtClean="0"/>
              <a:t>view</a:t>
            </a:r>
          </a:p>
          <a:p>
            <a:pPr lvl="1"/>
            <a:r>
              <a:rPr lang="en-CA" sz="1200" dirty="0"/>
              <a:t>C:\</a:t>
            </a:r>
            <a:r>
              <a:rPr lang="en-CA" sz="1200" dirty="0" smtClean="0"/>
              <a:t>ti\controlSUITE\device_support\f2802x\v222\f2802x_examples_structs\cpu_timer\Example_2802xCpuTimer.c</a:t>
            </a:r>
            <a:endParaRPr lang="en-CA" sz="1200" dirty="0"/>
          </a:p>
          <a:p>
            <a:pPr lvl="1"/>
            <a:r>
              <a:rPr lang="en-CA" sz="1200" dirty="0"/>
              <a:t>C:\</a:t>
            </a:r>
            <a:r>
              <a:rPr lang="en-CA" sz="1200" dirty="0" smtClean="0"/>
              <a:t>ti\controlSUITE\device_support\f2802x\v222\f2802x_headers\source\F2802x_GlobalVariableDefs.c</a:t>
            </a:r>
            <a:endParaRPr lang="en-CA" sz="1200" dirty="0"/>
          </a:p>
          <a:p>
            <a:pPr lvl="1"/>
            <a:r>
              <a:rPr lang="en-CA" sz="1200" dirty="0"/>
              <a:t>C:\</a:t>
            </a:r>
            <a:r>
              <a:rPr lang="en-CA" sz="1200" dirty="0" smtClean="0"/>
              <a:t>ti\controlSUITE\device_support\f2802x\v222\f2802x_headers\cmd\F2802x_Headers_nonBIOS.cmd</a:t>
            </a:r>
            <a:endParaRPr lang="en-CA" sz="1200" dirty="0"/>
          </a:p>
          <a:p>
            <a:pPr lvl="1"/>
            <a:r>
              <a:rPr lang="en-CA" sz="1200" dirty="0"/>
              <a:t>C:\</a:t>
            </a:r>
            <a:r>
              <a:rPr lang="en-CA" sz="1200" dirty="0" smtClean="0"/>
              <a:t>ti\controlSUITE\device_support\f2802x\v222\f2802x_common\cmd\F2802x_generic_ram.cmd</a:t>
            </a:r>
            <a:endParaRPr lang="en-CA" sz="1200" dirty="0"/>
          </a:p>
          <a:p>
            <a:pPr lvl="1"/>
            <a:r>
              <a:rPr lang="en-CA" sz="1200" dirty="0"/>
              <a:t>C:\</a:t>
            </a:r>
            <a:r>
              <a:rPr lang="en-CA" sz="1200" dirty="0" smtClean="0"/>
              <a:t>ti\controlSUITE\libs\math\IQmath\v160\lib\IQmath.lib</a:t>
            </a:r>
            <a:r>
              <a:rPr lang="en-CA" sz="1600" dirty="0" smtClean="0"/>
              <a:t/>
            </a:r>
            <a:br>
              <a:rPr lang="en-CA" sz="1600" dirty="0" smtClean="0"/>
            </a:br>
            <a:endParaRPr lang="en-CA" sz="1600" dirty="0" smtClean="0"/>
          </a:p>
          <a:p>
            <a:pPr marL="227012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CA" dirty="0" smtClean="0"/>
              <a:t>In each case, in the dialog that appears, select </a:t>
            </a:r>
            <a:br>
              <a:rPr lang="en-CA" dirty="0" smtClean="0"/>
            </a:br>
            <a:r>
              <a:rPr lang="en-CA" i="1" dirty="0" smtClean="0"/>
              <a:t>Link to files</a:t>
            </a:r>
            <a:endParaRPr lang="en-CA" dirty="0" smtClean="0"/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Select </a:t>
            </a:r>
            <a:r>
              <a:rPr lang="en-CA" i="1" dirty="0" smtClean="0"/>
              <a:t>Create link locations relative to: </a:t>
            </a:r>
            <a:r>
              <a:rPr lang="en-CA" dirty="0" err="1" smtClean="0"/>
              <a:t>controlSUITE</a:t>
            </a:r>
            <a:endParaRPr lang="en-CA" dirty="0" smtClean="0"/>
          </a:p>
          <a:p>
            <a:pPr lvl="1"/>
            <a:r>
              <a:rPr lang="en-CA" dirty="0" smtClean="0"/>
              <a:t>Use the new variable we created </a:t>
            </a:r>
            <a:br>
              <a:rPr lang="en-CA" dirty="0" smtClean="0"/>
            </a:br>
            <a:r>
              <a:rPr lang="en-CA" dirty="0" smtClean="0"/>
              <a:t>(</a:t>
            </a:r>
            <a:r>
              <a:rPr lang="en-CA" b="1" dirty="0" err="1" smtClean="0"/>
              <a:t>controlSUITE</a:t>
            </a:r>
            <a:r>
              <a:rPr lang="en-CA" dirty="0" smtClean="0"/>
              <a:t>)</a:t>
            </a:r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Click </a:t>
            </a:r>
            <a:r>
              <a:rPr lang="en-CA" i="1" dirty="0" smtClean="0"/>
              <a:t>OK</a:t>
            </a:r>
            <a:endParaRPr lang="en-CA" dirty="0" smtClean="0"/>
          </a:p>
          <a:p>
            <a:pPr marL="227012" indent="-342900">
              <a:spcBef>
                <a:spcPct val="20000"/>
              </a:spcBef>
              <a:buFont typeface="+mj-lt"/>
              <a:buAutoNum type="arabicPeriod"/>
              <a:defRPr/>
            </a:pPr>
            <a:endParaRPr lang="en-CA" sz="1600" dirty="0" smtClean="0"/>
          </a:p>
          <a:p>
            <a:pPr lvl="1">
              <a:buNone/>
            </a:pPr>
            <a:endParaRPr lang="en-CA" sz="1600" dirty="0" smtClean="0"/>
          </a:p>
        </p:txBody>
      </p:sp>
      <p:pic>
        <p:nvPicPr>
          <p:cNvPr id="5" name="Picture 2" descr="C:\Users\a0322690\Documents\Training\CCSv6\C2000 workshop\portable_linkfile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91" y="3141233"/>
            <a:ext cx="2373313" cy="304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6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ct val="65000"/>
              </a:spcBef>
              <a:buFont typeface="+mj-lt"/>
              <a:buAutoNum type="arabicPeriod"/>
            </a:pPr>
            <a:r>
              <a:rPr lang="en-CA" sz="2000" dirty="0" smtClean="0"/>
              <a:t>Right-click on source file “Example_2806xCpuTimer.c” and go to </a:t>
            </a:r>
            <a:r>
              <a:rPr lang="en-CA" sz="2000" i="1" dirty="0" smtClean="0"/>
              <a:t>Properties. </a:t>
            </a:r>
          </a:p>
          <a:p>
            <a:pPr marL="342900" lvl="1" indent="-342900">
              <a:spcBef>
                <a:spcPct val="65000"/>
              </a:spcBef>
              <a:buFont typeface="+mj-lt"/>
              <a:buAutoNum type="arabicPeriod"/>
            </a:pPr>
            <a:r>
              <a:rPr lang="en-CA" sz="2000" dirty="0" smtClean="0"/>
              <a:t>Click on </a:t>
            </a:r>
            <a:r>
              <a:rPr lang="en-CA" sz="2000" i="1" dirty="0" smtClean="0"/>
              <a:t>Resource </a:t>
            </a:r>
            <a:r>
              <a:rPr lang="en-CA" sz="2000" dirty="0" smtClean="0"/>
              <a:t>in the left pane</a:t>
            </a: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600" dirty="0">
                <a:solidFill>
                  <a:srgbClr val="0066FF"/>
                </a:solidFill>
              </a:rPr>
              <a:t>Notice how the </a:t>
            </a:r>
            <a:r>
              <a:rPr lang="en-CA" sz="1600" i="1" dirty="0">
                <a:solidFill>
                  <a:srgbClr val="0066FF"/>
                </a:solidFill>
              </a:rPr>
              <a:t>Location</a:t>
            </a:r>
            <a:r>
              <a:rPr lang="en-CA" sz="1600" dirty="0">
                <a:solidFill>
                  <a:srgbClr val="0066FF"/>
                </a:solidFill>
              </a:rPr>
              <a:t> parameter references the </a:t>
            </a:r>
            <a:r>
              <a:rPr lang="en-CA" sz="1600" dirty="0" smtClean="0">
                <a:solidFill>
                  <a:srgbClr val="0066FF"/>
                </a:solidFill>
              </a:rPr>
              <a:t>Variable</a:t>
            </a: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dirty="0" smtClean="0"/>
              <a:t/>
            </a:r>
            <a:br>
              <a:rPr lang="en-CA" sz="1800" dirty="0" smtClean="0"/>
            </a:br>
            <a:endParaRPr lang="en-CA" sz="1800" dirty="0" smtClean="0"/>
          </a:p>
          <a:p>
            <a:pPr marL="457200" indent="-457200">
              <a:buAutoNum type="arabicPeriod" startAt="3"/>
            </a:pPr>
            <a:r>
              <a:rPr lang="en-CA" dirty="0" smtClean="0"/>
              <a:t>Click </a:t>
            </a:r>
            <a:r>
              <a:rPr lang="en-CA" i="1" dirty="0" smtClean="0"/>
              <a:t>Cancel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sz="1800" dirty="0" smtClean="0"/>
          </a:p>
        </p:txBody>
      </p:sp>
      <p:pic>
        <p:nvPicPr>
          <p:cNvPr id="2050" name="Picture 2" descr="C:\Users\a0322690\Documents\Training\Portable Projects\link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29767"/>
            <a:ext cx="8015932" cy="241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Link Files to Project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211960" y="2564904"/>
            <a:ext cx="1368152" cy="1363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7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Modifying Project Properties</a:t>
            </a:r>
          </a:p>
        </p:txBody>
      </p:sp>
      <p:sp>
        <p:nvSpPr>
          <p:cNvPr id="177156" name="Content Placeholder 2"/>
          <p:cNvSpPr>
            <a:spLocks/>
          </p:cNvSpPr>
          <p:nvPr/>
        </p:nvSpPr>
        <p:spPr bwMode="auto">
          <a:xfrm>
            <a:off x="395288" y="3213100"/>
            <a:ext cx="3671887" cy="345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574675" lvl="1" indent="-233363" eaLnBrk="0" hangingPunct="0">
              <a:spcBef>
                <a:spcPct val="20000"/>
              </a:spcBef>
              <a:buFontTx/>
              <a:buChar char="–"/>
            </a:pPr>
            <a:endParaRPr lang="en-CA" sz="1000"/>
          </a:p>
          <a:p>
            <a:pPr marL="227013" indent="-227013" eaLnBrk="0" hangingPunct="0">
              <a:spcBef>
                <a:spcPct val="65000"/>
              </a:spcBef>
              <a:buFontTx/>
              <a:buChar char="•"/>
            </a:pPr>
            <a:endParaRPr lang="en-CA" sz="1600" b="1">
              <a:solidFill>
                <a:schemeClr val="tx2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95288" y="4003303"/>
            <a:ext cx="3743647" cy="22322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C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</a:rPr>
              <a:t>‘${&lt;BUILD VARIABLE&gt;}’ is the</a:t>
            </a:r>
            <a:r>
              <a:rPr kumimoji="0" lang="en-CA" sz="1400" b="1" i="0" u="none" strike="noStrike" kern="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C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</a:rPr>
              <a:t>syntax to use a Build Variable in</a:t>
            </a:r>
            <a:r>
              <a:rPr kumimoji="0" lang="en-CA" sz="1400" b="1" i="0" u="none" strike="noStrike" kern="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CA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</a:rPr>
              <a:t>the project properties.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65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1400" b="1" kern="0" dirty="0" smtClean="0">
                <a:solidFill>
                  <a:srgbClr val="0066FF"/>
                </a:solidFill>
                <a:latin typeface="+mn-lt"/>
              </a:rPr>
              <a:t>The variable we previously created can be used to specify search paths relative to it</a:t>
            </a:r>
            <a:endParaRPr kumimoji="0" lang="en-CA" sz="1400" b="1" i="0" u="none" strike="noStrike" kern="0" cap="none" spc="0" normalizeH="0" baseline="0" noProof="0" dirty="0" smtClean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77154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467725" cy="3384376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0066FF"/>
                </a:solidFill>
              </a:rPr>
              <a:t>Here we </a:t>
            </a:r>
            <a:r>
              <a:rPr lang="en-CA" dirty="0" smtClean="0">
                <a:solidFill>
                  <a:srgbClr val="0066FF"/>
                </a:solidFill>
              </a:rPr>
              <a:t>will add include file search paths using </a:t>
            </a:r>
            <a:r>
              <a:rPr lang="en-CA" dirty="0">
                <a:solidFill>
                  <a:srgbClr val="0066FF"/>
                </a:solidFill>
              </a:rPr>
              <a:t>the </a:t>
            </a:r>
            <a:r>
              <a:rPr lang="en-CA" dirty="0" smtClean="0">
                <a:solidFill>
                  <a:srgbClr val="0066FF"/>
                </a:solidFill>
              </a:rPr>
              <a:t>Variable</a:t>
            </a:r>
            <a:endParaRPr lang="en-CA" dirty="0">
              <a:solidFill>
                <a:srgbClr val="0066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Right-click on the project and select </a:t>
            </a:r>
            <a:r>
              <a:rPr lang="en-CA" i="1" dirty="0" smtClean="0"/>
              <a:t>Properties</a:t>
            </a:r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In the Compiler </a:t>
            </a:r>
            <a:r>
              <a:rPr lang="en-CA" i="1" dirty="0" smtClean="0"/>
              <a:t>Include Options</a:t>
            </a:r>
            <a:r>
              <a:rPr lang="en-CA" dirty="0" smtClean="0"/>
              <a:t>, click on the + sign next to --</a:t>
            </a:r>
            <a:r>
              <a:rPr lang="en-CA" dirty="0" err="1" smtClean="0"/>
              <a:t>include_path</a:t>
            </a:r>
            <a:r>
              <a:rPr lang="en-CA" dirty="0" smtClean="0"/>
              <a:t> option to add the following entries:</a:t>
            </a:r>
          </a:p>
          <a:p>
            <a:pPr marL="690562" lvl="1" indent="-342900">
              <a:buFont typeface="Arial" panose="020B0604020202020204" pitchFamily="34" charset="0"/>
              <a:buChar char="−"/>
            </a:pPr>
            <a:r>
              <a:rPr lang="en-CA" sz="1200" dirty="0" smtClean="0"/>
              <a:t>${</a:t>
            </a:r>
            <a:r>
              <a:rPr lang="en-CA" sz="1200" dirty="0" err="1"/>
              <a:t>controlSUITE</a:t>
            </a:r>
            <a:r>
              <a:rPr lang="en-CA" sz="1200" dirty="0"/>
              <a:t>}\</a:t>
            </a:r>
            <a:r>
              <a:rPr lang="en-CA" sz="1200" dirty="0" err="1" smtClean="0"/>
              <a:t>device_support</a:t>
            </a:r>
            <a:r>
              <a:rPr lang="en-CA" sz="1200" dirty="0" smtClean="0"/>
              <a:t>\f2802x\v222</a:t>
            </a:r>
          </a:p>
          <a:p>
            <a:pPr marL="690562" lvl="1" indent="-342900">
              <a:buFont typeface="Arial" panose="020B0604020202020204" pitchFamily="34" charset="0"/>
              <a:buChar char="−"/>
            </a:pPr>
            <a:r>
              <a:rPr lang="en-CA" sz="1200" dirty="0" smtClean="0"/>
              <a:t>${</a:t>
            </a:r>
            <a:r>
              <a:rPr lang="en-CA" sz="1200" dirty="0" err="1"/>
              <a:t>controlSUITE</a:t>
            </a:r>
            <a:r>
              <a:rPr lang="en-CA" sz="1200" dirty="0"/>
              <a:t>}\</a:t>
            </a:r>
            <a:r>
              <a:rPr lang="en-CA" sz="1200" dirty="0" err="1" smtClean="0"/>
              <a:t>device_support</a:t>
            </a:r>
            <a:r>
              <a:rPr lang="en-CA" sz="1200" dirty="0" smtClean="0"/>
              <a:t>\f2802x\v222\f2802x_headers\include</a:t>
            </a:r>
          </a:p>
          <a:p>
            <a:pPr marL="690562" lvl="1" indent="-342900">
              <a:buFont typeface="Arial" panose="020B0604020202020204" pitchFamily="34" charset="0"/>
              <a:buChar char="−"/>
            </a:pPr>
            <a:r>
              <a:rPr lang="en-CA" sz="1200" dirty="0" smtClean="0"/>
              <a:t>${</a:t>
            </a:r>
            <a:r>
              <a:rPr lang="en-CA" sz="1200" dirty="0" err="1" smtClean="0"/>
              <a:t>controlSUITE</a:t>
            </a:r>
            <a:r>
              <a:rPr lang="en-CA" sz="1200" dirty="0"/>
              <a:t>}\</a:t>
            </a:r>
            <a:r>
              <a:rPr lang="en-CA" sz="1200" dirty="0" err="1" smtClean="0"/>
              <a:t>device_support</a:t>
            </a:r>
            <a:r>
              <a:rPr lang="en-CA" sz="1200" dirty="0" smtClean="0"/>
              <a:t>\f2802x\v222\f2802x_common\include</a:t>
            </a:r>
          </a:p>
          <a:p>
            <a:pPr marL="690562" lvl="1" indent="-342900">
              <a:buFont typeface="Arial" panose="020B0604020202020204" pitchFamily="34" charset="0"/>
              <a:buChar char="−"/>
            </a:pPr>
            <a:r>
              <a:rPr lang="en-CA" sz="1200" dirty="0" smtClean="0"/>
              <a:t>${</a:t>
            </a:r>
            <a:r>
              <a:rPr lang="en-CA" sz="1200" dirty="0" err="1"/>
              <a:t>controlSUITE</a:t>
            </a:r>
            <a:r>
              <a:rPr lang="en-CA" sz="1200" dirty="0"/>
              <a:t>}\</a:t>
            </a:r>
            <a:r>
              <a:rPr lang="en-CA" sz="1200" dirty="0" smtClean="0"/>
              <a:t>libs\math\</a:t>
            </a:r>
            <a:r>
              <a:rPr lang="en-CA" sz="1200" dirty="0" err="1" smtClean="0"/>
              <a:t>IQmath</a:t>
            </a:r>
            <a:r>
              <a:rPr lang="en-CA" sz="1200" dirty="0" smtClean="0"/>
              <a:t>\v160\include</a:t>
            </a:r>
            <a:endParaRPr lang="en-CA" dirty="0" smtClean="0"/>
          </a:p>
        </p:txBody>
      </p:sp>
      <p:pic>
        <p:nvPicPr>
          <p:cNvPr id="3074" name="Picture 2" descr="C:\Users\a0322690\Documents\Training\Portable Projects\include_path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154268"/>
            <a:ext cx="4176464" cy="320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6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Modifying Project Properties</a:t>
            </a:r>
          </a:p>
        </p:txBody>
      </p:sp>
      <p:sp>
        <p:nvSpPr>
          <p:cNvPr id="177156" name="Content Placeholder 2"/>
          <p:cNvSpPr>
            <a:spLocks/>
          </p:cNvSpPr>
          <p:nvPr/>
        </p:nvSpPr>
        <p:spPr bwMode="auto">
          <a:xfrm>
            <a:off x="395288" y="3213100"/>
            <a:ext cx="3671887" cy="345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574675" lvl="1" indent="-233363" eaLnBrk="0" hangingPunct="0">
              <a:spcBef>
                <a:spcPct val="20000"/>
              </a:spcBef>
              <a:buFontTx/>
              <a:buChar char="–"/>
            </a:pPr>
            <a:endParaRPr lang="en-CA" sz="1000"/>
          </a:p>
          <a:p>
            <a:pPr marL="227013" indent="-227013" eaLnBrk="0" hangingPunct="0">
              <a:spcBef>
                <a:spcPct val="65000"/>
              </a:spcBef>
              <a:buFontTx/>
              <a:buChar char="•"/>
            </a:pPr>
            <a:endParaRPr lang="en-CA" sz="1600" b="1">
              <a:solidFill>
                <a:schemeClr val="tx2"/>
              </a:solidFill>
            </a:endParaRPr>
          </a:p>
        </p:txBody>
      </p:sp>
      <p:sp>
        <p:nvSpPr>
          <p:cNvPr id="177154" name="Content Placeholder 2"/>
          <p:cNvSpPr>
            <a:spLocks noGrp="1"/>
          </p:cNvSpPr>
          <p:nvPr>
            <p:ph idx="1"/>
          </p:nvPr>
        </p:nvSpPr>
        <p:spPr>
          <a:xfrm>
            <a:off x="381756" y="986228"/>
            <a:ext cx="8467725" cy="5184576"/>
          </a:xfrm>
          <a:noFill/>
          <a:ln>
            <a:noFill/>
          </a:ln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CA" dirty="0" smtClean="0"/>
              <a:t>In </a:t>
            </a:r>
            <a:r>
              <a:rPr lang="en-CA" dirty="0"/>
              <a:t>the </a:t>
            </a:r>
            <a:r>
              <a:rPr lang="en-CA" dirty="0" smtClean="0"/>
              <a:t>Linker </a:t>
            </a:r>
            <a:r>
              <a:rPr lang="en-CA" i="1" dirty="0" smtClean="0"/>
              <a:t>Basic </a:t>
            </a:r>
            <a:r>
              <a:rPr lang="en-CA" i="1" dirty="0"/>
              <a:t>Options</a:t>
            </a:r>
            <a:r>
              <a:rPr lang="en-CA" dirty="0"/>
              <a:t>, </a:t>
            </a:r>
            <a:r>
              <a:rPr lang="en-CA" dirty="0" smtClean="0"/>
              <a:t>change the stack size to 0x200</a:t>
            </a:r>
            <a:br>
              <a:rPr lang="en-CA" dirty="0" smtClean="0"/>
            </a:br>
            <a:r>
              <a:rPr lang="en-CA" sz="1800" dirty="0" smtClean="0">
                <a:solidFill>
                  <a:srgbClr val="0066FF"/>
                </a:solidFill>
              </a:rPr>
              <a:t>This step is done simply to facilitate all the code and data to fit within the available memory</a:t>
            </a:r>
            <a:endParaRPr lang="en-CA" sz="1800" dirty="0">
              <a:solidFill>
                <a:srgbClr val="0066FF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1027" name="Picture 3" descr="C:\Users\a0322690\Documents\Training\CCSv6\C2000 workshop\stacksiz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7432054" cy="346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76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0322690\Documents\Training\CCSv5\Presentations\C2000 workshop\screenshots\linkedresourc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15726"/>
            <a:ext cx="5400600" cy="292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6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Project Properties</a:t>
            </a:r>
          </a:p>
        </p:txBody>
      </p:sp>
      <p:sp>
        <p:nvSpPr>
          <p:cNvPr id="179202" name="Content Placeholder 2"/>
          <p:cNvSpPr>
            <a:spLocks noGrp="1"/>
          </p:cNvSpPr>
          <p:nvPr>
            <p:ph idx="1"/>
          </p:nvPr>
        </p:nvSpPr>
        <p:spPr>
          <a:xfrm>
            <a:off x="323528" y="1010667"/>
            <a:ext cx="8467725" cy="469265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Go to </a:t>
            </a:r>
            <a:r>
              <a:rPr lang="en-CA" i="1" dirty="0" smtClean="0"/>
              <a:t>Resource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</a:t>
            </a:r>
            <a:r>
              <a:rPr lang="en-CA" dirty="0" smtClean="0"/>
              <a:t> </a:t>
            </a:r>
            <a:r>
              <a:rPr lang="en-CA" i="1" dirty="0" smtClean="0"/>
              <a:t>Linked Resources</a:t>
            </a:r>
            <a:r>
              <a:rPr lang="en-CA" dirty="0" smtClean="0"/>
              <a:t> to see all the Path Variables that are available to the project</a:t>
            </a:r>
          </a:p>
          <a:p>
            <a:pPr marL="341312" lvl="1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This will show all variables created at the project level and workspace level</a:t>
            </a:r>
          </a:p>
          <a:p>
            <a:pPr marL="342900" indent="-342900">
              <a:buFont typeface="+mj-lt"/>
              <a:buAutoNum type="arabicPeriod"/>
            </a:pPr>
            <a:r>
              <a:rPr lang="en-CA" dirty="0" smtClean="0"/>
              <a:t>Check that the workspace level variable that was created earlier (</a:t>
            </a:r>
            <a:r>
              <a:rPr lang="en-CA" dirty="0" err="1" smtClean="0"/>
              <a:t>controlSUITE</a:t>
            </a:r>
            <a:r>
              <a:rPr lang="en-CA" dirty="0" smtClean="0"/>
              <a:t>) appears in the list</a:t>
            </a:r>
            <a:r>
              <a:rPr lang="en-CA" sz="1800" dirty="0" smtClean="0"/>
              <a:t/>
            </a:r>
            <a:br>
              <a:rPr lang="en-CA" sz="1800" dirty="0" smtClean="0"/>
            </a:br>
            <a:r>
              <a:rPr lang="en-CA" sz="1800" b="0" dirty="0" smtClean="0">
                <a:solidFill>
                  <a:srgbClr val="0066FF"/>
                </a:solidFill>
              </a:rPr>
              <a:t>Variables may be edited here but changes will only be recorded at the project level (stored in the project files)</a:t>
            </a:r>
          </a:p>
          <a:p>
            <a:pPr lvl="1"/>
            <a:endParaRPr lang="en-CA" sz="1200" dirty="0" smtClean="0"/>
          </a:p>
          <a:p>
            <a:endParaRPr lang="en-CA" sz="1400" dirty="0" smtClean="0"/>
          </a:p>
        </p:txBody>
      </p:sp>
      <p:sp>
        <p:nvSpPr>
          <p:cNvPr id="5" name="Oval 4"/>
          <p:cNvSpPr/>
          <p:nvPr/>
        </p:nvSpPr>
        <p:spPr>
          <a:xfrm>
            <a:off x="2843808" y="5445224"/>
            <a:ext cx="21602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Project Properties</a:t>
            </a:r>
          </a:p>
        </p:txBody>
      </p:sp>
      <p:sp>
        <p:nvSpPr>
          <p:cNvPr id="181250" name="Content Placeholder 2"/>
          <p:cNvSpPr>
            <a:spLocks noGrp="1"/>
          </p:cNvSpPr>
          <p:nvPr>
            <p:ph idx="1"/>
          </p:nvPr>
        </p:nvSpPr>
        <p:spPr>
          <a:xfrm>
            <a:off x="336934" y="980728"/>
            <a:ext cx="8467725" cy="5184576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The </a:t>
            </a:r>
            <a:r>
              <a:rPr lang="en-CA" i="1" dirty="0" smtClean="0">
                <a:solidFill>
                  <a:srgbClr val="0066FF"/>
                </a:solidFill>
              </a:rPr>
              <a:t>Linked Resources</a:t>
            </a:r>
            <a:r>
              <a:rPr lang="en-CA" dirty="0" smtClean="0">
                <a:solidFill>
                  <a:srgbClr val="0066FF"/>
                </a:solidFill>
              </a:rPr>
              <a:t> tab will show all the files that have been linked to the project</a:t>
            </a:r>
          </a:p>
          <a:p>
            <a:pPr lvl="1"/>
            <a:r>
              <a:rPr lang="en-CA" sz="1600" dirty="0" smtClean="0">
                <a:solidFill>
                  <a:srgbClr val="0066FF"/>
                </a:solidFill>
              </a:rPr>
              <a:t>It will sort them by files linked with a variable and files linked with an absolute path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Links can be modified here with the </a:t>
            </a:r>
            <a:r>
              <a:rPr lang="en-CA" i="1" dirty="0" smtClean="0">
                <a:solidFill>
                  <a:srgbClr val="0066FF"/>
                </a:solidFill>
              </a:rPr>
              <a:t>Edit…</a:t>
            </a:r>
            <a:r>
              <a:rPr lang="en-CA" dirty="0" smtClean="0">
                <a:solidFill>
                  <a:srgbClr val="0066FF"/>
                </a:solidFill>
              </a:rPr>
              <a:t> button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0066FF"/>
                </a:solidFill>
              </a:rPr>
              <a:t>Links can be converted to use an absolute path with the </a:t>
            </a:r>
            <a:r>
              <a:rPr lang="en-CA" i="1" dirty="0" smtClean="0">
                <a:solidFill>
                  <a:srgbClr val="0066FF"/>
                </a:solidFill>
              </a:rPr>
              <a:t>Convert…</a:t>
            </a:r>
            <a:r>
              <a:rPr lang="en-CA" dirty="0" smtClean="0">
                <a:solidFill>
                  <a:srgbClr val="0066FF"/>
                </a:solidFill>
              </a:rPr>
              <a:t> button</a:t>
            </a:r>
          </a:p>
        </p:txBody>
      </p:sp>
      <p:pic>
        <p:nvPicPr>
          <p:cNvPr id="4098" name="Picture 2" descr="C:\Users\a0322690\Documents\Training\Portable Projects\linkres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845836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1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0322690\Documents\Training\CCSv5\Presentations\C2000 workshop\screenshots\buildvariable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670" y="1556792"/>
            <a:ext cx="5087100" cy="32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Project Properties</a:t>
            </a:r>
          </a:p>
        </p:txBody>
      </p:sp>
      <p:sp>
        <p:nvSpPr>
          <p:cNvPr id="183298" name="Content Placeholder 2"/>
          <p:cNvSpPr>
            <a:spLocks noGrp="1"/>
          </p:cNvSpPr>
          <p:nvPr>
            <p:ph idx="1"/>
          </p:nvPr>
        </p:nvSpPr>
        <p:spPr>
          <a:xfrm>
            <a:off x="332829" y="903275"/>
            <a:ext cx="3902183" cy="519546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CA" dirty="0" smtClean="0"/>
              <a:t>Go to </a:t>
            </a:r>
            <a:r>
              <a:rPr lang="en-CA" i="1" dirty="0" smtClean="0"/>
              <a:t>Build</a:t>
            </a:r>
            <a:r>
              <a:rPr lang="en-CA" dirty="0" smtClean="0"/>
              <a:t> </a:t>
            </a:r>
            <a:r>
              <a:rPr lang="en-CA" dirty="0" smtClean="0">
                <a:sym typeface="Wingdings" pitchFamily="2" charset="2"/>
              </a:rPr>
              <a:t></a:t>
            </a:r>
            <a:r>
              <a:rPr lang="en-CA" i="1" dirty="0" smtClean="0">
                <a:sym typeface="Wingdings" pitchFamily="2" charset="2"/>
              </a:rPr>
              <a:t> Variables </a:t>
            </a:r>
            <a:r>
              <a:rPr lang="en-CA" dirty="0" smtClean="0">
                <a:sym typeface="Wingdings" pitchFamily="2" charset="2"/>
              </a:rPr>
              <a:t>tab </a:t>
            </a:r>
            <a:r>
              <a:rPr lang="en-CA" dirty="0" smtClean="0"/>
              <a:t>to see all the Build Variables that are available to the project</a:t>
            </a:r>
          </a:p>
          <a:p>
            <a:pPr marL="341312" lvl="1" indent="0">
              <a:buNone/>
            </a:pPr>
            <a:r>
              <a:rPr lang="en-CA" sz="1600" dirty="0" smtClean="0">
                <a:solidFill>
                  <a:srgbClr val="0066FF"/>
                </a:solidFill>
              </a:rPr>
              <a:t>Only project level variables will be listed by default</a:t>
            </a:r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Enable the </a:t>
            </a:r>
            <a:r>
              <a:rPr lang="en-CA" i="1" dirty="0" smtClean="0"/>
              <a:t>Show system variables</a:t>
            </a:r>
            <a:r>
              <a:rPr lang="en-CA" dirty="0" smtClean="0"/>
              <a:t> checkbox to see variables set at the workspace and system level</a:t>
            </a:r>
          </a:p>
          <a:p>
            <a:pPr marL="336550" indent="-342900">
              <a:buFont typeface="+mj-lt"/>
              <a:buAutoNum type="arabicPeriod"/>
            </a:pPr>
            <a:r>
              <a:rPr lang="en-CA" dirty="0"/>
              <a:t>Check that the workspace level variable that was created earlier (</a:t>
            </a:r>
            <a:r>
              <a:rPr lang="en-CA" dirty="0" err="1"/>
              <a:t>controlSUITE</a:t>
            </a:r>
            <a:r>
              <a:rPr lang="en-CA" dirty="0"/>
              <a:t>) appears in the </a:t>
            </a:r>
            <a:r>
              <a:rPr lang="en-CA" dirty="0" smtClean="0"/>
              <a:t>list</a:t>
            </a:r>
            <a:endParaRPr lang="en-CA" dirty="0"/>
          </a:p>
          <a:p>
            <a:pPr marL="336550" indent="-342900">
              <a:buFont typeface="+mj-lt"/>
              <a:buAutoNum type="arabicPeriod"/>
            </a:pPr>
            <a:r>
              <a:rPr lang="en-CA" dirty="0" smtClean="0"/>
              <a:t>Click </a:t>
            </a:r>
            <a:r>
              <a:rPr lang="en-CA" i="1" dirty="0" smtClean="0"/>
              <a:t>OK</a:t>
            </a:r>
          </a:p>
          <a:p>
            <a:pPr marL="0" indent="0">
              <a:buNone/>
            </a:pPr>
            <a:endParaRPr lang="en-CA" sz="1800" i="1" dirty="0" smtClean="0"/>
          </a:p>
          <a:p>
            <a:pPr lvl="1"/>
            <a:endParaRPr lang="en-CA" sz="1600" dirty="0" smtClean="0"/>
          </a:p>
          <a:p>
            <a:endParaRPr lang="en-CA" sz="1800" dirty="0" smtClean="0"/>
          </a:p>
        </p:txBody>
      </p:sp>
      <p:sp>
        <p:nvSpPr>
          <p:cNvPr id="5" name="Oval 4"/>
          <p:cNvSpPr/>
          <p:nvPr/>
        </p:nvSpPr>
        <p:spPr>
          <a:xfrm>
            <a:off x="6297798" y="2204864"/>
            <a:ext cx="64807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32040" y="3501008"/>
            <a:ext cx="25922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6026" y="4333788"/>
            <a:ext cx="127215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0260" y="2085319"/>
            <a:ext cx="550596" cy="1669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Portable Projects</a:t>
            </a:r>
            <a:r>
              <a:rPr lang="en-CA" dirty="0" smtClean="0"/>
              <a:t>: Briefing</a:t>
            </a:r>
          </a:p>
        </p:txBody>
      </p:sp>
      <p:sp>
        <p:nvSpPr>
          <p:cNvPr id="1249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Key Objectives</a:t>
            </a:r>
          </a:p>
          <a:p>
            <a:pPr lvl="1"/>
            <a:r>
              <a:rPr lang="en-CA" dirty="0" smtClean="0"/>
              <a:t>Create </a:t>
            </a:r>
            <a:r>
              <a:rPr lang="en-US" dirty="0" smtClean="0"/>
              <a:t>a project that uses linked files</a:t>
            </a:r>
          </a:p>
          <a:p>
            <a:pPr lvl="1"/>
            <a:r>
              <a:rPr lang="en-US" dirty="0" smtClean="0"/>
              <a:t>Make the project portable</a:t>
            </a:r>
            <a:endParaRPr lang="en-CA" dirty="0" smtClean="0"/>
          </a:p>
          <a:p>
            <a:r>
              <a:rPr lang="en-CA" dirty="0" smtClean="0"/>
              <a:t>Tools and Concepts Covered</a:t>
            </a:r>
          </a:p>
          <a:p>
            <a:pPr lvl="1"/>
            <a:r>
              <a:rPr lang="en-CA" dirty="0" smtClean="0"/>
              <a:t>Sharing Projects</a:t>
            </a:r>
          </a:p>
          <a:p>
            <a:pPr lvl="1"/>
            <a:r>
              <a:rPr lang="en-US" dirty="0" smtClean="0"/>
              <a:t>Linked Resources</a:t>
            </a:r>
          </a:p>
          <a:p>
            <a:pPr lvl="1"/>
            <a:r>
              <a:rPr lang="en-US" dirty="0" smtClean="0"/>
              <a:t>Linked Resource Path Variables</a:t>
            </a:r>
          </a:p>
          <a:p>
            <a:pPr lvl="1"/>
            <a:r>
              <a:rPr lang="en-US" dirty="0" smtClean="0"/>
              <a:t>Build Variables</a:t>
            </a:r>
          </a:p>
          <a:p>
            <a:pPr lvl="1"/>
            <a:r>
              <a:rPr lang="en-US" dirty="0" smtClean="0"/>
              <a:t>Files needed for version control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184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Content Placeholder 2"/>
          <p:cNvSpPr>
            <a:spLocks noGrp="1"/>
          </p:cNvSpPr>
          <p:nvPr>
            <p:ph idx="1"/>
          </p:nvPr>
        </p:nvSpPr>
        <p:spPr>
          <a:xfrm>
            <a:off x="333375" y="1185862"/>
            <a:ext cx="8467725" cy="49794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dirty="0" smtClean="0"/>
              <a:t>Make sure the ‘</a:t>
            </a:r>
            <a:r>
              <a:rPr lang="en-CA" dirty="0" err="1" smtClean="0"/>
              <a:t>CPUTimer</a:t>
            </a:r>
            <a:r>
              <a:rPr lang="en-CA" dirty="0" smtClean="0"/>
              <a:t>’ project is in focus in the </a:t>
            </a:r>
            <a:r>
              <a:rPr lang="en-CA" i="1" dirty="0" smtClean="0"/>
              <a:t>Project Explorer </a:t>
            </a:r>
            <a:r>
              <a:rPr lang="en-CA" dirty="0" smtClean="0"/>
              <a:t>view 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Right-click on the project and select </a:t>
            </a:r>
            <a:r>
              <a:rPr lang="en-CA" i="1" dirty="0" smtClean="0"/>
              <a:t>Build Project</a:t>
            </a:r>
            <a:br>
              <a:rPr lang="en-CA" i="1" dirty="0" smtClean="0"/>
            </a:br>
            <a:r>
              <a:rPr lang="en-CA" sz="1800" dirty="0">
                <a:solidFill>
                  <a:srgbClr val="0066FF"/>
                </a:solidFill>
              </a:rPr>
              <a:t>The project should build without </a:t>
            </a:r>
            <a:r>
              <a:rPr lang="en-CA" sz="1800" dirty="0" smtClean="0">
                <a:solidFill>
                  <a:srgbClr val="0066FF"/>
                </a:solidFill>
              </a:rPr>
              <a:t>errors</a:t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r>
              <a:rPr lang="en-CA" sz="1800" dirty="0" smtClean="0">
                <a:solidFill>
                  <a:srgbClr val="0066FF"/>
                </a:solidFill>
              </a:rPr>
              <a:t/>
            </a:r>
            <a:br>
              <a:rPr lang="en-CA" sz="1800" dirty="0" smtClean="0">
                <a:solidFill>
                  <a:srgbClr val="0066FF"/>
                </a:solidFill>
              </a:rPr>
            </a:br>
            <a:endParaRPr lang="en-CA" sz="18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Optionally</a:t>
            </a:r>
            <a:r>
              <a:rPr lang="en-CA" dirty="0"/>
              <a:t> </a:t>
            </a:r>
            <a:r>
              <a:rPr lang="en-CA" dirty="0" smtClean="0"/>
              <a:t>run the program on the F28027 Launchpad to verify that it works</a:t>
            </a:r>
            <a:r>
              <a:rPr lang="en-CA" dirty="0"/>
              <a:t/>
            </a:r>
            <a:br>
              <a:rPr lang="en-CA" dirty="0"/>
            </a:br>
            <a:endParaRPr lang="en-CA" sz="1800" b="0" dirty="0" smtClean="0">
              <a:solidFill>
                <a:srgbClr val="0066FF"/>
              </a:solidFill>
            </a:endParaRP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Build the Program</a:t>
            </a:r>
            <a:endParaRPr lang="en-US" dirty="0"/>
          </a:p>
        </p:txBody>
      </p:sp>
      <p:pic>
        <p:nvPicPr>
          <p:cNvPr id="16387" name="Picture 3" descr="C:\Users\a0322690\Documents\Training\CCSv5\Presentations\C2000 workshop\screenshots\build_cputimer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166" y="2492896"/>
            <a:ext cx="2487874" cy="298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CPU Timer Example (Portable Project): Summary</a:t>
            </a:r>
          </a:p>
        </p:txBody>
      </p:sp>
      <p:sp>
        <p:nvSpPr>
          <p:cNvPr id="59394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467725" cy="4968552"/>
          </a:xfrm>
        </p:spPr>
        <p:txBody>
          <a:bodyPr/>
          <a:lstStyle/>
          <a:p>
            <a:r>
              <a:rPr lang="en-CA" dirty="0" smtClean="0">
                <a:solidFill>
                  <a:srgbClr val="0066FF"/>
                </a:solidFill>
              </a:rPr>
              <a:t>In this lab we completed the following:</a:t>
            </a:r>
          </a:p>
          <a:p>
            <a:pPr lvl="1"/>
            <a:r>
              <a:rPr lang="en-CA" dirty="0" smtClean="0">
                <a:solidFill>
                  <a:srgbClr val="0066FF"/>
                </a:solidFill>
              </a:rPr>
              <a:t>Created a new portable project</a:t>
            </a:r>
          </a:p>
          <a:p>
            <a:pPr lvl="1"/>
            <a:r>
              <a:rPr lang="en-CA" dirty="0" smtClean="0">
                <a:solidFill>
                  <a:srgbClr val="0066FF"/>
                </a:solidFill>
              </a:rPr>
              <a:t>Created workspace level variable for the project </a:t>
            </a:r>
          </a:p>
          <a:p>
            <a:pPr lvl="1"/>
            <a:r>
              <a:rPr lang="en-CA" dirty="0" smtClean="0">
                <a:solidFill>
                  <a:srgbClr val="0066FF"/>
                </a:solidFill>
              </a:rPr>
              <a:t>Linked source files to the project using the variable</a:t>
            </a:r>
          </a:p>
          <a:p>
            <a:pPr lvl="1"/>
            <a:r>
              <a:rPr lang="en-CA" dirty="0" smtClean="0">
                <a:solidFill>
                  <a:srgbClr val="0066FF"/>
                </a:solidFill>
              </a:rPr>
              <a:t>Configured include paths for compiler using the variable</a:t>
            </a:r>
          </a:p>
          <a:p>
            <a:pPr lvl="1"/>
            <a:r>
              <a:rPr lang="en-CA" dirty="0" smtClean="0">
                <a:solidFill>
                  <a:srgbClr val="0066FF"/>
                </a:solidFill>
              </a:rPr>
              <a:t>Validated that project builds without errors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574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Project vs Workspace Level Variables</a:t>
            </a:r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Variables can be </a:t>
            </a:r>
            <a:r>
              <a:rPr lang="en-CA" dirty="0" smtClean="0"/>
              <a:t>set </a:t>
            </a:r>
            <a:r>
              <a:rPr lang="en-CA" dirty="0" smtClean="0"/>
              <a:t>at the project level or workspace </a:t>
            </a:r>
            <a:r>
              <a:rPr lang="en-CA" dirty="0" smtClean="0"/>
              <a:t>level</a:t>
            </a:r>
          </a:p>
          <a:p>
            <a:r>
              <a:rPr lang="en-CA" dirty="0" smtClean="0"/>
              <a:t>At project level, setting a build variable (from Project Properties-&gt;CCS Build-&gt;Variables tab) to a value which is a directory path will automatically create a project level linked resource path variable of the same name and value (check under Project Properties-&gt;Resource-&gt;Linked Resources)</a:t>
            </a:r>
            <a:endParaRPr lang="en-CA" dirty="0" smtClean="0"/>
          </a:p>
          <a:p>
            <a:r>
              <a:rPr lang="en-CA" dirty="0" smtClean="0"/>
              <a:t>This </a:t>
            </a:r>
            <a:r>
              <a:rPr lang="en-CA" dirty="0" smtClean="0"/>
              <a:t>lab sets the variable at the workspace level</a:t>
            </a:r>
          </a:p>
          <a:p>
            <a:r>
              <a:rPr lang="en-CA" dirty="0" smtClean="0"/>
              <a:t>What is the benefit of setting these variables at the workspace level instead of the project level?</a:t>
            </a:r>
          </a:p>
          <a:p>
            <a:pPr lvl="1"/>
            <a:r>
              <a:rPr lang="en-CA" dirty="0" smtClean="0"/>
              <a:t>All projects can reuse the same variable (set it once)</a:t>
            </a:r>
          </a:p>
          <a:p>
            <a:pPr lvl="1"/>
            <a:r>
              <a:rPr lang="en-CA" dirty="0" smtClean="0"/>
              <a:t>Do not need to modify the project!</a:t>
            </a:r>
          </a:p>
          <a:p>
            <a:pPr lvl="2"/>
            <a:r>
              <a:rPr lang="en-CA" dirty="0" smtClean="0"/>
              <a:t>This is important for projects checked into source control and to avoid constant checkouts so the project can be written to!</a:t>
            </a:r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1425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Defining Variables in a File</a:t>
            </a:r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possible to share the variables needed by the project by defining the needed variables to an *.ini file that a user can import</a:t>
            </a:r>
          </a:p>
          <a:p>
            <a:pPr lvl="1"/>
            <a:r>
              <a:rPr lang="en-CA" dirty="0" smtClean="0"/>
              <a:t>The file can get automatically read on an import of a project if:</a:t>
            </a:r>
          </a:p>
          <a:p>
            <a:pPr lvl="2"/>
            <a:r>
              <a:rPr lang="en-CA" sz="1600" dirty="0" smtClean="0"/>
              <a:t>The *.ini file is called ‘vars.ini’</a:t>
            </a:r>
          </a:p>
          <a:p>
            <a:pPr lvl="2"/>
            <a:r>
              <a:rPr lang="en-CA" sz="1600" dirty="0" smtClean="0"/>
              <a:t>The file is at the project root location</a:t>
            </a:r>
          </a:p>
          <a:p>
            <a:pPr lvl="1"/>
            <a:r>
              <a:rPr lang="en-CA" dirty="0" smtClean="0"/>
              <a:t>Otherwise the file can be manually imported via ‘File -&gt; Import</a:t>
            </a:r>
            <a:r>
              <a:rPr lang="en-CA" dirty="0"/>
              <a:t> </a:t>
            </a:r>
            <a:r>
              <a:rPr lang="en-CA" dirty="0" smtClean="0"/>
              <a:t>-&gt; Code Composer Studio -&gt; Build Variables’</a:t>
            </a:r>
          </a:p>
          <a:p>
            <a:pPr lvl="1"/>
            <a:r>
              <a:rPr lang="en-CA" dirty="0" smtClean="0"/>
              <a:t>During import, can specify whether to set the variable at workspace level or at project level</a:t>
            </a:r>
          </a:p>
          <a:p>
            <a:pPr lvl="1"/>
            <a:r>
              <a:rPr lang="en-CA" dirty="0" smtClean="0"/>
              <a:t>The variable will be set BOTH as a ‘Linked Resource Path Variable’ and a ‘Build Variable’ (despite the name of the import dialog being called just ‘Build Variables’)</a:t>
            </a:r>
            <a:endParaRPr lang="en-CA" sz="2000" dirty="0" smtClean="0"/>
          </a:p>
          <a:p>
            <a:endParaRPr lang="en-CA" dirty="0" smtClean="0"/>
          </a:p>
          <a:p>
            <a:endParaRPr lang="en-CA" sz="1800" dirty="0" smtClean="0"/>
          </a:p>
          <a:p>
            <a:pPr lvl="2"/>
            <a:endParaRPr lang="en-CA" dirty="0" smtClean="0"/>
          </a:p>
          <a:p>
            <a:pPr lvl="1"/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0174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Version Control – Check in Which Files?</a:t>
            </a:r>
          </a:p>
        </p:txBody>
      </p:sp>
      <p:sp>
        <p:nvSpPr>
          <p:cNvPr id="18739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Several files/folders are generated by CCS inside the project folder</a:t>
            </a:r>
          </a:p>
          <a:p>
            <a:pPr lvl="1"/>
            <a:r>
              <a:rPr lang="en-US" b="1" dirty="0" smtClean="0"/>
              <a:t>.</a:t>
            </a:r>
            <a:r>
              <a:rPr lang="en-US" b="1" dirty="0" err="1" smtClean="0"/>
              <a:t>cproject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.project </a:t>
            </a:r>
            <a:r>
              <a:rPr lang="en-US" dirty="0" smtClean="0"/>
              <a:t>are Eclipse project files and should be checked in</a:t>
            </a:r>
          </a:p>
          <a:p>
            <a:pPr lvl="1"/>
            <a:r>
              <a:rPr lang="en-US" b="1" dirty="0" smtClean="0"/>
              <a:t>.</a:t>
            </a:r>
            <a:r>
              <a:rPr lang="en-US" b="1" dirty="0" err="1" smtClean="0"/>
              <a:t>ccsproject</a:t>
            </a:r>
            <a:r>
              <a:rPr lang="en-US" b="1" dirty="0" smtClean="0"/>
              <a:t> </a:t>
            </a:r>
            <a:r>
              <a:rPr lang="en-US" dirty="0" smtClean="0"/>
              <a:t>is a CCS specific project file that should be checked in</a:t>
            </a:r>
          </a:p>
          <a:p>
            <a:pPr lvl="1"/>
            <a:r>
              <a:rPr lang="en-US" b="1" dirty="0" smtClean="0"/>
              <a:t>.settings </a:t>
            </a:r>
            <a:r>
              <a:rPr lang="en-US" dirty="0" smtClean="0"/>
              <a:t>folder is a standard Eclipse folder that contains settings that apply to the project. This folder should be checked in </a:t>
            </a:r>
          </a:p>
          <a:p>
            <a:pPr lvl="1"/>
            <a:r>
              <a:rPr lang="en-US" b="1" dirty="0" smtClean="0"/>
              <a:t>.launches </a:t>
            </a:r>
            <a:r>
              <a:rPr lang="en-US" dirty="0" smtClean="0"/>
              <a:t>directory is generated when you start a debug session. It is not related to the build of your project and is not necessary to check in</a:t>
            </a:r>
          </a:p>
          <a:p>
            <a:pPr lvl="1"/>
            <a:r>
              <a:rPr lang="en-US" dirty="0" smtClean="0"/>
              <a:t>The contents of the project configuration folder (Debug/Release) do not need to be checked in</a:t>
            </a:r>
            <a:endParaRPr lang="en-CA" dirty="0" smtClean="0"/>
          </a:p>
        </p:txBody>
      </p:sp>
      <p:pic>
        <p:nvPicPr>
          <p:cNvPr id="187395" name="Picture 5" descr="versionContr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4289879"/>
            <a:ext cx="3024187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97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Portable Projects</a:t>
            </a:r>
            <a:r>
              <a:rPr lang="en-CA" dirty="0" smtClean="0"/>
              <a:t>: Lab Requirements</a:t>
            </a:r>
          </a:p>
        </p:txBody>
      </p:sp>
      <p:sp>
        <p:nvSpPr>
          <p:cNvPr id="12493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following tools/software are used for the hands-on lab section:</a:t>
            </a:r>
          </a:p>
          <a:p>
            <a:pPr lvl="1"/>
            <a:r>
              <a:rPr lang="en-CA" dirty="0" smtClean="0">
                <a:hlinkClick r:id="rId3"/>
              </a:rPr>
              <a:t>CCSv6.1</a:t>
            </a:r>
            <a:r>
              <a:rPr lang="en-CA" dirty="0" smtClean="0"/>
              <a:t> with all C2000 components installed</a:t>
            </a:r>
          </a:p>
          <a:p>
            <a:pPr lvl="1"/>
            <a:r>
              <a:rPr lang="en-CA" dirty="0" err="1" smtClean="0">
                <a:hlinkClick r:id="rId4"/>
              </a:rPr>
              <a:t>controlSUITE</a:t>
            </a:r>
            <a:r>
              <a:rPr lang="en-CA" dirty="0" smtClean="0"/>
              <a:t> (assumed to be installed</a:t>
            </a:r>
            <a:r>
              <a:rPr lang="en-CA" dirty="0"/>
              <a:t> </a:t>
            </a:r>
            <a:r>
              <a:rPr lang="en-CA" dirty="0" smtClean="0"/>
              <a:t>in the default ‘C:\ti\controlSUITE’ directory)</a:t>
            </a:r>
          </a:p>
          <a:p>
            <a:pPr lvl="1"/>
            <a:r>
              <a:rPr lang="en-CA" dirty="0" smtClean="0">
                <a:hlinkClick r:id="rId5"/>
              </a:rPr>
              <a:t>F28027 Launchpad </a:t>
            </a:r>
            <a:r>
              <a:rPr lang="en-CA" dirty="0" smtClean="0"/>
              <a:t>(optional – only if you wish to test the application on a real target)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4292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Sharing Projects</a:t>
            </a:r>
          </a:p>
        </p:txBody>
      </p:sp>
      <p:sp>
        <p:nvSpPr>
          <p:cNvPr id="8192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Sharing “Simple” projects (all source/header files are contained in the project folder)</a:t>
            </a:r>
          </a:p>
          <a:p>
            <a:r>
              <a:rPr lang="en-US" dirty="0" smtClean="0"/>
              <a:t>Sharing “Linked file” projects only (no source)</a:t>
            </a:r>
          </a:p>
          <a:p>
            <a:pPr lvl="1"/>
            <a:r>
              <a:rPr lang="en-US" dirty="0" smtClean="0"/>
              <a:t>Only the project folder is shared (person receiving project already has all source)</a:t>
            </a:r>
          </a:p>
          <a:p>
            <a:pPr lvl="1"/>
            <a:r>
              <a:rPr lang="en-US" dirty="0" smtClean="0"/>
              <a:t>Effort involves making the project “portable”</a:t>
            </a:r>
          </a:p>
          <a:p>
            <a:pPr lvl="2"/>
            <a:r>
              <a:rPr lang="en-US" dirty="0" smtClean="0"/>
              <a:t>Eliminate absolute paths in the project</a:t>
            </a:r>
          </a:p>
          <a:p>
            <a:pPr lvl="1"/>
            <a:r>
              <a:rPr lang="en-US" b="1" dirty="0" smtClean="0"/>
              <a:t>This is the most common use case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314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Sharing Projects – Simple Projects</a:t>
            </a:r>
          </a:p>
        </p:txBody>
      </p:sp>
      <p:sp>
        <p:nvSpPr>
          <p:cNvPr id="839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u="sng" dirty="0" smtClean="0"/>
              <a:t>USE CASE</a:t>
            </a:r>
            <a:r>
              <a:rPr lang="en-CA" dirty="0" smtClean="0"/>
              <a:t>: Wish to share (give) a project folder and all needed source files to build the project. All source files are inside the project folder.</a:t>
            </a:r>
          </a:p>
          <a:p>
            <a:r>
              <a:rPr lang="en-CA" dirty="0" smtClean="0"/>
              <a:t>Easy to share projects with no linked files:</a:t>
            </a:r>
          </a:p>
          <a:p>
            <a:pPr lvl="1"/>
            <a:r>
              <a:rPr lang="en-US" dirty="0" smtClean="0"/>
              <a:t>The entire project folder can be distributed to another “as-is” </a:t>
            </a:r>
          </a:p>
          <a:p>
            <a:pPr lvl="1"/>
            <a:r>
              <a:rPr lang="en-US" dirty="0" smtClean="0"/>
              <a:t>The user who receives the project can import it into their workspace using ‘Project -&gt; Import CCS Projects’ and selecting the copied folder</a:t>
            </a:r>
          </a:p>
          <a:p>
            <a:pPr lvl="1"/>
            <a:r>
              <a:rPr lang="en-US" dirty="0" smtClean="0"/>
              <a:t>Works well for simple projects that only reference files inside the project folder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4289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smtClean="0"/>
              <a:t>Sharing Projects – </a:t>
            </a:r>
            <a:r>
              <a:rPr lang="en-US" sz="3200" smtClean="0"/>
              <a:t>“Linked file” Projects</a:t>
            </a:r>
            <a:endParaRPr lang="en-CA" sz="3200" smtClean="0"/>
          </a:p>
        </p:txBody>
      </p:sp>
      <p:sp>
        <p:nvSpPr>
          <p:cNvPr id="90114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467725" cy="4968552"/>
          </a:xfrm>
        </p:spPr>
        <p:txBody>
          <a:bodyPr/>
          <a:lstStyle/>
          <a:p>
            <a:r>
              <a:rPr lang="en-CA" sz="2000" u="sng" dirty="0" smtClean="0"/>
              <a:t>USE CASE(S)</a:t>
            </a:r>
            <a:r>
              <a:rPr lang="en-CA" sz="2000" dirty="0" smtClean="0"/>
              <a:t>: </a:t>
            </a:r>
          </a:p>
          <a:p>
            <a:pPr lvl="1"/>
            <a:r>
              <a:rPr lang="en-CA" sz="1800" dirty="0" smtClean="0"/>
              <a:t>Wish to share (give) a project folder only. The person receiving the project file already has a copy of the source files</a:t>
            </a:r>
          </a:p>
          <a:p>
            <a:pPr lvl="1"/>
            <a:r>
              <a:rPr lang="en-CA" sz="1800" dirty="0" smtClean="0"/>
              <a:t>Wish to check the project folder/files into source control</a:t>
            </a:r>
            <a:endParaRPr lang="en-US" sz="1800" dirty="0" smtClean="0"/>
          </a:p>
          <a:p>
            <a:r>
              <a:rPr lang="en-US" sz="2000" dirty="0" smtClean="0"/>
              <a:t>Most use cases involve sharing JUST the projects instead of bundling all the source files</a:t>
            </a:r>
          </a:p>
          <a:p>
            <a:pPr lvl="1"/>
            <a:r>
              <a:rPr lang="en-US" sz="1800" dirty="0" smtClean="0"/>
              <a:t>People will have their own local copies or access to the source files (shared location, available via source control, etc)</a:t>
            </a:r>
          </a:p>
          <a:p>
            <a:r>
              <a:rPr lang="en-US" sz="2000" dirty="0" smtClean="0"/>
              <a:t>Need to make the project portable to make sure the project is easily shared</a:t>
            </a:r>
          </a:p>
          <a:p>
            <a:pPr lvl="1"/>
            <a:r>
              <a:rPr lang="en-US" dirty="0"/>
              <a:t>A</a:t>
            </a:r>
            <a:r>
              <a:rPr lang="en-US" sz="1800" dirty="0" smtClean="0"/>
              <a:t>void using absolute paths</a:t>
            </a:r>
          </a:p>
          <a:p>
            <a:r>
              <a:rPr lang="en-US" sz="2000" dirty="0" smtClean="0"/>
              <a:t>Ideal portable projects should be usable without modifying any of the project files</a:t>
            </a:r>
          </a:p>
          <a:p>
            <a:pPr lvl="1"/>
            <a:r>
              <a:rPr lang="en-US" sz="1800" dirty="0" smtClean="0"/>
              <a:t>This is ideal for projects maintained in source control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230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Sharing Projects – </a:t>
            </a:r>
            <a:r>
              <a:rPr lang="en-US" dirty="0" smtClean="0"/>
              <a:t>“Linked file” Projects</a:t>
            </a:r>
            <a:endParaRPr lang="en-CA" dirty="0" smtClean="0"/>
          </a:p>
        </p:txBody>
      </p:sp>
      <p:sp>
        <p:nvSpPr>
          <p:cNvPr id="156674" name="Content Placeholder 4"/>
          <p:cNvSpPr>
            <a:spLocks noGrp="1"/>
          </p:cNvSpPr>
          <p:nvPr>
            <p:ph idx="1"/>
          </p:nvPr>
        </p:nvSpPr>
        <p:spPr>
          <a:xfrm>
            <a:off x="323528" y="1124744"/>
            <a:ext cx="8467725" cy="5040560"/>
          </a:xfrm>
        </p:spPr>
        <p:txBody>
          <a:bodyPr/>
          <a:lstStyle/>
          <a:p>
            <a:r>
              <a:rPr lang="en-US" dirty="0" smtClean="0"/>
              <a:t>Creating portable projects involves use of two kinds of variables:</a:t>
            </a:r>
          </a:p>
          <a:p>
            <a:pPr lvl="1"/>
            <a:r>
              <a:rPr lang="en-US" dirty="0" smtClean="0"/>
              <a:t>Linked Resource Path variable</a:t>
            </a:r>
          </a:p>
          <a:p>
            <a:pPr lvl="1"/>
            <a:r>
              <a:rPr lang="en-US" dirty="0" smtClean="0"/>
              <a:t>Build variable</a:t>
            </a:r>
          </a:p>
          <a:p>
            <a:r>
              <a:rPr lang="en-US" dirty="0"/>
              <a:t>Both variables can be set to point to a directory</a:t>
            </a:r>
          </a:p>
          <a:p>
            <a:r>
              <a:rPr lang="en-US" dirty="0" smtClean="0"/>
              <a:t>Source files/resources </a:t>
            </a:r>
            <a:r>
              <a:rPr lang="en-CA" dirty="0" smtClean="0"/>
              <a:t>can be linked relative to the Linked Resource Path Variables</a:t>
            </a:r>
            <a:endParaRPr lang="en-US" dirty="0" smtClean="0"/>
          </a:p>
          <a:p>
            <a:r>
              <a:rPr lang="en-US" dirty="0" smtClean="0"/>
              <a:t>Build Variables </a:t>
            </a:r>
            <a:r>
              <a:rPr lang="en-CA" dirty="0" smtClean="0">
                <a:solidFill>
                  <a:srgbClr val="000000"/>
                </a:solidFill>
              </a:rPr>
              <a:t>can be used when setting the project’s compiler and linker options (such as include paths to header files, paths to libraries </a:t>
            </a:r>
            <a:r>
              <a:rPr lang="en-CA" dirty="0" err="1" smtClean="0">
                <a:solidFill>
                  <a:srgbClr val="000000"/>
                </a:solidFill>
              </a:rPr>
              <a:t>etc</a:t>
            </a:r>
            <a:r>
              <a:rPr lang="en-CA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CA" dirty="0" smtClean="0">
                <a:solidFill>
                  <a:srgbClr val="000000"/>
                </a:solidFill>
              </a:rPr>
              <a:t>Creating Variables: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</a:rPr>
              <a:t>In CCS 6.1.0 and greater, variables can be defined in a single location and used as both Path variable and Build variable</a:t>
            </a:r>
          </a:p>
          <a:p>
            <a:pPr lvl="1"/>
            <a:r>
              <a:rPr lang="en-CA" dirty="0" smtClean="0">
                <a:solidFill>
                  <a:srgbClr val="000000"/>
                </a:solidFill>
              </a:rPr>
              <a:t>In CCS versions prior to 6.1.0, Path variable and Build variable had to be defined in two different locations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0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288" y="1700213"/>
            <a:ext cx="8458200" cy="31257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Creating a Portable Project - </a:t>
            </a:r>
            <a:br>
              <a:rPr lang="en-US" sz="4000" dirty="0" smtClean="0"/>
            </a:br>
            <a:r>
              <a:rPr lang="en-US" sz="4000" dirty="0" smtClean="0"/>
              <a:t>Example Walkthrough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72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Create a New Project</a:t>
            </a:r>
          </a:p>
        </p:txBody>
      </p:sp>
      <p:sp>
        <p:nvSpPr>
          <p:cNvPr id="158722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04055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CA" dirty="0" smtClean="0"/>
              <a:t>Open CCS and Launch </a:t>
            </a:r>
            <a:r>
              <a:rPr lang="en-CA" dirty="0"/>
              <a:t>‘New CCS Project’ Wizard </a:t>
            </a:r>
          </a:p>
          <a:p>
            <a:pPr lvl="1"/>
            <a:r>
              <a:rPr lang="en-CA" sz="1600" dirty="0"/>
              <a:t>Go to menu </a:t>
            </a:r>
            <a:r>
              <a:rPr lang="en-CA" sz="1600" i="1" dirty="0"/>
              <a:t>File </a:t>
            </a:r>
            <a:r>
              <a:rPr lang="en-CA" sz="1600" i="1" dirty="0">
                <a:sym typeface="Wingdings" pitchFamily="2" charset="2"/>
              </a:rPr>
              <a:t> New  CCS Project</a:t>
            </a:r>
            <a:endParaRPr lang="en-CA" sz="1600" i="1" dirty="0"/>
          </a:p>
          <a:p>
            <a:pPr marL="457200" indent="-457200">
              <a:buAutoNum type="arabicPeriod" startAt="2"/>
            </a:pPr>
            <a:r>
              <a:rPr lang="en-CA" dirty="0" smtClean="0"/>
              <a:t>Fill </a:t>
            </a:r>
            <a:r>
              <a:rPr lang="en-CA" dirty="0"/>
              <a:t>in the fields as shown in the </a:t>
            </a:r>
            <a:r>
              <a:rPr lang="en-CA" dirty="0" smtClean="0"/>
              <a:t>right</a:t>
            </a:r>
            <a:endParaRPr lang="en-CA" dirty="0"/>
          </a:p>
          <a:p>
            <a:pPr lvl="1"/>
            <a:r>
              <a:rPr lang="en-CA" sz="1600" i="1" dirty="0"/>
              <a:t>Target: </a:t>
            </a:r>
            <a:r>
              <a:rPr lang="en-CA" sz="1600" b="1" dirty="0"/>
              <a:t>TMS320F28027</a:t>
            </a:r>
          </a:p>
          <a:p>
            <a:pPr lvl="1"/>
            <a:r>
              <a:rPr lang="en-CA" sz="1600" i="1" dirty="0">
                <a:sym typeface="Wingdings" pitchFamily="2" charset="2"/>
              </a:rPr>
              <a:t>Connection: </a:t>
            </a:r>
            <a:r>
              <a:rPr lang="en-CA" sz="1600" b="1" dirty="0">
                <a:sym typeface="Wingdings" pitchFamily="2" charset="2"/>
              </a:rPr>
              <a:t>Texas Instruments XDS100v2 </a:t>
            </a:r>
            <a:br>
              <a:rPr lang="en-CA" sz="1600" b="1" dirty="0">
                <a:sym typeface="Wingdings" pitchFamily="2" charset="2"/>
              </a:rPr>
            </a:br>
            <a:r>
              <a:rPr lang="en-CA" sz="1600" b="1" dirty="0">
                <a:sym typeface="Wingdings" pitchFamily="2" charset="2"/>
              </a:rPr>
              <a:t>USB </a:t>
            </a:r>
            <a:r>
              <a:rPr lang="en-CA" sz="1600" b="1" dirty="0" smtClean="0">
                <a:sym typeface="Wingdings" pitchFamily="2" charset="2"/>
              </a:rPr>
              <a:t>Debug Probe</a:t>
            </a:r>
            <a:endParaRPr lang="en-CA" sz="1600" i="1" dirty="0"/>
          </a:p>
          <a:p>
            <a:pPr lvl="1"/>
            <a:r>
              <a:rPr lang="en-CA" sz="1600" i="1" dirty="0"/>
              <a:t>Project name:</a:t>
            </a:r>
            <a:r>
              <a:rPr lang="en-CA" sz="1600" dirty="0"/>
              <a:t> </a:t>
            </a:r>
            <a:r>
              <a:rPr lang="en-CA" sz="1600" b="1" dirty="0" err="1"/>
              <a:t>CPUTimer</a:t>
            </a:r>
            <a:endParaRPr lang="en-CA" sz="1600" b="1" dirty="0"/>
          </a:p>
          <a:p>
            <a:pPr marL="457200" indent="-457200">
              <a:buAutoNum type="arabicPeriod" startAt="3"/>
            </a:pPr>
            <a:r>
              <a:rPr lang="en-CA" dirty="0" smtClean="0"/>
              <a:t>In </a:t>
            </a:r>
            <a:r>
              <a:rPr lang="en-CA" i="1" dirty="0"/>
              <a:t>Project templates and examples</a:t>
            </a:r>
            <a:r>
              <a:rPr lang="en-CA" dirty="0"/>
              <a:t>,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select </a:t>
            </a:r>
            <a:r>
              <a:rPr lang="en-CA" i="1" dirty="0" smtClean="0"/>
              <a:t>Empty Project</a:t>
            </a:r>
          </a:p>
          <a:p>
            <a:pPr marL="457200" indent="-457200">
              <a:buFontTx/>
              <a:buAutoNum type="arabicPeriod" startAt="3"/>
            </a:pPr>
            <a:r>
              <a:rPr lang="en-CA" dirty="0" smtClean="0"/>
              <a:t>Select </a:t>
            </a:r>
            <a:r>
              <a:rPr lang="en-CA" i="1" dirty="0"/>
              <a:t>Finish</a:t>
            </a:r>
            <a:r>
              <a:rPr lang="en-CA" dirty="0"/>
              <a:t> when done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US" sz="1800" dirty="0">
                <a:solidFill>
                  <a:srgbClr val="0066FF"/>
                </a:solidFill>
              </a:rPr>
              <a:t>Generated project will appear in the Project </a:t>
            </a:r>
            <a:r>
              <a:rPr lang="en-US" sz="1800" dirty="0" smtClean="0">
                <a:solidFill>
                  <a:srgbClr val="0066FF"/>
                </a:solidFill>
              </a:rPr>
              <a:t/>
            </a:r>
            <a:br>
              <a:rPr lang="en-US" sz="1800" dirty="0" smtClean="0">
                <a:solidFill>
                  <a:srgbClr val="0066FF"/>
                </a:solidFill>
              </a:rPr>
            </a:br>
            <a:r>
              <a:rPr lang="en-US" sz="1800" dirty="0" smtClean="0">
                <a:solidFill>
                  <a:srgbClr val="0066FF"/>
                </a:solidFill>
              </a:rPr>
              <a:t>Explorer view</a:t>
            </a:r>
            <a:endParaRPr lang="en-CA" sz="1800" dirty="0" smtClean="0"/>
          </a:p>
          <a:p>
            <a:pPr marL="457200" indent="-457200">
              <a:buFontTx/>
              <a:buAutoNum type="arabicPeriod" startAt="3"/>
            </a:pPr>
            <a:r>
              <a:rPr lang="en-US" dirty="0"/>
              <a:t>Expand the project and delete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28027_RAM_lnk.cmd </a:t>
            </a:r>
            <a:r>
              <a:rPr lang="en-US" dirty="0"/>
              <a:t>from the project</a:t>
            </a:r>
          </a:p>
          <a:p>
            <a:pPr marL="0" indent="0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sz="1600" dirty="0" smtClean="0"/>
          </a:p>
        </p:txBody>
      </p:sp>
      <p:pic>
        <p:nvPicPr>
          <p:cNvPr id="1026" name="Picture 2" descr="C:\Users\a0322690\Documents\Training\Portable Projects\newproj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093" y="1484784"/>
            <a:ext cx="3528392" cy="46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1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ppt/theme/themeOverride2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ppt/theme/themeOverride3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TI_PPT_template</Template>
  <TotalTime>36879</TotalTime>
  <Words>1531</Words>
  <Application>Microsoft Office PowerPoint</Application>
  <PresentationFormat>On-screen Show (4:3)</PresentationFormat>
  <Paragraphs>198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FinalPowerpoint</vt:lpstr>
      <vt:lpstr>Portable Projects</vt:lpstr>
      <vt:lpstr>Portable Projects: Briefing</vt:lpstr>
      <vt:lpstr>Portable Projects: Lab Requirements</vt:lpstr>
      <vt:lpstr>Sharing Projects</vt:lpstr>
      <vt:lpstr>Sharing Projects – Simple Projects</vt:lpstr>
      <vt:lpstr>Sharing Projects – “Linked file” Projects</vt:lpstr>
      <vt:lpstr>Sharing Projects – “Linked file” Projects</vt:lpstr>
      <vt:lpstr>Creating a Portable Project -  Example Walkthrough</vt:lpstr>
      <vt:lpstr>Create a New Project</vt:lpstr>
      <vt:lpstr>Create a Variable</vt:lpstr>
      <vt:lpstr>Link Source Files to Project</vt:lpstr>
      <vt:lpstr>Link Source Files to Project</vt:lpstr>
      <vt:lpstr>Link Source Files to Project</vt:lpstr>
      <vt:lpstr>Link Files to Project</vt:lpstr>
      <vt:lpstr>Modifying Project Properties</vt:lpstr>
      <vt:lpstr>Modifying Project Properties</vt:lpstr>
      <vt:lpstr>Project Properties</vt:lpstr>
      <vt:lpstr>Project Properties</vt:lpstr>
      <vt:lpstr>Project Properties</vt:lpstr>
      <vt:lpstr>Build the Program</vt:lpstr>
      <vt:lpstr>CPU Timer Example (Portable Project): Summary</vt:lpstr>
      <vt:lpstr>Project vs Workspace Level Variables</vt:lpstr>
      <vt:lpstr>Defining Variables in a File</vt:lpstr>
      <vt:lpstr>Version Control – Check in Which Files?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 Overview Workshop</dc:title>
  <dc:subject>Code Composer Studio</dc:subject>
  <dc:creator>Ki-Soo Lee &amp; John Stevenson</dc:creator>
  <cp:lastModifiedBy>a0322690</cp:lastModifiedBy>
  <cp:revision>2584</cp:revision>
  <cp:lastPrinted>2013-09-19T13:16:11Z</cp:lastPrinted>
  <dcterms:created xsi:type="dcterms:W3CDTF">2009-02-27T20:15:19Z</dcterms:created>
  <dcterms:modified xsi:type="dcterms:W3CDTF">2015-04-27T19:45:58Z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0x010100F8100CAD4EA2FB488A17BA6F18446178</vt:lpwstr>
  </property>
</Properties>
</file>