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664" r:id="rId2"/>
    <p:sldId id="690" r:id="rId3"/>
    <p:sldId id="666" r:id="rId4"/>
    <p:sldId id="667" r:id="rId5"/>
    <p:sldId id="681" r:id="rId6"/>
    <p:sldId id="668" r:id="rId7"/>
    <p:sldId id="669" r:id="rId8"/>
    <p:sldId id="670" r:id="rId9"/>
    <p:sldId id="671" r:id="rId10"/>
    <p:sldId id="672" r:id="rId11"/>
    <p:sldId id="673" r:id="rId12"/>
    <p:sldId id="682" r:id="rId13"/>
    <p:sldId id="688" r:id="rId14"/>
    <p:sldId id="689" r:id="rId15"/>
    <p:sldId id="687" r:id="rId16"/>
    <p:sldId id="674" r:id="rId17"/>
    <p:sldId id="675" r:id="rId18"/>
    <p:sldId id="685" r:id="rId19"/>
    <p:sldId id="676" r:id="rId20"/>
    <p:sldId id="677" r:id="rId21"/>
    <p:sldId id="678" r:id="rId22"/>
  </p:sldIdLst>
  <p:sldSz cx="9144000" cy="6858000" type="screen4x3"/>
  <p:notesSz cx="7019925" cy="930592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E Stevenson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3333CC"/>
    <a:srgbClr val="009900"/>
    <a:srgbClr val="00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80245" autoAdjust="0"/>
  </p:normalViewPr>
  <p:slideViewPr>
    <p:cSldViewPr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8BE6DA8-F9AA-4E16-BD0A-11E55F01C1C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2FCAADB-FCA2-47DA-8540-E1D3EF1CD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3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69AE50-A58A-4637-90F6-E825CB6E16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09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F376A2-1078-4B62-BA99-BB9B4363140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78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42900" y="4248150"/>
            <a:ext cx="8462963" cy="636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8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4386263"/>
            <a:ext cx="1408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6289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50069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hit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ti_stk_2c_pos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2463031"/>
            <a:ext cx="8458200" cy="1470025"/>
          </a:xfrm>
        </p:spPr>
        <p:txBody>
          <a:bodyPr/>
          <a:lstStyle>
            <a:lvl1pPr algn="ctr">
              <a:lnSpc>
                <a:spcPct val="100000"/>
              </a:lnSpc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AB73-76A1-47D0-B9ED-FA8B232686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ercis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>
              <a:defRPr b="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03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b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 marL="457200" indent="-457200">
              <a:buFont typeface="+mj-lt"/>
              <a:buAutoNum type="arabicPeriod"/>
              <a:defRPr b="0"/>
            </a:lvl1pPr>
            <a:lvl2pPr marL="682625" indent="-219075">
              <a:defRPr/>
            </a:lvl2pPr>
            <a:lvl3pPr marL="914400" indent="-225425">
              <a:defRPr/>
            </a:lvl3pPr>
            <a:lvl4pPr marL="1146175" indent="-231775">
              <a:defRPr/>
            </a:lvl4pPr>
            <a:lvl5pPr marL="1377950" indent="-23177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0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EBB6-2E2D-482B-9F8D-418B7E1DC7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DC24-09D9-4E84-AAEE-D1BDE8BFE6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6EC3-BB8B-42D1-B807-03EE157ADD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785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9A4A3DC3-F575-4F34-81D3-9D0A869A6BD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7" descr="ti_stk_2c_pos_rg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 rot="5400000">
            <a:off x="8131969" y="5863432"/>
            <a:ext cx="1773237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CCS APPS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  <p:sldLayoutId id="2147483656" r:id="rId3"/>
    <p:sldLayoutId id="2147483668" r:id="rId4"/>
    <p:sldLayoutId id="2147483669" r:id="rId5"/>
    <p:sldLayoutId id="2147483658" r:id="rId6"/>
    <p:sldLayoutId id="2147483663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ssors.wiki.ti.com/index.php/Multi-Core_Debug_with_CCSv5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>
          <a:xfrm>
            <a:off x="228600" y="2111375"/>
            <a:ext cx="8458200" cy="1470025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Multi-core Debug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Basics</a:t>
            </a:r>
            <a:endParaRPr lang="en-US" sz="4800" baseline="30000" dirty="0" smtClean="0"/>
          </a:p>
        </p:txBody>
      </p:sp>
      <p:sp>
        <p:nvSpPr>
          <p:cNvPr id="11267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Embedded Development Tools</a:t>
            </a:r>
          </a:p>
        </p:txBody>
      </p:sp>
    </p:spTree>
    <p:extLst>
      <p:ext uri="{BB962C8B-B14F-4D97-AF65-F5344CB8AC3E}">
        <p14:creationId xmlns:p14="http://schemas.microsoft.com/office/powerpoint/2010/main" val="35565031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Multiple Workbench Windows</a:t>
            </a:r>
            <a:endParaRPr lang="en-CA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995363"/>
            <a:ext cx="8467725" cy="1325562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TIP: Open a separate Workbench Windows for a CPU</a:t>
            </a:r>
          </a:p>
          <a:p>
            <a:pPr lvl="1"/>
            <a:r>
              <a:rPr lang="en-US" i="1" dirty="0" smtClean="0"/>
              <a:t>Window -&gt; New Window</a:t>
            </a:r>
            <a:endParaRPr lang="en-US" i="1" dirty="0" smtClean="0">
              <a:effectLst/>
            </a:endParaRPr>
          </a:p>
          <a:p>
            <a:pPr lvl="1"/>
            <a:r>
              <a:rPr lang="en-US" dirty="0" smtClean="0"/>
              <a:t>All workbench windows reference the same debug server</a:t>
            </a:r>
          </a:p>
          <a:p>
            <a:pPr lvl="1">
              <a:buFontTx/>
              <a:buNone/>
            </a:pPr>
            <a:endParaRPr lang="en-CA" sz="1600" dirty="0" smtClean="0"/>
          </a:p>
        </p:txBody>
      </p:sp>
      <p:pic>
        <p:nvPicPr>
          <p:cNvPr id="8194" name="Picture 2" descr="C:\Users\keesio\Dropbox\Work\Munich2013\2B-08-MulticoreDebug\ss\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377447" cy="411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403648" y="3645024"/>
            <a:ext cx="1728192" cy="578882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Window 1 with CPU 1 in context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652120" y="3570992"/>
            <a:ext cx="1728192" cy="578882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Window 2 with CPU 2 in context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Grouping CPUs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33374" y="1068388"/>
            <a:ext cx="8487097" cy="5024908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Combine CPUs into groups to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broadcast debug commands to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multiple CPUs at once</a:t>
            </a:r>
          </a:p>
          <a:p>
            <a:pPr lvl="1"/>
            <a:r>
              <a:rPr lang="en-US" dirty="0" smtClean="0">
                <a:effectLst/>
              </a:rPr>
              <a:t>Synchronous target stepping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of multiple CPUs can be done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through a group</a:t>
            </a:r>
            <a:endParaRPr lang="en-US" sz="2000" dirty="0" smtClean="0">
              <a:effectLst/>
            </a:endParaRPr>
          </a:p>
          <a:p>
            <a:r>
              <a:rPr lang="en-US" dirty="0" smtClean="0">
                <a:effectLst/>
              </a:rPr>
              <a:t>Multi-select the CPUs of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interest in the </a:t>
            </a:r>
            <a:r>
              <a:rPr lang="en-US" b="1" dirty="0" smtClean="0">
                <a:effectLst/>
              </a:rPr>
              <a:t>Debug</a:t>
            </a:r>
            <a:r>
              <a:rPr lang="en-US" dirty="0" smtClean="0">
                <a:effectLst/>
              </a:rPr>
              <a:t> view,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right-click and select </a:t>
            </a:r>
            <a:r>
              <a:rPr lang="en-US" b="1" dirty="0" smtClean="0">
                <a:effectLst/>
              </a:rPr>
              <a:t>Group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core(s)</a:t>
            </a:r>
            <a:r>
              <a:rPr lang="en-US" dirty="0" smtClean="0">
                <a:effectLst/>
              </a:rPr>
              <a:t> in the context menu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Group</a:t>
            </a:r>
            <a:r>
              <a:rPr lang="en-US" dirty="0" smtClean="0"/>
              <a:t> node will be </a:t>
            </a:r>
            <a:br>
              <a:rPr lang="en-US" dirty="0" smtClean="0"/>
            </a:br>
            <a:r>
              <a:rPr lang="en-US" dirty="0" smtClean="0"/>
              <a:t>created</a:t>
            </a:r>
          </a:p>
          <a:p>
            <a:endParaRPr lang="en-CA" sz="1600" dirty="0" smtClean="0">
              <a:effectLst/>
            </a:endParaRPr>
          </a:p>
        </p:txBody>
      </p:sp>
      <p:pic>
        <p:nvPicPr>
          <p:cNvPr id="9218" name="Picture 2" descr="C:\Users\keesio\Dropbox\Work\Munich2013\2B-08-MulticoreDebug\ss\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521" y="756950"/>
            <a:ext cx="4945141" cy="256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keesio\Dropbox\Work\Munich2013\2B-08-MulticoreDebug\ss\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71" y="3879483"/>
            <a:ext cx="5091459" cy="192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5"/>
          <p:cNvSpPr>
            <a:spLocks noChangeArrowheads="1"/>
          </p:cNvSpPr>
          <p:nvPr/>
        </p:nvSpPr>
        <p:spPr bwMode="auto">
          <a:xfrm>
            <a:off x="4572000" y="3316443"/>
            <a:ext cx="2376264" cy="81724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Select the </a:t>
            </a:r>
            <a:r>
              <a:rPr lang="en-US" sz="1400" b="1" dirty="0" smtClean="0"/>
              <a:t>Group</a:t>
            </a:r>
            <a:r>
              <a:rPr lang="en-US" sz="1400" dirty="0" smtClean="0"/>
              <a:t> node in the </a:t>
            </a:r>
            <a:r>
              <a:rPr lang="en-US" sz="1400" b="1" dirty="0" smtClean="0"/>
              <a:t>Debug</a:t>
            </a:r>
            <a:r>
              <a:rPr lang="en-US" sz="1400" dirty="0" smtClean="0"/>
              <a:t> view to send commands to the group</a:t>
            </a:r>
          </a:p>
        </p:txBody>
      </p:sp>
      <p:sp>
        <p:nvSpPr>
          <p:cNvPr id="8" name="Down Arrow 7"/>
          <p:cNvSpPr/>
          <p:nvPr/>
        </p:nvSpPr>
        <p:spPr>
          <a:xfrm>
            <a:off x="7625325" y="3483439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Grouping CPUs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33374" y="1068388"/>
            <a:ext cx="8487097" cy="5024908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Group node:</a:t>
            </a:r>
          </a:p>
          <a:p>
            <a:pPr lvl="1"/>
            <a:r>
              <a:rPr lang="en-US" dirty="0" smtClean="0"/>
              <a:t>Control all CPUs in the group by selecting the group node (set debug context to the group)</a:t>
            </a:r>
          </a:p>
          <a:p>
            <a:pPr lvl="1"/>
            <a:r>
              <a:rPr lang="en-US" dirty="0" smtClean="0">
                <a:effectLst/>
              </a:rPr>
              <a:t>Can still control individual CPUs in the group by selecting the specific </a:t>
            </a:r>
            <a:r>
              <a:rPr lang="en-US" dirty="0" smtClean="0"/>
              <a:t>CPU in the group to get that CPU’s debug context</a:t>
            </a:r>
          </a:p>
          <a:p>
            <a:pPr lvl="1"/>
            <a:r>
              <a:rPr lang="en-US" dirty="0" smtClean="0"/>
              <a:t>Various views may be blank when the group is in context since multiple CPUs will be in context (unless the view is pinned)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Group settings are saved in the Debug Configuration and subsequent launches of the Debug Configuration will remember the group settings</a:t>
            </a:r>
          </a:p>
          <a:p>
            <a:endParaRPr lang="en-US" sz="1400" dirty="0" smtClean="0">
              <a:effectLst/>
            </a:endParaRPr>
          </a:p>
          <a:p>
            <a:endParaRPr lang="en-CA" sz="1600" dirty="0" smtClean="0">
              <a:effectLst/>
            </a:endParaRPr>
          </a:p>
        </p:txBody>
      </p:sp>
      <p:pic>
        <p:nvPicPr>
          <p:cNvPr id="9219" name="Picture 3" descr="C:\Users\keesio\Dropbox\Work\Munich2013\2B-08-MulticoreDebug\ss\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7" y="3284984"/>
            <a:ext cx="5091459" cy="192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72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Synchronous (“Sync”) Groups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33374" y="1068388"/>
            <a:ext cx="8487097" cy="5024908"/>
          </a:xfrm>
          <a:noFill/>
          <a:ln/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imilar to a standard group except </a:t>
            </a:r>
            <a:br>
              <a:rPr lang="en-US" dirty="0" smtClean="0"/>
            </a:br>
            <a:r>
              <a:rPr lang="en-US" dirty="0" smtClean="0"/>
              <a:t>that CCS</a:t>
            </a:r>
            <a:r>
              <a:rPr lang="en-US" dirty="0"/>
              <a:t> </a:t>
            </a:r>
            <a:r>
              <a:rPr lang="en-US" dirty="0" smtClean="0"/>
              <a:t>will </a:t>
            </a:r>
            <a:r>
              <a:rPr lang="en-US" i="1" dirty="0" smtClean="0"/>
              <a:t>always</a:t>
            </a:r>
            <a:r>
              <a:rPr lang="en-US" dirty="0" smtClean="0"/>
              <a:t> treat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cores </a:t>
            </a:r>
            <a:r>
              <a:rPr lang="en-US" dirty="0"/>
              <a:t>of a </a:t>
            </a:r>
            <a:r>
              <a:rPr lang="en-US" i="1" dirty="0" smtClean="0"/>
              <a:t>sync </a:t>
            </a:r>
            <a:r>
              <a:rPr lang="en-US" i="1" dirty="0"/>
              <a:t>group</a:t>
            </a:r>
            <a:r>
              <a:rPr lang="en-US" dirty="0"/>
              <a:t> </a:t>
            </a:r>
            <a:r>
              <a:rPr lang="en-US" dirty="0" smtClean="0"/>
              <a:t>as </a:t>
            </a:r>
            <a:r>
              <a:rPr lang="en-US" dirty="0"/>
              <a:t>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single </a:t>
            </a:r>
            <a:r>
              <a:rPr lang="en-US" dirty="0"/>
              <a:t>debug </a:t>
            </a:r>
            <a:r>
              <a:rPr lang="en-US" dirty="0" smtClean="0"/>
              <a:t>entity </a:t>
            </a:r>
          </a:p>
          <a:p>
            <a:pPr lvl="1"/>
            <a:r>
              <a:rPr lang="en-US" dirty="0" smtClean="0"/>
              <a:t>CCS will </a:t>
            </a:r>
            <a:r>
              <a:rPr lang="en-US" dirty="0"/>
              <a:t>run, </a:t>
            </a:r>
            <a:r>
              <a:rPr lang="en-US" dirty="0" smtClean="0"/>
              <a:t>halt, </a:t>
            </a:r>
            <a:r>
              <a:rPr lang="en-US" dirty="0"/>
              <a:t>step and reset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</a:t>
            </a:r>
            <a:r>
              <a:rPr lang="en-US" dirty="0"/>
              <a:t>the cores as a </a:t>
            </a:r>
            <a:r>
              <a:rPr lang="en-US" dirty="0" smtClean="0"/>
              <a:t>group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automatically </a:t>
            </a:r>
            <a:r>
              <a:rPr lang="en-US" dirty="0"/>
              <a:t>apply loaded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debug </a:t>
            </a:r>
            <a:r>
              <a:rPr lang="en-US" dirty="0"/>
              <a:t>symbol across all of them,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set/clear any breakpoints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across </a:t>
            </a:r>
            <a:r>
              <a:rPr lang="en-US" dirty="0"/>
              <a:t>all of </a:t>
            </a:r>
            <a:r>
              <a:rPr lang="en-US" dirty="0" smtClean="0"/>
              <a:t>them </a:t>
            </a:r>
          </a:p>
          <a:p>
            <a:r>
              <a:rPr lang="en-US" dirty="0"/>
              <a:t>Multi-select the CPUs of </a:t>
            </a:r>
            <a:r>
              <a:rPr lang="en-US" dirty="0" smtClean="0"/>
              <a:t>interest in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/>
              <a:t>Debug</a:t>
            </a:r>
            <a:r>
              <a:rPr lang="en-US" dirty="0"/>
              <a:t> view, </a:t>
            </a:r>
            <a:r>
              <a:rPr lang="en-US" dirty="0" smtClean="0"/>
              <a:t>right-click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b="1" dirty="0" smtClean="0"/>
              <a:t>Synch</a:t>
            </a:r>
            <a:r>
              <a:rPr lang="en-US" dirty="0" smtClean="0"/>
              <a:t> </a:t>
            </a:r>
            <a:r>
              <a:rPr lang="en-US" b="1" dirty="0"/>
              <a:t>g</a:t>
            </a:r>
            <a:r>
              <a:rPr lang="en-US" b="1" dirty="0" smtClean="0"/>
              <a:t>roup core(s</a:t>
            </a:r>
            <a:r>
              <a:rPr lang="en-US" b="1" dirty="0"/>
              <a:t>)</a:t>
            </a:r>
            <a:r>
              <a:rPr lang="en-US" dirty="0"/>
              <a:t> in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context </a:t>
            </a:r>
            <a:r>
              <a:rPr lang="en-US" dirty="0"/>
              <a:t>menu</a:t>
            </a:r>
          </a:p>
          <a:p>
            <a:pPr lvl="1"/>
            <a:r>
              <a:rPr lang="en-US" dirty="0"/>
              <a:t>A </a:t>
            </a:r>
            <a:r>
              <a:rPr lang="en-US" i="1" dirty="0" smtClean="0"/>
              <a:t>Sync Group</a:t>
            </a:r>
            <a:r>
              <a:rPr lang="en-US" dirty="0" smtClean="0"/>
              <a:t> will </a:t>
            </a:r>
            <a:r>
              <a:rPr lang="en-US" dirty="0"/>
              <a:t>be </a:t>
            </a:r>
            <a:br>
              <a:rPr lang="en-US" dirty="0"/>
            </a:br>
            <a:r>
              <a:rPr lang="en-US" dirty="0"/>
              <a:t>created</a:t>
            </a:r>
          </a:p>
          <a:p>
            <a:endParaRPr lang="en-CA" sz="1600" dirty="0" smtClean="0">
              <a:effectLst/>
            </a:endParaRPr>
          </a:p>
        </p:txBody>
      </p:sp>
      <p:pic>
        <p:nvPicPr>
          <p:cNvPr id="1026" name="Picture 2" descr="C:\Users\keesio\Dropbox\Work\Munich2013\2B-08-multicoredebug\ss\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72" y="1196752"/>
            <a:ext cx="4355975" cy="24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esio\Dropbox\Work\Munich2013\2B-08-multicoredebug\ss\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05064"/>
            <a:ext cx="4355976" cy="22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7092280" y="3609020"/>
            <a:ext cx="720080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364088" y="4293096"/>
            <a:ext cx="864096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77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Synchronous (“Sync”) Groups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33374" y="1068388"/>
            <a:ext cx="8487097" cy="5024908"/>
          </a:xfrm>
          <a:noFill/>
          <a:ln/>
        </p:spPr>
        <p:txBody>
          <a:bodyPr/>
          <a:lstStyle/>
          <a:p>
            <a:r>
              <a:rPr lang="en-US" dirty="0" smtClean="0"/>
              <a:t>Differs from a standard group in that even the debug context is a single CPU in the </a:t>
            </a:r>
            <a:r>
              <a:rPr lang="en-US" i="1" dirty="0" smtClean="0"/>
              <a:t>sync group</a:t>
            </a:r>
            <a:r>
              <a:rPr lang="en-US" dirty="0" smtClean="0"/>
              <a:t>, any actions will apply to all CPUs in the group</a:t>
            </a:r>
          </a:p>
          <a:p>
            <a:pPr lvl="1"/>
            <a:r>
              <a:rPr lang="en-US" dirty="0" smtClean="0"/>
              <a:t>Does not have to have the </a:t>
            </a:r>
            <a:r>
              <a:rPr lang="en-US" b="1" dirty="0" smtClean="0"/>
              <a:t>Group</a:t>
            </a:r>
            <a:r>
              <a:rPr lang="en-US" dirty="0" smtClean="0"/>
              <a:t> node in context</a:t>
            </a:r>
          </a:p>
          <a:p>
            <a:pPr lvl="1"/>
            <a:r>
              <a:rPr lang="en-US" dirty="0" smtClean="0"/>
              <a:t>Cannot have an action to apply to only one (or some of the) CPU(s) in the groups</a:t>
            </a:r>
          </a:p>
          <a:p>
            <a:r>
              <a:rPr lang="en-US" dirty="0" smtClean="0"/>
              <a:t>Setting a breakpoint for one CPU in a sync group will set the same breakpoint for all the other CPUs in the group</a:t>
            </a:r>
          </a:p>
          <a:p>
            <a:pPr lvl="1"/>
            <a:r>
              <a:rPr lang="en-US" dirty="0" smtClean="0"/>
              <a:t>Any CPU that reaches a breakpoint will trigger a halt for all CPUs in the sync group (similar to cross-triggering for global breakpoints)</a:t>
            </a:r>
          </a:p>
          <a:p>
            <a:r>
              <a:rPr lang="en-US" dirty="0" smtClean="0"/>
              <a:t>Hardware </a:t>
            </a:r>
            <a:r>
              <a:rPr lang="en-US" dirty="0"/>
              <a:t>resources are required </a:t>
            </a:r>
            <a:r>
              <a:rPr lang="en-US" dirty="0" smtClean="0"/>
              <a:t>to create a </a:t>
            </a:r>
            <a:r>
              <a:rPr lang="en-US" i="1" dirty="0" smtClean="0"/>
              <a:t>sync group</a:t>
            </a:r>
            <a:r>
              <a:rPr lang="en-US" dirty="0" smtClean="0"/>
              <a:t>, hence the option may not be available if the:</a:t>
            </a:r>
          </a:p>
          <a:p>
            <a:pPr lvl="1"/>
            <a:r>
              <a:rPr lang="en-US" dirty="0" smtClean="0"/>
              <a:t>CPUs do </a:t>
            </a:r>
            <a:r>
              <a:rPr lang="en-US" dirty="0"/>
              <a:t>not have the capability, </a:t>
            </a:r>
            <a:endParaRPr lang="en-US" dirty="0" smtClean="0"/>
          </a:p>
          <a:p>
            <a:pPr lvl="1"/>
            <a:r>
              <a:rPr lang="en-US" dirty="0" smtClean="0"/>
              <a:t>Necessary </a:t>
            </a:r>
            <a:r>
              <a:rPr lang="en-US" dirty="0"/>
              <a:t>resources are already in use (by another </a:t>
            </a:r>
            <a:r>
              <a:rPr lang="en-US" i="1" dirty="0"/>
              <a:t>sync group</a:t>
            </a:r>
            <a:r>
              <a:rPr lang="en-US" dirty="0"/>
              <a:t> or cross triggering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CPUs </a:t>
            </a:r>
            <a:r>
              <a:rPr lang="en-US" dirty="0"/>
              <a:t>are in a state where the resources cannot be reprogrammed (running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CA" sz="1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235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Auto-Grouping CPUs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33374" y="1068388"/>
            <a:ext cx="8487097" cy="5024908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CCS can also be configured to automatically group CPUs when first prompted to specify which CPUs to load the program on</a:t>
            </a:r>
          </a:p>
          <a:p>
            <a:pPr lvl="1"/>
            <a:r>
              <a:rPr lang="en-US" dirty="0" smtClean="0"/>
              <a:t>Can also specify to make the group a </a:t>
            </a:r>
            <a:r>
              <a:rPr lang="en-US" i="1" dirty="0" smtClean="0"/>
              <a:t>sync group</a:t>
            </a:r>
            <a:endParaRPr lang="en-US" i="1" dirty="0" smtClean="0">
              <a:effectLst/>
            </a:endParaRPr>
          </a:p>
          <a:p>
            <a:endParaRPr lang="en-US" sz="1400" dirty="0" smtClean="0">
              <a:effectLst/>
            </a:endParaRPr>
          </a:p>
          <a:p>
            <a:endParaRPr lang="en-CA" sz="1600" dirty="0" smtClean="0">
              <a:effectLst/>
            </a:endParaRPr>
          </a:p>
        </p:txBody>
      </p:sp>
      <p:pic>
        <p:nvPicPr>
          <p:cNvPr id="15363" name="Picture 3" descr="C:\Users\keesio\Dropbox\Work\Munich2013\2B-08-MulticoreDebug\ss\01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45" y="2492896"/>
            <a:ext cx="3970411" cy="336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C:\Users\keesio\Dropbox\Work\Munich2013\2B-08-MulticoreDebug\ss\08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45024"/>
            <a:ext cx="4778127" cy="25419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9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Hiding CPUs</a:t>
            </a:r>
            <a:endParaRPr lang="en-CA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08328"/>
            <a:ext cx="8415089" cy="5024908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Hide CPUs that will not be used from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Debug</a:t>
            </a:r>
            <a:r>
              <a:rPr lang="en-US" dirty="0" smtClean="0">
                <a:effectLst/>
              </a:rPr>
              <a:t> view</a:t>
            </a:r>
          </a:p>
          <a:p>
            <a:r>
              <a:rPr lang="en-US" dirty="0" smtClean="0">
                <a:effectLst/>
              </a:rPr>
              <a:t>Multi-select the CPUs to hide,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right-click and select </a:t>
            </a:r>
            <a:r>
              <a:rPr lang="en-US" b="1" dirty="0" smtClean="0">
                <a:effectLst/>
              </a:rPr>
              <a:t>Hide core(s)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in the context menu</a:t>
            </a:r>
          </a:p>
          <a:p>
            <a:pPr lvl="1"/>
            <a:r>
              <a:rPr lang="en-US" dirty="0" smtClean="0">
                <a:effectLst/>
              </a:rPr>
              <a:t>Selected CPUs will disappear from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Debug</a:t>
            </a:r>
            <a:r>
              <a:rPr lang="en-US" dirty="0" smtClean="0">
                <a:effectLst/>
              </a:rPr>
              <a:t> view</a:t>
            </a:r>
            <a:endParaRPr lang="en-US" sz="1600" dirty="0" smtClean="0"/>
          </a:p>
          <a:p>
            <a:r>
              <a:rPr lang="en-US" dirty="0" smtClean="0">
                <a:effectLst/>
              </a:rPr>
              <a:t>To Unhide all CPUs, </a:t>
            </a:r>
            <a:r>
              <a:rPr lang="en-US" dirty="0"/>
              <a:t>right-click </a:t>
            </a:r>
            <a:r>
              <a:rPr lang="en-US" dirty="0" smtClean="0"/>
              <a:t>on a </a:t>
            </a:r>
            <a:br>
              <a:rPr lang="en-US" dirty="0" smtClean="0"/>
            </a:br>
            <a:r>
              <a:rPr lang="en-US" dirty="0" smtClean="0"/>
              <a:t>debug context and </a:t>
            </a:r>
            <a:r>
              <a:rPr lang="en-US" dirty="0"/>
              <a:t>select </a:t>
            </a:r>
            <a:r>
              <a:rPr lang="en-US" b="1" dirty="0" smtClean="0">
                <a:effectLst/>
              </a:rPr>
              <a:t>Show all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cores</a:t>
            </a:r>
            <a:r>
              <a:rPr lang="en-US" dirty="0"/>
              <a:t> </a:t>
            </a:r>
            <a:r>
              <a:rPr lang="en-US" dirty="0" smtClean="0">
                <a:effectLst/>
              </a:rPr>
              <a:t>in  context menu</a:t>
            </a:r>
          </a:p>
          <a:p>
            <a:r>
              <a:rPr lang="en-US" dirty="0" smtClean="0">
                <a:effectLst/>
              </a:rPr>
              <a:t>Configure CCS to automatically hide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CPUs in the </a:t>
            </a:r>
            <a:r>
              <a:rPr lang="en-US" b="1" dirty="0" smtClean="0">
                <a:effectLst/>
              </a:rPr>
              <a:t>Debug Configurations 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options</a:t>
            </a:r>
          </a:p>
          <a:p>
            <a:endParaRPr lang="en-US" sz="1800" dirty="0" smtClean="0">
              <a:effectLst/>
            </a:endParaRPr>
          </a:p>
          <a:p>
            <a:endParaRPr lang="en-US" sz="1400" dirty="0" smtClean="0">
              <a:effectLst/>
            </a:endParaRPr>
          </a:p>
          <a:p>
            <a:endParaRPr lang="en-CA" sz="1600" dirty="0" smtClean="0">
              <a:effectLst/>
            </a:endParaRPr>
          </a:p>
        </p:txBody>
      </p:sp>
      <p:pic>
        <p:nvPicPr>
          <p:cNvPr id="10244" name="Picture 4" descr="C:\Users\keesio\Dropbox\Work\Munich2013\2B-08-MulticoreDebug\ss\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60" y="548679"/>
            <a:ext cx="4020869" cy="26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keesio\Dropbox\Work\Munich2013\2B-08-MulticoreDebug\ss\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83139"/>
            <a:ext cx="4029198" cy="286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7308304" y="3284783"/>
            <a:ext cx="360040" cy="47199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i="1" dirty="0" smtClean="0"/>
              <a:t>Breakpoints</a:t>
            </a:r>
            <a:r>
              <a:rPr lang="en-US" dirty="0" smtClean="0"/>
              <a:t> View</a:t>
            </a:r>
            <a:endParaRPr lang="en-CA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01713"/>
            <a:ext cx="8467725" cy="509158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Breakpoint</a:t>
            </a:r>
            <a:r>
              <a:rPr lang="en-US" dirty="0" smtClean="0">
                <a:effectLst/>
              </a:rPr>
              <a:t> view will display all breakpoints set for all CPUs by default</a:t>
            </a:r>
          </a:p>
          <a:p>
            <a:pPr lvl="1">
              <a:lnSpc>
                <a:spcPct val="80000"/>
              </a:lnSpc>
            </a:pPr>
            <a:endParaRPr lang="en-US" dirty="0" smtClean="0">
              <a:effectLst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effectLst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effectLst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effectLst/>
              </a:rPr>
              <a:t>Use th</a:t>
            </a:r>
            <a:r>
              <a:rPr lang="en-US" dirty="0" smtClean="0"/>
              <a:t>e </a:t>
            </a:r>
            <a:r>
              <a:rPr lang="en-US" b="1" dirty="0" smtClean="0"/>
              <a:t>Show Breakpoints Supported by Selected Target</a:t>
            </a:r>
            <a:r>
              <a:rPr lang="en-US" dirty="0" smtClean="0"/>
              <a:t> button to show only breakpoints for the currently selected CPU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 smtClean="0">
              <a:effectLst/>
            </a:endParaRPr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pic>
        <p:nvPicPr>
          <p:cNvPr id="11268" name="Picture 4" descr="C:\Users\keesio\Dropbox\Work\Munich2013\2B-08-MulticoreDebug\ss\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6088063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keesio\Dropbox\Work\Munich2013\2B-08-MulticoreDebug\ss\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6069012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i="1" dirty="0" smtClean="0"/>
              <a:t>Breakpoints</a:t>
            </a:r>
            <a:r>
              <a:rPr lang="en-US" dirty="0" smtClean="0"/>
              <a:t> View</a:t>
            </a:r>
            <a:endParaRPr lang="en-CA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01713"/>
            <a:ext cx="8467725" cy="509158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Breakpoints</a:t>
            </a:r>
            <a:r>
              <a:rPr lang="en-US" dirty="0" smtClean="0">
                <a:effectLst/>
              </a:rPr>
              <a:t> view can also display all breakpoints set for all cores and group them by CPU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This can be enabled by selecting </a:t>
            </a:r>
            <a:r>
              <a:rPr lang="en-US" i="1" dirty="0" smtClean="0"/>
              <a:t>Group By -&gt; Debug Contexts</a:t>
            </a:r>
            <a:r>
              <a:rPr lang="en-US" dirty="0" smtClean="0"/>
              <a:t> in the options for the </a:t>
            </a:r>
            <a:r>
              <a:rPr lang="en-US" b="1" dirty="0" smtClean="0"/>
              <a:t>Breakpoints</a:t>
            </a:r>
            <a:r>
              <a:rPr lang="en-US" dirty="0" smtClean="0"/>
              <a:t> view: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 smtClean="0"/>
          </a:p>
        </p:txBody>
      </p:sp>
      <p:pic>
        <p:nvPicPr>
          <p:cNvPr id="12291" name="Picture 3" descr="C:\Users\keesio\Dropbox\Work\Munich2013\2B-08-MulticoreDebug\ss\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4928586" cy="231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keesio\Dropbox\Work\Munich2013\2B-08-MulticoreDebug\ss\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61788"/>
            <a:ext cx="5314651" cy="124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5"/>
          <p:cNvSpPr>
            <a:spLocks noChangeArrowheads="1"/>
          </p:cNvSpPr>
          <p:nvPr/>
        </p:nvSpPr>
        <p:spPr bwMode="auto">
          <a:xfrm>
            <a:off x="5508104" y="4492453"/>
            <a:ext cx="2592288" cy="86491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/>
              <a:t>This will group breakpoints under their respective cores to easily identify which CPU a breakpoint if set </a:t>
            </a:r>
            <a:r>
              <a:rPr lang="en-US" sz="1400" dirty="0" smtClean="0"/>
              <a:t>for</a:t>
            </a:r>
            <a:endParaRPr lang="en-CA" sz="1400" dirty="0"/>
          </a:p>
        </p:txBody>
      </p:sp>
      <p:sp>
        <p:nvSpPr>
          <p:cNvPr id="10" name="Down Arrow 9"/>
          <p:cNvSpPr/>
          <p:nvPr/>
        </p:nvSpPr>
        <p:spPr>
          <a:xfrm>
            <a:off x="4932040" y="4560291"/>
            <a:ext cx="360040" cy="47199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43608" y="5357371"/>
            <a:ext cx="2880320" cy="159861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43608" y="5669632"/>
            <a:ext cx="2880320" cy="159861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4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Global Breakpoints</a:t>
            </a:r>
            <a:endParaRPr lang="en-CA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01713"/>
            <a:ext cx="8467725" cy="5163591"/>
          </a:xfrm>
          <a:noFill/>
          <a:ln/>
        </p:spPr>
        <p:txBody>
          <a:bodyPr/>
          <a:lstStyle/>
          <a:p>
            <a:r>
              <a:rPr lang="en-US" dirty="0">
                <a:effectLst/>
              </a:rPr>
              <a:t>Each debug context can be configured for </a:t>
            </a:r>
            <a:r>
              <a:rPr lang="en-US" b="1" dirty="0" smtClean="0">
                <a:effectLst/>
              </a:rPr>
              <a:t>Global Breakpoints</a:t>
            </a:r>
          </a:p>
          <a:p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feature will essentially make breakpoints global across all debug contexts that have it </a:t>
            </a:r>
            <a:r>
              <a:rPr lang="en-US" dirty="0" smtClean="0">
                <a:effectLst/>
              </a:rPr>
              <a:t>enabled</a:t>
            </a:r>
          </a:p>
          <a:p>
            <a:pPr lvl="1"/>
            <a:r>
              <a:rPr lang="en-US" b="1" dirty="0" smtClean="0"/>
              <a:t>E</a:t>
            </a:r>
            <a:r>
              <a:rPr lang="en-US" b="1" dirty="0" smtClean="0">
                <a:effectLst/>
              </a:rPr>
              <a:t>xample</a:t>
            </a:r>
            <a:r>
              <a:rPr lang="en-US" b="1" dirty="0" smtClean="0"/>
              <a:t>:</a:t>
            </a:r>
            <a:r>
              <a:rPr lang="en-US" b="1" dirty="0" smtClean="0">
                <a:effectLst/>
              </a:rPr>
              <a:t> </a:t>
            </a:r>
            <a:r>
              <a:rPr lang="en-US" dirty="0"/>
              <a:t>I</a:t>
            </a:r>
            <a:r>
              <a:rPr lang="en-US" dirty="0" smtClean="0">
                <a:effectLst/>
              </a:rPr>
              <a:t>f </a:t>
            </a:r>
            <a:r>
              <a:rPr lang="en-US" dirty="0">
                <a:effectLst/>
              </a:rPr>
              <a:t>the debug contexts for CPU 1 </a:t>
            </a:r>
            <a:r>
              <a:rPr lang="en-US" dirty="0" smtClean="0">
                <a:effectLst/>
              </a:rPr>
              <a:t>and  </a:t>
            </a:r>
            <a:r>
              <a:rPr lang="en-US" dirty="0">
                <a:effectLst/>
              </a:rPr>
              <a:t>3 have global breakpoints enabled, and CPU 1 hits a breakpoint, CPU 3 will also be halted (if it was </a:t>
            </a:r>
            <a:r>
              <a:rPr lang="en-US" dirty="0" smtClean="0">
                <a:effectLst/>
              </a:rPr>
              <a:t>running), and </a:t>
            </a:r>
            <a:r>
              <a:rPr lang="en-US" dirty="0">
                <a:effectLst/>
              </a:rPr>
              <a:t>vice versa. </a:t>
            </a:r>
          </a:p>
          <a:p>
            <a:r>
              <a:rPr lang="en-US" dirty="0" smtClean="0">
                <a:effectLst/>
              </a:rPr>
              <a:t>Right click on a debug context in the </a:t>
            </a:r>
            <a:r>
              <a:rPr lang="en-US" b="1" dirty="0" smtClean="0">
                <a:effectLst/>
              </a:rPr>
              <a:t>Debug</a:t>
            </a:r>
            <a:r>
              <a:rPr lang="en-US" dirty="0" smtClean="0">
                <a:effectLst/>
              </a:rPr>
              <a:t> view and select </a:t>
            </a:r>
            <a:r>
              <a:rPr lang="en-US" b="1" dirty="0" smtClean="0">
                <a:effectLst/>
              </a:rPr>
              <a:t>Enable Global Breakpoints</a:t>
            </a:r>
            <a:r>
              <a:rPr lang="en-US" dirty="0" smtClean="0">
                <a:effectLst/>
              </a:rPr>
              <a:t> in the context menu</a:t>
            </a:r>
          </a:p>
          <a:p>
            <a:pPr lvl="1"/>
            <a:r>
              <a:rPr lang="en-US" dirty="0" smtClean="0">
                <a:effectLst/>
              </a:rPr>
              <a:t>If the debug context is a group, this will </a:t>
            </a:r>
            <a:r>
              <a:rPr lang="en-US" dirty="0">
                <a:effectLst/>
              </a:rPr>
              <a:t>enable global breakpoints for </a:t>
            </a:r>
            <a:r>
              <a:rPr lang="en-US" dirty="0" smtClean="0">
                <a:effectLst/>
              </a:rPr>
              <a:t>all CPUs </a:t>
            </a:r>
            <a:r>
              <a:rPr lang="en-US" dirty="0">
                <a:effectLst/>
              </a:rPr>
              <a:t>in the </a:t>
            </a:r>
            <a:r>
              <a:rPr lang="en-US" dirty="0" smtClean="0">
                <a:effectLst/>
              </a:rPr>
              <a:t>group</a:t>
            </a:r>
            <a:endParaRPr lang="en-US" dirty="0">
              <a:effectLst/>
            </a:endParaRP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pic>
        <p:nvPicPr>
          <p:cNvPr id="13314" name="Picture 2" descr="C:\Users\keesio\Dropbox\Work\Munich2013\2B-08-MulticoreDebug\ss\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10652"/>
            <a:ext cx="3235819" cy="129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keesio\Dropbox\Work\Munich2013\2B-08-MulticoreDebug\ss\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10652"/>
            <a:ext cx="5455885" cy="14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131840" y="5157003"/>
            <a:ext cx="504056" cy="28822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12358" y="5373216"/>
            <a:ext cx="1135405" cy="287843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12360" y="4952282"/>
            <a:ext cx="1135405" cy="287843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Multi-Core Debug Overview</a:t>
            </a:r>
            <a:endParaRPr lang="en-CA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980728"/>
            <a:ext cx="8631113" cy="5112567"/>
          </a:xfrm>
          <a:noFill/>
          <a:ln/>
        </p:spPr>
        <p:txBody>
          <a:bodyPr/>
          <a:lstStyle/>
          <a:p>
            <a:r>
              <a:rPr lang="en-US" dirty="0" smtClean="0"/>
              <a:t>A single debug session may have multiple </a:t>
            </a:r>
            <a:r>
              <a:rPr lang="en-US" dirty="0" err="1" smtClean="0"/>
              <a:t>debuggable</a:t>
            </a:r>
            <a:r>
              <a:rPr lang="en-US" dirty="0" smtClean="0"/>
              <a:t> cores</a:t>
            </a:r>
          </a:p>
          <a:p>
            <a:pPr lvl="1"/>
            <a:r>
              <a:rPr lang="en-US" dirty="0" smtClean="0"/>
              <a:t>A single device that has multiple cores like Keystone, Concerto,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 single board that has multiple devices (single or multi core) on the same JTAG scan chain</a:t>
            </a:r>
          </a:p>
          <a:p>
            <a:pPr lvl="1"/>
            <a:r>
              <a:rPr lang="en-US" dirty="0" smtClean="0"/>
              <a:t>Multiple boards, each with their own emulation connection, connected to the same single debug instance</a:t>
            </a:r>
          </a:p>
          <a:p>
            <a:pPr lvl="1"/>
            <a:r>
              <a:rPr lang="en-US" dirty="0" smtClean="0"/>
              <a:t>A combination the above</a:t>
            </a:r>
          </a:p>
          <a:p>
            <a:r>
              <a:rPr lang="en-US" dirty="0" smtClean="0"/>
              <a:t>CCS has the ability to provide debug visibility and control over all </a:t>
            </a:r>
            <a:r>
              <a:rPr lang="en-US" dirty="0" err="1" smtClean="0"/>
              <a:t>debuggable</a:t>
            </a:r>
            <a:r>
              <a:rPr lang="en-US" dirty="0" smtClean="0"/>
              <a:t> cores from a single debug session called a </a:t>
            </a:r>
            <a:r>
              <a:rPr lang="en-US" b="1" dirty="0" smtClean="0"/>
              <a:t>multi-core debug session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following material show how to work with a multi-core debug session on an 8-core Keystone device (C6678) though the same techniques can apply to any multi-core target</a:t>
            </a:r>
          </a:p>
          <a:p>
            <a:pPr lvl="1"/>
            <a:r>
              <a:rPr lang="en-US" dirty="0" smtClean="0"/>
              <a:t>This extreme example (as most devices do not have as many cores) is used to demonstrate the ability of CCS to handle many cores in a single debug session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defRPr/>
            </a:pPr>
            <a:endParaRPr lang="en-US" dirty="0"/>
          </a:p>
          <a:p>
            <a:endParaRPr lang="en-US" dirty="0" smtClean="0"/>
          </a:p>
          <a:p>
            <a:pPr lvl="3"/>
            <a:endParaRPr lang="en-US" sz="800" dirty="0" smtClean="0"/>
          </a:p>
          <a:p>
            <a:endParaRPr lang="en-CA" sz="1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1423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Global Breakpoints</a:t>
            </a:r>
            <a:endParaRPr lang="en-CA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01713"/>
            <a:ext cx="8467725" cy="2643311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Below shows an example of </a:t>
            </a:r>
            <a:r>
              <a:rPr lang="en-US" dirty="0">
                <a:effectLst/>
              </a:rPr>
              <a:t>where the first CPU in the group hits a breakpoint </a:t>
            </a:r>
            <a:r>
              <a:rPr lang="en-US" dirty="0" smtClean="0">
                <a:effectLst/>
              </a:rPr>
              <a:t>set on </a:t>
            </a:r>
            <a:r>
              <a:rPr lang="en-US" b="1" dirty="0" err="1" smtClean="0">
                <a:effectLst/>
              </a:rPr>
              <a:t>main.c</a:t>
            </a:r>
            <a:r>
              <a:rPr lang="en-US" i="1" dirty="0" smtClean="0">
                <a:effectLst/>
              </a:rPr>
              <a:t>, line 98 </a:t>
            </a:r>
            <a:r>
              <a:rPr lang="en-US" dirty="0" smtClean="0">
                <a:effectLst/>
              </a:rPr>
              <a:t>for just that CPU (as </a:t>
            </a:r>
            <a:r>
              <a:rPr lang="en-US" dirty="0">
                <a:effectLst/>
              </a:rPr>
              <a:t>shown with the </a:t>
            </a:r>
            <a:r>
              <a:rPr lang="en-US" b="1" dirty="0" smtClean="0">
                <a:effectLst/>
              </a:rPr>
              <a:t>Suspended </a:t>
            </a:r>
            <a:r>
              <a:rPr lang="en-US" b="1" dirty="0">
                <a:effectLst/>
              </a:rPr>
              <a:t>- SW </a:t>
            </a:r>
            <a:r>
              <a:rPr lang="en-US" b="1" dirty="0" smtClean="0">
                <a:effectLst/>
              </a:rPr>
              <a:t>Breakpoint </a:t>
            </a:r>
            <a:r>
              <a:rPr lang="en-US" dirty="0">
                <a:effectLst/>
              </a:rPr>
              <a:t>message) and triggers the second CPU in the group to be halted </a:t>
            </a:r>
            <a:r>
              <a:rPr lang="en-US" dirty="0" smtClean="0">
                <a:effectLst/>
              </a:rPr>
              <a:t>(</a:t>
            </a:r>
            <a:r>
              <a:rPr lang="en-US" b="1" dirty="0" smtClean="0">
                <a:effectLst/>
              </a:rPr>
              <a:t>Suspended </a:t>
            </a:r>
            <a:r>
              <a:rPr lang="en-US" b="1" dirty="0">
                <a:effectLst/>
              </a:rPr>
              <a:t>- </a:t>
            </a:r>
            <a:r>
              <a:rPr lang="en-US" b="1" dirty="0" smtClean="0">
                <a:effectLst/>
              </a:rPr>
              <a:t>Cross-triggering</a:t>
            </a:r>
            <a:r>
              <a:rPr lang="en-US" dirty="0" smtClean="0">
                <a:effectLst/>
              </a:rPr>
              <a:t>)</a:t>
            </a:r>
          </a:p>
          <a:p>
            <a:endParaRPr lang="en-US" sz="1800" dirty="0"/>
          </a:p>
          <a:p>
            <a:endParaRPr lang="en-US" sz="1800" dirty="0" smtClean="0">
              <a:effectLst/>
            </a:endParaRPr>
          </a:p>
          <a:p>
            <a:endParaRPr lang="en-US" sz="1800" dirty="0"/>
          </a:p>
          <a:p>
            <a:endParaRPr lang="en-US" sz="1800" dirty="0" smtClean="0">
              <a:effectLst/>
            </a:endParaRPr>
          </a:p>
          <a:p>
            <a:endParaRPr lang="en-US" sz="1800" dirty="0"/>
          </a:p>
          <a:p>
            <a:endParaRPr lang="en-US" sz="1800" dirty="0" smtClean="0">
              <a:effectLst/>
            </a:endParaRPr>
          </a:p>
          <a:p>
            <a:r>
              <a:rPr lang="en-US" b="1" dirty="0" smtClean="0"/>
              <a:t>NOTE</a:t>
            </a:r>
            <a:r>
              <a:rPr lang="en-US" dirty="0" smtClean="0"/>
              <a:t>: All CPUs in a </a:t>
            </a:r>
            <a:r>
              <a:rPr lang="en-US" i="1" dirty="0" smtClean="0"/>
              <a:t>sync group</a:t>
            </a:r>
            <a:r>
              <a:rPr lang="en-US" dirty="0" smtClean="0"/>
              <a:t> will automatically have breakpoints cross-trigger to all the CPUs in the </a:t>
            </a:r>
            <a:r>
              <a:rPr lang="en-US" i="1" dirty="0" smtClean="0"/>
              <a:t>sync group</a:t>
            </a:r>
            <a:r>
              <a:rPr lang="en-US" dirty="0" smtClean="0"/>
              <a:t> due to the nature of </a:t>
            </a:r>
            <a:r>
              <a:rPr lang="en-US" i="1" dirty="0" smtClean="0"/>
              <a:t>sync groups</a:t>
            </a:r>
            <a:endParaRPr lang="en-US" i="1" dirty="0" smtClean="0">
              <a:effectLst/>
            </a:endParaRP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pic>
        <p:nvPicPr>
          <p:cNvPr id="14338" name="Picture 2" descr="C:\Users\keesio\Dropbox\Work\Munich2013\2B-08-MulticoreDebug\ss\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63" y="2306898"/>
            <a:ext cx="860452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391899" y="3243002"/>
            <a:ext cx="1512168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91899" y="2810954"/>
            <a:ext cx="1440160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12179" y="2306898"/>
            <a:ext cx="3059906" cy="61206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3627" y="2918966"/>
            <a:ext cx="1728192" cy="25202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3627" y="3351014"/>
            <a:ext cx="1728192" cy="25202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36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Global Breakpoints – Known Issues</a:t>
            </a:r>
            <a:endParaRPr lang="en-CA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01713"/>
            <a:ext cx="8467725" cy="4155479"/>
          </a:xfrm>
          <a:noFill/>
          <a:ln/>
        </p:spPr>
        <p:txBody>
          <a:bodyPr/>
          <a:lstStyle/>
          <a:p>
            <a:r>
              <a:rPr lang="en-US" dirty="0" smtClean="0">
                <a:effectLst/>
              </a:rPr>
              <a:t>Global </a:t>
            </a:r>
            <a:r>
              <a:rPr lang="en-US" dirty="0">
                <a:effectLst/>
              </a:rPr>
              <a:t>breakpoints are supported only for CPUs that are on the same JTAG scan path (not across multiple emulators) </a:t>
            </a:r>
          </a:p>
          <a:p>
            <a:r>
              <a:rPr lang="en-US" dirty="0">
                <a:effectLst/>
              </a:rPr>
              <a:t>C66x based devices: The DRM needs to be configured to output the proper signals to enable global breakpoints across different devices on the same JTAG scan path (ex: 2 separate C6670 devices on the same JTAG scan path</a:t>
            </a:r>
            <a:r>
              <a:rPr lang="en-US" dirty="0" smtClean="0">
                <a:effectLst/>
              </a:rPr>
              <a:t>)</a:t>
            </a:r>
          </a:p>
          <a:p>
            <a:pPr lvl="1"/>
            <a:r>
              <a:rPr lang="en-US" sz="1600" dirty="0" smtClean="0"/>
              <a:t>Full instructions are on </a:t>
            </a:r>
            <a:r>
              <a:rPr lang="en-US" sz="1600" dirty="0"/>
              <a:t>the wiki: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processors.wiki.ti.com/index.php/Multi-Core_Debug_with_CCSv5#Known_Issues</a:t>
            </a:r>
            <a:endParaRPr lang="en-US" sz="1600" dirty="0" smtClean="0"/>
          </a:p>
          <a:p>
            <a:pPr lvl="1"/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2873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Starting a Debug Session</a:t>
            </a:r>
            <a:endParaRPr lang="en-CA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980728"/>
            <a:ext cx="8631113" cy="5112567"/>
          </a:xfrm>
          <a:noFill/>
          <a:ln/>
        </p:spPr>
        <p:txBody>
          <a:bodyPr/>
          <a:lstStyle/>
          <a:p>
            <a:r>
              <a:rPr lang="en-US" dirty="0" smtClean="0"/>
              <a:t>Project-less Debug Session </a:t>
            </a:r>
          </a:p>
          <a:p>
            <a:pPr lvl="1"/>
            <a:r>
              <a:rPr lang="en-US" dirty="0" smtClean="0"/>
              <a:t>Launch the debugger for a target configuration from the </a:t>
            </a:r>
            <a:r>
              <a:rPr lang="en-US" b="1" dirty="0" smtClean="0"/>
              <a:t>Target Configuration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Manually connect / load program to desired CPU</a:t>
            </a:r>
          </a:p>
          <a:p>
            <a:pPr lvl="0">
              <a:defRPr/>
            </a:pPr>
            <a:r>
              <a:rPr lang="en-US" dirty="0" smtClean="0"/>
              <a:t>Project Debug Session</a:t>
            </a:r>
            <a:endParaRPr lang="en-US" sz="1400" dirty="0"/>
          </a:p>
          <a:p>
            <a:pPr lvl="1">
              <a:defRPr/>
            </a:pPr>
            <a:r>
              <a:rPr lang="en-US" dirty="0"/>
              <a:t>Build the project in context and then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launch </a:t>
            </a:r>
            <a:r>
              <a:rPr lang="en-US" dirty="0"/>
              <a:t>a debug session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</a:t>
            </a:r>
            <a:r>
              <a:rPr lang="en-US" dirty="0"/>
              <a:t>, </a:t>
            </a:r>
            <a:r>
              <a:rPr lang="en-US" dirty="0" smtClean="0"/>
              <a:t>connect</a:t>
            </a:r>
            <a:r>
              <a:rPr lang="en-US" dirty="0"/>
              <a:t>, and load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 </a:t>
            </a:r>
            <a:r>
              <a:rPr lang="en-US" dirty="0"/>
              <a:t>to </a:t>
            </a:r>
            <a:r>
              <a:rPr lang="en-US" dirty="0" smtClean="0"/>
              <a:t>desired </a:t>
            </a:r>
            <a:r>
              <a:rPr lang="en-US" dirty="0"/>
              <a:t>CPUs</a:t>
            </a:r>
          </a:p>
          <a:p>
            <a:pPr lvl="2">
              <a:defRPr/>
            </a:pPr>
            <a:r>
              <a:rPr lang="en-US" dirty="0"/>
              <a:t>CCS will detect which CPUs match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 </a:t>
            </a:r>
            <a:r>
              <a:rPr lang="en-US" dirty="0" smtClean="0"/>
              <a:t>project </a:t>
            </a:r>
            <a:r>
              <a:rPr lang="en-US" dirty="0"/>
              <a:t>type and then prompt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user asking </a:t>
            </a:r>
            <a:r>
              <a:rPr lang="en-US" dirty="0"/>
              <a:t>which CPUs to debug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on </a:t>
            </a:r>
            <a:r>
              <a:rPr lang="en-US" dirty="0"/>
              <a:t>(connect, load program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The prompt will only appear the first</a:t>
            </a:r>
            <a:br>
              <a:rPr lang="en-US" dirty="0" smtClean="0"/>
            </a:br>
            <a:r>
              <a:rPr lang="en-US" dirty="0" smtClean="0"/>
              <a:t>time a </a:t>
            </a:r>
            <a:r>
              <a:rPr lang="en-US" b="1" dirty="0" smtClean="0"/>
              <a:t>Debug </a:t>
            </a:r>
            <a:r>
              <a:rPr lang="en-US" b="1" dirty="0"/>
              <a:t>C</a:t>
            </a:r>
            <a:r>
              <a:rPr lang="en-US" b="1" dirty="0" smtClean="0"/>
              <a:t>onfiguration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launched</a:t>
            </a:r>
          </a:p>
          <a:p>
            <a:pPr lvl="2">
              <a:defRPr/>
            </a:pPr>
            <a:endParaRPr lang="en-US" dirty="0"/>
          </a:p>
          <a:p>
            <a:endParaRPr lang="en-US" dirty="0" smtClean="0"/>
          </a:p>
          <a:p>
            <a:pPr lvl="3"/>
            <a:endParaRPr lang="en-US" sz="800" dirty="0" smtClean="0"/>
          </a:p>
          <a:p>
            <a:endParaRPr lang="en-CA" sz="1000" dirty="0" smtClean="0">
              <a:effectLst/>
            </a:endParaRPr>
          </a:p>
        </p:txBody>
      </p:sp>
      <p:pic>
        <p:nvPicPr>
          <p:cNvPr id="1026" name="Picture 2" descr="C:\Users\keesio\Dropbox\Work\Munich2013\2B-08-MulticoreDebug\ss\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61475"/>
            <a:ext cx="4241340" cy="357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Project Debug Properties</a:t>
            </a:r>
            <a:endParaRPr lang="en-CA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980728"/>
            <a:ext cx="8487097" cy="5184576"/>
          </a:xfrm>
          <a:noFill/>
          <a:ln/>
        </p:spPr>
        <p:txBody>
          <a:bodyPr/>
          <a:lstStyle/>
          <a:p>
            <a:r>
              <a:rPr lang="en-US" dirty="0" smtClean="0"/>
              <a:t>Specify different </a:t>
            </a:r>
            <a:r>
              <a:rPr lang="en-US" b="1" dirty="0"/>
              <a:t>D</a:t>
            </a:r>
            <a:r>
              <a:rPr lang="en-US" b="1" dirty="0" smtClean="0"/>
              <a:t>ebug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properties (</a:t>
            </a:r>
            <a:r>
              <a:rPr lang="en-US" b="1" dirty="0" smtClean="0"/>
              <a:t>Debugger Options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on a per CPU basis</a:t>
            </a:r>
          </a:p>
          <a:p>
            <a:pPr lvl="1"/>
            <a:r>
              <a:rPr lang="en-US" sz="1600" dirty="0" smtClean="0"/>
              <a:t>Right-click on the project in the </a:t>
            </a:r>
            <a:br>
              <a:rPr lang="en-US" sz="1600" dirty="0" smtClean="0"/>
            </a:br>
            <a:r>
              <a:rPr lang="en-US" sz="1600" b="1" dirty="0" smtClean="0"/>
              <a:t>Project Explorer</a:t>
            </a:r>
            <a:r>
              <a:rPr lang="en-US" sz="1600" dirty="0" smtClean="0"/>
              <a:t> and select </a:t>
            </a:r>
            <a:br>
              <a:rPr lang="en-US" sz="1600" dirty="0" smtClean="0"/>
            </a:br>
            <a:r>
              <a:rPr lang="en-US" sz="1600" b="1" dirty="0" smtClean="0"/>
              <a:t>Properties</a:t>
            </a:r>
            <a:r>
              <a:rPr lang="en-US" sz="1600" dirty="0" smtClean="0"/>
              <a:t> to access the project</a:t>
            </a:r>
            <a:br>
              <a:rPr lang="en-US" sz="1600" dirty="0" smtClean="0"/>
            </a:br>
            <a:r>
              <a:rPr lang="en-US" sz="1600" b="1" dirty="0" smtClean="0"/>
              <a:t>Debug</a:t>
            </a:r>
            <a:r>
              <a:rPr lang="en-US" sz="1600" dirty="0" smtClean="0"/>
              <a:t> properties</a:t>
            </a:r>
          </a:p>
          <a:p>
            <a:r>
              <a:rPr lang="en-US" dirty="0" smtClean="0"/>
              <a:t>Project-less debug sessions </a:t>
            </a:r>
            <a:br>
              <a:rPr lang="en-US" dirty="0" smtClean="0"/>
            </a:br>
            <a:r>
              <a:rPr lang="en-US" dirty="0" smtClean="0"/>
              <a:t>can use the </a:t>
            </a:r>
            <a:r>
              <a:rPr lang="en-US" b="1" dirty="0" smtClean="0"/>
              <a:t>Debug </a:t>
            </a:r>
            <a:br>
              <a:rPr lang="en-US" b="1" dirty="0" smtClean="0"/>
            </a:br>
            <a:r>
              <a:rPr lang="en-US" b="1" dirty="0" smtClean="0"/>
              <a:t>Configurations</a:t>
            </a:r>
            <a:r>
              <a:rPr lang="en-US" dirty="0" smtClean="0"/>
              <a:t> to access </a:t>
            </a:r>
            <a:br>
              <a:rPr lang="en-US" dirty="0" smtClean="0"/>
            </a:br>
            <a:r>
              <a:rPr lang="en-US" dirty="0" smtClean="0"/>
              <a:t>these same options</a:t>
            </a:r>
          </a:p>
          <a:p>
            <a:pPr lvl="3"/>
            <a:endParaRPr lang="en-US" sz="800" dirty="0" smtClean="0"/>
          </a:p>
          <a:p>
            <a:endParaRPr lang="en-CA" sz="1000" dirty="0" smtClean="0">
              <a:effectLst/>
            </a:endParaRPr>
          </a:p>
        </p:txBody>
      </p:sp>
      <p:pic>
        <p:nvPicPr>
          <p:cNvPr id="2050" name="Picture 2" descr="C:\Users\keesio\Dropbox\Work\Munich2013\2B-08-MulticoreDebug\ss\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57634"/>
            <a:ext cx="7336606" cy="495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Debug Configurations</a:t>
            </a:r>
            <a:endParaRPr lang="en-CA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8712968" cy="5184576"/>
          </a:xfrm>
          <a:noFill/>
          <a:ln/>
        </p:spPr>
        <p:txBody>
          <a:bodyPr/>
          <a:lstStyle/>
          <a:p>
            <a:r>
              <a:rPr lang="en-US" dirty="0" smtClean="0"/>
              <a:t>Modify the </a:t>
            </a:r>
            <a:r>
              <a:rPr lang="en-US" b="1" dirty="0" smtClean="0"/>
              <a:t>Debug Configuration </a:t>
            </a:r>
            <a:r>
              <a:rPr lang="en-US" dirty="0" smtClean="0"/>
              <a:t>to:</a:t>
            </a:r>
          </a:p>
          <a:p>
            <a:pPr lvl="1"/>
            <a:r>
              <a:rPr lang="en-US" sz="1600" dirty="0" smtClean="0"/>
              <a:t>Use the </a:t>
            </a:r>
            <a:r>
              <a:rPr lang="en-US" sz="1600" b="1" dirty="0" smtClean="0"/>
              <a:t>Initialization Script </a:t>
            </a:r>
            <a:r>
              <a:rPr lang="en-US" sz="1600" dirty="0" smtClean="0"/>
              <a:t>field to specify a single </a:t>
            </a:r>
            <a:br>
              <a:rPr lang="en-US" sz="1600" dirty="0" smtClean="0"/>
            </a:br>
            <a:r>
              <a:rPr lang="en-US" sz="1600" dirty="0" smtClean="0"/>
              <a:t>JavaScript for target initialization for all CPUs (</a:t>
            </a:r>
            <a:r>
              <a:rPr lang="en-US" sz="1600" b="1" dirty="0" smtClean="0"/>
              <a:t>Main</a:t>
            </a:r>
            <a:r>
              <a:rPr lang="en-US" sz="1600" dirty="0" smtClean="0"/>
              <a:t> tab)</a:t>
            </a:r>
          </a:p>
          <a:p>
            <a:pPr lvl="2"/>
            <a:r>
              <a:rPr lang="en-US" sz="1400" dirty="0" smtClean="0"/>
              <a:t>GEL startup scripts can only be specified on a per CPU basis</a:t>
            </a:r>
            <a:br>
              <a:rPr lang="en-US" sz="1400" dirty="0" smtClean="0"/>
            </a:br>
            <a:r>
              <a:rPr lang="en-US" sz="1400" dirty="0" smtClean="0"/>
              <a:t>in the target </a:t>
            </a:r>
            <a:r>
              <a:rPr lang="en-US" sz="1400" dirty="0"/>
              <a:t>c</a:t>
            </a:r>
            <a:r>
              <a:rPr lang="en-US" sz="1400" dirty="0" smtClean="0"/>
              <a:t>onfiguration file</a:t>
            </a:r>
          </a:p>
          <a:p>
            <a:pPr lvl="1"/>
            <a:r>
              <a:rPr lang="en-US" sz="1600" dirty="0" smtClean="0"/>
              <a:t>Specify CPUs to show/hide in the </a:t>
            </a:r>
            <a:r>
              <a:rPr lang="en-US" sz="1600" b="1" dirty="0" smtClean="0"/>
              <a:t>Debug</a:t>
            </a:r>
            <a:r>
              <a:rPr lang="en-US" sz="1600" dirty="0"/>
              <a:t> </a:t>
            </a:r>
            <a:r>
              <a:rPr lang="en-US" sz="1600" dirty="0" smtClean="0"/>
              <a:t>view (</a:t>
            </a:r>
            <a:r>
              <a:rPr lang="en-US" sz="1600" b="1" dirty="0" smtClean="0"/>
              <a:t>Main</a:t>
            </a:r>
            <a:r>
              <a:rPr lang="en-US" sz="1600" dirty="0" smtClean="0"/>
              <a:t> tab)</a:t>
            </a:r>
          </a:p>
          <a:p>
            <a:pPr lvl="1"/>
            <a:r>
              <a:rPr lang="en-US" sz="1600" dirty="0" smtClean="0"/>
              <a:t>Specify if all CPUs share the same </a:t>
            </a:r>
            <a:br>
              <a:rPr lang="en-US" sz="1600" dirty="0" smtClean="0"/>
            </a:br>
            <a:r>
              <a:rPr lang="en-US" sz="1600" dirty="0" smtClean="0"/>
              <a:t>console</a:t>
            </a:r>
            <a:r>
              <a:rPr lang="en-US" sz="1600" dirty="0"/>
              <a:t> </a:t>
            </a:r>
            <a:r>
              <a:rPr lang="en-US" sz="1600" dirty="0" smtClean="0"/>
              <a:t>for C I/O (</a:t>
            </a:r>
            <a:r>
              <a:rPr lang="en-US" sz="1600" b="1" dirty="0" smtClean="0"/>
              <a:t>Main</a:t>
            </a:r>
            <a:r>
              <a:rPr lang="en-US" sz="1600" dirty="0" smtClean="0"/>
              <a:t> tab)</a:t>
            </a:r>
          </a:p>
          <a:p>
            <a:pPr lvl="2"/>
            <a:r>
              <a:rPr lang="en-US" sz="1400" dirty="0" smtClean="0"/>
              <a:t>C I/O will be interleaved in the same </a:t>
            </a:r>
            <a:br>
              <a:rPr lang="en-US" sz="1400" dirty="0" smtClean="0"/>
            </a:br>
            <a:r>
              <a:rPr lang="en-US" sz="1400" dirty="0" smtClean="0"/>
              <a:t>console (preceded with the CPU name)</a:t>
            </a:r>
          </a:p>
          <a:p>
            <a:pPr lvl="2"/>
            <a:r>
              <a:rPr lang="en-US" sz="1400" dirty="0" smtClean="0"/>
              <a:t>Uncheck the option to create a separate </a:t>
            </a:r>
            <a:br>
              <a:rPr lang="en-US" sz="1400" dirty="0" smtClean="0"/>
            </a:br>
            <a:r>
              <a:rPr lang="en-US" sz="1400" dirty="0" smtClean="0"/>
              <a:t>C I/O console for each CPU</a:t>
            </a:r>
            <a:endParaRPr lang="en-US" dirty="0" smtClean="0"/>
          </a:p>
          <a:p>
            <a:pPr lvl="3"/>
            <a:endParaRPr lang="en-US" sz="1000" dirty="0" smtClean="0"/>
          </a:p>
          <a:p>
            <a:endParaRPr lang="en-CA" sz="1000" dirty="0" smtClean="0">
              <a:effectLst/>
            </a:endParaRPr>
          </a:p>
        </p:txBody>
      </p:sp>
      <p:pic>
        <p:nvPicPr>
          <p:cNvPr id="2" name="Picture 2" descr="C:\Users\keesio\Dropbox\Work\Munich2013\2B-08-MulticoreDebug\ss\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98193"/>
            <a:ext cx="2981451" cy="172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eesio\Dropbox\Work\Munich2013\2B-08-MulticoreDebug\ss\04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510" y="2780928"/>
            <a:ext cx="4592079" cy="344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>
            <a:off x="6834505" y="2312876"/>
            <a:ext cx="648072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508104" y="3789040"/>
            <a:ext cx="576064" cy="14401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9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Debug Configurations</a:t>
            </a:r>
            <a:endParaRPr lang="en-CA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8712968" cy="5184576"/>
          </a:xfrm>
          <a:noFill/>
          <a:ln/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Specify which CPU loads which programs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Program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Specify different Debug options per CPU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Target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Specify different source debug lookup </a:t>
            </a:r>
            <a:br>
              <a:rPr lang="en-US" dirty="0" smtClean="0"/>
            </a:br>
            <a:r>
              <a:rPr lang="en-US" dirty="0" smtClean="0"/>
              <a:t>paths per CPU (</a:t>
            </a:r>
            <a:r>
              <a:rPr lang="en-US" b="1" dirty="0" smtClean="0"/>
              <a:t>Source</a:t>
            </a:r>
            <a:r>
              <a:rPr lang="en-US" dirty="0" smtClean="0"/>
              <a:t>)</a:t>
            </a:r>
          </a:p>
          <a:p>
            <a:pPr lvl="1"/>
            <a:endParaRPr lang="en-US" sz="1600" dirty="0" smtClean="0"/>
          </a:p>
          <a:p>
            <a:pPr lvl="3"/>
            <a:endParaRPr lang="en-US" sz="900" dirty="0" smtClean="0"/>
          </a:p>
          <a:p>
            <a:endParaRPr lang="en-CA" sz="1050" dirty="0" smtClean="0">
              <a:effectLst/>
            </a:endParaRPr>
          </a:p>
        </p:txBody>
      </p:sp>
      <p:pic>
        <p:nvPicPr>
          <p:cNvPr id="3076" name="Picture 4" descr="C:\Users\keesio\Dropbox\Work\Munich2013\2B-08-MulticoreDebug\ss\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789" y="764704"/>
            <a:ext cx="3672408" cy="17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eesio\Dropbox\Work\Munich2013\2B-08-MulticoreDebug\ss\0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462" y="2708920"/>
            <a:ext cx="369475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eesio\Dropbox\Work\Munich2013\2B-08-MulticoreDebug\ss\0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24" y="4653136"/>
            <a:ext cx="380649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5796136" y="1052736"/>
            <a:ext cx="576064" cy="14401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72200" y="2708920"/>
            <a:ext cx="576064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15806" y="4941168"/>
            <a:ext cx="636513" cy="21602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i="1" dirty="0" smtClean="0"/>
              <a:t>Debug</a:t>
            </a:r>
            <a:r>
              <a:rPr lang="en-US" dirty="0" smtClean="0"/>
              <a:t> View</a:t>
            </a:r>
            <a:endParaRPr lang="en-CA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052736"/>
            <a:ext cx="8415089" cy="5216520"/>
          </a:xfrm>
          <a:noFill/>
          <a:ln/>
        </p:spPr>
        <p:txBody>
          <a:bodyPr/>
          <a:lstStyle/>
          <a:p>
            <a:r>
              <a:rPr lang="en-CA" dirty="0" smtClean="0">
                <a:effectLst/>
              </a:rPr>
              <a:t>Debug visibility </a:t>
            </a:r>
            <a:r>
              <a:rPr lang="en-CA" dirty="0" smtClean="0"/>
              <a:t>to all </a:t>
            </a:r>
            <a:r>
              <a:rPr lang="en-CA" dirty="0" smtClean="0">
                <a:effectLst/>
              </a:rPr>
              <a:t>‘</a:t>
            </a:r>
            <a:r>
              <a:rPr lang="en-CA" dirty="0" err="1" smtClean="0">
                <a:effectLst/>
              </a:rPr>
              <a:t>debuggable</a:t>
            </a:r>
            <a:r>
              <a:rPr lang="en-CA" dirty="0" smtClean="0">
                <a:effectLst/>
              </a:rPr>
              <a:t>’ CPUs can be gained through the </a:t>
            </a:r>
            <a:r>
              <a:rPr lang="en-CA" b="1" dirty="0" smtClean="0">
                <a:effectLst/>
              </a:rPr>
              <a:t>Debug</a:t>
            </a:r>
            <a:r>
              <a:rPr lang="en-CA" dirty="0" smtClean="0">
                <a:effectLst/>
              </a:rPr>
              <a:t> view</a:t>
            </a:r>
          </a:p>
          <a:p>
            <a:r>
              <a:rPr lang="en-CA" dirty="0" smtClean="0">
                <a:effectLst/>
              </a:rPr>
              <a:t>Selecting the stack frame for a particular CPU in the </a:t>
            </a:r>
            <a:r>
              <a:rPr lang="en-CA" b="1" dirty="0" smtClean="0">
                <a:effectLst/>
              </a:rPr>
              <a:t>Debug</a:t>
            </a:r>
            <a:r>
              <a:rPr lang="en-CA" dirty="0" smtClean="0">
                <a:effectLst/>
              </a:rPr>
              <a:t> view will give you debug visibility for that particular CPU (set the ‘debug context’ for that CPU)</a:t>
            </a:r>
          </a:p>
          <a:p>
            <a:pPr lvl="1"/>
            <a:r>
              <a:rPr lang="en-CA" dirty="0" smtClean="0"/>
              <a:t>Most views in the </a:t>
            </a:r>
            <a:r>
              <a:rPr lang="en-CA" b="1" dirty="0" smtClean="0"/>
              <a:t>CCS Debug </a:t>
            </a:r>
            <a:r>
              <a:rPr lang="en-CA" dirty="0"/>
              <a:t>p</a:t>
            </a:r>
            <a:r>
              <a:rPr lang="en-CA" dirty="0" smtClean="0"/>
              <a:t>erspective show data for the debug context </a:t>
            </a:r>
          </a:p>
          <a:p>
            <a:pPr lvl="1"/>
            <a:r>
              <a:rPr lang="en-CA" dirty="0" smtClean="0"/>
              <a:t>All debugger commands (run, step, reset, </a:t>
            </a:r>
            <a:r>
              <a:rPr lang="en-CA" dirty="0" err="1" smtClean="0"/>
              <a:t>etc</a:t>
            </a:r>
            <a:r>
              <a:rPr lang="en-CA" dirty="0" smtClean="0"/>
              <a:t>) apply to the debug context</a:t>
            </a:r>
          </a:p>
          <a:p>
            <a:pPr lvl="1"/>
            <a:r>
              <a:rPr lang="en-CA" dirty="0" smtClean="0"/>
              <a:t>Debugger options (</a:t>
            </a:r>
            <a:r>
              <a:rPr lang="en-CA" i="1" dirty="0" smtClean="0"/>
              <a:t>Tools -&gt; Debugger Options</a:t>
            </a:r>
            <a:r>
              <a:rPr lang="en-CA" dirty="0" smtClean="0"/>
              <a:t>) apply to the debug context</a:t>
            </a:r>
          </a:p>
        </p:txBody>
      </p:sp>
      <p:pic>
        <p:nvPicPr>
          <p:cNvPr id="5122" name="Picture 2" descr="C:\Users\keesio\Dropbox\Work\Munich2013\2B-08-MulticoreDebug\ss\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4608512" cy="240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Debug Context - Editor</a:t>
            </a:r>
            <a:endParaRPr lang="en-CA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908720"/>
            <a:ext cx="8415089" cy="5040560"/>
          </a:xfrm>
          <a:noFill/>
          <a:ln/>
        </p:spPr>
        <p:txBody>
          <a:bodyPr/>
          <a:lstStyle/>
          <a:p>
            <a:r>
              <a:rPr lang="en-CA" dirty="0" smtClean="0">
                <a:effectLst/>
              </a:rPr>
              <a:t>The CCS editor will show the PC location for all CPUs for any shared source files</a:t>
            </a:r>
          </a:p>
          <a:p>
            <a:pPr lvl="1"/>
            <a:r>
              <a:rPr lang="en-CA" dirty="0" smtClean="0"/>
              <a:t>Selecting a debug context will highlight the PC source line for that context in light blue</a:t>
            </a:r>
          </a:p>
        </p:txBody>
      </p:sp>
      <p:pic>
        <p:nvPicPr>
          <p:cNvPr id="6146" name="Picture 2" descr="C:\Users\keesio\Dropbox\Work\Munich2013\2B-08-MulticoreDebug\ss\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4305359" cy="371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eesio\Dropbox\Work\Munich2013\2B-08-MulticoreDebug\ss\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56" y="2348880"/>
            <a:ext cx="4230856" cy="371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 rot="10800000">
            <a:off x="3923928" y="5877272"/>
            <a:ext cx="144016" cy="329373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8028383" y="5517232"/>
            <a:ext cx="144016" cy="360040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Pinning a View to a CPU</a:t>
            </a:r>
            <a:endParaRPr lang="en-CA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185862"/>
            <a:ext cx="8415089" cy="4835426"/>
          </a:xfrm>
          <a:noFill/>
          <a:ln/>
        </p:spPr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>
                <a:effectLst/>
              </a:rPr>
              <a:t>pin</a:t>
            </a:r>
            <a:r>
              <a:rPr lang="en-US" dirty="0" smtClean="0">
                <a:effectLst/>
              </a:rPr>
              <a:t> debug session views to the debug context of the currently selected CPU:</a:t>
            </a:r>
          </a:p>
          <a:p>
            <a:pPr lvl="1"/>
            <a:r>
              <a:rPr lang="en-US" dirty="0" smtClean="0"/>
              <a:t>Done using the </a:t>
            </a:r>
            <a:r>
              <a:rPr lang="en-US" b="1" dirty="0" smtClean="0"/>
              <a:t>Pin to Debug Context </a:t>
            </a:r>
            <a:r>
              <a:rPr lang="en-US" dirty="0" smtClean="0"/>
              <a:t>icon in the view</a:t>
            </a:r>
          </a:p>
          <a:p>
            <a:pPr lvl="2"/>
            <a:r>
              <a:rPr lang="en-US" dirty="0" smtClean="0"/>
              <a:t>The name of the connection and CPU of the debug context will in the view to identify which context the view is “pinned” to</a:t>
            </a:r>
          </a:p>
          <a:p>
            <a:pPr lvl="1"/>
            <a:r>
              <a:rPr lang="en-US" dirty="0" smtClean="0"/>
              <a:t>Change the debug context to another CPU but still have that view still reflect the context of the CPU it is "pinned" to</a:t>
            </a:r>
          </a:p>
          <a:p>
            <a:pPr lvl="1"/>
            <a:r>
              <a:rPr lang="en-US" dirty="0" smtClean="0"/>
              <a:t>Open multiple views of the same kind with each “pinned” to different CPU for quick side-by-side comparison</a:t>
            </a:r>
            <a:endParaRPr lang="en-CA" dirty="0" smtClean="0"/>
          </a:p>
        </p:txBody>
      </p:sp>
      <p:pic>
        <p:nvPicPr>
          <p:cNvPr id="7172" name="Picture 4" descr="C:\Users\keesio\Dropbox\Work\Munich2013\2B-08-MulticoreDebug\ss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7764462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ppt/theme/themeOverride2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29308</TotalTime>
  <Words>1182</Words>
  <Application>Microsoft Office PowerPoint</Application>
  <PresentationFormat>On-screen Show (4:3)</PresentationFormat>
  <Paragraphs>173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FinalPowerpoint</vt:lpstr>
      <vt:lpstr>Multi-core Debug Basics</vt:lpstr>
      <vt:lpstr>Multi-Core Debug Overview</vt:lpstr>
      <vt:lpstr>Starting a Debug Session</vt:lpstr>
      <vt:lpstr>Project Debug Properties</vt:lpstr>
      <vt:lpstr>Debug Configurations</vt:lpstr>
      <vt:lpstr>Debug Configurations</vt:lpstr>
      <vt:lpstr>Debug View</vt:lpstr>
      <vt:lpstr>Debug Context - Editor</vt:lpstr>
      <vt:lpstr>Pinning a View to a CPU</vt:lpstr>
      <vt:lpstr>Use Multiple Workbench Windows</vt:lpstr>
      <vt:lpstr>Grouping CPUs</vt:lpstr>
      <vt:lpstr>Grouping CPUs</vt:lpstr>
      <vt:lpstr>Synchronous (“Sync”) Groups</vt:lpstr>
      <vt:lpstr>Synchronous (“Sync”) Groups</vt:lpstr>
      <vt:lpstr>Auto-Grouping CPUs</vt:lpstr>
      <vt:lpstr>Hiding CPUs</vt:lpstr>
      <vt:lpstr>Breakpoints View</vt:lpstr>
      <vt:lpstr>Breakpoints View</vt:lpstr>
      <vt:lpstr>Global Breakpoints</vt:lpstr>
      <vt:lpstr>Global Breakpoints</vt:lpstr>
      <vt:lpstr>Global Breakpoints – Known Issues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 Overview Workshop</dc:title>
  <dc:subject>Code Composer Studio</dc:subject>
  <dc:creator>Ki-Soo Lee &amp; John Stevenson</dc:creator>
  <cp:lastModifiedBy>Lee, Ki-Soo</cp:lastModifiedBy>
  <cp:revision>2342</cp:revision>
  <cp:lastPrinted>2013-09-19T13:16:11Z</cp:lastPrinted>
  <dcterms:created xsi:type="dcterms:W3CDTF">2009-02-27T20:15:19Z</dcterms:created>
  <dcterms:modified xsi:type="dcterms:W3CDTF">2014-10-08T19:22:44Z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0x010100F8100CAD4EA2FB488A17BA6F18446178</vt:lpwstr>
  </property>
</Properties>
</file>