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69" r:id="rId4"/>
    <p:sldMasterId id="2147483671" r:id="rId5"/>
    <p:sldMasterId id="2147484085" r:id="rId6"/>
    <p:sldMasterId id="2147484097" r:id="rId7"/>
  </p:sldMasterIdLst>
  <p:notesMasterIdLst>
    <p:notesMasterId r:id="rId64"/>
  </p:notesMasterIdLst>
  <p:sldIdLst>
    <p:sldId id="256" r:id="rId8"/>
    <p:sldId id="615" r:id="rId9"/>
    <p:sldId id="543" r:id="rId10"/>
    <p:sldId id="402" r:id="rId11"/>
    <p:sldId id="541" r:id="rId12"/>
    <p:sldId id="542" r:id="rId13"/>
    <p:sldId id="454" r:id="rId14"/>
    <p:sldId id="404" r:id="rId15"/>
    <p:sldId id="475" r:id="rId16"/>
    <p:sldId id="408" r:id="rId17"/>
    <p:sldId id="545" r:id="rId18"/>
    <p:sldId id="476" r:id="rId19"/>
    <p:sldId id="411" r:id="rId20"/>
    <p:sldId id="547" r:id="rId21"/>
    <p:sldId id="412" r:id="rId22"/>
    <p:sldId id="616" r:id="rId23"/>
    <p:sldId id="617" r:id="rId24"/>
    <p:sldId id="618" r:id="rId25"/>
    <p:sldId id="619" r:id="rId26"/>
    <p:sldId id="621" r:id="rId27"/>
    <p:sldId id="622" r:id="rId28"/>
    <p:sldId id="421" r:id="rId29"/>
    <p:sldId id="623" r:id="rId30"/>
    <p:sldId id="549" r:id="rId31"/>
    <p:sldId id="624" r:id="rId32"/>
    <p:sldId id="651" r:id="rId33"/>
    <p:sldId id="626" r:id="rId34"/>
    <p:sldId id="627" r:id="rId35"/>
    <p:sldId id="550" r:id="rId36"/>
    <p:sldId id="628" r:id="rId37"/>
    <p:sldId id="562" r:id="rId38"/>
    <p:sldId id="563" r:id="rId39"/>
    <p:sldId id="564" r:id="rId40"/>
    <p:sldId id="565" r:id="rId41"/>
    <p:sldId id="566" r:id="rId42"/>
    <p:sldId id="567" r:id="rId43"/>
    <p:sldId id="629" r:id="rId44"/>
    <p:sldId id="630" r:id="rId45"/>
    <p:sldId id="631" r:id="rId46"/>
    <p:sldId id="634" r:id="rId47"/>
    <p:sldId id="632" r:id="rId48"/>
    <p:sldId id="633" r:id="rId49"/>
    <p:sldId id="635" r:id="rId50"/>
    <p:sldId id="636" r:id="rId51"/>
    <p:sldId id="638" r:id="rId52"/>
    <p:sldId id="639" r:id="rId53"/>
    <p:sldId id="640" r:id="rId54"/>
    <p:sldId id="641" r:id="rId55"/>
    <p:sldId id="642" r:id="rId56"/>
    <p:sldId id="643" r:id="rId57"/>
    <p:sldId id="644" r:id="rId58"/>
    <p:sldId id="646" r:id="rId59"/>
    <p:sldId id="647" r:id="rId60"/>
    <p:sldId id="648" r:id="rId61"/>
    <p:sldId id="649" r:id="rId62"/>
    <p:sldId id="650" r:id="rId6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E Stevenson" initials="JE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0CB4"/>
    <a:srgbClr val="2512A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8875" autoAdjust="0"/>
  </p:normalViewPr>
  <p:slideViewPr>
    <p:cSldViewPr>
      <p:cViewPr varScale="1">
        <p:scale>
          <a:sx n="70" d="100"/>
          <a:sy n="70" d="100"/>
        </p:scale>
        <p:origin x="-1398" y="-96"/>
      </p:cViewPr>
      <p:guideLst>
        <p:guide orient="horz" pos="2160"/>
        <p:guide pos="2880"/>
      </p:guideLst>
    </p:cSldViewPr>
  </p:slideViewPr>
  <p:outlineViewPr>
    <p:cViewPr>
      <p:scale>
        <a:sx n="33" d="100"/>
        <a:sy n="33" d="100"/>
      </p:scale>
      <p:origin x="30" y="198"/>
    </p:cViewPr>
  </p:outlineViewPr>
  <p:notesTextViewPr>
    <p:cViewPr>
      <p:scale>
        <a:sx n="100" d="100"/>
        <a:sy n="100" d="100"/>
      </p:scale>
      <p:origin x="0" y="0"/>
    </p:cViewPr>
  </p:notesTextViewPr>
  <p:sorterViewPr>
    <p:cViewPr>
      <p:scale>
        <a:sx n="100" d="100"/>
        <a:sy n="100" d="100"/>
      </p:scale>
      <p:origin x="0" y="3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696F41B1-AD03-4C69-BFC2-F9930FBA6C84}" type="datetimeFigureOut">
              <a:rPr lang="en-US"/>
              <a:pPr>
                <a:defRPr/>
              </a:pPr>
              <a:t>11/13/2014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19F376A2-1078-4B62-BA99-BB9B43631400}" type="slidenum">
              <a:rPr lang="en-US"/>
              <a:pPr>
                <a:defRPr/>
              </a:pPr>
              <a:t>‹#›</a:t>
            </a:fld>
            <a:endParaRPr lang="en-US"/>
          </a:p>
        </p:txBody>
      </p:sp>
    </p:spTree>
    <p:extLst>
      <p:ext uri="{BB962C8B-B14F-4D97-AF65-F5344CB8AC3E}">
        <p14:creationId xmlns:p14="http://schemas.microsoft.com/office/powerpoint/2010/main" val="2743862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F376A2-1078-4B62-BA99-BB9B4363140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lIns="95733" tIns="47867" rIns="95733" bIns="47867"/>
          <a:lstStyle/>
          <a:p>
            <a:endParaRPr lang="en-US" smtClean="0"/>
          </a:p>
        </p:txBody>
      </p:sp>
      <p:sp>
        <p:nvSpPr>
          <p:cNvPr id="931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816C8707-6189-4FEC-A1F9-D1C7F7C78BC4}" type="slidenum">
              <a:rPr lang="en-CA" sz="1300"/>
              <a:pPr algn="r" defTabSz="956543"/>
              <a:t>12</a:t>
            </a:fld>
            <a:endParaRPr lang="en-CA"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13</a:t>
            </a:fld>
            <a:endParaRPr lang="en-CA"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14</a:t>
            </a:fld>
            <a:endParaRPr lang="en-CA"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15</a:t>
            </a:fld>
            <a:endParaRPr lang="en-CA"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16</a:t>
            </a:fld>
            <a:endParaRPr lang="en-CA"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17</a:t>
            </a:fld>
            <a:endParaRPr lang="en-CA"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18</a:t>
            </a:fld>
            <a:endParaRPr lang="en-CA"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19</a:t>
            </a:fld>
            <a:endParaRPr lang="en-CA"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266825" y="727075"/>
            <a:ext cx="4783138" cy="3586163"/>
          </a:xfrm>
          <a:ln/>
        </p:spPr>
      </p:sp>
      <p:sp>
        <p:nvSpPr>
          <p:cNvPr id="56322"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20</a:t>
            </a:fld>
            <a:endParaRPr lang="en-CA"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21</a:t>
            </a:fld>
            <a:endParaRPr lang="en-CA"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25</a:t>
            </a:fld>
            <a:endParaRPr lang="en-CA"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26</a:t>
            </a:fld>
            <a:endParaRPr lang="en-CA" sz="13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27</a:t>
            </a:fld>
            <a:endParaRPr lang="en-CA" sz="13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28</a:t>
            </a:fld>
            <a:endParaRPr lang="en-CA"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5733" tIns="47867" rIns="95733" bIns="47867"/>
          <a:lstStyle/>
          <a:p>
            <a:endParaRPr lang="en-US" smtClean="0"/>
          </a:p>
        </p:txBody>
      </p:sp>
      <p:sp>
        <p:nvSpPr>
          <p:cNvPr id="145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1BDE100F-9A78-49DF-8723-1D86E5C0A57F}" type="slidenum">
              <a:rPr lang="en-CA" sz="1300"/>
              <a:pPr algn="r" defTabSz="956543"/>
              <a:t>31</a:t>
            </a:fld>
            <a:endParaRPr lang="en-CA" sz="13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5733" tIns="47867" rIns="95733" bIns="47867"/>
          <a:lstStyle/>
          <a:p>
            <a:endParaRPr lang="en-US" smtClean="0"/>
          </a:p>
        </p:txBody>
      </p:sp>
      <p:sp>
        <p:nvSpPr>
          <p:cNvPr id="604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639669E7-3BDD-43E3-8183-46F1CD659182}" type="slidenum">
              <a:rPr lang="en-CA" sz="1300"/>
              <a:pPr algn="r" defTabSz="956543"/>
              <a:t>32</a:t>
            </a:fld>
            <a:endParaRPr lang="en-CA" sz="13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lIns="95733" tIns="47867" rIns="95733" bIns="47867"/>
          <a:lstStyle/>
          <a:p>
            <a:endParaRPr lang="en-US" smtClean="0"/>
          </a:p>
        </p:txBody>
      </p:sp>
      <p:sp>
        <p:nvSpPr>
          <p:cNvPr id="6246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B150A96B-B06F-4127-BC9D-C952B4820DE9}" type="slidenum">
              <a:rPr lang="en-CA" sz="1300"/>
              <a:pPr algn="r" defTabSz="956543"/>
              <a:t>33</a:t>
            </a:fld>
            <a:endParaRPr lang="en-CA" sz="13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5733" tIns="47867" rIns="95733" bIns="47867"/>
          <a:lstStyle/>
          <a:p>
            <a:endParaRPr lang="en-US" smtClean="0"/>
          </a:p>
        </p:txBody>
      </p:sp>
      <p:sp>
        <p:nvSpPr>
          <p:cNvPr id="604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639669E7-3BDD-43E3-8183-46F1CD659182}" type="slidenum">
              <a:rPr lang="en-CA" sz="1300"/>
              <a:pPr algn="r" defTabSz="956543"/>
              <a:t>4</a:t>
            </a:fld>
            <a:endParaRPr lang="en-CA" sz="13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40</a:t>
            </a:fld>
            <a:endParaRPr lang="en-CA" sz="13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41</a:t>
            </a:fld>
            <a:endParaRPr lang="en-CA" sz="13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42</a:t>
            </a:fld>
            <a:endParaRPr lang="en-CA" sz="13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43</a:t>
            </a:fld>
            <a:endParaRPr lang="en-CA" sz="13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44</a:t>
            </a:fld>
            <a:endParaRPr lang="en-CA" sz="13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45</a:t>
            </a:fld>
            <a:endParaRPr lang="en-CA" sz="13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1258888" y="720725"/>
            <a:ext cx="4800600" cy="3600450"/>
          </a:xfrm>
          <a:ln/>
        </p:spPr>
      </p:sp>
      <p:sp>
        <p:nvSpPr>
          <p:cNvPr id="103426" name="Notes Placeholder 2"/>
          <p:cNvSpPr>
            <a:spLocks noGrp="1"/>
          </p:cNvSpPr>
          <p:nvPr>
            <p:ph type="body" idx="1"/>
          </p:nvPr>
        </p:nvSpPr>
        <p:spPr>
          <a:noFill/>
          <a:ln/>
        </p:spPr>
        <p:txBody>
          <a:bodyPr lIns="96372" tIns="48186" rIns="96372" bIns="48186"/>
          <a:lstStyle/>
          <a:p>
            <a:endParaRPr lang="en-US" smtClean="0"/>
          </a:p>
        </p:txBody>
      </p:sp>
      <p:sp>
        <p:nvSpPr>
          <p:cNvPr id="103427"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2766B76F-2E9C-4447-9067-3908F79B5F6F}" type="slidenum">
              <a:rPr lang="en-CA" sz="1300"/>
              <a:pPr algn="r" defTabSz="963256"/>
              <a:t>49</a:t>
            </a:fld>
            <a:endParaRPr lang="en-CA"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5733" tIns="47867" rIns="95733" bIns="47867"/>
          <a:lstStyle/>
          <a:p>
            <a:endParaRPr lang="en-US" smtClean="0"/>
          </a:p>
        </p:txBody>
      </p:sp>
      <p:sp>
        <p:nvSpPr>
          <p:cNvPr id="145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1BDE100F-9A78-49DF-8723-1D86E5C0A57F}" type="slidenum">
              <a:rPr lang="en-CA" sz="1300"/>
              <a:pPr algn="r" defTabSz="956543"/>
              <a:t>5</a:t>
            </a:fld>
            <a:endParaRPr lang="en-CA" sz="13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50</a:t>
            </a:fld>
            <a:endParaRPr lang="en-CA" sz="13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51</a:t>
            </a:fld>
            <a:endParaRPr lang="en-CA" sz="13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52</a:t>
            </a:fld>
            <a:endParaRPr lang="en-CA" sz="13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53</a:t>
            </a:fld>
            <a:endParaRPr lang="en-CA" sz="13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54</a:t>
            </a:fld>
            <a:endParaRPr lang="en-CA" sz="13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258888" y="720725"/>
            <a:ext cx="4800600" cy="3600450"/>
          </a:xfrm>
          <a:ln/>
        </p:spPr>
      </p:sp>
      <p:sp>
        <p:nvSpPr>
          <p:cNvPr id="107522" name="Notes Placeholder 2"/>
          <p:cNvSpPr>
            <a:spLocks noGrp="1"/>
          </p:cNvSpPr>
          <p:nvPr>
            <p:ph type="body" idx="1"/>
          </p:nvPr>
        </p:nvSpPr>
        <p:spPr>
          <a:noFill/>
          <a:ln/>
        </p:spPr>
        <p:txBody>
          <a:bodyPr lIns="96372" tIns="48186" rIns="96372" bIns="48186"/>
          <a:lstStyle/>
          <a:p>
            <a:endParaRPr lang="en-US" smtClean="0"/>
          </a:p>
        </p:txBody>
      </p:sp>
      <p:sp>
        <p:nvSpPr>
          <p:cNvPr id="107523"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6372" tIns="48186" rIns="96372" bIns="48186" anchor="b"/>
          <a:lstStyle/>
          <a:p>
            <a:pPr algn="r" defTabSz="963256"/>
            <a:fld id="{E2F8C8D1-C07B-486C-A4C6-C3D38AD33BF8}" type="slidenum">
              <a:rPr lang="en-CA" sz="1300"/>
              <a:pPr algn="r" defTabSz="963256"/>
              <a:t>55</a:t>
            </a:fld>
            <a:endParaRPr lang="en-CA" sz="13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lIns="95733" tIns="47867" rIns="95733" bIns="47867"/>
          <a:lstStyle/>
          <a:p>
            <a:endParaRPr lang="en-US" smtClean="0"/>
          </a:p>
        </p:txBody>
      </p:sp>
      <p:sp>
        <p:nvSpPr>
          <p:cNvPr id="60419" name="Slide Number Placeholder 3"/>
          <p:cNvSpPr txBox="1">
            <a:spLocks noGrp="1"/>
          </p:cNvSpPr>
          <p:nvPr/>
        </p:nvSpPr>
        <p:spPr bwMode="auto">
          <a:xfrm>
            <a:off x="4143588" y="9119474"/>
            <a:ext cx="3169920" cy="480060"/>
          </a:xfrm>
          <a:prstGeom prst="rect">
            <a:avLst/>
          </a:prstGeom>
          <a:noFill/>
          <a:ln w="9525">
            <a:noFill/>
            <a:miter lim="800000"/>
            <a:headEnd/>
            <a:tailEnd/>
          </a:ln>
        </p:spPr>
        <p:txBody>
          <a:bodyPr lIns="95733" tIns="47867" rIns="95733" bIns="47867" anchor="b"/>
          <a:lstStyle/>
          <a:p>
            <a:pPr algn="r" defTabSz="956543"/>
            <a:fld id="{639669E7-3BDD-43E3-8183-46F1CD659182}" type="slidenum">
              <a:rPr lang="en-CA" sz="1300"/>
              <a:pPr algn="r" defTabSz="956543"/>
              <a:t>6</a:t>
            </a:fld>
            <a:endParaRPr lang="en-CA"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lIns="95733" tIns="47867" rIns="95733" bIns="47867"/>
          <a:lstStyle/>
          <a:p>
            <a:endParaRPr lang="en-US" smtClean="0"/>
          </a:p>
        </p:txBody>
      </p:sp>
      <p:sp>
        <p:nvSpPr>
          <p:cNvPr id="6246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5733" tIns="47867" rIns="95733" bIns="47867" anchor="b"/>
          <a:lstStyle/>
          <a:p>
            <a:pPr algn="r" defTabSz="956543"/>
            <a:fld id="{B150A96B-B06F-4127-BC9D-C952B4820DE9}" type="slidenum">
              <a:rPr lang="en-CA" sz="1300"/>
              <a:pPr algn="r" defTabSz="956543"/>
              <a:t>7</a:t>
            </a:fld>
            <a:endParaRPr lang="en-CA"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Black)">
    <p:bg>
      <p:bgPr>
        <a:solidFill>
          <a:schemeClr val="tx1"/>
        </a:solid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342900" y="4248150"/>
            <a:ext cx="8462963" cy="636588"/>
          </a:xfrm>
          <a:prstGeom prst="rect">
            <a:avLst/>
          </a:prstGeom>
          <a:solidFill>
            <a:srgbClr val="FF0000"/>
          </a:solidFill>
          <a:ln w="9525">
            <a:noFill/>
            <a:miter lim="800000"/>
            <a:headEnd/>
            <a:tailEnd/>
          </a:ln>
        </p:spPr>
        <p:txBody>
          <a:bodyPr wrap="none" anchor="ctr"/>
          <a:lstStyle/>
          <a:p>
            <a:endParaRPr lang="en-US">
              <a:solidFill>
                <a:srgbClr val="000000"/>
              </a:solidFill>
            </a:endParaRPr>
          </a:p>
        </p:txBody>
      </p:sp>
      <p:pic>
        <p:nvPicPr>
          <p:cNvPr id="5" name="Picture 8" descr="1c_revBlack_rgb_powerpoint"/>
          <p:cNvPicPr>
            <a:picLocks noChangeAspect="1" noChangeArrowheads="1"/>
          </p:cNvPicPr>
          <p:nvPr/>
        </p:nvPicPr>
        <p:blipFill>
          <a:blip r:embed="rId3" cstate="print"/>
          <a:srcRect/>
          <a:stretch>
            <a:fillRect/>
          </a:stretch>
        </p:blipFill>
        <p:spPr bwMode="auto">
          <a:xfrm>
            <a:off x="6791325" y="4386263"/>
            <a:ext cx="1408113" cy="330200"/>
          </a:xfrm>
          <a:prstGeom prst="rect">
            <a:avLst/>
          </a:prstGeom>
          <a:noFill/>
          <a:ln w="9525">
            <a:noFill/>
            <a:miter lim="800000"/>
            <a:headEnd/>
            <a:tailEnd/>
          </a:ln>
        </p:spPr>
      </p:pic>
      <p:sp>
        <p:nvSpPr>
          <p:cNvPr id="129026" name="Rectangle 2"/>
          <p:cNvSpPr>
            <a:spLocks noGrp="1" noChangeArrowheads="1"/>
          </p:cNvSpPr>
          <p:nvPr>
            <p:ph type="ctrTitle"/>
          </p:nvPr>
        </p:nvSpPr>
        <p:spPr>
          <a:xfrm>
            <a:off x="342900" y="2628900"/>
            <a:ext cx="8458200" cy="1470025"/>
          </a:xfrm>
        </p:spPr>
        <p:txBody>
          <a:bodyPr/>
          <a:lstStyle>
            <a:lvl1pPr>
              <a:defRPr sz="4000">
                <a:solidFill>
                  <a:schemeClr val="tx2"/>
                </a:solidFill>
              </a:defRPr>
            </a:lvl1pPr>
          </a:lstStyle>
          <a:p>
            <a:r>
              <a:rPr lang="en-US" smtClean="0"/>
              <a:t>Click to edit Master title style</a:t>
            </a:r>
            <a:endParaRPr lang="en-US"/>
          </a:p>
        </p:txBody>
      </p:sp>
      <p:sp>
        <p:nvSpPr>
          <p:cNvPr id="129027" name="Rectangle 3"/>
          <p:cNvSpPr>
            <a:spLocks noGrp="1" noChangeArrowheads="1"/>
          </p:cNvSpPr>
          <p:nvPr>
            <p:ph type="subTitle" idx="1"/>
          </p:nvPr>
        </p:nvSpPr>
        <p:spPr>
          <a:xfrm>
            <a:off x="342900" y="5006975"/>
            <a:ext cx="8458200" cy="1485900"/>
          </a:xfrm>
          <a:ln/>
        </p:spPr>
        <p:txBody>
          <a:bodyPr/>
          <a:lstStyle>
            <a:lvl1pPr marL="0" indent="0">
              <a:buFontTx/>
              <a:buNone/>
              <a:defRPr b="1">
                <a:solidFill>
                  <a:schemeClr val="tx2"/>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355600" y="6638925"/>
            <a:ext cx="2133600" cy="206375"/>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2474913" y="6638925"/>
            <a:ext cx="4164012" cy="204788"/>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642100" y="6638925"/>
            <a:ext cx="2133600" cy="206375"/>
          </a:xfrm>
        </p:spPr>
        <p:txBody>
          <a:bodyPr/>
          <a:lstStyle>
            <a:lvl1pPr>
              <a:defRPr/>
            </a:lvl1pPr>
          </a:lstStyle>
          <a:p>
            <a:pPr>
              <a:defRPr/>
            </a:pPr>
            <a:fld id="{15F39327-9D4C-4740-91D5-CA9F9323610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136B7594-1112-459C-B050-D38F2E6E3BC8}" type="datetimeFigureOut">
              <a:rPr lang="en-US"/>
              <a:pPr>
                <a:defRPr/>
              </a:pPr>
              <a:t>11/13/2014</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DA62768-8B0D-4E78-A3E5-50F8F93C4E7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FE8DB1B-502E-40CA-909B-05B7592794A4}" type="datetimeFigureOut">
              <a:rPr lang="en-US"/>
              <a:pPr>
                <a:defRPr/>
              </a:pPr>
              <a:t>11/13/2014</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C5ADB54-FDEB-4D31-8213-CCD9F052FFF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1177E7C-EA42-4FDC-BA16-00F722B6F47A}" type="datetimeFigureOut">
              <a:rPr lang="en-US"/>
              <a:pPr>
                <a:defRPr/>
              </a:pPr>
              <a:t>11/13/2014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EF97E1-05A9-4B0C-A021-8296109AC22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B1BBAC2-E83D-4D3A-B62D-1F171B4A604D}" type="datetimeFigureOut">
              <a:rPr lang="en-US"/>
              <a:pPr>
                <a:defRPr/>
              </a:pPr>
              <a:t>11/13/2014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B5445E-A3C7-417F-9253-DDBA2B279A6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DDE997B-2B37-486B-A54C-D0922032D6B6}" type="datetimeFigureOut">
              <a:rPr lang="en-US"/>
              <a:pPr>
                <a:defRPr/>
              </a:pPr>
              <a:t>11/13/2014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3F20000-327B-4B34-AD9A-E79E7DCA599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68B513BD-7735-4AFF-8D73-E98192552EB1}" type="datetimeFigureOut">
              <a:rPr lang="en-US"/>
              <a:pPr>
                <a:defRPr/>
              </a:pPr>
              <a:t>11/13/2014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C3ECED8-0E5B-4C72-A6CC-9A78FCE3D9C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47FD1E15-7725-4274-8A05-BFBD2E5B913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676E9574-4FF7-480A-82B9-F64DA8C291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80A9071F-E5BE-4F50-B2C8-A56195A9847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57600"/>
            <a:ext cx="4152900" cy="160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7" name="Rectangle 16"/>
          <p:cNvSpPr>
            <a:spLocks noGrp="1" noChangeArrowheads="1"/>
          </p:cNvSpPr>
          <p:nvPr>
            <p:ph type="sldNum" sz="quarter" idx="12"/>
          </p:nvPr>
        </p:nvSpPr>
        <p:spPr>
          <a:ln/>
        </p:spPr>
        <p:txBody>
          <a:bodyPr/>
          <a:lstStyle>
            <a:lvl1pPr>
              <a:defRPr/>
            </a:lvl1pPr>
          </a:lstStyle>
          <a:p>
            <a:pPr>
              <a:defRPr/>
            </a:pPr>
            <a:fld id="{3F0F1208-3BA1-4153-857A-A5C35EDC65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7C5537-7987-4B9F-AB30-8A1086842E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8"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9" name="Rectangle 16"/>
          <p:cNvSpPr>
            <a:spLocks noGrp="1" noChangeArrowheads="1"/>
          </p:cNvSpPr>
          <p:nvPr>
            <p:ph type="sldNum" sz="quarter" idx="12"/>
          </p:nvPr>
        </p:nvSpPr>
        <p:spPr>
          <a:ln/>
        </p:spPr>
        <p:txBody>
          <a:bodyPr/>
          <a:lstStyle>
            <a:lvl1pPr>
              <a:defRPr/>
            </a:lvl1pPr>
          </a:lstStyle>
          <a:p>
            <a:pPr>
              <a:defRPr/>
            </a:pPr>
            <a:fld id="{64B27C85-A5B9-4B64-BD68-7BFC9DB7960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4"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5" name="Rectangle 16"/>
          <p:cNvSpPr>
            <a:spLocks noGrp="1" noChangeArrowheads="1"/>
          </p:cNvSpPr>
          <p:nvPr>
            <p:ph type="sldNum" sz="quarter" idx="12"/>
          </p:nvPr>
        </p:nvSpPr>
        <p:spPr>
          <a:ln/>
        </p:spPr>
        <p:txBody>
          <a:bodyPr/>
          <a:lstStyle>
            <a:lvl1pPr>
              <a:defRPr/>
            </a:lvl1pPr>
          </a:lstStyle>
          <a:p>
            <a:pPr>
              <a:defRPr/>
            </a:pPr>
            <a:fld id="{3F3E88BD-D3BF-4A8D-B792-B3E31E0EECD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3"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4" name="Rectangle 16"/>
          <p:cNvSpPr>
            <a:spLocks noGrp="1" noChangeArrowheads="1"/>
          </p:cNvSpPr>
          <p:nvPr>
            <p:ph type="sldNum" sz="quarter" idx="12"/>
          </p:nvPr>
        </p:nvSpPr>
        <p:spPr>
          <a:ln/>
        </p:spPr>
        <p:txBody>
          <a:bodyPr/>
          <a:lstStyle>
            <a:lvl1pPr>
              <a:defRPr/>
            </a:lvl1pPr>
          </a:lstStyle>
          <a:p>
            <a:pPr>
              <a:defRPr/>
            </a:pPr>
            <a:fld id="{453D9C44-9858-481C-A2BA-40085F51647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7" name="Rectangle 16"/>
          <p:cNvSpPr>
            <a:spLocks noGrp="1" noChangeArrowheads="1"/>
          </p:cNvSpPr>
          <p:nvPr>
            <p:ph type="sldNum" sz="quarter" idx="12"/>
          </p:nvPr>
        </p:nvSpPr>
        <p:spPr>
          <a:ln/>
        </p:spPr>
        <p:txBody>
          <a:bodyPr/>
          <a:lstStyle>
            <a:lvl1pPr>
              <a:defRPr/>
            </a:lvl1pPr>
          </a:lstStyle>
          <a:p>
            <a:pPr>
              <a:defRPr/>
            </a:pPr>
            <a:fld id="{9965679E-F85A-4C9F-BEB5-D80F2393599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7" name="Rectangle 16"/>
          <p:cNvSpPr>
            <a:spLocks noGrp="1" noChangeArrowheads="1"/>
          </p:cNvSpPr>
          <p:nvPr>
            <p:ph type="sldNum" sz="quarter" idx="12"/>
          </p:nvPr>
        </p:nvSpPr>
        <p:spPr>
          <a:ln/>
        </p:spPr>
        <p:txBody>
          <a:bodyPr/>
          <a:lstStyle>
            <a:lvl1pPr>
              <a:defRPr/>
            </a:lvl1pPr>
          </a:lstStyle>
          <a:p>
            <a:pPr>
              <a:defRPr/>
            </a:pPr>
            <a:fld id="{7C5016EC-B0A9-41F6-B29D-DAEAF0B29C8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44F1A3A0-3FC8-441C-B21A-19825C9FD69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943100"/>
            <a:ext cx="2114550" cy="331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943100"/>
            <a:ext cx="6191250" cy="331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fld id="{8D83FDF7-FE22-4E59-9B07-F90114A2BAC6}" type="datetime1">
              <a:rPr lang="en-US"/>
              <a:pPr>
                <a:defRPr/>
              </a:pPr>
              <a:t>11/13/2014</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r>
              <a:rPr lang="en-US"/>
              <a:t>“TI Proprietary Information - Strictly Private”</a:t>
            </a:r>
          </a:p>
        </p:txBody>
      </p:sp>
      <p:sp>
        <p:nvSpPr>
          <p:cNvPr id="6" name="Rectangle 16"/>
          <p:cNvSpPr>
            <a:spLocks noGrp="1" noChangeArrowheads="1"/>
          </p:cNvSpPr>
          <p:nvPr>
            <p:ph type="sldNum" sz="quarter" idx="12"/>
          </p:nvPr>
        </p:nvSpPr>
        <p:spPr>
          <a:ln/>
        </p:spPr>
        <p:txBody>
          <a:bodyPr/>
          <a:lstStyle>
            <a:lvl1pPr>
              <a:defRPr/>
            </a:lvl1pPr>
          </a:lstStyle>
          <a:p>
            <a:pPr>
              <a:defRPr/>
            </a:pPr>
            <a:fld id="{10267212-053B-4382-AA3F-CD2EFF78B9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xfrm>
            <a:off x="2486025" y="6078538"/>
            <a:ext cx="4152900" cy="250825"/>
          </a:xfrm>
          <a:prstGeom prst="rect">
            <a:avLst/>
          </a:prstGeom>
          <a:ln/>
        </p:spPr>
        <p:txBody>
          <a:bodyPr/>
          <a:lstStyle>
            <a:lvl1pPr>
              <a:defRPr/>
            </a:lvl1pPr>
          </a:lstStyle>
          <a:p>
            <a:pPr>
              <a:defRPr/>
            </a:pPr>
            <a:endParaRPr lang="en-CA"/>
          </a:p>
        </p:txBody>
      </p:sp>
      <p:sp>
        <p:nvSpPr>
          <p:cNvPr id="4" name="Rectangle 5"/>
          <p:cNvSpPr>
            <a:spLocks noGrp="1" noChangeArrowheads="1"/>
          </p:cNvSpPr>
          <p:nvPr>
            <p:ph type="sldNum" sz="quarter" idx="11"/>
          </p:nvPr>
        </p:nvSpPr>
        <p:spPr>
          <a:ln/>
        </p:spPr>
        <p:txBody>
          <a:bodyPr/>
          <a:lstStyle>
            <a:lvl1pPr>
              <a:defRPr/>
            </a:lvl1pPr>
          </a:lstStyle>
          <a:p>
            <a:pPr>
              <a:defRPr/>
            </a:pPr>
            <a:fld id="{B44E416B-EEAF-4716-AA28-F58B445A57DC}"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40968"/>
            <a:ext cx="7772400" cy="1362075"/>
          </a:xfrm>
        </p:spPr>
        <p:txBody>
          <a:bodyPr anchor="t"/>
          <a:lstStyle>
            <a:lvl1pPr algn="ctr">
              <a:defRPr sz="4000" b="1" cap="all"/>
            </a:lvl1p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E58264A-3939-4EBC-B8E3-8AF48681069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2EDE903-010D-4AB2-8E4E-742DE3366A9C}" type="datetimeFigureOut">
              <a:rPr lang="en-US"/>
              <a:pPr>
                <a:defRPr/>
              </a:pPr>
              <a:t>11/13/2014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776EE1-7CC3-43C0-9F5B-B88E2609319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7B50084-03E3-4B44-A948-4F7E49AB2C17}" type="datetimeFigureOut">
              <a:rPr lang="en-US"/>
              <a:pPr>
                <a:defRPr/>
              </a:pPr>
              <a:t>11/13/2014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56CB4B7-B71E-4B5F-A0DE-D513217081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C2A4B32-B09A-43D3-8D32-1C17C8BA2701}" type="datetimeFigureOut">
              <a:rPr lang="en-US"/>
              <a:pPr>
                <a:defRPr/>
              </a:pPr>
              <a:t>11/13/2014</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0662797-5378-4CA4-A6CF-B2B5A6ED40E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62CAEBA-AC87-4A22-8BF0-A5F3B6088825}" type="datetimeFigureOut">
              <a:rPr lang="en-US"/>
              <a:pPr>
                <a:defRPr/>
              </a:pPr>
              <a:t>11/13/2014</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5461468-2982-4B4C-8F3E-A9A9848D08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9016950-4BC9-42A0-BFF2-B61427FFC19C}" type="datetimeFigureOut">
              <a:rPr lang="en-US"/>
              <a:pPr>
                <a:defRPr/>
              </a:pPr>
              <a:t>11/13/2014</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8D1214D-D149-47AD-8667-D665C5066D1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2489200" y="6038850"/>
            <a:ext cx="4144963"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F28BFE1F-9FAC-4206-B2CB-6E0CCCD06CC1}" type="slidenum">
              <a:rPr lang="en-US"/>
              <a:pPr>
                <a:defRPr/>
              </a:pPr>
              <a:t>‹#›</a:t>
            </a:fld>
            <a:endParaRPr lang="en-US"/>
          </a:p>
        </p:txBody>
      </p:sp>
      <p:sp>
        <p:nvSpPr>
          <p:cNvPr id="1031" name="Rectangle 7"/>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pic>
        <p:nvPicPr>
          <p:cNvPr id="1032" name="Picture 8" descr="ti_stk_2c_pos_rgb"/>
          <p:cNvPicPr>
            <a:picLocks noChangeAspect="1" noChangeArrowheads="1"/>
          </p:cNvPicPr>
          <p:nvPr/>
        </p:nvPicPr>
        <p:blipFill>
          <a:blip r:embed="rId6"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2" r:id="rId1"/>
    <p:sldLayoutId id="2147484163" r:id="rId2"/>
    <p:sldLayoutId id="2147484166" r:id="rId3"/>
    <p:sldLayoutId id="2147484170" r:id="rId4"/>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eaLnBrk="1" fontAlgn="base" hangingPunct="1">
        <a:spcBef>
          <a:spcPct val="0"/>
        </a:spcBef>
        <a:spcAft>
          <a:spcPct val="0"/>
        </a:spcAft>
        <a:defRPr sz="3600" b="1">
          <a:solidFill>
            <a:srgbClr val="FF0000"/>
          </a:solidFill>
          <a:latin typeface="Arial" pitchFamily="34" charset="0"/>
        </a:defRPr>
      </a:lvl6pPr>
      <a:lvl7pPr marL="914400" algn="l" rtl="0" eaLnBrk="1" fontAlgn="base" hangingPunct="1">
        <a:spcBef>
          <a:spcPct val="0"/>
        </a:spcBef>
        <a:spcAft>
          <a:spcPct val="0"/>
        </a:spcAft>
        <a:defRPr sz="3600" b="1">
          <a:solidFill>
            <a:srgbClr val="FF0000"/>
          </a:solidFill>
          <a:latin typeface="Arial" pitchFamily="34" charset="0"/>
        </a:defRPr>
      </a:lvl7pPr>
      <a:lvl8pPr marL="1371600" algn="l" rtl="0" eaLnBrk="1" fontAlgn="base" hangingPunct="1">
        <a:spcBef>
          <a:spcPct val="0"/>
        </a:spcBef>
        <a:spcAft>
          <a:spcPct val="0"/>
        </a:spcAft>
        <a:defRPr sz="3600" b="1">
          <a:solidFill>
            <a:srgbClr val="FF0000"/>
          </a:solidFill>
          <a:latin typeface="Arial" pitchFamily="34" charset="0"/>
        </a:defRPr>
      </a:lvl8pPr>
      <a:lvl9pPr marL="1828800" algn="l" rtl="0" eaLnBrk="1" fontAlgn="base" hangingPunct="1">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
        <p:nvSpPr>
          <p:cNvPr id="2051" name="Rectangle 3"/>
          <p:cNvSpPr>
            <a:spLocks noGrp="1" noChangeArrowheads="1"/>
          </p:cNvSpPr>
          <p:nvPr>
            <p:ph type="title"/>
          </p:nvPr>
        </p:nvSpPr>
        <p:spPr bwMode="auto">
          <a:xfrm>
            <a:off x="214313" y="-28575"/>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3" name="Rectangle 7"/>
          <p:cNvSpPr>
            <a:spLocks noGrp="1" noChangeArrowheads="1"/>
          </p:cNvSpPr>
          <p:nvPr>
            <p:ph type="sldNum" sz="quarter" idx="4"/>
          </p:nvPr>
        </p:nvSpPr>
        <p:spPr bwMode="auto">
          <a:xfrm>
            <a:off x="6972300" y="6613525"/>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EFA6AF28-05AB-48E4-A147-99A7750D6E00}" type="slidenum">
              <a:rPr lang="en-US"/>
              <a:pPr>
                <a:defRPr/>
              </a:pPr>
              <a:t>‹#›</a:t>
            </a:fld>
            <a:endParaRPr lang="en-US"/>
          </a:p>
        </p:txBody>
      </p:sp>
      <p:sp>
        <p:nvSpPr>
          <p:cNvPr id="2056"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2489200" y="6038850"/>
            <a:ext cx="4144963"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622A1650-FEF4-4B9A-BE2F-14906714500C}" type="slidenum">
              <a:rPr lang="en-US"/>
              <a:pPr>
                <a:defRPr/>
              </a:pPr>
              <a:t>‹#›</a:t>
            </a:fld>
            <a:endParaRPr lang="en-US"/>
          </a:p>
        </p:txBody>
      </p:sp>
      <p:sp>
        <p:nvSpPr>
          <p:cNvPr id="3079" name="Rectangle 7"/>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pic>
        <p:nvPicPr>
          <p:cNvPr id="3080" name="Picture 8"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eaLnBrk="1" fontAlgn="base" hangingPunct="1">
        <a:spcBef>
          <a:spcPct val="0"/>
        </a:spcBef>
        <a:spcAft>
          <a:spcPct val="0"/>
        </a:spcAft>
        <a:defRPr sz="3600" b="1">
          <a:solidFill>
            <a:srgbClr val="FF0000"/>
          </a:solidFill>
          <a:latin typeface="Arial" pitchFamily="34" charset="0"/>
        </a:defRPr>
      </a:lvl6pPr>
      <a:lvl7pPr marL="914400" algn="l" rtl="0" eaLnBrk="1" fontAlgn="base" hangingPunct="1">
        <a:spcBef>
          <a:spcPct val="0"/>
        </a:spcBef>
        <a:spcAft>
          <a:spcPct val="0"/>
        </a:spcAft>
        <a:defRPr sz="3600" b="1">
          <a:solidFill>
            <a:srgbClr val="FF0000"/>
          </a:solidFill>
          <a:latin typeface="Arial" pitchFamily="34" charset="0"/>
        </a:defRPr>
      </a:lvl7pPr>
      <a:lvl8pPr marL="1371600" algn="l" rtl="0" eaLnBrk="1" fontAlgn="base" hangingPunct="1">
        <a:spcBef>
          <a:spcPct val="0"/>
        </a:spcBef>
        <a:spcAft>
          <a:spcPct val="0"/>
        </a:spcAft>
        <a:defRPr sz="3600" b="1">
          <a:solidFill>
            <a:srgbClr val="FF0000"/>
          </a:solidFill>
          <a:latin typeface="Arial" pitchFamily="34" charset="0"/>
        </a:defRPr>
      </a:lvl8pPr>
      <a:lvl9pPr marL="1828800" algn="l" rtl="0" eaLnBrk="1" fontAlgn="base" hangingPunct="1">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ti_stk_2c_pos_rgb"/>
          <p:cNvPicPr>
            <a:picLocks noChangeAspect="1" noChangeArrowheads="1"/>
          </p:cNvPicPr>
          <p:nvPr/>
        </p:nvPicPr>
        <p:blipFill>
          <a:blip r:embed="rId2" cstate="print"/>
          <a:srcRect/>
          <a:stretch>
            <a:fillRect/>
          </a:stretch>
        </p:blipFill>
        <p:spPr bwMode="auto">
          <a:xfrm>
            <a:off x="6629400" y="6418263"/>
            <a:ext cx="1136650" cy="280987"/>
          </a:xfrm>
          <a:prstGeom prst="rect">
            <a:avLst/>
          </a:prstGeom>
          <a:noFill/>
          <a:ln w="9525">
            <a:noFill/>
            <a:miter lim="800000"/>
            <a:headEnd/>
            <a:tailEnd/>
          </a:ln>
        </p:spPr>
      </p:pic>
      <p:sp>
        <p:nvSpPr>
          <p:cNvPr id="4099" name="Rectangle 3"/>
          <p:cNvSpPr>
            <a:spLocks noGrp="1" noChangeArrowheads="1"/>
          </p:cNvSpPr>
          <p:nvPr>
            <p:ph type="title"/>
          </p:nvPr>
        </p:nvSpPr>
        <p:spPr bwMode="auto">
          <a:xfrm>
            <a:off x="214313" y="-28575"/>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pitchFamily="34" charset="0"/>
              </a:defRPr>
            </a:lvl1pPr>
          </a:lstStyle>
          <a:p>
            <a:pPr>
              <a:defRPr/>
            </a:pPr>
            <a:endParaRPr lang="en-US"/>
          </a:p>
        </p:txBody>
      </p:sp>
      <p:sp>
        <p:nvSpPr>
          <p:cNvPr id="4102" name="Rectangle 6"/>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pitchFamily="34" charset="0"/>
              </a:defRPr>
            </a:lvl1pPr>
          </a:lstStyle>
          <a:p>
            <a:pPr>
              <a:defRPr/>
            </a:pPr>
            <a:endParaRPr lang="en-US"/>
          </a:p>
        </p:txBody>
      </p:sp>
      <p:sp>
        <p:nvSpPr>
          <p:cNvPr id="4103" name="Rectangle 7"/>
          <p:cNvSpPr>
            <a:spLocks noGrp="1" noChangeArrowheads="1"/>
          </p:cNvSpPr>
          <p:nvPr>
            <p:ph type="sldNum" sz="quarter" idx="4"/>
          </p:nvPr>
        </p:nvSpPr>
        <p:spPr bwMode="auto">
          <a:xfrm>
            <a:off x="6972300" y="6613525"/>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pitchFamily="34" charset="0"/>
              </a:defRPr>
            </a:lvl1pPr>
          </a:lstStyle>
          <a:p>
            <a:pPr>
              <a:defRPr/>
            </a:pPr>
            <a:fld id="{0ADAED30-1460-4443-AE87-6E4459FE4B87}" type="slidenum">
              <a:rPr lang="en-US"/>
              <a:pPr>
                <a:defRPr/>
              </a:pPr>
              <a:t>‹#›</a:t>
            </a:fld>
            <a:endParaRPr lang="en-US"/>
          </a:p>
        </p:txBody>
      </p:sp>
      <p:sp>
        <p:nvSpPr>
          <p:cNvPr id="4104" name="Rectangle 8"/>
          <p:cNvSpPr>
            <a:spLocks noChangeArrowheads="1"/>
          </p:cNvSpPr>
          <p:nvPr/>
        </p:nvSpPr>
        <p:spPr bwMode="auto">
          <a:xfrm>
            <a:off x="338138" y="6330950"/>
            <a:ext cx="8462962" cy="461963"/>
          </a:xfrm>
          <a:prstGeom prst="rect">
            <a:avLst/>
          </a:prstGeom>
          <a:noFill/>
          <a:ln w="9525">
            <a:solidFill>
              <a:schemeClr val="tx1"/>
            </a:solidFill>
            <a:miter lim="800000"/>
            <a:headEnd/>
            <a:tailEnd/>
          </a:ln>
        </p:spPr>
        <p:txBody>
          <a:bodyPr wrap="none" anchor="ctr"/>
          <a:lstStyle/>
          <a:p>
            <a:endParaRPr lang="en-US">
              <a:solidFill>
                <a:srgbClr val="000000"/>
              </a:solidFill>
            </a:endParaRPr>
          </a:p>
        </p:txBody>
      </p:sp>
      <p:sp>
        <p:nvSpPr>
          <p:cNvPr id="4105" name="TextBox 8"/>
          <p:cNvSpPr txBox="1">
            <a:spLocks noChangeArrowheads="1"/>
          </p:cNvSpPr>
          <p:nvPr userDrawn="1"/>
        </p:nvSpPr>
        <p:spPr bwMode="auto">
          <a:xfrm>
            <a:off x="6400800" y="0"/>
            <a:ext cx="2743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100" smtClean="0">
                <a:solidFill>
                  <a:srgbClr val="FF0000"/>
                </a:solidFill>
              </a:rPr>
              <a:t>MSP430 | Ultra-Low Power is in our DNA</a:t>
            </a:r>
            <a:endParaRPr lang="en-US" smtClean="0">
              <a:solidFill>
                <a:srgbClr val="FF0000"/>
              </a:solidFill>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6"/>
          <p:cNvSpPr>
            <a:spLocks noGrp="1"/>
          </p:cNvSpPr>
          <p:nvPr>
            <p:ph type="dt" sz="half" idx="2"/>
          </p:nvPr>
        </p:nvSpPr>
        <p:spPr bwMode="auto">
          <a:xfrm>
            <a:off x="3556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800">
                <a:solidFill>
                  <a:srgbClr val="000000"/>
                </a:solidFill>
                <a:latin typeface="Calibri" pitchFamily="34" charset="0"/>
              </a:defRPr>
            </a:lvl1pPr>
          </a:lstStyle>
          <a:p>
            <a:pPr>
              <a:defRPr/>
            </a:pPr>
            <a:endParaRPr lang="en-US"/>
          </a:p>
        </p:txBody>
      </p:sp>
      <p:sp>
        <p:nvSpPr>
          <p:cNvPr id="10" name="Footer Placeholder 7"/>
          <p:cNvSpPr>
            <a:spLocks noGrp="1"/>
          </p:cNvSpPr>
          <p:nvPr>
            <p:ph type="ftr" sz="quarter" idx="3"/>
          </p:nvPr>
        </p:nvSpPr>
        <p:spPr bwMode="auto">
          <a:xfrm>
            <a:off x="3114675" y="6038850"/>
            <a:ext cx="2895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800">
                <a:solidFill>
                  <a:srgbClr val="000000"/>
                </a:solidFill>
                <a:latin typeface="Calibri" pitchFamily="34" charset="0"/>
              </a:defRPr>
            </a:lvl1pPr>
          </a:lstStyle>
          <a:p>
            <a:pPr>
              <a:defRPr/>
            </a:pPr>
            <a:endParaRPr lang="en-US"/>
          </a:p>
        </p:txBody>
      </p:sp>
      <p:sp>
        <p:nvSpPr>
          <p:cNvPr id="11" name="Slide Number Placeholder 8"/>
          <p:cNvSpPr>
            <a:spLocks noGrp="1"/>
          </p:cNvSpPr>
          <p:nvPr>
            <p:ph type="sldNum" sz="quarter" idx="4"/>
          </p:nvPr>
        </p:nvSpPr>
        <p:spPr bwMode="auto">
          <a:xfrm>
            <a:off x="66421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800">
                <a:solidFill>
                  <a:srgbClr val="000000"/>
                </a:solidFill>
                <a:latin typeface="Calibri" pitchFamily="34" charset="0"/>
              </a:defRPr>
            </a:lvl1pPr>
          </a:lstStyle>
          <a:p>
            <a:pPr>
              <a:defRPr/>
            </a:pPr>
            <a:fld id="{E5EE8489-35F9-498E-BC0F-9B685EFA0734}"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600" b="1">
          <a:solidFill>
            <a:srgbClr val="FF0000"/>
          </a:solidFill>
          <a:latin typeface="Arial" pitchFamily="34" charset="0"/>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eaLnBrk="1" fontAlgn="base" hangingPunct="1">
        <a:spcBef>
          <a:spcPct val="0"/>
        </a:spcBef>
        <a:spcAft>
          <a:spcPct val="0"/>
        </a:spcAft>
        <a:defRPr sz="3600" b="1">
          <a:solidFill>
            <a:srgbClr val="FF0000"/>
          </a:solidFill>
          <a:latin typeface="Arial" pitchFamily="34" charset="0"/>
        </a:defRPr>
      </a:lvl6pPr>
      <a:lvl7pPr marL="914400" algn="l" rtl="0" eaLnBrk="1" fontAlgn="base" hangingPunct="1">
        <a:spcBef>
          <a:spcPct val="0"/>
        </a:spcBef>
        <a:spcAft>
          <a:spcPct val="0"/>
        </a:spcAft>
        <a:defRPr sz="3600" b="1">
          <a:solidFill>
            <a:srgbClr val="FF0000"/>
          </a:solidFill>
          <a:latin typeface="Arial" pitchFamily="34" charset="0"/>
        </a:defRPr>
      </a:lvl7pPr>
      <a:lvl8pPr marL="1371600" algn="l" rtl="0" eaLnBrk="1" fontAlgn="base" hangingPunct="1">
        <a:spcBef>
          <a:spcPct val="0"/>
        </a:spcBef>
        <a:spcAft>
          <a:spcPct val="0"/>
        </a:spcAft>
        <a:defRPr sz="3600" b="1">
          <a:solidFill>
            <a:srgbClr val="FF0000"/>
          </a:solidFill>
          <a:latin typeface="Arial" pitchFamily="34" charset="0"/>
        </a:defRPr>
      </a:lvl8pPr>
      <a:lvl9pPr marL="1828800" algn="l" rtl="0" eaLnBrk="1" fontAlgn="base" hangingPunct="1">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1c_revBlack_rgb_powerpoint"/>
          <p:cNvPicPr>
            <a:picLocks noChangeAspect="1" noChangeArrowheads="1"/>
          </p:cNvPicPr>
          <p:nvPr/>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
        <p:nvSpPr>
          <p:cNvPr id="6147" name="Rectangle 8"/>
          <p:cNvSpPr>
            <a:spLocks noChangeArrowheads="1"/>
          </p:cNvSpPr>
          <p:nvPr/>
        </p:nvSpPr>
        <p:spPr bwMode="auto">
          <a:xfrm>
            <a:off x="338138" y="6330950"/>
            <a:ext cx="8462962" cy="461963"/>
          </a:xfrm>
          <a:prstGeom prst="rect">
            <a:avLst/>
          </a:prstGeom>
          <a:noFill/>
          <a:ln w="9525">
            <a:solidFill>
              <a:schemeClr val="tx2"/>
            </a:solidFill>
            <a:miter lim="800000"/>
            <a:headEnd/>
            <a:tailEnd/>
          </a:ln>
        </p:spPr>
        <p:txBody>
          <a:bodyPr wrap="none" anchor="ctr"/>
          <a:lstStyle/>
          <a:p>
            <a:endParaRPr lang="en-US">
              <a:solidFill>
                <a:srgbClr val="000000"/>
              </a:solidFill>
            </a:endParaRPr>
          </a:p>
        </p:txBody>
      </p:sp>
      <p:sp>
        <p:nvSpPr>
          <p:cNvPr id="6148" name="Rectangle 9"/>
          <p:cNvSpPr>
            <a:spLocks noChangeArrowheads="1"/>
          </p:cNvSpPr>
          <p:nvPr/>
        </p:nvSpPr>
        <p:spPr bwMode="auto">
          <a:xfrm>
            <a:off x="338138" y="6330950"/>
            <a:ext cx="8462962" cy="461963"/>
          </a:xfrm>
          <a:prstGeom prst="rect">
            <a:avLst/>
          </a:prstGeom>
          <a:noFill/>
          <a:ln w="9525">
            <a:solidFill>
              <a:schemeClr val="tx2"/>
            </a:solidFill>
            <a:miter lim="800000"/>
            <a:headEnd/>
            <a:tailEnd/>
          </a:ln>
        </p:spPr>
        <p:txBody>
          <a:bodyPr wrap="none" anchor="ctr"/>
          <a:lstStyle/>
          <a:p>
            <a:endParaRPr lang="en-US">
              <a:solidFill>
                <a:srgbClr val="000000"/>
              </a:solidFill>
            </a:endParaRPr>
          </a:p>
        </p:txBody>
      </p:sp>
      <p:sp>
        <p:nvSpPr>
          <p:cNvPr id="6149" name="Rectangle 2"/>
          <p:cNvSpPr>
            <a:spLocks noGrp="1" noChangeArrowheads="1"/>
          </p:cNvSpPr>
          <p:nvPr>
            <p:ph type="title"/>
          </p:nvPr>
        </p:nvSpPr>
        <p:spPr bwMode="auto">
          <a:xfrm>
            <a:off x="333375"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5"/>
          <p:cNvSpPr>
            <a:spLocks noGrp="1" noChangeArrowheads="1"/>
          </p:cNvSpPr>
          <p:nvPr>
            <p:ph type="dt" sz="half" idx="2"/>
          </p:nvPr>
        </p:nvSpPr>
        <p:spPr bwMode="auto">
          <a:xfrm>
            <a:off x="3556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lnSpc>
                <a:spcPct val="100000"/>
              </a:lnSpc>
              <a:spcBef>
                <a:spcPts val="0"/>
              </a:spcBef>
              <a:spcAft>
                <a:spcPts val="0"/>
              </a:spcAft>
              <a:defRPr sz="800" b="0" u="none">
                <a:solidFill>
                  <a:srgbClr val="FFFFFF"/>
                </a:solidFill>
                <a:latin typeface="+mn-lt"/>
                <a:ea typeface="+mn-ea"/>
              </a:defRPr>
            </a:lvl1pPr>
          </a:lstStyle>
          <a:p>
            <a:pPr>
              <a:defRPr/>
            </a:pPr>
            <a:fld id="{6E772835-F0B4-4074-BA7C-8FF960399609}" type="datetimeFigureOut">
              <a:rPr lang="en-US"/>
              <a:pPr>
                <a:defRPr/>
              </a:pPr>
              <a:t>11/13/2014</a:t>
            </a:fld>
            <a:endParaRPr lang="en-US"/>
          </a:p>
        </p:txBody>
      </p:sp>
      <p:sp>
        <p:nvSpPr>
          <p:cNvPr id="14" name="Rectangle 6"/>
          <p:cNvSpPr>
            <a:spLocks noGrp="1" noChangeArrowheads="1"/>
          </p:cNvSpPr>
          <p:nvPr>
            <p:ph type="ftr" sz="quarter" idx="3"/>
          </p:nvPr>
        </p:nvSpPr>
        <p:spPr bwMode="auto">
          <a:xfrm>
            <a:off x="2500313" y="6038850"/>
            <a:ext cx="4135437" cy="2952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lnSpc>
                <a:spcPct val="100000"/>
              </a:lnSpc>
              <a:spcBef>
                <a:spcPts val="0"/>
              </a:spcBef>
              <a:spcAft>
                <a:spcPts val="0"/>
              </a:spcAft>
              <a:defRPr sz="800" b="0" u="none">
                <a:solidFill>
                  <a:srgbClr val="FFFFFF"/>
                </a:solidFill>
                <a:latin typeface="+mn-lt"/>
                <a:ea typeface="+mn-ea"/>
              </a:defRPr>
            </a:lvl1pPr>
          </a:lstStyle>
          <a:p>
            <a:pPr>
              <a:defRPr/>
            </a:pPr>
            <a:endParaRPr lang="en-US"/>
          </a:p>
        </p:txBody>
      </p:sp>
      <p:sp>
        <p:nvSpPr>
          <p:cNvPr id="15" name="Rectangle 7"/>
          <p:cNvSpPr>
            <a:spLocks noGrp="1" noChangeArrowheads="1"/>
          </p:cNvSpPr>
          <p:nvPr>
            <p:ph type="sldNum" sz="quarter" idx="4"/>
          </p:nvPr>
        </p:nvSpPr>
        <p:spPr bwMode="auto">
          <a:xfrm>
            <a:off x="6642100" y="6038850"/>
            <a:ext cx="2133600" cy="2063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lnSpc>
                <a:spcPct val="100000"/>
              </a:lnSpc>
              <a:spcBef>
                <a:spcPts val="0"/>
              </a:spcBef>
              <a:spcAft>
                <a:spcPts val="0"/>
              </a:spcAft>
              <a:defRPr sz="800" b="0" u="none">
                <a:solidFill>
                  <a:srgbClr val="FFFFFF"/>
                </a:solidFill>
                <a:latin typeface="+mn-lt"/>
                <a:ea typeface="+mn-ea"/>
              </a:defRPr>
            </a:lvl1pPr>
          </a:lstStyle>
          <a:p>
            <a:pPr>
              <a:defRPr/>
            </a:pPr>
            <a:fld id="{2015EA88-1251-4FCF-A317-50E4F13BFE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pitchFamily="34" charset="0"/>
        </a:defRPr>
      </a:lvl2pPr>
      <a:lvl3pPr algn="l" rtl="0" eaLnBrk="0" fontAlgn="base" hangingPunct="0">
        <a:spcBef>
          <a:spcPct val="0"/>
        </a:spcBef>
        <a:spcAft>
          <a:spcPct val="0"/>
        </a:spcAft>
        <a:defRPr sz="3600" b="1">
          <a:solidFill>
            <a:srgbClr val="FF0000"/>
          </a:solidFill>
          <a:latin typeface="Arial" pitchFamily="34" charset="0"/>
        </a:defRPr>
      </a:lvl3pPr>
      <a:lvl4pPr algn="l" rtl="0" eaLnBrk="0" fontAlgn="base" hangingPunct="0">
        <a:spcBef>
          <a:spcPct val="0"/>
        </a:spcBef>
        <a:spcAft>
          <a:spcPct val="0"/>
        </a:spcAft>
        <a:defRPr sz="3600" b="1">
          <a:solidFill>
            <a:srgbClr val="FF0000"/>
          </a:solidFill>
          <a:latin typeface="Arial" pitchFamily="34" charset="0"/>
        </a:defRPr>
      </a:lvl4pPr>
      <a:lvl5pPr algn="l" rtl="0" eaLnBrk="0" fontAlgn="base" hangingPunct="0">
        <a:spcBef>
          <a:spcPct val="0"/>
        </a:spcBef>
        <a:spcAft>
          <a:spcPct val="0"/>
        </a:spcAft>
        <a:defRPr sz="3600" b="1">
          <a:solidFill>
            <a:srgbClr val="FF0000"/>
          </a:solidFill>
          <a:latin typeface="Arial" pitchFamily="34" charset="0"/>
        </a:defRPr>
      </a:lvl5pPr>
      <a:lvl6pPr marL="457200" algn="l" rtl="0" fontAlgn="base">
        <a:spcBef>
          <a:spcPct val="0"/>
        </a:spcBef>
        <a:spcAft>
          <a:spcPct val="0"/>
        </a:spcAft>
        <a:defRPr sz="3600" b="1">
          <a:solidFill>
            <a:srgbClr val="FF0000"/>
          </a:solidFill>
          <a:latin typeface="Arial" pitchFamily="34" charset="0"/>
        </a:defRPr>
      </a:lvl6pPr>
      <a:lvl7pPr marL="914400" algn="l" rtl="0" fontAlgn="base">
        <a:spcBef>
          <a:spcPct val="0"/>
        </a:spcBef>
        <a:spcAft>
          <a:spcPct val="0"/>
        </a:spcAft>
        <a:defRPr sz="3600" b="1">
          <a:solidFill>
            <a:srgbClr val="FF0000"/>
          </a:solidFill>
          <a:latin typeface="Arial" pitchFamily="34" charset="0"/>
        </a:defRPr>
      </a:lvl7pPr>
      <a:lvl8pPr marL="1371600" algn="l" rtl="0" fontAlgn="base">
        <a:spcBef>
          <a:spcPct val="0"/>
        </a:spcBef>
        <a:spcAft>
          <a:spcPct val="0"/>
        </a:spcAft>
        <a:defRPr sz="3600" b="1">
          <a:solidFill>
            <a:srgbClr val="FF0000"/>
          </a:solidFill>
          <a:latin typeface="Arial" pitchFamily="34" charset="0"/>
        </a:defRPr>
      </a:lvl8pPr>
      <a:lvl9pPr marL="1828800" algn="l" rtl="0" fontAlgn="base">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342900" y="1943100"/>
            <a:ext cx="84582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4"/>
          <p:cNvSpPr>
            <a:spLocks noGrp="1" noChangeArrowheads="1"/>
          </p:cNvSpPr>
          <p:nvPr>
            <p:ph type="body" idx="1"/>
          </p:nvPr>
        </p:nvSpPr>
        <p:spPr bwMode="auto">
          <a:xfrm>
            <a:off x="342900" y="3657600"/>
            <a:ext cx="8458200" cy="1600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68622" name="Rectangle 1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Arial" charset="0"/>
              </a:defRPr>
            </a:lvl1pPr>
          </a:lstStyle>
          <a:p>
            <a:pPr>
              <a:defRPr/>
            </a:pPr>
            <a:fld id="{8D83FDF7-FE22-4E59-9B07-F90114A2BAC6}" type="datetime1">
              <a:rPr lang="en-US"/>
              <a:pPr>
                <a:defRPr/>
              </a:pPr>
              <a:t>11/13/2014</a:t>
            </a:fld>
            <a:endParaRPr lang="en-US"/>
          </a:p>
        </p:txBody>
      </p:sp>
      <p:sp>
        <p:nvSpPr>
          <p:cNvPr id="68623" name="Rectangle 15"/>
          <p:cNvSpPr>
            <a:spLocks noGrp="1" noChangeArrowheads="1"/>
          </p:cNvSpPr>
          <p:nvPr>
            <p:ph type="ftr" sz="quarter" idx="3"/>
          </p:nvPr>
        </p:nvSpPr>
        <p:spPr bwMode="auto">
          <a:xfrm>
            <a:off x="2486025" y="6038850"/>
            <a:ext cx="41529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defRPr>
            </a:lvl1pPr>
          </a:lstStyle>
          <a:p>
            <a:pPr>
              <a:defRPr/>
            </a:pPr>
            <a:r>
              <a:rPr lang="en-US"/>
              <a:t>“TI Proprietary Information - Strictly Private”</a:t>
            </a:r>
          </a:p>
        </p:txBody>
      </p:sp>
      <p:sp>
        <p:nvSpPr>
          <p:cNvPr id="68624" name="Rectangle 1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Arial" charset="0"/>
              </a:defRPr>
            </a:lvl1pPr>
          </a:lstStyle>
          <a:p>
            <a:pPr>
              <a:defRPr/>
            </a:pPr>
            <a:fld id="{B1FF1F03-72F4-45D9-BFE0-E037E819471C}" type="slidenum">
              <a:rPr lang="en-US"/>
              <a:pPr>
                <a:defRPr/>
              </a:pPr>
              <a:t>‹#›</a:t>
            </a:fld>
            <a:endParaRPr lang="en-US"/>
          </a:p>
        </p:txBody>
      </p:sp>
      <p:sp>
        <p:nvSpPr>
          <p:cNvPr id="7175" name="Rectangle 17"/>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p:spPr>
        <p:txBody>
          <a:bodyPr wrap="none" anchor="ctr"/>
          <a:lstStyle/>
          <a:p>
            <a:endParaRPr lang="en-US">
              <a:solidFill>
                <a:srgbClr val="000000"/>
              </a:solidFill>
            </a:endParaRPr>
          </a:p>
        </p:txBody>
      </p:sp>
      <p:pic>
        <p:nvPicPr>
          <p:cNvPr id="7176" name="Picture 19" descr="1c_revBlack_rgb_powerpoint"/>
          <p:cNvPicPr>
            <a:picLocks noChangeAspect="1" noChangeArrowheads="1"/>
          </p:cNvPicPr>
          <p:nvPr userDrawn="1"/>
        </p:nvPicPr>
        <p:blipFill>
          <a:blip r:embed="rId13" cstate="print"/>
          <a:srcRect/>
          <a:stretch>
            <a:fillRect/>
          </a:stretch>
        </p:blipFill>
        <p:spPr bwMode="auto">
          <a:xfrm>
            <a:off x="6638925" y="6427788"/>
            <a:ext cx="1119188" cy="261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iming>
    <p:tnLst>
      <p:par>
        <p:cTn id="1" dur="indefinite" restart="never" nodeType="tmRoot"/>
      </p:par>
    </p:tnLst>
  </p:timing>
  <p:hf hdr="0"/>
  <p:txStyles>
    <p:titleStyle>
      <a:lvl1pPr algn="l" rtl="0" eaLnBrk="0" fontAlgn="base" hangingPunct="0">
        <a:lnSpc>
          <a:spcPct val="85000"/>
        </a:lnSpc>
        <a:spcBef>
          <a:spcPct val="0"/>
        </a:spcBef>
        <a:spcAft>
          <a:spcPct val="0"/>
        </a:spcAft>
        <a:defRPr sz="4000" b="1">
          <a:solidFill>
            <a:schemeClr val="tx1"/>
          </a:solidFill>
          <a:latin typeface="+mj-lt"/>
          <a:ea typeface="+mj-ea"/>
          <a:cs typeface="+mj-cs"/>
        </a:defRPr>
      </a:lvl1pPr>
      <a:lvl2pPr algn="l" rtl="0" eaLnBrk="0" fontAlgn="base" hangingPunct="0">
        <a:lnSpc>
          <a:spcPct val="85000"/>
        </a:lnSpc>
        <a:spcBef>
          <a:spcPct val="0"/>
        </a:spcBef>
        <a:spcAft>
          <a:spcPct val="0"/>
        </a:spcAft>
        <a:defRPr sz="4000" b="1">
          <a:solidFill>
            <a:schemeClr val="tx1"/>
          </a:solidFill>
          <a:latin typeface="Arial" charset="0"/>
        </a:defRPr>
      </a:lvl2pPr>
      <a:lvl3pPr algn="l" rtl="0" eaLnBrk="0" fontAlgn="base" hangingPunct="0">
        <a:lnSpc>
          <a:spcPct val="85000"/>
        </a:lnSpc>
        <a:spcBef>
          <a:spcPct val="0"/>
        </a:spcBef>
        <a:spcAft>
          <a:spcPct val="0"/>
        </a:spcAft>
        <a:defRPr sz="4000" b="1">
          <a:solidFill>
            <a:schemeClr val="tx1"/>
          </a:solidFill>
          <a:latin typeface="Arial" charset="0"/>
        </a:defRPr>
      </a:lvl3pPr>
      <a:lvl4pPr algn="l" rtl="0" eaLnBrk="0" fontAlgn="base" hangingPunct="0">
        <a:lnSpc>
          <a:spcPct val="85000"/>
        </a:lnSpc>
        <a:spcBef>
          <a:spcPct val="0"/>
        </a:spcBef>
        <a:spcAft>
          <a:spcPct val="0"/>
        </a:spcAft>
        <a:defRPr sz="4000" b="1">
          <a:solidFill>
            <a:schemeClr val="tx1"/>
          </a:solidFill>
          <a:latin typeface="Arial" charset="0"/>
        </a:defRPr>
      </a:lvl4pPr>
      <a:lvl5pPr algn="l" rtl="0" eaLnBrk="0" fontAlgn="base" hangingPunct="0">
        <a:lnSpc>
          <a:spcPct val="85000"/>
        </a:lnSpc>
        <a:spcBef>
          <a:spcPct val="0"/>
        </a:spcBef>
        <a:spcAft>
          <a:spcPct val="0"/>
        </a:spcAft>
        <a:defRPr sz="4000" b="1">
          <a:solidFill>
            <a:schemeClr val="tx1"/>
          </a:solidFill>
          <a:latin typeface="Arial" charset="0"/>
        </a:defRPr>
      </a:lvl5pPr>
      <a:lvl6pPr marL="457200" algn="l" rtl="0" fontAlgn="base">
        <a:lnSpc>
          <a:spcPct val="85000"/>
        </a:lnSpc>
        <a:spcBef>
          <a:spcPct val="0"/>
        </a:spcBef>
        <a:spcAft>
          <a:spcPct val="0"/>
        </a:spcAft>
        <a:defRPr sz="4000" b="1">
          <a:solidFill>
            <a:schemeClr val="tx1"/>
          </a:solidFill>
          <a:latin typeface="Arial" charset="0"/>
        </a:defRPr>
      </a:lvl6pPr>
      <a:lvl7pPr marL="914400" algn="l" rtl="0" fontAlgn="base">
        <a:lnSpc>
          <a:spcPct val="85000"/>
        </a:lnSpc>
        <a:spcBef>
          <a:spcPct val="0"/>
        </a:spcBef>
        <a:spcAft>
          <a:spcPct val="0"/>
        </a:spcAft>
        <a:defRPr sz="4000" b="1">
          <a:solidFill>
            <a:schemeClr val="tx1"/>
          </a:solidFill>
          <a:latin typeface="Arial" charset="0"/>
        </a:defRPr>
      </a:lvl7pPr>
      <a:lvl8pPr marL="1371600" algn="l" rtl="0" fontAlgn="base">
        <a:lnSpc>
          <a:spcPct val="85000"/>
        </a:lnSpc>
        <a:spcBef>
          <a:spcPct val="0"/>
        </a:spcBef>
        <a:spcAft>
          <a:spcPct val="0"/>
        </a:spcAft>
        <a:defRPr sz="4000" b="1">
          <a:solidFill>
            <a:schemeClr val="tx1"/>
          </a:solidFill>
          <a:latin typeface="Arial" charset="0"/>
        </a:defRPr>
      </a:lvl8pPr>
      <a:lvl9pPr marL="1828800" algn="l" rtl="0" fontAlgn="base">
        <a:lnSpc>
          <a:spcPct val="85000"/>
        </a:lnSpc>
        <a:spcBef>
          <a:spcPct val="0"/>
        </a:spcBef>
        <a:spcAft>
          <a:spcPct val="0"/>
        </a:spcAft>
        <a:defRPr sz="4000" b="1">
          <a:solidFill>
            <a:schemeClr val="tx1"/>
          </a:solidFill>
          <a:latin typeface="Arial" charset="0"/>
        </a:defRPr>
      </a:lvl9pPr>
    </p:titleStyle>
    <p:bodyStyle>
      <a:lvl1pPr marL="342900" indent="-342900" algn="l" rtl="0" eaLnBrk="0" fontAlgn="base" hangingPunct="0">
        <a:lnSpc>
          <a:spcPct val="85000"/>
        </a:lnSpc>
        <a:spcBef>
          <a:spcPct val="60000"/>
        </a:spcBef>
        <a:spcAft>
          <a:spcPct val="0"/>
        </a:spcAft>
        <a:defRPr sz="2000" b="1">
          <a:solidFill>
            <a:schemeClr val="tx1"/>
          </a:solidFill>
          <a:latin typeface="+mn-lt"/>
          <a:ea typeface="+mn-ea"/>
          <a:cs typeface="+mn-cs"/>
        </a:defRPr>
      </a:lvl1pPr>
      <a:lvl2pPr marL="341313" indent="115888" algn="l" rtl="0" eaLnBrk="0" fontAlgn="base" hangingPunct="0">
        <a:spcBef>
          <a:spcPct val="20000"/>
        </a:spcBef>
        <a:spcAft>
          <a:spcPct val="0"/>
        </a:spcAft>
        <a:buChar char="–"/>
        <a:defRPr sz="2400">
          <a:solidFill>
            <a:schemeClr val="bg1"/>
          </a:solidFill>
          <a:latin typeface="+mn-lt"/>
        </a:defRPr>
      </a:lvl2pPr>
      <a:lvl3pPr marL="688975" indent="225425" algn="l" rtl="0" eaLnBrk="0" fontAlgn="base" hangingPunct="0">
        <a:spcBef>
          <a:spcPct val="20000"/>
        </a:spcBef>
        <a:spcAft>
          <a:spcPct val="0"/>
        </a:spcAft>
        <a:buChar char="•"/>
        <a:defRPr sz="2000">
          <a:solidFill>
            <a:schemeClr val="bg1"/>
          </a:solidFill>
          <a:latin typeface="+mn-lt"/>
        </a:defRPr>
      </a:lvl3pPr>
      <a:lvl4pPr marL="968375" indent="403225" algn="l" rtl="0" eaLnBrk="0" fontAlgn="base" hangingPunct="0">
        <a:spcBef>
          <a:spcPct val="20000"/>
        </a:spcBef>
        <a:spcAft>
          <a:spcPct val="0"/>
        </a:spcAft>
        <a:buChar char="–"/>
        <a:defRPr sz="2000">
          <a:solidFill>
            <a:schemeClr val="bg1"/>
          </a:solidFill>
          <a:latin typeface="+mn-lt"/>
        </a:defRPr>
      </a:lvl4pPr>
      <a:lvl5pPr marL="1316038" indent="512763" algn="l" rtl="0" eaLnBrk="0" fontAlgn="base" hangingPunct="0">
        <a:spcBef>
          <a:spcPct val="20000"/>
        </a:spcBef>
        <a:spcAft>
          <a:spcPct val="0"/>
        </a:spcAft>
        <a:buChar char="»"/>
        <a:defRPr sz="2000">
          <a:solidFill>
            <a:schemeClr val="bg1"/>
          </a:solidFill>
          <a:latin typeface="+mn-lt"/>
        </a:defRPr>
      </a:lvl5pPr>
      <a:lvl6pPr marL="1773238" algn="l" rtl="0" fontAlgn="base">
        <a:spcBef>
          <a:spcPct val="20000"/>
        </a:spcBef>
        <a:spcAft>
          <a:spcPct val="0"/>
        </a:spcAft>
        <a:buChar char="»"/>
        <a:defRPr sz="2000">
          <a:solidFill>
            <a:schemeClr val="bg1"/>
          </a:solidFill>
          <a:latin typeface="+mn-lt"/>
        </a:defRPr>
      </a:lvl6pPr>
      <a:lvl7pPr marL="2230438" algn="l" rtl="0" fontAlgn="base">
        <a:spcBef>
          <a:spcPct val="20000"/>
        </a:spcBef>
        <a:spcAft>
          <a:spcPct val="0"/>
        </a:spcAft>
        <a:buChar char="»"/>
        <a:defRPr sz="2000">
          <a:solidFill>
            <a:schemeClr val="bg1"/>
          </a:solidFill>
          <a:latin typeface="+mn-lt"/>
        </a:defRPr>
      </a:lvl7pPr>
      <a:lvl8pPr marL="2687638" algn="l" rtl="0" fontAlgn="base">
        <a:spcBef>
          <a:spcPct val="20000"/>
        </a:spcBef>
        <a:spcAft>
          <a:spcPct val="0"/>
        </a:spcAft>
        <a:buChar char="»"/>
        <a:defRPr sz="2000">
          <a:solidFill>
            <a:schemeClr val="bg1"/>
          </a:solidFill>
          <a:latin typeface="+mn-lt"/>
        </a:defRPr>
      </a:lvl8pPr>
      <a:lvl9pPr marL="3144838"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228600" y="1981200"/>
            <a:ext cx="8458200" cy="1470025"/>
          </a:xfrm>
        </p:spPr>
        <p:txBody>
          <a:bodyPr/>
          <a:lstStyle/>
          <a:p>
            <a:r>
              <a:rPr lang="en-US" sz="4800" dirty="0" smtClean="0">
                <a:solidFill>
                  <a:schemeClr val="bg1"/>
                </a:solidFill>
              </a:rPr>
              <a:t>Code Composer </a:t>
            </a:r>
            <a:br>
              <a:rPr lang="en-US" sz="4800" dirty="0" smtClean="0">
                <a:solidFill>
                  <a:schemeClr val="bg1"/>
                </a:solidFill>
              </a:rPr>
            </a:br>
            <a:r>
              <a:rPr lang="en-US" sz="4800" dirty="0" smtClean="0">
                <a:solidFill>
                  <a:schemeClr val="bg1"/>
                </a:solidFill>
              </a:rPr>
              <a:t>Studio</a:t>
            </a:r>
            <a:endParaRPr lang="en-US" sz="4800" baseline="30000" dirty="0" smtClean="0"/>
          </a:p>
        </p:txBody>
      </p:sp>
      <p:sp>
        <p:nvSpPr>
          <p:cNvPr id="11267" name="Subtitle 3"/>
          <p:cNvSpPr>
            <a:spLocks noGrp="1"/>
          </p:cNvSpPr>
          <p:nvPr>
            <p:ph type="subTitle" idx="1"/>
          </p:nvPr>
        </p:nvSpPr>
        <p:spPr/>
        <p:txBody>
          <a:bodyPr/>
          <a:lstStyle/>
          <a:p>
            <a:r>
              <a:rPr lang="en-US" dirty="0" smtClean="0"/>
              <a:t>MSP430 </a:t>
            </a:r>
            <a:r>
              <a:rPr lang="en-US" dirty="0" smtClean="0"/>
              <a:t>Energy Trace</a:t>
            </a:r>
            <a:r>
              <a:rPr lang="en-US" dirty="0"/>
              <a:t> </a:t>
            </a:r>
            <a:r>
              <a:rPr lang="en-US" dirty="0" smtClean="0"/>
              <a:t>Lab </a:t>
            </a:r>
            <a:r>
              <a:rPr lang="en-US" dirty="0" smtClean="0"/>
              <a:t>Material</a:t>
            </a:r>
          </a:p>
        </p:txBody>
      </p:sp>
      <p:sp>
        <p:nvSpPr>
          <p:cNvPr id="11269" name="TextBox 4"/>
          <p:cNvSpPr txBox="1">
            <a:spLocks noChangeArrowheads="1"/>
          </p:cNvSpPr>
          <p:nvPr/>
        </p:nvSpPr>
        <p:spPr bwMode="auto">
          <a:xfrm>
            <a:off x="304800" y="3544669"/>
            <a:ext cx="5486400" cy="646331"/>
          </a:xfrm>
          <a:prstGeom prst="rect">
            <a:avLst/>
          </a:prstGeom>
          <a:noFill/>
          <a:ln w="9525">
            <a:noFill/>
            <a:miter lim="800000"/>
            <a:headEnd/>
            <a:tailEnd/>
          </a:ln>
        </p:spPr>
        <p:txBody>
          <a:bodyPr>
            <a:spAutoFit/>
          </a:bodyPr>
          <a:lstStyle/>
          <a:p>
            <a:endParaRPr lang="en-US" dirty="0">
              <a:solidFill>
                <a:srgbClr val="FFFFFF"/>
              </a:solidFill>
            </a:endParaRPr>
          </a:p>
          <a:p>
            <a:endParaRPr lang="en-US" dirty="0">
              <a:solidFill>
                <a:srgbClr val="FFFFFF"/>
              </a:solidFill>
            </a:endParaRPr>
          </a:p>
        </p:txBody>
      </p:sp>
      <p:sp>
        <p:nvSpPr>
          <p:cNvPr id="11270" name="Rectangle 1"/>
          <p:cNvSpPr>
            <a:spLocks noChangeArrowheads="1"/>
          </p:cNvSpPr>
          <p:nvPr/>
        </p:nvSpPr>
        <p:spPr bwMode="auto">
          <a:xfrm>
            <a:off x="2209800" y="2667000"/>
            <a:ext cx="530225" cy="522288"/>
          </a:xfrm>
          <a:prstGeom prst="rect">
            <a:avLst/>
          </a:prstGeom>
          <a:noFill/>
          <a:ln w="9525">
            <a:noFill/>
            <a:miter lim="800000"/>
            <a:headEnd/>
            <a:tailEnd/>
          </a:ln>
        </p:spPr>
        <p:txBody>
          <a:bodyPr wrap="none">
            <a:spAutoFit/>
          </a:bodyPr>
          <a:lstStyle/>
          <a:p>
            <a:r>
              <a:rPr lang="en-US" sz="2800" baseline="30000" dirty="0">
                <a:solidFill>
                  <a:schemeClr val="bg1"/>
                </a:solidFill>
              </a:rPr>
              <a:t>TM</a:t>
            </a:r>
            <a:endParaRPr lang="en-US" sz="2800" dirty="0"/>
          </a:p>
        </p:txBody>
      </p:sp>
      <p:pic>
        <p:nvPicPr>
          <p:cNvPr id="7" name="Picture 1" descr="C:\Users\a0792138.ENT\Pictures\icons\ccscube256.png"/>
          <p:cNvPicPr>
            <a:picLocks noChangeAspect="1" noChangeArrowheads="1"/>
          </p:cNvPicPr>
          <p:nvPr/>
        </p:nvPicPr>
        <p:blipFill>
          <a:blip r:embed="rId3" cstate="print"/>
          <a:srcRect/>
          <a:stretch>
            <a:fillRect/>
          </a:stretch>
        </p:blipFill>
        <p:spPr bwMode="auto">
          <a:xfrm>
            <a:off x="6019800" y="1524000"/>
            <a:ext cx="2057400" cy="2057400"/>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trace.jpg"/>
          <p:cNvPicPr>
            <a:picLocks noChangeAspect="1"/>
          </p:cNvPicPr>
          <p:nvPr/>
        </p:nvPicPr>
        <p:blipFill>
          <a:blip r:embed="rId3" cstate="print"/>
          <a:stretch>
            <a:fillRect/>
          </a:stretch>
        </p:blipFill>
        <p:spPr>
          <a:xfrm>
            <a:off x="5181600" y="2590800"/>
            <a:ext cx="2924175" cy="1762125"/>
          </a:xfrm>
          <a:prstGeom prst="rect">
            <a:avLst/>
          </a:prstGeom>
        </p:spPr>
      </p:pic>
      <p:sp>
        <p:nvSpPr>
          <p:cNvPr id="67585" name="Rectangle 2"/>
          <p:cNvSpPr>
            <a:spLocks noGrp="1" noChangeArrowheads="1"/>
          </p:cNvSpPr>
          <p:nvPr>
            <p:ph type="title"/>
          </p:nvPr>
        </p:nvSpPr>
        <p:spPr/>
        <p:txBody>
          <a:bodyPr/>
          <a:lstStyle/>
          <a:p>
            <a:pPr>
              <a:defRPr/>
            </a:pPr>
            <a:r>
              <a:rPr lang="en-CA" dirty="0" smtClean="0"/>
              <a:t>Debug ‘lab1’ Project</a:t>
            </a:r>
            <a:endParaRPr lang="en-US" dirty="0" smtClean="0"/>
          </a:p>
        </p:txBody>
      </p:sp>
      <p:sp>
        <p:nvSpPr>
          <p:cNvPr id="65538" name="Rectangle 3"/>
          <p:cNvSpPr>
            <a:spLocks noGrp="1" noChangeArrowheads="1"/>
          </p:cNvSpPr>
          <p:nvPr>
            <p:ph idx="1"/>
          </p:nvPr>
        </p:nvSpPr>
        <p:spPr>
          <a:xfrm>
            <a:off x="323528" y="1098550"/>
            <a:ext cx="3672408" cy="4692650"/>
          </a:xfrm>
        </p:spPr>
        <p:txBody>
          <a:bodyPr/>
          <a:lstStyle/>
          <a:p>
            <a:pPr marL="342900" indent="-342900">
              <a:buFont typeface="+mj-lt"/>
              <a:buAutoNum type="arabicPeriod"/>
            </a:pPr>
            <a:r>
              <a:rPr lang="en-US" sz="1600" b="0" dirty="0" smtClean="0"/>
              <a:t>Click on the “green bug” button – make sure the project is selected!</a:t>
            </a:r>
            <a:r>
              <a:rPr lang="en-CA" sz="1600" b="0" dirty="0" smtClean="0"/>
              <a:t> </a:t>
            </a:r>
          </a:p>
          <a:p>
            <a:pPr marL="342900" indent="-342900">
              <a:buFont typeface="+mj-lt"/>
              <a:buAutoNum type="arabicPeriod"/>
            </a:pPr>
            <a:endParaRPr lang="en-CA" sz="1600" dirty="0" smtClean="0"/>
          </a:p>
          <a:p>
            <a:pPr marL="342900" indent="-342900">
              <a:buFont typeface="+mj-lt"/>
              <a:buAutoNum type="arabicPeriod"/>
            </a:pPr>
            <a:endParaRPr lang="en-CA" sz="1600" b="0" dirty="0" smtClean="0"/>
          </a:p>
          <a:p>
            <a:endParaRPr lang="en-US" sz="1800" b="0" dirty="0" smtClean="0"/>
          </a:p>
          <a:p>
            <a:endParaRPr lang="en-US" sz="1800" b="0" dirty="0" smtClean="0"/>
          </a:p>
          <a:p>
            <a:endParaRPr lang="en-US" sz="1600" b="0" dirty="0" smtClean="0"/>
          </a:p>
        </p:txBody>
      </p:sp>
      <p:sp>
        <p:nvSpPr>
          <p:cNvPr id="7" name="Oval 6"/>
          <p:cNvSpPr/>
          <p:nvPr/>
        </p:nvSpPr>
        <p:spPr>
          <a:xfrm>
            <a:off x="6781800" y="30480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1"/>
          </p:cNvCxnSpPr>
          <p:nvPr/>
        </p:nvCxnSpPr>
        <p:spPr>
          <a:xfrm>
            <a:off x="3886200" y="1371600"/>
            <a:ext cx="2948327" cy="17291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C:\Users\a0356111.ENT\AppData\Local\Microsoft\Windows\Temporary Internet Files\Low\Content.IE5\UCVU48Z8\MC900434750[1].PNG"/>
          <p:cNvPicPr>
            <a:picLocks noChangeAspect="1" noChangeArrowheads="1"/>
          </p:cNvPicPr>
          <p:nvPr/>
        </p:nvPicPr>
        <p:blipFill>
          <a:blip r:embed="rId4" cstate="print"/>
          <a:srcRect/>
          <a:stretch>
            <a:fillRect/>
          </a:stretch>
        </p:blipFill>
        <p:spPr bwMode="auto">
          <a:xfrm>
            <a:off x="381000" y="1371600"/>
            <a:ext cx="288000" cy="28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Debug ‘lab1’ Project</a:t>
            </a:r>
            <a:endParaRPr lang="en-US" dirty="0" smtClean="0"/>
          </a:p>
        </p:txBody>
      </p:sp>
      <p:sp>
        <p:nvSpPr>
          <p:cNvPr id="65538" name="Rectangle 3"/>
          <p:cNvSpPr>
            <a:spLocks noGrp="1" noChangeArrowheads="1"/>
          </p:cNvSpPr>
          <p:nvPr>
            <p:ph idx="1"/>
          </p:nvPr>
        </p:nvSpPr>
        <p:spPr>
          <a:xfrm>
            <a:off x="457200" y="1143000"/>
            <a:ext cx="7696200" cy="4692650"/>
          </a:xfrm>
        </p:spPr>
        <p:txBody>
          <a:bodyPr/>
          <a:lstStyle/>
          <a:p>
            <a:pPr marL="342900" indent="-342900">
              <a:buFont typeface="+mj-lt"/>
              <a:buAutoNum type="arabicPeriod"/>
            </a:pPr>
            <a:r>
              <a:rPr lang="en-US" sz="1600" b="0" dirty="0" smtClean="0"/>
              <a:t>Should the ULP message appear (which can be disabled with the ”do not show again” </a:t>
            </a:r>
            <a:r>
              <a:rPr lang="en-US" sz="1600" b="0" dirty="0" err="1" smtClean="0"/>
              <a:t>tickbox</a:t>
            </a:r>
            <a:r>
              <a:rPr lang="en-US" sz="1600" b="0" dirty="0" smtClean="0"/>
              <a:t>) simple select “proceed”</a:t>
            </a:r>
            <a:endParaRPr lang="en-CA" sz="1600" b="0" dirty="0" smtClean="0"/>
          </a:p>
          <a:p>
            <a:pPr marL="342900" indent="-342900">
              <a:buFont typeface="+mj-lt"/>
              <a:buAutoNum type="arabicPeriod"/>
            </a:pPr>
            <a:endParaRPr lang="en-CA" sz="1600" dirty="0" smtClean="0"/>
          </a:p>
          <a:p>
            <a:pPr marL="342900" indent="-342900">
              <a:buFont typeface="+mj-lt"/>
              <a:buAutoNum type="arabicPeriod"/>
            </a:pPr>
            <a:endParaRPr lang="en-CA" sz="1600" b="0" dirty="0" smtClean="0"/>
          </a:p>
          <a:p>
            <a:endParaRPr lang="en-US" sz="1800" b="0" dirty="0" smtClean="0"/>
          </a:p>
          <a:p>
            <a:endParaRPr lang="en-US" sz="1800" b="0" dirty="0" smtClean="0"/>
          </a:p>
          <a:p>
            <a:endParaRPr lang="en-US" sz="1600" b="0" dirty="0" smtClean="0"/>
          </a:p>
        </p:txBody>
      </p:sp>
      <p:pic>
        <p:nvPicPr>
          <p:cNvPr id="199682" name="Picture 2"/>
          <p:cNvPicPr>
            <a:picLocks noChangeAspect="1" noChangeArrowheads="1"/>
          </p:cNvPicPr>
          <p:nvPr/>
        </p:nvPicPr>
        <p:blipFill>
          <a:blip r:embed="rId3" cstate="print"/>
          <a:srcRect/>
          <a:stretch>
            <a:fillRect/>
          </a:stretch>
        </p:blipFill>
        <p:spPr bwMode="auto">
          <a:xfrm>
            <a:off x="1143000" y="2438400"/>
            <a:ext cx="648652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defRPr/>
            </a:pPr>
            <a:r>
              <a:rPr lang="en-CA" dirty="0" smtClean="0">
                <a:effectLst/>
              </a:rPr>
              <a:t>Build, Load/Flash the Program</a:t>
            </a:r>
            <a:endParaRPr lang="en-US" dirty="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47023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Open Energy Trace</a:t>
            </a:r>
            <a:endParaRPr lang="en-US" dirty="0" smtClean="0"/>
          </a:p>
        </p:txBody>
      </p:sp>
      <p:sp>
        <p:nvSpPr>
          <p:cNvPr id="102402" name="Rectangle 3"/>
          <p:cNvSpPr>
            <a:spLocks noGrp="1" noChangeArrowheads="1"/>
          </p:cNvSpPr>
          <p:nvPr>
            <p:ph idx="1"/>
          </p:nvPr>
        </p:nvSpPr>
        <p:spPr>
          <a:xfrm>
            <a:off x="333375" y="1185863"/>
            <a:ext cx="4848225" cy="4692650"/>
          </a:xfrm>
        </p:spPr>
        <p:txBody>
          <a:bodyPr/>
          <a:lstStyle/>
          <a:p>
            <a:pPr marL="0" indent="0">
              <a:buNone/>
            </a:pPr>
            <a:r>
              <a:rPr lang="en-US" sz="2000" dirty="0" smtClean="0">
                <a:solidFill>
                  <a:srgbClr val="0066FF"/>
                </a:solidFill>
              </a:rPr>
              <a:t>Not all MSP devices support the full energy trace feature set</a:t>
            </a:r>
            <a:endParaRPr lang="en-US" sz="1800" dirty="0" smtClean="0">
              <a:solidFill>
                <a:srgbClr val="0066FF"/>
              </a:solidFill>
            </a:endParaRPr>
          </a:p>
          <a:p>
            <a:pPr marL="457200" indent="-457200">
              <a:buFont typeface="+mj-lt"/>
              <a:buAutoNum type="arabicPeriod"/>
            </a:pPr>
            <a:r>
              <a:rPr lang="en-US" sz="2000" dirty="0" smtClean="0"/>
              <a:t>Open the </a:t>
            </a:r>
            <a:r>
              <a:rPr lang="en-US" sz="2000" i="1" dirty="0" smtClean="0"/>
              <a:t>Energy Trace</a:t>
            </a:r>
            <a:r>
              <a:rPr lang="en-US" sz="2000" dirty="0" smtClean="0"/>
              <a:t> view</a:t>
            </a:r>
          </a:p>
          <a:p>
            <a:pPr lvl="1"/>
            <a:r>
              <a:rPr lang="en-US" sz="1800" i="1" dirty="0" smtClean="0"/>
              <a:t>View</a:t>
            </a:r>
            <a:r>
              <a:rPr lang="en-US" sz="1800" dirty="0" smtClean="0"/>
              <a:t> </a:t>
            </a:r>
            <a:r>
              <a:rPr lang="en-US" sz="1800" dirty="0" smtClean="0">
                <a:sym typeface="Wingdings" pitchFamily="2" charset="2"/>
              </a:rPr>
              <a:t></a:t>
            </a:r>
            <a:r>
              <a:rPr lang="en-US" sz="1800" dirty="0" smtClean="0"/>
              <a:t> </a:t>
            </a:r>
            <a:r>
              <a:rPr lang="en-US" sz="1800" i="1" dirty="0" smtClean="0"/>
              <a:t>Other-&gt;MSP430-EnergyTrace</a:t>
            </a:r>
            <a:endParaRPr lang="en-US" sz="1800" dirty="0" smtClean="0"/>
          </a:p>
          <a:p>
            <a:pPr marL="457200" indent="-457200">
              <a:buFont typeface="+mj-lt"/>
              <a:buAutoNum type="arabicPeriod"/>
            </a:pPr>
            <a:r>
              <a:rPr lang="en-US" sz="2000" dirty="0" smtClean="0"/>
              <a:t>Select “Energy Trace”</a:t>
            </a:r>
            <a:endParaRPr lang="en-CA" sz="1800" i="1" dirty="0" smtClean="0"/>
          </a:p>
          <a:p>
            <a:pPr marL="457200" indent="-457200">
              <a:buFont typeface="+mj-lt"/>
              <a:buAutoNum type="arabicPeriod"/>
            </a:pPr>
            <a:r>
              <a:rPr lang="en-US" sz="2000" dirty="0" smtClean="0"/>
              <a:t>Select “ok”</a:t>
            </a:r>
            <a:endParaRPr lang="en-US" sz="1800"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99771"/>
            <a:ext cx="288000" cy="288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487771"/>
            <a:ext cx="29622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Energy Trace now available</a:t>
            </a:r>
            <a:endParaRPr lang="en-US" dirty="0" smtClean="0"/>
          </a:p>
        </p:txBody>
      </p:sp>
      <p:sp>
        <p:nvSpPr>
          <p:cNvPr id="5" name="Content Placeholder 4"/>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59856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Configure Energy Trace</a:t>
            </a:r>
            <a:endParaRPr lang="en-US" dirty="0" smtClean="0"/>
          </a:p>
        </p:txBody>
      </p:sp>
      <p:sp>
        <p:nvSpPr>
          <p:cNvPr id="9" name="Content Placeholder 2"/>
          <p:cNvSpPr>
            <a:spLocks noGrp="1"/>
          </p:cNvSpPr>
          <p:nvPr>
            <p:ph idx="1"/>
          </p:nvPr>
        </p:nvSpPr>
        <p:spPr>
          <a:xfrm>
            <a:off x="333375" y="1185863"/>
            <a:ext cx="8199438" cy="4692650"/>
          </a:xfrm>
        </p:spPr>
        <p:txBody>
          <a:bodyPr/>
          <a:lstStyle/>
          <a:p>
            <a:pPr marL="457200" indent="-457200">
              <a:buFont typeface="+mj-lt"/>
              <a:buAutoNum type="arabicPeriod"/>
            </a:pPr>
            <a:r>
              <a:rPr lang="en-US" sz="2000" dirty="0" smtClean="0"/>
              <a:t>The buttons on the console in order from left to right are:</a:t>
            </a:r>
          </a:p>
          <a:p>
            <a:pPr marL="804862" lvl="1" indent="-457200"/>
            <a:r>
              <a:rPr lang="en-US" sz="1800" dirty="0" smtClean="0"/>
              <a:t>Enable/Disable Energy Trace</a:t>
            </a:r>
            <a:endParaRPr lang="en-US" sz="1800" i="1" dirty="0" smtClean="0"/>
          </a:p>
          <a:p>
            <a:pPr marL="804862" lvl="1" indent="-457200"/>
            <a:r>
              <a:rPr lang="en-US" sz="1800" dirty="0" smtClean="0"/>
              <a:t>Set capture  Time</a:t>
            </a:r>
          </a:p>
          <a:p>
            <a:pPr marL="804862" lvl="1" indent="-457200"/>
            <a:r>
              <a:rPr lang="en-US" sz="1800" dirty="0" smtClean="0"/>
              <a:t>Save </a:t>
            </a:r>
            <a:r>
              <a:rPr lang="en-US" sz="1800" dirty="0" err="1" smtClean="0"/>
              <a:t>EnergyTrace</a:t>
            </a:r>
            <a:r>
              <a:rPr lang="en-US" sz="1800" dirty="0" smtClean="0"/>
              <a:t> Data</a:t>
            </a:r>
          </a:p>
          <a:p>
            <a:pPr marL="804862" lvl="1" indent="-457200"/>
            <a:r>
              <a:rPr lang="en-US" sz="1800" dirty="0" smtClean="0"/>
              <a:t>Load Energy Trace Data</a:t>
            </a:r>
          </a:p>
          <a:p>
            <a:pPr marL="804862" lvl="1" indent="-457200"/>
            <a:r>
              <a:rPr lang="en-US" sz="1800" dirty="0" smtClean="0"/>
              <a:t>Advanced Options</a:t>
            </a:r>
          </a:p>
          <a:p>
            <a:pPr marL="804862" lvl="1" indent="-457200"/>
            <a:r>
              <a:rPr lang="en-US" sz="1800" dirty="0" smtClean="0"/>
              <a:t>Toggle between Energy Only Mode and Full Mode (showing state data)</a:t>
            </a:r>
          </a:p>
          <a:p>
            <a:pPr lvl="1"/>
            <a:endParaRPr lang="en-US" sz="1800" dirty="0" smtClean="0"/>
          </a:p>
          <a:p>
            <a:pPr marL="0" indent="0">
              <a:buNone/>
            </a:pPr>
            <a:endParaRPr lang="en-US" sz="1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495800"/>
            <a:ext cx="1943100" cy="2571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33375" y="1185863"/>
            <a:ext cx="8199438" cy="4692650"/>
          </a:xfrm>
        </p:spPr>
        <p:txBody>
          <a:bodyPr/>
          <a:lstStyle/>
          <a:p>
            <a:pPr marL="457200" indent="-457200">
              <a:buFont typeface="+mj-lt"/>
              <a:buAutoNum type="arabicPeriod"/>
            </a:pPr>
            <a:r>
              <a:rPr lang="en-US" sz="2000" dirty="0" smtClean="0"/>
              <a:t>Select the “Set Capture Time Button”</a:t>
            </a:r>
          </a:p>
          <a:p>
            <a:pPr marL="804862" lvl="1" indent="-457200"/>
            <a:r>
              <a:rPr lang="en-US" sz="1800" dirty="0" smtClean="0"/>
              <a:t>Set the capture time to 30s for this example/lab</a:t>
            </a:r>
          </a:p>
          <a:p>
            <a:pPr lvl="1"/>
            <a:endParaRPr lang="en-US" sz="1800" dirty="0" smtClean="0"/>
          </a:p>
          <a:p>
            <a:pPr marL="0" indent="0">
              <a:buNone/>
            </a:pPr>
            <a:endParaRPr lang="en-US" sz="1800" dirty="0" smtClean="0"/>
          </a:p>
        </p:txBody>
      </p:sp>
      <p:sp>
        <p:nvSpPr>
          <p:cNvPr id="108545" name="Rectangle 2"/>
          <p:cNvSpPr>
            <a:spLocks noGrp="1" noChangeArrowheads="1"/>
          </p:cNvSpPr>
          <p:nvPr>
            <p:ph type="title"/>
          </p:nvPr>
        </p:nvSpPr>
        <p:spPr/>
        <p:txBody>
          <a:bodyPr/>
          <a:lstStyle/>
          <a:p>
            <a:pPr eaLnBrk="1" hangingPunct="1">
              <a:defRPr/>
            </a:pPr>
            <a:r>
              <a:rPr lang="en-CA" dirty="0" smtClean="0"/>
              <a:t>Configure Energy Trace</a:t>
            </a:r>
            <a:endParaRPr lang="en-US" dirty="0" smtClean="0"/>
          </a:p>
        </p:txBody>
      </p:sp>
      <p:pic>
        <p:nvPicPr>
          <p:cNvPr id="5" name="Picture 4" descr="etrace.jpg"/>
          <p:cNvPicPr>
            <a:picLocks noChangeAspect="1"/>
          </p:cNvPicPr>
          <p:nvPr/>
        </p:nvPicPr>
        <p:blipFill>
          <a:blip r:embed="rId3" cstate="print"/>
          <a:stretch>
            <a:fillRect/>
          </a:stretch>
        </p:blipFill>
        <p:spPr>
          <a:xfrm>
            <a:off x="5105400" y="2971800"/>
            <a:ext cx="1952625" cy="1819275"/>
          </a:xfrm>
          <a:prstGeom prst="rect">
            <a:avLst/>
          </a:prstGeom>
        </p:spPr>
      </p:pic>
      <p:sp>
        <p:nvSpPr>
          <p:cNvPr id="6" name="Down Arrow 5"/>
          <p:cNvSpPr/>
          <p:nvPr/>
        </p:nvSpPr>
        <p:spPr>
          <a:xfrm rot="16200000">
            <a:off x="4191000" y="35814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668836"/>
            <a:ext cx="1943100" cy="2571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Run the code</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Press Run       to start the code and energy trace (which is by default in energy only mode)</a:t>
            </a:r>
          </a:p>
          <a:p>
            <a:pPr marL="381000" indent="-381000" eaLnBrk="1" hangingPunct="1">
              <a:buFont typeface="+mj-lt"/>
              <a:buAutoNum type="arabicPeriod"/>
            </a:pPr>
            <a:r>
              <a:rPr lang="en-US" sz="1800" dirty="0" smtClean="0"/>
              <a:t>You will see energy trace start up doing a live count and capture</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6" name="Picture 10" descr="runButton"/>
          <p:cNvPicPr>
            <a:picLocks noChangeAspect="1" noChangeArrowheads="1"/>
          </p:cNvPicPr>
          <p:nvPr/>
        </p:nvPicPr>
        <p:blipFill>
          <a:blip r:embed="rId3" cstate="print"/>
          <a:srcRect/>
          <a:stretch>
            <a:fillRect/>
          </a:stretch>
        </p:blipFill>
        <p:spPr bwMode="auto">
          <a:xfrm>
            <a:off x="1981200" y="1066800"/>
            <a:ext cx="219075" cy="2190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662" y="2767012"/>
            <a:ext cx="3114675" cy="13239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Run the code</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When 30 Seconds have elapsed, double click on energy trace to get full view</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28" y="1371600"/>
            <a:ext cx="7848600" cy="46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Data and Views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Examine the data and view available!  Main View</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28" y="1371600"/>
            <a:ext cx="7848600" cy="46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pps\CCSTraining\_MODULES\Energy_Trace\200px-MSP430FR5969_LaunchPad_Straigh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16919"/>
            <a:ext cx="1905000" cy="3295650"/>
          </a:xfrm>
          <a:prstGeom prst="rect">
            <a:avLst/>
          </a:prstGeom>
          <a:noFill/>
          <a:extLst>
            <a:ext uri="{909E8E84-426E-40DD-AFC4-6F175D3DCCD1}">
              <a14:hiddenFill xmlns:a14="http://schemas.microsoft.com/office/drawing/2010/main">
                <a:solidFill>
                  <a:srgbClr val="FFFFFF"/>
                </a:solidFill>
              </a14:hiddenFill>
            </a:ext>
          </a:extLst>
        </p:spPr>
      </p:pic>
      <p:sp>
        <p:nvSpPr>
          <p:cNvPr id="53249" name="Rectangle 3"/>
          <p:cNvSpPr>
            <a:spLocks noGrp="1" noChangeArrowheads="1"/>
          </p:cNvSpPr>
          <p:nvPr>
            <p:ph type="title"/>
          </p:nvPr>
        </p:nvSpPr>
        <p:spPr/>
        <p:txBody>
          <a:bodyPr/>
          <a:lstStyle/>
          <a:p>
            <a:pPr>
              <a:defRPr/>
            </a:pPr>
            <a:r>
              <a:rPr lang="en-US" dirty="0" err="1" smtClean="0">
                <a:effectLst/>
              </a:rPr>
              <a:t>LaunchPad</a:t>
            </a:r>
            <a:r>
              <a:rPr lang="en-US" dirty="0" smtClean="0">
                <a:effectLst/>
              </a:rPr>
              <a:t>: Hardware Setup</a:t>
            </a:r>
          </a:p>
        </p:txBody>
      </p:sp>
      <p:sp>
        <p:nvSpPr>
          <p:cNvPr id="55298" name="Leading Question"/>
          <p:cNvSpPr txBox="1">
            <a:spLocks noChangeArrowheads="1"/>
          </p:cNvSpPr>
          <p:nvPr/>
        </p:nvSpPr>
        <p:spPr bwMode="auto">
          <a:xfrm>
            <a:off x="7989888" y="6423025"/>
            <a:ext cx="836612" cy="244475"/>
          </a:xfrm>
          <a:prstGeom prst="rect">
            <a:avLst/>
          </a:prstGeom>
          <a:noFill/>
          <a:ln w="25400">
            <a:noFill/>
            <a:miter lim="800000"/>
            <a:headEnd type="none" w="sm" len="sm"/>
            <a:tailEnd/>
          </a:ln>
        </p:spPr>
        <p:txBody>
          <a:bodyPr wrap="none" lIns="0" tIns="0" rIns="0" bIns="0" anchor="b">
            <a:spAutoFit/>
          </a:bodyPr>
          <a:lstStyle/>
          <a:p>
            <a:pPr algn="r" eaLnBrk="0" hangingPunct="0">
              <a:lnSpc>
                <a:spcPct val="80000"/>
              </a:lnSpc>
              <a:spcBef>
                <a:spcPct val="50000"/>
              </a:spcBef>
            </a:pPr>
            <a:r>
              <a:rPr lang="en-US" sz="1600">
                <a:latin typeface="Arial Narrow" pitchFamily="34" charset="0"/>
              </a:rPr>
              <a:t>Agenda</a:t>
            </a:r>
            <a:r>
              <a:rPr lang="en-US" sz="2000">
                <a:latin typeface="Arial Narrow" pitchFamily="34" charset="0"/>
              </a:rPr>
              <a:t> …</a:t>
            </a:r>
            <a:endParaRPr lang="en-US" sz="2000" b="1"/>
          </a:p>
        </p:txBody>
      </p:sp>
      <p:sp>
        <p:nvSpPr>
          <p:cNvPr id="55300" name="Freeform 5"/>
          <p:cNvSpPr>
            <a:spLocks/>
          </p:cNvSpPr>
          <p:nvPr/>
        </p:nvSpPr>
        <p:spPr bwMode="auto">
          <a:xfrm>
            <a:off x="2286000" y="1244600"/>
            <a:ext cx="3962400" cy="1041400"/>
          </a:xfrm>
          <a:custGeom>
            <a:avLst/>
            <a:gdLst>
              <a:gd name="T0" fmla="*/ 0 w 2152"/>
              <a:gd name="T1" fmla="*/ 2147483647 h 608"/>
              <a:gd name="T2" fmla="*/ 2147483647 w 2152"/>
              <a:gd name="T3" fmla="*/ 2147483647 h 608"/>
              <a:gd name="T4" fmla="*/ 2147483647 w 2152"/>
              <a:gd name="T5" fmla="*/ 2147483647 h 608"/>
              <a:gd name="T6" fmla="*/ 2147483647 w 2152"/>
              <a:gd name="T7" fmla="*/ 2147483647 h 608"/>
              <a:gd name="T8" fmla="*/ 0 60000 65536"/>
              <a:gd name="T9" fmla="*/ 0 60000 65536"/>
              <a:gd name="T10" fmla="*/ 0 60000 65536"/>
              <a:gd name="T11" fmla="*/ 0 60000 65536"/>
              <a:gd name="T12" fmla="*/ 0 w 2152"/>
              <a:gd name="T13" fmla="*/ 0 h 608"/>
              <a:gd name="T14" fmla="*/ 2152 w 2152"/>
              <a:gd name="T15" fmla="*/ 608 h 608"/>
            </a:gdLst>
            <a:ahLst/>
            <a:cxnLst>
              <a:cxn ang="T8">
                <a:pos x="T0" y="T1"/>
              </a:cxn>
              <a:cxn ang="T9">
                <a:pos x="T2" y="T3"/>
              </a:cxn>
              <a:cxn ang="T10">
                <a:pos x="T4" y="T5"/>
              </a:cxn>
              <a:cxn ang="T11">
                <a:pos x="T6" y="T7"/>
              </a:cxn>
            </a:cxnLst>
            <a:rect l="T12" t="T13" r="T14" b="T15"/>
            <a:pathLst>
              <a:path w="2152" h="608">
                <a:moveTo>
                  <a:pt x="0" y="608"/>
                </a:moveTo>
                <a:cubicBezTo>
                  <a:pt x="456" y="384"/>
                  <a:pt x="912" y="160"/>
                  <a:pt x="1248" y="80"/>
                </a:cubicBezTo>
                <a:cubicBezTo>
                  <a:pt x="1584" y="0"/>
                  <a:pt x="1880" y="56"/>
                  <a:pt x="2016" y="128"/>
                </a:cubicBezTo>
                <a:cubicBezTo>
                  <a:pt x="2152" y="200"/>
                  <a:pt x="2056" y="448"/>
                  <a:pt x="2064" y="512"/>
                </a:cubicBezTo>
              </a:path>
            </a:pathLst>
          </a:custGeom>
          <a:noFill/>
          <a:ln w="25400" cap="flat" cmpd="sng">
            <a:solidFill>
              <a:schemeClr val="tx1"/>
            </a:solidFill>
            <a:prstDash val="solid"/>
            <a:round/>
            <a:headEnd/>
            <a:tailEnd/>
          </a:ln>
        </p:spPr>
        <p:txBody>
          <a:bodyPr wrap="none" anchor="ctr"/>
          <a:lstStyle/>
          <a:p>
            <a:endParaRPr lang="en-US"/>
          </a:p>
        </p:txBody>
      </p:sp>
      <p:pic>
        <p:nvPicPr>
          <p:cNvPr id="55301" name="Picture 6" descr="j0398505"/>
          <p:cNvPicPr>
            <a:picLocks noChangeAspect="1" noChangeArrowheads="1"/>
          </p:cNvPicPr>
          <p:nvPr/>
        </p:nvPicPr>
        <p:blipFill>
          <a:blip r:embed="rId4" cstate="print"/>
          <a:srcRect/>
          <a:stretch>
            <a:fillRect/>
          </a:stretch>
        </p:blipFill>
        <p:spPr bwMode="auto">
          <a:xfrm flipH="1">
            <a:off x="838200" y="1219200"/>
            <a:ext cx="1819275" cy="1595438"/>
          </a:xfrm>
          <a:prstGeom prst="rect">
            <a:avLst/>
          </a:prstGeom>
          <a:noFill/>
          <a:ln w="9525">
            <a:noFill/>
            <a:miter lim="800000"/>
            <a:headEnd/>
            <a:tailEnd/>
          </a:ln>
        </p:spPr>
      </p:pic>
      <p:sp>
        <p:nvSpPr>
          <p:cNvPr id="55302" name="Text Box 7"/>
          <p:cNvSpPr txBox="1">
            <a:spLocks noChangeArrowheads="1"/>
          </p:cNvSpPr>
          <p:nvPr/>
        </p:nvSpPr>
        <p:spPr bwMode="auto">
          <a:xfrm>
            <a:off x="1042988" y="3284538"/>
            <a:ext cx="3421062" cy="1527175"/>
          </a:xfrm>
          <a:prstGeom prst="rect">
            <a:avLst/>
          </a:prstGeom>
          <a:noFill/>
          <a:ln w="25400" algn="ctr">
            <a:noFill/>
            <a:miter lim="800000"/>
            <a:headEnd/>
            <a:tailEnd/>
          </a:ln>
        </p:spPr>
        <p:txBody>
          <a:bodyPr wrap="none">
            <a:spAutoFit/>
          </a:bodyPr>
          <a:lstStyle/>
          <a:p>
            <a:pPr marL="457200" indent="-169863" eaLnBrk="0" hangingPunct="0">
              <a:lnSpc>
                <a:spcPct val="80000"/>
              </a:lnSpc>
              <a:spcBef>
                <a:spcPct val="50000"/>
              </a:spcBef>
            </a:pPr>
            <a:endParaRPr lang="en-US" sz="2000" b="1" dirty="0"/>
          </a:p>
          <a:p>
            <a:pPr marL="457200" indent="-169863" eaLnBrk="0" hangingPunct="0">
              <a:lnSpc>
                <a:spcPct val="80000"/>
              </a:lnSpc>
              <a:spcBef>
                <a:spcPct val="50000"/>
              </a:spcBef>
            </a:pPr>
            <a:r>
              <a:rPr lang="en-US" sz="2000" b="1" dirty="0"/>
              <a:t>Connect mini-USB cable</a:t>
            </a:r>
          </a:p>
          <a:p>
            <a:pPr marL="457200" indent="-169863" eaLnBrk="0" hangingPunct="0">
              <a:lnSpc>
                <a:spcPct val="80000"/>
              </a:lnSpc>
              <a:spcBef>
                <a:spcPct val="50000"/>
              </a:spcBef>
            </a:pPr>
            <a:r>
              <a:rPr lang="en-US" sz="2000" b="1" dirty="0"/>
              <a:t>from PC to board</a:t>
            </a:r>
          </a:p>
          <a:p>
            <a:pPr marL="457200" indent="-169863" eaLnBrk="0" hangingPunct="0">
              <a:lnSpc>
                <a:spcPct val="80000"/>
              </a:lnSpc>
              <a:spcBef>
                <a:spcPct val="50000"/>
              </a:spcBef>
              <a:buFontTx/>
              <a:buChar char="•"/>
            </a:pPr>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Data and Views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Energy View</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0873"/>
            <a:ext cx="808522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Data and Views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Power View</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48600" cy="46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Terminate the Debug Session</a:t>
            </a:r>
            <a:endParaRPr lang="en-US" dirty="0"/>
          </a:p>
        </p:txBody>
      </p:sp>
      <p:sp>
        <p:nvSpPr>
          <p:cNvPr id="120834" name="Content Placeholder 2"/>
          <p:cNvSpPr>
            <a:spLocks noGrp="1"/>
          </p:cNvSpPr>
          <p:nvPr>
            <p:ph idx="1"/>
          </p:nvPr>
        </p:nvSpPr>
        <p:spPr/>
        <p:txBody>
          <a:bodyPr/>
          <a:lstStyle/>
          <a:p>
            <a:pPr marL="457200" indent="-457200">
              <a:buFont typeface="+mj-lt"/>
              <a:buAutoNum type="arabicPeriod"/>
            </a:pPr>
            <a:r>
              <a:rPr lang="en-US" sz="2400" dirty="0" smtClean="0"/>
              <a:t>Minimize </a:t>
            </a:r>
            <a:r>
              <a:rPr lang="en-US" sz="2400" dirty="0" err="1" smtClean="0"/>
              <a:t>EnergyTrace</a:t>
            </a:r>
            <a:r>
              <a:rPr lang="en-US" sz="2400" dirty="0" smtClean="0"/>
              <a:t> and click on the terminate     button to end this session</a:t>
            </a:r>
          </a:p>
          <a:p>
            <a:pPr marL="457200" indent="-457200">
              <a:buFont typeface="+mj-lt"/>
              <a:buAutoNum type="arabicPeriod"/>
            </a:pPr>
            <a:r>
              <a:rPr lang="en-US" sz="2400" dirty="0" smtClean="0"/>
              <a:t>This will kill the debugger and return you to the Edit perspective</a:t>
            </a:r>
          </a:p>
          <a:p>
            <a:pPr marL="457200" indent="-457200">
              <a:buFont typeface="+mj-lt"/>
              <a:buAutoNum type="arabicPeriod"/>
            </a:pPr>
            <a:r>
              <a:rPr lang="en-US" sz="2400" dirty="0" smtClean="0"/>
              <a:t>We will now move on to part 2 where we will look at the full feature (state capture) mode</a:t>
            </a:r>
          </a:p>
          <a:p>
            <a:pPr marL="457200" indent="-457200">
              <a:buFont typeface="+mj-lt"/>
              <a:buAutoNum type="arabicPeriod"/>
            </a:pPr>
            <a:r>
              <a:rPr lang="en-US" sz="2400" dirty="0" smtClean="0"/>
              <a:t>We will use the same project!</a:t>
            </a:r>
          </a:p>
        </p:txBody>
      </p:sp>
      <p:pic>
        <p:nvPicPr>
          <p:cNvPr id="120836" name="Picture 10" descr="stop"/>
          <p:cNvPicPr>
            <a:picLocks noChangeAspect="1" noChangeArrowheads="1"/>
          </p:cNvPicPr>
          <p:nvPr/>
        </p:nvPicPr>
        <p:blipFill>
          <a:blip r:embed="rId3" cstate="print"/>
          <a:srcRect/>
          <a:stretch>
            <a:fillRect/>
          </a:stretch>
        </p:blipFill>
        <p:spPr bwMode="auto">
          <a:xfrm>
            <a:off x="7696200" y="1295400"/>
            <a:ext cx="200025" cy="219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trace.jpg"/>
          <p:cNvPicPr>
            <a:picLocks noChangeAspect="1"/>
          </p:cNvPicPr>
          <p:nvPr/>
        </p:nvPicPr>
        <p:blipFill>
          <a:blip r:embed="rId3" cstate="print"/>
          <a:stretch>
            <a:fillRect/>
          </a:stretch>
        </p:blipFill>
        <p:spPr>
          <a:xfrm>
            <a:off x="5181600" y="2590800"/>
            <a:ext cx="2924175" cy="1762125"/>
          </a:xfrm>
          <a:prstGeom prst="rect">
            <a:avLst/>
          </a:prstGeom>
        </p:spPr>
      </p:pic>
      <p:sp>
        <p:nvSpPr>
          <p:cNvPr id="67585" name="Rectangle 2"/>
          <p:cNvSpPr>
            <a:spLocks noGrp="1" noChangeArrowheads="1"/>
          </p:cNvSpPr>
          <p:nvPr>
            <p:ph type="title"/>
          </p:nvPr>
        </p:nvSpPr>
        <p:spPr/>
        <p:txBody>
          <a:bodyPr/>
          <a:lstStyle/>
          <a:p>
            <a:pPr>
              <a:defRPr/>
            </a:pPr>
            <a:r>
              <a:rPr lang="en-CA" dirty="0" smtClean="0"/>
              <a:t>Debug ‘lab1’ Project</a:t>
            </a:r>
            <a:endParaRPr lang="en-US" dirty="0" smtClean="0"/>
          </a:p>
        </p:txBody>
      </p:sp>
      <p:sp>
        <p:nvSpPr>
          <p:cNvPr id="65538" name="Rectangle 3"/>
          <p:cNvSpPr>
            <a:spLocks noGrp="1" noChangeArrowheads="1"/>
          </p:cNvSpPr>
          <p:nvPr>
            <p:ph idx="1"/>
          </p:nvPr>
        </p:nvSpPr>
        <p:spPr>
          <a:xfrm>
            <a:off x="323528" y="1098550"/>
            <a:ext cx="3672408" cy="4692650"/>
          </a:xfrm>
        </p:spPr>
        <p:txBody>
          <a:bodyPr/>
          <a:lstStyle/>
          <a:p>
            <a:pPr marL="342900" indent="-342900">
              <a:buFont typeface="+mj-lt"/>
              <a:buAutoNum type="arabicPeriod"/>
            </a:pPr>
            <a:r>
              <a:rPr lang="en-US" sz="1600" b="0" dirty="0" smtClean="0"/>
              <a:t>Click on the “green bug” button once again– make sure the project is selected!</a:t>
            </a:r>
            <a:r>
              <a:rPr lang="en-CA" sz="1600" b="0" dirty="0" smtClean="0"/>
              <a:t>   Our terminating the session should have brought you back here!</a:t>
            </a:r>
          </a:p>
          <a:p>
            <a:pPr marL="342900" indent="-342900">
              <a:buFont typeface="+mj-lt"/>
              <a:buAutoNum type="arabicPeriod"/>
            </a:pPr>
            <a:endParaRPr lang="en-CA" sz="1600" dirty="0" smtClean="0"/>
          </a:p>
          <a:p>
            <a:pPr marL="342900" indent="-342900">
              <a:buFont typeface="+mj-lt"/>
              <a:buAutoNum type="arabicPeriod"/>
            </a:pPr>
            <a:endParaRPr lang="en-CA" sz="1600" b="0" dirty="0" smtClean="0"/>
          </a:p>
          <a:p>
            <a:endParaRPr lang="en-US" sz="1800" b="0" dirty="0" smtClean="0"/>
          </a:p>
          <a:p>
            <a:endParaRPr lang="en-US" sz="1800" b="0" dirty="0" smtClean="0"/>
          </a:p>
          <a:p>
            <a:endParaRPr lang="en-US" sz="1600" b="0" dirty="0" smtClean="0"/>
          </a:p>
        </p:txBody>
      </p:sp>
      <p:sp>
        <p:nvSpPr>
          <p:cNvPr id="7" name="Oval 6"/>
          <p:cNvSpPr/>
          <p:nvPr/>
        </p:nvSpPr>
        <p:spPr>
          <a:xfrm>
            <a:off x="6781800" y="30480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1"/>
          </p:cNvCxnSpPr>
          <p:nvPr/>
        </p:nvCxnSpPr>
        <p:spPr>
          <a:xfrm>
            <a:off x="3886200" y="1371600"/>
            <a:ext cx="2948327" cy="17291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C:\Users\a0356111.ENT\AppData\Local\Microsoft\Windows\Temporary Internet Files\Low\Content.IE5\UCVU48Z8\MC900434750[1].PNG"/>
          <p:cNvPicPr>
            <a:picLocks noChangeAspect="1" noChangeArrowheads="1"/>
          </p:cNvPicPr>
          <p:nvPr/>
        </p:nvPicPr>
        <p:blipFill>
          <a:blip r:embed="rId4" cstate="print"/>
          <a:srcRect/>
          <a:stretch>
            <a:fillRect/>
          </a:stretch>
        </p:blipFill>
        <p:spPr bwMode="auto">
          <a:xfrm>
            <a:off x="381000" y="1371600"/>
            <a:ext cx="288000" cy="28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defRPr/>
            </a:pPr>
            <a:r>
              <a:rPr lang="en-CA" dirty="0" smtClean="0"/>
              <a:t>ULP Advisor Message</a:t>
            </a:r>
            <a:endParaRPr lang="en-US" dirty="0" smtClean="0"/>
          </a:p>
        </p:txBody>
      </p:sp>
      <p:sp>
        <p:nvSpPr>
          <p:cNvPr id="69634" name="Rectangle 3"/>
          <p:cNvSpPr>
            <a:spLocks noGrp="1" noChangeArrowheads="1"/>
          </p:cNvSpPr>
          <p:nvPr>
            <p:ph idx="1"/>
          </p:nvPr>
        </p:nvSpPr>
        <p:spPr/>
        <p:txBody>
          <a:bodyPr/>
          <a:lstStyle/>
          <a:p>
            <a:r>
              <a:rPr lang="en-US" sz="2000" dirty="0" smtClean="0"/>
              <a:t>A message highlighting the ULP Advisor may appear on project creation</a:t>
            </a:r>
          </a:p>
          <a:p>
            <a:r>
              <a:rPr lang="en-US" sz="2000" dirty="0" smtClean="0"/>
              <a:t>This message can be ignored</a:t>
            </a:r>
          </a:p>
          <a:p>
            <a:r>
              <a:rPr lang="en-US" sz="2000" dirty="0" smtClean="0"/>
              <a:t>Use the “Do not show this again” checkbox if you do not wish to see this message again</a:t>
            </a:r>
          </a:p>
        </p:txBody>
      </p:sp>
      <p:sp>
        <p:nvSpPr>
          <p:cNvPr id="9" name="Oval 8"/>
          <p:cNvSpPr/>
          <p:nvPr/>
        </p:nvSpPr>
        <p:spPr>
          <a:xfrm>
            <a:off x="4648200" y="4038600"/>
            <a:ext cx="914400" cy="914400"/>
          </a:xfrm>
          <a:prstGeom prst="ellipse">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pps\CCSTraining\FAESummit2012\ulp.PNG"/>
          <p:cNvPicPr>
            <a:picLocks noChangeAspect="1" noChangeArrowheads="1"/>
          </p:cNvPicPr>
          <p:nvPr/>
        </p:nvPicPr>
        <p:blipFill>
          <a:blip r:embed="rId3" cstate="print"/>
          <a:srcRect/>
          <a:stretch>
            <a:fillRect/>
          </a:stretch>
        </p:blipFill>
        <p:spPr bwMode="auto">
          <a:xfrm>
            <a:off x="762000" y="3429000"/>
            <a:ext cx="5495925" cy="21240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Debugging a second Time</a:t>
            </a:r>
            <a:endParaRPr lang="en-US" dirty="0" smtClean="0"/>
          </a:p>
        </p:txBody>
      </p:sp>
      <p:sp>
        <p:nvSpPr>
          <p:cNvPr id="5" name="Content Placeholder 4"/>
          <p:cNvSpPr>
            <a:spLocks noGrp="1"/>
          </p:cNvSpPr>
          <p:nvPr>
            <p:ph idx="1"/>
          </p:nvPr>
        </p:nvSpPr>
        <p:spPr/>
        <p:txBody>
          <a:bodyPr/>
          <a:lstStyle/>
          <a:p>
            <a:r>
              <a:rPr lang="en-US" dirty="0" smtClean="0"/>
              <a:t>Note energy trace is still available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676400"/>
            <a:ext cx="744353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33375" y="1185863"/>
            <a:ext cx="8199438" cy="4692650"/>
          </a:xfrm>
        </p:spPr>
        <p:txBody>
          <a:bodyPr/>
          <a:lstStyle/>
          <a:p>
            <a:pPr marL="457200" indent="-457200">
              <a:buFont typeface="+mj-lt"/>
              <a:buAutoNum type="arabicPeriod"/>
            </a:pPr>
            <a:r>
              <a:rPr lang="en-US" sz="2000" dirty="0" smtClean="0"/>
              <a:t>Select the “Advanced Button” and set preferences as shown</a:t>
            </a:r>
            <a:endParaRPr lang="en-US" sz="1800" dirty="0" smtClean="0"/>
          </a:p>
          <a:p>
            <a:pPr marL="0" indent="0">
              <a:buNone/>
            </a:pPr>
            <a:endParaRPr lang="en-US" sz="1800" dirty="0" smtClean="0"/>
          </a:p>
        </p:txBody>
      </p:sp>
      <p:sp>
        <p:nvSpPr>
          <p:cNvPr id="108545" name="Rectangle 2"/>
          <p:cNvSpPr>
            <a:spLocks noGrp="1" noChangeArrowheads="1"/>
          </p:cNvSpPr>
          <p:nvPr>
            <p:ph type="title"/>
          </p:nvPr>
        </p:nvSpPr>
        <p:spPr/>
        <p:txBody>
          <a:bodyPr/>
          <a:lstStyle/>
          <a:p>
            <a:pPr eaLnBrk="1" hangingPunct="1">
              <a:defRPr/>
            </a:pPr>
            <a:r>
              <a:rPr lang="en-CA" dirty="0" smtClean="0"/>
              <a:t>Configure Energy Trace</a:t>
            </a:r>
            <a:endParaRPr lang="en-US" dirty="0" smtClean="0"/>
          </a:p>
        </p:txBody>
      </p:sp>
      <p:sp>
        <p:nvSpPr>
          <p:cNvPr id="6" name="Down Arrow 5"/>
          <p:cNvSpPr/>
          <p:nvPr/>
        </p:nvSpPr>
        <p:spPr>
          <a:xfrm>
            <a:off x="4274498" y="2098882"/>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045" y="1676400"/>
            <a:ext cx="1943100" cy="257175"/>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175" y="2701636"/>
            <a:ext cx="4370742" cy="354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269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Run the code</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Press Run       to start the code and energy trace (which is by default in energy only mode)</a:t>
            </a:r>
          </a:p>
          <a:p>
            <a:pPr marL="381000" indent="-381000" eaLnBrk="1" hangingPunct="1">
              <a:buFont typeface="+mj-lt"/>
              <a:buAutoNum type="arabicPeriod"/>
            </a:pPr>
            <a:r>
              <a:rPr lang="en-US" sz="1800" dirty="0" smtClean="0"/>
              <a:t>You will see energy trace start up doing a live count and capture as previously</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6" name="Picture 10" descr="runButton"/>
          <p:cNvPicPr>
            <a:picLocks noChangeAspect="1" noChangeArrowheads="1"/>
          </p:cNvPicPr>
          <p:nvPr/>
        </p:nvPicPr>
        <p:blipFill>
          <a:blip r:embed="rId3" cstate="print"/>
          <a:srcRect/>
          <a:stretch>
            <a:fillRect/>
          </a:stretch>
        </p:blipFill>
        <p:spPr bwMode="auto">
          <a:xfrm>
            <a:off x="1981200" y="1066800"/>
            <a:ext cx="219075" cy="21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State View</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Maximize and examine the data and view available!  State View</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808522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Notes</a:t>
            </a:r>
            <a:endParaRPr lang="en-US" dirty="0" smtClean="0"/>
          </a:p>
        </p:txBody>
      </p:sp>
      <p:sp>
        <p:nvSpPr>
          <p:cNvPr id="65538" name="Rectangle 3"/>
          <p:cNvSpPr>
            <a:spLocks noGrp="1" noChangeArrowheads="1"/>
          </p:cNvSpPr>
          <p:nvPr>
            <p:ph idx="1"/>
          </p:nvPr>
        </p:nvSpPr>
        <p:spPr>
          <a:xfrm>
            <a:off x="333374" y="1185863"/>
            <a:ext cx="8201025" cy="4692650"/>
          </a:xfrm>
        </p:spPr>
        <p:txBody>
          <a:bodyPr/>
          <a:lstStyle/>
          <a:p>
            <a:pPr marL="342900" indent="-342900">
              <a:buFont typeface="+mj-lt"/>
              <a:buAutoNum type="arabicPeriod"/>
            </a:pPr>
            <a:r>
              <a:rPr lang="pt-BR" sz="1600" b="0" dirty="0" smtClean="0"/>
              <a:t>Explore the energy trace + views and data!</a:t>
            </a:r>
          </a:p>
          <a:p>
            <a:pPr>
              <a:buNone/>
            </a:pPr>
            <a:endParaRPr lang="en-US" sz="1600"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defRPr/>
            </a:pPr>
            <a:r>
              <a:rPr lang="en-CA" dirty="0" smtClean="0"/>
              <a:t>Lab Files</a:t>
            </a:r>
            <a:endParaRPr lang="en-US" dirty="0" smtClean="0"/>
          </a:p>
        </p:txBody>
      </p:sp>
      <p:sp>
        <p:nvSpPr>
          <p:cNvPr id="69634" name="Rectangle 3"/>
          <p:cNvSpPr>
            <a:spLocks noGrp="1" noChangeArrowheads="1"/>
          </p:cNvSpPr>
          <p:nvPr>
            <p:ph idx="1"/>
          </p:nvPr>
        </p:nvSpPr>
        <p:spPr/>
        <p:txBody>
          <a:bodyPr/>
          <a:lstStyle/>
          <a:p>
            <a:r>
              <a:rPr lang="en-US" sz="2000" dirty="0" smtClean="0"/>
              <a:t>Make sure the lab files, containing the code necessary for all labs has been unzipped and is ready.  The recommendation is to keep it (as will be assumed in the following steps) in c:/ti/ccs_workshop/etracelab</a:t>
            </a:r>
          </a:p>
          <a:p>
            <a:r>
              <a:rPr lang="en-US" sz="2000" dirty="0" smtClean="0"/>
              <a:t>This could create a directory structure as shown below</a:t>
            </a:r>
          </a:p>
        </p:txBody>
      </p:sp>
      <p:sp>
        <p:nvSpPr>
          <p:cNvPr id="9" name="Oval 8"/>
          <p:cNvSpPr/>
          <p:nvPr/>
        </p:nvSpPr>
        <p:spPr>
          <a:xfrm>
            <a:off x="4648200" y="4038600"/>
            <a:ext cx="914400" cy="914400"/>
          </a:xfrm>
          <a:prstGeom prst="ellipse">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457200" y="2819400"/>
            <a:ext cx="822960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Terminate the Debug Session</a:t>
            </a:r>
            <a:endParaRPr lang="en-US" dirty="0"/>
          </a:p>
        </p:txBody>
      </p:sp>
      <p:sp>
        <p:nvSpPr>
          <p:cNvPr id="120834" name="Content Placeholder 2"/>
          <p:cNvSpPr>
            <a:spLocks noGrp="1"/>
          </p:cNvSpPr>
          <p:nvPr>
            <p:ph idx="1"/>
          </p:nvPr>
        </p:nvSpPr>
        <p:spPr/>
        <p:txBody>
          <a:bodyPr/>
          <a:lstStyle/>
          <a:p>
            <a:pPr marL="457200" indent="-457200">
              <a:buFont typeface="+mj-lt"/>
              <a:buAutoNum type="arabicPeriod"/>
            </a:pPr>
            <a:r>
              <a:rPr lang="en-US" sz="2400" dirty="0" smtClean="0"/>
              <a:t>Minimize </a:t>
            </a:r>
            <a:r>
              <a:rPr lang="en-US" sz="2400" dirty="0" err="1" smtClean="0"/>
              <a:t>EnergyTrace</a:t>
            </a:r>
            <a:r>
              <a:rPr lang="en-US" sz="2400" dirty="0" smtClean="0"/>
              <a:t> and click on the terminate     button to end this session</a:t>
            </a:r>
          </a:p>
          <a:p>
            <a:pPr marL="457200" indent="-457200">
              <a:buFont typeface="+mj-lt"/>
              <a:buAutoNum type="arabicPeriod"/>
            </a:pPr>
            <a:r>
              <a:rPr lang="en-US" sz="2400" dirty="0" smtClean="0"/>
              <a:t>This will kill the debugger and return you to the Edit perspective</a:t>
            </a:r>
          </a:p>
          <a:p>
            <a:pPr marL="457200" indent="-457200">
              <a:buFont typeface="+mj-lt"/>
              <a:buAutoNum type="arabicPeriod"/>
            </a:pPr>
            <a:r>
              <a:rPr lang="en-US" sz="2400" dirty="0" smtClean="0"/>
              <a:t>We are finished lab1!</a:t>
            </a:r>
          </a:p>
        </p:txBody>
      </p:sp>
      <p:pic>
        <p:nvPicPr>
          <p:cNvPr id="120836" name="Picture 10" descr="stop"/>
          <p:cNvPicPr>
            <a:picLocks noChangeAspect="1" noChangeArrowheads="1"/>
          </p:cNvPicPr>
          <p:nvPr/>
        </p:nvPicPr>
        <p:blipFill>
          <a:blip r:embed="rId3" cstate="print"/>
          <a:srcRect/>
          <a:stretch>
            <a:fillRect/>
          </a:stretch>
        </p:blipFill>
        <p:spPr bwMode="auto">
          <a:xfrm>
            <a:off x="7696200" y="1295400"/>
            <a:ext cx="200025" cy="219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p:nvPr>
        </p:nvSpPr>
        <p:spPr>
          <a:xfrm>
            <a:off x="755576" y="2420888"/>
            <a:ext cx="7772400" cy="1362075"/>
          </a:xfrm>
        </p:spPr>
        <p:txBody>
          <a:bodyPr/>
          <a:lstStyle/>
          <a:p>
            <a:pPr>
              <a:defRPr/>
            </a:pPr>
            <a:r>
              <a:rPr lang="en-CA" dirty="0" smtClean="0"/>
              <a:t>Lab 2: Energy trace – comparing data</a:t>
            </a:r>
            <a:br>
              <a:rPr lang="en-CA" dirty="0" smtClean="0"/>
            </a:br>
            <a:r>
              <a:rPr lang="en-CA" dirty="0" smtClean="0"/>
              <a:t/>
            </a:r>
            <a:br>
              <a:rPr lang="en-CA" dirty="0" smtClean="0"/>
            </a:br>
            <a:r>
              <a:rPr lang="en-CA" sz="2800" dirty="0" smtClean="0"/>
              <a:t>30 minutes</a:t>
            </a:r>
            <a:endParaRPr lang="en-CA" dirty="0" smtClean="0"/>
          </a:p>
        </p:txBody>
      </p:sp>
      <p:sp>
        <p:nvSpPr>
          <p:cNvPr id="3" name="TextBox 2"/>
          <p:cNvSpPr txBox="1"/>
          <p:nvPr/>
        </p:nvSpPr>
        <p:spPr>
          <a:xfrm>
            <a:off x="899592" y="5085184"/>
            <a:ext cx="7272808" cy="646331"/>
          </a:xfrm>
          <a:prstGeom prst="rect">
            <a:avLst/>
          </a:prstGeom>
          <a:noFill/>
          <a:ln>
            <a:solidFill>
              <a:schemeClr val="tx1"/>
            </a:solidFill>
          </a:ln>
        </p:spPr>
        <p:txBody>
          <a:bodyPr wrap="square" rtlCol="0">
            <a:spAutoFit/>
          </a:bodyPr>
          <a:lstStyle/>
          <a:p>
            <a:r>
              <a:rPr lang="en-US" dirty="0" smtClean="0"/>
              <a:t>Open CCS and select the default workspace</a:t>
            </a:r>
          </a:p>
          <a:p>
            <a:r>
              <a:rPr lang="en-US" dirty="0" smtClean="0"/>
              <a:t>You can close the TI Resource Explorer View (it will not be used)</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sz="3200" dirty="0" smtClean="0"/>
              <a:t>Lab 2: Exercise Summary</a:t>
            </a:r>
          </a:p>
        </p:txBody>
      </p:sp>
      <p:sp>
        <p:nvSpPr>
          <p:cNvPr id="59394" name="Content Placeholder 4"/>
          <p:cNvSpPr>
            <a:spLocks noGrp="1"/>
          </p:cNvSpPr>
          <p:nvPr>
            <p:ph idx="1"/>
          </p:nvPr>
        </p:nvSpPr>
        <p:spPr>
          <a:xfrm>
            <a:off x="395536" y="1066800"/>
            <a:ext cx="8467725" cy="5181401"/>
          </a:xfrm>
        </p:spPr>
        <p:txBody>
          <a:bodyPr/>
          <a:lstStyle/>
          <a:p>
            <a:r>
              <a:rPr lang="en-CA" sz="2000" dirty="0" smtClean="0">
                <a:solidFill>
                  <a:srgbClr val="0066FF"/>
                </a:solidFill>
              </a:rPr>
              <a:t>Key Objectives</a:t>
            </a:r>
          </a:p>
          <a:p>
            <a:pPr lvl="1"/>
            <a:r>
              <a:rPr lang="en-CA" sz="1800" dirty="0" smtClean="0">
                <a:solidFill>
                  <a:srgbClr val="0066FF"/>
                </a:solidFill>
              </a:rPr>
              <a:t>More advanced energy trace look</a:t>
            </a:r>
          </a:p>
          <a:p>
            <a:pPr lvl="1"/>
            <a:r>
              <a:rPr lang="en-CA" sz="1800" dirty="0" smtClean="0">
                <a:solidFill>
                  <a:srgbClr val="0066FF"/>
                </a:solidFill>
              </a:rPr>
              <a:t>Capturing and comparing data to asses the affect of code changes</a:t>
            </a:r>
          </a:p>
          <a:p>
            <a:r>
              <a:rPr lang="en-CA" sz="2000" dirty="0" smtClean="0">
                <a:solidFill>
                  <a:srgbClr val="0066FF"/>
                </a:solidFill>
              </a:rPr>
              <a:t>Tools and Concepts Covered</a:t>
            </a:r>
          </a:p>
          <a:p>
            <a:pPr lvl="1"/>
            <a:r>
              <a:rPr lang="en-CA" sz="1800" dirty="0" smtClean="0">
                <a:solidFill>
                  <a:srgbClr val="0066FF"/>
                </a:solidFill>
              </a:rPr>
              <a:t>Advanced energy trace</a:t>
            </a:r>
            <a:endParaRPr lang="en-CA" sz="1800" dirty="0">
              <a:solidFill>
                <a:srgbClr val="0066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p:txBody>
          <a:bodyPr/>
          <a:lstStyle/>
          <a:p>
            <a:pPr>
              <a:defRPr/>
            </a:pPr>
            <a:r>
              <a:rPr lang="en-CA" dirty="0" smtClean="0"/>
              <a:t>Workspace</a:t>
            </a:r>
          </a:p>
        </p:txBody>
      </p:sp>
      <p:sp>
        <p:nvSpPr>
          <p:cNvPr id="61442" name="Content Placeholder 4"/>
          <p:cNvSpPr>
            <a:spLocks noGrp="1"/>
          </p:cNvSpPr>
          <p:nvPr>
            <p:ph idx="1"/>
          </p:nvPr>
        </p:nvSpPr>
        <p:spPr/>
        <p:txBody>
          <a:bodyPr/>
          <a:lstStyle/>
          <a:p>
            <a:r>
              <a:rPr lang="en-CA" sz="2400" smtClean="0"/>
              <a:t>Launch CCS and select a workspace folder</a:t>
            </a:r>
          </a:p>
          <a:p>
            <a:pPr lvl="1"/>
            <a:r>
              <a:rPr lang="en-CA" sz="2200" smtClean="0"/>
              <a:t>Defaults to your user folder</a:t>
            </a:r>
            <a:endParaRPr lang="en-CA" smtClean="0"/>
          </a:p>
          <a:p>
            <a:pPr lvl="1"/>
            <a:endParaRPr lang="en-CA" smtClean="0"/>
          </a:p>
        </p:txBody>
      </p:sp>
      <p:pic>
        <p:nvPicPr>
          <p:cNvPr id="61443" name="Picture 4" descr="CCSv4_concepts02"/>
          <p:cNvPicPr>
            <a:picLocks noChangeAspect="1" noChangeArrowheads="1"/>
          </p:cNvPicPr>
          <p:nvPr/>
        </p:nvPicPr>
        <p:blipFill>
          <a:blip r:embed="rId3" cstate="print"/>
          <a:srcRect/>
          <a:stretch>
            <a:fillRect/>
          </a:stretch>
        </p:blipFill>
        <p:spPr bwMode="auto">
          <a:xfrm>
            <a:off x="1565275" y="2276475"/>
            <a:ext cx="5743575" cy="3524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Create the Project</a:t>
            </a:r>
            <a:endParaRPr lang="en-US" dirty="0" smtClean="0"/>
          </a:p>
        </p:txBody>
      </p:sp>
      <p:sp>
        <p:nvSpPr>
          <p:cNvPr id="65538" name="Rectangle 3"/>
          <p:cNvSpPr>
            <a:spLocks noGrp="1" noChangeArrowheads="1"/>
          </p:cNvSpPr>
          <p:nvPr>
            <p:ph idx="1"/>
          </p:nvPr>
        </p:nvSpPr>
        <p:spPr>
          <a:xfrm>
            <a:off x="333375" y="1124744"/>
            <a:ext cx="3086498" cy="4753769"/>
          </a:xfrm>
        </p:spPr>
        <p:txBody>
          <a:bodyPr/>
          <a:lstStyle/>
          <a:p>
            <a:pPr>
              <a:buFont typeface="+mj-lt"/>
              <a:buAutoNum type="arabicPeriod"/>
            </a:pPr>
            <a:r>
              <a:rPr lang="en-US" sz="1600" b="0" dirty="0" smtClean="0"/>
              <a:t>Create a new project in the CCS Workspace by going to menu </a:t>
            </a:r>
            <a:r>
              <a:rPr lang="en-US" sz="1600" b="0" i="1" dirty="0" smtClean="0"/>
              <a:t>Project</a:t>
            </a:r>
            <a:r>
              <a:rPr lang="en-US" sz="1600" b="0" dirty="0" smtClean="0"/>
              <a:t> </a:t>
            </a:r>
            <a:r>
              <a:rPr lang="en-US" sz="1600" b="0" dirty="0" smtClean="0">
                <a:sym typeface="Wingdings" pitchFamily="2" charset="2"/>
              </a:rPr>
              <a:t> </a:t>
            </a:r>
            <a:r>
              <a:rPr lang="en-US" sz="1600" i="1" dirty="0" smtClean="0"/>
              <a:t>New</a:t>
            </a:r>
            <a:r>
              <a:rPr lang="en-US" sz="1600" dirty="0" smtClean="0"/>
              <a:t> </a:t>
            </a:r>
            <a:r>
              <a:rPr lang="en-US" sz="1600" i="1" dirty="0" smtClean="0"/>
              <a:t>CCS Project</a:t>
            </a:r>
            <a:r>
              <a:rPr lang="en-US" sz="1600" dirty="0" smtClean="0">
                <a:sym typeface="Wingdings" pitchFamily="2" charset="2"/>
              </a:rPr>
              <a:t> </a:t>
            </a:r>
            <a:endParaRPr lang="en-US" sz="1600" b="0" i="1" dirty="0" smtClean="0"/>
          </a:p>
          <a:p>
            <a:pPr marL="342900" indent="-342900">
              <a:buFont typeface="+mj-lt"/>
              <a:buAutoNum type="arabicPeriod"/>
            </a:pPr>
            <a:r>
              <a:rPr lang="en-US" sz="1600" b="0" dirty="0" smtClean="0"/>
              <a:t>Fill in the boxes as shown in the image.  Select the “Empty Project” template</a:t>
            </a:r>
            <a:endParaRPr lang="en-US" sz="1200" b="0" dirty="0" smtClean="0"/>
          </a:p>
          <a:p>
            <a:pPr marL="342900" indent="-342900">
              <a:buFont typeface="+mj-lt"/>
              <a:buAutoNum type="arabicPeriod"/>
            </a:pPr>
            <a:r>
              <a:rPr lang="pt-BR" sz="1600" b="0" dirty="0" smtClean="0"/>
              <a:t>Click </a:t>
            </a:r>
            <a:r>
              <a:rPr lang="pt-BR" sz="1600" b="0" i="1" dirty="0" smtClean="0"/>
              <a:t>Finish</a:t>
            </a:r>
            <a:endParaRPr lang="en-US" sz="1600" b="0" i="1"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066799"/>
            <a:ext cx="4191000" cy="509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defRPr/>
            </a:pPr>
            <a:r>
              <a:rPr lang="en-CA" dirty="0" smtClean="0"/>
              <a:t>ULP Advisor Message</a:t>
            </a:r>
            <a:endParaRPr lang="en-US" dirty="0" smtClean="0"/>
          </a:p>
        </p:txBody>
      </p:sp>
      <p:sp>
        <p:nvSpPr>
          <p:cNvPr id="69634" name="Rectangle 3"/>
          <p:cNvSpPr>
            <a:spLocks noGrp="1" noChangeArrowheads="1"/>
          </p:cNvSpPr>
          <p:nvPr>
            <p:ph idx="1"/>
          </p:nvPr>
        </p:nvSpPr>
        <p:spPr/>
        <p:txBody>
          <a:bodyPr/>
          <a:lstStyle/>
          <a:p>
            <a:r>
              <a:rPr lang="en-US" sz="2000" dirty="0" smtClean="0"/>
              <a:t>A message highlighting the ULP Advisor may appear on project creation</a:t>
            </a:r>
          </a:p>
          <a:p>
            <a:r>
              <a:rPr lang="en-US" sz="2000" dirty="0" smtClean="0"/>
              <a:t>This message can be ignored</a:t>
            </a:r>
          </a:p>
          <a:p>
            <a:r>
              <a:rPr lang="en-US" sz="2000" dirty="0" smtClean="0"/>
              <a:t>Use the “Do not show this again” checkbox if you do not wish to see this message again</a:t>
            </a:r>
          </a:p>
        </p:txBody>
      </p:sp>
      <p:sp>
        <p:nvSpPr>
          <p:cNvPr id="9" name="Oval 8"/>
          <p:cNvSpPr/>
          <p:nvPr/>
        </p:nvSpPr>
        <p:spPr>
          <a:xfrm>
            <a:off x="4648200" y="4038600"/>
            <a:ext cx="914400" cy="914400"/>
          </a:xfrm>
          <a:prstGeom prst="ellipse">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pps\CCSTraining\FAESummit2012\ulp.PNG"/>
          <p:cNvPicPr>
            <a:picLocks noChangeAspect="1" noChangeArrowheads="1"/>
          </p:cNvPicPr>
          <p:nvPr/>
        </p:nvPicPr>
        <p:blipFill>
          <a:blip r:embed="rId3" cstate="print"/>
          <a:srcRect/>
          <a:stretch>
            <a:fillRect/>
          </a:stretch>
        </p:blipFill>
        <p:spPr bwMode="auto">
          <a:xfrm>
            <a:off x="762000" y="3429000"/>
            <a:ext cx="5495925" cy="21240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Add code for lab2</a:t>
            </a:r>
            <a:endParaRPr lang="en-US" dirty="0" smtClean="0"/>
          </a:p>
        </p:txBody>
      </p:sp>
      <p:sp>
        <p:nvSpPr>
          <p:cNvPr id="65538" name="Rectangle 3"/>
          <p:cNvSpPr>
            <a:spLocks noGrp="1" noChangeArrowheads="1"/>
          </p:cNvSpPr>
          <p:nvPr>
            <p:ph idx="1"/>
          </p:nvPr>
        </p:nvSpPr>
        <p:spPr>
          <a:xfrm>
            <a:off x="333375" y="1185863"/>
            <a:ext cx="4814690" cy="4692650"/>
          </a:xfrm>
        </p:spPr>
        <p:txBody>
          <a:bodyPr/>
          <a:lstStyle/>
          <a:p>
            <a:pPr marL="342900" indent="-342900">
              <a:buFont typeface="+mj-lt"/>
              <a:buAutoNum type="arabicPeriod"/>
            </a:pPr>
            <a:r>
              <a:rPr lang="en-US" sz="1600" b="0" dirty="0" smtClean="0"/>
              <a:t>Drag and drop “</a:t>
            </a:r>
            <a:r>
              <a:rPr lang="en-US" sz="1600" b="0" dirty="0" err="1" smtClean="0"/>
              <a:t>first.c</a:t>
            </a:r>
            <a:r>
              <a:rPr lang="en-US" sz="1600" b="0" dirty="0" smtClean="0"/>
              <a:t>” and “</a:t>
            </a:r>
            <a:r>
              <a:rPr lang="en-US" sz="1600" b="0" dirty="0" err="1" smtClean="0"/>
              <a:t>second.c</a:t>
            </a:r>
            <a:r>
              <a:rPr lang="en-US" sz="1600" b="0" dirty="0" smtClean="0"/>
              <a:t>” into the empty project just created</a:t>
            </a:r>
          </a:p>
          <a:p>
            <a:pPr marL="342900" indent="-342900">
              <a:buFont typeface="+mj-lt"/>
              <a:buAutoNum type="arabicPeriod"/>
            </a:pPr>
            <a:r>
              <a:rPr lang="pt-BR" sz="1600" b="0" dirty="0" smtClean="0"/>
              <a:t>Leave the default “copy files” selected as shown and ensure the c files are now in the project</a:t>
            </a:r>
          </a:p>
          <a:p>
            <a:pPr marL="342900" indent="-342900">
              <a:buFont typeface="+mj-lt"/>
              <a:buAutoNum type="arabicPeriod"/>
            </a:pPr>
            <a:r>
              <a:rPr lang="en-US" sz="1600" b="0" dirty="0" smtClean="0"/>
              <a:t>You should now have the file as part of your project.  </a:t>
            </a:r>
          </a:p>
          <a:p>
            <a:pPr>
              <a:buNone/>
            </a:pPr>
            <a:endParaRPr lang="en-US" sz="1600" b="0" dirty="0" smtClean="0"/>
          </a:p>
        </p:txBody>
      </p:sp>
      <p:sp>
        <p:nvSpPr>
          <p:cNvPr id="9" name="Down Arrow 8"/>
          <p:cNvSpPr/>
          <p:nvPr/>
        </p:nvSpPr>
        <p:spPr>
          <a:xfrm>
            <a:off x="6858000" y="29718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410" name="Picture 2"/>
          <p:cNvPicPr>
            <a:picLocks noChangeAspect="1" noChangeArrowheads="1"/>
          </p:cNvPicPr>
          <p:nvPr/>
        </p:nvPicPr>
        <p:blipFill>
          <a:blip r:embed="rId3" cstate="print"/>
          <a:srcRect/>
          <a:stretch>
            <a:fillRect/>
          </a:stretch>
        </p:blipFill>
        <p:spPr bwMode="auto">
          <a:xfrm>
            <a:off x="5334000" y="1143000"/>
            <a:ext cx="3429000" cy="1710829"/>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228600" y="3810000"/>
            <a:ext cx="5047334" cy="2062163"/>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4349" y="3530745"/>
            <a:ext cx="2419350" cy="2362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Setup Project</a:t>
            </a:r>
            <a:endParaRPr lang="en-US" dirty="0" smtClean="0"/>
          </a:p>
        </p:txBody>
      </p:sp>
      <p:sp>
        <p:nvSpPr>
          <p:cNvPr id="65538" name="Rectangle 3"/>
          <p:cNvSpPr>
            <a:spLocks noGrp="1" noChangeArrowheads="1"/>
          </p:cNvSpPr>
          <p:nvPr>
            <p:ph idx="1"/>
          </p:nvPr>
        </p:nvSpPr>
        <p:spPr>
          <a:xfrm>
            <a:off x="333375" y="1185863"/>
            <a:ext cx="4467225" cy="4692650"/>
          </a:xfrm>
        </p:spPr>
        <p:txBody>
          <a:bodyPr/>
          <a:lstStyle/>
          <a:p>
            <a:pPr marL="342900" indent="-342900">
              <a:buFont typeface="+mj-lt"/>
              <a:buAutoNum type="arabicPeriod"/>
            </a:pPr>
            <a:r>
              <a:rPr lang="en-US" sz="1600" b="0" dirty="0" smtClean="0"/>
              <a:t>Exclude “</a:t>
            </a:r>
            <a:r>
              <a:rPr lang="en-US" sz="1600" b="0" dirty="0" err="1" smtClean="0"/>
              <a:t>second.c</a:t>
            </a:r>
            <a:r>
              <a:rPr lang="en-US" sz="1600" b="0" dirty="0" smtClean="0"/>
              <a:t>” from the build, we will use this later</a:t>
            </a:r>
          </a:p>
          <a:p>
            <a:pPr marL="342900" indent="-342900">
              <a:buFont typeface="+mj-lt"/>
              <a:buAutoNum type="arabicPeriod"/>
            </a:pPr>
            <a:r>
              <a:rPr lang="pt-BR" sz="1600" b="0" dirty="0" smtClean="0"/>
              <a:t>Right click on “second.c” and select “Exclude from build”</a:t>
            </a:r>
          </a:p>
          <a:p>
            <a:pPr marL="342900" indent="-342900">
              <a:buFont typeface="+mj-lt"/>
              <a:buAutoNum type="arabicPeriod"/>
            </a:pPr>
            <a:r>
              <a:rPr lang="en-US" sz="1600" b="0" dirty="0" smtClean="0"/>
              <a:t>You should now have the file excluded</a:t>
            </a:r>
          </a:p>
          <a:p>
            <a:pPr>
              <a:buNone/>
            </a:pPr>
            <a:endParaRPr lang="en-US" sz="1600" b="0" dirty="0" smtClean="0"/>
          </a:p>
        </p:txBody>
      </p:sp>
      <p:pic>
        <p:nvPicPr>
          <p:cNvPr id="10" name="Picture 9" descr="etrace.jpg"/>
          <p:cNvPicPr>
            <a:picLocks noChangeAspect="1"/>
          </p:cNvPicPr>
          <p:nvPr/>
        </p:nvPicPr>
        <p:blipFill>
          <a:blip r:embed="rId3" cstate="print"/>
          <a:stretch>
            <a:fillRect/>
          </a:stretch>
        </p:blipFill>
        <p:spPr>
          <a:xfrm>
            <a:off x="4876800" y="990600"/>
            <a:ext cx="4038600" cy="4486275"/>
          </a:xfrm>
          <a:prstGeom prst="rect">
            <a:avLst/>
          </a:prstGeom>
        </p:spPr>
      </p:pic>
      <p:sp>
        <p:nvSpPr>
          <p:cNvPr id="12" name="Down Arrow 11"/>
          <p:cNvSpPr/>
          <p:nvPr/>
        </p:nvSpPr>
        <p:spPr>
          <a:xfrm rot="5400000">
            <a:off x="4114800" y="40386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021136"/>
            <a:ext cx="2152650" cy="24669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trace.jpg"/>
          <p:cNvPicPr>
            <a:picLocks noChangeAspect="1"/>
          </p:cNvPicPr>
          <p:nvPr/>
        </p:nvPicPr>
        <p:blipFill>
          <a:blip r:embed="rId3" cstate="print"/>
          <a:stretch>
            <a:fillRect/>
          </a:stretch>
        </p:blipFill>
        <p:spPr>
          <a:xfrm>
            <a:off x="5181600" y="2590800"/>
            <a:ext cx="2886075" cy="2524125"/>
          </a:xfrm>
          <a:prstGeom prst="rect">
            <a:avLst/>
          </a:prstGeom>
        </p:spPr>
      </p:pic>
      <p:sp>
        <p:nvSpPr>
          <p:cNvPr id="67585" name="Rectangle 2"/>
          <p:cNvSpPr>
            <a:spLocks noGrp="1" noChangeArrowheads="1"/>
          </p:cNvSpPr>
          <p:nvPr>
            <p:ph type="title"/>
          </p:nvPr>
        </p:nvSpPr>
        <p:spPr/>
        <p:txBody>
          <a:bodyPr/>
          <a:lstStyle/>
          <a:p>
            <a:pPr>
              <a:defRPr/>
            </a:pPr>
            <a:r>
              <a:rPr lang="en-CA" dirty="0" smtClean="0"/>
              <a:t>Debug ‘lab2’ Project</a:t>
            </a:r>
            <a:endParaRPr lang="en-US" dirty="0" smtClean="0"/>
          </a:p>
        </p:txBody>
      </p:sp>
      <p:sp>
        <p:nvSpPr>
          <p:cNvPr id="65538" name="Rectangle 3"/>
          <p:cNvSpPr>
            <a:spLocks noGrp="1" noChangeArrowheads="1"/>
          </p:cNvSpPr>
          <p:nvPr>
            <p:ph idx="1"/>
          </p:nvPr>
        </p:nvSpPr>
        <p:spPr>
          <a:xfrm>
            <a:off x="323528" y="1098550"/>
            <a:ext cx="3672408" cy="4692650"/>
          </a:xfrm>
        </p:spPr>
        <p:txBody>
          <a:bodyPr/>
          <a:lstStyle/>
          <a:p>
            <a:pPr marL="342900" indent="-342900">
              <a:buFont typeface="+mj-lt"/>
              <a:buAutoNum type="arabicPeriod"/>
            </a:pPr>
            <a:r>
              <a:rPr lang="en-US" sz="1600" b="0" dirty="0" smtClean="0"/>
              <a:t>Click on the “green bug” button once again– make sure the project is selected!</a:t>
            </a:r>
            <a:r>
              <a:rPr lang="en-CA" sz="1600" b="0" dirty="0" smtClean="0"/>
              <a:t>   Our terminating the session should have brought you back here!</a:t>
            </a:r>
          </a:p>
          <a:p>
            <a:pPr marL="342900" indent="-342900">
              <a:buFont typeface="+mj-lt"/>
              <a:buAutoNum type="arabicPeriod"/>
            </a:pPr>
            <a:r>
              <a:rPr lang="en-CA" sz="1600" dirty="0" smtClean="0"/>
              <a:t>Enter Debug mode as before</a:t>
            </a:r>
            <a:endParaRPr lang="en-CA" sz="1600" b="0" dirty="0" smtClean="0"/>
          </a:p>
          <a:p>
            <a:pPr marL="342900" indent="-342900">
              <a:buFont typeface="+mj-lt"/>
              <a:buAutoNum type="arabicPeriod"/>
            </a:pPr>
            <a:endParaRPr lang="en-CA" sz="1600" dirty="0" smtClean="0"/>
          </a:p>
          <a:p>
            <a:pPr marL="342900" indent="-342900">
              <a:buFont typeface="+mj-lt"/>
              <a:buAutoNum type="arabicPeriod"/>
            </a:pPr>
            <a:endParaRPr lang="en-CA" sz="1600" b="0" dirty="0" smtClean="0"/>
          </a:p>
          <a:p>
            <a:endParaRPr lang="en-US" sz="1800" b="0" dirty="0" smtClean="0"/>
          </a:p>
          <a:p>
            <a:endParaRPr lang="en-US" sz="1800" b="0" dirty="0" smtClean="0"/>
          </a:p>
          <a:p>
            <a:endParaRPr lang="en-US" sz="1600" b="0" dirty="0" smtClean="0"/>
          </a:p>
        </p:txBody>
      </p:sp>
      <p:sp>
        <p:nvSpPr>
          <p:cNvPr id="7" name="Oval 6"/>
          <p:cNvSpPr/>
          <p:nvPr/>
        </p:nvSpPr>
        <p:spPr>
          <a:xfrm>
            <a:off x="6781800" y="30480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7" idx="1"/>
          </p:cNvCxnSpPr>
          <p:nvPr/>
        </p:nvCxnSpPr>
        <p:spPr>
          <a:xfrm>
            <a:off x="3886200" y="1371600"/>
            <a:ext cx="2948327" cy="17291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C:\Users\a0356111.ENT\AppData\Local\Microsoft\Windows\Temporary Internet Files\Low\Content.IE5\UCVU48Z8\MC900434750[1].PNG"/>
          <p:cNvPicPr>
            <a:picLocks noChangeAspect="1" noChangeArrowheads="1"/>
          </p:cNvPicPr>
          <p:nvPr/>
        </p:nvPicPr>
        <p:blipFill>
          <a:blip r:embed="rId4" cstate="print"/>
          <a:srcRect/>
          <a:stretch>
            <a:fillRect/>
          </a:stretch>
        </p:blipFill>
        <p:spPr bwMode="auto">
          <a:xfrm>
            <a:off x="381000" y="1371600"/>
            <a:ext cx="288000" cy="28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defRPr/>
            </a:pPr>
            <a:r>
              <a:rPr lang="en-CA" dirty="0" smtClean="0"/>
              <a:t>ULP Advisor Message</a:t>
            </a:r>
            <a:endParaRPr lang="en-US" dirty="0" smtClean="0"/>
          </a:p>
        </p:txBody>
      </p:sp>
      <p:sp>
        <p:nvSpPr>
          <p:cNvPr id="69634" name="Rectangle 3"/>
          <p:cNvSpPr>
            <a:spLocks noGrp="1" noChangeArrowheads="1"/>
          </p:cNvSpPr>
          <p:nvPr>
            <p:ph idx="1"/>
          </p:nvPr>
        </p:nvSpPr>
        <p:spPr/>
        <p:txBody>
          <a:bodyPr/>
          <a:lstStyle/>
          <a:p>
            <a:r>
              <a:rPr lang="en-US" sz="2000" dirty="0" smtClean="0"/>
              <a:t>A message highlighting the ULP Advisor may appear on project creation</a:t>
            </a:r>
          </a:p>
          <a:p>
            <a:r>
              <a:rPr lang="en-US" sz="2000" dirty="0" smtClean="0"/>
              <a:t>This message can be ignored</a:t>
            </a:r>
          </a:p>
          <a:p>
            <a:r>
              <a:rPr lang="en-US" sz="2000" dirty="0" smtClean="0"/>
              <a:t>Use the “Do not show this again” checkbox if you do not wish to see this message again</a:t>
            </a:r>
          </a:p>
        </p:txBody>
      </p:sp>
      <p:sp>
        <p:nvSpPr>
          <p:cNvPr id="9" name="Oval 8"/>
          <p:cNvSpPr/>
          <p:nvPr/>
        </p:nvSpPr>
        <p:spPr>
          <a:xfrm>
            <a:off x="4648200" y="4038600"/>
            <a:ext cx="914400" cy="914400"/>
          </a:xfrm>
          <a:prstGeom prst="ellipse">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pps\CCSTraining\FAESummit2012\ulp.PNG"/>
          <p:cNvPicPr>
            <a:picLocks noChangeAspect="1" noChangeArrowheads="1"/>
          </p:cNvPicPr>
          <p:nvPr/>
        </p:nvPicPr>
        <p:blipFill>
          <a:blip r:embed="rId3" cstate="print"/>
          <a:srcRect/>
          <a:stretch>
            <a:fillRect/>
          </a:stretch>
        </p:blipFill>
        <p:spPr bwMode="auto">
          <a:xfrm>
            <a:off x="762000" y="3429000"/>
            <a:ext cx="5495925" cy="21240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dirty="0" smtClean="0"/>
              <a:t>LAB conventions</a:t>
            </a:r>
          </a:p>
        </p:txBody>
      </p:sp>
      <p:sp>
        <p:nvSpPr>
          <p:cNvPr id="59394" name="Content Placeholder 4"/>
          <p:cNvSpPr>
            <a:spLocks noGrp="1"/>
          </p:cNvSpPr>
          <p:nvPr>
            <p:ph idx="1"/>
          </p:nvPr>
        </p:nvSpPr>
        <p:spPr>
          <a:xfrm>
            <a:off x="395536" y="980728"/>
            <a:ext cx="8467725" cy="5267473"/>
          </a:xfrm>
        </p:spPr>
        <p:txBody>
          <a:bodyPr/>
          <a:lstStyle/>
          <a:p>
            <a:endParaRPr lang="en-CA" sz="2400" dirty="0" smtClean="0"/>
          </a:p>
          <a:p>
            <a:r>
              <a:rPr lang="en-CA" sz="2400" dirty="0" smtClean="0"/>
              <a:t>Lab steps are numbered for easier reference</a:t>
            </a:r>
          </a:p>
          <a:p>
            <a:pPr marL="684212" lvl="1" indent="-342900">
              <a:buFont typeface="+mj-lt"/>
              <a:buAutoNum type="arabicPeriod"/>
            </a:pPr>
            <a:r>
              <a:rPr lang="en-CA" sz="2000" dirty="0" smtClean="0"/>
              <a:t>…</a:t>
            </a:r>
          </a:p>
          <a:p>
            <a:pPr marL="684212" lvl="1" indent="-342900">
              <a:buFont typeface="+mj-lt"/>
              <a:buAutoNum type="arabicPeriod"/>
            </a:pPr>
            <a:r>
              <a:rPr lang="en-CA" sz="2000" dirty="0" smtClean="0"/>
              <a:t>…</a:t>
            </a:r>
          </a:p>
          <a:p>
            <a:endParaRPr lang="en-CA" sz="2400" dirty="0" smtClean="0"/>
          </a:p>
          <a:p>
            <a:r>
              <a:rPr lang="en-CA" sz="2400" dirty="0" smtClean="0"/>
              <a:t>Explanations, notes, warnings are written in </a:t>
            </a:r>
            <a:r>
              <a:rPr lang="en-CA" sz="2400" dirty="0" smtClean="0">
                <a:solidFill>
                  <a:srgbClr val="0066FF"/>
                </a:solidFill>
              </a:rPr>
              <a:t>blue</a:t>
            </a:r>
          </a:p>
          <a:p>
            <a:pPr lvl="1">
              <a:lnSpc>
                <a:spcPct val="150000"/>
              </a:lnSpc>
            </a:pPr>
            <a:r>
              <a:rPr lang="en-CA" sz="2000" dirty="0" smtClean="0"/>
              <a:t>Warnings are shown with  </a:t>
            </a:r>
          </a:p>
          <a:p>
            <a:pPr lvl="1">
              <a:lnSpc>
                <a:spcPct val="150000"/>
              </a:lnSpc>
            </a:pPr>
            <a:r>
              <a:rPr lang="en-CA" sz="2000" dirty="0" smtClean="0"/>
              <a:t>Information is marked with </a:t>
            </a:r>
          </a:p>
          <a:p>
            <a:pPr lvl="1">
              <a:lnSpc>
                <a:spcPct val="150000"/>
              </a:lnSpc>
            </a:pPr>
            <a:r>
              <a:rPr lang="en-CA" sz="2000" dirty="0" smtClean="0"/>
              <a:t>Tips and answers are marked with </a:t>
            </a:r>
          </a:p>
          <a:p>
            <a:pPr lvl="1">
              <a:lnSpc>
                <a:spcPct val="150000"/>
              </a:lnSpc>
            </a:pPr>
            <a:r>
              <a:rPr lang="en-CA" sz="2000" dirty="0" smtClean="0"/>
              <a:t>Questions are marked with </a:t>
            </a:r>
          </a:p>
        </p:txBody>
      </p:sp>
      <p:pic>
        <p:nvPicPr>
          <p:cNvPr id="4" name="Picture 3" descr="C:\Users\a0356111.ENT\AppData\Local\Microsoft\Windows\Temporary Internet Files\Low\Content.IE5\UCVU48Z8\MC900434750[1].PNG"/>
          <p:cNvPicPr>
            <a:picLocks noChangeAspect="1" noChangeArrowheads="1"/>
          </p:cNvPicPr>
          <p:nvPr/>
        </p:nvPicPr>
        <p:blipFill>
          <a:blip r:embed="rId3" cstate="print"/>
          <a:srcRect/>
          <a:stretch>
            <a:fillRect/>
          </a:stretch>
        </p:blipFill>
        <p:spPr bwMode="auto">
          <a:xfrm>
            <a:off x="4267200" y="3581400"/>
            <a:ext cx="288000" cy="288000"/>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114800"/>
            <a:ext cx="288000" cy="2880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4648200"/>
            <a:ext cx="288000" cy="288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400" y="5105400"/>
            <a:ext cx="420155" cy="420155"/>
          </a:xfrm>
          <a:prstGeom prst="rect">
            <a:avLst/>
          </a:prstGeom>
        </p:spPr>
      </p:pic>
    </p:spTree>
    <p:extLst>
      <p:ext uri="{BB962C8B-B14F-4D97-AF65-F5344CB8AC3E}">
        <p14:creationId xmlns:p14="http://schemas.microsoft.com/office/powerpoint/2010/main" val="936574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Debug Lab2</a:t>
            </a:r>
            <a:endParaRPr lang="en-US" dirty="0" smtClean="0"/>
          </a:p>
        </p:txBody>
      </p:sp>
      <p:sp>
        <p:nvSpPr>
          <p:cNvPr id="5" name="Content Placeholder 4"/>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8" y="1066800"/>
            <a:ext cx="834189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Open Energy Trace</a:t>
            </a:r>
            <a:endParaRPr lang="en-US" dirty="0" smtClean="0"/>
          </a:p>
        </p:txBody>
      </p:sp>
      <p:sp>
        <p:nvSpPr>
          <p:cNvPr id="102402" name="Rectangle 3"/>
          <p:cNvSpPr>
            <a:spLocks noGrp="1" noChangeArrowheads="1"/>
          </p:cNvSpPr>
          <p:nvPr>
            <p:ph idx="1"/>
          </p:nvPr>
        </p:nvSpPr>
        <p:spPr>
          <a:xfrm>
            <a:off x="333375" y="1185863"/>
            <a:ext cx="4848225" cy="4692650"/>
          </a:xfrm>
        </p:spPr>
        <p:txBody>
          <a:bodyPr/>
          <a:lstStyle/>
          <a:p>
            <a:pPr marL="0" indent="0">
              <a:buNone/>
            </a:pPr>
            <a:r>
              <a:rPr lang="en-US" sz="2000" dirty="0" smtClean="0">
                <a:solidFill>
                  <a:srgbClr val="0066FF"/>
                </a:solidFill>
              </a:rPr>
              <a:t>Not all MSP devices support the full energy trace feature set</a:t>
            </a:r>
            <a:endParaRPr lang="en-US" sz="1800" dirty="0" smtClean="0">
              <a:solidFill>
                <a:srgbClr val="0066FF"/>
              </a:solidFill>
            </a:endParaRPr>
          </a:p>
          <a:p>
            <a:pPr marL="457200" indent="-457200">
              <a:buFont typeface="+mj-lt"/>
              <a:buAutoNum type="arabicPeriod"/>
            </a:pPr>
            <a:r>
              <a:rPr lang="en-US" sz="2000" dirty="0" smtClean="0"/>
              <a:t>Once in Debug mode, open the </a:t>
            </a:r>
            <a:r>
              <a:rPr lang="en-US" sz="2000" i="1" dirty="0" smtClean="0"/>
              <a:t>Energy Trace</a:t>
            </a:r>
            <a:r>
              <a:rPr lang="en-US" sz="2000" dirty="0" smtClean="0"/>
              <a:t> view</a:t>
            </a:r>
          </a:p>
          <a:p>
            <a:pPr lvl="1"/>
            <a:r>
              <a:rPr lang="en-US" sz="1800" i="1" dirty="0" smtClean="0"/>
              <a:t>View</a:t>
            </a:r>
            <a:r>
              <a:rPr lang="en-US" sz="1800" dirty="0" smtClean="0"/>
              <a:t> </a:t>
            </a:r>
            <a:r>
              <a:rPr lang="en-US" sz="1800" dirty="0" smtClean="0">
                <a:sym typeface="Wingdings" pitchFamily="2" charset="2"/>
              </a:rPr>
              <a:t></a:t>
            </a:r>
            <a:r>
              <a:rPr lang="en-US" sz="1800" dirty="0" smtClean="0"/>
              <a:t> </a:t>
            </a:r>
            <a:r>
              <a:rPr lang="en-US" sz="1800" i="1" dirty="0" smtClean="0"/>
              <a:t>Other-&gt;MSP430-EnergyTrace</a:t>
            </a:r>
            <a:endParaRPr lang="en-US" sz="1800" dirty="0" smtClean="0"/>
          </a:p>
          <a:p>
            <a:pPr marL="457200" indent="-457200">
              <a:buFont typeface="+mj-lt"/>
              <a:buAutoNum type="arabicPeriod"/>
            </a:pPr>
            <a:r>
              <a:rPr lang="en-US" sz="2000" dirty="0" smtClean="0"/>
              <a:t>Select “Energy Trace”</a:t>
            </a:r>
            <a:endParaRPr lang="en-CA" sz="1800" i="1" dirty="0" smtClean="0"/>
          </a:p>
          <a:p>
            <a:pPr marL="457200" indent="-457200">
              <a:buFont typeface="+mj-lt"/>
              <a:buAutoNum type="arabicPeriod"/>
            </a:pPr>
            <a:r>
              <a:rPr lang="en-US" sz="2000" dirty="0" smtClean="0"/>
              <a:t>Select “ok”</a:t>
            </a:r>
            <a:endParaRPr lang="en-US" sz="1800"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99771"/>
            <a:ext cx="288000" cy="288000"/>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199771"/>
            <a:ext cx="29622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Energy Trace now available</a:t>
            </a:r>
            <a:endParaRPr lang="en-US" dirty="0" smtClean="0"/>
          </a:p>
        </p:txBody>
      </p:sp>
      <p:sp>
        <p:nvSpPr>
          <p:cNvPr id="5" name="Content Placeholder 4"/>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59856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33375" y="1185863"/>
            <a:ext cx="8199438" cy="4692650"/>
          </a:xfrm>
        </p:spPr>
        <p:txBody>
          <a:bodyPr/>
          <a:lstStyle/>
          <a:p>
            <a:pPr marL="457200" indent="-457200">
              <a:buFont typeface="+mj-lt"/>
              <a:buAutoNum type="arabicPeriod"/>
            </a:pPr>
            <a:r>
              <a:rPr lang="en-US" sz="2000" dirty="0" smtClean="0"/>
              <a:t>Select the “Set Capture Time Button”</a:t>
            </a:r>
          </a:p>
          <a:p>
            <a:pPr marL="804862" lvl="1" indent="-457200"/>
            <a:r>
              <a:rPr lang="en-US" sz="1800" dirty="0" smtClean="0"/>
              <a:t>Set the capture time to 30s for this example/lab</a:t>
            </a:r>
          </a:p>
          <a:p>
            <a:pPr lvl="1"/>
            <a:endParaRPr lang="en-US" sz="1800" dirty="0" smtClean="0"/>
          </a:p>
          <a:p>
            <a:pPr marL="0" indent="0">
              <a:buNone/>
            </a:pPr>
            <a:endParaRPr lang="en-US" sz="1800" dirty="0" smtClean="0"/>
          </a:p>
        </p:txBody>
      </p:sp>
      <p:sp>
        <p:nvSpPr>
          <p:cNvPr id="108545" name="Rectangle 2"/>
          <p:cNvSpPr>
            <a:spLocks noGrp="1" noChangeArrowheads="1"/>
          </p:cNvSpPr>
          <p:nvPr>
            <p:ph type="title"/>
          </p:nvPr>
        </p:nvSpPr>
        <p:spPr/>
        <p:txBody>
          <a:bodyPr/>
          <a:lstStyle/>
          <a:p>
            <a:pPr eaLnBrk="1" hangingPunct="1">
              <a:defRPr/>
            </a:pPr>
            <a:r>
              <a:rPr lang="en-CA" dirty="0" smtClean="0"/>
              <a:t>Configure Energy Trace</a:t>
            </a:r>
            <a:endParaRPr lang="en-US" dirty="0" smtClean="0"/>
          </a:p>
        </p:txBody>
      </p:sp>
      <p:pic>
        <p:nvPicPr>
          <p:cNvPr id="5" name="Picture 4" descr="etrace.jpg"/>
          <p:cNvPicPr>
            <a:picLocks noChangeAspect="1"/>
          </p:cNvPicPr>
          <p:nvPr/>
        </p:nvPicPr>
        <p:blipFill>
          <a:blip r:embed="rId3" cstate="print"/>
          <a:stretch>
            <a:fillRect/>
          </a:stretch>
        </p:blipFill>
        <p:spPr>
          <a:xfrm>
            <a:off x="5105400" y="2971800"/>
            <a:ext cx="1952625" cy="1819275"/>
          </a:xfrm>
          <a:prstGeom prst="rect">
            <a:avLst/>
          </a:prstGeom>
        </p:spPr>
      </p:pic>
      <p:sp>
        <p:nvSpPr>
          <p:cNvPr id="6" name="Down Arrow 5"/>
          <p:cNvSpPr/>
          <p:nvPr/>
        </p:nvSpPr>
        <p:spPr>
          <a:xfrm rot="16200000">
            <a:off x="4191000" y="35814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912" y="3771899"/>
            <a:ext cx="1990725" cy="2190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Run the code</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Press Run       to start the code and energy trace (which is by default in energy only mode)</a:t>
            </a:r>
          </a:p>
          <a:p>
            <a:pPr marL="381000" indent="-381000" eaLnBrk="1" hangingPunct="1">
              <a:buFont typeface="+mj-lt"/>
              <a:buAutoNum type="arabicPeriod"/>
            </a:pPr>
            <a:r>
              <a:rPr lang="en-US" sz="1800" dirty="0" smtClean="0"/>
              <a:t>You will see energy trace start up doing a live count and capture</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6" name="Picture 10" descr="runButton"/>
          <p:cNvPicPr>
            <a:picLocks noChangeAspect="1" noChangeArrowheads="1"/>
          </p:cNvPicPr>
          <p:nvPr/>
        </p:nvPicPr>
        <p:blipFill>
          <a:blip r:embed="rId3" cstate="print"/>
          <a:srcRect/>
          <a:stretch>
            <a:fillRect/>
          </a:stretch>
        </p:blipFill>
        <p:spPr bwMode="auto">
          <a:xfrm>
            <a:off x="1981200" y="1066800"/>
            <a:ext cx="219075" cy="2190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681287"/>
            <a:ext cx="4572000" cy="14954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Save Energy Trace Data</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Once the 30s capture is done, select “save current energy profile”</a:t>
            </a:r>
          </a:p>
          <a:p>
            <a:pPr marL="381000" indent="-381000" eaLnBrk="1" hangingPunct="1">
              <a:buFont typeface="+mj-lt"/>
              <a:buAutoNum type="arabicPeriod"/>
            </a:pPr>
            <a:r>
              <a:rPr lang="en-US" sz="1800" dirty="0" smtClean="0"/>
              <a:t>You will be asked to name and locate your file, leaving the default is fine, so select “save”, but remember where it is!</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17411" name="Picture 3"/>
          <p:cNvPicPr>
            <a:picLocks noChangeAspect="1" noChangeArrowheads="1"/>
          </p:cNvPicPr>
          <p:nvPr/>
        </p:nvPicPr>
        <p:blipFill>
          <a:blip r:embed="rId3" cstate="print"/>
          <a:srcRect/>
          <a:stretch>
            <a:fillRect/>
          </a:stretch>
        </p:blipFill>
        <p:spPr bwMode="auto">
          <a:xfrm>
            <a:off x="4495800" y="3657600"/>
            <a:ext cx="3949034" cy="2524125"/>
          </a:xfrm>
          <a:prstGeom prst="rect">
            <a:avLst/>
          </a:prstGeom>
          <a:noFill/>
          <a:ln w="9525">
            <a:noFill/>
            <a:miter lim="800000"/>
            <a:headEnd/>
            <a:tailEnd/>
          </a:ln>
        </p:spPr>
      </p:pic>
      <p:pic>
        <p:nvPicPr>
          <p:cNvPr id="9" name="Picture 8" descr="etrace.jpg"/>
          <p:cNvPicPr>
            <a:picLocks noChangeAspect="1"/>
          </p:cNvPicPr>
          <p:nvPr/>
        </p:nvPicPr>
        <p:blipFill>
          <a:blip r:embed="rId4" cstate="print"/>
          <a:stretch>
            <a:fillRect/>
          </a:stretch>
        </p:blipFill>
        <p:spPr>
          <a:xfrm>
            <a:off x="4800600" y="2514600"/>
            <a:ext cx="2762250" cy="685800"/>
          </a:xfrm>
          <a:prstGeom prst="rect">
            <a:avLst/>
          </a:prstGeom>
        </p:spPr>
      </p:pic>
      <p:sp>
        <p:nvSpPr>
          <p:cNvPr id="10" name="Down Arrow 9"/>
          <p:cNvSpPr/>
          <p:nvPr/>
        </p:nvSpPr>
        <p:spPr>
          <a:xfrm>
            <a:off x="5867400" y="32766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12" idx="1"/>
          </p:cNvCxnSpPr>
          <p:nvPr/>
        </p:nvCxnSpPr>
        <p:spPr>
          <a:xfrm>
            <a:off x="5562600" y="1295400"/>
            <a:ext cx="433727" cy="14243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943600" y="26670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Terminate the Debug Session</a:t>
            </a:r>
            <a:endParaRPr lang="en-US" dirty="0"/>
          </a:p>
        </p:txBody>
      </p:sp>
      <p:sp>
        <p:nvSpPr>
          <p:cNvPr id="120834" name="Content Placeholder 2"/>
          <p:cNvSpPr>
            <a:spLocks noGrp="1"/>
          </p:cNvSpPr>
          <p:nvPr>
            <p:ph idx="1"/>
          </p:nvPr>
        </p:nvSpPr>
        <p:spPr/>
        <p:txBody>
          <a:bodyPr/>
          <a:lstStyle/>
          <a:p>
            <a:pPr marL="457200" indent="-457200">
              <a:buFont typeface="+mj-lt"/>
              <a:buAutoNum type="arabicPeriod"/>
            </a:pPr>
            <a:r>
              <a:rPr lang="en-US" sz="2400" dirty="0" smtClean="0"/>
              <a:t>Minimize </a:t>
            </a:r>
            <a:r>
              <a:rPr lang="en-US" sz="2400" dirty="0" err="1" smtClean="0"/>
              <a:t>EnergyTrace</a:t>
            </a:r>
            <a:r>
              <a:rPr lang="en-US" sz="2400" dirty="0" smtClean="0"/>
              <a:t> and click on the terminate     button to end this session</a:t>
            </a:r>
          </a:p>
          <a:p>
            <a:pPr marL="457200" indent="-457200">
              <a:buFont typeface="+mj-lt"/>
              <a:buAutoNum type="arabicPeriod"/>
            </a:pPr>
            <a:r>
              <a:rPr lang="en-US" sz="2400" dirty="0" smtClean="0"/>
              <a:t>This will kill the debugger and return you to the Edit perspective</a:t>
            </a:r>
          </a:p>
          <a:p>
            <a:pPr marL="457200" indent="-457200">
              <a:buFont typeface="+mj-lt"/>
              <a:buAutoNum type="arabicPeriod"/>
            </a:pPr>
            <a:r>
              <a:rPr lang="en-US" sz="2400" dirty="0" smtClean="0"/>
              <a:t>We will now use the other more energy efficient piece of code we pasted and compare!  This version does not use delays and does use low power modes.</a:t>
            </a:r>
          </a:p>
        </p:txBody>
      </p:sp>
      <p:pic>
        <p:nvPicPr>
          <p:cNvPr id="120836" name="Picture 10" descr="stop"/>
          <p:cNvPicPr>
            <a:picLocks noChangeAspect="1" noChangeArrowheads="1"/>
          </p:cNvPicPr>
          <p:nvPr/>
        </p:nvPicPr>
        <p:blipFill>
          <a:blip r:embed="rId3" cstate="print"/>
          <a:srcRect/>
          <a:stretch>
            <a:fillRect/>
          </a:stretch>
        </p:blipFill>
        <p:spPr bwMode="auto">
          <a:xfrm>
            <a:off x="7696200" y="1295400"/>
            <a:ext cx="200025" cy="2190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Setup Project</a:t>
            </a:r>
            <a:endParaRPr lang="en-US" dirty="0" smtClean="0"/>
          </a:p>
        </p:txBody>
      </p:sp>
      <p:sp>
        <p:nvSpPr>
          <p:cNvPr id="65538" name="Rectangle 3"/>
          <p:cNvSpPr>
            <a:spLocks noGrp="1" noChangeArrowheads="1"/>
          </p:cNvSpPr>
          <p:nvPr>
            <p:ph idx="1"/>
          </p:nvPr>
        </p:nvSpPr>
        <p:spPr>
          <a:xfrm>
            <a:off x="333375" y="1185863"/>
            <a:ext cx="4467225" cy="4692650"/>
          </a:xfrm>
        </p:spPr>
        <p:txBody>
          <a:bodyPr/>
          <a:lstStyle/>
          <a:p>
            <a:pPr marL="342900" indent="-342900">
              <a:buFont typeface="+mj-lt"/>
              <a:buAutoNum type="arabicPeriod"/>
            </a:pPr>
            <a:r>
              <a:rPr lang="en-US" sz="1600" b="0" dirty="0" smtClean="0"/>
              <a:t>Exclude “</a:t>
            </a:r>
            <a:r>
              <a:rPr lang="en-US" sz="1600" b="0" dirty="0" err="1" smtClean="0"/>
              <a:t>first.c</a:t>
            </a:r>
            <a:r>
              <a:rPr lang="en-US" sz="1600" b="0" dirty="0" smtClean="0"/>
              <a:t>” from the build, we already have the data</a:t>
            </a:r>
          </a:p>
          <a:p>
            <a:pPr marL="342900" indent="-342900">
              <a:buFont typeface="+mj-lt"/>
              <a:buAutoNum type="arabicPeriod"/>
            </a:pPr>
            <a:r>
              <a:rPr lang="pt-BR" sz="1600" b="0" dirty="0" smtClean="0"/>
              <a:t>Right click on “first.c” and select “Exclude from build”</a:t>
            </a:r>
          </a:p>
          <a:p>
            <a:pPr marL="342900" indent="-342900">
              <a:buFont typeface="+mj-lt"/>
              <a:buAutoNum type="arabicPeriod"/>
            </a:pPr>
            <a:r>
              <a:rPr lang="en-US" sz="1600" b="0" dirty="0" smtClean="0"/>
              <a:t>You should now have the file excluded</a:t>
            </a:r>
          </a:p>
          <a:p>
            <a:pPr>
              <a:buNone/>
            </a:pPr>
            <a:endParaRPr lang="en-US" sz="1600" b="0" dirty="0" smtClean="0"/>
          </a:p>
        </p:txBody>
      </p:sp>
      <p:sp>
        <p:nvSpPr>
          <p:cNvPr id="12" name="Down Arrow 11"/>
          <p:cNvSpPr/>
          <p:nvPr/>
        </p:nvSpPr>
        <p:spPr>
          <a:xfrm rot="5400000">
            <a:off x="4114800" y="40386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trace.jpg"/>
          <p:cNvPicPr>
            <a:picLocks noChangeAspect="1"/>
          </p:cNvPicPr>
          <p:nvPr/>
        </p:nvPicPr>
        <p:blipFill>
          <a:blip r:embed="rId3" cstate="print"/>
          <a:stretch>
            <a:fillRect/>
          </a:stretch>
        </p:blipFill>
        <p:spPr>
          <a:xfrm>
            <a:off x="4800600" y="685800"/>
            <a:ext cx="3657600" cy="44767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903393"/>
            <a:ext cx="2333625" cy="264795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Setup Project</a:t>
            </a:r>
            <a:endParaRPr lang="en-US" dirty="0" smtClean="0"/>
          </a:p>
        </p:txBody>
      </p:sp>
      <p:sp>
        <p:nvSpPr>
          <p:cNvPr id="65538" name="Rectangle 3"/>
          <p:cNvSpPr>
            <a:spLocks noGrp="1" noChangeArrowheads="1"/>
          </p:cNvSpPr>
          <p:nvPr>
            <p:ph idx="1"/>
          </p:nvPr>
        </p:nvSpPr>
        <p:spPr>
          <a:xfrm>
            <a:off x="333375" y="1185863"/>
            <a:ext cx="4467225" cy="4692650"/>
          </a:xfrm>
        </p:spPr>
        <p:txBody>
          <a:bodyPr/>
          <a:lstStyle/>
          <a:p>
            <a:pPr marL="342900" indent="-342900">
              <a:buFont typeface="+mj-lt"/>
              <a:buAutoNum type="arabicPeriod"/>
            </a:pPr>
            <a:r>
              <a:rPr lang="en-US" sz="1600" b="0" dirty="0" smtClean="0"/>
              <a:t>Include “</a:t>
            </a:r>
            <a:r>
              <a:rPr lang="en-US" sz="1600" b="0" dirty="0" err="1" smtClean="0"/>
              <a:t>second.c</a:t>
            </a:r>
            <a:r>
              <a:rPr lang="en-US" sz="1600" b="0" dirty="0" smtClean="0"/>
              <a:t>” from the build, we will use this later</a:t>
            </a:r>
          </a:p>
          <a:p>
            <a:pPr marL="342900" indent="-342900">
              <a:buFont typeface="+mj-lt"/>
              <a:buAutoNum type="arabicPeriod"/>
            </a:pPr>
            <a:r>
              <a:rPr lang="pt-BR" sz="1600" b="0" dirty="0" smtClean="0"/>
              <a:t>Right click on “second.c” and select “Exclude from build” again to reinclude the file.</a:t>
            </a:r>
          </a:p>
          <a:p>
            <a:pPr marL="342900" indent="-342900">
              <a:buFont typeface="+mj-lt"/>
              <a:buAutoNum type="arabicPeriod"/>
            </a:pPr>
            <a:r>
              <a:rPr lang="en-US" sz="1600" b="0" dirty="0" smtClean="0"/>
              <a:t>You should now have the file included and ready to capture this data</a:t>
            </a:r>
          </a:p>
          <a:p>
            <a:pPr>
              <a:buNone/>
            </a:pPr>
            <a:endParaRPr lang="en-US" sz="1600" b="0" dirty="0" smtClean="0"/>
          </a:p>
        </p:txBody>
      </p:sp>
      <p:sp>
        <p:nvSpPr>
          <p:cNvPr id="12" name="Down Arrow 11"/>
          <p:cNvSpPr/>
          <p:nvPr/>
        </p:nvSpPr>
        <p:spPr>
          <a:xfrm rot="5400000">
            <a:off x="4114800" y="40386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trace.jpg"/>
          <p:cNvPicPr>
            <a:picLocks noChangeAspect="1"/>
          </p:cNvPicPr>
          <p:nvPr/>
        </p:nvPicPr>
        <p:blipFill>
          <a:blip r:embed="rId3" cstate="print"/>
          <a:stretch>
            <a:fillRect/>
          </a:stretch>
        </p:blipFill>
        <p:spPr>
          <a:xfrm>
            <a:off x="5410200" y="685800"/>
            <a:ext cx="3362325" cy="45434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200400"/>
            <a:ext cx="2609850" cy="28003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defRPr/>
            </a:pPr>
            <a:r>
              <a:rPr lang="en-CA" dirty="0" smtClean="0"/>
              <a:t>Debug Lab2</a:t>
            </a:r>
            <a:endParaRPr lang="en-US" dirty="0" smtClean="0"/>
          </a:p>
        </p:txBody>
      </p:sp>
      <p:sp>
        <p:nvSpPr>
          <p:cNvPr id="5" name="Content Placeholder 4"/>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59856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p:nvPr>
        </p:nvSpPr>
        <p:spPr>
          <a:xfrm>
            <a:off x="755576" y="2420888"/>
            <a:ext cx="7772400" cy="1362075"/>
          </a:xfrm>
        </p:spPr>
        <p:txBody>
          <a:bodyPr/>
          <a:lstStyle/>
          <a:p>
            <a:pPr>
              <a:defRPr/>
            </a:pPr>
            <a:r>
              <a:rPr lang="en-CA" dirty="0" smtClean="0"/>
              <a:t>Lab 1: Energy trace Basics</a:t>
            </a:r>
            <a:br>
              <a:rPr lang="en-CA" dirty="0" smtClean="0"/>
            </a:br>
            <a:r>
              <a:rPr lang="en-CA" dirty="0" smtClean="0"/>
              <a:t/>
            </a:r>
            <a:br>
              <a:rPr lang="en-CA" dirty="0" smtClean="0"/>
            </a:br>
            <a:r>
              <a:rPr lang="en-CA" sz="2800" dirty="0" smtClean="0"/>
              <a:t>30 minutes</a:t>
            </a:r>
            <a:endParaRPr lang="en-CA" dirty="0" smtClean="0"/>
          </a:p>
        </p:txBody>
      </p:sp>
      <p:sp>
        <p:nvSpPr>
          <p:cNvPr id="3" name="TextBox 2"/>
          <p:cNvSpPr txBox="1"/>
          <p:nvPr/>
        </p:nvSpPr>
        <p:spPr>
          <a:xfrm>
            <a:off x="899592" y="5085184"/>
            <a:ext cx="7272808" cy="646331"/>
          </a:xfrm>
          <a:prstGeom prst="rect">
            <a:avLst/>
          </a:prstGeom>
          <a:noFill/>
          <a:ln>
            <a:solidFill>
              <a:schemeClr val="tx1"/>
            </a:solidFill>
          </a:ln>
        </p:spPr>
        <p:txBody>
          <a:bodyPr wrap="square" rtlCol="0">
            <a:spAutoFit/>
          </a:bodyPr>
          <a:lstStyle/>
          <a:p>
            <a:r>
              <a:rPr lang="en-US" dirty="0" smtClean="0"/>
              <a:t>Open CCS and select the default workspace</a:t>
            </a:r>
          </a:p>
          <a:p>
            <a:r>
              <a:rPr lang="en-US" dirty="0" smtClean="0"/>
              <a:t>You can close the TI Resource Explorer View (it will not be used)</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Run the code</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Press Run       to start the code and energy trace (which is by default in energy only mode)</a:t>
            </a:r>
          </a:p>
          <a:p>
            <a:pPr marL="381000" indent="-381000" eaLnBrk="1" hangingPunct="1">
              <a:buFont typeface="+mj-lt"/>
              <a:buAutoNum type="arabicPeriod"/>
            </a:pPr>
            <a:r>
              <a:rPr lang="en-US" sz="1800" dirty="0" smtClean="0"/>
              <a:t>You will see energy trace start up doing a live count and capture</a:t>
            </a:r>
          </a:p>
          <a:p>
            <a:pPr marL="381000" indent="-381000" eaLnBrk="1" hangingPunct="1">
              <a:buFont typeface="+mj-lt"/>
              <a:buAutoNum type="arabicPeriod"/>
            </a:pPr>
            <a:r>
              <a:rPr lang="en-US" sz="1800" dirty="0" smtClean="0"/>
              <a:t>Note energy trace is still set to 30s</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6" name="Picture 10" descr="runButton"/>
          <p:cNvPicPr>
            <a:picLocks noChangeAspect="1" noChangeArrowheads="1"/>
          </p:cNvPicPr>
          <p:nvPr/>
        </p:nvPicPr>
        <p:blipFill>
          <a:blip r:embed="rId3" cstate="print"/>
          <a:srcRect/>
          <a:stretch>
            <a:fillRect/>
          </a:stretch>
        </p:blipFill>
        <p:spPr bwMode="auto">
          <a:xfrm>
            <a:off x="1981200" y="1066800"/>
            <a:ext cx="219075" cy="2190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187" y="2619375"/>
            <a:ext cx="4619625" cy="161925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Save Energy Trace Data</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Once the session reaches the 30s, select “save current energy profile”</a:t>
            </a:r>
          </a:p>
          <a:p>
            <a:pPr marL="381000" indent="-381000" eaLnBrk="1" hangingPunct="1">
              <a:buFont typeface="+mj-lt"/>
              <a:buAutoNum type="arabicPeriod"/>
            </a:pPr>
            <a:r>
              <a:rPr lang="en-US" sz="1800" dirty="0" smtClean="0"/>
              <a:t>You will be asked to name and locate your file, leaving the default is fine, so select “save” but remember where!</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9" name="Picture 8" descr="etrace.jpg"/>
          <p:cNvPicPr>
            <a:picLocks noChangeAspect="1"/>
          </p:cNvPicPr>
          <p:nvPr/>
        </p:nvPicPr>
        <p:blipFill>
          <a:blip r:embed="rId3" cstate="print"/>
          <a:stretch>
            <a:fillRect/>
          </a:stretch>
        </p:blipFill>
        <p:spPr>
          <a:xfrm>
            <a:off x="4800600" y="2514600"/>
            <a:ext cx="2762250" cy="685800"/>
          </a:xfrm>
          <a:prstGeom prst="rect">
            <a:avLst/>
          </a:prstGeom>
        </p:spPr>
      </p:pic>
      <p:sp>
        <p:nvSpPr>
          <p:cNvPr id="10" name="Down Arrow 9"/>
          <p:cNvSpPr/>
          <p:nvPr/>
        </p:nvSpPr>
        <p:spPr>
          <a:xfrm>
            <a:off x="5867400" y="32766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12" idx="1"/>
          </p:cNvCxnSpPr>
          <p:nvPr/>
        </p:nvCxnSpPr>
        <p:spPr>
          <a:xfrm>
            <a:off x="5562600" y="1295400"/>
            <a:ext cx="433727" cy="14243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943600" y="26670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3"/>
          <p:cNvPicPr>
            <a:picLocks noChangeAspect="1" noChangeArrowheads="1"/>
          </p:cNvPicPr>
          <p:nvPr/>
        </p:nvPicPr>
        <p:blipFill>
          <a:blip r:embed="rId4" cstate="print"/>
          <a:srcRect/>
          <a:stretch>
            <a:fillRect/>
          </a:stretch>
        </p:blipFill>
        <p:spPr bwMode="auto">
          <a:xfrm>
            <a:off x="5029200" y="3886200"/>
            <a:ext cx="3591386"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Load Energy Trace Data</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Open the previous data from the non efficient version which we just saved by selecting  “load reference energy profile”</a:t>
            </a:r>
          </a:p>
          <a:p>
            <a:pPr marL="381000" indent="-381000" eaLnBrk="1" hangingPunct="1">
              <a:buFont typeface="+mj-lt"/>
              <a:buAutoNum type="arabicPeriod"/>
            </a:pPr>
            <a:r>
              <a:rPr lang="en-US" sz="1800" dirty="0" smtClean="0"/>
              <a:t>You will be asked to select and locate your file, so select the file we just created with “</a:t>
            </a:r>
            <a:r>
              <a:rPr lang="en-US" sz="1800" dirty="0" err="1" smtClean="0"/>
              <a:t>first.c</a:t>
            </a:r>
            <a:r>
              <a:rPr lang="en-US" sz="1800" dirty="0" smtClean="0"/>
              <a:t>”</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9" name="Picture 8" descr="etrace.jpg"/>
          <p:cNvPicPr>
            <a:picLocks noChangeAspect="1"/>
          </p:cNvPicPr>
          <p:nvPr/>
        </p:nvPicPr>
        <p:blipFill>
          <a:blip r:embed="rId3" cstate="print"/>
          <a:stretch>
            <a:fillRect/>
          </a:stretch>
        </p:blipFill>
        <p:spPr>
          <a:xfrm>
            <a:off x="4495800" y="2133600"/>
            <a:ext cx="2762250" cy="685800"/>
          </a:xfrm>
          <a:prstGeom prst="rect">
            <a:avLst/>
          </a:prstGeom>
        </p:spPr>
      </p:pic>
      <p:sp>
        <p:nvSpPr>
          <p:cNvPr id="10" name="Down Arrow 9"/>
          <p:cNvSpPr/>
          <p:nvPr/>
        </p:nvSpPr>
        <p:spPr>
          <a:xfrm>
            <a:off x="5791200" y="27432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029200" y="1524000"/>
            <a:ext cx="967127" cy="89092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867400" y="2362200"/>
            <a:ext cx="360040"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icture 3"/>
          <p:cNvPicPr>
            <a:picLocks noChangeAspect="1" noChangeArrowheads="1"/>
          </p:cNvPicPr>
          <p:nvPr/>
        </p:nvPicPr>
        <p:blipFill>
          <a:blip r:embed="rId4" cstate="print"/>
          <a:srcRect/>
          <a:stretch>
            <a:fillRect/>
          </a:stretch>
        </p:blipFill>
        <p:spPr bwMode="auto">
          <a:xfrm>
            <a:off x="2667000" y="3200400"/>
            <a:ext cx="4681537" cy="2992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Data and Views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Double click to expand energy trace to full view and see the views/comparison</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795688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Data and Views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See how much more efficient the </a:t>
            </a:r>
            <a:r>
              <a:rPr lang="en-US" sz="1800" dirty="0" err="1" smtClean="0"/>
              <a:t>second.c</a:t>
            </a:r>
            <a:r>
              <a:rPr lang="en-US" sz="1800" dirty="0" smtClean="0"/>
              <a:t> code is</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1355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defRPr/>
            </a:pPr>
            <a:r>
              <a:rPr lang="en-CA" dirty="0" smtClean="0"/>
              <a:t>Examine the Data and Views</a:t>
            </a:r>
            <a:endParaRPr lang="en-US" dirty="0" smtClean="0"/>
          </a:p>
        </p:txBody>
      </p:sp>
      <p:sp>
        <p:nvSpPr>
          <p:cNvPr id="106498" name="Rectangle 3"/>
          <p:cNvSpPr>
            <a:spLocks noGrp="1" noChangeArrowheads="1"/>
          </p:cNvSpPr>
          <p:nvPr>
            <p:ph idx="1"/>
          </p:nvPr>
        </p:nvSpPr>
        <p:spPr>
          <a:xfrm>
            <a:off x="333375" y="990600"/>
            <a:ext cx="8810625" cy="4897785"/>
          </a:xfrm>
        </p:spPr>
        <p:txBody>
          <a:bodyPr/>
          <a:lstStyle/>
          <a:p>
            <a:pPr marL="381000" indent="-381000" eaLnBrk="1" hangingPunct="1">
              <a:buFont typeface="+mj-lt"/>
              <a:buAutoNum type="arabicPeriod"/>
            </a:pPr>
            <a:r>
              <a:rPr lang="en-US" sz="1800" dirty="0" smtClean="0"/>
              <a:t>See how much more efficient the </a:t>
            </a:r>
            <a:r>
              <a:rPr lang="en-US" sz="1800" dirty="0" err="1" smtClean="0"/>
              <a:t>second.c</a:t>
            </a:r>
            <a:r>
              <a:rPr lang="en-US" sz="1800" dirty="0" smtClean="0"/>
              <a:t> code is</a:t>
            </a:r>
          </a:p>
          <a:p>
            <a:pPr marL="381000" indent="-381000" eaLnBrk="1" hangingPunct="1">
              <a:buFont typeface="+mj-lt"/>
              <a:buAutoNum type="arabicPeriod"/>
            </a:pPr>
            <a:endParaRPr lang="en-US" sz="1800" dirty="0" smtClean="0"/>
          </a:p>
          <a:p>
            <a:pPr marL="381000" indent="-381000" eaLnBrk="1" hangingPunct="1">
              <a:buFont typeface="+mj-lt"/>
              <a:buAutoNum type="arabicPeriod"/>
            </a:pPr>
            <a:endParaRPr lang="en-US" sz="1800" dirty="0" smtClean="0"/>
          </a:p>
          <a:p>
            <a:pPr marL="381000" indent="-381000" eaLnBrk="1" hangingPunct="1"/>
            <a:endParaRPr lang="en-US" dirty="0" smtClean="0"/>
          </a:p>
          <a:p>
            <a:pPr marL="381000" indent="-381000" eaLnBrk="1" hangingPunct="1"/>
            <a:endParaRPr lang="en-US"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2854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Terminate the Debug Session</a:t>
            </a:r>
            <a:endParaRPr lang="en-US" dirty="0"/>
          </a:p>
        </p:txBody>
      </p:sp>
      <p:sp>
        <p:nvSpPr>
          <p:cNvPr id="120834" name="Content Placeholder 2"/>
          <p:cNvSpPr>
            <a:spLocks noGrp="1"/>
          </p:cNvSpPr>
          <p:nvPr>
            <p:ph idx="1"/>
          </p:nvPr>
        </p:nvSpPr>
        <p:spPr/>
        <p:txBody>
          <a:bodyPr/>
          <a:lstStyle/>
          <a:p>
            <a:pPr marL="457200" indent="-457200">
              <a:buFont typeface="+mj-lt"/>
              <a:buAutoNum type="arabicPeriod"/>
            </a:pPr>
            <a:r>
              <a:rPr lang="en-US" sz="2400" dirty="0" smtClean="0"/>
              <a:t>Minimize </a:t>
            </a:r>
            <a:r>
              <a:rPr lang="en-US" sz="2400" dirty="0" err="1" smtClean="0"/>
              <a:t>EnergyTrace</a:t>
            </a:r>
            <a:r>
              <a:rPr lang="en-US" sz="2400" dirty="0" smtClean="0"/>
              <a:t> and click on the terminate     button to end this session</a:t>
            </a:r>
          </a:p>
          <a:p>
            <a:pPr marL="457200" indent="-457200">
              <a:buFont typeface="+mj-lt"/>
              <a:buAutoNum type="arabicPeriod"/>
            </a:pPr>
            <a:r>
              <a:rPr lang="en-US" sz="2400" dirty="0" smtClean="0"/>
              <a:t>This will kill the debugger and return you to the Edit perspective</a:t>
            </a:r>
          </a:p>
          <a:p>
            <a:pPr marL="457200" indent="-457200">
              <a:buFont typeface="+mj-lt"/>
              <a:buAutoNum type="arabicPeriod"/>
            </a:pPr>
            <a:r>
              <a:rPr lang="en-US" sz="2400" dirty="0" smtClean="0"/>
              <a:t>We are </a:t>
            </a:r>
            <a:r>
              <a:rPr lang="en-US" sz="2400" smtClean="0"/>
              <a:t>finished lab2!</a:t>
            </a:r>
            <a:endParaRPr lang="en-US" sz="2400" dirty="0" smtClean="0"/>
          </a:p>
        </p:txBody>
      </p:sp>
      <p:pic>
        <p:nvPicPr>
          <p:cNvPr id="120836" name="Picture 10" descr="stop"/>
          <p:cNvPicPr>
            <a:picLocks noChangeAspect="1" noChangeArrowheads="1"/>
          </p:cNvPicPr>
          <p:nvPr/>
        </p:nvPicPr>
        <p:blipFill>
          <a:blip r:embed="rId3" cstate="print"/>
          <a:srcRect/>
          <a:stretch>
            <a:fillRect/>
          </a:stretch>
        </p:blipFill>
        <p:spPr bwMode="auto">
          <a:xfrm>
            <a:off x="7696200" y="1295400"/>
            <a:ext cx="200025" cy="219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231774" y="142875"/>
            <a:ext cx="8912225" cy="814388"/>
          </a:xfrm>
        </p:spPr>
        <p:txBody>
          <a:bodyPr/>
          <a:lstStyle/>
          <a:p>
            <a:pPr>
              <a:defRPr/>
            </a:pPr>
            <a:r>
              <a:rPr lang="en-CA" sz="3200" dirty="0" smtClean="0"/>
              <a:t>Lab 1: Exercise Summary</a:t>
            </a:r>
          </a:p>
        </p:txBody>
      </p:sp>
      <p:sp>
        <p:nvSpPr>
          <p:cNvPr id="59394" name="Content Placeholder 4"/>
          <p:cNvSpPr>
            <a:spLocks noGrp="1"/>
          </p:cNvSpPr>
          <p:nvPr>
            <p:ph idx="1"/>
          </p:nvPr>
        </p:nvSpPr>
        <p:spPr>
          <a:xfrm>
            <a:off x="395536" y="1066800"/>
            <a:ext cx="8467725" cy="5181401"/>
          </a:xfrm>
        </p:spPr>
        <p:txBody>
          <a:bodyPr/>
          <a:lstStyle/>
          <a:p>
            <a:r>
              <a:rPr lang="en-CA" sz="2000" dirty="0" smtClean="0">
                <a:solidFill>
                  <a:srgbClr val="0066FF"/>
                </a:solidFill>
              </a:rPr>
              <a:t>Key Objectives</a:t>
            </a:r>
          </a:p>
          <a:p>
            <a:pPr lvl="1"/>
            <a:r>
              <a:rPr lang="en-CA" sz="1800" dirty="0" smtClean="0">
                <a:solidFill>
                  <a:srgbClr val="0066FF"/>
                </a:solidFill>
              </a:rPr>
              <a:t>What is energy trace</a:t>
            </a:r>
          </a:p>
          <a:p>
            <a:pPr lvl="1"/>
            <a:r>
              <a:rPr lang="en-CA" sz="1800" dirty="0" smtClean="0">
                <a:solidFill>
                  <a:srgbClr val="0066FF"/>
                </a:solidFill>
              </a:rPr>
              <a:t>Using energy trace in </a:t>
            </a:r>
            <a:r>
              <a:rPr lang="en-CA" sz="1800" dirty="0" err="1" smtClean="0">
                <a:solidFill>
                  <a:srgbClr val="0066FF"/>
                </a:solidFill>
              </a:rPr>
              <a:t>ccs</a:t>
            </a:r>
            <a:endParaRPr lang="en-CA" sz="1800" dirty="0" smtClean="0">
              <a:solidFill>
                <a:srgbClr val="0066FF"/>
              </a:solidFill>
            </a:endParaRPr>
          </a:p>
          <a:p>
            <a:r>
              <a:rPr lang="en-CA" sz="2000" dirty="0" smtClean="0">
                <a:solidFill>
                  <a:srgbClr val="0066FF"/>
                </a:solidFill>
              </a:rPr>
              <a:t>Tools and Concepts Covered</a:t>
            </a:r>
          </a:p>
          <a:p>
            <a:pPr lvl="1"/>
            <a:r>
              <a:rPr lang="en-CA" sz="1800" dirty="0" smtClean="0">
                <a:solidFill>
                  <a:srgbClr val="0066FF"/>
                </a:solidFill>
              </a:rPr>
              <a:t>Energy Trace</a:t>
            </a:r>
            <a:endParaRPr lang="en-CA" sz="1800" dirty="0">
              <a:solidFill>
                <a:srgbClr val="0066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p:txBody>
          <a:bodyPr/>
          <a:lstStyle/>
          <a:p>
            <a:pPr>
              <a:defRPr/>
            </a:pPr>
            <a:r>
              <a:rPr lang="en-CA" dirty="0" smtClean="0"/>
              <a:t>Workspace</a:t>
            </a:r>
          </a:p>
        </p:txBody>
      </p:sp>
      <p:sp>
        <p:nvSpPr>
          <p:cNvPr id="61442" name="Content Placeholder 4"/>
          <p:cNvSpPr>
            <a:spLocks noGrp="1"/>
          </p:cNvSpPr>
          <p:nvPr>
            <p:ph idx="1"/>
          </p:nvPr>
        </p:nvSpPr>
        <p:spPr/>
        <p:txBody>
          <a:bodyPr/>
          <a:lstStyle/>
          <a:p>
            <a:r>
              <a:rPr lang="en-CA" sz="2400" smtClean="0"/>
              <a:t>Launch CCS and select a workspace folder</a:t>
            </a:r>
          </a:p>
          <a:p>
            <a:pPr lvl="1"/>
            <a:r>
              <a:rPr lang="en-CA" sz="2200" smtClean="0"/>
              <a:t>Defaults to your user folder</a:t>
            </a:r>
            <a:endParaRPr lang="en-CA" smtClean="0"/>
          </a:p>
          <a:p>
            <a:pPr lvl="1"/>
            <a:endParaRPr lang="en-CA" smtClean="0"/>
          </a:p>
        </p:txBody>
      </p:sp>
      <p:pic>
        <p:nvPicPr>
          <p:cNvPr id="61443" name="Picture 4" descr="CCSv4_concepts02"/>
          <p:cNvPicPr>
            <a:picLocks noChangeAspect="1" noChangeArrowheads="1"/>
          </p:cNvPicPr>
          <p:nvPr/>
        </p:nvPicPr>
        <p:blipFill>
          <a:blip r:embed="rId3" cstate="print"/>
          <a:srcRect/>
          <a:stretch>
            <a:fillRect/>
          </a:stretch>
        </p:blipFill>
        <p:spPr bwMode="auto">
          <a:xfrm>
            <a:off x="1565275" y="2276475"/>
            <a:ext cx="5743575" cy="3524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a:defRPr/>
            </a:pPr>
            <a:r>
              <a:rPr lang="en-CA" dirty="0" smtClean="0"/>
              <a:t>Create the Project</a:t>
            </a:r>
            <a:endParaRPr lang="en-US" dirty="0" smtClean="0"/>
          </a:p>
        </p:txBody>
      </p:sp>
      <p:sp>
        <p:nvSpPr>
          <p:cNvPr id="65538" name="Rectangle 3"/>
          <p:cNvSpPr>
            <a:spLocks noGrp="1" noChangeArrowheads="1"/>
          </p:cNvSpPr>
          <p:nvPr>
            <p:ph idx="1"/>
          </p:nvPr>
        </p:nvSpPr>
        <p:spPr>
          <a:xfrm>
            <a:off x="333375" y="1124744"/>
            <a:ext cx="3086498" cy="4753769"/>
          </a:xfrm>
        </p:spPr>
        <p:txBody>
          <a:bodyPr/>
          <a:lstStyle/>
          <a:p>
            <a:pPr>
              <a:buFont typeface="+mj-lt"/>
              <a:buAutoNum type="arabicPeriod"/>
            </a:pPr>
            <a:r>
              <a:rPr lang="en-US" sz="1600" b="0" dirty="0" smtClean="0"/>
              <a:t>Create a new project in the CCS Workspace by going to menu </a:t>
            </a:r>
            <a:r>
              <a:rPr lang="en-US" sz="1600" b="0" i="1" dirty="0" smtClean="0"/>
              <a:t>Project</a:t>
            </a:r>
            <a:r>
              <a:rPr lang="en-US" sz="1600" b="0" dirty="0" smtClean="0"/>
              <a:t> </a:t>
            </a:r>
            <a:r>
              <a:rPr lang="en-US" sz="1600" b="0" dirty="0" smtClean="0">
                <a:sym typeface="Wingdings" pitchFamily="2" charset="2"/>
              </a:rPr>
              <a:t> </a:t>
            </a:r>
            <a:r>
              <a:rPr lang="en-US" sz="1600" i="1" dirty="0" smtClean="0"/>
              <a:t>New CCS Project</a:t>
            </a:r>
            <a:r>
              <a:rPr lang="en-US" sz="1600" dirty="0" smtClean="0">
                <a:sym typeface="Wingdings" pitchFamily="2" charset="2"/>
              </a:rPr>
              <a:t> </a:t>
            </a:r>
            <a:endParaRPr lang="en-US" sz="1600" b="0" i="1" dirty="0" smtClean="0"/>
          </a:p>
          <a:p>
            <a:pPr marL="342900" indent="-342900">
              <a:buFont typeface="+mj-lt"/>
              <a:buAutoNum type="arabicPeriod"/>
            </a:pPr>
            <a:r>
              <a:rPr lang="en-US" sz="1600" b="0" dirty="0" smtClean="0"/>
              <a:t>Fill in the boxes as shown in the image.  Select the “Blink the LED” example</a:t>
            </a:r>
            <a:endParaRPr lang="en-US" sz="1200" b="0" dirty="0" smtClean="0"/>
          </a:p>
          <a:p>
            <a:pPr marL="342900" indent="-342900">
              <a:buFont typeface="+mj-lt"/>
              <a:buAutoNum type="arabicPeriod"/>
            </a:pPr>
            <a:r>
              <a:rPr lang="pt-BR" sz="1600" b="0" dirty="0" smtClean="0"/>
              <a:t>Click </a:t>
            </a:r>
            <a:r>
              <a:rPr lang="pt-BR" sz="1600" b="0" i="1" dirty="0" smtClean="0"/>
              <a:t>Finish</a:t>
            </a:r>
            <a:endParaRPr lang="en-US" sz="1600" b="0"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4404033"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a:defRPr/>
            </a:pPr>
            <a:r>
              <a:rPr lang="en-CA" dirty="0" smtClean="0"/>
              <a:t>ULP Advisor Message</a:t>
            </a:r>
            <a:endParaRPr lang="en-US" dirty="0" smtClean="0"/>
          </a:p>
        </p:txBody>
      </p:sp>
      <p:sp>
        <p:nvSpPr>
          <p:cNvPr id="69634" name="Rectangle 3"/>
          <p:cNvSpPr>
            <a:spLocks noGrp="1" noChangeArrowheads="1"/>
          </p:cNvSpPr>
          <p:nvPr>
            <p:ph idx="1"/>
          </p:nvPr>
        </p:nvSpPr>
        <p:spPr/>
        <p:txBody>
          <a:bodyPr/>
          <a:lstStyle/>
          <a:p>
            <a:r>
              <a:rPr lang="en-US" sz="2000" dirty="0" smtClean="0"/>
              <a:t>A message highlighting the ULP Advisor may appear on project creation</a:t>
            </a:r>
          </a:p>
          <a:p>
            <a:r>
              <a:rPr lang="en-US" sz="2000" dirty="0" smtClean="0"/>
              <a:t>This message can be ignored</a:t>
            </a:r>
          </a:p>
          <a:p>
            <a:r>
              <a:rPr lang="en-US" sz="2000" dirty="0" smtClean="0"/>
              <a:t>Use the “Do not show this again” checkbox if you do not wish to see this message again</a:t>
            </a:r>
          </a:p>
        </p:txBody>
      </p:sp>
      <p:sp>
        <p:nvSpPr>
          <p:cNvPr id="9" name="Oval 8"/>
          <p:cNvSpPr/>
          <p:nvPr/>
        </p:nvSpPr>
        <p:spPr>
          <a:xfrm>
            <a:off x="4648200" y="4038600"/>
            <a:ext cx="914400" cy="914400"/>
          </a:xfrm>
          <a:prstGeom prst="ellipse">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pps\CCSTraining\FAESummit2012\ulp.PNG"/>
          <p:cNvPicPr>
            <a:picLocks noChangeAspect="1" noChangeArrowheads="1"/>
          </p:cNvPicPr>
          <p:nvPr/>
        </p:nvPicPr>
        <p:blipFill>
          <a:blip r:embed="rId3" cstate="print"/>
          <a:srcRect/>
          <a:stretch>
            <a:fillRect/>
          </a:stretch>
        </p:blipFill>
        <p:spPr bwMode="auto">
          <a:xfrm>
            <a:off x="762000" y="3429000"/>
            <a:ext cx="5495925" cy="21240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 Theme 2009">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92157"/>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FinalPowerpoint">
  <a:themeElements>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fontScheme name="3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3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3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5">
        <a:dk1>
          <a:srgbClr val="000000"/>
        </a:dk1>
        <a:lt1>
          <a:srgbClr val="FFFFFF"/>
        </a:lt1>
        <a:dk2>
          <a:srgbClr val="FF0000"/>
        </a:dk2>
        <a:lt2>
          <a:srgbClr val="808080"/>
        </a:lt2>
        <a:accent1>
          <a:srgbClr val="2D66A5"/>
        </a:accent1>
        <a:accent2>
          <a:srgbClr val="000000"/>
        </a:accent2>
        <a:accent3>
          <a:srgbClr val="FFFFFF"/>
        </a:accent3>
        <a:accent4>
          <a:srgbClr val="000000"/>
        </a:accent4>
        <a:accent5>
          <a:srgbClr val="ADB8CF"/>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6">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clrMap bg1="lt1" tx1="dk1" bg2="lt2" tx2="dk2" accent1="accent1" accent2="accent2" accent3="accent3" accent4="accent4" accent5="accent5" accent6="accent6" hlink="hlink" folHlink="folHlink"/>
    </a:extraClrScheme>
    <a:extraClrScheme>
      <a:clrScheme name="3_FinalPowerpoint 8">
        <a:dk1>
          <a:srgbClr val="000000"/>
        </a:dk1>
        <a:lt1>
          <a:srgbClr val="FFFFFF"/>
        </a:lt1>
        <a:dk2>
          <a:srgbClr val="FF0000"/>
        </a:dk2>
        <a:lt2>
          <a:srgbClr val="808080"/>
        </a:lt2>
        <a:accent1>
          <a:srgbClr val="FFB3B3"/>
        </a:accent1>
        <a:accent2>
          <a:srgbClr val="000000"/>
        </a:accent2>
        <a:accent3>
          <a:srgbClr val="FFFFFF"/>
        </a:accent3>
        <a:accent4>
          <a:srgbClr val="000000"/>
        </a:accent4>
        <a:accent5>
          <a:srgbClr val="FFD6D6"/>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TI Theme 2009">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inalPowerpoint">
  <a:themeElements>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fontScheme name="3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3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3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5">
        <a:dk1>
          <a:srgbClr val="000000"/>
        </a:dk1>
        <a:lt1>
          <a:srgbClr val="FFFFFF"/>
        </a:lt1>
        <a:dk2>
          <a:srgbClr val="FF0000"/>
        </a:dk2>
        <a:lt2>
          <a:srgbClr val="808080"/>
        </a:lt2>
        <a:accent1>
          <a:srgbClr val="2D66A5"/>
        </a:accent1>
        <a:accent2>
          <a:srgbClr val="000000"/>
        </a:accent2>
        <a:accent3>
          <a:srgbClr val="FFFFFF"/>
        </a:accent3>
        <a:accent4>
          <a:srgbClr val="000000"/>
        </a:accent4>
        <a:accent5>
          <a:srgbClr val="ADB8CF"/>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6">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_FinalPowerpoint 7">
        <a:dk1>
          <a:srgbClr val="000000"/>
        </a:dk1>
        <a:lt1>
          <a:srgbClr val="FFFFFF"/>
        </a:lt1>
        <a:dk2>
          <a:srgbClr val="FF0000"/>
        </a:dk2>
        <a:lt2>
          <a:srgbClr val="808080"/>
        </a:lt2>
        <a:accent1>
          <a:srgbClr val="2D66A5"/>
        </a:accent1>
        <a:accent2>
          <a:srgbClr val="2F98A3"/>
        </a:accent2>
        <a:accent3>
          <a:srgbClr val="FFFFFF"/>
        </a:accent3>
        <a:accent4>
          <a:srgbClr val="000000"/>
        </a:accent4>
        <a:accent5>
          <a:srgbClr val="ADB8CF"/>
        </a:accent5>
        <a:accent6>
          <a:srgbClr val="2A8993"/>
        </a:accent6>
        <a:hlink>
          <a:srgbClr val="78359D"/>
        </a:hlink>
        <a:folHlink>
          <a:srgbClr val="AAAAAA"/>
        </a:folHlink>
      </a:clrScheme>
      <a:clrMap bg1="lt1" tx1="dk1" bg2="lt2" tx2="dk2" accent1="accent1" accent2="accent2" accent3="accent3" accent4="accent4" accent5="accent5" accent6="accent6" hlink="hlink" folHlink="folHlink"/>
    </a:extraClrScheme>
    <a:extraClrScheme>
      <a:clrScheme name="3_FinalPowerpoint 8">
        <a:dk1>
          <a:srgbClr val="000000"/>
        </a:dk1>
        <a:lt1>
          <a:srgbClr val="FFFFFF"/>
        </a:lt1>
        <a:dk2>
          <a:srgbClr val="FF0000"/>
        </a:dk2>
        <a:lt2>
          <a:srgbClr val="808080"/>
        </a:lt2>
        <a:accent1>
          <a:srgbClr val="FFB3B3"/>
        </a:accent1>
        <a:accent2>
          <a:srgbClr val="000000"/>
        </a:accent2>
        <a:accent3>
          <a:srgbClr val="FFFFFF"/>
        </a:accent3>
        <a:accent4>
          <a:srgbClr val="000000"/>
        </a:accent4>
        <a:accent5>
          <a:srgbClr val="FFD6D6"/>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3_FinalPowerpoint">
  <a:themeElements>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18_Final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C0C0C0"/>
            </a:gs>
            <a:gs pos="100000">
              <a:srgbClr val="EAEAEA"/>
            </a:gs>
          </a:gsLst>
          <a:lin ang="0" scaled="1"/>
        </a:gradFill>
        <a:ln w="9525">
          <a:noFill/>
          <a:miter lim="800000"/>
          <a:headEnd/>
          <a:tailEnd/>
        </a:ln>
      </a:spPr>
      <a:bodyPr anchor="ctr">
        <a:spAutoFit/>
      </a:bodyPr>
      <a:lstStyle>
        <a:defPPr algn="ctr" rtl="0" eaLnBrk="0" fontAlgn="base" hangingPunct="0">
          <a:lnSpc>
            <a:spcPct val="90000"/>
          </a:lnSpc>
          <a:spcBef>
            <a:spcPct val="0"/>
          </a:spcBef>
          <a:spcAft>
            <a:spcPct val="0"/>
          </a:spcAft>
          <a:defRPr sz="2400" b="1" kern="1200">
            <a:solidFill>
              <a:srgbClr val="000000"/>
            </a:solidFill>
            <a:latin typeface="Arial" pitchFamily="34" charset="0"/>
            <a:ea typeface="+mn-ea"/>
            <a:cs typeface="+mn-cs"/>
          </a:defRPr>
        </a:defPPr>
      </a:lstStyle>
    </a:spDef>
  </a:objectDefaults>
  <a:extraClrSchemeLst>
    <a:extraClrScheme>
      <a:clrScheme name="1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1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1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0_FinalPowerpoint">
  <a:themeElements>
    <a:clrScheme name="30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fontScheme name="30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30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30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30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AAAAAA"/>
        </a:lt1>
        <a:dk2>
          <a:srgbClr val="FFFFFF"/>
        </a:dk2>
        <a:lt2>
          <a:srgbClr val="808080"/>
        </a:lt2>
        <a:accent1>
          <a:srgbClr val="000000"/>
        </a:accent1>
        <a:accent2>
          <a:srgbClr val="AAAAAA"/>
        </a:accent2>
        <a:accent3>
          <a:srgbClr val="D2D2D2"/>
        </a:accent3>
        <a:accent4>
          <a:srgbClr val="000000"/>
        </a:accent4>
        <a:accent5>
          <a:srgbClr val="AAAAAA"/>
        </a:accent5>
        <a:accent6>
          <a:srgbClr val="9A9A9A"/>
        </a:accent6>
        <a:hlink>
          <a:srgbClr val="FF000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otalTime>30915</TotalTime>
  <Words>1589</Words>
  <Application>Microsoft Office PowerPoint</Application>
  <PresentationFormat>On-screen Show (4:3)</PresentationFormat>
  <Paragraphs>264</Paragraphs>
  <Slides>56</Slides>
  <Notes>56</Notes>
  <HiddenSlides>0</HiddenSlides>
  <MMClips>0</MMClips>
  <ScaleCrop>false</ScaleCrop>
  <HeadingPairs>
    <vt:vector size="4" baseType="variant">
      <vt:variant>
        <vt:lpstr>Theme</vt:lpstr>
      </vt:variant>
      <vt:variant>
        <vt:i4>7</vt:i4>
      </vt:variant>
      <vt:variant>
        <vt:lpstr>Slide Titles</vt:lpstr>
      </vt:variant>
      <vt:variant>
        <vt:i4>56</vt:i4>
      </vt:variant>
    </vt:vector>
  </HeadingPairs>
  <TitlesOfParts>
    <vt:vector size="63" baseType="lpstr">
      <vt:lpstr>TI Theme 2009</vt:lpstr>
      <vt:lpstr>6_FinalPowerpoint</vt:lpstr>
      <vt:lpstr>23_TI Theme 2009</vt:lpstr>
      <vt:lpstr>3_FinalPowerpoint</vt:lpstr>
      <vt:lpstr>23_FinalPowerpoint</vt:lpstr>
      <vt:lpstr>30_FinalPowerpoint</vt:lpstr>
      <vt:lpstr>1_Custom Design</vt:lpstr>
      <vt:lpstr>Code Composer  Studio</vt:lpstr>
      <vt:lpstr>LaunchPad: Hardware Setup</vt:lpstr>
      <vt:lpstr>Lab Files</vt:lpstr>
      <vt:lpstr>LAB conventions</vt:lpstr>
      <vt:lpstr>Lab 1: Energy trace Basics  30 minutes</vt:lpstr>
      <vt:lpstr>Lab 1: Exercise Summary</vt:lpstr>
      <vt:lpstr>Workspace</vt:lpstr>
      <vt:lpstr>Create the Project</vt:lpstr>
      <vt:lpstr>ULP Advisor Message</vt:lpstr>
      <vt:lpstr>Debug ‘lab1’ Project</vt:lpstr>
      <vt:lpstr>Debug ‘lab1’ Project</vt:lpstr>
      <vt:lpstr>Build, Load/Flash the Program</vt:lpstr>
      <vt:lpstr>Open Energy Trace</vt:lpstr>
      <vt:lpstr>Energy Trace now available</vt:lpstr>
      <vt:lpstr>Configure Energy Trace</vt:lpstr>
      <vt:lpstr>Configure Energy Trace</vt:lpstr>
      <vt:lpstr>Run the code</vt:lpstr>
      <vt:lpstr>Run the code</vt:lpstr>
      <vt:lpstr>Examine the Data and Views</vt:lpstr>
      <vt:lpstr>Examine the Data and Views</vt:lpstr>
      <vt:lpstr>Examine the Data and Views</vt:lpstr>
      <vt:lpstr>Terminate the Debug Session</vt:lpstr>
      <vt:lpstr>Debug ‘lab1’ Project</vt:lpstr>
      <vt:lpstr>ULP Advisor Message</vt:lpstr>
      <vt:lpstr>Debugging a second Time</vt:lpstr>
      <vt:lpstr>Configure Energy Trace</vt:lpstr>
      <vt:lpstr>Run the code</vt:lpstr>
      <vt:lpstr>Examine the State View</vt:lpstr>
      <vt:lpstr>Notes</vt:lpstr>
      <vt:lpstr>Terminate the Debug Session</vt:lpstr>
      <vt:lpstr>Lab 2: Energy trace – comparing data  30 minutes</vt:lpstr>
      <vt:lpstr>Lab 2: Exercise Summary</vt:lpstr>
      <vt:lpstr>Workspace</vt:lpstr>
      <vt:lpstr>Create the Project</vt:lpstr>
      <vt:lpstr>ULP Advisor Message</vt:lpstr>
      <vt:lpstr>Add code for lab2</vt:lpstr>
      <vt:lpstr>Setup Project</vt:lpstr>
      <vt:lpstr>Debug ‘lab2’ Project</vt:lpstr>
      <vt:lpstr>ULP Advisor Message</vt:lpstr>
      <vt:lpstr>Debug Lab2</vt:lpstr>
      <vt:lpstr>Open Energy Trace</vt:lpstr>
      <vt:lpstr>Energy Trace now available</vt:lpstr>
      <vt:lpstr>Configure Energy Trace</vt:lpstr>
      <vt:lpstr>Run the code</vt:lpstr>
      <vt:lpstr>Save Energy Trace Data</vt:lpstr>
      <vt:lpstr>Terminate the Debug Session</vt:lpstr>
      <vt:lpstr>Setup Project</vt:lpstr>
      <vt:lpstr>Setup Project</vt:lpstr>
      <vt:lpstr>Debug Lab2</vt:lpstr>
      <vt:lpstr>Run the code</vt:lpstr>
      <vt:lpstr>Save Energy Trace Data</vt:lpstr>
      <vt:lpstr>Load Energy Trace Data</vt:lpstr>
      <vt:lpstr>Examine the Data and Views</vt:lpstr>
      <vt:lpstr>Examine the Data and Views</vt:lpstr>
      <vt:lpstr>Examine the Data and Views</vt:lpstr>
      <vt:lpstr>Terminate the Debug Session</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Composer  Studio</dc:title>
  <dc:creator>Stevenson, John E</dc:creator>
  <cp:lastModifiedBy>Lee, Ki-Soo</cp:lastModifiedBy>
  <cp:revision>711</cp:revision>
  <dcterms:created xsi:type="dcterms:W3CDTF">2011-06-07T22:02:17Z</dcterms:created>
  <dcterms:modified xsi:type="dcterms:W3CDTF">2014-11-13T21:11:42Z</dcterms:modified>
</cp:coreProperties>
</file>