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7"/>
  </p:notesMasterIdLst>
  <p:sldIdLst>
    <p:sldId id="590" r:id="rId2"/>
    <p:sldId id="591" r:id="rId3"/>
    <p:sldId id="671" r:id="rId4"/>
    <p:sldId id="682" r:id="rId5"/>
    <p:sldId id="685" r:id="rId6"/>
    <p:sldId id="697" r:id="rId7"/>
    <p:sldId id="698" r:id="rId8"/>
    <p:sldId id="700" r:id="rId9"/>
    <p:sldId id="699" r:id="rId10"/>
    <p:sldId id="687" r:id="rId11"/>
    <p:sldId id="688" r:id="rId12"/>
    <p:sldId id="701" r:id="rId13"/>
    <p:sldId id="689" r:id="rId14"/>
    <p:sldId id="703" r:id="rId15"/>
    <p:sldId id="702" r:id="rId16"/>
    <p:sldId id="676" r:id="rId17"/>
    <p:sldId id="672" r:id="rId18"/>
    <p:sldId id="673" r:id="rId19"/>
    <p:sldId id="674" r:id="rId20"/>
    <p:sldId id="675" r:id="rId21"/>
    <p:sldId id="677" r:id="rId22"/>
    <p:sldId id="678" r:id="rId23"/>
    <p:sldId id="679" r:id="rId24"/>
    <p:sldId id="680" r:id="rId25"/>
    <p:sldId id="681" r:id="rId26"/>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E Stevenson" initial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3333CC"/>
    <a:srgbClr val="009900"/>
    <a:srgbClr val="FFFF00"/>
    <a:srgbClr val="00CC66"/>
    <a:srgbClr val="FFCC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68" autoAdjust="0"/>
    <p:restoredTop sz="94746" autoAdjust="0"/>
  </p:normalViewPr>
  <p:slideViewPr>
    <p:cSldViewPr>
      <p:cViewPr varScale="1">
        <p:scale>
          <a:sx n="110" d="100"/>
          <a:sy n="110" d="100"/>
        </p:scale>
        <p:origin x="-97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CA"/>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CA"/>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CA"/>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6469AE50-A58A-4637-90F6-E825CB6E16DD}" type="slidenum">
              <a:rPr lang="en-CA"/>
              <a:pPr>
                <a:defRPr/>
              </a:pPr>
              <a:t>‹#›</a:t>
            </a:fld>
            <a:endParaRPr lang="en-CA"/>
          </a:p>
        </p:txBody>
      </p:sp>
    </p:spTree>
    <p:extLst>
      <p:ext uri="{BB962C8B-B14F-4D97-AF65-F5344CB8AC3E}">
        <p14:creationId xmlns:p14="http://schemas.microsoft.com/office/powerpoint/2010/main" val="3067830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a:ln/>
        </p:spPr>
      </p:sp>
      <p:sp>
        <p:nvSpPr>
          <p:cNvPr id="145410" name="Notes Placeholder 2"/>
          <p:cNvSpPr>
            <a:spLocks noGrp="1"/>
          </p:cNvSpPr>
          <p:nvPr>
            <p:ph type="body" idx="1"/>
          </p:nvPr>
        </p:nvSpPr>
        <p:spPr>
          <a:noFill/>
          <a:ln/>
        </p:spPr>
        <p:txBody>
          <a:bodyPr lIns="90562" tIns="45281" rIns="90562" bIns="45281"/>
          <a:lstStyle/>
          <a:p>
            <a:endParaRPr lang="en-US" smtClean="0"/>
          </a:p>
        </p:txBody>
      </p:sp>
      <p:sp>
        <p:nvSpPr>
          <p:cNvPr id="14541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1BDE100F-9A78-49DF-8723-1D86E5C0A57F}" type="slidenum">
              <a:rPr lang="en-CA" sz="1200"/>
              <a:pPr algn="r" defTabSz="904875"/>
              <a:t>1</a:t>
            </a:fld>
            <a:endParaRPr lang="en-CA"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5572E3-0B88-4304-9298-B8B7AB935B2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5572E3-0B88-4304-9298-B8B7AB935B2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5572E3-0B88-4304-9298-B8B7AB935B2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5572E3-0B88-4304-9298-B8B7AB935B2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a:ln/>
        </p:spPr>
      </p:sp>
      <p:sp>
        <p:nvSpPr>
          <p:cNvPr id="145410" name="Notes Placeholder 2"/>
          <p:cNvSpPr>
            <a:spLocks noGrp="1"/>
          </p:cNvSpPr>
          <p:nvPr>
            <p:ph type="body" idx="1"/>
          </p:nvPr>
        </p:nvSpPr>
        <p:spPr>
          <a:noFill/>
          <a:ln/>
        </p:spPr>
        <p:txBody>
          <a:bodyPr lIns="90562" tIns="45281" rIns="90562" bIns="45281"/>
          <a:lstStyle/>
          <a:p>
            <a:endParaRPr lang="en-US" smtClean="0"/>
          </a:p>
        </p:txBody>
      </p:sp>
      <p:sp>
        <p:nvSpPr>
          <p:cNvPr id="14541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1BDE100F-9A78-49DF-8723-1D86E5C0A57F}" type="slidenum">
              <a:rPr lang="en-CA" sz="1200"/>
              <a:pPr algn="r" defTabSz="904875"/>
              <a:t>14</a:t>
            </a:fld>
            <a:endParaRPr lang="en-CA"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a:ln/>
        </p:spPr>
        <p:txBody>
          <a:bodyPr lIns="88868" tIns="44434" rIns="88868" bIns="44434"/>
          <a:lstStyle/>
          <a:p>
            <a:endParaRPr lang="en-US" smtClean="0"/>
          </a:p>
        </p:txBody>
      </p:sp>
      <p:sp>
        <p:nvSpPr>
          <p:cNvPr id="60419" name="Slide Number Placeholder 3"/>
          <p:cNvSpPr txBox="1">
            <a:spLocks noGrp="1"/>
          </p:cNvSpPr>
          <p:nvPr/>
        </p:nvSpPr>
        <p:spPr bwMode="auto">
          <a:xfrm>
            <a:off x="3884614" y="8685213"/>
            <a:ext cx="2971800" cy="457200"/>
          </a:xfrm>
          <a:prstGeom prst="rect">
            <a:avLst/>
          </a:prstGeom>
          <a:noFill/>
          <a:ln w="9525">
            <a:noFill/>
            <a:miter lim="800000"/>
            <a:headEnd/>
            <a:tailEnd/>
          </a:ln>
        </p:spPr>
        <p:txBody>
          <a:bodyPr lIns="88868" tIns="44434" rIns="88868" bIns="44434" anchor="b"/>
          <a:lstStyle/>
          <a:p>
            <a:pPr algn="r" defTabSz="887954"/>
            <a:fld id="{639669E7-3BDD-43E3-8183-46F1CD659182}" type="slidenum">
              <a:rPr lang="en-CA" sz="1200"/>
              <a:pPr algn="r" defTabSz="887954"/>
              <a:t>15</a:t>
            </a:fld>
            <a:endParaRPr lang="en-CA" sz="12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a:ln/>
        </p:spPr>
        <p:txBody>
          <a:bodyPr lIns="90562" tIns="45281" rIns="90562" bIns="45281"/>
          <a:lstStyle/>
          <a:p>
            <a:endParaRPr lang="en-US" smtClean="0"/>
          </a:p>
        </p:txBody>
      </p:sp>
      <p:sp>
        <p:nvSpPr>
          <p:cNvPr id="60419" name="Slide Number Placeholder 3"/>
          <p:cNvSpPr txBox="1">
            <a:spLocks noGrp="1"/>
          </p:cNvSpPr>
          <p:nvPr/>
        </p:nvSpPr>
        <p:spPr bwMode="auto">
          <a:xfrm>
            <a:off x="3884614" y="8685213"/>
            <a:ext cx="2971800" cy="457200"/>
          </a:xfrm>
          <a:prstGeom prst="rect">
            <a:avLst/>
          </a:prstGeom>
          <a:noFill/>
          <a:ln w="9525">
            <a:noFill/>
            <a:miter lim="800000"/>
            <a:headEnd/>
            <a:tailEnd/>
          </a:ln>
        </p:spPr>
        <p:txBody>
          <a:bodyPr lIns="90562" tIns="45281" rIns="90562" bIns="45281" anchor="b"/>
          <a:lstStyle/>
          <a:p>
            <a:pPr algn="r" defTabSz="904875"/>
            <a:fld id="{639669E7-3BDD-43E3-8183-46F1CD659182}" type="slidenum">
              <a:rPr lang="en-CA" sz="1200"/>
              <a:pPr algn="r" defTabSz="904875"/>
              <a:t>16</a:t>
            </a:fld>
            <a:endParaRPr lang="en-CA"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a:ln/>
        </p:spPr>
        <p:txBody>
          <a:bodyPr lIns="90562" tIns="45281" rIns="90562" bIns="45281"/>
          <a:lstStyle/>
          <a:p>
            <a:endParaRPr lang="en-US" smtClean="0"/>
          </a:p>
        </p:txBody>
      </p:sp>
      <p:sp>
        <p:nvSpPr>
          <p:cNvPr id="60419" name="Slide Number Placeholder 3"/>
          <p:cNvSpPr txBox="1">
            <a:spLocks noGrp="1"/>
          </p:cNvSpPr>
          <p:nvPr/>
        </p:nvSpPr>
        <p:spPr bwMode="auto">
          <a:xfrm>
            <a:off x="3884614" y="8685213"/>
            <a:ext cx="2971800" cy="457200"/>
          </a:xfrm>
          <a:prstGeom prst="rect">
            <a:avLst/>
          </a:prstGeom>
          <a:noFill/>
          <a:ln w="9525">
            <a:noFill/>
            <a:miter lim="800000"/>
            <a:headEnd/>
            <a:tailEnd/>
          </a:ln>
        </p:spPr>
        <p:txBody>
          <a:bodyPr lIns="90562" tIns="45281" rIns="90562" bIns="45281" anchor="b"/>
          <a:lstStyle/>
          <a:p>
            <a:pPr algn="r" defTabSz="904875"/>
            <a:fld id="{639669E7-3BDD-43E3-8183-46F1CD659182}" type="slidenum">
              <a:rPr lang="en-CA" sz="1200"/>
              <a:pPr algn="r" defTabSz="904875"/>
              <a:t>21</a:t>
            </a:fld>
            <a:endParaRPr lang="en-CA"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5572E3-0B88-4304-9298-B8B7AB935B2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5572E3-0B88-4304-9298-B8B7AB935B2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5572E3-0B88-4304-9298-B8B7AB935B2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pic>
        <p:nvPicPr>
          <p:cNvPr id="3" name="Picture 2" descr="1c_revBlack_rgb_powerpoint"/>
          <p:cNvPicPr>
            <a:picLocks noChangeAspect="1" noChangeArrowheads="1"/>
          </p:cNvPicPr>
          <p:nvPr/>
        </p:nvPicPr>
        <p:blipFill>
          <a:blip r:embed="rId3" cstate="print"/>
          <a:srcRect/>
          <a:stretch>
            <a:fillRect/>
          </a:stretch>
        </p:blipFill>
        <p:spPr bwMode="auto">
          <a:xfrm>
            <a:off x="6638925" y="6427788"/>
            <a:ext cx="1119188" cy="261937"/>
          </a:xfrm>
          <a:prstGeom prst="rect">
            <a:avLst/>
          </a:prstGeom>
          <a:noFill/>
          <a:ln w="9525">
            <a:noFill/>
            <a:miter lim="800000"/>
            <a:headEnd/>
            <a:tailEnd/>
          </a:ln>
        </p:spPr>
      </p:pic>
      <p:sp>
        <p:nvSpPr>
          <p:cNvPr id="4" name="Rectangle 7"/>
          <p:cNvSpPr>
            <a:spLocks noChangeArrowheads="1"/>
          </p:cNvSpPr>
          <p:nvPr/>
        </p:nvSpPr>
        <p:spPr bwMode="auto">
          <a:xfrm>
            <a:off x="338138" y="6330950"/>
            <a:ext cx="8462962" cy="461963"/>
          </a:xfrm>
          <a:prstGeom prst="rect">
            <a:avLst/>
          </a:prstGeom>
          <a:noFill/>
          <a:ln w="9525">
            <a:solidFill>
              <a:schemeClr val="tx2"/>
            </a:solidFill>
            <a:miter lim="800000"/>
            <a:headEnd/>
            <a:tailEnd/>
          </a:ln>
          <a:effectLst/>
        </p:spPr>
        <p:txBody>
          <a:bodyPr wrap="none" anchor="ctr"/>
          <a:lstStyle/>
          <a:p>
            <a:pPr>
              <a:defRPr/>
            </a:pPr>
            <a:endParaRPr lang="en-US"/>
          </a:p>
        </p:txBody>
      </p:sp>
      <p:sp>
        <p:nvSpPr>
          <p:cNvPr id="5" name="Rectangle 8"/>
          <p:cNvSpPr>
            <a:spLocks noChangeArrowheads="1"/>
          </p:cNvSpPr>
          <p:nvPr/>
        </p:nvSpPr>
        <p:spPr bwMode="auto">
          <a:xfrm>
            <a:off x="338138" y="6330950"/>
            <a:ext cx="8462962" cy="461963"/>
          </a:xfrm>
          <a:prstGeom prst="rect">
            <a:avLst/>
          </a:prstGeom>
          <a:noFill/>
          <a:ln w="9525">
            <a:solidFill>
              <a:schemeClr val="tx1"/>
            </a:solidFill>
            <a:miter lim="800000"/>
            <a:headEnd/>
            <a:tailEnd/>
          </a:ln>
          <a:effectLst/>
        </p:spPr>
        <p:txBody>
          <a:bodyPr wrap="none" anchor="ctr"/>
          <a:lstStyle/>
          <a:p>
            <a:pPr>
              <a:defRPr/>
            </a:pPr>
            <a:endParaRPr lang="en-US"/>
          </a:p>
        </p:txBody>
      </p:sp>
      <p:pic>
        <p:nvPicPr>
          <p:cNvPr id="6" name="Picture 9" descr="ti_stk_2c_pos_rgb"/>
          <p:cNvPicPr>
            <a:picLocks noChangeAspect="1" noChangeArrowheads="1"/>
          </p:cNvPicPr>
          <p:nvPr/>
        </p:nvPicPr>
        <p:blipFill>
          <a:blip r:embed="rId4" cstate="print"/>
          <a:srcRect/>
          <a:stretch>
            <a:fillRect/>
          </a:stretch>
        </p:blipFill>
        <p:spPr bwMode="auto">
          <a:xfrm>
            <a:off x="6629400" y="6418263"/>
            <a:ext cx="1136650" cy="280987"/>
          </a:xfrm>
          <a:prstGeom prst="rect">
            <a:avLst/>
          </a:prstGeom>
          <a:noFill/>
          <a:ln w="9525">
            <a:noFill/>
            <a:miter lim="800000"/>
            <a:headEnd/>
            <a:tailEnd/>
          </a:ln>
        </p:spPr>
      </p:pic>
      <p:sp>
        <p:nvSpPr>
          <p:cNvPr id="10243" name="Rectangle 3"/>
          <p:cNvSpPr>
            <a:spLocks noGrp="1" noChangeArrowheads="1"/>
          </p:cNvSpPr>
          <p:nvPr>
            <p:ph type="ctrTitle"/>
          </p:nvPr>
        </p:nvSpPr>
        <p:spPr>
          <a:xfrm>
            <a:off x="342900" y="2463031"/>
            <a:ext cx="8458200" cy="1470025"/>
          </a:xfrm>
        </p:spPr>
        <p:txBody>
          <a:bodyPr/>
          <a:lstStyle>
            <a:lvl1pPr algn="ctr">
              <a:lnSpc>
                <a:spcPct val="100000"/>
              </a:lnSpc>
              <a:defRPr sz="5400">
                <a:effectLst>
                  <a:outerShdw blurRad="38100" dist="38100" dir="2700000" algn="tl">
                    <a:srgbClr val="000000">
                      <a:alpha val="43137"/>
                    </a:srgbClr>
                  </a:outerShdw>
                </a:effectLst>
              </a:defRPr>
            </a:lvl1pPr>
          </a:lstStyle>
          <a:p>
            <a:r>
              <a:rPr lang="en-CA" dirty="0"/>
              <a:t>Click to edit Master title style</a:t>
            </a:r>
          </a:p>
        </p:txBody>
      </p:sp>
      <p:sp>
        <p:nvSpPr>
          <p:cNvPr id="7" name="Rectangle 6"/>
          <p:cNvSpPr>
            <a:spLocks noGrp="1" noChangeArrowheads="1"/>
          </p:cNvSpPr>
          <p:nvPr>
            <p:ph type="sldNum" sz="quarter" idx="10"/>
          </p:nvPr>
        </p:nvSpPr>
        <p:spPr>
          <a:xfrm>
            <a:off x="6642100" y="6038850"/>
            <a:ext cx="2133600" cy="206375"/>
          </a:xfrm>
        </p:spPr>
        <p:txBody>
          <a:bodyPr/>
          <a:lstStyle>
            <a:lvl1pPr>
              <a:defRPr/>
            </a:lvl1pPr>
          </a:lstStyle>
          <a:p>
            <a:pPr>
              <a:defRPr/>
            </a:pPr>
            <a:fld id="{5A6DAB73-76A1-47D0-B9ED-FA8B2326868F}"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D0E36EC3-BB8B-42D1-B807-03EE157ADD78}"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1775" y="142875"/>
            <a:ext cx="8458200" cy="814388"/>
          </a:xfrm>
        </p:spPr>
        <p:txBody>
          <a:bodyPr/>
          <a:lstStyle/>
          <a:p>
            <a:r>
              <a:rPr lang="en-US"/>
              <a:t>Click to edit Master title style</a:t>
            </a:r>
          </a:p>
        </p:txBody>
      </p:sp>
      <p:sp>
        <p:nvSpPr>
          <p:cNvPr id="3" name="Content Placeholder 2"/>
          <p:cNvSpPr>
            <a:spLocks noGrp="1"/>
          </p:cNvSpPr>
          <p:nvPr>
            <p:ph idx="1"/>
          </p:nvPr>
        </p:nvSpPr>
        <p:spPr>
          <a:xfrm>
            <a:off x="333375" y="1185863"/>
            <a:ext cx="8467725" cy="4692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sldNum" sz="quarter" idx="10"/>
          </p:nvPr>
        </p:nvSpPr>
        <p:spPr>
          <a:ln/>
        </p:spPr>
        <p:txBody>
          <a:bodyPr/>
          <a:lstStyle>
            <a:lvl1pPr>
              <a:defRPr/>
            </a:lvl1pPr>
          </a:lstStyle>
          <a:p>
            <a:pPr>
              <a:defRPr/>
            </a:pPr>
            <a:fld id="{6BEDF17E-77BF-4D70-9A92-CBFD8ED452E7}"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RED and Content R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1">
                <a:solidFill>
                  <a:srgbClr val="FF0000"/>
                </a:solidFill>
                <a:effectLst>
                  <a:outerShdw blurRad="38100" dist="38100" dir="2700000" algn="tl">
                    <a:srgbClr val="000000">
                      <a:alpha val="43137"/>
                    </a:srgbClr>
                  </a:outerShdw>
                </a:effect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fld id="{9720972E-A15C-43F9-A361-B6A422C9E26C}"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RED and Content BLAC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1">
                <a:solidFill>
                  <a:schemeClr val="tx1"/>
                </a:solidFill>
                <a:effect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fld id="{71C5E186-0F1F-47DE-879D-04E4EDB8C19B}"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140968"/>
            <a:ext cx="7772400" cy="1362075"/>
          </a:xfrm>
        </p:spPr>
        <p:txBody>
          <a:bodyPr anchor="t"/>
          <a:lstStyle>
            <a:lvl1pPr algn="ctr">
              <a:defRPr sz="4000" b="1" cap="all"/>
            </a:lvl1p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8E58264A-3939-4EBC-B8E3-8AF486810694}"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33375" y="1185863"/>
            <a:ext cx="4157663"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185863"/>
            <a:ext cx="4157662"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D45DEBB6-2E2D-482B-9F8D-418B7E1DC758}"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Rectangle 4"/>
          <p:cNvSpPr>
            <a:spLocks noGrp="1" noChangeArrowheads="1"/>
          </p:cNvSpPr>
          <p:nvPr>
            <p:ph type="ftr" sz="quarter" idx="10"/>
          </p:nvPr>
        </p:nvSpPr>
        <p:spPr>
          <a:xfrm>
            <a:off x="2486025" y="6078538"/>
            <a:ext cx="4152900" cy="250825"/>
          </a:xfrm>
          <a:prstGeom prst="rect">
            <a:avLst/>
          </a:prstGeom>
        </p:spPr>
        <p:txBody>
          <a:bodyPr/>
          <a:lstStyle>
            <a:lvl1pPr>
              <a:defRPr>
                <a:latin typeface="Arial" pitchFamily="34" charset="0"/>
              </a:defRPr>
            </a:lvl1pPr>
          </a:lstStyle>
          <a:p>
            <a:pPr>
              <a:defRPr/>
            </a:pPr>
            <a:endParaRPr lang="en-CA"/>
          </a:p>
        </p:txBody>
      </p:sp>
      <p:sp>
        <p:nvSpPr>
          <p:cNvPr id="4" name="Rectangle 5"/>
          <p:cNvSpPr>
            <a:spLocks noGrp="1" noChangeArrowheads="1"/>
          </p:cNvSpPr>
          <p:nvPr>
            <p:ph type="sldNum" sz="quarter" idx="11"/>
          </p:nvPr>
        </p:nvSpPr>
        <p:spPr/>
        <p:txBody>
          <a:bodyPr/>
          <a:lstStyle>
            <a:lvl1pPr>
              <a:defRPr/>
            </a:lvl1pPr>
          </a:lstStyle>
          <a:p>
            <a:pPr>
              <a:defRPr/>
            </a:pPr>
            <a:fld id="{E9D9DC24-09D9-4E84-AAEE-D1BDE8BFE61F}"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xfrm>
            <a:off x="2486025" y="6078538"/>
            <a:ext cx="4152900" cy="250825"/>
          </a:xfrm>
          <a:prstGeom prst="rect">
            <a:avLst/>
          </a:prstGeom>
        </p:spPr>
        <p:txBody>
          <a:bodyPr/>
          <a:lstStyle>
            <a:lvl1pPr>
              <a:defRPr>
                <a:latin typeface="Arial" pitchFamily="34" charset="0"/>
              </a:defRPr>
            </a:lvl1pPr>
          </a:lstStyle>
          <a:p>
            <a:pPr>
              <a:defRPr/>
            </a:pPr>
            <a:endParaRPr lang="en-CA"/>
          </a:p>
        </p:txBody>
      </p:sp>
      <p:sp>
        <p:nvSpPr>
          <p:cNvPr id="3" name="Rectangle 5"/>
          <p:cNvSpPr>
            <a:spLocks noGrp="1" noChangeArrowheads="1"/>
          </p:cNvSpPr>
          <p:nvPr>
            <p:ph type="sldNum" sz="quarter" idx="11"/>
          </p:nvPr>
        </p:nvSpPr>
        <p:spPr/>
        <p:txBody>
          <a:bodyPr/>
          <a:lstStyle>
            <a:lvl1pPr>
              <a:defRPr/>
            </a:lvl1pPr>
          </a:lstStyle>
          <a:p>
            <a:pPr>
              <a:defRPr/>
            </a:pPr>
            <a:fld id="{C5F29895-9F4B-465F-B96B-2FA5833BF99B}"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noChangeArrowheads="1"/>
          </p:cNvSpPr>
          <p:nvPr>
            <p:ph type="ftr" sz="quarter" idx="10"/>
          </p:nvPr>
        </p:nvSpPr>
        <p:spPr>
          <a:xfrm>
            <a:off x="2486025" y="6078538"/>
            <a:ext cx="4152900" cy="250825"/>
          </a:xfrm>
          <a:prstGeom prst="rect">
            <a:avLst/>
          </a:prstGeom>
        </p:spPr>
        <p:txBody>
          <a:bodyPr/>
          <a:lstStyle>
            <a:lvl1pPr>
              <a:defRPr>
                <a:latin typeface="Arial" pitchFamily="34" charset="0"/>
              </a:defRPr>
            </a:lvl1pPr>
          </a:lstStyle>
          <a:p>
            <a:pPr>
              <a:defRPr/>
            </a:pPr>
            <a:endParaRPr lang="en-CA"/>
          </a:p>
        </p:txBody>
      </p:sp>
      <p:sp>
        <p:nvSpPr>
          <p:cNvPr id="6" name="Rectangle 5"/>
          <p:cNvSpPr>
            <a:spLocks noGrp="1" noChangeArrowheads="1"/>
          </p:cNvSpPr>
          <p:nvPr>
            <p:ph type="sldNum" sz="quarter" idx="11"/>
          </p:nvPr>
        </p:nvSpPr>
        <p:spPr/>
        <p:txBody>
          <a:bodyPr/>
          <a:lstStyle>
            <a:lvl1pPr>
              <a:defRPr/>
            </a:lvl1pPr>
          </a:lstStyle>
          <a:p>
            <a:pPr>
              <a:defRPr/>
            </a:pPr>
            <a:fld id="{6ED0A487-0538-4124-9C39-D1B3FCCC9023}"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xfrm>
            <a:off x="2486025" y="6078538"/>
            <a:ext cx="4152900" cy="250825"/>
          </a:xfrm>
          <a:prstGeom prst="rect">
            <a:avLst/>
          </a:prstGeom>
        </p:spPr>
        <p:txBody>
          <a:bodyPr/>
          <a:lstStyle>
            <a:lvl1pPr>
              <a:defRPr>
                <a:latin typeface="Arial" pitchFamily="34" charset="0"/>
              </a:defRPr>
            </a:lvl1pPr>
          </a:lstStyle>
          <a:p>
            <a:pPr>
              <a:defRPr/>
            </a:pPr>
            <a:endParaRPr lang="en-CA"/>
          </a:p>
        </p:txBody>
      </p:sp>
      <p:sp>
        <p:nvSpPr>
          <p:cNvPr id="5" name="Rectangle 5"/>
          <p:cNvSpPr>
            <a:spLocks noGrp="1" noChangeArrowheads="1"/>
          </p:cNvSpPr>
          <p:nvPr>
            <p:ph type="sldNum" sz="quarter" idx="11"/>
          </p:nvPr>
        </p:nvSpPr>
        <p:spPr/>
        <p:txBody>
          <a:bodyPr/>
          <a:lstStyle>
            <a:lvl1pPr>
              <a:defRPr/>
            </a:lvl1pPr>
          </a:lstStyle>
          <a:p>
            <a:pPr>
              <a:defRPr/>
            </a:pPr>
            <a:fld id="{317B327F-0AD8-4062-9A49-CE9697EE45B1}" type="slidenum">
              <a:rPr lang="en-CA"/>
              <a:pPr>
                <a:defRPr/>
              </a:pPr>
              <a:t>‹#›</a:t>
            </a:fld>
            <a:endParaRPr lang="en-CA"/>
          </a:p>
        </p:txBody>
      </p:sp>
      <p:sp>
        <p:nvSpPr>
          <p:cNvPr id="6" name="Date Placeholder 10"/>
          <p:cNvSpPr>
            <a:spLocks noGrp="1"/>
          </p:cNvSpPr>
          <p:nvPr>
            <p:ph type="dt" sz="half" idx="12"/>
          </p:nvPr>
        </p:nvSpPr>
        <p:spPr>
          <a:xfrm rot="16200000">
            <a:off x="-717550" y="5775325"/>
            <a:ext cx="1800225" cy="365125"/>
          </a:xfrm>
          <a:prstGeom prst="rect">
            <a:avLst/>
          </a:prstGeom>
        </p:spPr>
        <p:txBody>
          <a:bodyPr vert="horz" lIns="91440" tIns="45720" rIns="91440" bIns="45720" rtlCol="0" anchor="ctr"/>
          <a:lstStyle>
            <a:lvl1pPr algn="l">
              <a:defRPr sz="800">
                <a:solidFill>
                  <a:schemeClr val="bg1"/>
                </a:solidFill>
                <a:effectLst>
                  <a:outerShdw blurRad="38100" dist="38100" dir="2700000" algn="tl">
                    <a:srgbClr val="000000">
                      <a:alpha val="43137"/>
                    </a:srgbClr>
                  </a:outerShdw>
                </a:effectLst>
                <a:latin typeface="Arial" pitchFamily="34" charset="0"/>
              </a:defRPr>
            </a:lvl1pPr>
          </a:lstStyle>
          <a:p>
            <a:pPr>
              <a:defRPr/>
            </a:pPr>
            <a:fld id="{ED05CD16-05C0-45BC-A851-C81D043D0B49}" type="datetimeFigureOut">
              <a:rPr lang="en-US"/>
              <a:pPr>
                <a:defRPr/>
              </a:pPr>
              <a:t>4/3/2013</a:t>
            </a:fld>
            <a:r>
              <a:rPr lang="en-US" dirty="0"/>
              <a:t> JOHN STEVENSON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6" name="Picture 1" descr="C:\Users\a0792138.ENT\Pictures\icons\ccscube256.png"/>
          <p:cNvPicPr>
            <a:picLocks noChangeAspect="1" noChangeArrowheads="1"/>
          </p:cNvPicPr>
          <p:nvPr/>
        </p:nvPicPr>
        <p:blipFill>
          <a:blip r:embed="rId13" cstate="print">
            <a:duotone>
              <a:schemeClr val="accent3">
                <a:shade val="45000"/>
                <a:satMod val="135000"/>
              </a:schemeClr>
              <a:prstClr val="white"/>
            </a:duotone>
          </a:blip>
          <a:srcRect/>
          <a:stretch>
            <a:fillRect/>
          </a:stretch>
        </p:blipFill>
        <p:spPr bwMode="auto">
          <a:xfrm>
            <a:off x="2051720" y="908720"/>
            <a:ext cx="5040560" cy="5040560"/>
          </a:xfrm>
          <a:prstGeom prst="rect">
            <a:avLst/>
          </a:prstGeom>
          <a:noFill/>
        </p:spPr>
      </p:pic>
      <p:sp>
        <p:nvSpPr>
          <p:cNvPr id="1026" name="Rectangle 2"/>
          <p:cNvSpPr>
            <a:spLocks noGrp="1" noChangeArrowheads="1"/>
          </p:cNvSpPr>
          <p:nvPr>
            <p:ph type="title"/>
          </p:nvPr>
        </p:nvSpPr>
        <p:spPr bwMode="auto">
          <a:xfrm>
            <a:off x="231775" y="142875"/>
            <a:ext cx="8458200" cy="814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CA" dirty="0" smtClean="0"/>
              <a:t>Click to edit Master title style</a:t>
            </a:r>
          </a:p>
        </p:txBody>
      </p:sp>
      <p:sp>
        <p:nvSpPr>
          <p:cNvPr id="1028" name="Rectangle 3"/>
          <p:cNvSpPr>
            <a:spLocks noGrp="1" noChangeArrowheads="1"/>
          </p:cNvSpPr>
          <p:nvPr>
            <p:ph type="body" idx="1"/>
          </p:nvPr>
        </p:nvSpPr>
        <p:spPr bwMode="auto">
          <a:xfrm>
            <a:off x="333375" y="1185863"/>
            <a:ext cx="8467725" cy="469265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9221" name="Rectangle 5"/>
          <p:cNvSpPr>
            <a:spLocks noGrp="1" noChangeArrowheads="1"/>
          </p:cNvSpPr>
          <p:nvPr>
            <p:ph type="sldNum" sz="quarter" idx="4"/>
          </p:nvPr>
        </p:nvSpPr>
        <p:spPr bwMode="auto">
          <a:xfrm>
            <a:off x="6642100" y="6078538"/>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Arial" charset="0"/>
              </a:defRPr>
            </a:lvl1pPr>
          </a:lstStyle>
          <a:p>
            <a:pPr>
              <a:defRPr/>
            </a:pPr>
            <a:fld id="{9A4A3DC3-F575-4F34-81D3-9D0A869A6BD8}" type="slidenum">
              <a:rPr lang="en-CA"/>
              <a:pPr>
                <a:defRPr/>
              </a:pPr>
              <a:t>‹#›</a:t>
            </a:fld>
            <a:endParaRPr lang="en-CA"/>
          </a:p>
        </p:txBody>
      </p:sp>
      <p:sp>
        <p:nvSpPr>
          <p:cNvPr id="9222" name="Rectangle 6"/>
          <p:cNvSpPr>
            <a:spLocks noChangeArrowheads="1"/>
          </p:cNvSpPr>
          <p:nvPr/>
        </p:nvSpPr>
        <p:spPr bwMode="auto">
          <a:xfrm>
            <a:off x="338138" y="6330950"/>
            <a:ext cx="8462962" cy="461963"/>
          </a:xfrm>
          <a:prstGeom prst="rect">
            <a:avLst/>
          </a:prstGeom>
          <a:noFill/>
          <a:ln w="9525">
            <a:solidFill>
              <a:schemeClr val="tx1"/>
            </a:solidFill>
            <a:miter lim="800000"/>
            <a:headEnd/>
            <a:tailEnd/>
          </a:ln>
          <a:effectLst/>
        </p:spPr>
        <p:txBody>
          <a:bodyPr wrap="none" anchor="ctr"/>
          <a:lstStyle/>
          <a:p>
            <a:pPr>
              <a:defRPr/>
            </a:pPr>
            <a:endParaRPr lang="en-US"/>
          </a:p>
        </p:txBody>
      </p:sp>
      <p:pic>
        <p:nvPicPr>
          <p:cNvPr id="1031" name="Picture 7" descr="ti_stk_2c_pos_rgb"/>
          <p:cNvPicPr>
            <a:picLocks noChangeAspect="1" noChangeArrowheads="1"/>
          </p:cNvPicPr>
          <p:nvPr/>
        </p:nvPicPr>
        <p:blipFill>
          <a:blip r:embed="rId14" cstate="print"/>
          <a:srcRect/>
          <a:stretch>
            <a:fillRect/>
          </a:stretch>
        </p:blipFill>
        <p:spPr bwMode="auto">
          <a:xfrm>
            <a:off x="6629400" y="6418263"/>
            <a:ext cx="1136650" cy="280987"/>
          </a:xfrm>
          <a:prstGeom prst="rect">
            <a:avLst/>
          </a:prstGeom>
          <a:noFill/>
          <a:ln w="9525">
            <a:noFill/>
            <a:miter lim="800000"/>
            <a:headEnd/>
            <a:tailEnd/>
          </a:ln>
        </p:spPr>
      </p:pic>
      <p:sp>
        <p:nvSpPr>
          <p:cNvPr id="15" name="TextBox 14"/>
          <p:cNvSpPr txBox="1"/>
          <p:nvPr/>
        </p:nvSpPr>
        <p:spPr>
          <a:xfrm rot="5400000">
            <a:off x="8131969" y="5863432"/>
            <a:ext cx="1773237" cy="215900"/>
          </a:xfrm>
          <a:prstGeom prst="rect">
            <a:avLst/>
          </a:prstGeom>
          <a:noFill/>
        </p:spPr>
        <p:txBody>
          <a:bodyPr>
            <a:spAutoFit/>
          </a:bodyPr>
          <a:lstStyle/>
          <a:p>
            <a:pPr algn="ctr">
              <a:defRPr/>
            </a:pPr>
            <a:r>
              <a:rPr lang="en-US" sz="800" dirty="0">
                <a:solidFill>
                  <a:schemeClr val="accent3"/>
                </a:solidFill>
                <a:effectLst>
                  <a:outerShdw blurRad="38100" dist="38100" dir="2700000" algn="tl">
                    <a:srgbClr val="000000">
                      <a:alpha val="43137"/>
                    </a:srgbClr>
                  </a:outerShdw>
                </a:effectLst>
                <a:latin typeface="Arial" pitchFamily="34" charset="0"/>
              </a:rPr>
              <a:t>CCS APPS</a:t>
            </a: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63" r:id="rId6"/>
    <p:sldLayoutId id="2147483664" r:id="rId7"/>
    <p:sldLayoutId id="2147483665" r:id="rId8"/>
    <p:sldLayoutId id="2147483666" r:id="rId9"/>
    <p:sldLayoutId id="2147483657" r:id="rId10"/>
    <p:sldLayoutId id="2147483656" r:id="rId11"/>
  </p:sldLayoutIdLst>
  <p:timing>
    <p:tnLst>
      <p:par>
        <p:cTn id="1" dur="indefinite" restart="never" nodeType="tmRoot"/>
      </p:par>
    </p:tnLst>
  </p:timing>
  <p:txStyles>
    <p:titleStyle>
      <a:lvl1pPr algn="l" rtl="0" eaLnBrk="0" fontAlgn="base" hangingPunct="0">
        <a:lnSpc>
          <a:spcPct val="85000"/>
        </a:lnSpc>
        <a:spcBef>
          <a:spcPct val="0"/>
        </a:spcBef>
        <a:spcAft>
          <a:spcPct val="0"/>
        </a:spcAft>
        <a:defRPr sz="3200" b="1">
          <a:solidFill>
            <a:srgbClr val="FF0000"/>
          </a:solidFill>
          <a:effectLst>
            <a:outerShdw blurRad="38100" dist="38100" dir="2700000" algn="tl">
              <a:srgbClr val="000000">
                <a:alpha val="43137"/>
              </a:srgbClr>
            </a:outerShdw>
          </a:effectLst>
          <a:latin typeface="+mj-lt"/>
          <a:ea typeface="+mj-ea"/>
          <a:cs typeface="+mj-cs"/>
        </a:defRPr>
      </a:lvl1pPr>
      <a:lvl2pPr algn="l" rtl="0" eaLnBrk="0" fontAlgn="base" hangingPunct="0">
        <a:lnSpc>
          <a:spcPct val="85000"/>
        </a:lnSpc>
        <a:spcBef>
          <a:spcPct val="0"/>
        </a:spcBef>
        <a:spcAft>
          <a:spcPct val="0"/>
        </a:spcAft>
        <a:defRPr sz="3200" b="1">
          <a:solidFill>
            <a:srgbClr val="FF0000"/>
          </a:solidFill>
          <a:latin typeface="Arial" charset="0"/>
        </a:defRPr>
      </a:lvl2pPr>
      <a:lvl3pPr algn="l" rtl="0" eaLnBrk="0" fontAlgn="base" hangingPunct="0">
        <a:lnSpc>
          <a:spcPct val="85000"/>
        </a:lnSpc>
        <a:spcBef>
          <a:spcPct val="0"/>
        </a:spcBef>
        <a:spcAft>
          <a:spcPct val="0"/>
        </a:spcAft>
        <a:defRPr sz="3200" b="1">
          <a:solidFill>
            <a:srgbClr val="FF0000"/>
          </a:solidFill>
          <a:latin typeface="Arial" charset="0"/>
        </a:defRPr>
      </a:lvl3pPr>
      <a:lvl4pPr algn="l" rtl="0" eaLnBrk="0" fontAlgn="base" hangingPunct="0">
        <a:lnSpc>
          <a:spcPct val="85000"/>
        </a:lnSpc>
        <a:spcBef>
          <a:spcPct val="0"/>
        </a:spcBef>
        <a:spcAft>
          <a:spcPct val="0"/>
        </a:spcAft>
        <a:defRPr sz="3200" b="1">
          <a:solidFill>
            <a:srgbClr val="FF0000"/>
          </a:solidFill>
          <a:latin typeface="Arial" charset="0"/>
        </a:defRPr>
      </a:lvl4pPr>
      <a:lvl5pPr algn="l" rtl="0" eaLnBrk="0" fontAlgn="base" hangingPunct="0">
        <a:lnSpc>
          <a:spcPct val="85000"/>
        </a:lnSpc>
        <a:spcBef>
          <a:spcPct val="0"/>
        </a:spcBef>
        <a:spcAft>
          <a:spcPct val="0"/>
        </a:spcAft>
        <a:defRPr sz="3200" b="1">
          <a:solidFill>
            <a:srgbClr val="FF0000"/>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227013" indent="-227013" algn="l" rtl="0" eaLnBrk="0" fontAlgn="base" hangingPunct="0">
        <a:spcBef>
          <a:spcPct val="65000"/>
        </a:spcBef>
        <a:spcAft>
          <a:spcPct val="0"/>
        </a:spcAft>
        <a:buChar char="•"/>
        <a:defRPr sz="2000" b="1">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sz="1600">
          <a:solidFill>
            <a:schemeClr val="tx1"/>
          </a:solidFill>
          <a:latin typeface="+mn-lt"/>
        </a:defRPr>
      </a:lvl3pPr>
      <a:lvl4pPr marL="1201738" indent="-233363" algn="l" rtl="0" eaLnBrk="0" fontAlgn="base" hangingPunct="0">
        <a:spcBef>
          <a:spcPct val="5000"/>
        </a:spcBef>
        <a:spcAft>
          <a:spcPct val="0"/>
        </a:spcAft>
        <a:buChar char="–"/>
        <a:defRPr sz="1600">
          <a:solidFill>
            <a:schemeClr val="tx1"/>
          </a:solidFill>
          <a:latin typeface="+mn-lt"/>
        </a:defRPr>
      </a:lvl4pPr>
      <a:lvl5pPr marL="1489075" indent="-173038" algn="l" rtl="0" eaLnBrk="0" fontAlgn="base" hangingPunct="0">
        <a:spcBef>
          <a:spcPct val="0"/>
        </a:spcBef>
        <a:spcAft>
          <a:spcPct val="0"/>
        </a:spcAft>
        <a:buChar char="»"/>
        <a:defRPr sz="1600">
          <a:solidFill>
            <a:schemeClr val="tx1"/>
          </a:solidFill>
          <a:latin typeface="+mn-lt"/>
        </a:defRPr>
      </a:lvl5pPr>
      <a:lvl6pPr marL="1946275" indent="-173038" algn="l" rtl="0" fontAlgn="base">
        <a:spcBef>
          <a:spcPct val="0"/>
        </a:spcBef>
        <a:spcAft>
          <a:spcPct val="0"/>
        </a:spcAft>
        <a:buChar char="»"/>
        <a:defRPr sz="1600">
          <a:solidFill>
            <a:schemeClr val="tx1"/>
          </a:solidFill>
          <a:latin typeface="+mn-lt"/>
        </a:defRPr>
      </a:lvl6pPr>
      <a:lvl7pPr marL="2403475" indent="-173038" algn="l" rtl="0" fontAlgn="base">
        <a:spcBef>
          <a:spcPct val="0"/>
        </a:spcBef>
        <a:spcAft>
          <a:spcPct val="0"/>
        </a:spcAft>
        <a:buChar char="»"/>
        <a:defRPr sz="1600">
          <a:solidFill>
            <a:schemeClr val="tx1"/>
          </a:solidFill>
          <a:latin typeface="+mn-lt"/>
        </a:defRPr>
      </a:lvl7pPr>
      <a:lvl8pPr marL="2860675" indent="-173038" algn="l" rtl="0" fontAlgn="base">
        <a:spcBef>
          <a:spcPct val="0"/>
        </a:spcBef>
        <a:spcAft>
          <a:spcPct val="0"/>
        </a:spcAft>
        <a:buChar char="»"/>
        <a:defRPr sz="1600">
          <a:solidFill>
            <a:schemeClr val="tx1"/>
          </a:solidFill>
          <a:latin typeface="+mn-lt"/>
        </a:defRPr>
      </a:lvl8pPr>
      <a:lvl9pPr marL="3317875" indent="-173038" algn="l" rtl="0" fontAlgn="base">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www.ti.com/lit/ug/spru187u/spru187u.pdf"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www.ti.com/lit/ug/spru187u/spru187u.pdf"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1.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11.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11.xml"/><Relationship Id="rId5" Type="http://schemas.openxmlformats.org/officeDocument/2006/relationships/image" Target="../media/image9.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3"/>
          <p:cNvSpPr>
            <a:spLocks noGrp="1"/>
          </p:cNvSpPr>
          <p:nvPr>
            <p:ph type="title"/>
          </p:nvPr>
        </p:nvSpPr>
        <p:spPr>
          <a:xfrm>
            <a:off x="722313" y="2924175"/>
            <a:ext cx="7772400" cy="1362075"/>
          </a:xfrm>
        </p:spPr>
        <p:txBody>
          <a:bodyPr/>
          <a:lstStyle/>
          <a:p>
            <a:pPr>
              <a:defRPr/>
            </a:pPr>
            <a:r>
              <a:rPr lang="en-CA" dirty="0" smtClean="0"/>
              <a:t>Code Coverage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dirty="0"/>
              <a:t>Path Profiling Details</a:t>
            </a:r>
          </a:p>
        </p:txBody>
      </p:sp>
      <p:sp>
        <p:nvSpPr>
          <p:cNvPr id="155651" name="Rectangle 3"/>
          <p:cNvSpPr>
            <a:spLocks noGrp="1" noChangeArrowheads="1"/>
          </p:cNvSpPr>
          <p:nvPr>
            <p:ph type="body" idx="1"/>
          </p:nvPr>
        </p:nvSpPr>
        <p:spPr/>
        <p:txBody>
          <a:bodyPr/>
          <a:lstStyle/>
          <a:p>
            <a:r>
              <a:rPr lang="en-US" b="0" dirty="0"/>
              <a:t>Code is instrumented to count number of times each </a:t>
            </a:r>
            <a:r>
              <a:rPr lang="en-US" b="0" dirty="0" smtClean="0"/>
              <a:t>section is </a:t>
            </a:r>
            <a:r>
              <a:rPr lang="en-US" b="0" dirty="0"/>
              <a:t>entered</a:t>
            </a:r>
          </a:p>
          <a:p>
            <a:pPr lvl="1"/>
            <a:r>
              <a:rPr lang="en-US" dirty="0"/>
              <a:t>Not all </a:t>
            </a:r>
            <a:r>
              <a:rPr lang="en-US" dirty="0" smtClean="0"/>
              <a:t>sections are </a:t>
            </a:r>
            <a:r>
              <a:rPr lang="en-US" dirty="0"/>
              <a:t>instrumented</a:t>
            </a:r>
          </a:p>
          <a:p>
            <a:pPr lvl="1"/>
            <a:r>
              <a:rPr lang="en-US" dirty="0"/>
              <a:t>Post processing computes counts for </a:t>
            </a:r>
            <a:r>
              <a:rPr lang="en-US" dirty="0" smtClean="0"/>
              <a:t>sections not instrumented</a:t>
            </a:r>
          </a:p>
          <a:p>
            <a:r>
              <a:rPr lang="en-US" b="0" dirty="0" smtClean="0"/>
              <a:t>Run-time-support function writes the collected information into a profile data file called a PDAT file</a:t>
            </a:r>
          </a:p>
          <a:p>
            <a:pPr lvl="1"/>
            <a:r>
              <a:rPr lang="en-US" dirty="0" smtClean="0"/>
              <a:t>This file is written to the host using C I/O</a:t>
            </a:r>
          </a:p>
          <a:p>
            <a:pPr lvl="1"/>
            <a:r>
              <a:rPr lang="en-US" dirty="0" smtClean="0"/>
              <a:t>The write occurs when the run-time-support exit() function is called</a:t>
            </a:r>
            <a:endParaRPr lang="en-US" b="0" dirty="0" smtClean="0"/>
          </a:p>
          <a:p>
            <a:r>
              <a:rPr lang="en-US" b="0" dirty="0" smtClean="0"/>
              <a:t>Can </a:t>
            </a:r>
            <a:r>
              <a:rPr lang="en-US" b="0" dirty="0"/>
              <a:t>execute on any HW or simulation </a:t>
            </a:r>
            <a:r>
              <a:rPr lang="en-US" b="0" dirty="0" smtClean="0"/>
              <a:t>platform</a:t>
            </a:r>
          </a:p>
          <a:p>
            <a:r>
              <a:rPr lang="en-US" b="0" dirty="0" smtClean="0"/>
              <a:t>Collected data can be used for generating code coverage reports </a:t>
            </a:r>
          </a:p>
          <a:p>
            <a:r>
              <a:rPr lang="en-US" b="0" dirty="0" smtClean="0"/>
              <a:t>Only supported on C6000 TI compilers version 6.1 and greater</a:t>
            </a:r>
          </a:p>
          <a:p>
            <a:r>
              <a:rPr lang="en-US" b="0" dirty="0" smtClean="0"/>
              <a:t>Learn more about Path Profiling in the C6000 Compiler User’s Guide</a:t>
            </a:r>
          </a:p>
          <a:p>
            <a:pPr lvl="1"/>
            <a:r>
              <a:rPr lang="en-US" dirty="0" smtClean="0">
                <a:hlinkClick r:id="rId3"/>
              </a:rPr>
              <a:t>http://www.ti.com/lit/ug/spru187u/spru187u.pdf</a:t>
            </a:r>
            <a:r>
              <a:rPr lang="en-US" dirty="0" smtClean="0"/>
              <a:t> (Section 3.8)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Profiling Overhead</a:t>
            </a:r>
          </a:p>
        </p:txBody>
      </p:sp>
      <p:sp>
        <p:nvSpPr>
          <p:cNvPr id="156675" name="Rectangle 3"/>
          <p:cNvSpPr>
            <a:spLocks noGrp="1" noChangeArrowheads="1"/>
          </p:cNvSpPr>
          <p:nvPr>
            <p:ph type="body" idx="1"/>
          </p:nvPr>
        </p:nvSpPr>
        <p:spPr>
          <a:xfrm>
            <a:off x="395536" y="908720"/>
            <a:ext cx="8467725" cy="5472608"/>
          </a:xfrm>
        </p:spPr>
        <p:txBody>
          <a:bodyPr/>
          <a:lstStyle/>
          <a:p>
            <a:r>
              <a:rPr lang="en-US" sz="2000" b="0" dirty="0"/>
              <a:t>Compile Time Overhead</a:t>
            </a:r>
          </a:p>
          <a:p>
            <a:pPr lvl="1"/>
            <a:r>
              <a:rPr lang="en-US" sz="1800" dirty="0"/>
              <a:t>Additional compiler passes </a:t>
            </a:r>
            <a:r>
              <a:rPr lang="en-US" sz="1800" dirty="0" smtClean="0"/>
              <a:t>pprof6x.exe </a:t>
            </a:r>
            <a:r>
              <a:rPr lang="en-US" sz="1800" dirty="0"/>
              <a:t>and pdd6x.exe</a:t>
            </a:r>
          </a:p>
          <a:p>
            <a:pPr lvl="1"/>
            <a:r>
              <a:rPr lang="en-US" sz="1800" dirty="0"/>
              <a:t>Activated under </a:t>
            </a:r>
            <a:r>
              <a:rPr lang="en-US" sz="1800" dirty="0">
                <a:latin typeface="Courier New" pitchFamily="49" charset="0"/>
              </a:rPr>
              <a:t>--[</a:t>
            </a:r>
            <a:r>
              <a:rPr lang="en-US" sz="1800" dirty="0" err="1">
                <a:latin typeface="Courier New" pitchFamily="49" charset="0"/>
              </a:rPr>
              <a:t>gen|use</a:t>
            </a:r>
            <a:r>
              <a:rPr lang="en-US" sz="1800" dirty="0">
                <a:latin typeface="Courier New" pitchFamily="49" charset="0"/>
              </a:rPr>
              <a:t>]_</a:t>
            </a:r>
            <a:r>
              <a:rPr lang="en-US" sz="1800" dirty="0" err="1">
                <a:latin typeface="Courier New" pitchFamily="49" charset="0"/>
              </a:rPr>
              <a:t>profile_info</a:t>
            </a:r>
            <a:endParaRPr lang="en-US" sz="1800" dirty="0">
              <a:latin typeface="Courier New" pitchFamily="49" charset="0"/>
            </a:endParaRPr>
          </a:p>
          <a:p>
            <a:pPr lvl="1"/>
            <a:r>
              <a:rPr lang="en-US" sz="1800" dirty="0"/>
              <a:t>Runs between parser and optimizer</a:t>
            </a:r>
          </a:p>
          <a:p>
            <a:pPr lvl="1"/>
            <a:r>
              <a:rPr lang="en-US" sz="1800" dirty="0"/>
              <a:t>Handles adding profile code, or using profile info</a:t>
            </a:r>
          </a:p>
          <a:p>
            <a:pPr lvl="1"/>
            <a:r>
              <a:rPr lang="en-US" sz="1800" dirty="0"/>
              <a:t>Slows build time</a:t>
            </a:r>
          </a:p>
          <a:p>
            <a:r>
              <a:rPr lang="en-US" sz="2000" b="0" dirty="0"/>
              <a:t>Memory Footprint Overhead</a:t>
            </a:r>
          </a:p>
          <a:p>
            <a:pPr lvl="1"/>
            <a:r>
              <a:rPr lang="en-US" sz="1800" dirty="0"/>
              <a:t>Additional instructions for </a:t>
            </a:r>
            <a:r>
              <a:rPr lang="en-US" sz="1800" dirty="0" smtClean="0"/>
              <a:t>collecting profile information</a:t>
            </a:r>
            <a:endParaRPr lang="en-US" sz="1800" dirty="0"/>
          </a:p>
          <a:p>
            <a:pPr lvl="1"/>
            <a:r>
              <a:rPr lang="en-US" sz="1800" dirty="0"/>
              <a:t>.</a:t>
            </a:r>
            <a:r>
              <a:rPr lang="en-US" sz="1800" dirty="0" err="1"/>
              <a:t>ppdata</a:t>
            </a:r>
            <a:r>
              <a:rPr lang="en-US" sz="1800" dirty="0"/>
              <a:t> section contains memory </a:t>
            </a:r>
            <a:r>
              <a:rPr lang="en-US" dirty="0" smtClean="0"/>
              <a:t>for the profile information</a:t>
            </a:r>
            <a:endParaRPr lang="en-US" sz="1800" dirty="0"/>
          </a:p>
          <a:p>
            <a:r>
              <a:rPr lang="en-US" sz="2000" b="0" dirty="0"/>
              <a:t>Runtime Overhead</a:t>
            </a:r>
          </a:p>
          <a:p>
            <a:pPr lvl="1"/>
            <a:r>
              <a:rPr lang="en-US" sz="1800" dirty="0"/>
              <a:t>Not all blocks have counters </a:t>
            </a:r>
            <a:r>
              <a:rPr lang="en-US" sz="1800" dirty="0" smtClean="0"/>
              <a:t>added</a:t>
            </a: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dirty="0"/>
              <a:t>Profiling </a:t>
            </a:r>
            <a:r>
              <a:rPr lang="en-US" dirty="0" smtClean="0"/>
              <a:t>Limitations</a:t>
            </a:r>
            <a:endParaRPr lang="en-US" dirty="0"/>
          </a:p>
        </p:txBody>
      </p:sp>
      <p:sp>
        <p:nvSpPr>
          <p:cNvPr id="156675" name="Rectangle 3"/>
          <p:cNvSpPr>
            <a:spLocks noGrp="1" noChangeArrowheads="1"/>
          </p:cNvSpPr>
          <p:nvPr>
            <p:ph type="body" idx="1"/>
          </p:nvPr>
        </p:nvSpPr>
        <p:spPr>
          <a:xfrm>
            <a:off x="395536" y="836712"/>
            <a:ext cx="8467725" cy="5472608"/>
          </a:xfrm>
        </p:spPr>
        <p:txBody>
          <a:bodyPr/>
          <a:lstStyle/>
          <a:p>
            <a:r>
              <a:rPr lang="en-US" b="0" dirty="0" smtClean="0"/>
              <a:t>PDAT file is written to the host when the run-time-support </a:t>
            </a:r>
            <a:r>
              <a:rPr lang="en-US" dirty="0" smtClean="0"/>
              <a:t>exit() </a:t>
            </a:r>
            <a:r>
              <a:rPr lang="en-US" b="0" dirty="0" smtClean="0"/>
              <a:t>function is called</a:t>
            </a:r>
          </a:p>
          <a:p>
            <a:pPr lvl="1"/>
            <a:r>
              <a:rPr lang="en-US" sz="2000" dirty="0" smtClean="0"/>
              <a:t>Application must terminate to reach the exit() function</a:t>
            </a:r>
          </a:p>
          <a:p>
            <a:pPr lvl="1"/>
            <a:r>
              <a:rPr lang="en-US" sz="2000" dirty="0" smtClean="0"/>
              <a:t>Run-time-support library must be used</a:t>
            </a:r>
            <a:endParaRPr lang="en-US" sz="2000" b="0" dirty="0" smtClean="0"/>
          </a:p>
          <a:p>
            <a:r>
              <a:rPr lang="en-US" b="0" dirty="0" smtClean="0"/>
              <a:t>Following applications will need additional tweaking to support writing of path profiling data</a:t>
            </a:r>
          </a:p>
          <a:p>
            <a:pPr lvl="1"/>
            <a:r>
              <a:rPr lang="en-US" dirty="0" smtClean="0"/>
              <a:t>Non-terminating</a:t>
            </a:r>
          </a:p>
          <a:p>
            <a:pPr lvl="1"/>
            <a:r>
              <a:rPr lang="en-US" dirty="0" smtClean="0"/>
              <a:t>No </a:t>
            </a:r>
            <a:r>
              <a:rPr lang="en-US" b="1" dirty="0" smtClean="0"/>
              <a:t>main()</a:t>
            </a:r>
          </a:p>
          <a:p>
            <a:pPr lvl="1"/>
            <a:r>
              <a:rPr lang="en-US" dirty="0" smtClean="0"/>
              <a:t>Custom boot/initialization routine</a:t>
            </a:r>
          </a:p>
          <a:p>
            <a:pPr lvl="1"/>
            <a:r>
              <a:rPr lang="en-US" dirty="0" smtClean="0"/>
              <a:t>No run-time initialization model selected in the linker options</a:t>
            </a:r>
          </a:p>
          <a:p>
            <a:r>
              <a:rPr lang="en-US" b="0" dirty="0" smtClean="0"/>
              <a:t>JTAG connection required for C I/O call to write the PDAT file to the host (CCS uses JTAG to communicate to the target)</a:t>
            </a:r>
          </a:p>
          <a:p>
            <a:r>
              <a:rPr lang="en-US" b="0" dirty="0" smtClean="0"/>
              <a:t>Check the C6000 Compiler User’s Guide for more details on how to workaround these limitations:</a:t>
            </a:r>
          </a:p>
          <a:p>
            <a:pPr lvl="1"/>
            <a:r>
              <a:rPr lang="en-US" dirty="0" smtClean="0">
                <a:hlinkClick r:id="rId3"/>
              </a:rPr>
              <a:t>http://www.ti.com/lit/ug/spru187u/spru187u.pdf</a:t>
            </a:r>
            <a:r>
              <a:rPr lang="en-US" dirty="0" smtClean="0"/>
              <a:t> (Section 3.8)</a:t>
            </a:r>
          </a:p>
          <a:p>
            <a:pPr lvl="1"/>
            <a:endParaRPr lang="en-US" b="0" dirty="0" smtClean="0"/>
          </a:p>
          <a:p>
            <a:pPr lvl="1"/>
            <a:endParaRPr lang="en-US" b="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Reduce Profile Overhead</a:t>
            </a:r>
          </a:p>
        </p:txBody>
      </p:sp>
      <p:sp>
        <p:nvSpPr>
          <p:cNvPr id="157699" name="Rectangle 3"/>
          <p:cNvSpPr>
            <a:spLocks noGrp="1" noChangeArrowheads="1"/>
          </p:cNvSpPr>
          <p:nvPr>
            <p:ph type="body" idx="1"/>
          </p:nvPr>
        </p:nvSpPr>
        <p:spPr>
          <a:xfrm>
            <a:off x="323528" y="1196752"/>
            <a:ext cx="8467725" cy="4752528"/>
          </a:xfrm>
        </p:spPr>
        <p:txBody>
          <a:bodyPr/>
          <a:lstStyle/>
          <a:p>
            <a:r>
              <a:rPr lang="en-US" dirty="0"/>
              <a:t>Path profile block counts also unaffected by compiler options</a:t>
            </a:r>
          </a:p>
          <a:p>
            <a:r>
              <a:rPr lang="en-US" dirty="0"/>
              <a:t>Thus, reduce profile overhead by choosing options that reduce code size</a:t>
            </a:r>
          </a:p>
          <a:p>
            <a:r>
              <a:rPr lang="en-US" dirty="0"/>
              <a:t>For instrumented build consider:</a:t>
            </a:r>
          </a:p>
          <a:p>
            <a:pPr lvl="1"/>
            <a:r>
              <a:rPr lang="en-US" dirty="0"/>
              <a:t>-ms3: Smallest code size</a:t>
            </a:r>
          </a:p>
          <a:p>
            <a:pPr lvl="1"/>
            <a:r>
              <a:rPr lang="en-US" dirty="0"/>
              <a:t>-mu: Disable software pipelining</a:t>
            </a:r>
          </a:p>
          <a:p>
            <a:pPr lvl="1"/>
            <a:r>
              <a:rPr lang="en-US" dirty="0"/>
              <a:t>-o: Continue using optimization</a:t>
            </a:r>
          </a:p>
          <a:p>
            <a:pPr lvl="1"/>
            <a:r>
              <a:rPr lang="en-US" dirty="0"/>
              <a:t>-oi0: Disable automatic </a:t>
            </a:r>
            <a:r>
              <a:rPr lang="en-US" dirty="0" err="1"/>
              <a:t>inlining</a:t>
            </a:r>
            <a:endParaRPr lang="en-US" dirty="0"/>
          </a:p>
          <a:p>
            <a:r>
              <a:rPr lang="en-US" dirty="0"/>
              <a:t>Avoid making the code so slow it takes too long to run the tests</a:t>
            </a:r>
          </a:p>
          <a:p>
            <a:pPr lvl="1"/>
            <a:r>
              <a:rPr lang="en-US" dirty="0"/>
              <a:t>Especially if using a simulator</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3"/>
          <p:cNvSpPr>
            <a:spLocks noGrp="1"/>
          </p:cNvSpPr>
          <p:nvPr>
            <p:ph type="title"/>
          </p:nvPr>
        </p:nvSpPr>
        <p:spPr>
          <a:xfrm>
            <a:off x="722313" y="2924175"/>
            <a:ext cx="7772400" cy="1362075"/>
          </a:xfrm>
        </p:spPr>
        <p:txBody>
          <a:bodyPr/>
          <a:lstStyle/>
          <a:p>
            <a:pPr>
              <a:defRPr/>
            </a:pPr>
            <a:r>
              <a:rPr lang="en-CA" dirty="0" smtClean="0"/>
              <a:t>LABS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3"/>
          <p:cNvSpPr>
            <a:spLocks noGrp="1"/>
          </p:cNvSpPr>
          <p:nvPr>
            <p:ph type="title"/>
          </p:nvPr>
        </p:nvSpPr>
        <p:spPr>
          <a:xfrm>
            <a:off x="231774" y="142875"/>
            <a:ext cx="8912225" cy="814388"/>
          </a:xfrm>
        </p:spPr>
        <p:txBody>
          <a:bodyPr/>
          <a:lstStyle/>
          <a:p>
            <a:pPr>
              <a:defRPr/>
            </a:pPr>
            <a:r>
              <a:rPr lang="en-CA" dirty="0" smtClean="0"/>
              <a:t>LAB conventions</a:t>
            </a:r>
          </a:p>
        </p:txBody>
      </p:sp>
      <p:sp>
        <p:nvSpPr>
          <p:cNvPr id="59394" name="Content Placeholder 4"/>
          <p:cNvSpPr>
            <a:spLocks noGrp="1"/>
          </p:cNvSpPr>
          <p:nvPr>
            <p:ph idx="1"/>
          </p:nvPr>
        </p:nvSpPr>
        <p:spPr>
          <a:xfrm>
            <a:off x="395536" y="980728"/>
            <a:ext cx="8467725" cy="5267473"/>
          </a:xfrm>
        </p:spPr>
        <p:txBody>
          <a:bodyPr/>
          <a:lstStyle/>
          <a:p>
            <a:pPr marL="0" indent="0">
              <a:buNone/>
            </a:pPr>
            <a:r>
              <a:rPr lang="en-CA" dirty="0">
                <a:solidFill>
                  <a:srgbClr val="0066FF"/>
                </a:solidFill>
              </a:rPr>
              <a:t>Before starting, it is important to review some lab conventions that will ease your work…</a:t>
            </a:r>
          </a:p>
          <a:p>
            <a:r>
              <a:rPr lang="en-CA" dirty="0">
                <a:solidFill>
                  <a:srgbClr val="0066FF"/>
                </a:solidFill>
              </a:rPr>
              <a:t>Lab steps are in </a:t>
            </a:r>
            <a:r>
              <a:rPr lang="en-CA" dirty="0"/>
              <a:t>black</a:t>
            </a:r>
            <a:r>
              <a:rPr lang="en-CA" dirty="0">
                <a:solidFill>
                  <a:srgbClr val="0066FF"/>
                </a:solidFill>
              </a:rPr>
              <a:t> and numbered for easier reference</a:t>
            </a:r>
          </a:p>
          <a:p>
            <a:pPr marL="684212" lvl="1" indent="-342900">
              <a:buFont typeface="+mj-lt"/>
              <a:buAutoNum type="arabicPeriod"/>
            </a:pPr>
            <a:r>
              <a:rPr lang="en-CA" dirty="0" smtClean="0"/>
              <a:t>…</a:t>
            </a:r>
          </a:p>
          <a:p>
            <a:pPr marL="684212" lvl="1" indent="-342900">
              <a:buFont typeface="+mj-lt"/>
              <a:buAutoNum type="arabicPeriod"/>
            </a:pPr>
            <a:r>
              <a:rPr lang="en-CA" dirty="0" smtClean="0"/>
              <a:t>…</a:t>
            </a:r>
          </a:p>
          <a:p>
            <a:endParaRPr lang="en-CA" dirty="0" smtClean="0"/>
          </a:p>
          <a:p>
            <a:r>
              <a:rPr lang="en-CA" dirty="0" smtClean="0"/>
              <a:t>Explanations, notes, warnings are written in </a:t>
            </a:r>
            <a:r>
              <a:rPr lang="en-CA" dirty="0" smtClean="0">
                <a:solidFill>
                  <a:srgbClr val="0066FF"/>
                </a:solidFill>
              </a:rPr>
              <a:t>blue</a:t>
            </a:r>
          </a:p>
          <a:p>
            <a:pPr lvl="1">
              <a:lnSpc>
                <a:spcPct val="150000"/>
              </a:lnSpc>
            </a:pPr>
            <a:r>
              <a:rPr lang="en-CA" dirty="0" smtClean="0">
                <a:solidFill>
                  <a:srgbClr val="0066FF"/>
                </a:solidFill>
              </a:rPr>
              <a:t>Warnings are shown with  </a:t>
            </a:r>
          </a:p>
          <a:p>
            <a:pPr lvl="1">
              <a:lnSpc>
                <a:spcPct val="150000"/>
              </a:lnSpc>
            </a:pPr>
            <a:r>
              <a:rPr lang="en-CA" dirty="0" smtClean="0">
                <a:solidFill>
                  <a:srgbClr val="0066FF"/>
                </a:solidFill>
              </a:rPr>
              <a:t>Information is marked with </a:t>
            </a:r>
          </a:p>
          <a:p>
            <a:pPr lvl="1">
              <a:lnSpc>
                <a:spcPct val="150000"/>
              </a:lnSpc>
            </a:pPr>
            <a:r>
              <a:rPr lang="en-CA" dirty="0" smtClean="0">
                <a:solidFill>
                  <a:srgbClr val="0066FF"/>
                </a:solidFill>
              </a:rPr>
              <a:t>Tips and answers are marked with </a:t>
            </a:r>
          </a:p>
          <a:p>
            <a:pPr lvl="1">
              <a:lnSpc>
                <a:spcPct val="150000"/>
              </a:lnSpc>
            </a:pPr>
            <a:r>
              <a:rPr lang="en-CA" dirty="0" smtClean="0">
                <a:solidFill>
                  <a:srgbClr val="0066FF"/>
                </a:solidFill>
              </a:rPr>
              <a:t>Questions are marked with </a:t>
            </a:r>
          </a:p>
        </p:txBody>
      </p:sp>
      <p:pic>
        <p:nvPicPr>
          <p:cNvPr id="4" name="Picture 3" descr="C:\Users\a0356111.ENT\AppData\Local\Microsoft\Windows\Temporary Internet Files\Low\Content.IE5\UCVU48Z8\MC900434750[1].PNG"/>
          <p:cNvPicPr>
            <a:picLocks noChangeAspect="1" noChangeArrowheads="1"/>
          </p:cNvPicPr>
          <p:nvPr/>
        </p:nvPicPr>
        <p:blipFill>
          <a:blip r:embed="rId3" cstate="print"/>
          <a:srcRect/>
          <a:stretch>
            <a:fillRect/>
          </a:stretch>
        </p:blipFill>
        <p:spPr bwMode="auto">
          <a:xfrm>
            <a:off x="3698594" y="3933024"/>
            <a:ext cx="288000" cy="288000"/>
          </a:xfrm>
          <a:prstGeom prst="rect">
            <a:avLst/>
          </a:prstGeom>
          <a:noFill/>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80669" y="4437112"/>
            <a:ext cx="288000" cy="288000"/>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97664" y="4869128"/>
            <a:ext cx="288000" cy="288000"/>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97767" y="5301208"/>
            <a:ext cx="420155" cy="420155"/>
          </a:xfrm>
          <a:prstGeom prst="rect">
            <a:avLst/>
          </a:prstGeom>
        </p:spPr>
      </p:pic>
    </p:spTree>
    <p:extLst>
      <p:ext uri="{BB962C8B-B14F-4D97-AF65-F5344CB8AC3E}">
        <p14:creationId xmlns:p14="http://schemas.microsoft.com/office/powerpoint/2010/main" val="936574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3"/>
          <p:cNvSpPr>
            <a:spLocks noGrp="1"/>
          </p:cNvSpPr>
          <p:nvPr>
            <p:ph type="title"/>
          </p:nvPr>
        </p:nvSpPr>
        <p:spPr>
          <a:xfrm>
            <a:off x="231774" y="142875"/>
            <a:ext cx="8912225" cy="814388"/>
          </a:xfrm>
        </p:spPr>
        <p:txBody>
          <a:bodyPr/>
          <a:lstStyle/>
          <a:p>
            <a:pPr>
              <a:defRPr/>
            </a:pPr>
            <a:r>
              <a:rPr lang="en-CA" sz="2800" dirty="0" smtClean="0"/>
              <a:t>Simulation Code Coverage: Exercise Summary</a:t>
            </a:r>
          </a:p>
        </p:txBody>
      </p:sp>
      <p:sp>
        <p:nvSpPr>
          <p:cNvPr id="59394" name="Content Placeholder 4"/>
          <p:cNvSpPr>
            <a:spLocks noGrp="1"/>
          </p:cNvSpPr>
          <p:nvPr>
            <p:ph idx="1"/>
          </p:nvPr>
        </p:nvSpPr>
        <p:spPr>
          <a:xfrm>
            <a:off x="395536" y="908721"/>
            <a:ext cx="8467725" cy="5256584"/>
          </a:xfrm>
        </p:spPr>
        <p:txBody>
          <a:bodyPr/>
          <a:lstStyle/>
          <a:p>
            <a:r>
              <a:rPr lang="en-CA" sz="2000" dirty="0" smtClean="0">
                <a:solidFill>
                  <a:srgbClr val="0066FF"/>
                </a:solidFill>
              </a:rPr>
              <a:t>Key Objectives</a:t>
            </a:r>
          </a:p>
          <a:p>
            <a:pPr lvl="1"/>
            <a:r>
              <a:rPr lang="en-CA" sz="1800" dirty="0" smtClean="0">
                <a:solidFill>
                  <a:srgbClr val="0066FF"/>
                </a:solidFill>
              </a:rPr>
              <a:t>Import/Build/Load </a:t>
            </a:r>
            <a:r>
              <a:rPr lang="en-CA" sz="1800" dirty="0" err="1" smtClean="0">
                <a:solidFill>
                  <a:srgbClr val="0066FF"/>
                </a:solidFill>
              </a:rPr>
              <a:t>MainSort.c</a:t>
            </a:r>
            <a:r>
              <a:rPr lang="en-CA" sz="1800" dirty="0" smtClean="0">
                <a:solidFill>
                  <a:srgbClr val="0066FF"/>
                </a:solidFill>
              </a:rPr>
              <a:t> example</a:t>
            </a:r>
          </a:p>
          <a:p>
            <a:pPr lvl="1"/>
            <a:r>
              <a:rPr lang="en-CA" sz="1800" dirty="0" smtClean="0">
                <a:solidFill>
                  <a:srgbClr val="0066FF"/>
                </a:solidFill>
              </a:rPr>
              <a:t>Enable CCS Code Coverage tool</a:t>
            </a:r>
          </a:p>
          <a:p>
            <a:pPr lvl="1"/>
            <a:r>
              <a:rPr lang="en-CA" sz="1800" dirty="0" smtClean="0">
                <a:solidFill>
                  <a:srgbClr val="0066FF"/>
                </a:solidFill>
              </a:rPr>
              <a:t>Run the program and view Code Coverage data</a:t>
            </a:r>
          </a:p>
          <a:p>
            <a:r>
              <a:rPr lang="en-CA" sz="2000" dirty="0" smtClean="0">
                <a:solidFill>
                  <a:srgbClr val="0066FF"/>
                </a:solidFill>
              </a:rPr>
              <a:t>Tools and Concepts Covered</a:t>
            </a:r>
          </a:p>
          <a:p>
            <a:pPr lvl="1"/>
            <a:r>
              <a:rPr lang="en-CA" sz="1800" dirty="0" smtClean="0">
                <a:solidFill>
                  <a:srgbClr val="0066FF"/>
                </a:solidFill>
              </a:rPr>
              <a:t>Importing an existing CCS Eclipse project</a:t>
            </a:r>
          </a:p>
          <a:p>
            <a:pPr lvl="1"/>
            <a:r>
              <a:rPr lang="en-CA" dirty="0" smtClean="0">
                <a:solidFill>
                  <a:srgbClr val="0066FF"/>
                </a:solidFill>
              </a:rPr>
              <a:t>CCS Code Coverage tool</a:t>
            </a:r>
            <a:endParaRPr lang="en-CA" sz="1800" dirty="0" smtClean="0">
              <a:solidFill>
                <a:srgbClr val="0066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a:defRPr/>
            </a:pPr>
            <a:r>
              <a:rPr lang="en-CA" dirty="0" smtClean="0"/>
              <a:t>Import/Build/Load ‘</a:t>
            </a:r>
            <a:r>
              <a:rPr lang="en-CA" dirty="0" err="1" smtClean="0"/>
              <a:t>MainSort</a:t>
            </a:r>
            <a:r>
              <a:rPr lang="en-CA" dirty="0" smtClean="0"/>
              <a:t>’ Project</a:t>
            </a:r>
            <a:endParaRPr lang="en-US" dirty="0" smtClean="0"/>
          </a:p>
        </p:txBody>
      </p:sp>
      <p:sp>
        <p:nvSpPr>
          <p:cNvPr id="65538" name="Rectangle 3"/>
          <p:cNvSpPr>
            <a:spLocks noGrp="1" noChangeArrowheads="1"/>
          </p:cNvSpPr>
          <p:nvPr>
            <p:ph idx="1"/>
          </p:nvPr>
        </p:nvSpPr>
        <p:spPr>
          <a:xfrm>
            <a:off x="333375" y="1185863"/>
            <a:ext cx="4814690" cy="4692650"/>
          </a:xfrm>
        </p:spPr>
        <p:txBody>
          <a:bodyPr/>
          <a:lstStyle/>
          <a:p>
            <a:pPr marL="342900" indent="-342900">
              <a:buFont typeface="+mj-lt"/>
              <a:buAutoNum type="arabicPeriod"/>
            </a:pPr>
            <a:r>
              <a:rPr lang="en-US" sz="1600" b="0" dirty="0" smtClean="0"/>
              <a:t>Import the </a:t>
            </a:r>
            <a:r>
              <a:rPr lang="en-US" sz="1600" dirty="0" err="1" smtClean="0"/>
              <a:t>MainSort</a:t>
            </a:r>
            <a:r>
              <a:rPr lang="en-US" sz="1600" b="0" dirty="0" smtClean="0"/>
              <a:t> project into CCS (</a:t>
            </a:r>
            <a:r>
              <a:rPr lang="en-US" sz="1600" b="0" i="1" dirty="0" smtClean="0"/>
              <a:t>Project -&gt; Import Existing CCS Eclipse Project</a:t>
            </a:r>
            <a:r>
              <a:rPr lang="en-US" sz="1600" b="0" dirty="0" smtClean="0"/>
              <a:t>)</a:t>
            </a:r>
          </a:p>
          <a:p>
            <a:pPr marL="690562" lvl="1" indent="-342900">
              <a:buFont typeface="+mj-lt"/>
              <a:buAutoNum type="arabicPeriod"/>
            </a:pPr>
            <a:r>
              <a:rPr lang="en-US" sz="1400" dirty="0" smtClean="0"/>
              <a:t>Enable the option to </a:t>
            </a:r>
            <a:r>
              <a:rPr lang="en-US" sz="1400" i="1" dirty="0" smtClean="0"/>
              <a:t>Copy projects into workspace</a:t>
            </a:r>
            <a:endParaRPr lang="en-US" sz="1600" b="0" i="1" dirty="0" smtClean="0"/>
          </a:p>
          <a:p>
            <a:pPr marL="342900" indent="-342900">
              <a:buFont typeface="+mj-lt"/>
              <a:buAutoNum type="arabicPeriod"/>
            </a:pPr>
            <a:r>
              <a:rPr lang="en-US" sz="1600" b="0" dirty="0" smtClean="0"/>
              <a:t>In the </a:t>
            </a:r>
            <a:r>
              <a:rPr lang="en-US" sz="1600" b="0" i="1" dirty="0" smtClean="0"/>
              <a:t>Project Explorer </a:t>
            </a:r>
            <a:r>
              <a:rPr lang="en-US" sz="1600" b="0" dirty="0" smtClean="0"/>
              <a:t>view, select the </a:t>
            </a:r>
            <a:r>
              <a:rPr lang="en-US" sz="1600" dirty="0" err="1" smtClean="0"/>
              <a:t>MainSort</a:t>
            </a:r>
            <a:r>
              <a:rPr lang="en-US" sz="1600" dirty="0" smtClean="0"/>
              <a:t> </a:t>
            </a:r>
            <a:r>
              <a:rPr lang="en-US" sz="1600" b="0" dirty="0" smtClean="0"/>
              <a:t>project (it should appear </a:t>
            </a:r>
            <a:r>
              <a:rPr lang="en-US" sz="1600" dirty="0" smtClean="0"/>
              <a:t>[Active – Debug]</a:t>
            </a:r>
            <a:r>
              <a:rPr lang="en-US" sz="1600" b="0" dirty="0" smtClean="0"/>
              <a:t>) to make it active</a:t>
            </a:r>
          </a:p>
          <a:p>
            <a:pPr marL="690562" lvl="1" indent="-342900">
              <a:buFont typeface="+mj-lt"/>
              <a:buAutoNum type="arabicPeriod"/>
            </a:pPr>
            <a:r>
              <a:rPr lang="en-US" sz="1400" dirty="0" smtClean="0"/>
              <a:t>Check to make sure that the </a:t>
            </a:r>
            <a:r>
              <a:rPr lang="en-US" sz="1400" i="1" dirty="0" smtClean="0"/>
              <a:t>c674x_cpu_sim_le.ccxml</a:t>
            </a:r>
            <a:r>
              <a:rPr lang="en-US" sz="1400" dirty="0" smtClean="0"/>
              <a:t> file is </a:t>
            </a:r>
            <a:r>
              <a:rPr lang="en-US" sz="1400" b="1" dirty="0" smtClean="0"/>
              <a:t>[Active]. </a:t>
            </a:r>
            <a:r>
              <a:rPr lang="en-US" sz="1400" dirty="0" smtClean="0"/>
              <a:t>If it is not [Active], right-click on the file and select </a:t>
            </a:r>
            <a:r>
              <a:rPr lang="en-US" sz="1400" i="1" dirty="0" smtClean="0"/>
              <a:t>Set as Active Target Configuration</a:t>
            </a:r>
            <a:r>
              <a:rPr lang="en-US" sz="1400" dirty="0" smtClean="0"/>
              <a:t> in the context menu</a:t>
            </a:r>
            <a:endParaRPr lang="en-US" sz="1400" b="1" dirty="0" smtClean="0"/>
          </a:p>
          <a:p>
            <a:pPr marL="342900" indent="-342900">
              <a:buFont typeface="+mj-lt"/>
              <a:buAutoNum type="arabicPeriod"/>
            </a:pPr>
            <a:r>
              <a:rPr lang="pt-BR" sz="1600" b="0" dirty="0" smtClean="0"/>
              <a:t>Click on the </a:t>
            </a:r>
            <a:r>
              <a:rPr lang="pt-BR" sz="1600" dirty="0" smtClean="0"/>
              <a:t>Debug</a:t>
            </a:r>
            <a:r>
              <a:rPr lang="pt-BR" sz="1600" b="0" dirty="0" smtClean="0"/>
              <a:t> icon in the toolbar. This will build the project, start the debugger, load the program and run to </a:t>
            </a:r>
            <a:r>
              <a:rPr lang="pt-BR" sz="1600" b="0" i="1" dirty="0" smtClean="0"/>
              <a:t>main</a:t>
            </a:r>
            <a:r>
              <a:rPr lang="pt-BR" sz="1600" b="0" dirty="0" smtClean="0"/>
              <a:t/>
            </a:r>
            <a:br>
              <a:rPr lang="pt-BR" sz="1600" b="0" dirty="0" smtClean="0"/>
            </a:br>
            <a:endParaRPr lang="pt-BR" sz="1400" b="0" dirty="0" smtClean="0">
              <a:solidFill>
                <a:srgbClr val="0066FF"/>
              </a:solidFill>
            </a:endParaRPr>
          </a:p>
        </p:txBody>
      </p:sp>
      <p:pic>
        <p:nvPicPr>
          <p:cNvPr id="1026" name="Picture 2" descr="C:\Apps\CCSTraining\_MODULES\Code_Coverage\Materials\ss\cc01.png"/>
          <p:cNvPicPr>
            <a:picLocks noChangeAspect="1" noChangeArrowheads="1"/>
          </p:cNvPicPr>
          <p:nvPr/>
        </p:nvPicPr>
        <p:blipFill>
          <a:blip r:embed="rId3" cstate="print"/>
          <a:srcRect/>
          <a:stretch>
            <a:fillRect/>
          </a:stretch>
        </p:blipFill>
        <p:spPr bwMode="auto">
          <a:xfrm>
            <a:off x="5292080" y="908720"/>
            <a:ext cx="3701799" cy="3502918"/>
          </a:xfrm>
          <a:prstGeom prst="rect">
            <a:avLst/>
          </a:prstGeom>
          <a:noFill/>
        </p:spPr>
      </p:pic>
      <p:pic>
        <p:nvPicPr>
          <p:cNvPr id="1028" name="Picture 4" descr="C:\Apps\CCSTraining\_MODULES\Code_Coverage\Materials\ss\cc02.png"/>
          <p:cNvPicPr>
            <a:picLocks noChangeAspect="1" noChangeArrowheads="1"/>
          </p:cNvPicPr>
          <p:nvPr/>
        </p:nvPicPr>
        <p:blipFill>
          <a:blip r:embed="rId4" cstate="print"/>
          <a:srcRect/>
          <a:stretch>
            <a:fillRect/>
          </a:stretch>
        </p:blipFill>
        <p:spPr bwMode="auto">
          <a:xfrm>
            <a:off x="5004048" y="4365104"/>
            <a:ext cx="3528392" cy="187187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a:defRPr/>
            </a:pPr>
            <a:r>
              <a:rPr lang="en-US" dirty="0" smtClean="0"/>
              <a:t>Enable Code Coverage Collection</a:t>
            </a:r>
          </a:p>
        </p:txBody>
      </p:sp>
      <p:sp>
        <p:nvSpPr>
          <p:cNvPr id="65538" name="Rectangle 3"/>
          <p:cNvSpPr>
            <a:spLocks noGrp="1" noChangeArrowheads="1"/>
          </p:cNvSpPr>
          <p:nvPr>
            <p:ph idx="1"/>
          </p:nvPr>
        </p:nvSpPr>
        <p:spPr>
          <a:xfrm>
            <a:off x="333374" y="1185863"/>
            <a:ext cx="8271074" cy="2171129"/>
          </a:xfrm>
        </p:spPr>
        <p:txBody>
          <a:bodyPr/>
          <a:lstStyle/>
          <a:p>
            <a:pPr marL="342900" indent="-342900">
              <a:buFont typeface="+mj-lt"/>
              <a:buAutoNum type="arabicPeriod"/>
            </a:pPr>
            <a:r>
              <a:rPr lang="en-US" sz="1600" b="0" dirty="0" smtClean="0"/>
              <a:t>Open the </a:t>
            </a:r>
            <a:r>
              <a:rPr lang="en-US" sz="1600" b="0" i="1" dirty="0" smtClean="0"/>
              <a:t>Profile Setup </a:t>
            </a:r>
            <a:r>
              <a:rPr lang="en-US" sz="1600" b="0" dirty="0" smtClean="0"/>
              <a:t>view (</a:t>
            </a:r>
            <a:r>
              <a:rPr lang="en-US" sz="1600" b="0" i="1" dirty="0" smtClean="0"/>
              <a:t>Tools-&gt; Profile -&gt; Setup Profile Data Collection</a:t>
            </a:r>
            <a:r>
              <a:rPr lang="en-US" sz="1600" b="0" dirty="0" smtClean="0"/>
              <a:t>)</a:t>
            </a:r>
          </a:p>
          <a:p>
            <a:pPr marL="342900" indent="-342900">
              <a:buFont typeface="+mj-lt"/>
              <a:buAutoNum type="arabicPeriod"/>
            </a:pPr>
            <a:r>
              <a:rPr lang="en-US" sz="1600" b="0" dirty="0" smtClean="0"/>
              <a:t>In the </a:t>
            </a:r>
            <a:r>
              <a:rPr lang="en-US" sz="1600" b="0" i="1" dirty="0" smtClean="0"/>
              <a:t>Profile Setup </a:t>
            </a:r>
            <a:r>
              <a:rPr lang="en-US" sz="1600" b="0" dirty="0" smtClean="0"/>
              <a:t>view:</a:t>
            </a:r>
          </a:p>
          <a:p>
            <a:pPr marL="690562" lvl="1" indent="-342900">
              <a:buFont typeface="+mj-lt"/>
              <a:buAutoNum type="arabicPeriod"/>
            </a:pPr>
            <a:r>
              <a:rPr lang="en-US" sz="1400" dirty="0" smtClean="0"/>
              <a:t>Press the </a:t>
            </a:r>
            <a:r>
              <a:rPr lang="en-US" sz="1400" b="1" dirty="0" smtClean="0"/>
              <a:t>Activate</a:t>
            </a:r>
            <a:r>
              <a:rPr lang="en-US" sz="1400" dirty="0" smtClean="0"/>
              <a:t> button to enable profiling/coverage collection</a:t>
            </a:r>
          </a:p>
          <a:p>
            <a:pPr marL="690562" lvl="1" indent="-342900">
              <a:buFont typeface="+mj-lt"/>
              <a:buAutoNum type="arabicPeriod"/>
            </a:pPr>
            <a:r>
              <a:rPr lang="en-US" sz="1400" dirty="0" smtClean="0"/>
              <a:t>Enable the </a:t>
            </a:r>
            <a:r>
              <a:rPr lang="en-US" sz="1400" i="1" dirty="0" smtClean="0"/>
              <a:t>Collect Code Coverage and Exclusive Profile Data </a:t>
            </a:r>
            <a:r>
              <a:rPr lang="en-US" sz="1400" dirty="0" smtClean="0"/>
              <a:t>option</a:t>
            </a:r>
          </a:p>
          <a:p>
            <a:pPr marL="690562" lvl="1" indent="-342900">
              <a:buFont typeface="+mj-lt"/>
              <a:buAutoNum type="arabicPeriod"/>
            </a:pPr>
            <a:r>
              <a:rPr lang="en-US" sz="1400" dirty="0" smtClean="0"/>
              <a:t>Press the </a:t>
            </a:r>
            <a:r>
              <a:rPr lang="en-US" sz="1400" b="1" dirty="0" smtClean="0"/>
              <a:t>Save</a:t>
            </a:r>
            <a:r>
              <a:rPr lang="en-US" sz="1400" dirty="0" smtClean="0"/>
              <a:t> button </a:t>
            </a:r>
          </a:p>
          <a:p>
            <a:pPr marL="342900" indent="-342900">
              <a:buFont typeface="+mj-lt"/>
              <a:buAutoNum type="arabicPeriod"/>
            </a:pPr>
            <a:r>
              <a:rPr lang="en-US" sz="1600" b="0" dirty="0" smtClean="0"/>
              <a:t>Code Coverage collection has been enabled</a:t>
            </a:r>
          </a:p>
        </p:txBody>
      </p:sp>
      <p:pic>
        <p:nvPicPr>
          <p:cNvPr id="2052" name="Picture 4" descr="C:\Apps\CCSTraining\_MODULES\Code_Coverage\Materials\ss\cc03a.png"/>
          <p:cNvPicPr>
            <a:picLocks noChangeAspect="1" noChangeArrowheads="1"/>
          </p:cNvPicPr>
          <p:nvPr/>
        </p:nvPicPr>
        <p:blipFill>
          <a:blip r:embed="rId3" cstate="print"/>
          <a:srcRect/>
          <a:stretch>
            <a:fillRect/>
          </a:stretch>
        </p:blipFill>
        <p:spPr bwMode="auto">
          <a:xfrm>
            <a:off x="755576" y="3212976"/>
            <a:ext cx="7545387" cy="296227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a:defRPr/>
            </a:pPr>
            <a:r>
              <a:rPr lang="en-CA" dirty="0" smtClean="0"/>
              <a:t>Collect Coverage Data and View Results</a:t>
            </a:r>
            <a:endParaRPr lang="en-US" dirty="0" smtClean="0"/>
          </a:p>
        </p:txBody>
      </p:sp>
      <p:sp>
        <p:nvSpPr>
          <p:cNvPr id="65538" name="Rectangle 3"/>
          <p:cNvSpPr>
            <a:spLocks noGrp="1" noChangeArrowheads="1"/>
          </p:cNvSpPr>
          <p:nvPr>
            <p:ph idx="1"/>
          </p:nvPr>
        </p:nvSpPr>
        <p:spPr>
          <a:xfrm>
            <a:off x="395536" y="908720"/>
            <a:ext cx="8199065" cy="2592288"/>
          </a:xfrm>
        </p:spPr>
        <p:txBody>
          <a:bodyPr/>
          <a:lstStyle/>
          <a:p>
            <a:pPr marL="342900" indent="-342900">
              <a:buFont typeface="+mj-lt"/>
              <a:buAutoNum type="arabicPeriod"/>
            </a:pPr>
            <a:r>
              <a:rPr lang="en-US" sz="1400" b="0" dirty="0" smtClean="0"/>
              <a:t>Press the </a:t>
            </a:r>
            <a:r>
              <a:rPr lang="en-US" sz="1400" dirty="0" smtClean="0"/>
              <a:t>Resume</a:t>
            </a:r>
            <a:r>
              <a:rPr lang="en-US" sz="1400" b="0" dirty="0" smtClean="0"/>
              <a:t> button to run the program</a:t>
            </a:r>
          </a:p>
          <a:p>
            <a:pPr marL="690562" lvl="1" indent="-342900">
              <a:buFont typeface="+mj-lt"/>
              <a:buAutoNum type="arabicPeriod"/>
            </a:pPr>
            <a:r>
              <a:rPr lang="en-US" sz="1200" dirty="0" smtClean="0">
                <a:solidFill>
                  <a:srgbClr val="0066FF"/>
                </a:solidFill>
              </a:rPr>
              <a:t>The program should terminate on its own</a:t>
            </a:r>
            <a:endParaRPr lang="en-US" sz="1400" b="0" i="1" dirty="0" smtClean="0">
              <a:solidFill>
                <a:srgbClr val="0066FF"/>
              </a:solidFill>
            </a:endParaRPr>
          </a:p>
          <a:p>
            <a:pPr marL="342900" indent="-342900">
              <a:buFont typeface="+mj-lt"/>
              <a:buAutoNum type="arabicPeriod"/>
            </a:pPr>
            <a:r>
              <a:rPr lang="en-US" sz="1400" b="0" dirty="0" smtClean="0"/>
              <a:t>View the collected coverage data in the </a:t>
            </a:r>
            <a:r>
              <a:rPr lang="en-US" sz="1400" b="0" i="1" dirty="0" smtClean="0"/>
              <a:t>Coverage </a:t>
            </a:r>
            <a:r>
              <a:rPr lang="en-US" sz="1400" b="0" dirty="0" smtClean="0"/>
              <a:t>views (</a:t>
            </a:r>
            <a:r>
              <a:rPr lang="en-US" sz="1400" b="0" i="1" dirty="0" smtClean="0"/>
              <a:t>Tools-&gt; Profile -&gt; Setup Profile Data Collection</a:t>
            </a:r>
            <a:r>
              <a:rPr lang="en-US" sz="1400" b="0" dirty="0" smtClean="0"/>
              <a:t>)</a:t>
            </a:r>
          </a:p>
          <a:p>
            <a:pPr marL="342900" indent="-342900">
              <a:buFont typeface="+mj-lt"/>
              <a:buAutoNum type="arabicPeriod"/>
            </a:pPr>
            <a:r>
              <a:rPr lang="pt-BR" sz="1400" b="0" dirty="0" smtClean="0"/>
              <a:t>Two views will be opened:</a:t>
            </a:r>
          </a:p>
          <a:p>
            <a:pPr marL="690562" lvl="1" indent="-342900">
              <a:buFont typeface="+mj-lt"/>
              <a:buAutoNum type="arabicPeriod"/>
            </a:pPr>
            <a:r>
              <a:rPr lang="pt-BR" sz="1200" i="1" dirty="0" smtClean="0">
                <a:solidFill>
                  <a:srgbClr val="0066FF"/>
                </a:solidFill>
              </a:rPr>
              <a:t>Function Coverage </a:t>
            </a:r>
            <a:r>
              <a:rPr lang="pt-BR" sz="1200" dirty="0" smtClean="0">
                <a:solidFill>
                  <a:srgbClr val="0066FF"/>
                </a:solidFill>
              </a:rPr>
              <a:t>view: Displays function coverage data</a:t>
            </a:r>
          </a:p>
          <a:p>
            <a:pPr marL="690562" lvl="1" indent="-342900">
              <a:buFont typeface="+mj-lt"/>
              <a:buAutoNum type="arabicPeriod"/>
            </a:pPr>
            <a:r>
              <a:rPr lang="pt-BR" sz="1200" b="0" i="1" dirty="0" smtClean="0">
                <a:solidFill>
                  <a:srgbClr val="0066FF"/>
                </a:solidFill>
              </a:rPr>
              <a:t>Line Coverage </a:t>
            </a:r>
            <a:r>
              <a:rPr lang="pt-BR" sz="1200" b="0" dirty="0" smtClean="0">
                <a:solidFill>
                  <a:srgbClr val="0066FF"/>
                </a:solidFill>
              </a:rPr>
              <a:t>view: Displays line coverage data</a:t>
            </a:r>
          </a:p>
          <a:p>
            <a:pPr marL="342900" indent="-342900">
              <a:buFont typeface="+mj-lt"/>
              <a:buAutoNum type="arabicPeriod"/>
            </a:pPr>
            <a:r>
              <a:rPr lang="pt-BR" sz="1400" b="0" dirty="0" smtClean="0"/>
              <a:t>In the </a:t>
            </a:r>
            <a:r>
              <a:rPr lang="pt-BR" sz="1400" b="0" i="1" dirty="0" smtClean="0"/>
              <a:t>Line Coverage </a:t>
            </a:r>
            <a:r>
              <a:rPr lang="pt-BR" sz="1400" b="0" dirty="0" smtClean="0"/>
              <a:t>view, select the </a:t>
            </a:r>
            <a:r>
              <a:rPr lang="pt-BR" sz="1400" b="0" i="1" dirty="0" smtClean="0"/>
              <a:t>Highlight coverage info in editor button</a:t>
            </a:r>
            <a:r>
              <a:rPr lang="pt-BR" sz="1400" b="0" dirty="0" smtClean="0"/>
              <a:t>. This will highlight line coverage data in the editor – </a:t>
            </a:r>
            <a:r>
              <a:rPr lang="pt-BR" sz="1400" b="0" dirty="0" smtClean="0">
                <a:solidFill>
                  <a:srgbClr val="009900"/>
                </a:solidFill>
              </a:rPr>
              <a:t>green</a:t>
            </a:r>
            <a:r>
              <a:rPr lang="pt-BR" sz="1400" b="0" dirty="0" smtClean="0"/>
              <a:t> for lines that were executed and </a:t>
            </a:r>
            <a:r>
              <a:rPr lang="pt-BR" sz="1400" b="0" dirty="0" smtClean="0">
                <a:solidFill>
                  <a:schemeClr val="tx2"/>
                </a:solidFill>
              </a:rPr>
              <a:t>red</a:t>
            </a:r>
            <a:r>
              <a:rPr lang="pt-BR" sz="1400" b="0" dirty="0" smtClean="0"/>
              <a:t> for lines not executed</a:t>
            </a:r>
            <a:r>
              <a:rPr lang="pt-BR" sz="1200" b="0" dirty="0" smtClean="0"/>
              <a:t/>
            </a:r>
            <a:br>
              <a:rPr lang="pt-BR" sz="1200" b="0" dirty="0" smtClean="0"/>
            </a:br>
            <a:endParaRPr lang="pt-BR" sz="1100" b="0" dirty="0" smtClean="0">
              <a:solidFill>
                <a:srgbClr val="0066FF"/>
              </a:solidFill>
            </a:endParaRPr>
          </a:p>
        </p:txBody>
      </p:sp>
      <p:pic>
        <p:nvPicPr>
          <p:cNvPr id="3076" name="Picture 4" descr="C:\Apps\CCSTraining\_MODULES\Code_Coverage\Materials\ss\cc05a.png"/>
          <p:cNvPicPr>
            <a:picLocks noChangeAspect="1" noChangeArrowheads="1"/>
          </p:cNvPicPr>
          <p:nvPr/>
        </p:nvPicPr>
        <p:blipFill>
          <a:blip r:embed="rId3" cstate="print"/>
          <a:srcRect/>
          <a:stretch>
            <a:fillRect/>
          </a:stretch>
        </p:blipFill>
        <p:spPr bwMode="auto">
          <a:xfrm>
            <a:off x="179512" y="3356992"/>
            <a:ext cx="8820472" cy="2851446"/>
          </a:xfrm>
          <a:prstGeom prst="rect">
            <a:avLst/>
          </a:prstGeom>
          <a:noFill/>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1196752"/>
            <a:ext cx="288000" cy="2880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2348880"/>
            <a:ext cx="207640" cy="207640"/>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5576" y="2564904"/>
            <a:ext cx="216024" cy="21602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defRPr/>
            </a:pPr>
            <a:r>
              <a:rPr lang="en-CA" dirty="0" smtClean="0"/>
              <a:t>Code Coverage</a:t>
            </a:r>
          </a:p>
        </p:txBody>
      </p:sp>
      <p:sp>
        <p:nvSpPr>
          <p:cNvPr id="66562" name="Rectangle 3"/>
          <p:cNvSpPr>
            <a:spLocks noGrp="1" noChangeArrowheads="1"/>
          </p:cNvSpPr>
          <p:nvPr>
            <p:ph idx="1"/>
          </p:nvPr>
        </p:nvSpPr>
        <p:spPr/>
        <p:txBody>
          <a:bodyPr/>
          <a:lstStyle/>
          <a:p>
            <a:r>
              <a:rPr lang="en-US" sz="2800" b="0" dirty="0" smtClean="0"/>
              <a:t>The amount of code within a program that is exercised</a:t>
            </a:r>
          </a:p>
          <a:p>
            <a:r>
              <a:rPr lang="en-US" sz="2800" b="0" dirty="0" smtClean="0"/>
              <a:t>Important for discovering code within a program that is not being exercised by test cases</a:t>
            </a:r>
          </a:p>
          <a:p>
            <a:r>
              <a:rPr lang="en-US" sz="2800" b="0" dirty="0" smtClean="0"/>
              <a:t>Code coverage tools measure how thoroughly tests exercise programs</a:t>
            </a:r>
          </a:p>
          <a:p>
            <a:endParaRPr lang="en-CA"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a:defRPr/>
            </a:pPr>
            <a:r>
              <a:rPr lang="en-CA" dirty="0" smtClean="0"/>
              <a:t>View Function and Line Coverage Results</a:t>
            </a:r>
            <a:endParaRPr lang="en-US" dirty="0" smtClean="0"/>
          </a:p>
        </p:txBody>
      </p:sp>
      <p:pic>
        <p:nvPicPr>
          <p:cNvPr id="4098" name="Picture 2" descr="C:\Apps\CCSTraining\_MODULES\Code_Coverage\Materials\ss\cc06.png"/>
          <p:cNvPicPr>
            <a:picLocks noChangeAspect="1" noChangeArrowheads="1"/>
          </p:cNvPicPr>
          <p:nvPr/>
        </p:nvPicPr>
        <p:blipFill>
          <a:blip r:embed="rId3" cstate="print"/>
          <a:srcRect/>
          <a:stretch>
            <a:fillRect/>
          </a:stretch>
        </p:blipFill>
        <p:spPr bwMode="auto">
          <a:xfrm>
            <a:off x="395536" y="836712"/>
            <a:ext cx="8424936" cy="939705"/>
          </a:xfrm>
          <a:prstGeom prst="rect">
            <a:avLst/>
          </a:prstGeom>
          <a:noFill/>
        </p:spPr>
      </p:pic>
      <p:pic>
        <p:nvPicPr>
          <p:cNvPr id="4099" name="Picture 3" descr="C:\Apps\CCSTraining\_MODULES\Code_Coverage\Materials\ss\cc07.png"/>
          <p:cNvPicPr>
            <a:picLocks noChangeAspect="1" noChangeArrowheads="1"/>
          </p:cNvPicPr>
          <p:nvPr/>
        </p:nvPicPr>
        <p:blipFill>
          <a:blip r:embed="rId4" cstate="print"/>
          <a:srcRect/>
          <a:stretch>
            <a:fillRect/>
          </a:stretch>
        </p:blipFill>
        <p:spPr bwMode="auto">
          <a:xfrm>
            <a:off x="395536" y="2132856"/>
            <a:ext cx="8424935" cy="417024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3"/>
          <p:cNvSpPr>
            <a:spLocks noGrp="1"/>
          </p:cNvSpPr>
          <p:nvPr>
            <p:ph type="title"/>
          </p:nvPr>
        </p:nvSpPr>
        <p:spPr>
          <a:xfrm>
            <a:off x="231774" y="142875"/>
            <a:ext cx="8912225" cy="814388"/>
          </a:xfrm>
        </p:spPr>
        <p:txBody>
          <a:bodyPr/>
          <a:lstStyle/>
          <a:p>
            <a:pPr>
              <a:defRPr/>
            </a:pPr>
            <a:r>
              <a:rPr lang="en-CA" sz="3200" dirty="0" smtClean="0"/>
              <a:t>CGT Path Profiling Tool: Exercise Summary</a:t>
            </a:r>
          </a:p>
        </p:txBody>
      </p:sp>
      <p:sp>
        <p:nvSpPr>
          <p:cNvPr id="59394" name="Content Placeholder 4"/>
          <p:cNvSpPr>
            <a:spLocks noGrp="1"/>
          </p:cNvSpPr>
          <p:nvPr>
            <p:ph idx="1"/>
          </p:nvPr>
        </p:nvSpPr>
        <p:spPr>
          <a:xfrm>
            <a:off x="395536" y="908720"/>
            <a:ext cx="8467725" cy="5256583"/>
          </a:xfrm>
        </p:spPr>
        <p:txBody>
          <a:bodyPr/>
          <a:lstStyle/>
          <a:p>
            <a:r>
              <a:rPr lang="en-CA" sz="2000" dirty="0" smtClean="0">
                <a:solidFill>
                  <a:srgbClr val="0066FF"/>
                </a:solidFill>
              </a:rPr>
              <a:t>Key Objectives</a:t>
            </a:r>
          </a:p>
          <a:p>
            <a:pPr lvl="1"/>
            <a:r>
              <a:rPr lang="en-CA" sz="1800" dirty="0" smtClean="0">
                <a:solidFill>
                  <a:srgbClr val="0066FF"/>
                </a:solidFill>
              </a:rPr>
              <a:t>Enable compiler path profiling collection</a:t>
            </a:r>
          </a:p>
          <a:p>
            <a:pPr lvl="1"/>
            <a:r>
              <a:rPr lang="en-CA" sz="1800" dirty="0" smtClean="0">
                <a:solidFill>
                  <a:srgbClr val="0066FF"/>
                </a:solidFill>
              </a:rPr>
              <a:t>Run the program and view compiler Code Coverage data</a:t>
            </a:r>
          </a:p>
          <a:p>
            <a:r>
              <a:rPr lang="en-CA" sz="2000" dirty="0" smtClean="0">
                <a:solidFill>
                  <a:srgbClr val="0066FF"/>
                </a:solidFill>
              </a:rPr>
              <a:t>Tools and Concepts Covered</a:t>
            </a:r>
          </a:p>
          <a:p>
            <a:pPr lvl="1"/>
            <a:r>
              <a:rPr lang="en-CA" dirty="0" smtClean="0">
                <a:solidFill>
                  <a:srgbClr val="0066FF"/>
                </a:solidFill>
              </a:rPr>
              <a:t>Compiler path profiling option</a:t>
            </a:r>
          </a:p>
          <a:p>
            <a:pPr lvl="1"/>
            <a:r>
              <a:rPr lang="en-CA" sz="1800" dirty="0" smtClean="0">
                <a:solidFill>
                  <a:srgbClr val="0066FF"/>
                </a:solidFill>
              </a:rPr>
              <a:t>View path profiling based code coverage data in CCS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a:defRPr/>
            </a:pPr>
            <a:r>
              <a:rPr lang="en-CA" dirty="0" smtClean="0"/>
              <a:t>Enable Compiler Path Profiling Collection</a:t>
            </a:r>
            <a:endParaRPr lang="en-US" dirty="0" smtClean="0"/>
          </a:p>
        </p:txBody>
      </p:sp>
      <p:sp>
        <p:nvSpPr>
          <p:cNvPr id="65538" name="Rectangle 3"/>
          <p:cNvSpPr>
            <a:spLocks noGrp="1" noChangeArrowheads="1"/>
          </p:cNvSpPr>
          <p:nvPr>
            <p:ph idx="1"/>
          </p:nvPr>
        </p:nvSpPr>
        <p:spPr>
          <a:xfrm>
            <a:off x="333374" y="1185863"/>
            <a:ext cx="8415090" cy="2027113"/>
          </a:xfrm>
        </p:spPr>
        <p:txBody>
          <a:bodyPr/>
          <a:lstStyle/>
          <a:p>
            <a:pPr marL="342900" indent="-342900">
              <a:buFont typeface="+mj-lt"/>
              <a:buAutoNum type="arabicPeriod"/>
            </a:pPr>
            <a:r>
              <a:rPr lang="en-US" sz="1600" b="0" dirty="0" smtClean="0"/>
              <a:t>In the </a:t>
            </a:r>
            <a:r>
              <a:rPr lang="en-US" sz="1600" b="0" i="1" dirty="0" smtClean="0"/>
              <a:t>Project Explorer </a:t>
            </a:r>
            <a:r>
              <a:rPr lang="en-US" sz="1600" b="0" dirty="0" smtClean="0"/>
              <a:t>view, right-click on the </a:t>
            </a:r>
            <a:r>
              <a:rPr lang="en-US" sz="1600" dirty="0" err="1" smtClean="0"/>
              <a:t>MainSort</a:t>
            </a:r>
            <a:r>
              <a:rPr lang="en-US" sz="1600" dirty="0" smtClean="0"/>
              <a:t> </a:t>
            </a:r>
            <a:r>
              <a:rPr lang="en-US" sz="1600" b="0" dirty="0" smtClean="0"/>
              <a:t>project and select Properties in the context menu to open the </a:t>
            </a:r>
            <a:r>
              <a:rPr lang="en-US" sz="1600" dirty="0" err="1" smtClean="0"/>
              <a:t>MainSort</a:t>
            </a:r>
            <a:r>
              <a:rPr lang="en-US" sz="1600" b="0" dirty="0" smtClean="0"/>
              <a:t> project properties dialog</a:t>
            </a:r>
          </a:p>
          <a:p>
            <a:pPr marL="342900" indent="-342900">
              <a:buFont typeface="+mj-lt"/>
              <a:buAutoNum type="arabicPeriod"/>
            </a:pPr>
            <a:r>
              <a:rPr lang="en-US" sz="1600" b="0" dirty="0" smtClean="0"/>
              <a:t>Navigate to the Feedback Options (</a:t>
            </a:r>
            <a:r>
              <a:rPr lang="en-US" sz="1600" b="0" i="1" dirty="0" smtClean="0"/>
              <a:t>Build -&gt; C6000 Compiler -&gt; Advanced Options -&gt; Feedback Options</a:t>
            </a:r>
            <a:r>
              <a:rPr lang="en-US" sz="1600" b="0" dirty="0" smtClean="0"/>
              <a:t>) and enable the option for </a:t>
            </a:r>
            <a:r>
              <a:rPr lang="en-US" sz="1600" b="0" i="1" dirty="0" smtClean="0"/>
              <a:t>Generate profile feedback data</a:t>
            </a:r>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r>
              <a:rPr lang="en-US" sz="1600" b="0" dirty="0" smtClean="0"/>
              <a:t>Hit </a:t>
            </a:r>
            <a:r>
              <a:rPr lang="en-US" sz="1600" dirty="0" smtClean="0"/>
              <a:t>OK</a:t>
            </a:r>
            <a:r>
              <a:rPr lang="en-US" sz="1600" b="0" dirty="0" smtClean="0"/>
              <a:t> to apply the changes</a:t>
            </a:r>
          </a:p>
          <a:p>
            <a:pPr marL="342900" indent="-342900">
              <a:buNone/>
            </a:pPr>
            <a:r>
              <a:rPr lang="pt-BR" sz="1600" b="0" dirty="0" smtClean="0"/>
              <a:t/>
            </a:r>
            <a:br>
              <a:rPr lang="pt-BR" sz="1600" b="0" dirty="0" smtClean="0"/>
            </a:br>
            <a:endParaRPr lang="pt-BR" sz="1400" b="0" dirty="0" smtClean="0">
              <a:solidFill>
                <a:srgbClr val="0066FF"/>
              </a:solidFill>
            </a:endParaRPr>
          </a:p>
        </p:txBody>
      </p:sp>
      <p:pic>
        <p:nvPicPr>
          <p:cNvPr id="1026" name="Picture 2" descr="C:\Apps\CCSTraining\_MODULES\Code_Coverage\cov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492896"/>
            <a:ext cx="5616624" cy="3114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a:defRPr/>
            </a:pPr>
            <a:r>
              <a:rPr lang="en-CA" dirty="0" smtClean="0"/>
              <a:t>OPTIONAL: Change Active Target Configuration</a:t>
            </a:r>
            <a:endParaRPr lang="en-US" dirty="0" smtClean="0"/>
          </a:p>
        </p:txBody>
      </p:sp>
      <p:sp>
        <p:nvSpPr>
          <p:cNvPr id="65538" name="Rectangle 3"/>
          <p:cNvSpPr>
            <a:spLocks noGrp="1" noChangeArrowheads="1"/>
          </p:cNvSpPr>
          <p:nvPr>
            <p:ph idx="1"/>
          </p:nvPr>
        </p:nvSpPr>
        <p:spPr>
          <a:xfrm>
            <a:off x="395536" y="2780929"/>
            <a:ext cx="8415090" cy="1512168"/>
          </a:xfrm>
        </p:spPr>
        <p:txBody>
          <a:bodyPr/>
          <a:lstStyle/>
          <a:p>
            <a:pPr marL="342900" indent="-342900">
              <a:buFont typeface="+mj-lt"/>
              <a:buAutoNum type="arabicPeriod"/>
            </a:pPr>
            <a:r>
              <a:rPr lang="en-US" sz="1600" b="0" dirty="0" smtClean="0"/>
              <a:t>In the </a:t>
            </a:r>
            <a:r>
              <a:rPr lang="en-US" sz="1600" b="0" i="1" dirty="0" smtClean="0"/>
              <a:t>Project Explorer </a:t>
            </a:r>
            <a:r>
              <a:rPr lang="en-US" sz="1600" b="0" dirty="0" smtClean="0"/>
              <a:t>view, select the </a:t>
            </a:r>
            <a:r>
              <a:rPr lang="en-US" sz="1600" dirty="0" err="1" smtClean="0"/>
              <a:t>MainSort</a:t>
            </a:r>
            <a:r>
              <a:rPr lang="en-US" sz="1600" dirty="0" smtClean="0"/>
              <a:t> </a:t>
            </a:r>
            <a:r>
              <a:rPr lang="en-US" sz="1600" b="0" dirty="0" smtClean="0"/>
              <a:t>project (it should appear </a:t>
            </a:r>
            <a:r>
              <a:rPr lang="en-US" sz="1600" dirty="0" smtClean="0"/>
              <a:t>[Active – Debug]</a:t>
            </a:r>
            <a:r>
              <a:rPr lang="en-US" sz="1600" b="0" dirty="0" smtClean="0"/>
              <a:t>) to make it active</a:t>
            </a:r>
            <a:endParaRPr lang="en-US" sz="1400" dirty="0" smtClean="0"/>
          </a:p>
          <a:p>
            <a:pPr marL="342900" indent="-342900">
              <a:buFont typeface="+mj-lt"/>
              <a:buAutoNum type="arabicPeriod"/>
            </a:pPr>
            <a:r>
              <a:rPr lang="en-US" sz="1600" b="0" dirty="0" smtClean="0"/>
              <a:t>Right-click on the </a:t>
            </a:r>
            <a:r>
              <a:rPr lang="en-US" sz="1600" b="0" i="1" dirty="0" smtClean="0"/>
              <a:t>EXPKITOMAPL138.ccxml</a:t>
            </a:r>
            <a:r>
              <a:rPr lang="en-US" sz="1600" b="0" dirty="0" smtClean="0"/>
              <a:t> file in the </a:t>
            </a:r>
            <a:r>
              <a:rPr lang="en-US" sz="1600" b="0" i="1" dirty="0" smtClean="0"/>
              <a:t>Project Explorer </a:t>
            </a:r>
            <a:r>
              <a:rPr lang="en-US" sz="1600" b="0" dirty="0" smtClean="0"/>
              <a:t>view and select </a:t>
            </a:r>
            <a:r>
              <a:rPr lang="en-US" sz="1600" b="0" i="1" dirty="0" smtClean="0"/>
              <a:t>Set as Active Target Configuration</a:t>
            </a:r>
            <a:r>
              <a:rPr lang="en-US" sz="1600" b="0" dirty="0" smtClean="0"/>
              <a:t> in the context menu</a:t>
            </a:r>
          </a:p>
          <a:p>
            <a:pPr marL="342900" indent="-342900">
              <a:buNone/>
            </a:pPr>
            <a:r>
              <a:rPr lang="pt-BR" sz="1600" b="0" dirty="0" smtClean="0"/>
              <a:t/>
            </a:r>
            <a:br>
              <a:rPr lang="pt-BR" sz="1600" b="0" dirty="0" smtClean="0"/>
            </a:br>
            <a:endParaRPr lang="pt-BR" sz="1400" b="0" dirty="0" smtClean="0">
              <a:solidFill>
                <a:srgbClr val="0066FF"/>
              </a:solidFill>
            </a:endParaRPr>
          </a:p>
        </p:txBody>
      </p:sp>
      <p:sp>
        <p:nvSpPr>
          <p:cNvPr id="4" name="Content Placeholder 4"/>
          <p:cNvSpPr txBox="1">
            <a:spLocks/>
          </p:cNvSpPr>
          <p:nvPr/>
        </p:nvSpPr>
        <p:spPr bwMode="auto">
          <a:xfrm>
            <a:off x="395536" y="1052736"/>
            <a:ext cx="8467725" cy="1512168"/>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marL="227013" marR="0" lvl="0" indent="-227013" algn="l" defTabSz="914400" rtl="0" eaLnBrk="0" fontAlgn="base" latinLnBrk="0" hangingPunct="0">
              <a:lnSpc>
                <a:spcPct val="100000"/>
              </a:lnSpc>
              <a:spcBef>
                <a:spcPct val="65000"/>
              </a:spcBef>
              <a:spcAft>
                <a:spcPct val="0"/>
              </a:spcAft>
              <a:buClrTx/>
              <a:buSzTx/>
              <a:buFont typeface="Arial" pitchFamily="34" charset="0"/>
              <a:buChar char="•"/>
              <a:tabLst/>
              <a:defRPr/>
            </a:pPr>
            <a:r>
              <a:rPr lang="en-CA" sz="2000" b="1" kern="0" noProof="0" dirty="0" smtClean="0">
                <a:solidFill>
                  <a:srgbClr val="0066FF"/>
                </a:solidFill>
                <a:latin typeface="+mn-lt"/>
              </a:rPr>
              <a:t>The below steps are for if you have an OMAP L138 Experimenter </a:t>
            </a:r>
            <a:r>
              <a:rPr lang="en-CA" sz="2000" b="1" kern="0" noProof="0" dirty="0" err="1" smtClean="0">
                <a:solidFill>
                  <a:srgbClr val="0066FF"/>
                </a:solidFill>
                <a:latin typeface="+mn-lt"/>
              </a:rPr>
              <a:t>Ki</a:t>
            </a:r>
            <a:r>
              <a:rPr lang="en-CA" sz="2000" b="1" kern="0" dirty="0" smtClean="0">
                <a:solidFill>
                  <a:srgbClr val="0066FF"/>
                </a:solidFill>
                <a:latin typeface="+mn-lt"/>
              </a:rPr>
              <a:t>t and would like to run the Compiler Code Coverage lab on it. If you do not have this hardware, you can continue to run on the simulator and skip the steps in this slide</a:t>
            </a:r>
          </a:p>
        </p:txBody>
      </p:sp>
      <p:pic>
        <p:nvPicPr>
          <p:cNvPr id="6146" name="Picture 2" descr="C:\Apps\CCSTraining\_MODULES\Code_Coverage\Materials\ss\cc09.png"/>
          <p:cNvPicPr>
            <a:picLocks noChangeAspect="1" noChangeArrowheads="1"/>
          </p:cNvPicPr>
          <p:nvPr/>
        </p:nvPicPr>
        <p:blipFill>
          <a:blip r:embed="rId3" cstate="print"/>
          <a:srcRect/>
          <a:stretch>
            <a:fillRect/>
          </a:stretch>
        </p:blipFill>
        <p:spPr bwMode="auto">
          <a:xfrm>
            <a:off x="827584" y="4149080"/>
            <a:ext cx="2830513" cy="1743075"/>
          </a:xfrm>
          <a:prstGeom prst="rect">
            <a:avLst/>
          </a:prstGeom>
          <a:noFill/>
        </p:spPr>
      </p:pic>
      <p:pic>
        <p:nvPicPr>
          <p:cNvPr id="7" name="Picture 6" descr="C:\Users\a0356111.ENT\AppData\Local\Microsoft\Windows\Temporary Internet Files\Low\Content.IE5\UCVU48Z8\MC900434750[1].PNG"/>
          <p:cNvPicPr>
            <a:picLocks noChangeAspect="1" noChangeArrowheads="1"/>
          </p:cNvPicPr>
          <p:nvPr/>
        </p:nvPicPr>
        <p:blipFill>
          <a:blip r:embed="rId4" cstate="print"/>
          <a:srcRect/>
          <a:stretch>
            <a:fillRect/>
          </a:stretch>
        </p:blipFill>
        <p:spPr bwMode="auto">
          <a:xfrm>
            <a:off x="395536" y="1124744"/>
            <a:ext cx="288000" cy="2880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a:defRPr/>
            </a:pPr>
            <a:r>
              <a:rPr lang="en-CA" dirty="0" smtClean="0"/>
              <a:t>Collect Path Profile Data and View Code Coverage Results</a:t>
            </a:r>
            <a:endParaRPr lang="en-US" dirty="0" smtClean="0"/>
          </a:p>
        </p:txBody>
      </p:sp>
      <p:sp>
        <p:nvSpPr>
          <p:cNvPr id="65538" name="Rectangle 3"/>
          <p:cNvSpPr>
            <a:spLocks noGrp="1" noChangeArrowheads="1"/>
          </p:cNvSpPr>
          <p:nvPr>
            <p:ph idx="1"/>
          </p:nvPr>
        </p:nvSpPr>
        <p:spPr>
          <a:xfrm>
            <a:off x="333374" y="1185863"/>
            <a:ext cx="5030714" cy="5051449"/>
          </a:xfrm>
        </p:spPr>
        <p:txBody>
          <a:bodyPr/>
          <a:lstStyle/>
          <a:p>
            <a:pPr marL="342900" indent="-342900">
              <a:buFont typeface="+mj-lt"/>
              <a:buAutoNum type="arabicPeriod"/>
            </a:pPr>
            <a:r>
              <a:rPr lang="pt-BR" sz="1400" b="0" dirty="0" smtClean="0"/>
              <a:t>Click on the </a:t>
            </a:r>
            <a:r>
              <a:rPr lang="pt-BR" sz="1400" dirty="0" smtClean="0"/>
              <a:t>Debug</a:t>
            </a:r>
            <a:r>
              <a:rPr lang="pt-BR" sz="1400" b="0" dirty="0" smtClean="0"/>
              <a:t> icon in the toolbar</a:t>
            </a:r>
            <a:r>
              <a:rPr lang="en-US" sz="1400" b="0" dirty="0" smtClean="0"/>
              <a:t> to rebuild, load and run to </a:t>
            </a:r>
            <a:r>
              <a:rPr lang="en-US" sz="1400" dirty="0" smtClean="0"/>
              <a:t>main</a:t>
            </a:r>
            <a:endParaRPr lang="en-US" sz="1400" i="1" dirty="0" smtClean="0"/>
          </a:p>
          <a:p>
            <a:pPr marL="342900" indent="-342900">
              <a:buFont typeface="+mj-lt"/>
              <a:buAutoNum type="arabicPeriod"/>
            </a:pPr>
            <a:r>
              <a:rPr lang="en-US" sz="1400" b="0" dirty="0" smtClean="0"/>
              <a:t>Navigate to </a:t>
            </a:r>
            <a:r>
              <a:rPr lang="en-US" sz="1400" b="0" i="1" dirty="0" smtClean="0"/>
              <a:t>Tools -&gt; Profile </a:t>
            </a:r>
            <a:r>
              <a:rPr lang="en-US" sz="1400" b="0" dirty="0" smtClean="0"/>
              <a:t>and enable the option for </a:t>
            </a:r>
            <a:r>
              <a:rPr lang="en-US" sz="1400" b="0" i="1" dirty="0" smtClean="0"/>
              <a:t>Generate profile feedback data</a:t>
            </a:r>
          </a:p>
          <a:p>
            <a:pPr marL="342900" indent="-342900">
              <a:buFont typeface="+mj-lt"/>
              <a:buAutoNum type="arabicPeriod"/>
            </a:pPr>
            <a:r>
              <a:rPr lang="en-US" sz="1400" b="0" dirty="0" smtClean="0"/>
              <a:t>Press the </a:t>
            </a:r>
            <a:r>
              <a:rPr lang="en-US" sz="1400" dirty="0" smtClean="0"/>
              <a:t>Resume</a:t>
            </a:r>
            <a:r>
              <a:rPr lang="en-US" sz="1400" b="0" dirty="0" smtClean="0"/>
              <a:t> button to run the program</a:t>
            </a:r>
          </a:p>
          <a:p>
            <a:pPr marL="690562" lvl="1" indent="-342900">
              <a:buFont typeface="+mj-lt"/>
              <a:buAutoNum type="arabicPeriod"/>
            </a:pPr>
            <a:r>
              <a:rPr lang="en-US" sz="1200" dirty="0" smtClean="0">
                <a:solidFill>
                  <a:srgbClr val="0066FF"/>
                </a:solidFill>
              </a:rPr>
              <a:t>The program should terminate on its own</a:t>
            </a:r>
            <a:endParaRPr lang="en-US" sz="1400" i="1" dirty="0" smtClean="0">
              <a:solidFill>
                <a:srgbClr val="0066FF"/>
              </a:solidFill>
            </a:endParaRPr>
          </a:p>
          <a:p>
            <a:pPr marL="342900" indent="-342900">
              <a:buFont typeface="+mj-lt"/>
              <a:buAutoNum type="arabicPeriod"/>
            </a:pPr>
            <a:r>
              <a:rPr lang="en-US" sz="1400" b="0" dirty="0" smtClean="0"/>
              <a:t>View the collected coverage data in the </a:t>
            </a:r>
            <a:r>
              <a:rPr lang="en-US" sz="1400" b="0" i="1" dirty="0" smtClean="0"/>
              <a:t>Coverage </a:t>
            </a:r>
            <a:r>
              <a:rPr lang="en-US" sz="1400" b="0" dirty="0" smtClean="0"/>
              <a:t>views (</a:t>
            </a:r>
            <a:r>
              <a:rPr lang="en-US" sz="1400" b="0" i="1" dirty="0" smtClean="0"/>
              <a:t>Tools-&gt; Profile -&gt; Process </a:t>
            </a:r>
            <a:r>
              <a:rPr lang="en-US" sz="1400" b="0" i="1" dirty="0" err="1" smtClean="0"/>
              <a:t>CodeGen</a:t>
            </a:r>
            <a:r>
              <a:rPr lang="en-US" sz="1400" b="0" i="1" dirty="0" smtClean="0"/>
              <a:t> Code Coverage</a:t>
            </a:r>
            <a:r>
              <a:rPr lang="en-US" sz="1400" b="0" dirty="0" smtClean="0"/>
              <a:t>)</a:t>
            </a:r>
          </a:p>
          <a:p>
            <a:pPr marL="342900" indent="-342900">
              <a:buFont typeface="+mj-lt"/>
              <a:buAutoNum type="arabicPeriod"/>
            </a:pPr>
            <a:r>
              <a:rPr lang="pt-BR" sz="1400" b="0" dirty="0" smtClean="0"/>
              <a:t>Two views will be opened:</a:t>
            </a:r>
          </a:p>
          <a:p>
            <a:pPr marL="690562" lvl="1" indent="-342900">
              <a:buFont typeface="+mj-lt"/>
              <a:buAutoNum type="arabicPeriod"/>
            </a:pPr>
            <a:r>
              <a:rPr lang="pt-BR" sz="1200" i="1" dirty="0" smtClean="0">
                <a:solidFill>
                  <a:srgbClr val="0066FF"/>
                </a:solidFill>
              </a:rPr>
              <a:t>CodeGen Function Coverage </a:t>
            </a:r>
            <a:r>
              <a:rPr lang="pt-BR" sz="1200" dirty="0" smtClean="0">
                <a:solidFill>
                  <a:srgbClr val="0066FF"/>
                </a:solidFill>
              </a:rPr>
              <a:t>view: Displays function coverage data</a:t>
            </a:r>
          </a:p>
          <a:p>
            <a:pPr marL="690562" lvl="1" indent="-342900">
              <a:buFont typeface="+mj-lt"/>
              <a:buAutoNum type="arabicPeriod"/>
            </a:pPr>
            <a:r>
              <a:rPr lang="pt-BR" sz="1200" i="1" dirty="0" smtClean="0">
                <a:solidFill>
                  <a:srgbClr val="0066FF"/>
                </a:solidFill>
              </a:rPr>
              <a:t>CodeGen Line Coverage </a:t>
            </a:r>
            <a:r>
              <a:rPr lang="pt-BR" sz="1200" dirty="0" smtClean="0">
                <a:solidFill>
                  <a:srgbClr val="0066FF"/>
                </a:solidFill>
              </a:rPr>
              <a:t>view: Displays line coverage data</a:t>
            </a:r>
          </a:p>
          <a:p>
            <a:pPr marL="342900" indent="-342900">
              <a:buFont typeface="+mj-lt"/>
              <a:buAutoNum type="arabicPeriod"/>
            </a:pPr>
            <a:endParaRPr lang="en-US" sz="1600" b="0" i="1"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endParaRPr lang="en-US" sz="1600" b="0" dirty="0" smtClean="0"/>
          </a:p>
          <a:p>
            <a:pPr marL="342900" indent="-342900">
              <a:buFont typeface="+mj-lt"/>
              <a:buAutoNum type="arabicPeriod"/>
            </a:pPr>
            <a:r>
              <a:rPr lang="en-US" sz="1600" b="0" dirty="0" smtClean="0"/>
              <a:t>Hit </a:t>
            </a:r>
            <a:r>
              <a:rPr lang="en-US" sz="1600" dirty="0" smtClean="0"/>
              <a:t>OK</a:t>
            </a:r>
            <a:r>
              <a:rPr lang="en-US" sz="1600" b="0" dirty="0" smtClean="0"/>
              <a:t> to apply the changes</a:t>
            </a:r>
          </a:p>
          <a:p>
            <a:pPr marL="342900" indent="-342900">
              <a:buNone/>
            </a:pPr>
            <a:r>
              <a:rPr lang="pt-BR" sz="1600" b="0" dirty="0" smtClean="0"/>
              <a:t/>
            </a:r>
            <a:br>
              <a:rPr lang="pt-BR" sz="1600" b="0" dirty="0" smtClean="0"/>
            </a:br>
            <a:endParaRPr lang="pt-BR" sz="1400" b="0" dirty="0" smtClean="0">
              <a:solidFill>
                <a:srgbClr val="0066FF"/>
              </a:solidFill>
            </a:endParaRPr>
          </a:p>
        </p:txBody>
      </p:sp>
      <p:pic>
        <p:nvPicPr>
          <p:cNvPr id="7171" name="Picture 3" descr="C:\Apps\CCSTraining\_MODULES\Code_Coverage\Materials\ss\cc12a.png"/>
          <p:cNvPicPr>
            <a:picLocks noChangeAspect="1" noChangeArrowheads="1"/>
          </p:cNvPicPr>
          <p:nvPr/>
        </p:nvPicPr>
        <p:blipFill>
          <a:blip r:embed="rId3" cstate="print"/>
          <a:srcRect/>
          <a:stretch>
            <a:fillRect/>
          </a:stretch>
        </p:blipFill>
        <p:spPr bwMode="auto">
          <a:xfrm>
            <a:off x="5359122" y="1268760"/>
            <a:ext cx="3684823" cy="3816424"/>
          </a:xfrm>
          <a:prstGeom prst="rect">
            <a:avLst/>
          </a:prstGeom>
          <a:noFill/>
        </p:spPr>
      </p:pic>
      <p:pic>
        <p:nvPicPr>
          <p:cNvPr id="7172" name="Picture 4" descr="C:\Apps\CCSTraining\_MODULES\Code_Coverage\Materials\ss\cc13a.png"/>
          <p:cNvPicPr>
            <a:picLocks noChangeAspect="1" noChangeArrowheads="1"/>
          </p:cNvPicPr>
          <p:nvPr/>
        </p:nvPicPr>
        <p:blipFill>
          <a:blip r:embed="rId4" cstate="print"/>
          <a:srcRect/>
          <a:stretch>
            <a:fillRect/>
          </a:stretch>
        </p:blipFill>
        <p:spPr bwMode="auto">
          <a:xfrm>
            <a:off x="755576" y="4581128"/>
            <a:ext cx="5400600" cy="1583864"/>
          </a:xfrm>
          <a:prstGeom prst="rect">
            <a:avLst/>
          </a:prstGeom>
          <a:noFill/>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3568" y="2564904"/>
            <a:ext cx="288000" cy="28800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5576" y="4149080"/>
            <a:ext cx="216024" cy="216024"/>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5576" y="3717032"/>
            <a:ext cx="216024" cy="216024"/>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a:defRPr/>
            </a:pPr>
            <a:r>
              <a:rPr lang="en-CA" dirty="0" err="1" smtClean="0"/>
              <a:t>CodeGen</a:t>
            </a:r>
            <a:r>
              <a:rPr lang="en-CA" dirty="0" smtClean="0"/>
              <a:t> Line Code Coverage Results</a:t>
            </a:r>
            <a:endParaRPr lang="en-US" dirty="0" smtClean="0"/>
          </a:p>
        </p:txBody>
      </p:sp>
      <p:pic>
        <p:nvPicPr>
          <p:cNvPr id="8194" name="Picture 2" descr="C:\Apps\CCSTraining\_MODULES\Code_Coverage\Materials\ss\cc14.png"/>
          <p:cNvPicPr>
            <a:picLocks noChangeAspect="1" noChangeArrowheads="1"/>
          </p:cNvPicPr>
          <p:nvPr/>
        </p:nvPicPr>
        <p:blipFill>
          <a:blip r:embed="rId3" cstate="print"/>
          <a:srcRect/>
          <a:stretch>
            <a:fillRect/>
          </a:stretch>
        </p:blipFill>
        <p:spPr bwMode="auto">
          <a:xfrm>
            <a:off x="467544" y="1052736"/>
            <a:ext cx="4020840" cy="484352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defRPr/>
            </a:pPr>
            <a:r>
              <a:rPr lang="en-CA" dirty="0" smtClean="0"/>
              <a:t>Code Coverage Tools with CCS</a:t>
            </a:r>
          </a:p>
        </p:txBody>
      </p:sp>
      <p:sp>
        <p:nvSpPr>
          <p:cNvPr id="66562" name="Rectangle 3"/>
          <p:cNvSpPr>
            <a:spLocks noGrp="1" noChangeArrowheads="1"/>
          </p:cNvSpPr>
          <p:nvPr>
            <p:ph idx="1"/>
          </p:nvPr>
        </p:nvSpPr>
        <p:spPr/>
        <p:txBody>
          <a:bodyPr/>
          <a:lstStyle/>
          <a:p>
            <a:r>
              <a:rPr lang="en-US" sz="2800" b="0" dirty="0" smtClean="0"/>
              <a:t>There are two main techniques to obtain code coverage data</a:t>
            </a:r>
          </a:p>
          <a:p>
            <a:pPr lvl="1"/>
            <a:r>
              <a:rPr lang="en-US" sz="2600" dirty="0" smtClean="0"/>
              <a:t>Simulator Code Coverage Tool: Simulation based code coverage collection</a:t>
            </a:r>
          </a:p>
          <a:p>
            <a:pPr lvl="1"/>
            <a:r>
              <a:rPr lang="en-US" sz="2600" dirty="0" smtClean="0"/>
              <a:t>Compiler </a:t>
            </a:r>
            <a:r>
              <a:rPr lang="en-US" sz="2600" b="0" dirty="0" smtClean="0"/>
              <a:t>Path Profiler Tool: Compiler instrumented profiling that can be used for code coverage collection</a:t>
            </a:r>
          </a:p>
          <a:p>
            <a:endParaRPr lang="en-US" sz="2800" b="0" dirty="0" smtClean="0"/>
          </a:p>
          <a:p>
            <a:pPr>
              <a:buNone/>
            </a:pPr>
            <a:endParaRPr lang="en-US" sz="2800" b="0" dirty="0" smtClean="0"/>
          </a:p>
          <a:p>
            <a:endParaRPr lang="en-C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defRPr/>
            </a:pPr>
            <a:r>
              <a:rPr lang="en-CA" dirty="0" smtClean="0"/>
              <a:t>Simulation Code Coverage Tool</a:t>
            </a:r>
          </a:p>
        </p:txBody>
      </p:sp>
      <p:sp>
        <p:nvSpPr>
          <p:cNvPr id="66562" name="Rectangle 3"/>
          <p:cNvSpPr>
            <a:spLocks noGrp="1" noChangeArrowheads="1"/>
          </p:cNvSpPr>
          <p:nvPr>
            <p:ph idx="1"/>
          </p:nvPr>
        </p:nvSpPr>
        <p:spPr>
          <a:xfrm>
            <a:off x="323528" y="1052736"/>
            <a:ext cx="8467725" cy="2088232"/>
          </a:xfrm>
        </p:spPr>
        <p:txBody>
          <a:bodyPr/>
          <a:lstStyle/>
          <a:p>
            <a:r>
              <a:rPr lang="en-US" sz="2400" b="0" dirty="0" smtClean="0"/>
              <a:t>Generates code coverage data for application</a:t>
            </a:r>
          </a:p>
          <a:p>
            <a:pPr lvl="1"/>
            <a:r>
              <a:rPr lang="en-US" sz="2000" dirty="0" smtClean="0"/>
              <a:t>Instrumentation and collection handled by the simulator </a:t>
            </a:r>
            <a:r>
              <a:rPr lang="en-US" sz="2000" i="1" dirty="0" smtClean="0"/>
              <a:t>non-intrusively</a:t>
            </a:r>
          </a:p>
          <a:p>
            <a:r>
              <a:rPr lang="en-US" sz="2400" b="0" dirty="0" smtClean="0"/>
              <a:t>View function and line coverage data</a:t>
            </a:r>
          </a:p>
          <a:p>
            <a:r>
              <a:rPr lang="en-US" sz="2400" b="0" dirty="0" smtClean="0"/>
              <a:t>Enable editor highlighting of line coverage data</a:t>
            </a:r>
          </a:p>
          <a:p>
            <a:pPr>
              <a:buNone/>
            </a:pPr>
            <a:endParaRPr lang="en-US" sz="2400" b="0" dirty="0" smtClean="0"/>
          </a:p>
          <a:p>
            <a:endParaRPr lang="en-CA" sz="1800" dirty="0" smtClean="0"/>
          </a:p>
        </p:txBody>
      </p:sp>
      <p:pic>
        <p:nvPicPr>
          <p:cNvPr id="9218" name="Picture 2" descr="C:\Apps\CCSTraining\_MODULES\Code_Coverage\Materials\ss\cc05a.png"/>
          <p:cNvPicPr>
            <a:picLocks noChangeAspect="1" noChangeArrowheads="1"/>
          </p:cNvPicPr>
          <p:nvPr/>
        </p:nvPicPr>
        <p:blipFill>
          <a:blip r:embed="rId3" cstate="print"/>
          <a:srcRect/>
          <a:stretch>
            <a:fillRect/>
          </a:stretch>
        </p:blipFill>
        <p:spPr bwMode="auto">
          <a:xfrm>
            <a:off x="539552" y="3429000"/>
            <a:ext cx="8290249" cy="268003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defRPr/>
            </a:pPr>
            <a:r>
              <a:rPr lang="en-CA" sz="2800" dirty="0" smtClean="0"/>
              <a:t>Simulation Code Coverage Tool: Limitations</a:t>
            </a:r>
          </a:p>
        </p:txBody>
      </p:sp>
      <p:sp>
        <p:nvSpPr>
          <p:cNvPr id="66562" name="Rectangle 3"/>
          <p:cNvSpPr>
            <a:spLocks noGrp="1" noChangeArrowheads="1"/>
          </p:cNvSpPr>
          <p:nvPr>
            <p:ph idx="1"/>
          </p:nvPr>
        </p:nvSpPr>
        <p:spPr/>
        <p:txBody>
          <a:bodyPr/>
          <a:lstStyle/>
          <a:p>
            <a:r>
              <a:rPr lang="en-US" sz="2800" b="0" dirty="0" smtClean="0"/>
              <a:t>Only supported on C6000 simulators</a:t>
            </a:r>
          </a:p>
          <a:p>
            <a:r>
              <a:rPr lang="en-US" sz="2800" b="0" dirty="0" smtClean="0"/>
              <a:t>No support on hardware targets (tool is a simulator feature)</a:t>
            </a:r>
          </a:p>
          <a:p>
            <a:pPr>
              <a:buNone/>
            </a:pPr>
            <a:endParaRPr lang="en-US" sz="2800" b="0" dirty="0" smtClean="0"/>
          </a:p>
          <a:p>
            <a:endParaRPr lang="en-CA"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a:defRPr/>
            </a:pPr>
            <a:r>
              <a:rPr lang="en-CA" dirty="0" smtClean="0"/>
              <a:t>Compiler Code Coverage Tool</a:t>
            </a:r>
          </a:p>
        </p:txBody>
      </p:sp>
      <p:sp>
        <p:nvSpPr>
          <p:cNvPr id="6" name="Rectangle 3"/>
          <p:cNvSpPr>
            <a:spLocks noGrp="1" noChangeArrowheads="1"/>
          </p:cNvSpPr>
          <p:nvPr>
            <p:ph idx="1"/>
          </p:nvPr>
        </p:nvSpPr>
        <p:spPr>
          <a:xfrm>
            <a:off x="323528" y="1052736"/>
            <a:ext cx="8467725" cy="2808312"/>
          </a:xfrm>
        </p:spPr>
        <p:txBody>
          <a:bodyPr/>
          <a:lstStyle/>
          <a:p>
            <a:r>
              <a:rPr lang="en-US" sz="2400" b="0" dirty="0" smtClean="0"/>
              <a:t>Generate code coverage data for application</a:t>
            </a:r>
          </a:p>
          <a:p>
            <a:pPr lvl="1"/>
            <a:r>
              <a:rPr lang="en-US" sz="2000" dirty="0" smtClean="0"/>
              <a:t>Data is collected using the compiler </a:t>
            </a:r>
            <a:r>
              <a:rPr lang="en-US" sz="2000" b="1" dirty="0" smtClean="0"/>
              <a:t>Path Profiling </a:t>
            </a:r>
            <a:r>
              <a:rPr lang="en-US" sz="2000" dirty="0" smtClean="0"/>
              <a:t>capability</a:t>
            </a:r>
            <a:endParaRPr lang="en-US" b="0" dirty="0" smtClean="0"/>
          </a:p>
          <a:p>
            <a:pPr lvl="1"/>
            <a:r>
              <a:rPr lang="en-US" sz="2000" dirty="0" smtClean="0"/>
              <a:t>Path profiler will add additional instrumentation code to the application</a:t>
            </a:r>
          </a:p>
          <a:p>
            <a:r>
              <a:rPr lang="en-US" sz="2400" b="0" dirty="0" smtClean="0"/>
              <a:t>View function and line coverage data</a:t>
            </a:r>
          </a:p>
          <a:p>
            <a:r>
              <a:rPr lang="en-US" sz="2400" b="0" dirty="0" smtClean="0"/>
              <a:t>Enable editor highlighting of line coverage data (TBD)</a:t>
            </a:r>
          </a:p>
          <a:p>
            <a:pPr>
              <a:buNone/>
            </a:pPr>
            <a:endParaRPr lang="en-US" sz="2400" b="0" dirty="0" smtClean="0"/>
          </a:p>
          <a:p>
            <a:endParaRPr lang="en-CA" sz="1800" dirty="0" smtClean="0"/>
          </a:p>
        </p:txBody>
      </p:sp>
      <p:pic>
        <p:nvPicPr>
          <p:cNvPr id="13315" name="Picture 3" descr="C:\Apps\CCSTraining\_MODULES\Code_Coverage\Materials\ss\cc13a.png"/>
          <p:cNvPicPr>
            <a:picLocks noChangeAspect="1" noChangeArrowheads="1"/>
          </p:cNvPicPr>
          <p:nvPr/>
        </p:nvPicPr>
        <p:blipFill>
          <a:blip r:embed="rId3" cstate="print"/>
          <a:srcRect/>
          <a:stretch>
            <a:fillRect/>
          </a:stretch>
        </p:blipFill>
        <p:spPr bwMode="auto">
          <a:xfrm>
            <a:off x="467544" y="4077072"/>
            <a:ext cx="5878513" cy="17240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a:t>Path Profiling</a:t>
            </a:r>
          </a:p>
        </p:txBody>
      </p:sp>
      <p:grpSp>
        <p:nvGrpSpPr>
          <p:cNvPr id="2" name="Group 3"/>
          <p:cNvGrpSpPr>
            <a:grpSpLocks/>
          </p:cNvGrpSpPr>
          <p:nvPr/>
        </p:nvGrpSpPr>
        <p:grpSpPr bwMode="auto">
          <a:xfrm>
            <a:off x="542925" y="990600"/>
            <a:ext cx="4014788" cy="719138"/>
            <a:chOff x="624" y="768"/>
            <a:chExt cx="2160" cy="576"/>
          </a:xfrm>
        </p:grpSpPr>
        <p:sp>
          <p:nvSpPr>
            <p:cNvPr id="153604" name="Oval 4"/>
            <p:cNvSpPr>
              <a:spLocks noChangeArrowheads="1"/>
            </p:cNvSpPr>
            <p:nvPr/>
          </p:nvSpPr>
          <p:spPr bwMode="auto">
            <a:xfrm>
              <a:off x="624" y="768"/>
              <a:ext cx="2160" cy="576"/>
            </a:xfrm>
            <a:prstGeom prst="ellipse">
              <a:avLst/>
            </a:prstGeom>
            <a:noFill/>
            <a:ln w="9525">
              <a:solidFill>
                <a:schemeClr val="tx1"/>
              </a:solidFill>
              <a:round/>
              <a:headEnd/>
              <a:tailEnd/>
            </a:ln>
            <a:effectLst/>
          </p:spPr>
          <p:txBody>
            <a:bodyPr wrap="none" anchor="ctr"/>
            <a:lstStyle/>
            <a:p>
              <a:endParaRPr lang="en-US"/>
            </a:p>
          </p:txBody>
        </p:sp>
        <p:sp>
          <p:nvSpPr>
            <p:cNvPr id="153605" name="Text Box 5"/>
            <p:cNvSpPr txBox="1">
              <a:spLocks noChangeArrowheads="1"/>
            </p:cNvSpPr>
            <p:nvPr/>
          </p:nvSpPr>
          <p:spPr bwMode="auto">
            <a:xfrm>
              <a:off x="720" y="940"/>
              <a:ext cx="1968" cy="269"/>
            </a:xfrm>
            <a:prstGeom prst="rect">
              <a:avLst/>
            </a:prstGeom>
            <a:noFill/>
            <a:ln w="9525">
              <a:noFill/>
              <a:miter lim="800000"/>
              <a:headEnd/>
              <a:tailEnd/>
            </a:ln>
            <a:effectLst/>
          </p:spPr>
          <p:txBody>
            <a:bodyPr>
              <a:spAutoFit/>
            </a:bodyPr>
            <a:lstStyle/>
            <a:p>
              <a:pPr algn="ctr">
                <a:spcBef>
                  <a:spcPct val="50000"/>
                </a:spcBef>
              </a:pPr>
              <a:r>
                <a:rPr lang="en-US" sz="1600" b="1">
                  <a:latin typeface="Courier New" pitchFamily="49" charset="0"/>
                </a:rPr>
                <a:t>cl6x --gen_profile_info</a:t>
              </a:r>
            </a:p>
          </p:txBody>
        </p:sp>
      </p:grpSp>
      <p:sp>
        <p:nvSpPr>
          <p:cNvPr id="153606" name="Text Box 6"/>
          <p:cNvSpPr txBox="1">
            <a:spLocks noChangeArrowheads="1"/>
          </p:cNvSpPr>
          <p:nvPr/>
        </p:nvSpPr>
        <p:spPr bwMode="auto">
          <a:xfrm>
            <a:off x="1363663" y="1914525"/>
            <a:ext cx="2330450" cy="346075"/>
          </a:xfrm>
          <a:prstGeom prst="rect">
            <a:avLst/>
          </a:prstGeom>
          <a:noFill/>
          <a:ln w="9525">
            <a:solidFill>
              <a:schemeClr val="tx1"/>
            </a:solidFill>
            <a:miter lim="800000"/>
            <a:headEnd/>
            <a:tailEnd/>
          </a:ln>
          <a:effectLst/>
        </p:spPr>
        <p:txBody>
          <a:bodyPr>
            <a:spAutoFit/>
          </a:bodyPr>
          <a:lstStyle/>
          <a:p>
            <a:pPr algn="ctr">
              <a:spcBef>
                <a:spcPct val="50000"/>
              </a:spcBef>
            </a:pPr>
            <a:r>
              <a:rPr lang="en-US" sz="1600" b="1" dirty="0" err="1" smtClean="0">
                <a:latin typeface="Courier New" pitchFamily="49" charset="0"/>
              </a:rPr>
              <a:t>app.out</a:t>
            </a:r>
            <a:endParaRPr lang="en-US" sz="1600" b="1" dirty="0">
              <a:latin typeface="Courier New" pitchFamily="49" charset="0"/>
            </a:endParaRPr>
          </a:p>
        </p:txBody>
      </p:sp>
      <p:grpSp>
        <p:nvGrpSpPr>
          <p:cNvPr id="3" name="Group 7"/>
          <p:cNvGrpSpPr>
            <a:grpSpLocks/>
          </p:cNvGrpSpPr>
          <p:nvPr/>
        </p:nvGrpSpPr>
        <p:grpSpPr bwMode="auto">
          <a:xfrm>
            <a:off x="542925" y="2443163"/>
            <a:ext cx="4014788" cy="630237"/>
            <a:chOff x="624" y="768"/>
            <a:chExt cx="2160" cy="576"/>
          </a:xfrm>
        </p:grpSpPr>
        <p:sp>
          <p:nvSpPr>
            <p:cNvPr id="153608" name="Oval 8"/>
            <p:cNvSpPr>
              <a:spLocks noChangeArrowheads="1"/>
            </p:cNvSpPr>
            <p:nvPr/>
          </p:nvSpPr>
          <p:spPr bwMode="auto">
            <a:xfrm>
              <a:off x="624" y="768"/>
              <a:ext cx="2160" cy="576"/>
            </a:xfrm>
            <a:prstGeom prst="ellipse">
              <a:avLst/>
            </a:prstGeom>
            <a:noFill/>
            <a:ln w="9525">
              <a:solidFill>
                <a:schemeClr val="tx1"/>
              </a:solidFill>
              <a:round/>
              <a:headEnd/>
              <a:tailEnd/>
            </a:ln>
            <a:effectLst/>
          </p:spPr>
          <p:txBody>
            <a:bodyPr wrap="none" anchor="ctr"/>
            <a:lstStyle/>
            <a:p>
              <a:endParaRPr lang="en-US"/>
            </a:p>
          </p:txBody>
        </p:sp>
        <p:sp>
          <p:nvSpPr>
            <p:cNvPr id="153609" name="Text Box 9"/>
            <p:cNvSpPr txBox="1">
              <a:spLocks noChangeArrowheads="1"/>
            </p:cNvSpPr>
            <p:nvPr/>
          </p:nvSpPr>
          <p:spPr bwMode="auto">
            <a:xfrm>
              <a:off x="720" y="941"/>
              <a:ext cx="1968" cy="307"/>
            </a:xfrm>
            <a:prstGeom prst="rect">
              <a:avLst/>
            </a:prstGeom>
            <a:noFill/>
            <a:ln w="9525">
              <a:noFill/>
              <a:miter lim="800000"/>
              <a:headEnd/>
              <a:tailEnd/>
            </a:ln>
            <a:effectLst/>
          </p:spPr>
          <p:txBody>
            <a:bodyPr>
              <a:spAutoFit/>
            </a:bodyPr>
            <a:lstStyle/>
            <a:p>
              <a:pPr algn="ctr">
                <a:spcBef>
                  <a:spcPct val="50000"/>
                </a:spcBef>
              </a:pPr>
              <a:r>
                <a:rPr lang="en-US" sz="1600" b="1">
                  <a:latin typeface="Courier New" pitchFamily="49" charset="0"/>
                </a:rPr>
                <a:t>Execute</a:t>
              </a:r>
            </a:p>
          </p:txBody>
        </p:sp>
      </p:grpSp>
      <p:sp>
        <p:nvSpPr>
          <p:cNvPr id="153610" name="Text Box 10"/>
          <p:cNvSpPr txBox="1">
            <a:spLocks noChangeArrowheads="1"/>
          </p:cNvSpPr>
          <p:nvPr/>
        </p:nvSpPr>
        <p:spPr bwMode="auto">
          <a:xfrm>
            <a:off x="1366838" y="3355975"/>
            <a:ext cx="2339975" cy="346075"/>
          </a:xfrm>
          <a:prstGeom prst="rect">
            <a:avLst/>
          </a:prstGeom>
          <a:noFill/>
          <a:ln w="9525">
            <a:solidFill>
              <a:schemeClr val="tx1"/>
            </a:solidFill>
            <a:miter lim="800000"/>
            <a:headEnd/>
            <a:tailEnd/>
          </a:ln>
          <a:effectLst/>
        </p:spPr>
        <p:txBody>
          <a:bodyPr>
            <a:spAutoFit/>
          </a:bodyPr>
          <a:lstStyle/>
          <a:p>
            <a:pPr algn="ctr">
              <a:spcBef>
                <a:spcPct val="50000"/>
              </a:spcBef>
            </a:pPr>
            <a:r>
              <a:rPr lang="en-US" sz="1600" b="1">
                <a:latin typeface="Courier New" pitchFamily="49" charset="0"/>
              </a:rPr>
              <a:t>pprofout.pdat</a:t>
            </a:r>
          </a:p>
        </p:txBody>
      </p:sp>
      <p:grpSp>
        <p:nvGrpSpPr>
          <p:cNvPr id="4" name="Group 11"/>
          <p:cNvGrpSpPr>
            <a:grpSpLocks/>
          </p:cNvGrpSpPr>
          <p:nvPr/>
        </p:nvGrpSpPr>
        <p:grpSpPr bwMode="auto">
          <a:xfrm>
            <a:off x="542925" y="3910013"/>
            <a:ext cx="4014788" cy="614362"/>
            <a:chOff x="624" y="768"/>
            <a:chExt cx="2160" cy="576"/>
          </a:xfrm>
        </p:grpSpPr>
        <p:sp>
          <p:nvSpPr>
            <p:cNvPr id="153612" name="Oval 12"/>
            <p:cNvSpPr>
              <a:spLocks noChangeArrowheads="1"/>
            </p:cNvSpPr>
            <p:nvPr/>
          </p:nvSpPr>
          <p:spPr bwMode="auto">
            <a:xfrm>
              <a:off x="624" y="768"/>
              <a:ext cx="2160" cy="576"/>
            </a:xfrm>
            <a:prstGeom prst="ellipse">
              <a:avLst/>
            </a:prstGeom>
            <a:noFill/>
            <a:ln w="9525">
              <a:solidFill>
                <a:schemeClr val="tx1"/>
              </a:solidFill>
              <a:round/>
              <a:headEnd/>
              <a:tailEnd/>
            </a:ln>
            <a:effectLst/>
          </p:spPr>
          <p:txBody>
            <a:bodyPr wrap="none" anchor="ctr"/>
            <a:lstStyle/>
            <a:p>
              <a:endParaRPr lang="en-US"/>
            </a:p>
          </p:txBody>
        </p:sp>
        <p:sp>
          <p:nvSpPr>
            <p:cNvPr id="153613" name="Text Box 13"/>
            <p:cNvSpPr txBox="1">
              <a:spLocks noChangeArrowheads="1"/>
            </p:cNvSpPr>
            <p:nvPr/>
          </p:nvSpPr>
          <p:spPr bwMode="auto">
            <a:xfrm>
              <a:off x="720" y="941"/>
              <a:ext cx="1968" cy="315"/>
            </a:xfrm>
            <a:prstGeom prst="rect">
              <a:avLst/>
            </a:prstGeom>
            <a:noFill/>
            <a:ln w="9525">
              <a:noFill/>
              <a:miter lim="800000"/>
              <a:headEnd/>
              <a:tailEnd/>
            </a:ln>
            <a:effectLst/>
          </p:spPr>
          <p:txBody>
            <a:bodyPr>
              <a:spAutoFit/>
            </a:bodyPr>
            <a:lstStyle/>
            <a:p>
              <a:pPr algn="ctr">
                <a:spcBef>
                  <a:spcPct val="50000"/>
                </a:spcBef>
              </a:pPr>
              <a:r>
                <a:rPr lang="en-US" sz="1600" b="1">
                  <a:latin typeface="Courier New" pitchFamily="49" charset="0"/>
                </a:rPr>
                <a:t>pdd6x</a:t>
              </a:r>
            </a:p>
          </p:txBody>
        </p:sp>
      </p:grpSp>
      <p:sp>
        <p:nvSpPr>
          <p:cNvPr id="153614" name="Text Box 14"/>
          <p:cNvSpPr txBox="1">
            <a:spLocks noChangeArrowheads="1"/>
          </p:cNvSpPr>
          <p:nvPr/>
        </p:nvSpPr>
        <p:spPr bwMode="auto">
          <a:xfrm>
            <a:off x="1366838" y="4833938"/>
            <a:ext cx="2339975" cy="346075"/>
          </a:xfrm>
          <a:prstGeom prst="rect">
            <a:avLst/>
          </a:prstGeom>
          <a:noFill/>
          <a:ln w="9525">
            <a:solidFill>
              <a:schemeClr val="tx1"/>
            </a:solidFill>
            <a:miter lim="800000"/>
            <a:headEnd/>
            <a:tailEnd/>
          </a:ln>
          <a:effectLst/>
        </p:spPr>
        <p:txBody>
          <a:bodyPr>
            <a:spAutoFit/>
          </a:bodyPr>
          <a:lstStyle/>
          <a:p>
            <a:pPr algn="ctr">
              <a:spcBef>
                <a:spcPct val="50000"/>
              </a:spcBef>
            </a:pPr>
            <a:r>
              <a:rPr lang="en-US" sz="1600" b="1" dirty="0" smtClean="0">
                <a:latin typeface="Courier New" pitchFamily="49" charset="0"/>
              </a:rPr>
              <a:t>test.prf</a:t>
            </a:r>
            <a:endParaRPr lang="en-US" sz="1600" b="1" dirty="0">
              <a:latin typeface="Courier New" pitchFamily="49" charset="0"/>
            </a:endParaRPr>
          </a:p>
        </p:txBody>
      </p:sp>
      <p:sp>
        <p:nvSpPr>
          <p:cNvPr id="153615" name="Oval 15"/>
          <p:cNvSpPr>
            <a:spLocks noChangeArrowheads="1"/>
          </p:cNvSpPr>
          <p:nvPr/>
        </p:nvSpPr>
        <p:spPr bwMode="auto">
          <a:xfrm>
            <a:off x="542925" y="5438775"/>
            <a:ext cx="4014788" cy="690563"/>
          </a:xfrm>
          <a:prstGeom prst="ellipse">
            <a:avLst/>
          </a:prstGeom>
          <a:noFill/>
          <a:ln w="9525">
            <a:solidFill>
              <a:schemeClr val="tx1"/>
            </a:solidFill>
            <a:round/>
            <a:headEnd/>
            <a:tailEnd/>
          </a:ln>
          <a:effectLst/>
        </p:spPr>
        <p:txBody>
          <a:bodyPr wrap="none" anchor="ctr"/>
          <a:lstStyle/>
          <a:p>
            <a:endParaRPr lang="en-US"/>
          </a:p>
        </p:txBody>
      </p:sp>
      <p:sp>
        <p:nvSpPr>
          <p:cNvPr id="153616" name="Text Box 16"/>
          <p:cNvSpPr txBox="1">
            <a:spLocks noChangeArrowheads="1"/>
          </p:cNvSpPr>
          <p:nvPr/>
        </p:nvSpPr>
        <p:spPr bwMode="auto">
          <a:xfrm>
            <a:off x="695325" y="5476875"/>
            <a:ext cx="3657600" cy="581025"/>
          </a:xfrm>
          <a:prstGeom prst="rect">
            <a:avLst/>
          </a:prstGeom>
          <a:noFill/>
          <a:ln w="9525">
            <a:noFill/>
            <a:miter lim="800000"/>
            <a:headEnd/>
            <a:tailEnd/>
          </a:ln>
          <a:effectLst/>
        </p:spPr>
        <p:txBody>
          <a:bodyPr>
            <a:spAutoFit/>
          </a:bodyPr>
          <a:lstStyle/>
          <a:p>
            <a:pPr algn="ctr">
              <a:spcBef>
                <a:spcPct val="50000"/>
              </a:spcBef>
            </a:pPr>
            <a:r>
              <a:rPr lang="en-US" sz="1600" b="1">
                <a:latin typeface="Courier New" pitchFamily="49" charset="0"/>
              </a:rPr>
              <a:t>cl6x --use_profile_info=f.prf</a:t>
            </a:r>
          </a:p>
        </p:txBody>
      </p:sp>
      <p:sp>
        <p:nvSpPr>
          <p:cNvPr id="153617" name="Rectangle 17"/>
          <p:cNvSpPr>
            <a:spLocks noChangeArrowheads="1"/>
          </p:cNvSpPr>
          <p:nvPr/>
        </p:nvSpPr>
        <p:spPr bwMode="auto">
          <a:xfrm>
            <a:off x="4914900" y="914400"/>
            <a:ext cx="3771900" cy="5299075"/>
          </a:xfrm>
          <a:prstGeom prst="rect">
            <a:avLst/>
          </a:prstGeom>
          <a:noFill/>
          <a:ln w="9525">
            <a:noFill/>
            <a:miter lim="800000"/>
            <a:headEnd/>
            <a:tailEnd/>
          </a:ln>
          <a:effectLst/>
        </p:spPr>
        <p:txBody>
          <a:bodyPr/>
          <a:lstStyle/>
          <a:p>
            <a:pPr marL="342900" indent="-342900">
              <a:spcBef>
                <a:spcPct val="20000"/>
              </a:spcBef>
              <a:buFontTx/>
              <a:buChar char="•"/>
            </a:pPr>
            <a:r>
              <a:rPr lang="en-US" sz="2000"/>
              <a:t>Build and link to create </a:t>
            </a:r>
            <a:r>
              <a:rPr lang="en-US" sz="2000" u="sng"/>
              <a:t>instrumented</a:t>
            </a:r>
            <a:r>
              <a:rPr lang="en-US" sz="2000"/>
              <a:t> executable</a:t>
            </a:r>
          </a:p>
          <a:p>
            <a:pPr marL="342900" indent="-342900">
              <a:spcBef>
                <a:spcPct val="20000"/>
              </a:spcBef>
              <a:buFontTx/>
              <a:buChar char="•"/>
            </a:pPr>
            <a:endParaRPr lang="en-US" sz="2000"/>
          </a:p>
          <a:p>
            <a:pPr marL="342900" indent="-342900">
              <a:spcBef>
                <a:spcPct val="20000"/>
              </a:spcBef>
              <a:buFontTx/>
              <a:buChar char="•"/>
            </a:pPr>
            <a:endParaRPr lang="en-US" sz="2000"/>
          </a:p>
          <a:p>
            <a:pPr marL="342900" indent="-342900">
              <a:spcBef>
                <a:spcPct val="20000"/>
              </a:spcBef>
              <a:buFontTx/>
              <a:buChar char="•"/>
            </a:pPr>
            <a:r>
              <a:rPr lang="en-US" sz="2000"/>
              <a:t>Execute multiple times with different input data</a:t>
            </a:r>
          </a:p>
          <a:p>
            <a:pPr marL="342900" indent="-342900">
              <a:spcBef>
                <a:spcPct val="20000"/>
              </a:spcBef>
              <a:buFontTx/>
              <a:buChar char="•"/>
            </a:pPr>
            <a:r>
              <a:rPr lang="en-US" sz="2000"/>
              <a:t>RTS function writes pprofout.pdat via C I/O</a:t>
            </a:r>
          </a:p>
          <a:p>
            <a:pPr marL="342900" indent="-342900">
              <a:spcBef>
                <a:spcPct val="20000"/>
              </a:spcBef>
              <a:buFontTx/>
              <a:buChar char="•"/>
            </a:pPr>
            <a:endParaRPr lang="en-US" sz="2000"/>
          </a:p>
          <a:p>
            <a:pPr marL="342900" indent="-342900">
              <a:spcBef>
                <a:spcPct val="20000"/>
              </a:spcBef>
              <a:buFontTx/>
              <a:buChar char="•"/>
            </a:pPr>
            <a:r>
              <a:rPr lang="en-US" sz="2000" u="sng"/>
              <a:t>P</a:t>
            </a:r>
            <a:r>
              <a:rPr lang="en-US" sz="2000"/>
              <a:t>rofile </a:t>
            </a:r>
            <a:r>
              <a:rPr lang="en-US" sz="2000" u="sng"/>
              <a:t>d</a:t>
            </a:r>
            <a:r>
              <a:rPr lang="en-US" sz="2000"/>
              <a:t>ata </a:t>
            </a:r>
            <a:r>
              <a:rPr lang="en-US" sz="2000" u="sng"/>
              <a:t>d</a:t>
            </a:r>
            <a:r>
              <a:rPr lang="en-US" sz="2000"/>
              <a:t>ecoder</a:t>
            </a:r>
          </a:p>
          <a:p>
            <a:pPr marL="342900" indent="-342900">
              <a:spcBef>
                <a:spcPct val="20000"/>
              </a:spcBef>
              <a:buFontTx/>
              <a:buChar char="•"/>
            </a:pPr>
            <a:r>
              <a:rPr lang="en-US" sz="2000"/>
              <a:t>Saves overhead on target</a:t>
            </a:r>
          </a:p>
          <a:p>
            <a:pPr marL="342900" indent="-342900">
              <a:spcBef>
                <a:spcPct val="20000"/>
              </a:spcBef>
              <a:buFontTx/>
              <a:buChar char="•"/>
            </a:pPr>
            <a:endParaRPr lang="en-US" sz="2000"/>
          </a:p>
          <a:p>
            <a:pPr marL="342900" indent="-342900">
              <a:spcBef>
                <a:spcPct val="20000"/>
              </a:spcBef>
              <a:buFontTx/>
              <a:buChar char="•"/>
            </a:pPr>
            <a:endParaRPr lang="en-US" sz="2000"/>
          </a:p>
          <a:p>
            <a:pPr marL="342900" indent="-342900">
              <a:spcBef>
                <a:spcPct val="20000"/>
              </a:spcBef>
              <a:buFontTx/>
              <a:buChar char="•"/>
            </a:pPr>
            <a:r>
              <a:rPr lang="en-US" sz="2000"/>
              <a:t>Build and link to create </a:t>
            </a:r>
            <a:r>
              <a:rPr lang="en-US" sz="2000" u="sng"/>
              <a:t>optimized</a:t>
            </a:r>
            <a:r>
              <a:rPr lang="en-US" sz="2000"/>
              <a:t> executable</a:t>
            </a:r>
          </a:p>
        </p:txBody>
      </p:sp>
      <p:cxnSp>
        <p:nvCxnSpPr>
          <p:cNvPr id="153618" name="AutoShape 18"/>
          <p:cNvCxnSpPr>
            <a:cxnSpLocks noChangeShapeType="1"/>
            <a:stCxn id="153604" idx="4"/>
            <a:endCxn id="153606" idx="0"/>
          </p:cNvCxnSpPr>
          <p:nvPr/>
        </p:nvCxnSpPr>
        <p:spPr bwMode="auto">
          <a:xfrm flipH="1">
            <a:off x="2528888" y="1709738"/>
            <a:ext cx="22225" cy="204787"/>
          </a:xfrm>
          <a:prstGeom prst="straightConnector1">
            <a:avLst/>
          </a:prstGeom>
          <a:noFill/>
          <a:ln w="9525">
            <a:solidFill>
              <a:schemeClr val="tx1"/>
            </a:solidFill>
            <a:round/>
            <a:headEnd/>
            <a:tailEnd type="triangle" w="med" len="med"/>
          </a:ln>
          <a:effectLst/>
        </p:spPr>
      </p:cxnSp>
      <p:cxnSp>
        <p:nvCxnSpPr>
          <p:cNvPr id="153619" name="AutoShape 19"/>
          <p:cNvCxnSpPr>
            <a:cxnSpLocks noChangeShapeType="1"/>
            <a:stCxn id="153606" idx="2"/>
            <a:endCxn id="153608" idx="0"/>
          </p:cNvCxnSpPr>
          <p:nvPr/>
        </p:nvCxnSpPr>
        <p:spPr bwMode="auto">
          <a:xfrm>
            <a:off x="2528888" y="2260600"/>
            <a:ext cx="22225" cy="182563"/>
          </a:xfrm>
          <a:prstGeom prst="straightConnector1">
            <a:avLst/>
          </a:prstGeom>
          <a:noFill/>
          <a:ln w="9525">
            <a:solidFill>
              <a:schemeClr val="tx1"/>
            </a:solidFill>
            <a:round/>
            <a:headEnd/>
            <a:tailEnd type="triangle" w="med" len="med"/>
          </a:ln>
          <a:effectLst/>
        </p:spPr>
      </p:cxnSp>
      <p:cxnSp>
        <p:nvCxnSpPr>
          <p:cNvPr id="153620" name="AutoShape 20"/>
          <p:cNvCxnSpPr>
            <a:cxnSpLocks noChangeShapeType="1"/>
            <a:stCxn id="153608" idx="4"/>
            <a:endCxn id="153610" idx="0"/>
          </p:cNvCxnSpPr>
          <p:nvPr/>
        </p:nvCxnSpPr>
        <p:spPr bwMode="auto">
          <a:xfrm flipH="1">
            <a:off x="2536825" y="3073400"/>
            <a:ext cx="14288" cy="282575"/>
          </a:xfrm>
          <a:prstGeom prst="straightConnector1">
            <a:avLst/>
          </a:prstGeom>
          <a:noFill/>
          <a:ln w="9525">
            <a:solidFill>
              <a:schemeClr val="tx1"/>
            </a:solidFill>
            <a:round/>
            <a:headEnd/>
            <a:tailEnd type="triangle" w="med" len="med"/>
          </a:ln>
          <a:effectLst/>
        </p:spPr>
      </p:cxnSp>
      <p:cxnSp>
        <p:nvCxnSpPr>
          <p:cNvPr id="153621" name="AutoShape 21"/>
          <p:cNvCxnSpPr>
            <a:cxnSpLocks noChangeShapeType="1"/>
            <a:stCxn id="153610" idx="2"/>
            <a:endCxn id="153612" idx="0"/>
          </p:cNvCxnSpPr>
          <p:nvPr/>
        </p:nvCxnSpPr>
        <p:spPr bwMode="auto">
          <a:xfrm>
            <a:off x="2536825" y="3702050"/>
            <a:ext cx="14288" cy="207963"/>
          </a:xfrm>
          <a:prstGeom prst="straightConnector1">
            <a:avLst/>
          </a:prstGeom>
          <a:noFill/>
          <a:ln w="9525">
            <a:solidFill>
              <a:schemeClr val="tx1"/>
            </a:solidFill>
            <a:round/>
            <a:headEnd/>
            <a:tailEnd type="triangle" w="med" len="med"/>
          </a:ln>
          <a:effectLst/>
        </p:spPr>
      </p:cxnSp>
      <p:cxnSp>
        <p:nvCxnSpPr>
          <p:cNvPr id="153622" name="AutoShape 22"/>
          <p:cNvCxnSpPr>
            <a:cxnSpLocks noChangeShapeType="1"/>
            <a:stCxn id="153612" idx="4"/>
            <a:endCxn id="153614" idx="0"/>
          </p:cNvCxnSpPr>
          <p:nvPr/>
        </p:nvCxnSpPr>
        <p:spPr bwMode="auto">
          <a:xfrm flipH="1">
            <a:off x="2536825" y="4524375"/>
            <a:ext cx="14288" cy="309563"/>
          </a:xfrm>
          <a:prstGeom prst="straightConnector1">
            <a:avLst/>
          </a:prstGeom>
          <a:noFill/>
          <a:ln w="9525">
            <a:solidFill>
              <a:schemeClr val="tx1"/>
            </a:solidFill>
            <a:round/>
            <a:headEnd/>
            <a:tailEnd type="triangle" w="med" len="med"/>
          </a:ln>
          <a:effectLst/>
        </p:spPr>
      </p:cxnSp>
      <p:cxnSp>
        <p:nvCxnSpPr>
          <p:cNvPr id="153623" name="AutoShape 23"/>
          <p:cNvCxnSpPr>
            <a:cxnSpLocks noChangeShapeType="1"/>
            <a:stCxn id="153614" idx="2"/>
            <a:endCxn id="153615" idx="0"/>
          </p:cNvCxnSpPr>
          <p:nvPr/>
        </p:nvCxnSpPr>
        <p:spPr bwMode="auto">
          <a:xfrm>
            <a:off x="2536825" y="5180013"/>
            <a:ext cx="14288" cy="258762"/>
          </a:xfrm>
          <a:prstGeom prst="straightConnector1">
            <a:avLst/>
          </a:prstGeom>
          <a:noFill/>
          <a:ln w="9525">
            <a:solidFill>
              <a:schemeClr val="tx1"/>
            </a:solidFill>
            <a:round/>
            <a:headEnd/>
            <a:tailEnd type="triangle" w="med" len="med"/>
          </a:ln>
          <a:effectLst/>
        </p:spPr>
      </p:cxnSp>
      <p:cxnSp>
        <p:nvCxnSpPr>
          <p:cNvPr id="153624" name="AutoShape 24"/>
          <p:cNvCxnSpPr>
            <a:cxnSpLocks noChangeShapeType="1"/>
            <a:stCxn id="153606" idx="1"/>
            <a:endCxn id="153612" idx="2"/>
          </p:cNvCxnSpPr>
          <p:nvPr/>
        </p:nvCxnSpPr>
        <p:spPr bwMode="auto">
          <a:xfrm rot="10800000" flipV="1">
            <a:off x="542925" y="2087563"/>
            <a:ext cx="820738" cy="2130425"/>
          </a:xfrm>
          <a:prstGeom prst="bentConnector3">
            <a:avLst>
              <a:gd name="adj1" fmla="val 127852"/>
            </a:avLst>
          </a:prstGeom>
          <a:noFill/>
          <a:ln w="9525">
            <a:solidFill>
              <a:schemeClr val="tx1"/>
            </a:solidFill>
            <a:miter lim="800000"/>
            <a:headEnd/>
            <a:tailEnd type="triangle" w="med" len="med"/>
          </a:ln>
          <a:effectLst/>
        </p:spPr>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dirty="0"/>
              <a:t>Path </a:t>
            </a:r>
            <a:r>
              <a:rPr lang="en-US" dirty="0" smtClean="0"/>
              <a:t>Profiling – Generate Code Coverage</a:t>
            </a:r>
            <a:endParaRPr lang="en-US" dirty="0"/>
          </a:p>
        </p:txBody>
      </p:sp>
      <p:grpSp>
        <p:nvGrpSpPr>
          <p:cNvPr id="2" name="Group 3"/>
          <p:cNvGrpSpPr>
            <a:grpSpLocks/>
          </p:cNvGrpSpPr>
          <p:nvPr/>
        </p:nvGrpSpPr>
        <p:grpSpPr bwMode="auto">
          <a:xfrm>
            <a:off x="542925" y="990600"/>
            <a:ext cx="4014788" cy="719138"/>
            <a:chOff x="624" y="768"/>
            <a:chExt cx="2160" cy="576"/>
          </a:xfrm>
        </p:grpSpPr>
        <p:sp>
          <p:nvSpPr>
            <p:cNvPr id="153604" name="Oval 4"/>
            <p:cNvSpPr>
              <a:spLocks noChangeArrowheads="1"/>
            </p:cNvSpPr>
            <p:nvPr/>
          </p:nvSpPr>
          <p:spPr bwMode="auto">
            <a:xfrm>
              <a:off x="624" y="768"/>
              <a:ext cx="2160" cy="576"/>
            </a:xfrm>
            <a:prstGeom prst="ellipse">
              <a:avLst/>
            </a:prstGeom>
            <a:noFill/>
            <a:ln w="9525">
              <a:solidFill>
                <a:schemeClr val="tx1"/>
              </a:solidFill>
              <a:round/>
              <a:headEnd/>
              <a:tailEnd/>
            </a:ln>
            <a:effectLst/>
          </p:spPr>
          <p:txBody>
            <a:bodyPr wrap="none" anchor="ctr"/>
            <a:lstStyle/>
            <a:p>
              <a:endParaRPr lang="en-US"/>
            </a:p>
          </p:txBody>
        </p:sp>
        <p:sp>
          <p:nvSpPr>
            <p:cNvPr id="153605" name="Text Box 5"/>
            <p:cNvSpPr txBox="1">
              <a:spLocks noChangeArrowheads="1"/>
            </p:cNvSpPr>
            <p:nvPr/>
          </p:nvSpPr>
          <p:spPr bwMode="auto">
            <a:xfrm>
              <a:off x="720" y="940"/>
              <a:ext cx="1968" cy="269"/>
            </a:xfrm>
            <a:prstGeom prst="rect">
              <a:avLst/>
            </a:prstGeom>
            <a:noFill/>
            <a:ln w="9525">
              <a:noFill/>
              <a:miter lim="800000"/>
              <a:headEnd/>
              <a:tailEnd/>
            </a:ln>
            <a:effectLst/>
          </p:spPr>
          <p:txBody>
            <a:bodyPr>
              <a:spAutoFit/>
            </a:bodyPr>
            <a:lstStyle/>
            <a:p>
              <a:pPr algn="ctr">
                <a:spcBef>
                  <a:spcPct val="50000"/>
                </a:spcBef>
              </a:pPr>
              <a:r>
                <a:rPr lang="en-US" sz="1600" b="1">
                  <a:latin typeface="Courier New" pitchFamily="49" charset="0"/>
                </a:rPr>
                <a:t>cl6x --gen_profile_info</a:t>
              </a:r>
            </a:p>
          </p:txBody>
        </p:sp>
      </p:grpSp>
      <p:sp>
        <p:nvSpPr>
          <p:cNvPr id="153606" name="Text Box 6"/>
          <p:cNvSpPr txBox="1">
            <a:spLocks noChangeArrowheads="1"/>
          </p:cNvSpPr>
          <p:nvPr/>
        </p:nvSpPr>
        <p:spPr bwMode="auto">
          <a:xfrm>
            <a:off x="1363663" y="1914525"/>
            <a:ext cx="2330450" cy="346075"/>
          </a:xfrm>
          <a:prstGeom prst="rect">
            <a:avLst/>
          </a:prstGeom>
          <a:noFill/>
          <a:ln w="9525">
            <a:solidFill>
              <a:schemeClr val="tx1"/>
            </a:solidFill>
            <a:miter lim="800000"/>
            <a:headEnd/>
            <a:tailEnd/>
          </a:ln>
          <a:effectLst/>
        </p:spPr>
        <p:txBody>
          <a:bodyPr>
            <a:spAutoFit/>
          </a:bodyPr>
          <a:lstStyle/>
          <a:p>
            <a:pPr algn="ctr">
              <a:spcBef>
                <a:spcPct val="50000"/>
              </a:spcBef>
            </a:pPr>
            <a:r>
              <a:rPr lang="en-US" sz="1600" b="1" dirty="0" err="1" smtClean="0">
                <a:latin typeface="Courier New" pitchFamily="49" charset="0"/>
              </a:rPr>
              <a:t>app.out</a:t>
            </a:r>
            <a:endParaRPr lang="en-US" sz="1600" b="1" dirty="0">
              <a:latin typeface="Courier New" pitchFamily="49" charset="0"/>
            </a:endParaRPr>
          </a:p>
        </p:txBody>
      </p:sp>
      <p:grpSp>
        <p:nvGrpSpPr>
          <p:cNvPr id="3" name="Group 7"/>
          <p:cNvGrpSpPr>
            <a:grpSpLocks/>
          </p:cNvGrpSpPr>
          <p:nvPr/>
        </p:nvGrpSpPr>
        <p:grpSpPr bwMode="auto">
          <a:xfrm>
            <a:off x="542925" y="2443163"/>
            <a:ext cx="4014788" cy="630237"/>
            <a:chOff x="624" y="768"/>
            <a:chExt cx="2160" cy="576"/>
          </a:xfrm>
        </p:grpSpPr>
        <p:sp>
          <p:nvSpPr>
            <p:cNvPr id="153608" name="Oval 8"/>
            <p:cNvSpPr>
              <a:spLocks noChangeArrowheads="1"/>
            </p:cNvSpPr>
            <p:nvPr/>
          </p:nvSpPr>
          <p:spPr bwMode="auto">
            <a:xfrm>
              <a:off x="624" y="768"/>
              <a:ext cx="2160" cy="576"/>
            </a:xfrm>
            <a:prstGeom prst="ellipse">
              <a:avLst/>
            </a:prstGeom>
            <a:noFill/>
            <a:ln w="9525">
              <a:solidFill>
                <a:schemeClr val="tx1"/>
              </a:solidFill>
              <a:round/>
              <a:headEnd/>
              <a:tailEnd/>
            </a:ln>
            <a:effectLst/>
          </p:spPr>
          <p:txBody>
            <a:bodyPr wrap="none" anchor="ctr"/>
            <a:lstStyle/>
            <a:p>
              <a:endParaRPr lang="en-US"/>
            </a:p>
          </p:txBody>
        </p:sp>
        <p:sp>
          <p:nvSpPr>
            <p:cNvPr id="153609" name="Text Box 9"/>
            <p:cNvSpPr txBox="1">
              <a:spLocks noChangeArrowheads="1"/>
            </p:cNvSpPr>
            <p:nvPr/>
          </p:nvSpPr>
          <p:spPr bwMode="auto">
            <a:xfrm>
              <a:off x="720" y="941"/>
              <a:ext cx="1968" cy="307"/>
            </a:xfrm>
            <a:prstGeom prst="rect">
              <a:avLst/>
            </a:prstGeom>
            <a:noFill/>
            <a:ln w="9525">
              <a:noFill/>
              <a:miter lim="800000"/>
              <a:headEnd/>
              <a:tailEnd/>
            </a:ln>
            <a:effectLst/>
          </p:spPr>
          <p:txBody>
            <a:bodyPr>
              <a:spAutoFit/>
            </a:bodyPr>
            <a:lstStyle/>
            <a:p>
              <a:pPr algn="ctr">
                <a:spcBef>
                  <a:spcPct val="50000"/>
                </a:spcBef>
              </a:pPr>
              <a:r>
                <a:rPr lang="en-US" sz="1600" b="1">
                  <a:latin typeface="Courier New" pitchFamily="49" charset="0"/>
                </a:rPr>
                <a:t>Execute</a:t>
              </a:r>
            </a:p>
          </p:txBody>
        </p:sp>
      </p:grpSp>
      <p:sp>
        <p:nvSpPr>
          <p:cNvPr id="153610" name="Text Box 10"/>
          <p:cNvSpPr txBox="1">
            <a:spLocks noChangeArrowheads="1"/>
          </p:cNvSpPr>
          <p:nvPr/>
        </p:nvSpPr>
        <p:spPr bwMode="auto">
          <a:xfrm>
            <a:off x="1366838" y="3355975"/>
            <a:ext cx="2339975" cy="346075"/>
          </a:xfrm>
          <a:prstGeom prst="rect">
            <a:avLst/>
          </a:prstGeom>
          <a:noFill/>
          <a:ln w="9525">
            <a:solidFill>
              <a:schemeClr val="tx1"/>
            </a:solidFill>
            <a:miter lim="800000"/>
            <a:headEnd/>
            <a:tailEnd/>
          </a:ln>
          <a:effectLst/>
        </p:spPr>
        <p:txBody>
          <a:bodyPr>
            <a:spAutoFit/>
          </a:bodyPr>
          <a:lstStyle/>
          <a:p>
            <a:pPr algn="ctr">
              <a:spcBef>
                <a:spcPct val="50000"/>
              </a:spcBef>
            </a:pPr>
            <a:r>
              <a:rPr lang="en-US" sz="1600" b="1">
                <a:latin typeface="Courier New" pitchFamily="49" charset="0"/>
              </a:rPr>
              <a:t>pprofout.pdat</a:t>
            </a:r>
          </a:p>
        </p:txBody>
      </p:sp>
      <p:grpSp>
        <p:nvGrpSpPr>
          <p:cNvPr id="4" name="Group 11"/>
          <p:cNvGrpSpPr>
            <a:grpSpLocks/>
          </p:cNvGrpSpPr>
          <p:nvPr/>
        </p:nvGrpSpPr>
        <p:grpSpPr bwMode="auto">
          <a:xfrm>
            <a:off x="542925" y="3910013"/>
            <a:ext cx="4014788" cy="614362"/>
            <a:chOff x="624" y="768"/>
            <a:chExt cx="2160" cy="576"/>
          </a:xfrm>
        </p:grpSpPr>
        <p:sp>
          <p:nvSpPr>
            <p:cNvPr id="153612" name="Oval 12"/>
            <p:cNvSpPr>
              <a:spLocks noChangeArrowheads="1"/>
            </p:cNvSpPr>
            <p:nvPr/>
          </p:nvSpPr>
          <p:spPr bwMode="auto">
            <a:xfrm>
              <a:off x="624" y="768"/>
              <a:ext cx="2160" cy="576"/>
            </a:xfrm>
            <a:prstGeom prst="ellipse">
              <a:avLst/>
            </a:prstGeom>
            <a:noFill/>
            <a:ln w="9525">
              <a:solidFill>
                <a:schemeClr val="tx1"/>
              </a:solidFill>
              <a:round/>
              <a:headEnd/>
              <a:tailEnd/>
            </a:ln>
            <a:effectLst/>
          </p:spPr>
          <p:txBody>
            <a:bodyPr wrap="none" anchor="ctr"/>
            <a:lstStyle/>
            <a:p>
              <a:endParaRPr lang="en-US"/>
            </a:p>
          </p:txBody>
        </p:sp>
        <p:sp>
          <p:nvSpPr>
            <p:cNvPr id="153613" name="Text Box 13"/>
            <p:cNvSpPr txBox="1">
              <a:spLocks noChangeArrowheads="1"/>
            </p:cNvSpPr>
            <p:nvPr/>
          </p:nvSpPr>
          <p:spPr bwMode="auto">
            <a:xfrm>
              <a:off x="720" y="941"/>
              <a:ext cx="1968" cy="315"/>
            </a:xfrm>
            <a:prstGeom prst="rect">
              <a:avLst/>
            </a:prstGeom>
            <a:noFill/>
            <a:ln w="9525">
              <a:noFill/>
              <a:miter lim="800000"/>
              <a:headEnd/>
              <a:tailEnd/>
            </a:ln>
            <a:effectLst/>
          </p:spPr>
          <p:txBody>
            <a:bodyPr>
              <a:spAutoFit/>
            </a:bodyPr>
            <a:lstStyle/>
            <a:p>
              <a:pPr algn="ctr">
                <a:spcBef>
                  <a:spcPct val="50000"/>
                </a:spcBef>
              </a:pPr>
              <a:r>
                <a:rPr lang="en-US" sz="1600" b="1">
                  <a:latin typeface="Courier New" pitchFamily="49" charset="0"/>
                </a:rPr>
                <a:t>pdd6x</a:t>
              </a:r>
            </a:p>
          </p:txBody>
        </p:sp>
      </p:grpSp>
      <p:sp>
        <p:nvSpPr>
          <p:cNvPr id="153614" name="Text Box 14"/>
          <p:cNvSpPr txBox="1">
            <a:spLocks noChangeArrowheads="1"/>
          </p:cNvSpPr>
          <p:nvPr/>
        </p:nvSpPr>
        <p:spPr bwMode="auto">
          <a:xfrm>
            <a:off x="1366838" y="4833938"/>
            <a:ext cx="2339975" cy="346075"/>
          </a:xfrm>
          <a:prstGeom prst="rect">
            <a:avLst/>
          </a:prstGeom>
          <a:noFill/>
          <a:ln w="9525">
            <a:solidFill>
              <a:schemeClr val="tx1"/>
            </a:solidFill>
            <a:miter lim="800000"/>
            <a:headEnd/>
            <a:tailEnd/>
          </a:ln>
          <a:effectLst/>
        </p:spPr>
        <p:txBody>
          <a:bodyPr>
            <a:spAutoFit/>
          </a:bodyPr>
          <a:lstStyle/>
          <a:p>
            <a:pPr algn="ctr">
              <a:spcBef>
                <a:spcPct val="50000"/>
              </a:spcBef>
            </a:pPr>
            <a:r>
              <a:rPr lang="en-US" sz="1600" b="1" dirty="0" smtClean="0">
                <a:latin typeface="Courier New" pitchFamily="49" charset="0"/>
              </a:rPr>
              <a:t>test.prf</a:t>
            </a:r>
            <a:endParaRPr lang="en-US" sz="1600" b="1" dirty="0">
              <a:latin typeface="Courier New" pitchFamily="49" charset="0"/>
            </a:endParaRPr>
          </a:p>
        </p:txBody>
      </p:sp>
      <p:sp>
        <p:nvSpPr>
          <p:cNvPr id="153615" name="Oval 15"/>
          <p:cNvSpPr>
            <a:spLocks noChangeArrowheads="1"/>
          </p:cNvSpPr>
          <p:nvPr/>
        </p:nvSpPr>
        <p:spPr bwMode="auto">
          <a:xfrm>
            <a:off x="251520" y="5445224"/>
            <a:ext cx="4680520" cy="792088"/>
          </a:xfrm>
          <a:prstGeom prst="ellipse">
            <a:avLst/>
          </a:prstGeom>
          <a:noFill/>
          <a:ln w="9525">
            <a:solidFill>
              <a:schemeClr val="tx1"/>
            </a:solidFill>
            <a:round/>
            <a:headEnd/>
            <a:tailEnd/>
          </a:ln>
          <a:effectLst/>
        </p:spPr>
        <p:txBody>
          <a:bodyPr wrap="none" anchor="ctr"/>
          <a:lstStyle/>
          <a:p>
            <a:endParaRPr lang="en-US"/>
          </a:p>
        </p:txBody>
      </p:sp>
      <p:sp>
        <p:nvSpPr>
          <p:cNvPr id="153616" name="Text Box 16"/>
          <p:cNvSpPr txBox="1">
            <a:spLocks noChangeArrowheads="1"/>
          </p:cNvSpPr>
          <p:nvPr/>
        </p:nvSpPr>
        <p:spPr bwMode="auto">
          <a:xfrm>
            <a:off x="251520" y="5589240"/>
            <a:ext cx="4536504" cy="584775"/>
          </a:xfrm>
          <a:prstGeom prst="rect">
            <a:avLst/>
          </a:prstGeom>
          <a:noFill/>
          <a:ln w="9525">
            <a:noFill/>
            <a:miter lim="800000"/>
            <a:headEnd/>
            <a:tailEnd/>
          </a:ln>
          <a:effectLst/>
        </p:spPr>
        <p:txBody>
          <a:bodyPr wrap="square">
            <a:spAutoFit/>
          </a:bodyPr>
          <a:lstStyle/>
          <a:p>
            <a:pPr lvl="1"/>
            <a:r>
              <a:rPr lang="en-US" sz="1600" b="1" dirty="0" smtClean="0">
                <a:latin typeface="Courier New" pitchFamily="49" charset="0"/>
                <a:cs typeface="Courier New" pitchFamily="49" charset="0"/>
              </a:rPr>
              <a:t>cl6x -</a:t>
            </a:r>
            <a:r>
              <a:rPr lang="en-US" sz="1600" b="1" dirty="0" err="1" smtClean="0">
                <a:latin typeface="Courier New" pitchFamily="49" charset="0"/>
                <a:cs typeface="Courier New" pitchFamily="49" charset="0"/>
              </a:rPr>
              <a:t>use_profile_info</a:t>
            </a:r>
            <a:r>
              <a:rPr lang="en-US" sz="1600" b="1" dirty="0" smtClean="0">
                <a:latin typeface="Courier New" pitchFamily="49" charset="0"/>
                <a:cs typeface="Courier New" pitchFamily="49" charset="0"/>
              </a:rPr>
              <a:t>=test.prf --</a:t>
            </a:r>
            <a:r>
              <a:rPr lang="en-US" sz="1600" b="1" dirty="0" err="1" smtClean="0">
                <a:latin typeface="Courier New" pitchFamily="49" charset="0"/>
                <a:cs typeface="Courier New" pitchFamily="49" charset="0"/>
              </a:rPr>
              <a:t>onlycodecov</a:t>
            </a:r>
            <a:endParaRPr lang="en-US" sz="1600" b="1" dirty="0">
              <a:latin typeface="Courier New" pitchFamily="49" charset="0"/>
              <a:cs typeface="Courier New" pitchFamily="49" charset="0"/>
            </a:endParaRPr>
          </a:p>
        </p:txBody>
      </p:sp>
      <p:sp>
        <p:nvSpPr>
          <p:cNvPr id="153617" name="Rectangle 17"/>
          <p:cNvSpPr>
            <a:spLocks noChangeArrowheads="1"/>
          </p:cNvSpPr>
          <p:nvPr/>
        </p:nvSpPr>
        <p:spPr bwMode="auto">
          <a:xfrm>
            <a:off x="5076056" y="908720"/>
            <a:ext cx="3771900" cy="5299075"/>
          </a:xfrm>
          <a:prstGeom prst="rect">
            <a:avLst/>
          </a:prstGeom>
          <a:noFill/>
          <a:ln w="9525">
            <a:noFill/>
            <a:miter lim="800000"/>
            <a:headEnd/>
            <a:tailEnd/>
          </a:ln>
          <a:effectLst/>
        </p:spPr>
        <p:txBody>
          <a:bodyPr/>
          <a:lstStyle/>
          <a:p>
            <a:pPr marL="342900" indent="-342900">
              <a:spcBef>
                <a:spcPct val="20000"/>
              </a:spcBef>
              <a:buFontTx/>
              <a:buChar char="•"/>
            </a:pPr>
            <a:r>
              <a:rPr lang="en-US" sz="2000" dirty="0"/>
              <a:t>Build and link to create </a:t>
            </a:r>
            <a:r>
              <a:rPr lang="en-US" sz="2000" u="sng" dirty="0"/>
              <a:t>instrumented</a:t>
            </a:r>
            <a:r>
              <a:rPr lang="en-US" sz="2000" dirty="0"/>
              <a:t> executable</a:t>
            </a:r>
          </a:p>
          <a:p>
            <a:pPr marL="342900" indent="-342900">
              <a:spcBef>
                <a:spcPct val="20000"/>
              </a:spcBef>
              <a:buFontTx/>
              <a:buChar char="•"/>
            </a:pPr>
            <a:endParaRPr lang="en-US" sz="2000" dirty="0"/>
          </a:p>
          <a:p>
            <a:pPr marL="342900" indent="-342900">
              <a:spcBef>
                <a:spcPct val="20000"/>
              </a:spcBef>
              <a:buFontTx/>
              <a:buChar char="•"/>
            </a:pPr>
            <a:endParaRPr lang="en-US" sz="2000" dirty="0"/>
          </a:p>
          <a:p>
            <a:pPr marL="342900" indent="-342900">
              <a:spcBef>
                <a:spcPct val="20000"/>
              </a:spcBef>
              <a:buFontTx/>
              <a:buChar char="•"/>
            </a:pPr>
            <a:endParaRPr lang="en-US" sz="2000" dirty="0" smtClean="0"/>
          </a:p>
          <a:p>
            <a:pPr marL="342900" indent="-342900">
              <a:spcBef>
                <a:spcPct val="20000"/>
              </a:spcBef>
              <a:buFontTx/>
              <a:buChar char="•"/>
            </a:pPr>
            <a:r>
              <a:rPr lang="en-US" sz="2000" dirty="0" smtClean="0"/>
              <a:t>RTS </a:t>
            </a:r>
            <a:r>
              <a:rPr lang="en-US" sz="2000" dirty="0"/>
              <a:t>function writes </a:t>
            </a:r>
            <a:r>
              <a:rPr lang="en-US" sz="2000" dirty="0" err="1"/>
              <a:t>pprofout.pdat</a:t>
            </a:r>
            <a:r>
              <a:rPr lang="en-US" sz="2000" dirty="0"/>
              <a:t> via C I/O</a:t>
            </a:r>
          </a:p>
          <a:p>
            <a:pPr marL="342900" indent="-342900">
              <a:spcBef>
                <a:spcPct val="20000"/>
              </a:spcBef>
              <a:buFontTx/>
              <a:buChar char="•"/>
            </a:pPr>
            <a:endParaRPr lang="en-US" sz="2000" dirty="0"/>
          </a:p>
          <a:p>
            <a:pPr marL="342900" indent="-342900">
              <a:spcBef>
                <a:spcPct val="20000"/>
              </a:spcBef>
              <a:buFontTx/>
              <a:buChar char="•"/>
            </a:pPr>
            <a:r>
              <a:rPr lang="en-US" sz="2000" u="sng" dirty="0"/>
              <a:t>P</a:t>
            </a:r>
            <a:r>
              <a:rPr lang="en-US" sz="2000" dirty="0"/>
              <a:t>rofile </a:t>
            </a:r>
            <a:r>
              <a:rPr lang="en-US" sz="2000" u="sng" dirty="0"/>
              <a:t>d</a:t>
            </a:r>
            <a:r>
              <a:rPr lang="en-US" sz="2000" dirty="0"/>
              <a:t>ata </a:t>
            </a:r>
            <a:r>
              <a:rPr lang="en-US" sz="2000" u="sng" dirty="0"/>
              <a:t>d</a:t>
            </a:r>
            <a:r>
              <a:rPr lang="en-US" sz="2000" dirty="0"/>
              <a:t>ecoder</a:t>
            </a:r>
          </a:p>
          <a:p>
            <a:pPr marL="342900" indent="-342900">
              <a:spcBef>
                <a:spcPct val="20000"/>
              </a:spcBef>
              <a:buFontTx/>
              <a:buChar char="•"/>
            </a:pPr>
            <a:r>
              <a:rPr lang="en-US" sz="2000" dirty="0"/>
              <a:t>Saves overhead on target</a:t>
            </a:r>
          </a:p>
          <a:p>
            <a:pPr marL="342900" indent="-342900">
              <a:spcBef>
                <a:spcPct val="20000"/>
              </a:spcBef>
              <a:buFontTx/>
              <a:buChar char="•"/>
            </a:pPr>
            <a:endParaRPr lang="en-US" sz="2000" dirty="0"/>
          </a:p>
          <a:p>
            <a:pPr marL="342900" indent="-342900">
              <a:spcBef>
                <a:spcPct val="20000"/>
              </a:spcBef>
              <a:buFontTx/>
              <a:buChar char="•"/>
            </a:pPr>
            <a:endParaRPr lang="en-US" sz="2000" dirty="0"/>
          </a:p>
          <a:p>
            <a:pPr marL="342900" indent="-342900">
              <a:spcBef>
                <a:spcPct val="20000"/>
              </a:spcBef>
              <a:buFontTx/>
              <a:buChar char="•"/>
            </a:pPr>
            <a:r>
              <a:rPr lang="en-US" sz="2000" dirty="0" smtClean="0"/>
              <a:t>Generates code coverage data</a:t>
            </a:r>
            <a:endParaRPr lang="en-US" sz="2000" dirty="0"/>
          </a:p>
        </p:txBody>
      </p:sp>
      <p:cxnSp>
        <p:nvCxnSpPr>
          <p:cNvPr id="153618" name="AutoShape 18"/>
          <p:cNvCxnSpPr>
            <a:cxnSpLocks noChangeShapeType="1"/>
            <a:stCxn id="153604" idx="4"/>
            <a:endCxn id="153606" idx="0"/>
          </p:cNvCxnSpPr>
          <p:nvPr/>
        </p:nvCxnSpPr>
        <p:spPr bwMode="auto">
          <a:xfrm flipH="1">
            <a:off x="2528888" y="1709738"/>
            <a:ext cx="22225" cy="204787"/>
          </a:xfrm>
          <a:prstGeom prst="straightConnector1">
            <a:avLst/>
          </a:prstGeom>
          <a:noFill/>
          <a:ln w="9525">
            <a:solidFill>
              <a:schemeClr val="tx1"/>
            </a:solidFill>
            <a:round/>
            <a:headEnd/>
            <a:tailEnd type="triangle" w="med" len="med"/>
          </a:ln>
          <a:effectLst/>
        </p:spPr>
      </p:cxnSp>
      <p:cxnSp>
        <p:nvCxnSpPr>
          <p:cNvPr id="153619" name="AutoShape 19"/>
          <p:cNvCxnSpPr>
            <a:cxnSpLocks noChangeShapeType="1"/>
            <a:stCxn id="153606" idx="2"/>
            <a:endCxn id="153608" idx="0"/>
          </p:cNvCxnSpPr>
          <p:nvPr/>
        </p:nvCxnSpPr>
        <p:spPr bwMode="auto">
          <a:xfrm>
            <a:off x="2528888" y="2260600"/>
            <a:ext cx="22225" cy="182563"/>
          </a:xfrm>
          <a:prstGeom prst="straightConnector1">
            <a:avLst/>
          </a:prstGeom>
          <a:noFill/>
          <a:ln w="9525">
            <a:solidFill>
              <a:schemeClr val="tx1"/>
            </a:solidFill>
            <a:round/>
            <a:headEnd/>
            <a:tailEnd type="triangle" w="med" len="med"/>
          </a:ln>
          <a:effectLst/>
        </p:spPr>
      </p:cxnSp>
      <p:cxnSp>
        <p:nvCxnSpPr>
          <p:cNvPr id="153620" name="AutoShape 20"/>
          <p:cNvCxnSpPr>
            <a:cxnSpLocks noChangeShapeType="1"/>
            <a:stCxn id="153608" idx="4"/>
            <a:endCxn id="153610" idx="0"/>
          </p:cNvCxnSpPr>
          <p:nvPr/>
        </p:nvCxnSpPr>
        <p:spPr bwMode="auto">
          <a:xfrm flipH="1">
            <a:off x="2536825" y="3073400"/>
            <a:ext cx="14288" cy="282575"/>
          </a:xfrm>
          <a:prstGeom prst="straightConnector1">
            <a:avLst/>
          </a:prstGeom>
          <a:noFill/>
          <a:ln w="9525">
            <a:solidFill>
              <a:schemeClr val="tx1"/>
            </a:solidFill>
            <a:round/>
            <a:headEnd/>
            <a:tailEnd type="triangle" w="med" len="med"/>
          </a:ln>
          <a:effectLst/>
        </p:spPr>
      </p:cxnSp>
      <p:cxnSp>
        <p:nvCxnSpPr>
          <p:cNvPr id="153621" name="AutoShape 21"/>
          <p:cNvCxnSpPr>
            <a:cxnSpLocks noChangeShapeType="1"/>
            <a:stCxn id="153610" idx="2"/>
            <a:endCxn id="153612" idx="0"/>
          </p:cNvCxnSpPr>
          <p:nvPr/>
        </p:nvCxnSpPr>
        <p:spPr bwMode="auto">
          <a:xfrm>
            <a:off x="2536825" y="3702050"/>
            <a:ext cx="14288" cy="207963"/>
          </a:xfrm>
          <a:prstGeom prst="straightConnector1">
            <a:avLst/>
          </a:prstGeom>
          <a:noFill/>
          <a:ln w="9525">
            <a:solidFill>
              <a:schemeClr val="tx1"/>
            </a:solidFill>
            <a:round/>
            <a:headEnd/>
            <a:tailEnd type="triangle" w="med" len="med"/>
          </a:ln>
          <a:effectLst/>
        </p:spPr>
      </p:cxnSp>
      <p:cxnSp>
        <p:nvCxnSpPr>
          <p:cNvPr id="153622" name="AutoShape 22"/>
          <p:cNvCxnSpPr>
            <a:cxnSpLocks noChangeShapeType="1"/>
            <a:stCxn id="153612" idx="4"/>
            <a:endCxn id="153614" idx="0"/>
          </p:cNvCxnSpPr>
          <p:nvPr/>
        </p:nvCxnSpPr>
        <p:spPr bwMode="auto">
          <a:xfrm flipH="1">
            <a:off x="2536825" y="4524375"/>
            <a:ext cx="14288" cy="309563"/>
          </a:xfrm>
          <a:prstGeom prst="straightConnector1">
            <a:avLst/>
          </a:prstGeom>
          <a:noFill/>
          <a:ln w="9525">
            <a:solidFill>
              <a:schemeClr val="tx1"/>
            </a:solidFill>
            <a:round/>
            <a:headEnd/>
            <a:tailEnd type="triangle" w="med" len="med"/>
          </a:ln>
          <a:effectLst/>
        </p:spPr>
      </p:cxnSp>
      <p:cxnSp>
        <p:nvCxnSpPr>
          <p:cNvPr id="153623" name="AutoShape 23"/>
          <p:cNvCxnSpPr>
            <a:cxnSpLocks noChangeShapeType="1"/>
            <a:stCxn id="153614" idx="2"/>
            <a:endCxn id="153615" idx="0"/>
          </p:cNvCxnSpPr>
          <p:nvPr/>
        </p:nvCxnSpPr>
        <p:spPr bwMode="auto">
          <a:xfrm rot="16200000" flipH="1">
            <a:off x="2431698" y="5285141"/>
            <a:ext cx="265211" cy="54954"/>
          </a:xfrm>
          <a:prstGeom prst="straightConnector1">
            <a:avLst/>
          </a:prstGeom>
          <a:noFill/>
          <a:ln w="9525">
            <a:solidFill>
              <a:schemeClr val="tx1"/>
            </a:solidFill>
            <a:round/>
            <a:headEnd/>
            <a:tailEnd type="triangle" w="med" len="med"/>
          </a:ln>
          <a:effectLst/>
        </p:spPr>
      </p:cxnSp>
      <p:cxnSp>
        <p:nvCxnSpPr>
          <p:cNvPr id="153624" name="AutoShape 24"/>
          <p:cNvCxnSpPr>
            <a:cxnSpLocks noChangeShapeType="1"/>
            <a:stCxn id="153606" idx="1"/>
            <a:endCxn id="153612" idx="2"/>
          </p:cNvCxnSpPr>
          <p:nvPr/>
        </p:nvCxnSpPr>
        <p:spPr bwMode="auto">
          <a:xfrm rot="10800000" flipV="1">
            <a:off x="542925" y="2087563"/>
            <a:ext cx="820738" cy="2130425"/>
          </a:xfrm>
          <a:prstGeom prst="bentConnector3">
            <a:avLst>
              <a:gd name="adj1" fmla="val 127852"/>
            </a:avLst>
          </a:prstGeom>
          <a:noFill/>
          <a:ln w="9525">
            <a:solidFill>
              <a:schemeClr val="tx1"/>
            </a:solidFill>
            <a:miter lim="800000"/>
            <a:headEnd/>
            <a:tailEnd type="triangle" w="med" len="med"/>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dirty="0"/>
              <a:t>Path </a:t>
            </a:r>
            <a:r>
              <a:rPr lang="en-US" dirty="0" smtClean="0"/>
              <a:t>Profiling – Generate Code Coverage</a:t>
            </a:r>
            <a:endParaRPr lang="en-US" dirty="0"/>
          </a:p>
        </p:txBody>
      </p:sp>
      <p:grpSp>
        <p:nvGrpSpPr>
          <p:cNvPr id="2" name="Group 3"/>
          <p:cNvGrpSpPr>
            <a:grpSpLocks/>
          </p:cNvGrpSpPr>
          <p:nvPr/>
        </p:nvGrpSpPr>
        <p:grpSpPr bwMode="auto">
          <a:xfrm>
            <a:off x="542925" y="990600"/>
            <a:ext cx="4014788" cy="719138"/>
            <a:chOff x="624" y="768"/>
            <a:chExt cx="2160" cy="576"/>
          </a:xfrm>
        </p:grpSpPr>
        <p:sp>
          <p:nvSpPr>
            <p:cNvPr id="153604" name="Oval 4"/>
            <p:cNvSpPr>
              <a:spLocks noChangeArrowheads="1"/>
            </p:cNvSpPr>
            <p:nvPr/>
          </p:nvSpPr>
          <p:spPr bwMode="auto">
            <a:xfrm>
              <a:off x="624" y="768"/>
              <a:ext cx="2160" cy="576"/>
            </a:xfrm>
            <a:prstGeom prst="ellipse">
              <a:avLst/>
            </a:prstGeom>
            <a:noFill/>
            <a:ln w="9525">
              <a:solidFill>
                <a:schemeClr val="tx1"/>
              </a:solidFill>
              <a:round/>
              <a:headEnd/>
              <a:tailEnd/>
            </a:ln>
            <a:effectLst/>
          </p:spPr>
          <p:txBody>
            <a:bodyPr wrap="none" anchor="ctr"/>
            <a:lstStyle/>
            <a:p>
              <a:endParaRPr lang="en-US"/>
            </a:p>
          </p:txBody>
        </p:sp>
        <p:sp>
          <p:nvSpPr>
            <p:cNvPr id="153605" name="Text Box 5"/>
            <p:cNvSpPr txBox="1">
              <a:spLocks noChangeArrowheads="1"/>
            </p:cNvSpPr>
            <p:nvPr/>
          </p:nvSpPr>
          <p:spPr bwMode="auto">
            <a:xfrm>
              <a:off x="720" y="940"/>
              <a:ext cx="1968" cy="269"/>
            </a:xfrm>
            <a:prstGeom prst="rect">
              <a:avLst/>
            </a:prstGeom>
            <a:noFill/>
            <a:ln w="9525">
              <a:noFill/>
              <a:miter lim="800000"/>
              <a:headEnd/>
              <a:tailEnd/>
            </a:ln>
            <a:effectLst/>
          </p:spPr>
          <p:txBody>
            <a:bodyPr>
              <a:spAutoFit/>
            </a:bodyPr>
            <a:lstStyle/>
            <a:p>
              <a:pPr algn="ctr">
                <a:spcBef>
                  <a:spcPct val="50000"/>
                </a:spcBef>
              </a:pPr>
              <a:r>
                <a:rPr lang="en-US" sz="1600" b="1">
                  <a:latin typeface="Courier New" pitchFamily="49" charset="0"/>
                </a:rPr>
                <a:t>cl6x --gen_profile_info</a:t>
              </a:r>
            </a:p>
          </p:txBody>
        </p:sp>
      </p:grpSp>
      <p:sp>
        <p:nvSpPr>
          <p:cNvPr id="153606" name="Text Box 6"/>
          <p:cNvSpPr txBox="1">
            <a:spLocks noChangeArrowheads="1"/>
          </p:cNvSpPr>
          <p:nvPr/>
        </p:nvSpPr>
        <p:spPr bwMode="auto">
          <a:xfrm>
            <a:off x="1363663" y="1914525"/>
            <a:ext cx="2330450" cy="346075"/>
          </a:xfrm>
          <a:prstGeom prst="rect">
            <a:avLst/>
          </a:prstGeom>
          <a:noFill/>
          <a:ln w="9525">
            <a:solidFill>
              <a:schemeClr val="tx1"/>
            </a:solidFill>
            <a:miter lim="800000"/>
            <a:headEnd/>
            <a:tailEnd/>
          </a:ln>
          <a:effectLst/>
        </p:spPr>
        <p:txBody>
          <a:bodyPr>
            <a:spAutoFit/>
          </a:bodyPr>
          <a:lstStyle/>
          <a:p>
            <a:pPr algn="ctr">
              <a:spcBef>
                <a:spcPct val="50000"/>
              </a:spcBef>
            </a:pPr>
            <a:r>
              <a:rPr lang="en-US" sz="1600" b="1" dirty="0" err="1" smtClean="0">
                <a:latin typeface="Courier New" pitchFamily="49" charset="0"/>
              </a:rPr>
              <a:t>app.out</a:t>
            </a:r>
            <a:endParaRPr lang="en-US" sz="1600" b="1" dirty="0">
              <a:latin typeface="Courier New" pitchFamily="49" charset="0"/>
            </a:endParaRPr>
          </a:p>
        </p:txBody>
      </p:sp>
      <p:grpSp>
        <p:nvGrpSpPr>
          <p:cNvPr id="3" name="Group 7"/>
          <p:cNvGrpSpPr>
            <a:grpSpLocks/>
          </p:cNvGrpSpPr>
          <p:nvPr/>
        </p:nvGrpSpPr>
        <p:grpSpPr bwMode="auto">
          <a:xfrm>
            <a:off x="542925" y="2443163"/>
            <a:ext cx="4014788" cy="630237"/>
            <a:chOff x="624" y="768"/>
            <a:chExt cx="2160" cy="576"/>
          </a:xfrm>
        </p:grpSpPr>
        <p:sp>
          <p:nvSpPr>
            <p:cNvPr id="153608" name="Oval 8"/>
            <p:cNvSpPr>
              <a:spLocks noChangeArrowheads="1"/>
            </p:cNvSpPr>
            <p:nvPr/>
          </p:nvSpPr>
          <p:spPr bwMode="auto">
            <a:xfrm>
              <a:off x="624" y="768"/>
              <a:ext cx="2160" cy="576"/>
            </a:xfrm>
            <a:prstGeom prst="ellipse">
              <a:avLst/>
            </a:prstGeom>
            <a:noFill/>
            <a:ln w="9525">
              <a:solidFill>
                <a:schemeClr val="tx1"/>
              </a:solidFill>
              <a:round/>
              <a:headEnd/>
              <a:tailEnd/>
            </a:ln>
            <a:effectLst/>
          </p:spPr>
          <p:txBody>
            <a:bodyPr wrap="none" anchor="ctr"/>
            <a:lstStyle/>
            <a:p>
              <a:endParaRPr lang="en-US"/>
            </a:p>
          </p:txBody>
        </p:sp>
        <p:sp>
          <p:nvSpPr>
            <p:cNvPr id="153609" name="Text Box 9"/>
            <p:cNvSpPr txBox="1">
              <a:spLocks noChangeArrowheads="1"/>
            </p:cNvSpPr>
            <p:nvPr/>
          </p:nvSpPr>
          <p:spPr bwMode="auto">
            <a:xfrm>
              <a:off x="720" y="941"/>
              <a:ext cx="1968" cy="307"/>
            </a:xfrm>
            <a:prstGeom prst="rect">
              <a:avLst/>
            </a:prstGeom>
            <a:noFill/>
            <a:ln w="9525">
              <a:noFill/>
              <a:miter lim="800000"/>
              <a:headEnd/>
              <a:tailEnd/>
            </a:ln>
            <a:effectLst/>
          </p:spPr>
          <p:txBody>
            <a:bodyPr>
              <a:spAutoFit/>
            </a:bodyPr>
            <a:lstStyle/>
            <a:p>
              <a:pPr algn="ctr">
                <a:spcBef>
                  <a:spcPct val="50000"/>
                </a:spcBef>
              </a:pPr>
              <a:r>
                <a:rPr lang="en-US" sz="1600" b="1">
                  <a:latin typeface="Courier New" pitchFamily="49" charset="0"/>
                </a:rPr>
                <a:t>Execute</a:t>
              </a:r>
            </a:p>
          </p:txBody>
        </p:sp>
      </p:grpSp>
      <p:sp>
        <p:nvSpPr>
          <p:cNvPr id="153610" name="Text Box 10"/>
          <p:cNvSpPr txBox="1">
            <a:spLocks noChangeArrowheads="1"/>
          </p:cNvSpPr>
          <p:nvPr/>
        </p:nvSpPr>
        <p:spPr bwMode="auto">
          <a:xfrm>
            <a:off x="1366838" y="3355975"/>
            <a:ext cx="2339975" cy="346075"/>
          </a:xfrm>
          <a:prstGeom prst="rect">
            <a:avLst/>
          </a:prstGeom>
          <a:noFill/>
          <a:ln w="9525">
            <a:solidFill>
              <a:schemeClr val="tx1"/>
            </a:solidFill>
            <a:miter lim="800000"/>
            <a:headEnd/>
            <a:tailEnd/>
          </a:ln>
          <a:effectLst/>
        </p:spPr>
        <p:txBody>
          <a:bodyPr>
            <a:spAutoFit/>
          </a:bodyPr>
          <a:lstStyle/>
          <a:p>
            <a:pPr algn="ctr">
              <a:spcBef>
                <a:spcPct val="50000"/>
              </a:spcBef>
            </a:pPr>
            <a:r>
              <a:rPr lang="en-US" sz="1600" b="1">
                <a:latin typeface="Courier New" pitchFamily="49" charset="0"/>
              </a:rPr>
              <a:t>pprofout.pdat</a:t>
            </a:r>
          </a:p>
        </p:txBody>
      </p:sp>
      <p:grpSp>
        <p:nvGrpSpPr>
          <p:cNvPr id="4" name="Group 11"/>
          <p:cNvGrpSpPr>
            <a:grpSpLocks/>
          </p:cNvGrpSpPr>
          <p:nvPr/>
        </p:nvGrpSpPr>
        <p:grpSpPr bwMode="auto">
          <a:xfrm>
            <a:off x="542925" y="3910013"/>
            <a:ext cx="4014788" cy="614362"/>
            <a:chOff x="624" y="768"/>
            <a:chExt cx="2160" cy="576"/>
          </a:xfrm>
        </p:grpSpPr>
        <p:sp>
          <p:nvSpPr>
            <p:cNvPr id="153612" name="Oval 12"/>
            <p:cNvSpPr>
              <a:spLocks noChangeArrowheads="1"/>
            </p:cNvSpPr>
            <p:nvPr/>
          </p:nvSpPr>
          <p:spPr bwMode="auto">
            <a:xfrm>
              <a:off x="624" y="768"/>
              <a:ext cx="2160" cy="576"/>
            </a:xfrm>
            <a:prstGeom prst="ellipse">
              <a:avLst/>
            </a:prstGeom>
            <a:noFill/>
            <a:ln w="9525">
              <a:solidFill>
                <a:schemeClr val="tx1"/>
              </a:solidFill>
              <a:round/>
              <a:headEnd/>
              <a:tailEnd/>
            </a:ln>
            <a:effectLst/>
          </p:spPr>
          <p:txBody>
            <a:bodyPr wrap="none" anchor="ctr"/>
            <a:lstStyle/>
            <a:p>
              <a:endParaRPr lang="en-US"/>
            </a:p>
          </p:txBody>
        </p:sp>
        <p:sp>
          <p:nvSpPr>
            <p:cNvPr id="153613" name="Text Box 13"/>
            <p:cNvSpPr txBox="1">
              <a:spLocks noChangeArrowheads="1"/>
            </p:cNvSpPr>
            <p:nvPr/>
          </p:nvSpPr>
          <p:spPr bwMode="auto">
            <a:xfrm>
              <a:off x="720" y="941"/>
              <a:ext cx="1968" cy="315"/>
            </a:xfrm>
            <a:prstGeom prst="rect">
              <a:avLst/>
            </a:prstGeom>
            <a:noFill/>
            <a:ln w="9525">
              <a:noFill/>
              <a:miter lim="800000"/>
              <a:headEnd/>
              <a:tailEnd/>
            </a:ln>
            <a:effectLst/>
          </p:spPr>
          <p:txBody>
            <a:bodyPr>
              <a:spAutoFit/>
            </a:bodyPr>
            <a:lstStyle/>
            <a:p>
              <a:pPr algn="ctr">
                <a:spcBef>
                  <a:spcPct val="50000"/>
                </a:spcBef>
              </a:pPr>
              <a:r>
                <a:rPr lang="en-US" sz="1600" b="1">
                  <a:latin typeface="Courier New" pitchFamily="49" charset="0"/>
                </a:rPr>
                <a:t>pdd6x</a:t>
              </a:r>
            </a:p>
          </p:txBody>
        </p:sp>
      </p:grpSp>
      <p:sp>
        <p:nvSpPr>
          <p:cNvPr id="153614" name="Text Box 14"/>
          <p:cNvSpPr txBox="1">
            <a:spLocks noChangeArrowheads="1"/>
          </p:cNvSpPr>
          <p:nvPr/>
        </p:nvSpPr>
        <p:spPr bwMode="auto">
          <a:xfrm>
            <a:off x="1366838" y="4833938"/>
            <a:ext cx="2339975" cy="346075"/>
          </a:xfrm>
          <a:prstGeom prst="rect">
            <a:avLst/>
          </a:prstGeom>
          <a:noFill/>
          <a:ln w="9525">
            <a:solidFill>
              <a:schemeClr val="tx1"/>
            </a:solidFill>
            <a:miter lim="800000"/>
            <a:headEnd/>
            <a:tailEnd/>
          </a:ln>
          <a:effectLst/>
        </p:spPr>
        <p:txBody>
          <a:bodyPr>
            <a:spAutoFit/>
          </a:bodyPr>
          <a:lstStyle/>
          <a:p>
            <a:pPr algn="ctr">
              <a:spcBef>
                <a:spcPct val="50000"/>
              </a:spcBef>
            </a:pPr>
            <a:r>
              <a:rPr lang="en-US" sz="1600" b="1" dirty="0" smtClean="0">
                <a:latin typeface="Courier New" pitchFamily="49" charset="0"/>
              </a:rPr>
              <a:t>test.prf</a:t>
            </a:r>
            <a:endParaRPr lang="en-US" sz="1600" b="1" dirty="0">
              <a:latin typeface="Courier New" pitchFamily="49" charset="0"/>
            </a:endParaRPr>
          </a:p>
        </p:txBody>
      </p:sp>
      <p:sp>
        <p:nvSpPr>
          <p:cNvPr id="153615" name="Oval 15"/>
          <p:cNvSpPr>
            <a:spLocks noChangeArrowheads="1"/>
          </p:cNvSpPr>
          <p:nvPr/>
        </p:nvSpPr>
        <p:spPr bwMode="auto">
          <a:xfrm>
            <a:off x="251520" y="5445224"/>
            <a:ext cx="4680520" cy="792088"/>
          </a:xfrm>
          <a:prstGeom prst="ellipse">
            <a:avLst/>
          </a:prstGeom>
          <a:noFill/>
          <a:ln w="9525">
            <a:solidFill>
              <a:schemeClr val="tx1"/>
            </a:solidFill>
            <a:round/>
            <a:headEnd/>
            <a:tailEnd/>
          </a:ln>
          <a:effectLst/>
        </p:spPr>
        <p:txBody>
          <a:bodyPr wrap="none" anchor="ctr"/>
          <a:lstStyle/>
          <a:p>
            <a:endParaRPr lang="en-US"/>
          </a:p>
        </p:txBody>
      </p:sp>
      <p:sp>
        <p:nvSpPr>
          <p:cNvPr id="153616" name="Text Box 16"/>
          <p:cNvSpPr txBox="1">
            <a:spLocks noChangeArrowheads="1"/>
          </p:cNvSpPr>
          <p:nvPr/>
        </p:nvSpPr>
        <p:spPr bwMode="auto">
          <a:xfrm>
            <a:off x="251520" y="5589240"/>
            <a:ext cx="4536504" cy="584775"/>
          </a:xfrm>
          <a:prstGeom prst="rect">
            <a:avLst/>
          </a:prstGeom>
          <a:noFill/>
          <a:ln w="9525">
            <a:noFill/>
            <a:miter lim="800000"/>
            <a:headEnd/>
            <a:tailEnd/>
          </a:ln>
          <a:effectLst/>
        </p:spPr>
        <p:txBody>
          <a:bodyPr wrap="square">
            <a:spAutoFit/>
          </a:bodyPr>
          <a:lstStyle/>
          <a:p>
            <a:pPr lvl="1"/>
            <a:r>
              <a:rPr lang="en-US" sz="1600" b="1" dirty="0" smtClean="0">
                <a:latin typeface="Courier New" pitchFamily="49" charset="0"/>
                <a:cs typeface="Courier New" pitchFamily="49" charset="0"/>
              </a:rPr>
              <a:t>cl6x -</a:t>
            </a:r>
            <a:r>
              <a:rPr lang="en-US" sz="1600" b="1" dirty="0" err="1" smtClean="0">
                <a:latin typeface="Courier New" pitchFamily="49" charset="0"/>
                <a:cs typeface="Courier New" pitchFamily="49" charset="0"/>
              </a:rPr>
              <a:t>use_profile_info</a:t>
            </a:r>
            <a:r>
              <a:rPr lang="en-US" sz="1600" b="1" dirty="0" smtClean="0">
                <a:latin typeface="Courier New" pitchFamily="49" charset="0"/>
                <a:cs typeface="Courier New" pitchFamily="49" charset="0"/>
              </a:rPr>
              <a:t>=test.prf --</a:t>
            </a:r>
            <a:r>
              <a:rPr lang="en-US" sz="1600" b="1" dirty="0" err="1" smtClean="0">
                <a:latin typeface="Courier New" pitchFamily="49" charset="0"/>
                <a:cs typeface="Courier New" pitchFamily="49" charset="0"/>
              </a:rPr>
              <a:t>onlycodecov</a:t>
            </a:r>
            <a:endParaRPr lang="en-US" sz="1600" b="1" dirty="0">
              <a:latin typeface="Courier New" pitchFamily="49" charset="0"/>
              <a:cs typeface="Courier New" pitchFamily="49" charset="0"/>
            </a:endParaRPr>
          </a:p>
        </p:txBody>
      </p:sp>
      <p:sp>
        <p:nvSpPr>
          <p:cNvPr id="153617" name="Rectangle 17"/>
          <p:cNvSpPr>
            <a:spLocks noChangeArrowheads="1"/>
          </p:cNvSpPr>
          <p:nvPr/>
        </p:nvSpPr>
        <p:spPr bwMode="auto">
          <a:xfrm>
            <a:off x="5076056" y="908720"/>
            <a:ext cx="3771900" cy="5299075"/>
          </a:xfrm>
          <a:prstGeom prst="rect">
            <a:avLst/>
          </a:prstGeom>
          <a:noFill/>
          <a:ln w="9525">
            <a:noFill/>
            <a:miter lim="800000"/>
            <a:headEnd/>
            <a:tailEnd/>
          </a:ln>
          <a:effectLst/>
        </p:spPr>
        <p:txBody>
          <a:bodyPr/>
          <a:lstStyle/>
          <a:p>
            <a:pPr marL="342900" indent="-342900">
              <a:spcBef>
                <a:spcPct val="20000"/>
              </a:spcBef>
              <a:buFontTx/>
              <a:buChar char="•"/>
            </a:pPr>
            <a:r>
              <a:rPr lang="en-US" sz="2000" dirty="0"/>
              <a:t>Build and link to create </a:t>
            </a:r>
            <a:r>
              <a:rPr lang="en-US" sz="2000" u="sng" dirty="0"/>
              <a:t>instrumented</a:t>
            </a:r>
            <a:r>
              <a:rPr lang="en-US" sz="2000" dirty="0"/>
              <a:t> executable</a:t>
            </a:r>
          </a:p>
          <a:p>
            <a:pPr marL="342900" indent="-342900">
              <a:spcBef>
                <a:spcPct val="20000"/>
              </a:spcBef>
              <a:buFontTx/>
              <a:buChar char="•"/>
            </a:pPr>
            <a:endParaRPr lang="en-US" sz="2000" dirty="0"/>
          </a:p>
          <a:p>
            <a:pPr marL="342900" indent="-342900">
              <a:spcBef>
                <a:spcPct val="20000"/>
              </a:spcBef>
              <a:buFontTx/>
              <a:buChar char="•"/>
            </a:pPr>
            <a:endParaRPr lang="en-US" sz="2000" dirty="0" smtClean="0"/>
          </a:p>
          <a:p>
            <a:pPr marL="342900" indent="-342900">
              <a:spcBef>
                <a:spcPct val="20000"/>
              </a:spcBef>
            </a:pPr>
            <a:endParaRPr lang="en-US" sz="2000" dirty="0" smtClean="0"/>
          </a:p>
          <a:p>
            <a:pPr marL="342900" indent="-342900">
              <a:spcBef>
                <a:spcPct val="20000"/>
              </a:spcBef>
              <a:buFontTx/>
              <a:buChar char="•"/>
            </a:pPr>
            <a:r>
              <a:rPr lang="en-US" sz="2000" dirty="0" smtClean="0"/>
              <a:t>RTS </a:t>
            </a:r>
            <a:r>
              <a:rPr lang="en-US" sz="2000" dirty="0"/>
              <a:t>function writes </a:t>
            </a:r>
            <a:r>
              <a:rPr lang="en-US" sz="2000" dirty="0" err="1"/>
              <a:t>pprofout.pdat</a:t>
            </a:r>
            <a:r>
              <a:rPr lang="en-US" sz="2000" dirty="0"/>
              <a:t> via C I/O</a:t>
            </a:r>
          </a:p>
          <a:p>
            <a:pPr marL="342900" indent="-342900">
              <a:spcBef>
                <a:spcPct val="20000"/>
              </a:spcBef>
              <a:buFontTx/>
              <a:buChar char="•"/>
            </a:pPr>
            <a:endParaRPr lang="en-US" sz="2000" dirty="0"/>
          </a:p>
          <a:p>
            <a:pPr marL="342900" indent="-342900">
              <a:spcBef>
                <a:spcPct val="20000"/>
              </a:spcBef>
              <a:buFontTx/>
              <a:buChar char="•"/>
            </a:pPr>
            <a:r>
              <a:rPr lang="en-US" sz="2000" u="sng" dirty="0"/>
              <a:t>P</a:t>
            </a:r>
            <a:r>
              <a:rPr lang="en-US" sz="2000" dirty="0"/>
              <a:t>rofile </a:t>
            </a:r>
            <a:r>
              <a:rPr lang="en-US" sz="2000" u="sng" dirty="0"/>
              <a:t>d</a:t>
            </a:r>
            <a:r>
              <a:rPr lang="en-US" sz="2000" dirty="0"/>
              <a:t>ata </a:t>
            </a:r>
            <a:r>
              <a:rPr lang="en-US" sz="2000" u="sng" dirty="0"/>
              <a:t>d</a:t>
            </a:r>
            <a:r>
              <a:rPr lang="en-US" sz="2000" dirty="0"/>
              <a:t>ecoder</a:t>
            </a:r>
          </a:p>
          <a:p>
            <a:pPr marL="342900" indent="-342900">
              <a:spcBef>
                <a:spcPct val="20000"/>
              </a:spcBef>
              <a:buFontTx/>
              <a:buChar char="•"/>
            </a:pPr>
            <a:r>
              <a:rPr lang="en-US" sz="2000" dirty="0"/>
              <a:t>Saves overhead on target</a:t>
            </a:r>
          </a:p>
          <a:p>
            <a:pPr marL="342900" indent="-342900">
              <a:spcBef>
                <a:spcPct val="20000"/>
              </a:spcBef>
              <a:buFontTx/>
              <a:buChar char="•"/>
            </a:pPr>
            <a:endParaRPr lang="en-US" sz="2000" dirty="0"/>
          </a:p>
          <a:p>
            <a:pPr marL="342900" indent="-342900">
              <a:spcBef>
                <a:spcPct val="20000"/>
              </a:spcBef>
              <a:buFontTx/>
              <a:buChar char="•"/>
            </a:pPr>
            <a:endParaRPr lang="en-US" sz="2000" dirty="0"/>
          </a:p>
          <a:p>
            <a:pPr marL="342900" indent="-342900">
              <a:spcBef>
                <a:spcPct val="20000"/>
              </a:spcBef>
              <a:buFontTx/>
              <a:buChar char="•"/>
            </a:pPr>
            <a:r>
              <a:rPr lang="en-US" sz="2000" dirty="0" smtClean="0"/>
              <a:t>Generates code coverage data</a:t>
            </a:r>
            <a:endParaRPr lang="en-US" sz="2000" dirty="0"/>
          </a:p>
        </p:txBody>
      </p:sp>
      <p:cxnSp>
        <p:nvCxnSpPr>
          <p:cNvPr id="153618" name="AutoShape 18"/>
          <p:cNvCxnSpPr>
            <a:cxnSpLocks noChangeShapeType="1"/>
            <a:stCxn id="153604" idx="4"/>
            <a:endCxn id="153606" idx="0"/>
          </p:cNvCxnSpPr>
          <p:nvPr/>
        </p:nvCxnSpPr>
        <p:spPr bwMode="auto">
          <a:xfrm flipH="1">
            <a:off x="2528888" y="1709738"/>
            <a:ext cx="22225" cy="204787"/>
          </a:xfrm>
          <a:prstGeom prst="straightConnector1">
            <a:avLst/>
          </a:prstGeom>
          <a:noFill/>
          <a:ln w="9525">
            <a:solidFill>
              <a:schemeClr val="tx1"/>
            </a:solidFill>
            <a:round/>
            <a:headEnd/>
            <a:tailEnd type="triangle" w="med" len="med"/>
          </a:ln>
          <a:effectLst/>
        </p:spPr>
      </p:cxnSp>
      <p:cxnSp>
        <p:nvCxnSpPr>
          <p:cNvPr id="153619" name="AutoShape 19"/>
          <p:cNvCxnSpPr>
            <a:cxnSpLocks noChangeShapeType="1"/>
            <a:stCxn id="153606" idx="2"/>
            <a:endCxn id="153608" idx="0"/>
          </p:cNvCxnSpPr>
          <p:nvPr/>
        </p:nvCxnSpPr>
        <p:spPr bwMode="auto">
          <a:xfrm>
            <a:off x="2528888" y="2260600"/>
            <a:ext cx="22225" cy="182563"/>
          </a:xfrm>
          <a:prstGeom prst="straightConnector1">
            <a:avLst/>
          </a:prstGeom>
          <a:noFill/>
          <a:ln w="9525">
            <a:solidFill>
              <a:schemeClr val="tx1"/>
            </a:solidFill>
            <a:round/>
            <a:headEnd/>
            <a:tailEnd type="triangle" w="med" len="med"/>
          </a:ln>
          <a:effectLst/>
        </p:spPr>
      </p:cxnSp>
      <p:cxnSp>
        <p:nvCxnSpPr>
          <p:cNvPr id="153620" name="AutoShape 20"/>
          <p:cNvCxnSpPr>
            <a:cxnSpLocks noChangeShapeType="1"/>
            <a:stCxn id="153608" idx="4"/>
            <a:endCxn id="153610" idx="0"/>
          </p:cNvCxnSpPr>
          <p:nvPr/>
        </p:nvCxnSpPr>
        <p:spPr bwMode="auto">
          <a:xfrm flipH="1">
            <a:off x="2536825" y="3073400"/>
            <a:ext cx="14288" cy="282575"/>
          </a:xfrm>
          <a:prstGeom prst="straightConnector1">
            <a:avLst/>
          </a:prstGeom>
          <a:noFill/>
          <a:ln w="9525">
            <a:solidFill>
              <a:schemeClr val="tx1"/>
            </a:solidFill>
            <a:round/>
            <a:headEnd/>
            <a:tailEnd type="triangle" w="med" len="med"/>
          </a:ln>
          <a:effectLst/>
        </p:spPr>
      </p:cxnSp>
      <p:cxnSp>
        <p:nvCxnSpPr>
          <p:cNvPr id="153621" name="AutoShape 21"/>
          <p:cNvCxnSpPr>
            <a:cxnSpLocks noChangeShapeType="1"/>
            <a:stCxn id="153610" idx="2"/>
            <a:endCxn id="153612" idx="0"/>
          </p:cNvCxnSpPr>
          <p:nvPr/>
        </p:nvCxnSpPr>
        <p:spPr bwMode="auto">
          <a:xfrm>
            <a:off x="2536825" y="3702050"/>
            <a:ext cx="14288" cy="207963"/>
          </a:xfrm>
          <a:prstGeom prst="straightConnector1">
            <a:avLst/>
          </a:prstGeom>
          <a:noFill/>
          <a:ln w="9525">
            <a:solidFill>
              <a:schemeClr val="tx1"/>
            </a:solidFill>
            <a:round/>
            <a:headEnd/>
            <a:tailEnd type="triangle" w="med" len="med"/>
          </a:ln>
          <a:effectLst/>
        </p:spPr>
      </p:cxnSp>
      <p:cxnSp>
        <p:nvCxnSpPr>
          <p:cNvPr id="153622" name="AutoShape 22"/>
          <p:cNvCxnSpPr>
            <a:cxnSpLocks noChangeShapeType="1"/>
            <a:stCxn id="153612" idx="4"/>
            <a:endCxn id="153614" idx="0"/>
          </p:cNvCxnSpPr>
          <p:nvPr/>
        </p:nvCxnSpPr>
        <p:spPr bwMode="auto">
          <a:xfrm flipH="1">
            <a:off x="2536825" y="4524375"/>
            <a:ext cx="14288" cy="309563"/>
          </a:xfrm>
          <a:prstGeom prst="straightConnector1">
            <a:avLst/>
          </a:prstGeom>
          <a:noFill/>
          <a:ln w="9525">
            <a:solidFill>
              <a:schemeClr val="tx1"/>
            </a:solidFill>
            <a:round/>
            <a:headEnd/>
            <a:tailEnd type="triangle" w="med" len="med"/>
          </a:ln>
          <a:effectLst/>
        </p:spPr>
      </p:cxnSp>
      <p:cxnSp>
        <p:nvCxnSpPr>
          <p:cNvPr id="153623" name="AutoShape 23"/>
          <p:cNvCxnSpPr>
            <a:cxnSpLocks noChangeShapeType="1"/>
            <a:stCxn id="153614" idx="2"/>
            <a:endCxn id="153615" idx="0"/>
          </p:cNvCxnSpPr>
          <p:nvPr/>
        </p:nvCxnSpPr>
        <p:spPr bwMode="auto">
          <a:xfrm rot="16200000" flipH="1">
            <a:off x="2431698" y="5285141"/>
            <a:ext cx="265211" cy="54954"/>
          </a:xfrm>
          <a:prstGeom prst="straightConnector1">
            <a:avLst/>
          </a:prstGeom>
          <a:noFill/>
          <a:ln w="9525">
            <a:solidFill>
              <a:schemeClr val="tx1"/>
            </a:solidFill>
            <a:round/>
            <a:headEnd/>
            <a:tailEnd type="triangle" w="med" len="med"/>
          </a:ln>
          <a:effectLst/>
        </p:spPr>
      </p:cxnSp>
      <p:cxnSp>
        <p:nvCxnSpPr>
          <p:cNvPr id="153624" name="AutoShape 24"/>
          <p:cNvCxnSpPr>
            <a:cxnSpLocks noChangeShapeType="1"/>
            <a:stCxn id="153606" idx="1"/>
            <a:endCxn id="153612" idx="2"/>
          </p:cNvCxnSpPr>
          <p:nvPr/>
        </p:nvCxnSpPr>
        <p:spPr bwMode="auto">
          <a:xfrm rot="10800000" flipV="1">
            <a:off x="542925" y="2087563"/>
            <a:ext cx="820738" cy="2130425"/>
          </a:xfrm>
          <a:prstGeom prst="bentConnector3">
            <a:avLst>
              <a:gd name="adj1" fmla="val 127852"/>
            </a:avLst>
          </a:prstGeom>
          <a:noFill/>
          <a:ln w="9525">
            <a:solidFill>
              <a:schemeClr val="tx1"/>
            </a:solidFill>
            <a:miter lim="800000"/>
            <a:headEnd/>
            <a:tailEnd type="triangle" w="med" len="med"/>
          </a:ln>
          <a:effectLst/>
        </p:spPr>
      </p:cxnSp>
      <p:sp>
        <p:nvSpPr>
          <p:cNvPr id="35" name="Rectangle 34"/>
          <p:cNvSpPr/>
          <p:nvPr/>
        </p:nvSpPr>
        <p:spPr>
          <a:xfrm>
            <a:off x="107504" y="3861048"/>
            <a:ext cx="4896544" cy="2448272"/>
          </a:xfrm>
          <a:prstGeom prst="rect">
            <a:avLst/>
          </a:prstGeom>
          <a:noFill/>
          <a:ln>
            <a:solidFill>
              <a:srgbClr val="33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44" name="Picture 8" descr="C:\Apps\CCSTraining\_MODULES\Code_Coverage\Materials\ss\cc14b.png"/>
          <p:cNvPicPr>
            <a:picLocks noChangeAspect="1" noChangeArrowheads="1"/>
          </p:cNvPicPr>
          <p:nvPr/>
        </p:nvPicPr>
        <p:blipFill>
          <a:blip r:embed="rId3" cstate="print"/>
          <a:srcRect/>
          <a:stretch>
            <a:fillRect/>
          </a:stretch>
        </p:blipFill>
        <p:spPr bwMode="auto">
          <a:xfrm>
            <a:off x="107504" y="3861048"/>
            <a:ext cx="4867275" cy="2390775"/>
          </a:xfrm>
          <a:prstGeom prst="rect">
            <a:avLst/>
          </a:prstGeom>
          <a:noFill/>
        </p:spPr>
      </p:pic>
      <p:sp>
        <p:nvSpPr>
          <p:cNvPr id="43" name="Rounded Rectangle 16"/>
          <p:cNvSpPr>
            <a:spLocks noChangeArrowheads="1"/>
          </p:cNvSpPr>
          <p:nvPr/>
        </p:nvSpPr>
        <p:spPr bwMode="auto">
          <a:xfrm>
            <a:off x="1691680" y="5373216"/>
            <a:ext cx="2304256" cy="510778"/>
          </a:xfrm>
          <a:prstGeom prst="roundRect">
            <a:avLst>
              <a:gd name="adj" fmla="val 16667"/>
            </a:avLst>
          </a:prstGeom>
          <a:solidFill>
            <a:srgbClr val="9F98FE"/>
          </a:solidFill>
          <a:ln w="12700" algn="ctr">
            <a:solidFill>
              <a:schemeClr val="tx1"/>
            </a:solidFill>
            <a:round/>
            <a:headEnd type="none" w="sm" len="sm"/>
            <a:tailEnd type="none" w="sm" len="sm"/>
          </a:ln>
        </p:spPr>
        <p:txBody>
          <a:bodyPr wrap="square">
            <a:spAutoFit/>
          </a:bodyPr>
          <a:lstStyle/>
          <a:p>
            <a:r>
              <a:rPr lang="en-CA" sz="1200" b="1" dirty="0" smtClean="0"/>
              <a:t>Handled by CCS </a:t>
            </a:r>
            <a:r>
              <a:rPr lang="en-CA" sz="1200" b="1" dirty="0" err="1" smtClean="0"/>
              <a:t>CodeGen</a:t>
            </a:r>
            <a:r>
              <a:rPr lang="en-CA" sz="1200" b="1" dirty="0" smtClean="0"/>
              <a:t> Code Coverage processer</a:t>
            </a:r>
            <a:endParaRPr lang="en-CA" sz="1200" b="1" dirty="0"/>
          </a:p>
        </p:txBody>
      </p:sp>
      <p:pic>
        <p:nvPicPr>
          <p:cNvPr id="14346" name="Picture 10" descr="C:\Apps\CCSTraining\_MODULES\Code_Coverage\Materials\ss\cc12b.png"/>
          <p:cNvPicPr>
            <a:picLocks noChangeAspect="1" noChangeArrowheads="1"/>
          </p:cNvPicPr>
          <p:nvPr/>
        </p:nvPicPr>
        <p:blipFill>
          <a:blip r:embed="rId4" cstate="print"/>
          <a:srcRect/>
          <a:stretch>
            <a:fillRect/>
          </a:stretch>
        </p:blipFill>
        <p:spPr bwMode="auto">
          <a:xfrm>
            <a:off x="2627784" y="3789040"/>
            <a:ext cx="2495550" cy="1295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inalPowerpoint">
  <a:themeElements>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themeOverride>
</file>

<file path=docProps/app.xml><?xml version="1.0" encoding="utf-8"?>
<Properties xmlns="http://schemas.openxmlformats.org/officeDocument/2006/extended-properties" xmlns:vt="http://schemas.openxmlformats.org/officeDocument/2006/docPropsVTypes">
  <Template>TI_PPT_template</Template>
  <TotalTime>37377</TotalTime>
  <Words>1358</Words>
  <Application>Microsoft Office PowerPoint</Application>
  <PresentationFormat>On-screen Show (4:3)</PresentationFormat>
  <Paragraphs>228</Paragraphs>
  <Slides>25</Slides>
  <Notes>25</Notes>
  <HiddenSlides>2</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FinalPowerpoint</vt:lpstr>
      <vt:lpstr>Code Coverage</vt:lpstr>
      <vt:lpstr>Code Coverage</vt:lpstr>
      <vt:lpstr>Code Coverage Tools with CCS</vt:lpstr>
      <vt:lpstr>Simulation Code Coverage Tool</vt:lpstr>
      <vt:lpstr>Simulation Code Coverage Tool: Limitations</vt:lpstr>
      <vt:lpstr>Compiler Code Coverage Tool</vt:lpstr>
      <vt:lpstr>Path Profiling</vt:lpstr>
      <vt:lpstr>Path Profiling – Generate Code Coverage</vt:lpstr>
      <vt:lpstr>Path Profiling – Generate Code Coverage</vt:lpstr>
      <vt:lpstr>Path Profiling Details</vt:lpstr>
      <vt:lpstr>Profiling Overhead</vt:lpstr>
      <vt:lpstr>Profiling Limitations</vt:lpstr>
      <vt:lpstr>Reduce Profile Overhead</vt:lpstr>
      <vt:lpstr>LABS</vt:lpstr>
      <vt:lpstr>LAB conventions</vt:lpstr>
      <vt:lpstr>Simulation Code Coverage: Exercise Summary</vt:lpstr>
      <vt:lpstr>Import/Build/Load ‘MainSort’ Project</vt:lpstr>
      <vt:lpstr>Enable Code Coverage Collection</vt:lpstr>
      <vt:lpstr>Collect Coverage Data and View Results</vt:lpstr>
      <vt:lpstr>View Function and Line Coverage Results</vt:lpstr>
      <vt:lpstr>CGT Path Profiling Tool: Exercise Summary</vt:lpstr>
      <vt:lpstr>Enable Compiler Path Profiling Collection</vt:lpstr>
      <vt:lpstr>OPTIONAL: Change Active Target Configuration</vt:lpstr>
      <vt:lpstr>Collect Path Profile Data and View Code Coverage Results</vt:lpstr>
      <vt:lpstr>CodeGen Line Code Coverage Results</vt:lpstr>
    </vt:vector>
  </TitlesOfParts>
  <Company>Texas Instruments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 Overview Workshop</dc:title>
  <dc:subject>Code Composer Studio</dc:subject>
  <dc:creator>Ki-Soo Lee &amp; John Stevenson</dc:creator>
  <cp:lastModifiedBy>a0389327</cp:lastModifiedBy>
  <cp:revision>1577</cp:revision>
  <dcterms:created xsi:type="dcterms:W3CDTF">2009-02-27T20:15:19Z</dcterms:created>
  <dcterms:modified xsi:type="dcterms:W3CDTF">2013-04-03T15:40:02Z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0x010100F8100CAD4EA2FB488A17BA6F18446178</vt:lpwstr>
  </property>
</Properties>
</file>