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UpdateInfo/slideUpdateInfo1.xml" ContentType="application/vnd.openxmlformats-officedocument.presentationml.slideUpdateInfo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3"/>
  </p:notesMasterIdLst>
  <p:handoutMasterIdLst>
    <p:handoutMasterId r:id="rId64"/>
  </p:handoutMasterIdLst>
  <p:sldIdLst>
    <p:sldId id="664" r:id="rId2"/>
    <p:sldId id="666" r:id="rId3"/>
    <p:sldId id="667" r:id="rId4"/>
    <p:sldId id="669" r:id="rId5"/>
    <p:sldId id="670" r:id="rId6"/>
    <p:sldId id="671" r:id="rId7"/>
    <p:sldId id="734" r:id="rId8"/>
    <p:sldId id="726" r:id="rId9"/>
    <p:sldId id="735" r:id="rId10"/>
    <p:sldId id="733" r:id="rId11"/>
    <p:sldId id="672" r:id="rId12"/>
    <p:sldId id="673" r:id="rId13"/>
    <p:sldId id="674" r:id="rId14"/>
    <p:sldId id="675" r:id="rId15"/>
    <p:sldId id="676" r:id="rId16"/>
    <p:sldId id="677" r:id="rId17"/>
    <p:sldId id="736" r:id="rId18"/>
    <p:sldId id="678" r:id="rId19"/>
    <p:sldId id="679" r:id="rId20"/>
    <p:sldId id="680" r:id="rId21"/>
    <p:sldId id="725" r:id="rId22"/>
    <p:sldId id="681" r:id="rId23"/>
    <p:sldId id="682" r:id="rId24"/>
    <p:sldId id="683" r:id="rId25"/>
    <p:sldId id="684" r:id="rId26"/>
    <p:sldId id="685" r:id="rId27"/>
    <p:sldId id="730" r:id="rId28"/>
    <p:sldId id="686" r:id="rId29"/>
    <p:sldId id="687" r:id="rId30"/>
    <p:sldId id="710" r:id="rId31"/>
    <p:sldId id="727" r:id="rId32"/>
    <p:sldId id="728" r:id="rId33"/>
    <p:sldId id="729" r:id="rId34"/>
    <p:sldId id="708" r:id="rId35"/>
    <p:sldId id="709" r:id="rId36"/>
    <p:sldId id="688" r:id="rId37"/>
    <p:sldId id="723" r:id="rId38"/>
    <p:sldId id="690" r:id="rId39"/>
    <p:sldId id="711" r:id="rId40"/>
    <p:sldId id="717" r:id="rId41"/>
    <p:sldId id="715" r:id="rId42"/>
    <p:sldId id="716" r:id="rId43"/>
    <p:sldId id="692" r:id="rId44"/>
    <p:sldId id="693" r:id="rId45"/>
    <p:sldId id="694" r:id="rId46"/>
    <p:sldId id="695" r:id="rId47"/>
    <p:sldId id="696" r:id="rId48"/>
    <p:sldId id="697" r:id="rId49"/>
    <p:sldId id="698" r:id="rId50"/>
    <p:sldId id="699" r:id="rId51"/>
    <p:sldId id="731" r:id="rId52"/>
    <p:sldId id="732" r:id="rId53"/>
    <p:sldId id="700" r:id="rId54"/>
    <p:sldId id="701" r:id="rId55"/>
    <p:sldId id="702" r:id="rId56"/>
    <p:sldId id="703" r:id="rId57"/>
    <p:sldId id="704" r:id="rId58"/>
    <p:sldId id="705" r:id="rId59"/>
    <p:sldId id="707" r:id="rId60"/>
    <p:sldId id="713" r:id="rId61"/>
    <p:sldId id="712" r:id="rId62"/>
  </p:sldIdLst>
  <p:sldSz cx="9144000" cy="6858000" type="screen4x3"/>
  <p:notesSz cx="7019925" cy="9305925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E Stevenson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FFFF"/>
    <a:srgbClr val="FFFF00"/>
    <a:srgbClr val="009900"/>
    <a:srgbClr val="00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8" autoAdjust="0"/>
    <p:restoredTop sz="80245" autoAdjust="0"/>
  </p:normalViewPr>
  <p:slideViewPr>
    <p:cSldViewPr>
      <p:cViewPr varScale="1">
        <p:scale>
          <a:sx n="79" d="100"/>
          <a:sy n="79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8BE6DA8-F9AA-4E16-BD0A-11E55F01C1C3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2FCAADB-FCA2-47DA-8540-E1D3EF1C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69AE50-A58A-4637-90F6-E825CB6E16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09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7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10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11</a:t>
            </a:fld>
            <a:endParaRPr lang="en-C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1161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88C9BD28-BC4C-4640-B83F-EE35A538713E}" type="slidenum">
              <a:rPr lang="en-CA" sz="1200"/>
              <a:pPr algn="r" defTabSz="929632"/>
              <a:t>12</a:t>
            </a:fld>
            <a:endParaRPr lang="en-C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478D6079-A538-4C87-BC52-A68DC8DA5C0B}" type="slidenum">
              <a:rPr lang="en-CA" sz="1200"/>
              <a:pPr algn="r" defTabSz="929632"/>
              <a:t>13</a:t>
            </a:fld>
            <a:endParaRPr lang="en-C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1571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8B4E71C3-FB6D-4C25-A1B8-AA1FF026DAA7}" type="slidenum">
              <a:rPr lang="en-CA" sz="1200"/>
              <a:pPr algn="r" defTabSz="929632"/>
              <a:t>14</a:t>
            </a:fld>
            <a:endParaRPr lang="en-C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5B5DF6B2-D4E2-4852-9A70-C15BE51B3DCB}" type="slidenum">
              <a:rPr lang="en-CA" sz="1200"/>
              <a:pPr algn="r" defTabSz="929632"/>
              <a:t>16</a:t>
            </a:fld>
            <a:endParaRPr lang="en-C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17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18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2697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ABBBDAEF-3260-424C-8DC0-B9BCEFF5BAE7}" type="slidenum">
              <a:rPr lang="en-CA" sz="1200"/>
              <a:pPr algn="r" defTabSz="923153"/>
              <a:t>19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77F54FA8-9B4E-4A2B-BC73-2CC8099C544A}" type="slidenum">
              <a:rPr lang="en-CA" sz="1200"/>
              <a:pPr algn="r" defTabSz="929632"/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77F54FA8-9B4E-4A2B-BC73-2CC8099C544A}" type="slidenum">
              <a:rPr lang="en-CA" sz="1200"/>
              <a:pPr algn="r" defTabSz="929632"/>
              <a:t>25</a:t>
            </a:fld>
            <a:endParaRPr lang="en-CA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77F54FA8-9B4E-4A2B-BC73-2CC8099C544A}" type="slidenum">
              <a:rPr lang="en-CA" sz="1200"/>
              <a:pPr algn="r" defTabSz="929632"/>
              <a:t>26</a:t>
            </a:fld>
            <a:endParaRPr lang="en-CA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28003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9A8ACC6F-E416-4B44-A1DB-074AE7DDE1C9}" type="slidenum">
              <a:rPr lang="en-CA" sz="1200"/>
              <a:pPr algn="r" defTabSz="923153"/>
              <a:t>27</a:t>
            </a:fld>
            <a:endParaRPr lang="en-CA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2185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215B9F67-7E08-4912-B87C-0BAEF80348F6}" type="slidenum">
              <a:rPr lang="en-CA" sz="1200"/>
              <a:pPr algn="r" defTabSz="923153"/>
              <a:t>28</a:t>
            </a:fld>
            <a:endParaRPr lang="en-CA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77F54FA8-9B4E-4A2B-BC73-2CC8099C544A}" type="slidenum">
              <a:rPr lang="en-CA" sz="1200"/>
              <a:pPr algn="r" defTabSz="929632"/>
              <a:t>29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3</a:t>
            </a:fld>
            <a:endParaRPr lang="en-CA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390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77F54FA8-9B4E-4A2B-BC73-2CC8099C544A}" type="slidenum">
              <a:rPr lang="en-CA" sz="1200"/>
              <a:pPr algn="r" defTabSz="929632"/>
              <a:t>30</a:t>
            </a:fld>
            <a:endParaRPr lang="en-CA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1A40F2D7-B3B7-4525-9F8E-6FC827B76A8F}" type="slidenum">
              <a:rPr lang="en-CA" sz="1200"/>
              <a:pPr algn="r" defTabSz="929632"/>
              <a:t>31</a:t>
            </a:fld>
            <a:endParaRPr lang="en-CA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3209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1A40F2D7-B3B7-4525-9F8E-6FC827B76A8F}" type="slidenum">
              <a:rPr lang="en-CA" sz="1200"/>
              <a:pPr algn="r" defTabSz="929632"/>
              <a:t>32</a:t>
            </a:fld>
            <a:endParaRPr lang="en-CA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28003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9A8ACC6F-E416-4B44-A1DB-074AE7DDE1C9}" type="slidenum">
              <a:rPr lang="en-CA" sz="1200"/>
              <a:pPr algn="r" defTabSz="923153"/>
              <a:t>33</a:t>
            </a:fld>
            <a:endParaRPr lang="en-CA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34</a:t>
            </a:fld>
            <a:endParaRPr lang="en-CA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35</a:t>
            </a:fld>
            <a:endParaRPr lang="en-CA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36</a:t>
            </a:fld>
            <a:endParaRPr lang="en-CA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37</a:t>
            </a:fld>
            <a:endParaRPr lang="en-CA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3005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B8F95BFB-9BF7-493E-966D-ED4278EF7F50}" type="slidenum">
              <a:rPr lang="en-CA" sz="1200"/>
              <a:pPr algn="r" defTabSz="929632"/>
              <a:t>38</a:t>
            </a:fld>
            <a:endParaRPr lang="en-CA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3005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B8F95BFB-9BF7-493E-966D-ED4278EF7F50}" type="slidenum">
              <a:rPr lang="en-CA" sz="1200"/>
              <a:pPr algn="r" defTabSz="929632"/>
              <a:t>39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23D76F59-7D82-4832-A307-AA7B681B1900}" type="slidenum">
              <a:rPr lang="en-CA" sz="1200"/>
              <a:pPr algn="r" defTabSz="923153"/>
              <a:t>4</a:t>
            </a:fld>
            <a:endParaRPr lang="en-CA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40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41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3005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B8F95BFB-9BF7-493E-966D-ED4278EF7F50}" type="slidenum">
              <a:rPr lang="en-CA" sz="1200"/>
              <a:pPr algn="r" defTabSz="929632"/>
              <a:t>42</a:t>
            </a:fld>
            <a:endParaRPr lang="en-CA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43</a:t>
            </a:fld>
            <a:endParaRPr lang="en-CA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4D33894C-6BBE-4A3F-96A4-58F07CF6E690}" type="slidenum">
              <a:rPr lang="en-CA" sz="1200"/>
              <a:pPr algn="r" defTabSz="923153"/>
              <a:t>5</a:t>
            </a:fld>
            <a:endParaRPr lang="en-CA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5863" y="698500"/>
            <a:ext cx="4651375" cy="3489325"/>
          </a:xfrm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008" tIns="46504" rIns="93008" bIns="46504"/>
          <a:lstStyle/>
          <a:p>
            <a:endParaRPr lang="en-US" smtClean="0"/>
          </a:p>
        </p:txBody>
      </p:sp>
      <p:sp>
        <p:nvSpPr>
          <p:cNvPr id="12595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8" tIns="46504" rIns="93008" bIns="46504" anchor="b"/>
          <a:lstStyle/>
          <a:p>
            <a:pPr algn="r" defTabSz="929632"/>
            <a:fld id="{0282CDDD-4B5E-4218-A8EB-CDF65E9354C4}" type="slidenum">
              <a:rPr lang="en-CA" sz="1200"/>
              <a:pPr algn="r" defTabSz="929632"/>
              <a:t>51</a:t>
            </a:fld>
            <a:endParaRPr lang="en-CA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5257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99DC7DBA-39D5-42C7-BC15-248107777369}" type="slidenum">
              <a:rPr lang="en-CA" sz="1200"/>
              <a:pPr algn="r" defTabSz="923153"/>
              <a:t>53</a:t>
            </a:fld>
            <a:endParaRPr lang="en-CA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5462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323E4503-603B-4B54-B7AE-CA448E7697BB}" type="slidenum">
              <a:rPr lang="en-CA" sz="1200"/>
              <a:pPr algn="r" defTabSz="923153"/>
              <a:t>54</a:t>
            </a:fld>
            <a:endParaRPr lang="en-CA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56675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C26B89E5-E662-43C2-9467-7A2E0A0E6EEF}" type="slidenum">
              <a:rPr lang="en-CA" sz="1200"/>
              <a:pPr algn="r" defTabSz="923153"/>
              <a:t>55</a:t>
            </a:fld>
            <a:endParaRPr lang="en-CA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6077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85C530BD-5F03-47AE-9C1A-F48E2FBE45F9}" type="slidenum">
              <a:rPr lang="en-CA" sz="1200"/>
              <a:pPr algn="r" defTabSz="923153"/>
              <a:t>57</a:t>
            </a:fld>
            <a:endParaRPr lang="en-CA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6281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0B679871-47B1-4D35-8EA0-E81723D6E4A3}" type="slidenum">
              <a:rPr lang="en-CA" sz="1200"/>
              <a:pPr algn="r" defTabSz="923153"/>
              <a:t>58</a:t>
            </a:fld>
            <a:endParaRPr lang="en-CA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59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BD73BDB2-1258-4B00-AC95-A0E4DCCD6A6A}" type="slidenum">
              <a:rPr lang="en-CA" sz="1200"/>
              <a:pPr algn="r" defTabSz="923153"/>
              <a:t>6</a:t>
            </a:fld>
            <a:endParaRPr lang="en-CA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60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3E6C8-BB74-49E4-8B2F-C80E6F9165B6}" type="slidenum">
              <a:rPr lang="en-CA" smtClean="0">
                <a:cs typeface="Arial" charset="0"/>
              </a:rPr>
              <a:pPr/>
              <a:t>61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7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8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9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2900" y="4248150"/>
            <a:ext cx="8462963" cy="636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8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4386263"/>
            <a:ext cx="14081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6289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0069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03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b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 marL="457200" indent="-457200">
              <a:buFont typeface="+mj-lt"/>
              <a:buAutoNum type="arabicPeriod"/>
              <a:defRPr b="0"/>
            </a:lvl1pPr>
            <a:lvl2pPr marL="682625" indent="-219075">
              <a:defRPr/>
            </a:lvl2pPr>
            <a:lvl3pPr marL="914400" indent="-225425">
              <a:defRPr/>
            </a:lvl3pPr>
            <a:lvl4pPr marL="1146175" indent="-231775">
              <a:defRPr/>
            </a:lvl4pPr>
            <a:lvl5pPr marL="1377950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09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EBB6-2E2D-482B-9F8D-418B7E1DC7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DC24-09D9-4E84-AAEE-D1BDE8BFE6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6EC3-BB8B-42D1-B807-03EE157ADD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3930-7CF7-4B5E-BB62-CF7FC6E997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9A4A3DC3-F575-4F34-81D3-9D0A869A6B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7" descr="ti_stk_2c_pos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5400000">
            <a:off x="8131969" y="5863432"/>
            <a:ext cx="17732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CCS APPS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56" r:id="rId3"/>
    <p:sldLayoutId id="2147483668" r:id="rId4"/>
    <p:sldLayoutId id="2147483669" r:id="rId5"/>
    <p:sldLayoutId id="2147483658" r:id="rId6"/>
    <p:sldLayoutId id="2147483663" r:id="rId7"/>
    <p:sldLayoutId id="2147483657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UpdateInfo/_rels/slideUpdateInfo1.xml.rels><?xml version="1.0" encoding="UTF-8" standalone="yes"?>
<Relationships xmlns="http://schemas.openxmlformats.org/package/2006/relationships"><Relationship Id="rId1" Type="http://schemas.openxmlformats.org/officeDocument/2006/relationships/slideUpdateUrl" Target="https://sps05.itg.ti.com/sites/sdo/tools/Tools%20Slides" TargetMode="External"/></Relationships>
</file>

<file path=ppt/slideUpdateInfo/slideUpdateInfo1.xml><?xml version="1.0" encoding="utf-8"?>
<p:sldSyncPr xmlns:a="http://schemas.openxmlformats.org/drawingml/2006/main" xmlns:r="http://schemas.openxmlformats.org/officeDocument/2006/relationships" xmlns:p="http://schemas.openxmlformats.org/presentationml/2006/main" serverSldId="5" serverSldModifiedTime="2013-08-14T18:38:24" clientInsertedTime="2013-08-14T18:38:43.537"/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place.eclipse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4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processors.wiki.ti.com/index.php/Debugging_JTAG_Connectivity_Problems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UpdateInfo" Target="../slideUpdateInfo/slideUpdateInfo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Embedded Development Tools</a:t>
            </a:r>
          </a:p>
        </p:txBody>
      </p:sp>
      <p:sp>
        <p:nvSpPr>
          <p:cNvPr id="11266" name="Title 3"/>
          <p:cNvSpPr>
            <a:spLocks noGrp="1"/>
          </p:cNvSpPr>
          <p:nvPr>
            <p:ph type="ctrTitle"/>
          </p:nvPr>
        </p:nvSpPr>
        <p:spPr>
          <a:xfrm>
            <a:off x="228600" y="2111375"/>
            <a:ext cx="8458200" cy="1470025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CCSv6 Tips &amp; Tricks</a:t>
            </a:r>
            <a:endParaRPr lang="en-US" sz="4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556503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Perspective: Simple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185863"/>
            <a:ext cx="3518545" cy="4692650"/>
          </a:xfrm>
        </p:spPr>
        <p:txBody>
          <a:bodyPr/>
          <a:lstStyle/>
          <a:p>
            <a:r>
              <a:rPr lang="en-US" dirty="0" smtClean="0"/>
              <a:t>Single perspective that combines just the most common features of the </a:t>
            </a:r>
            <a:r>
              <a:rPr lang="en-US" b="1" dirty="0" smtClean="0"/>
              <a:t>CCS Edit</a:t>
            </a:r>
            <a:r>
              <a:rPr lang="en-US" dirty="0" smtClean="0"/>
              <a:t> and </a:t>
            </a:r>
            <a:r>
              <a:rPr lang="en-US" b="1" dirty="0" smtClean="0"/>
              <a:t>CCS Debug</a:t>
            </a:r>
            <a:r>
              <a:rPr lang="en-US" dirty="0" smtClean="0"/>
              <a:t> perspectives</a:t>
            </a:r>
            <a:r>
              <a:rPr lang="en-US" sz="2000" dirty="0" smtClean="0"/>
              <a:t> </a:t>
            </a:r>
          </a:p>
          <a:p>
            <a:pPr lvl="1"/>
            <a:r>
              <a:rPr lang="en-US" sz="1800" dirty="0" smtClean="0"/>
              <a:t>Simplifies the environment</a:t>
            </a:r>
            <a:br>
              <a:rPr lang="en-US" sz="1800" dirty="0" smtClean="0"/>
            </a:br>
            <a:r>
              <a:rPr lang="en-US" sz="1800" dirty="0" smtClean="0"/>
              <a:t>for new users</a:t>
            </a:r>
          </a:p>
          <a:p>
            <a:pPr lvl="1"/>
            <a:r>
              <a:rPr lang="en-US" dirty="0" smtClean="0"/>
              <a:t>Avoid perspective switching when starting a debug session</a:t>
            </a:r>
          </a:p>
          <a:p>
            <a:r>
              <a:rPr lang="en-US" sz="2000" dirty="0" smtClean="0"/>
              <a:t>Open the </a:t>
            </a:r>
            <a:r>
              <a:rPr lang="en-US" sz="2000" b="1" dirty="0" smtClean="0"/>
              <a:t>Simple</a:t>
            </a:r>
            <a:r>
              <a:rPr lang="en-US" sz="2000" dirty="0" smtClean="0"/>
              <a:t> perspective from the </a:t>
            </a:r>
            <a:r>
              <a:rPr lang="en-US" sz="2000" b="1" dirty="0" smtClean="0"/>
              <a:t>Getting Started</a:t>
            </a:r>
            <a:r>
              <a:rPr lang="en-US" sz="2000" dirty="0" smtClean="0"/>
              <a:t> page </a:t>
            </a:r>
            <a:endParaRPr lang="en-US" sz="2000" dirty="0"/>
          </a:p>
        </p:txBody>
      </p:sp>
      <p:pic>
        <p:nvPicPr>
          <p:cNvPr id="2050" name="Picture 2" descr="C:\Apps\Presentations\Tips&amp;Tricks\v6\simplem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4137828" cy="107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Apps\Presentations\Tips&amp;Tricks\v6\simpl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18" y="2255278"/>
            <a:ext cx="5367782" cy="386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Windows and views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Window Types</a:t>
            </a:r>
          </a:p>
        </p:txBody>
      </p:sp>
      <p:pic>
        <p:nvPicPr>
          <p:cNvPr id="1026" name="Picture 2" descr="C:\Users\keesio\Dropbox\Work\Munich2013\1-04-TipsAndTricks\ss\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966445" cy="481704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9" name="Line 8"/>
          <p:cNvSpPr>
            <a:spLocks noChangeShapeType="1"/>
          </p:cNvSpPr>
          <p:nvPr/>
        </p:nvSpPr>
        <p:spPr bwMode="auto">
          <a:xfrm flipH="1">
            <a:off x="5800259" y="4053646"/>
            <a:ext cx="127158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0" name="Line 9"/>
          <p:cNvSpPr>
            <a:spLocks noChangeShapeType="1"/>
          </p:cNvSpPr>
          <p:nvPr/>
        </p:nvSpPr>
        <p:spPr bwMode="auto">
          <a:xfrm flipH="1">
            <a:off x="6108700" y="1957388"/>
            <a:ext cx="1447800" cy="1190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601" name="AutoShape 10"/>
          <p:cNvSpPr>
            <a:spLocks noChangeArrowheads="1"/>
          </p:cNvSpPr>
          <p:nvPr/>
        </p:nvSpPr>
        <p:spPr bwMode="auto">
          <a:xfrm>
            <a:off x="7071847" y="3645024"/>
            <a:ext cx="1849128" cy="817245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/>
              <a:t>Tab Group: </a:t>
            </a:r>
            <a:br>
              <a:rPr lang="en-US" sz="1400" b="1" dirty="0"/>
            </a:br>
            <a:r>
              <a:rPr lang="en-US" sz="1400" dirty="0"/>
              <a:t>Several windows</a:t>
            </a:r>
            <a:br>
              <a:rPr lang="en-US" sz="1400" dirty="0"/>
            </a:br>
            <a:r>
              <a:rPr lang="en-US" sz="1400" dirty="0"/>
              <a:t>grouped together</a:t>
            </a:r>
          </a:p>
        </p:txBody>
      </p:sp>
      <p:sp>
        <p:nvSpPr>
          <p:cNvPr id="110602" name="AutoShape 11"/>
          <p:cNvSpPr>
            <a:spLocks noChangeArrowheads="1"/>
          </p:cNvSpPr>
          <p:nvPr/>
        </p:nvSpPr>
        <p:spPr bwMode="auto">
          <a:xfrm>
            <a:off x="7020272" y="1659097"/>
            <a:ext cx="1952279" cy="817245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/>
              <a:t>Editor: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Only editor windows are part of this group</a:t>
            </a:r>
          </a:p>
        </p:txBody>
      </p:sp>
      <p:sp>
        <p:nvSpPr>
          <p:cNvPr id="110595" name="AutoShape 4"/>
          <p:cNvSpPr>
            <a:spLocks noChangeArrowheads="1"/>
          </p:cNvSpPr>
          <p:nvPr/>
        </p:nvSpPr>
        <p:spPr bwMode="auto">
          <a:xfrm>
            <a:off x="2843809" y="5466692"/>
            <a:ext cx="2363886" cy="817245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/>
              <a:t>Detached: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Floating window not tied to Workbench</a:t>
            </a:r>
            <a:endParaRPr lang="en-US" sz="1400" dirty="0"/>
          </a:p>
        </p:txBody>
      </p:sp>
      <p:sp>
        <p:nvSpPr>
          <p:cNvPr id="110596" name="Line 5"/>
          <p:cNvSpPr>
            <a:spLocks noChangeShapeType="1"/>
          </p:cNvSpPr>
          <p:nvPr/>
        </p:nvSpPr>
        <p:spPr bwMode="auto">
          <a:xfrm flipH="1" flipV="1">
            <a:off x="3059830" y="4725144"/>
            <a:ext cx="965921" cy="74154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597" name="AutoShape 6"/>
          <p:cNvSpPr>
            <a:spLocks noChangeArrowheads="1"/>
          </p:cNvSpPr>
          <p:nvPr/>
        </p:nvSpPr>
        <p:spPr bwMode="auto">
          <a:xfrm>
            <a:off x="58496" y="4706918"/>
            <a:ext cx="2032273" cy="1532334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/>
              <a:t>Fast view:</a:t>
            </a:r>
            <a:r>
              <a:rPr lang="en-US" sz="1400" dirty="0"/>
              <a:t> Hidden until you click on the button to restore them.  Click on another window to hide.</a:t>
            </a:r>
          </a:p>
        </p:txBody>
      </p:sp>
      <p:sp>
        <p:nvSpPr>
          <p:cNvPr id="110598" name="Line 7"/>
          <p:cNvSpPr>
            <a:spLocks noChangeShapeType="1"/>
          </p:cNvSpPr>
          <p:nvPr/>
        </p:nvSpPr>
        <p:spPr bwMode="auto">
          <a:xfrm flipV="1">
            <a:off x="2090769" y="5480000"/>
            <a:ext cx="392999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Windowing Tips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0" dirty="0" smtClean="0"/>
              <a:t>Double-clicking on the title bar of a window will maximize the window</a:t>
            </a:r>
          </a:p>
          <a:p>
            <a:pPr lvl="1"/>
            <a:r>
              <a:rPr lang="en-US" dirty="0" smtClean="0"/>
              <a:t>Double-clicking again will restore it to its previous size</a:t>
            </a:r>
          </a:p>
          <a:p>
            <a:r>
              <a:rPr lang="en-US" b="0" dirty="0" smtClean="0"/>
              <a:t>Fast-view windows are great for windows you use infrequently but need a lot of space when you do use them</a:t>
            </a:r>
          </a:p>
          <a:p>
            <a:r>
              <a:rPr lang="en-US" b="0" dirty="0" smtClean="0"/>
              <a:t>The window that has focus is indicated by a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b="0" dirty="0" smtClean="0"/>
              <a:t> border and heading</a:t>
            </a:r>
          </a:p>
        </p:txBody>
      </p:sp>
      <p:pic>
        <p:nvPicPr>
          <p:cNvPr id="2050" name="Picture 2" descr="C:\Users\keesio\Dropbox\Work\Munich2013\1-04-TipsAndTricks\ss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1" y="3861048"/>
            <a:ext cx="5486400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4" name="AutoShape 5"/>
          <p:cNvSpPr>
            <a:spLocks noChangeArrowheads="1"/>
          </p:cNvSpPr>
          <p:nvPr/>
        </p:nvSpPr>
        <p:spPr bwMode="auto">
          <a:xfrm>
            <a:off x="461717" y="5093097"/>
            <a:ext cx="1456230" cy="340519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Current window</a:t>
            </a:r>
          </a:p>
        </p:txBody>
      </p:sp>
      <p:sp>
        <p:nvSpPr>
          <p:cNvPr id="112645" name="Line 6"/>
          <p:cNvSpPr>
            <a:spLocks noChangeShapeType="1"/>
          </p:cNvSpPr>
          <p:nvPr/>
        </p:nvSpPr>
        <p:spPr bwMode="auto">
          <a:xfrm flipV="1">
            <a:off x="922338" y="4319588"/>
            <a:ext cx="615950" cy="7762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46" name="Line 7"/>
          <p:cNvSpPr>
            <a:spLocks noChangeShapeType="1"/>
          </p:cNvSpPr>
          <p:nvPr/>
        </p:nvSpPr>
        <p:spPr bwMode="auto">
          <a:xfrm flipV="1">
            <a:off x="922338" y="4826000"/>
            <a:ext cx="592137" cy="2619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Customizing Perspectives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836613"/>
            <a:ext cx="8362950" cy="5289550"/>
          </a:xfrm>
        </p:spPr>
        <p:txBody>
          <a:bodyPr/>
          <a:lstStyle/>
          <a:p>
            <a:r>
              <a:rPr lang="en-US" b="0" dirty="0" smtClean="0"/>
              <a:t>You can customize the menu items and toolbars in your perspective</a:t>
            </a:r>
          </a:p>
          <a:p>
            <a:pPr lvl="1"/>
            <a:r>
              <a:rPr lang="en-US" dirty="0" smtClean="0"/>
              <a:t>Right click on the toolbar and select </a:t>
            </a:r>
            <a:r>
              <a:rPr lang="en-US" b="1" dirty="0" smtClean="0"/>
              <a:t>Customize Perspective</a:t>
            </a:r>
          </a:p>
          <a:p>
            <a:endParaRPr lang="en-US" sz="1800" dirty="0" smtClean="0"/>
          </a:p>
        </p:txBody>
      </p:sp>
      <p:pic>
        <p:nvPicPr>
          <p:cNvPr id="3074" name="Picture 2" descr="C:\Users\keesio\Dropbox\Work\Munich2013\1-04-TipsAndTricks\ss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21563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Using the Keyboard…</a:t>
            </a:r>
          </a:p>
        </p:txBody>
      </p:sp>
      <p:sp>
        <p:nvSpPr>
          <p:cNvPr id="116739" name="Content Placeholder 2"/>
          <p:cNvSpPr>
            <a:spLocks noGrp="1"/>
          </p:cNvSpPr>
          <p:nvPr>
            <p:ph idx="4294967295"/>
          </p:nvPr>
        </p:nvSpPr>
        <p:spPr>
          <a:xfrm>
            <a:off x="333374" y="981075"/>
            <a:ext cx="8487097" cy="4897438"/>
          </a:xfrm>
        </p:spPr>
        <p:txBody>
          <a:bodyPr/>
          <a:lstStyle/>
          <a:p>
            <a:r>
              <a:rPr lang="en-CA" b="0" dirty="0" smtClean="0"/>
              <a:t>All key bindings can be viewed and modified: </a:t>
            </a:r>
            <a:r>
              <a:rPr lang="en-CA" b="0" i="1" dirty="0" smtClean="0"/>
              <a:t>Window -&gt; Preferences -&gt; General -&gt; Keys</a:t>
            </a:r>
          </a:p>
          <a:p>
            <a:r>
              <a:rPr lang="en-CA" b="0" dirty="0" smtClean="0"/>
              <a:t>Key bindings are part of the general preferences that can be exported</a:t>
            </a:r>
            <a:br>
              <a:rPr lang="en-CA" b="0" dirty="0" smtClean="0"/>
            </a:br>
            <a:r>
              <a:rPr lang="en-CA" b="0" dirty="0" smtClean="0"/>
              <a:t>to a preferences file and</a:t>
            </a:r>
            <a:br>
              <a:rPr lang="en-CA" b="0" dirty="0" smtClean="0"/>
            </a:br>
            <a:r>
              <a:rPr lang="en-CA" b="0" dirty="0" smtClean="0"/>
              <a:t>imported</a:t>
            </a:r>
          </a:p>
          <a:p>
            <a:endParaRPr lang="en-US" dirty="0" smtClean="0"/>
          </a:p>
        </p:txBody>
      </p:sp>
      <p:pic>
        <p:nvPicPr>
          <p:cNvPr id="4098" name="Picture 2" descr="C:\Users\keesio\Dropbox\Work\Munich2013\1-04-TipsAndTricks\ss\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07" y="2204864"/>
            <a:ext cx="5510945" cy="39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Accessing Views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535488"/>
          </a:xfrm>
        </p:spPr>
        <p:txBody>
          <a:bodyPr/>
          <a:lstStyle/>
          <a:p>
            <a:r>
              <a:rPr lang="en-US" b="0" dirty="0" smtClean="0"/>
              <a:t>To open a new view go to the </a:t>
            </a:r>
            <a:r>
              <a:rPr lang="en-US" dirty="0" smtClean="0"/>
              <a:t>View</a:t>
            </a:r>
            <a:r>
              <a:rPr lang="en-US" b="0" dirty="0" smtClean="0"/>
              <a:t> menu</a:t>
            </a:r>
          </a:p>
          <a:p>
            <a:pPr lvl="1"/>
            <a:r>
              <a:rPr lang="en-US" dirty="0" smtClean="0"/>
              <a:t>List the most commonly used views with CCS</a:t>
            </a:r>
          </a:p>
          <a:p>
            <a:r>
              <a:rPr lang="en-US" b="0" dirty="0" smtClean="0"/>
              <a:t>To access views that are </a:t>
            </a:r>
            <a:br>
              <a:rPr lang="en-US" b="0" dirty="0" smtClean="0"/>
            </a:br>
            <a:r>
              <a:rPr lang="en-US" b="0" dirty="0" smtClean="0"/>
              <a:t>not listed select </a:t>
            </a:r>
            <a:r>
              <a:rPr lang="en-US" dirty="0" smtClean="0"/>
              <a:t>Other…</a:t>
            </a:r>
          </a:p>
          <a:p>
            <a:r>
              <a:rPr lang="en-US" b="0" dirty="0" smtClean="0"/>
              <a:t>Many useful “hidden” views…</a:t>
            </a:r>
          </a:p>
        </p:txBody>
      </p:sp>
      <p:pic>
        <p:nvPicPr>
          <p:cNvPr id="5122" name="Picture 2" descr="C:\Users\keesio\Dropbox\Work\Munich2013\1-04-TipsAndTricks\ss\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1816665" cy="44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eesio\Dropbox\Work\Munich2013\1-04-TipsAndTricks\ss\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104118" cy="446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5940152" y="5373216"/>
            <a:ext cx="813822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211960" y="5877272"/>
            <a:ext cx="1008112" cy="27786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Quick Access Field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67725" cy="5112568"/>
          </a:xfrm>
        </p:spPr>
        <p:txBody>
          <a:bodyPr/>
          <a:lstStyle/>
          <a:p>
            <a:r>
              <a:rPr lang="en-US" dirty="0" smtClean="0"/>
              <a:t>Global search field that will search all of CCS</a:t>
            </a:r>
          </a:p>
          <a:p>
            <a:r>
              <a:rPr lang="en-US" dirty="0" smtClean="0"/>
              <a:t>Search for:</a:t>
            </a:r>
          </a:p>
          <a:p>
            <a:pPr lvl="1"/>
            <a:r>
              <a:rPr lang="en-US" dirty="0" smtClean="0"/>
              <a:t>Views</a:t>
            </a:r>
          </a:p>
          <a:p>
            <a:pPr lvl="1"/>
            <a:r>
              <a:rPr lang="en-US" dirty="0" smtClean="0"/>
              <a:t>Commands</a:t>
            </a:r>
          </a:p>
          <a:p>
            <a:pPr lvl="1"/>
            <a:r>
              <a:rPr lang="en-US" dirty="0" smtClean="0"/>
              <a:t>Menu items</a:t>
            </a:r>
          </a:p>
          <a:p>
            <a:pPr lvl="1"/>
            <a:r>
              <a:rPr lang="en-US" dirty="0" smtClean="0"/>
              <a:t>Preferences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124" name="Picture 4" descr="C:\Apps\Presentations\Tips&amp;Tricks\v6\quickac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6526212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39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Filter Field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3600400"/>
          </a:xfrm>
        </p:spPr>
        <p:txBody>
          <a:bodyPr/>
          <a:lstStyle/>
          <a:p>
            <a:r>
              <a:rPr lang="en-US" dirty="0" smtClean="0"/>
              <a:t>Use it to find options/properties faster in the scope of a specific dialog/view</a:t>
            </a:r>
          </a:p>
          <a:p>
            <a:pPr lvl="1"/>
            <a:r>
              <a:rPr lang="en-US" dirty="0" smtClean="0"/>
              <a:t>Narrows list of options down depending on characters entered in the field</a:t>
            </a:r>
          </a:p>
          <a:p>
            <a:r>
              <a:rPr lang="en-US" dirty="0" smtClean="0"/>
              <a:t>Available in many dialogs</a:t>
            </a:r>
          </a:p>
          <a:p>
            <a:pPr lvl="1"/>
            <a:r>
              <a:rPr lang="en-US" dirty="0" smtClean="0"/>
              <a:t>Project Properties</a:t>
            </a:r>
          </a:p>
          <a:p>
            <a:pPr lvl="1"/>
            <a:r>
              <a:rPr lang="en-US" dirty="0" smtClean="0"/>
              <a:t>Window Properties</a:t>
            </a:r>
          </a:p>
          <a:p>
            <a:pPr lvl="1"/>
            <a:r>
              <a:rPr lang="en-US" dirty="0" smtClean="0"/>
              <a:t>Workspace Properties..</a:t>
            </a:r>
          </a:p>
          <a:p>
            <a:pPr lvl="1"/>
            <a:r>
              <a:rPr lang="en-US" dirty="0" smtClean="0"/>
              <a:t>Target Configuration view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146" name="Picture 2" descr="C:\Apps\CCS4Training\GREE\pics\v3_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990975" cy="1857375"/>
          </a:xfrm>
          <a:prstGeom prst="rect">
            <a:avLst/>
          </a:prstGeom>
          <a:noFill/>
        </p:spPr>
      </p:pic>
      <p:pic>
        <p:nvPicPr>
          <p:cNvPr id="6147" name="Picture 3" descr="C:\Apps\CCS4Training\GREE\pics\v3_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221088"/>
            <a:ext cx="4095750" cy="1514475"/>
          </a:xfrm>
          <a:prstGeom prst="rect">
            <a:avLst/>
          </a:prstGeom>
          <a:noFill/>
        </p:spPr>
      </p:pic>
      <p:pic>
        <p:nvPicPr>
          <p:cNvPr id="6148" name="Picture 4" descr="C:\Apps\CCS4Training\GREE\pics\v3_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8106"/>
            <a:ext cx="3962400" cy="2047875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4860032" y="2420888"/>
            <a:ext cx="432048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32040" y="4509120"/>
            <a:ext cx="432048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51821" y="5229200"/>
            <a:ext cx="432048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smtClean="0"/>
              <a:t>Eclipse Plug-ins</a:t>
            </a:r>
          </a:p>
        </p:txBody>
      </p:sp>
    </p:spTree>
    <p:extLst>
      <p:ext uri="{BB962C8B-B14F-4D97-AF65-F5344CB8AC3E}">
        <p14:creationId xmlns:p14="http://schemas.microsoft.com/office/powerpoint/2010/main" val="3446012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Tips and Tricks</a:t>
            </a:r>
          </a:p>
        </p:txBody>
      </p:sp>
      <p:sp>
        <p:nvSpPr>
          <p:cNvPr id="1024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1800" dirty="0" smtClean="0"/>
              <a:t>General</a:t>
            </a:r>
          </a:p>
          <a:p>
            <a:pPr lvl="1"/>
            <a:r>
              <a:rPr lang="en-US" sz="1600" dirty="0" smtClean="0"/>
              <a:t>Workspaces</a:t>
            </a:r>
          </a:p>
          <a:p>
            <a:pPr lvl="1"/>
            <a:r>
              <a:rPr lang="en-US" sz="1600" dirty="0" smtClean="0"/>
              <a:t>Getting Started views</a:t>
            </a:r>
          </a:p>
          <a:p>
            <a:pPr lvl="1"/>
            <a:r>
              <a:rPr lang="en-US" sz="1600" dirty="0" smtClean="0"/>
              <a:t>‘Simple’ Perspective</a:t>
            </a:r>
          </a:p>
          <a:p>
            <a:pPr lvl="1"/>
            <a:r>
              <a:rPr lang="en-US" sz="1600" dirty="0" smtClean="0"/>
              <a:t>Windows and Views (basics)</a:t>
            </a:r>
          </a:p>
          <a:p>
            <a:pPr lvl="1"/>
            <a:r>
              <a:rPr lang="en-US" sz="1600" dirty="0" smtClean="0"/>
              <a:t>Installing Eclipse Plug-ins</a:t>
            </a:r>
          </a:p>
          <a:p>
            <a:r>
              <a:rPr lang="en-US" sz="1800" dirty="0" smtClean="0"/>
              <a:t>Projects</a:t>
            </a:r>
          </a:p>
          <a:p>
            <a:pPr lvl="1"/>
            <a:r>
              <a:rPr lang="en-US" sz="1600" dirty="0" smtClean="0"/>
              <a:t>Working Sets</a:t>
            </a:r>
          </a:p>
          <a:p>
            <a:pPr lvl="1"/>
            <a:r>
              <a:rPr lang="en-US" sz="1600" dirty="0" smtClean="0"/>
              <a:t>Editor Tips</a:t>
            </a:r>
          </a:p>
          <a:p>
            <a:pPr lvl="1"/>
            <a:r>
              <a:rPr lang="en-US" sz="1600" dirty="0" smtClean="0"/>
              <a:t>Indexer</a:t>
            </a:r>
          </a:p>
          <a:p>
            <a:pPr lvl="1"/>
            <a:r>
              <a:rPr lang="en-US" sz="1600" dirty="0"/>
              <a:t>Useful </a:t>
            </a:r>
            <a:r>
              <a:rPr lang="en-US" sz="1600" dirty="0" smtClean="0"/>
              <a:t>CCS Edit Views</a:t>
            </a:r>
            <a:endParaRPr lang="en-US" sz="1600" dirty="0"/>
          </a:p>
          <a:p>
            <a:r>
              <a:rPr lang="en-US" sz="1800" dirty="0" smtClean="0"/>
              <a:t>Debugging</a:t>
            </a:r>
          </a:p>
          <a:p>
            <a:pPr lvl="1"/>
            <a:r>
              <a:rPr lang="en-US" sz="1600" dirty="0" smtClean="0"/>
              <a:t>Debug Configurations</a:t>
            </a:r>
          </a:p>
          <a:p>
            <a:pPr lvl="1"/>
            <a:r>
              <a:rPr lang="en-US" sz="1600" dirty="0" smtClean="0"/>
              <a:t>Debugging Without a Project</a:t>
            </a:r>
          </a:p>
          <a:p>
            <a:pPr lvl="1"/>
            <a:r>
              <a:rPr lang="en-US" sz="1600" dirty="0" smtClean="0"/>
              <a:t>Useful Debug Views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Eclipse Plug-ins - Basics</a:t>
            </a:r>
          </a:p>
        </p:txBody>
      </p:sp>
      <p:sp>
        <p:nvSpPr>
          <p:cNvPr id="1300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CCSv6 is based on Eclipse and is able to leverage many of the huge selection of 3rd party Eclipse plug-ins available</a:t>
            </a:r>
          </a:p>
          <a:p>
            <a:pPr lvl="1"/>
            <a:r>
              <a:rPr lang="en-CA" dirty="0" smtClean="0">
                <a:hlinkClick r:id="rId3"/>
              </a:rPr>
              <a:t>http://marketplace.eclipse.org/</a:t>
            </a:r>
            <a:endParaRPr lang="en-CA" dirty="0" smtClean="0"/>
          </a:p>
          <a:p>
            <a:r>
              <a:rPr lang="en-CA" dirty="0" smtClean="0"/>
              <a:t>CCSv6.0 is based off Eclipse 4.3 and CDT 8.2</a:t>
            </a:r>
          </a:p>
          <a:p>
            <a:pPr lvl="1"/>
            <a:r>
              <a:rPr lang="en-CA" dirty="0" smtClean="0"/>
              <a:t>Look for plug-ins that support this version for best compatibility</a:t>
            </a:r>
          </a:p>
          <a:p>
            <a:r>
              <a:rPr lang="en-CA" dirty="0" smtClean="0"/>
              <a:t>CCS </a:t>
            </a:r>
            <a:r>
              <a:rPr lang="en-CA" b="1" dirty="0" smtClean="0"/>
              <a:t>App Center </a:t>
            </a:r>
            <a:r>
              <a:rPr lang="en-CA" dirty="0" smtClean="0"/>
              <a:t>focuses on TI specific content and only shows a tiny fraction of available Eclipse plug-ins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9556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Eclipse Plug-ins - Marketplace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>
          <a:xfrm>
            <a:off x="333375" y="1112838"/>
            <a:ext cx="8518163" cy="4692650"/>
          </a:xfrm>
        </p:spPr>
        <p:txBody>
          <a:bodyPr/>
          <a:lstStyle/>
          <a:p>
            <a:r>
              <a:rPr lang="en-CA" dirty="0" smtClean="0"/>
              <a:t>Find additional Eclipse plug-ins from within</a:t>
            </a:r>
            <a:br>
              <a:rPr lang="en-CA" dirty="0" smtClean="0"/>
            </a:br>
            <a:r>
              <a:rPr lang="en-CA" dirty="0" smtClean="0"/>
              <a:t>CCS with the </a:t>
            </a:r>
            <a:r>
              <a:rPr lang="en-CA" b="1" dirty="0" smtClean="0"/>
              <a:t>Eclipse Marketplace</a:t>
            </a:r>
            <a:r>
              <a:rPr lang="en-CA" dirty="0" smtClean="0"/>
              <a:t> plug-in</a:t>
            </a:r>
            <a:endParaRPr lang="en-CA" b="1" dirty="0" smtClean="0"/>
          </a:p>
          <a:p>
            <a:pPr lvl="1"/>
            <a:r>
              <a:rPr lang="en-CA" i="1" dirty="0" smtClean="0"/>
              <a:t>Help -&gt; Eclipse Marketplace…</a:t>
            </a:r>
          </a:p>
          <a:p>
            <a:pPr lvl="1"/>
            <a:r>
              <a:rPr lang="en-CA" dirty="0" smtClean="0"/>
              <a:t>Browse through a list of featured or </a:t>
            </a:r>
            <a:br>
              <a:rPr lang="en-CA" dirty="0" smtClean="0"/>
            </a:br>
            <a:r>
              <a:rPr lang="en-CA" dirty="0" smtClean="0"/>
              <a:t>popular plug-ins</a:t>
            </a:r>
          </a:p>
          <a:p>
            <a:pPr lvl="1"/>
            <a:r>
              <a:rPr lang="en-CA" dirty="0" smtClean="0"/>
              <a:t>Search for plug-ins with a keyword</a:t>
            </a:r>
            <a:br>
              <a:rPr lang="en-CA" dirty="0" smtClean="0"/>
            </a:br>
            <a:r>
              <a:rPr lang="en-CA" dirty="0" smtClean="0"/>
              <a:t>search</a:t>
            </a:r>
          </a:p>
          <a:p>
            <a:pPr lvl="1"/>
            <a:r>
              <a:rPr lang="en-CA" dirty="0" smtClean="0"/>
              <a:t>Easy install of any plug-in found in the</a:t>
            </a:r>
            <a:br>
              <a:rPr lang="en-CA" dirty="0" smtClean="0"/>
            </a:br>
            <a:r>
              <a:rPr lang="en-CA" dirty="0" smtClean="0"/>
              <a:t>marketplace</a:t>
            </a:r>
          </a:p>
          <a:p>
            <a:pPr lvl="1"/>
            <a:endParaRPr lang="en-CA" dirty="0" smtClean="0"/>
          </a:p>
        </p:txBody>
      </p:sp>
      <p:pic>
        <p:nvPicPr>
          <p:cNvPr id="1026" name="Picture 2" descr="C:\Apps\Presentations\Tips&amp;Tricks\v6\marketpla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878251"/>
            <a:ext cx="3672408" cy="53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74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Eclipse Plug-ins - Installation</a:t>
            </a:r>
          </a:p>
        </p:txBody>
      </p:sp>
      <p:sp>
        <p:nvSpPr>
          <p:cNvPr id="132098" name="Content Placeholder 2"/>
          <p:cNvSpPr>
            <a:spLocks noGrp="1"/>
          </p:cNvSpPr>
          <p:nvPr>
            <p:ph idx="1"/>
          </p:nvPr>
        </p:nvSpPr>
        <p:spPr>
          <a:xfrm>
            <a:off x="333375" y="1112838"/>
            <a:ext cx="8518163" cy="4692650"/>
          </a:xfrm>
        </p:spPr>
        <p:txBody>
          <a:bodyPr/>
          <a:lstStyle/>
          <a:p>
            <a:r>
              <a:rPr lang="en-CA" dirty="0" smtClean="0"/>
              <a:t>Use the </a:t>
            </a:r>
            <a:r>
              <a:rPr lang="en-CA" b="1" dirty="0" smtClean="0"/>
              <a:t>Eclipse Update Manager</a:t>
            </a:r>
            <a:r>
              <a:rPr lang="en-CA" dirty="0" smtClean="0"/>
              <a:t> to</a:t>
            </a:r>
            <a:br>
              <a:rPr lang="en-CA" dirty="0" smtClean="0"/>
            </a:br>
            <a:r>
              <a:rPr lang="en-CA" dirty="0" smtClean="0"/>
              <a:t>install plug-ins if the plug-in update site</a:t>
            </a:r>
            <a:br>
              <a:rPr lang="en-CA" dirty="0" smtClean="0"/>
            </a:br>
            <a:r>
              <a:rPr lang="en-CA" dirty="0" smtClean="0"/>
              <a:t>is already known </a:t>
            </a:r>
            <a:endParaRPr lang="en-CA" b="1" dirty="0" smtClean="0"/>
          </a:p>
          <a:p>
            <a:pPr lvl="1"/>
            <a:r>
              <a:rPr lang="en-CA" i="1" dirty="0" smtClean="0"/>
              <a:t>Help -&gt; Install New Software </a:t>
            </a:r>
            <a:r>
              <a:rPr lang="en-CA" dirty="0" smtClean="0"/>
              <a:t>for new </a:t>
            </a:r>
            <a:br>
              <a:rPr lang="en-CA" dirty="0" smtClean="0"/>
            </a:br>
            <a:r>
              <a:rPr lang="en-CA" dirty="0" smtClean="0"/>
              <a:t>updates to install (specify remote site </a:t>
            </a:r>
            <a:br>
              <a:rPr lang="en-CA" dirty="0" smtClean="0"/>
            </a:br>
            <a:r>
              <a:rPr lang="en-CA" dirty="0" smtClean="0"/>
              <a:t>(URL) or local site (directory) )</a:t>
            </a:r>
          </a:p>
          <a:p>
            <a:r>
              <a:rPr lang="en-CA" dirty="0" smtClean="0"/>
              <a:t>Drop-in plugins manually</a:t>
            </a:r>
          </a:p>
          <a:p>
            <a:pPr lvl="1"/>
            <a:r>
              <a:rPr lang="en-CA" dirty="0" smtClean="0"/>
              <a:t>Many plug-ins can be simply downloaded </a:t>
            </a:r>
            <a:br>
              <a:rPr lang="en-CA" dirty="0" smtClean="0"/>
            </a:br>
            <a:r>
              <a:rPr lang="en-CA" dirty="0" smtClean="0"/>
              <a:t>as an archive and copied into the </a:t>
            </a:r>
            <a:br>
              <a:rPr lang="en-CA" dirty="0" smtClean="0"/>
            </a:br>
            <a:r>
              <a:rPr lang="en-CA" i="1" dirty="0" smtClean="0"/>
              <a:t>.\ccsv6\eclipse\</a:t>
            </a:r>
            <a:r>
              <a:rPr lang="en-CA" i="1" dirty="0" err="1" smtClean="0"/>
              <a:t>dropins</a:t>
            </a:r>
            <a:r>
              <a:rPr lang="en-CA" i="1" dirty="0" smtClean="0"/>
              <a:t> </a:t>
            </a:r>
            <a:r>
              <a:rPr lang="en-CA" dirty="0" smtClean="0"/>
              <a:t>folder </a:t>
            </a:r>
          </a:p>
          <a:p>
            <a:pPr lvl="1"/>
            <a:endParaRPr lang="en-CA" dirty="0" smtClean="0"/>
          </a:p>
        </p:txBody>
      </p:sp>
      <p:pic>
        <p:nvPicPr>
          <p:cNvPr id="6146" name="Picture 2" descr="C:\Users\keesio\Dropbox\Work\Munich2013\1-04-TipsAndTricks\ss\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0382"/>
            <a:ext cx="3559458" cy="50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717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Projects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Working Sets (1)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4846" y="1055501"/>
            <a:ext cx="8467725" cy="4692650"/>
          </a:xfrm>
        </p:spPr>
        <p:txBody>
          <a:bodyPr/>
          <a:lstStyle/>
          <a:p>
            <a:r>
              <a:rPr lang="en-US" b="0" dirty="0" smtClean="0"/>
              <a:t>Use working sets to group projects inside the Project Explorer</a:t>
            </a:r>
          </a:p>
          <a:p>
            <a:pPr lvl="1"/>
            <a:r>
              <a:rPr lang="en-US" dirty="0" smtClean="0"/>
              <a:t>Useful for multi-core environments to clearly differentiate projects by which core they are for</a:t>
            </a:r>
          </a:p>
        </p:txBody>
      </p:sp>
      <p:pic>
        <p:nvPicPr>
          <p:cNvPr id="1026" name="Picture 2" descr="C:\Users\a0389327\Desktop\5241.WorkingSetCreate1.png-550x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5" y="2132856"/>
            <a:ext cx="4232275" cy="206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0389327\Desktop\6685.WorkingSetSelectDialog.png-550x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984625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6"/>
          <p:cNvSpPr>
            <a:spLocks noChangeArrowheads="1"/>
          </p:cNvSpPr>
          <p:nvPr/>
        </p:nvSpPr>
        <p:spPr bwMode="auto">
          <a:xfrm>
            <a:off x="6228184" y="3861048"/>
            <a:ext cx="2062186" cy="1055608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/>
              <a:t>Change the select to selected </a:t>
            </a:r>
            <a:r>
              <a:rPr lang="en-US" sz="1400" dirty="0" smtClean="0"/>
              <a:t>working sets. Then </a:t>
            </a:r>
            <a:r>
              <a:rPr lang="en-US" sz="1400" dirty="0"/>
              <a:t>click the </a:t>
            </a:r>
            <a:r>
              <a:rPr lang="en-US" sz="1400" b="1" dirty="0" smtClean="0"/>
              <a:t>New…</a:t>
            </a:r>
            <a:r>
              <a:rPr lang="en-US" sz="1400" dirty="0" smtClean="0"/>
              <a:t> button</a:t>
            </a:r>
            <a:endParaRPr lang="en-CA" sz="1400" dirty="0"/>
          </a:p>
        </p:txBody>
      </p:sp>
      <p:sp>
        <p:nvSpPr>
          <p:cNvPr id="2" name="Right Arrow 1"/>
          <p:cNvSpPr/>
          <p:nvPr/>
        </p:nvSpPr>
        <p:spPr>
          <a:xfrm>
            <a:off x="4427984" y="3167112"/>
            <a:ext cx="648072" cy="469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02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Working Sets (2)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endParaRPr lang="en-US" sz="1600" dirty="0" smtClean="0"/>
          </a:p>
        </p:txBody>
      </p:sp>
      <p:pic>
        <p:nvPicPr>
          <p:cNvPr id="2050" name="Picture 2" descr="C:\Users\a0389327\Desktop\3365.WorkingSetCreateType.png-550x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5238750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0389327\Desktop\3288.WorkingSetCreateName.png-550x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85" y="1124744"/>
            <a:ext cx="5238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6"/>
          <p:cNvSpPr>
            <a:spLocks noChangeArrowheads="1"/>
          </p:cNvSpPr>
          <p:nvPr/>
        </p:nvSpPr>
        <p:spPr bwMode="auto">
          <a:xfrm>
            <a:off x="323528" y="2875757"/>
            <a:ext cx="1800200" cy="81724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/>
              <a:t>Select C/C++ as the type of working set and click </a:t>
            </a:r>
            <a:r>
              <a:rPr lang="en-US" sz="1400" b="1" dirty="0" smtClean="0"/>
              <a:t>Next</a:t>
            </a:r>
            <a:endParaRPr lang="en-CA" sz="1400" b="1" dirty="0"/>
          </a:p>
        </p:txBody>
      </p:sp>
      <p:sp>
        <p:nvSpPr>
          <p:cNvPr id="9" name="Rounded Rectangle 16"/>
          <p:cNvSpPr>
            <a:spLocks noChangeArrowheads="1"/>
          </p:cNvSpPr>
          <p:nvPr/>
        </p:nvSpPr>
        <p:spPr bwMode="auto">
          <a:xfrm>
            <a:off x="5940152" y="2190902"/>
            <a:ext cx="2376264" cy="1055608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/>
              <a:t>Give your working set a name and select the projects that you want to be part of it.  Click </a:t>
            </a:r>
            <a:r>
              <a:rPr lang="en-US" sz="1400" b="1" dirty="0" smtClean="0"/>
              <a:t>Finish</a:t>
            </a:r>
            <a:endParaRPr lang="en-CA" sz="1400" b="1" dirty="0"/>
          </a:p>
        </p:txBody>
      </p:sp>
      <p:sp>
        <p:nvSpPr>
          <p:cNvPr id="10" name="Right Arrow 9"/>
          <p:cNvSpPr/>
          <p:nvPr/>
        </p:nvSpPr>
        <p:spPr>
          <a:xfrm>
            <a:off x="3731332" y="3636541"/>
            <a:ext cx="648072" cy="469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65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Working Sets (3)</a:t>
            </a:r>
          </a:p>
        </p:txBody>
      </p:sp>
      <p:pic>
        <p:nvPicPr>
          <p:cNvPr id="3074" name="Picture 2" descr="C:\Users\a0389327\Desktop\0435.WorkingSetCheck.png-550x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1" y="1124744"/>
            <a:ext cx="3984626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0389327\Desktop\3681.WorkingSetGroup.png-550x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33" y="1412776"/>
            <a:ext cx="52387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6"/>
          <p:cNvSpPr>
            <a:spLocks noGrp="1" noChangeArrowheads="1"/>
          </p:cNvSpPr>
          <p:nvPr>
            <p:ph idx="4294967295"/>
          </p:nvPr>
        </p:nvSpPr>
        <p:spPr bwMode="auto">
          <a:xfrm>
            <a:off x="1734226" y="3140968"/>
            <a:ext cx="2414239" cy="1532334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0" dirty="0"/>
              <a:t>Then go through the process again for the next working set.  Once you have the both created make sure they are checked and the click </a:t>
            </a:r>
            <a:r>
              <a:rPr lang="en-US" sz="1400" dirty="0" smtClean="0"/>
              <a:t>OK</a:t>
            </a:r>
            <a:endParaRPr lang="en-CA" sz="1400" dirty="0"/>
          </a:p>
        </p:txBody>
      </p:sp>
      <p:sp>
        <p:nvSpPr>
          <p:cNvPr id="10" name="Right Arrow 9"/>
          <p:cNvSpPr/>
          <p:nvPr/>
        </p:nvSpPr>
        <p:spPr>
          <a:xfrm>
            <a:off x="3488285" y="1867272"/>
            <a:ext cx="648072" cy="469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6"/>
          <p:cNvSpPr txBox="1">
            <a:spLocks noChangeArrowheads="1"/>
          </p:cNvSpPr>
          <p:nvPr/>
        </p:nvSpPr>
        <p:spPr bwMode="auto">
          <a:xfrm>
            <a:off x="4860032" y="3260626"/>
            <a:ext cx="2664296" cy="817245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b="0" dirty="0" smtClean="0"/>
              <a:t>Now you need to change the project explorer to organize by the working set</a:t>
            </a:r>
            <a:endParaRPr lang="en-CA" sz="1400" b="0" dirty="0"/>
          </a:p>
        </p:txBody>
      </p:sp>
      <p:sp>
        <p:nvSpPr>
          <p:cNvPr id="2" name="Oval 1"/>
          <p:cNvSpPr/>
          <p:nvPr/>
        </p:nvSpPr>
        <p:spPr>
          <a:xfrm>
            <a:off x="7596336" y="1867272"/>
            <a:ext cx="1224136" cy="4096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652120" y="1412776"/>
            <a:ext cx="360040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79712" y="5013176"/>
            <a:ext cx="1008112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33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Parallel Builds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4294967295"/>
          </p:nvPr>
        </p:nvSpPr>
        <p:spPr>
          <a:xfrm>
            <a:off x="390525" y="1000124"/>
            <a:ext cx="7897813" cy="5021163"/>
          </a:xfrm>
        </p:spPr>
        <p:txBody>
          <a:bodyPr/>
          <a:lstStyle/>
          <a:p>
            <a:r>
              <a:rPr lang="en-CA" b="0" dirty="0" smtClean="0"/>
              <a:t>Have a multi-core PC? Take advantage of all those cores to speed up your CCS project builds with parallel builds!</a:t>
            </a:r>
          </a:p>
          <a:p>
            <a:r>
              <a:rPr lang="en-CA" b="0" dirty="0" smtClean="0"/>
              <a:t>In the project properties, under the </a:t>
            </a:r>
            <a:r>
              <a:rPr lang="en-CA" dirty="0" smtClean="0"/>
              <a:t>Behavior</a:t>
            </a:r>
            <a:r>
              <a:rPr lang="en-CA" b="0" dirty="0" smtClean="0"/>
              <a:t> tab under </a:t>
            </a:r>
            <a:r>
              <a:rPr lang="en-CA" dirty="0" smtClean="0"/>
              <a:t>Build</a:t>
            </a:r>
            <a:r>
              <a:rPr lang="en-CA" b="0" dirty="0" smtClean="0"/>
              <a:t>, turn on the </a:t>
            </a:r>
            <a:r>
              <a:rPr lang="en-CA" dirty="0" smtClean="0"/>
              <a:t>Enable parallel build </a:t>
            </a:r>
            <a:r>
              <a:rPr lang="en-CA" b="0" dirty="0" smtClean="0"/>
              <a:t>option</a:t>
            </a:r>
            <a:endParaRPr lang="en-CA" dirty="0" smtClean="0"/>
          </a:p>
          <a:p>
            <a:endParaRPr lang="en-CA" b="0" dirty="0" smtClean="0"/>
          </a:p>
        </p:txBody>
      </p:sp>
      <p:pic>
        <p:nvPicPr>
          <p:cNvPr id="1026" name="Picture 2" descr="C:\Apps\Presentations\Tips&amp;Tricks\v6\parall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128792" cy="330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94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eesio\Dropbox\Work\Munich2013\1-04-TipsAndTricks\ss\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99745"/>
            <a:ext cx="7732628" cy="40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4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Source Code Editor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4294967295"/>
          </p:nvPr>
        </p:nvSpPr>
        <p:spPr>
          <a:xfrm>
            <a:off x="341313" y="1076325"/>
            <a:ext cx="8496300" cy="465138"/>
          </a:xfrm>
        </p:spPr>
        <p:txBody>
          <a:bodyPr/>
          <a:lstStyle/>
          <a:p>
            <a:r>
              <a:rPr lang="en-CA" b="0" dirty="0" smtClean="0"/>
              <a:t>CCS comes with an excellent, feature rich editor</a:t>
            </a:r>
          </a:p>
          <a:p>
            <a:pPr lvl="1"/>
            <a:endParaRPr lang="en-CA" sz="1200" dirty="0" smtClean="0"/>
          </a:p>
        </p:txBody>
      </p:sp>
      <p:sp>
        <p:nvSpPr>
          <p:cNvPr id="120839" name="Line 8"/>
          <p:cNvSpPr>
            <a:spLocks noChangeShapeType="1"/>
          </p:cNvSpPr>
          <p:nvPr/>
        </p:nvSpPr>
        <p:spPr bwMode="auto">
          <a:xfrm flipH="1">
            <a:off x="1979083" y="1994958"/>
            <a:ext cx="528637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0" name="Line 9"/>
          <p:cNvSpPr>
            <a:spLocks noChangeShapeType="1"/>
          </p:cNvSpPr>
          <p:nvPr/>
        </p:nvSpPr>
        <p:spPr bwMode="auto">
          <a:xfrm>
            <a:off x="2491845" y="2002896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1" name="Line 10"/>
          <p:cNvSpPr>
            <a:spLocks noChangeShapeType="1"/>
          </p:cNvSpPr>
          <p:nvPr/>
        </p:nvSpPr>
        <p:spPr bwMode="auto">
          <a:xfrm>
            <a:off x="2491845" y="2002896"/>
            <a:ext cx="687388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4" name="Line 13"/>
          <p:cNvSpPr>
            <a:spLocks noChangeShapeType="1"/>
          </p:cNvSpPr>
          <p:nvPr/>
        </p:nvSpPr>
        <p:spPr bwMode="auto">
          <a:xfrm flipV="1">
            <a:off x="1115617" y="3212975"/>
            <a:ext cx="343295" cy="3184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5" name="Line 14"/>
          <p:cNvSpPr>
            <a:spLocks noChangeShapeType="1"/>
          </p:cNvSpPr>
          <p:nvPr/>
        </p:nvSpPr>
        <p:spPr bwMode="auto">
          <a:xfrm>
            <a:off x="1115617" y="3531400"/>
            <a:ext cx="373458" cy="198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46" name="Rounded Rectangle 16"/>
          <p:cNvSpPr>
            <a:spLocks noChangeArrowheads="1"/>
          </p:cNvSpPr>
          <p:nvPr/>
        </p:nvSpPr>
        <p:spPr bwMode="auto">
          <a:xfrm>
            <a:off x="3851920" y="4437112"/>
            <a:ext cx="1512168" cy="71508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CA" sz="1200" dirty="0"/>
              <a:t>Code </a:t>
            </a:r>
            <a:r>
              <a:rPr lang="en-CA" sz="1200" dirty="0" smtClean="0"/>
              <a:t>Completion (</a:t>
            </a:r>
            <a:r>
              <a:rPr lang="en-CA" sz="1200" b="1" dirty="0" smtClean="0"/>
              <a:t>CTRL+SPACE</a:t>
            </a:r>
            <a:r>
              <a:rPr lang="en-CA" sz="1200" dirty="0" smtClean="0"/>
              <a:t> for suggestions)</a:t>
            </a:r>
            <a:endParaRPr lang="en-CA" sz="1200" dirty="0"/>
          </a:p>
        </p:txBody>
      </p:sp>
      <p:sp>
        <p:nvSpPr>
          <p:cNvPr id="120838" name="Rounded Rectangle 16"/>
          <p:cNvSpPr>
            <a:spLocks noChangeArrowheads="1"/>
          </p:cNvSpPr>
          <p:nvPr/>
        </p:nvSpPr>
        <p:spPr bwMode="auto">
          <a:xfrm>
            <a:off x="2034970" y="1688491"/>
            <a:ext cx="945500" cy="306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CA" sz="1200" dirty="0"/>
              <a:t>Editor tabs</a:t>
            </a:r>
          </a:p>
        </p:txBody>
      </p:sp>
      <p:sp>
        <p:nvSpPr>
          <p:cNvPr id="120836" name="Line 5"/>
          <p:cNvSpPr>
            <a:spLocks noChangeShapeType="1"/>
          </p:cNvSpPr>
          <p:nvPr/>
        </p:nvSpPr>
        <p:spPr bwMode="auto">
          <a:xfrm flipV="1">
            <a:off x="1115616" y="3527291"/>
            <a:ext cx="3734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837" name="Rounded Rectangle 16"/>
          <p:cNvSpPr>
            <a:spLocks noChangeArrowheads="1"/>
          </p:cNvSpPr>
          <p:nvPr/>
        </p:nvSpPr>
        <p:spPr bwMode="auto">
          <a:xfrm>
            <a:off x="42335" y="3173855"/>
            <a:ext cx="1073282" cy="71508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CA" sz="1200" dirty="0"/>
              <a:t>Collapse and expand </a:t>
            </a:r>
            <a:r>
              <a:rPr lang="en-CA" sz="1200" dirty="0" smtClean="0"/>
              <a:t>functions</a:t>
            </a:r>
            <a:endParaRPr lang="en-CA" sz="1200" dirty="0"/>
          </a:p>
        </p:txBody>
      </p:sp>
      <p:sp>
        <p:nvSpPr>
          <p:cNvPr id="120842" name="Rounded Rectangle 16"/>
          <p:cNvSpPr>
            <a:spLocks noChangeArrowheads="1"/>
          </p:cNvSpPr>
          <p:nvPr/>
        </p:nvSpPr>
        <p:spPr bwMode="auto">
          <a:xfrm>
            <a:off x="6430839" y="1113711"/>
            <a:ext cx="2121147" cy="71508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CA" sz="1200" b="1" dirty="0"/>
              <a:t>Outline</a:t>
            </a:r>
            <a:r>
              <a:rPr lang="en-CA" sz="1200" dirty="0"/>
              <a:t> view displays </a:t>
            </a:r>
            <a:r>
              <a:rPr lang="en-US" sz="1200" dirty="0"/>
              <a:t>lists structural elements for the selected source file</a:t>
            </a:r>
            <a:endParaRPr lang="en-CA" sz="1200" dirty="0"/>
          </a:p>
        </p:txBody>
      </p:sp>
      <p:sp>
        <p:nvSpPr>
          <p:cNvPr id="120843" name="Line 12"/>
          <p:cNvSpPr>
            <a:spLocks noChangeShapeType="1"/>
          </p:cNvSpPr>
          <p:nvPr/>
        </p:nvSpPr>
        <p:spPr bwMode="auto">
          <a:xfrm>
            <a:off x="7483475" y="1828800"/>
            <a:ext cx="7938" cy="74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Advanced Editor Features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1185862"/>
            <a:ext cx="8467725" cy="4979441"/>
          </a:xfrm>
        </p:spPr>
        <p:txBody>
          <a:bodyPr/>
          <a:lstStyle/>
          <a:p>
            <a:r>
              <a:rPr lang="en-US" b="0" dirty="0" smtClean="0"/>
              <a:t>Code Completion</a:t>
            </a:r>
          </a:p>
          <a:p>
            <a:pPr lvl="1"/>
            <a:r>
              <a:rPr lang="en-US" dirty="0" smtClean="0"/>
              <a:t>Complete word</a:t>
            </a:r>
          </a:p>
          <a:p>
            <a:pPr lvl="1"/>
            <a:r>
              <a:rPr lang="en-US" dirty="0" smtClean="0"/>
              <a:t>Auto-member information</a:t>
            </a:r>
          </a:p>
          <a:p>
            <a:pPr lvl="1"/>
            <a:r>
              <a:rPr lang="en-US" dirty="0" smtClean="0"/>
              <a:t>Auto-parameter information</a:t>
            </a:r>
          </a:p>
          <a:p>
            <a:r>
              <a:rPr lang="en-US" b="0" dirty="0" smtClean="0"/>
              <a:t>Navigation</a:t>
            </a:r>
          </a:p>
          <a:p>
            <a:pPr lvl="1"/>
            <a:r>
              <a:rPr lang="en-US" dirty="0" smtClean="0"/>
              <a:t>Back/Forward buttons</a:t>
            </a:r>
          </a:p>
          <a:p>
            <a:pPr lvl="1"/>
            <a:r>
              <a:rPr lang="en-US" dirty="0" smtClean="0"/>
              <a:t>Back to last edit button</a:t>
            </a:r>
          </a:p>
          <a:p>
            <a:pPr lvl="1"/>
            <a:r>
              <a:rPr lang="en-US" dirty="0" smtClean="0"/>
              <a:t>Go to definition</a:t>
            </a:r>
          </a:p>
          <a:p>
            <a:pPr lvl="1"/>
            <a:r>
              <a:rPr lang="en-US" dirty="0" smtClean="0"/>
              <a:t>Go to declaration</a:t>
            </a:r>
          </a:p>
          <a:p>
            <a:r>
              <a:rPr lang="en-US" b="0" dirty="0" smtClean="0"/>
              <a:t>Code Folding</a:t>
            </a:r>
          </a:p>
          <a:p>
            <a:pPr lvl="1"/>
            <a:r>
              <a:rPr lang="en-US" dirty="0" smtClean="0"/>
              <a:t>Collapse functions</a:t>
            </a:r>
          </a:p>
        </p:txBody>
      </p:sp>
      <p:pic>
        <p:nvPicPr>
          <p:cNvPr id="122884" name="Picture 5" descr="codeFo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869160"/>
            <a:ext cx="4800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keesio\Dropbox\Work\Munich2013\1-04-TipsAndTricks\ss\0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0861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43989644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Advanced Editor Features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1185862"/>
            <a:ext cx="8467725" cy="4979441"/>
          </a:xfrm>
        </p:spPr>
        <p:txBody>
          <a:bodyPr/>
          <a:lstStyle/>
          <a:p>
            <a:r>
              <a:rPr lang="en-US" sz="2000" b="0" dirty="0" smtClean="0"/>
              <a:t>Right-click in the editor margin to</a:t>
            </a:r>
            <a:r>
              <a:rPr lang="en-US" b="0" dirty="0" smtClean="0"/>
              <a:t>:</a:t>
            </a:r>
          </a:p>
          <a:p>
            <a:pPr lvl="1"/>
            <a:r>
              <a:rPr lang="en-US" sz="1800" b="0" dirty="0" smtClean="0"/>
              <a:t>Toggle line numbers in the editor margin</a:t>
            </a:r>
          </a:p>
          <a:p>
            <a:pPr lvl="1"/>
            <a:r>
              <a:rPr lang="en-US" dirty="0" smtClean="0"/>
              <a:t>Enable/Disable code </a:t>
            </a:r>
            <a:r>
              <a:rPr lang="en-US" b="1" dirty="0" smtClean="0"/>
              <a:t>Folding</a:t>
            </a:r>
          </a:p>
          <a:p>
            <a:pPr lvl="1"/>
            <a:r>
              <a:rPr lang="en-US" dirty="0"/>
              <a:t>Enable/Disable </a:t>
            </a:r>
            <a:r>
              <a:rPr lang="en-US" sz="1800" b="1" dirty="0" smtClean="0"/>
              <a:t>Quick Diff</a:t>
            </a:r>
          </a:p>
          <a:p>
            <a:pPr lvl="1"/>
            <a:r>
              <a:rPr lang="en-US" dirty="0" smtClean="0"/>
              <a:t>Open editor </a:t>
            </a:r>
            <a:r>
              <a:rPr lang="en-US" b="1" dirty="0" smtClean="0"/>
              <a:t>Preferences…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access more options to </a:t>
            </a:r>
            <a:br>
              <a:rPr lang="en-US" dirty="0" smtClean="0"/>
            </a:br>
            <a:r>
              <a:rPr lang="en-US" dirty="0" smtClean="0"/>
              <a:t>configure:</a:t>
            </a:r>
          </a:p>
          <a:p>
            <a:pPr lvl="2"/>
            <a:r>
              <a:rPr lang="en-US" b="1" dirty="0" smtClean="0"/>
              <a:t>Content Assist </a:t>
            </a:r>
            <a:r>
              <a:rPr lang="en-US" dirty="0" smtClean="0"/>
              <a:t>(Code </a:t>
            </a:r>
            <a:br>
              <a:rPr lang="en-US" dirty="0" smtClean="0"/>
            </a:br>
            <a:r>
              <a:rPr lang="en-US" dirty="0" smtClean="0"/>
              <a:t>Completion)</a:t>
            </a:r>
            <a:endParaRPr lang="en-US" b="1" dirty="0" smtClean="0"/>
          </a:p>
          <a:p>
            <a:pPr lvl="2"/>
            <a:r>
              <a:rPr lang="en-US" b="1" dirty="0" smtClean="0"/>
              <a:t>Folding</a:t>
            </a:r>
          </a:p>
          <a:p>
            <a:pPr lvl="2"/>
            <a:r>
              <a:rPr lang="en-US" b="1" dirty="0" smtClean="0"/>
              <a:t>Syntax Coloring</a:t>
            </a:r>
          </a:p>
          <a:p>
            <a:pPr lvl="2"/>
            <a:r>
              <a:rPr lang="en-US" b="1" dirty="0" smtClean="0"/>
              <a:t>Hovers </a:t>
            </a:r>
            <a:r>
              <a:rPr lang="en-US" dirty="0" smtClean="0"/>
              <a:t>(Cursor "hover over" </a:t>
            </a:r>
            <a:br>
              <a:rPr lang="en-US" dirty="0" smtClean="0"/>
            </a:br>
            <a:r>
              <a:rPr lang="en-US" dirty="0" smtClean="0"/>
              <a:t>behavior)</a:t>
            </a:r>
          </a:p>
          <a:p>
            <a:pPr lvl="2"/>
            <a:r>
              <a:rPr lang="en-US" b="1" dirty="0" smtClean="0"/>
              <a:t>Typing</a:t>
            </a:r>
            <a:r>
              <a:rPr lang="en-US" dirty="0" smtClean="0"/>
              <a:t> behavior</a:t>
            </a:r>
          </a:p>
          <a:p>
            <a:pPr lvl="2"/>
            <a:r>
              <a:rPr lang="en-US" dirty="0" err="1" smtClean="0"/>
              <a:t>etc</a:t>
            </a:r>
            <a:endParaRPr lang="en-US" dirty="0" smtClean="0"/>
          </a:p>
          <a:p>
            <a:pPr lvl="2"/>
            <a:endParaRPr lang="en-US" b="1" dirty="0" smtClean="0"/>
          </a:p>
          <a:p>
            <a:pPr lvl="2"/>
            <a:endParaRPr lang="en-US" b="1" dirty="0" smtClean="0"/>
          </a:p>
          <a:p>
            <a:pPr marL="688975" lvl="2" indent="0">
              <a:buNone/>
            </a:pPr>
            <a:endParaRPr lang="en-US" sz="1600" b="1" dirty="0" smtClean="0"/>
          </a:p>
          <a:p>
            <a:pPr lvl="1"/>
            <a:endParaRPr lang="en-US" sz="1800" b="0" dirty="0" smtClean="0"/>
          </a:p>
        </p:txBody>
      </p:sp>
      <p:pic>
        <p:nvPicPr>
          <p:cNvPr id="13314" name="Picture 2" descr="C:\Users\keesio\Dropbox\Work\Munich2013\1-04-TipsAndTricks\ss\0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48242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427984" y="5085184"/>
            <a:ext cx="4338405" cy="93610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5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Edit Markers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4983163"/>
          </a:xfrm>
        </p:spPr>
        <p:txBody>
          <a:bodyPr/>
          <a:lstStyle/>
          <a:p>
            <a:r>
              <a:rPr lang="en-US" b="0" dirty="0" smtClean="0"/>
              <a:t>If you have the line number column on, it also indicates changes in your source file since your last save</a:t>
            </a:r>
          </a:p>
        </p:txBody>
      </p:sp>
      <p:pic>
        <p:nvPicPr>
          <p:cNvPr id="16387" name="Picture 3" descr="C:\Users\keesio\Dropbox\Work\Munich2013\1-04-TipsAndTricks\ss\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2390775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AutoShape 5"/>
          <p:cNvSpPr>
            <a:spLocks noChangeArrowheads="1"/>
          </p:cNvSpPr>
          <p:nvPr/>
        </p:nvSpPr>
        <p:spPr bwMode="auto">
          <a:xfrm>
            <a:off x="3203848" y="3871937"/>
            <a:ext cx="1304266" cy="340519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Modified lines</a:t>
            </a:r>
          </a:p>
        </p:txBody>
      </p:sp>
      <p:sp>
        <p:nvSpPr>
          <p:cNvPr id="131077" name="AutoShape 6"/>
          <p:cNvSpPr>
            <a:spLocks noChangeArrowheads="1"/>
          </p:cNvSpPr>
          <p:nvPr/>
        </p:nvSpPr>
        <p:spPr bwMode="auto">
          <a:xfrm>
            <a:off x="3288223" y="4626893"/>
            <a:ext cx="1243809" cy="340519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Deleted lines</a:t>
            </a:r>
          </a:p>
        </p:txBody>
      </p:sp>
      <p:sp>
        <p:nvSpPr>
          <p:cNvPr id="131078" name="AutoShape 7"/>
          <p:cNvSpPr>
            <a:spLocks noChangeArrowheads="1"/>
          </p:cNvSpPr>
          <p:nvPr/>
        </p:nvSpPr>
        <p:spPr bwMode="auto">
          <a:xfrm>
            <a:off x="3258401" y="4265429"/>
            <a:ext cx="1273221" cy="340519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dirty="0"/>
              <a:t>Inserted lines</a:t>
            </a:r>
          </a:p>
        </p:txBody>
      </p:sp>
      <p:sp>
        <p:nvSpPr>
          <p:cNvPr id="131079" name="Line 8"/>
          <p:cNvSpPr>
            <a:spLocks noChangeShapeType="1"/>
          </p:cNvSpPr>
          <p:nvPr/>
        </p:nvSpPr>
        <p:spPr bwMode="auto">
          <a:xfrm flipV="1">
            <a:off x="4529942" y="4797151"/>
            <a:ext cx="762138" cy="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0" name="Line 9"/>
          <p:cNvSpPr>
            <a:spLocks noChangeShapeType="1"/>
          </p:cNvSpPr>
          <p:nvPr/>
        </p:nvSpPr>
        <p:spPr bwMode="auto">
          <a:xfrm flipV="1">
            <a:off x="4508113" y="4365104"/>
            <a:ext cx="783967" cy="7200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081" name="Line 10"/>
          <p:cNvSpPr>
            <a:spLocks noChangeShapeType="1"/>
          </p:cNvSpPr>
          <p:nvPr/>
        </p:nvSpPr>
        <p:spPr bwMode="auto">
          <a:xfrm flipV="1">
            <a:off x="4521143" y="4042196"/>
            <a:ext cx="770937" cy="1031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93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Variable Highlighting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4983163"/>
          </a:xfrm>
        </p:spPr>
        <p:txBody>
          <a:bodyPr/>
          <a:lstStyle/>
          <a:p>
            <a:r>
              <a:rPr lang="en-US" b="0" dirty="0" smtClean="0"/>
              <a:t>Highlighting a variable in the editor will highlight all instances of the variable in the editor</a:t>
            </a:r>
          </a:p>
        </p:txBody>
      </p:sp>
      <p:pic>
        <p:nvPicPr>
          <p:cNvPr id="5123" name="Picture 3" descr="C:\Users\keesio\Dropbox\Work\Munich2013\1-04-tipsandtricks\ss\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4854086" cy="42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74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Source Templates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4294967295"/>
          </p:nvPr>
        </p:nvSpPr>
        <p:spPr>
          <a:xfrm>
            <a:off x="390525" y="1000124"/>
            <a:ext cx="7897813" cy="5021163"/>
          </a:xfrm>
        </p:spPr>
        <p:txBody>
          <a:bodyPr/>
          <a:lstStyle/>
          <a:p>
            <a:r>
              <a:rPr lang="en-CA" b="0" dirty="0" smtClean="0"/>
              <a:t>CCS provides code templates </a:t>
            </a:r>
          </a:p>
          <a:p>
            <a:pPr lvl="1"/>
            <a:r>
              <a:rPr lang="en-CA" dirty="0" smtClean="0"/>
              <a:t>Ex: Hello World</a:t>
            </a:r>
          </a:p>
          <a:p>
            <a:pPr lvl="2"/>
            <a:r>
              <a:rPr lang="en-CA" dirty="0" smtClean="0"/>
              <a:t>Type in </a:t>
            </a:r>
            <a:r>
              <a:rPr lang="en-CA" b="1" dirty="0" smtClean="0"/>
              <a:t>h</a:t>
            </a:r>
            <a:r>
              <a:rPr lang="en-CA" dirty="0" smtClean="0"/>
              <a:t> in the editor and use </a:t>
            </a:r>
            <a:r>
              <a:rPr lang="en-CA" b="1" dirty="0" smtClean="0"/>
              <a:t>Content Assist</a:t>
            </a:r>
            <a:r>
              <a:rPr lang="en-CA" dirty="0" smtClean="0"/>
              <a:t> by pressing </a:t>
            </a:r>
            <a:r>
              <a:rPr lang="en-CA" b="1" dirty="0" smtClean="0"/>
              <a:t>CTRL+SPACE</a:t>
            </a:r>
            <a:r>
              <a:rPr lang="en-CA" dirty="0" smtClean="0"/>
              <a:t> keys (can also right-click in the editor and select </a:t>
            </a:r>
            <a:r>
              <a:rPr lang="en-CA" b="1" dirty="0" smtClean="0"/>
              <a:t>Content Assist</a:t>
            </a:r>
            <a:r>
              <a:rPr lang="en-CA" dirty="0" smtClean="0"/>
              <a:t> from the context menu)</a:t>
            </a:r>
          </a:p>
          <a:p>
            <a:pPr lvl="1"/>
            <a:r>
              <a:rPr lang="en-CA" dirty="0" smtClean="0"/>
              <a:t>Create custom templates for commonly used source code blocks or customize existing templates</a:t>
            </a:r>
          </a:p>
          <a:p>
            <a:pPr lvl="2"/>
            <a:r>
              <a:rPr lang="en-CA" i="1" dirty="0" smtClean="0"/>
              <a:t>Window-&gt;Preferences…-&gt;C++-&gt;Editor-&gt;Templates</a:t>
            </a:r>
          </a:p>
        </p:txBody>
      </p:sp>
      <p:pic>
        <p:nvPicPr>
          <p:cNvPr id="12290" name="Picture 2" descr="C:\Users\keesio\Dropbox\Work\Munich2013\1-04-TipsAndTricks\ss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47" y="3429000"/>
            <a:ext cx="7421563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47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i="1" dirty="0" smtClean="0"/>
              <a:t>Indexer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r>
              <a:rPr lang="en-US" b="0" dirty="0" smtClean="0"/>
              <a:t>The advanced editor features rely</a:t>
            </a:r>
            <a:br>
              <a:rPr lang="en-US" b="0" dirty="0" smtClean="0"/>
            </a:br>
            <a:r>
              <a:rPr lang="en-US" b="0" dirty="0" smtClean="0"/>
              <a:t>on a database of the source and </a:t>
            </a:r>
            <a:br>
              <a:rPr lang="en-US" b="0" dirty="0" smtClean="0"/>
            </a:br>
            <a:r>
              <a:rPr lang="en-US" b="0" dirty="0" smtClean="0"/>
              <a:t>header files of </a:t>
            </a:r>
            <a:r>
              <a:rPr lang="en-US" b="0" dirty="0"/>
              <a:t>the project that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provides </a:t>
            </a:r>
            <a:r>
              <a:rPr lang="en-US" b="0" dirty="0"/>
              <a:t>the basis for C/C++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search</a:t>
            </a:r>
            <a:r>
              <a:rPr lang="en-US" b="0" dirty="0"/>
              <a:t>, navigation features and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parts </a:t>
            </a:r>
            <a:r>
              <a:rPr lang="en-US" b="0" dirty="0"/>
              <a:t>of content </a:t>
            </a:r>
            <a:r>
              <a:rPr lang="en-US" b="0" dirty="0" smtClean="0"/>
              <a:t>assist </a:t>
            </a:r>
            <a:br>
              <a:rPr lang="en-US" b="0" dirty="0" smtClean="0"/>
            </a:br>
            <a:r>
              <a:rPr lang="en-US" b="0" dirty="0" smtClean="0"/>
              <a:t>(code completion)</a:t>
            </a:r>
          </a:p>
          <a:p>
            <a:r>
              <a:rPr lang="en-US" b="0" dirty="0"/>
              <a:t>The C/C++ </a:t>
            </a:r>
            <a:r>
              <a:rPr lang="en-US" dirty="0" smtClean="0"/>
              <a:t>Indexer</a:t>
            </a:r>
            <a:r>
              <a:rPr lang="en-US" b="0" dirty="0" smtClean="0"/>
              <a:t> creates this </a:t>
            </a:r>
            <a:br>
              <a:rPr lang="en-US" b="0" dirty="0" smtClean="0"/>
            </a:br>
            <a:r>
              <a:rPr lang="en-US" b="0" dirty="0" smtClean="0"/>
              <a:t>database by parsing all </a:t>
            </a:r>
            <a:r>
              <a:rPr lang="en-US" b="0" dirty="0"/>
              <a:t>of the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source </a:t>
            </a:r>
            <a:r>
              <a:rPr lang="en-US" b="0" dirty="0"/>
              <a:t>and header files of the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projects open in the workspace</a:t>
            </a:r>
          </a:p>
          <a:p>
            <a:r>
              <a:rPr lang="en-US" b="0" dirty="0" smtClean="0"/>
              <a:t>Configure the </a:t>
            </a:r>
            <a:r>
              <a:rPr lang="en-US" dirty="0" smtClean="0"/>
              <a:t>Indexer</a:t>
            </a:r>
            <a:r>
              <a:rPr lang="en-US" b="0" dirty="0" smtClean="0"/>
              <a:t>:</a:t>
            </a:r>
          </a:p>
          <a:p>
            <a:pPr lvl="1"/>
            <a:r>
              <a:rPr lang="en-US" i="1" dirty="0" smtClean="0"/>
              <a:t>Window -&gt; Preferences -&gt; C/C++</a:t>
            </a:r>
            <a:br>
              <a:rPr lang="en-US" i="1" dirty="0" smtClean="0"/>
            </a:br>
            <a:r>
              <a:rPr lang="en-US" i="1" dirty="0" smtClean="0"/>
              <a:t>-&gt; Indexer</a:t>
            </a:r>
            <a:endParaRPr lang="en-US" b="0" i="1" dirty="0" smtClean="0"/>
          </a:p>
          <a:p>
            <a:pPr marL="1143000" lvl="2" indent="-228600"/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pic>
        <p:nvPicPr>
          <p:cNvPr id="9218" name="Picture 2" descr="C:\Users\keesio\Dropbox\Work\Munich2013\1-04-TipsAndTricks\ss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76" y="1029681"/>
            <a:ext cx="4518769" cy="505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09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i="1" dirty="0" smtClean="0"/>
              <a:t>Indexer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r>
              <a:rPr lang="en-US" b="0" dirty="0" smtClean="0"/>
              <a:t>The Indexer can also be configured on a per project basis in the project properties</a:t>
            </a:r>
          </a:p>
          <a:p>
            <a:pPr lvl="1"/>
            <a:r>
              <a:rPr lang="en-US" b="0" dirty="0" smtClean="0"/>
              <a:t>Must click on the Show Advanced Settings link in the lower left corner of the project properties dialog to expose the options for the Indexer</a:t>
            </a:r>
          </a:p>
          <a:p>
            <a:pPr lvl="1"/>
            <a:r>
              <a:rPr lang="en-US" i="1" dirty="0" smtClean="0"/>
              <a:t>C/C++ General</a:t>
            </a:r>
            <a:r>
              <a:rPr lang="en-US" i="1" dirty="0"/>
              <a:t> </a:t>
            </a:r>
            <a:r>
              <a:rPr lang="en-US" i="1" dirty="0" smtClean="0"/>
              <a:t>-&gt; Indexer</a:t>
            </a:r>
            <a:endParaRPr lang="en-US" b="0" i="1" dirty="0" smtClean="0"/>
          </a:p>
          <a:p>
            <a:pPr marL="1143000" lvl="2" indent="-228600"/>
            <a:endParaRPr lang="en-US" sz="14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pic>
        <p:nvPicPr>
          <p:cNvPr id="11269" name="Picture 5" descr="C:\Users\keesio\Dropbox\Work\Munich2013\1-04-TipsAndTricks\ss\1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29" y="2033981"/>
            <a:ext cx="1549980" cy="4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keesio\Dropbox\Work\Munich2013\1-04-TipsAndTricks\ss\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1"/>
            <a:ext cx="5112568" cy="355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91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Performance Tip: Turn off the </a:t>
            </a:r>
            <a:r>
              <a:rPr lang="en-US" i="1" dirty="0" smtClean="0"/>
              <a:t>Indexer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r>
              <a:rPr lang="en-US" b="0" dirty="0" smtClean="0"/>
              <a:t>Don’t use the CCS editor or don’t need the advanced editor features?</a:t>
            </a:r>
            <a:endParaRPr lang="en-US" dirty="0" smtClean="0"/>
          </a:p>
          <a:p>
            <a:r>
              <a:rPr lang="en-US" b="0" dirty="0" smtClean="0"/>
              <a:t>Turn off the Indexer! </a:t>
            </a:r>
          </a:p>
          <a:p>
            <a:pPr marL="863600" lvl="1" indent="-228600"/>
            <a:r>
              <a:rPr lang="en-US" dirty="0" smtClean="0"/>
              <a:t>The indexer constantly scans all open projects to support some advanced editor features</a:t>
            </a:r>
          </a:p>
          <a:p>
            <a:pPr marL="863600" lvl="1" indent="-228600"/>
            <a:r>
              <a:rPr lang="en-US" dirty="0" smtClean="0"/>
              <a:t>The indexer can use a decent amount of system resources, causing CCS to appear sluggish</a:t>
            </a:r>
          </a:p>
          <a:p>
            <a:pPr marL="1252537" lvl="2" indent="-228600"/>
            <a:r>
              <a:rPr lang="en-US" dirty="0" smtClean="0"/>
              <a:t>This is most evident with large projects or many open projects in the workspace (or both)</a:t>
            </a:r>
          </a:p>
          <a:p>
            <a:pPr marL="863600" lvl="1" indent="-228600"/>
            <a:r>
              <a:rPr lang="en-US" dirty="0" smtClean="0"/>
              <a:t>The default CCS setting is to have the indexer enabled</a:t>
            </a:r>
          </a:p>
          <a:p>
            <a:pPr marL="1143000" lvl="2" indent="-228600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pic>
        <p:nvPicPr>
          <p:cNvPr id="10242" name="Picture 2" descr="C:\Users\keesio\Dropbox\Work\Munich2013\1-04-TipsAndTricks\ss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10680"/>
            <a:ext cx="5868987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eesio\AppData\Local\Microsoft\Windows\Temporary Internet Files\Content.IE5\16GCUT0C\MC90016861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552"/>
            <a:ext cx="907999" cy="8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1" y="1556792"/>
            <a:ext cx="288000" cy="28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555776" y="4797152"/>
            <a:ext cx="1080120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4" y="980728"/>
            <a:ext cx="420155" cy="42015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Troubleshooting Tip: Rebuild the </a:t>
            </a:r>
            <a:r>
              <a:rPr lang="en-US" i="1" dirty="0" smtClean="0"/>
              <a:t>Index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pPr marL="1143000" lvl="2" indent="-228600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5775" y="1133475"/>
            <a:ext cx="8467725" cy="489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Advanced editor feature not working right?</a:t>
            </a:r>
            <a:endParaRPr lang="en-US" b="0" kern="0" dirty="0"/>
          </a:p>
          <a:p>
            <a:pPr lvl="1"/>
            <a:r>
              <a:rPr lang="en-US" b="0" kern="0" dirty="0" smtClean="0"/>
              <a:t>Code completion not working or bringing up the wrong suggestions? </a:t>
            </a:r>
          </a:p>
          <a:p>
            <a:pPr lvl="1"/>
            <a:r>
              <a:rPr lang="en-US" b="0" kern="0" dirty="0" smtClean="0"/>
              <a:t>Open declaration not finding the </a:t>
            </a:r>
            <a:br>
              <a:rPr lang="en-US" b="0" kern="0" dirty="0" smtClean="0"/>
            </a:br>
            <a:r>
              <a:rPr lang="en-US" b="0" kern="0" dirty="0" smtClean="0"/>
              <a:t>declaration?</a:t>
            </a:r>
          </a:p>
          <a:p>
            <a:pPr lvl="1"/>
            <a:r>
              <a:rPr lang="en-US" kern="0" dirty="0" smtClean="0"/>
              <a:t>Outline/Hierarchy views showing </a:t>
            </a:r>
            <a:br>
              <a:rPr lang="en-US" kern="0" dirty="0" smtClean="0"/>
            </a:br>
            <a:r>
              <a:rPr lang="en-US" kern="0" dirty="0" smtClean="0"/>
              <a:t>incorrect information?</a:t>
            </a:r>
          </a:p>
          <a:p>
            <a:r>
              <a:rPr lang="en-US" b="0" kern="0" dirty="0" smtClean="0"/>
              <a:t>Indexed database/cache</a:t>
            </a:r>
            <a:r>
              <a:rPr lang="en-US" b="0" kern="0" dirty="0"/>
              <a:t> </a:t>
            </a:r>
            <a:r>
              <a:rPr lang="en-US" b="0" kern="0" dirty="0" smtClean="0"/>
              <a:t>may </a:t>
            </a:r>
            <a:br>
              <a:rPr lang="en-US" b="0" kern="0" dirty="0" smtClean="0"/>
            </a:br>
            <a:r>
              <a:rPr lang="en-US" b="0" kern="0" dirty="0" smtClean="0"/>
              <a:t>have gotten corrupted or is out </a:t>
            </a:r>
            <a:br>
              <a:rPr lang="en-US" b="0" kern="0" dirty="0" smtClean="0"/>
            </a:br>
            <a:r>
              <a:rPr lang="en-US" b="0" kern="0" dirty="0" smtClean="0"/>
              <a:t>of date!</a:t>
            </a:r>
          </a:p>
          <a:p>
            <a:r>
              <a:rPr lang="en-US" b="0" kern="0" dirty="0" smtClean="0"/>
              <a:t>Rebuild it!</a:t>
            </a:r>
          </a:p>
          <a:p>
            <a:pPr lvl="1"/>
            <a:r>
              <a:rPr lang="en-US" kern="0" dirty="0" smtClean="0"/>
              <a:t>Right-click on a project and select</a:t>
            </a:r>
            <a:br>
              <a:rPr lang="en-US" kern="0" dirty="0" smtClean="0"/>
            </a:br>
            <a:r>
              <a:rPr lang="en-US" i="1" kern="0" dirty="0" smtClean="0"/>
              <a:t>Index -&gt; Rebuild</a:t>
            </a:r>
            <a:r>
              <a:rPr lang="en-US" kern="0" dirty="0" smtClean="0"/>
              <a:t> to rebuild the</a:t>
            </a:r>
            <a:r>
              <a:rPr lang="en-US" kern="0" smtClean="0"/>
              <a:t/>
            </a:r>
            <a:br>
              <a:rPr lang="en-US" kern="0" smtClean="0"/>
            </a:br>
            <a:r>
              <a:rPr lang="en-US" kern="0" smtClean="0"/>
              <a:t>indexed </a:t>
            </a:r>
            <a:r>
              <a:rPr lang="en-US" kern="0" dirty="0" smtClean="0"/>
              <a:t>database for that project</a:t>
            </a:r>
            <a:endParaRPr lang="en-US" b="0" kern="0" dirty="0" smtClean="0"/>
          </a:p>
          <a:p>
            <a:pPr lvl="1"/>
            <a:endParaRPr lang="en-US" sz="1600" kern="0" dirty="0" smtClean="0"/>
          </a:p>
          <a:p>
            <a:pPr lvl="1"/>
            <a:endParaRPr lang="en-US" sz="1600" kern="0" dirty="0" smtClean="0"/>
          </a:p>
          <a:p>
            <a:pPr marL="1600200" lvl="3" indent="-228600"/>
            <a:endParaRPr lang="en-US" sz="1400" kern="0" dirty="0" smtClean="0"/>
          </a:p>
          <a:p>
            <a:pPr marL="1143000" lvl="2" indent="-228600"/>
            <a:endParaRPr lang="en-US" sz="1400" kern="0" dirty="0" smtClean="0"/>
          </a:p>
        </p:txBody>
      </p:sp>
      <p:pic>
        <p:nvPicPr>
          <p:cNvPr id="2050" name="Picture 2" descr="C:\Users\keesio\Dropbox\Work\Munich2013\1-04-tipsandtricks\ss\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4235829" cy="409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98" y="3201087"/>
            <a:ext cx="288000" cy="28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365104"/>
            <a:ext cx="288000" cy="288000"/>
          </a:xfrm>
          <a:prstGeom prst="rect">
            <a:avLst/>
          </a:prstGeom>
        </p:spPr>
      </p:pic>
      <p:pic>
        <p:nvPicPr>
          <p:cNvPr id="2052" name="Picture 4" descr="C:\Users\keesio\AppData\Local\Microsoft\Windows\Temporary Internet Files\Content.IE5\VVSLHOBI\MC90044128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17" y="84137"/>
            <a:ext cx="824583" cy="8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3" y="1133475"/>
            <a:ext cx="420155" cy="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53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History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3375" y="1125538"/>
            <a:ext cx="8486775" cy="518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CCS keeps a local history of source changes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  <a:cs typeface="+mn-cs"/>
              </a:rPr>
              <a:t>Switch to the </a:t>
            </a:r>
            <a:r>
              <a:rPr lang="en-US" b="1" kern="0" dirty="0" smtClean="0">
                <a:latin typeface="+mn-lt"/>
                <a:cs typeface="+mn-cs"/>
              </a:rPr>
              <a:t>CCS Edit </a:t>
            </a:r>
            <a:r>
              <a:rPr lang="en-US" kern="0" dirty="0">
                <a:latin typeface="+mn-lt"/>
                <a:cs typeface="+mn-cs"/>
              </a:rPr>
              <a:t>perspective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>
                <a:latin typeface="+mn-lt"/>
                <a:cs typeface="+mn-cs"/>
              </a:rPr>
              <a:t>Right-click on a file in the editor an select </a:t>
            </a:r>
            <a:r>
              <a:rPr lang="en-US" kern="0" dirty="0" smtClean="0">
                <a:latin typeface="+mn-lt"/>
                <a:cs typeface="+mn-cs"/>
              </a:rPr>
              <a:t/>
            </a:r>
            <a:br>
              <a:rPr lang="en-US" kern="0" dirty="0" smtClean="0">
                <a:latin typeface="+mn-lt"/>
                <a:cs typeface="+mn-cs"/>
              </a:rPr>
            </a:br>
            <a:r>
              <a:rPr lang="en-US" i="1" kern="0" dirty="0" smtClean="0">
                <a:latin typeface="+mn-lt"/>
                <a:cs typeface="+mn-cs"/>
              </a:rPr>
              <a:t>Team </a:t>
            </a:r>
            <a:r>
              <a:rPr lang="en-US" i="1" kern="0" dirty="0">
                <a:latin typeface="+mn-lt"/>
                <a:cs typeface="+mn-cs"/>
              </a:rPr>
              <a:t>-&gt; Show Local </a:t>
            </a:r>
            <a:r>
              <a:rPr lang="en-US" i="1" kern="0" dirty="0" smtClean="0">
                <a:latin typeface="+mn-lt"/>
                <a:cs typeface="+mn-cs"/>
              </a:rPr>
              <a:t>History</a:t>
            </a:r>
          </a:p>
          <a:p>
            <a:pPr marL="1031875" lvl="2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kern="0" dirty="0" smtClean="0">
                <a:latin typeface="+mn-lt"/>
              </a:rPr>
              <a:t>Opens </a:t>
            </a:r>
            <a:r>
              <a:rPr lang="en-US" b="1" kern="0" dirty="0" smtClean="0">
                <a:latin typeface="+mn-lt"/>
              </a:rPr>
              <a:t>History</a:t>
            </a:r>
            <a:r>
              <a:rPr lang="en-US" kern="0" dirty="0" smtClean="0">
                <a:latin typeface="+mn-lt"/>
              </a:rPr>
              <a:t> view</a:t>
            </a:r>
            <a:endParaRPr lang="en-US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US" sz="2000" kern="0" dirty="0" smtClean="0">
                <a:latin typeface="+mn-lt"/>
                <a:cs typeface="+mn-cs"/>
              </a:rPr>
              <a:t>Use the </a:t>
            </a:r>
            <a:r>
              <a:rPr lang="en-US" sz="2000" b="1" kern="0" dirty="0" smtClean="0">
                <a:latin typeface="+mn-lt"/>
                <a:cs typeface="+mn-cs"/>
              </a:rPr>
              <a:t>History</a:t>
            </a:r>
            <a:r>
              <a:rPr lang="en-US" sz="2000" kern="0" dirty="0" smtClean="0">
                <a:latin typeface="+mn-lt"/>
                <a:cs typeface="+mn-cs"/>
              </a:rPr>
              <a:t> view to</a:t>
            </a:r>
            <a:br>
              <a:rPr lang="en-US" sz="2000" kern="0" dirty="0" smtClean="0">
                <a:latin typeface="+mn-lt"/>
                <a:cs typeface="+mn-cs"/>
              </a:rPr>
            </a:br>
            <a:r>
              <a:rPr lang="en-US" sz="2000" kern="0" dirty="0" smtClean="0">
                <a:latin typeface="+mn-lt"/>
                <a:cs typeface="+mn-cs"/>
              </a:rPr>
              <a:t>compare the current </a:t>
            </a:r>
            <a:br>
              <a:rPr lang="en-US" sz="2000" kern="0" dirty="0" smtClean="0">
                <a:latin typeface="+mn-lt"/>
                <a:cs typeface="+mn-cs"/>
              </a:rPr>
            </a:br>
            <a:r>
              <a:rPr lang="en-US" sz="2000" kern="0" dirty="0" smtClean="0">
                <a:latin typeface="+mn-lt"/>
                <a:cs typeface="+mn-cs"/>
              </a:rPr>
              <a:t>source </a:t>
            </a:r>
            <a:r>
              <a:rPr lang="en-US" sz="2000" kern="0" dirty="0">
                <a:latin typeface="+mn-lt"/>
                <a:cs typeface="+mn-cs"/>
              </a:rPr>
              <a:t>file </a:t>
            </a:r>
            <a:r>
              <a:rPr lang="en-US" sz="2000" kern="0" dirty="0" smtClean="0">
                <a:latin typeface="+mn-lt"/>
                <a:cs typeface="+mn-cs"/>
              </a:rPr>
              <a:t>against any </a:t>
            </a:r>
            <a:br>
              <a:rPr lang="en-US" sz="2000" kern="0" dirty="0" smtClean="0">
                <a:latin typeface="+mn-lt"/>
                <a:cs typeface="+mn-cs"/>
              </a:rPr>
            </a:br>
            <a:r>
              <a:rPr lang="en-US" sz="2000" kern="0" dirty="0" smtClean="0">
                <a:latin typeface="+mn-lt"/>
                <a:cs typeface="+mn-cs"/>
              </a:rPr>
              <a:t>previous version </a:t>
            </a:r>
            <a:r>
              <a:rPr lang="en-US" sz="2000" kern="0" dirty="0">
                <a:latin typeface="+mn-lt"/>
                <a:cs typeface="+mn-cs"/>
              </a:rPr>
              <a:t>or </a:t>
            </a:r>
            <a:r>
              <a:rPr lang="en-US" sz="2000" kern="0" dirty="0" smtClean="0">
                <a:latin typeface="+mn-lt"/>
                <a:cs typeface="+mn-cs"/>
              </a:rPr>
              <a:t>replace</a:t>
            </a:r>
            <a:br>
              <a:rPr lang="en-US" sz="2000" kern="0" dirty="0" smtClean="0">
                <a:latin typeface="+mn-lt"/>
                <a:cs typeface="+mn-cs"/>
              </a:rPr>
            </a:br>
            <a:r>
              <a:rPr lang="en-US" sz="2000" kern="0" dirty="0" smtClean="0">
                <a:latin typeface="+mn-lt"/>
                <a:cs typeface="+mn-cs"/>
              </a:rPr>
              <a:t>it with </a:t>
            </a:r>
            <a:r>
              <a:rPr lang="en-US" sz="2000" kern="0" dirty="0">
                <a:latin typeface="+mn-lt"/>
                <a:cs typeface="+mn-cs"/>
              </a:rPr>
              <a:t>any </a:t>
            </a:r>
            <a:r>
              <a:rPr lang="en-US" sz="2000" kern="0" dirty="0" smtClean="0">
                <a:latin typeface="+mn-lt"/>
                <a:cs typeface="+mn-cs"/>
              </a:rPr>
              <a:t>previous version</a:t>
            </a:r>
            <a:endParaRPr lang="en-US" sz="20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  <a:cs typeface="+mn-cs"/>
              </a:rPr>
              <a:t>Double-click on a revision </a:t>
            </a:r>
            <a:r>
              <a:rPr lang="en-CA" kern="0" dirty="0" smtClean="0">
                <a:latin typeface="+mn-lt"/>
                <a:cs typeface="+mn-cs"/>
              </a:rPr>
              <a:t/>
            </a:r>
            <a:br>
              <a:rPr lang="en-CA" kern="0" dirty="0" smtClean="0">
                <a:latin typeface="+mn-lt"/>
                <a:cs typeface="+mn-cs"/>
              </a:rPr>
            </a:br>
            <a:r>
              <a:rPr lang="en-CA" kern="0" dirty="0" smtClean="0">
                <a:latin typeface="+mn-lt"/>
                <a:cs typeface="+mn-cs"/>
              </a:rPr>
              <a:t>to open </a:t>
            </a:r>
            <a:r>
              <a:rPr lang="en-CA" kern="0" dirty="0">
                <a:latin typeface="+mn-lt"/>
                <a:cs typeface="+mn-cs"/>
              </a:rPr>
              <a:t>it in the </a:t>
            </a:r>
            <a:r>
              <a:rPr lang="en-CA" kern="0" dirty="0" smtClean="0">
                <a:latin typeface="+mn-lt"/>
                <a:cs typeface="+mn-cs"/>
              </a:rPr>
              <a:t>editor</a:t>
            </a:r>
            <a:endParaRPr lang="en-CA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kern="0" dirty="0">
                <a:latin typeface="+mn-lt"/>
                <a:cs typeface="+mn-cs"/>
              </a:rPr>
              <a:t>Right-click on a revision to </a:t>
            </a:r>
            <a:r>
              <a:rPr lang="en-CA" kern="0" dirty="0" smtClean="0">
                <a:latin typeface="+mn-lt"/>
                <a:cs typeface="+mn-cs"/>
              </a:rPr>
              <a:t/>
            </a:r>
            <a:br>
              <a:rPr lang="en-CA" kern="0" dirty="0" smtClean="0">
                <a:latin typeface="+mn-lt"/>
                <a:cs typeface="+mn-cs"/>
              </a:rPr>
            </a:br>
            <a:r>
              <a:rPr lang="en-CA" kern="0" dirty="0" smtClean="0">
                <a:latin typeface="+mn-lt"/>
                <a:cs typeface="+mn-cs"/>
              </a:rPr>
              <a:t>compare </a:t>
            </a:r>
            <a:r>
              <a:rPr lang="en-CA" kern="0" dirty="0">
                <a:latin typeface="+mn-lt"/>
                <a:cs typeface="+mn-cs"/>
              </a:rPr>
              <a:t>that </a:t>
            </a:r>
            <a:r>
              <a:rPr lang="en-CA" kern="0" dirty="0" smtClean="0">
                <a:latin typeface="+mn-lt"/>
                <a:cs typeface="+mn-cs"/>
              </a:rPr>
              <a:t>revision </a:t>
            </a:r>
            <a:r>
              <a:rPr lang="en-CA" kern="0" dirty="0">
                <a:latin typeface="+mn-lt"/>
                <a:cs typeface="+mn-cs"/>
              </a:rPr>
              <a:t>to </a:t>
            </a:r>
            <a:r>
              <a:rPr lang="en-CA" kern="0" dirty="0" smtClean="0">
                <a:latin typeface="+mn-lt"/>
                <a:cs typeface="+mn-cs"/>
              </a:rPr>
              <a:t/>
            </a:r>
            <a:br>
              <a:rPr lang="en-CA" kern="0" dirty="0" smtClean="0">
                <a:latin typeface="+mn-lt"/>
                <a:cs typeface="+mn-cs"/>
              </a:rPr>
            </a:br>
            <a:r>
              <a:rPr lang="en-CA" kern="0" dirty="0" smtClean="0">
                <a:latin typeface="+mn-lt"/>
                <a:cs typeface="+mn-cs"/>
              </a:rPr>
              <a:t>the current </a:t>
            </a:r>
            <a:r>
              <a:rPr lang="en-CA" kern="0" dirty="0">
                <a:latin typeface="+mn-lt"/>
                <a:cs typeface="+mn-cs"/>
              </a:rPr>
              <a:t>version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4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CA" sz="1400" b="1" kern="0" dirty="0">
                <a:latin typeface="+mn-lt"/>
                <a:cs typeface="+mn-cs"/>
              </a:rPr>
              <a:t>CCS also keeps project history 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sz="1200" kern="0" dirty="0">
                <a:latin typeface="+mn-lt"/>
                <a:cs typeface="+mn-cs"/>
              </a:rPr>
              <a:t>Recover files deleted from the project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sz="1200" kern="0" dirty="0">
                <a:latin typeface="+mn-lt"/>
                <a:cs typeface="+mn-cs"/>
              </a:rPr>
              <a:t>Right-click on the project and select “Recover from Local History” in the context menu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defRPr/>
            </a:pPr>
            <a:endParaRPr lang="en-CA" sz="1200" kern="0" dirty="0">
              <a:latin typeface="+mn-lt"/>
              <a:cs typeface="+mn-cs"/>
            </a:endParaRPr>
          </a:p>
        </p:txBody>
      </p:sp>
      <p:pic>
        <p:nvPicPr>
          <p:cNvPr id="14339" name="Picture 3" descr="C:\Users\keesio\Dropbox\Work\Munich2013\1-04-TipsAndTricks\ss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113" y="790007"/>
            <a:ext cx="2599669" cy="19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keesio\Dropbox\Work\Munich2013\1-04-TipsAndTricks\ss\1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0" y="2835396"/>
            <a:ext cx="5199337" cy="342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1" name="Rounded Rectangle 16"/>
          <p:cNvSpPr>
            <a:spLocks noChangeArrowheads="1"/>
          </p:cNvSpPr>
          <p:nvPr/>
        </p:nvSpPr>
        <p:spPr bwMode="auto">
          <a:xfrm>
            <a:off x="6012160" y="2145027"/>
            <a:ext cx="1329933" cy="34051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CA" sz="1400" b="1" dirty="0" smtClean="0"/>
              <a:t>History</a:t>
            </a:r>
            <a:r>
              <a:rPr lang="en-CA" sz="1400" dirty="0" smtClean="0"/>
              <a:t> </a:t>
            </a:r>
            <a:r>
              <a:rPr lang="en-CA" sz="1400" dirty="0"/>
              <a:t>view</a:t>
            </a:r>
          </a:p>
        </p:txBody>
      </p:sp>
      <p:sp>
        <p:nvSpPr>
          <p:cNvPr id="129030" name="Rounded Rectangle 16"/>
          <p:cNvSpPr>
            <a:spLocks noChangeArrowheads="1"/>
          </p:cNvSpPr>
          <p:nvPr/>
        </p:nvSpPr>
        <p:spPr bwMode="auto">
          <a:xfrm>
            <a:off x="5508104" y="4848043"/>
            <a:ext cx="1423265" cy="340519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CA" sz="1400" dirty="0"/>
              <a:t>File Comparer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Local History - Project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3375" y="1125538"/>
            <a:ext cx="8486775" cy="518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CCS keeps a local history of </a:t>
            </a:r>
            <a:r>
              <a:rPr lang="en-US" sz="2000" kern="0" dirty="0" smtClean="0">
                <a:latin typeface="+mn-lt"/>
                <a:cs typeface="+mn-cs"/>
              </a:rPr>
              <a:t>files for the project</a:t>
            </a:r>
            <a:endParaRPr lang="en-US" sz="20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kern="0" dirty="0"/>
              <a:t>Recover files deleted from the </a:t>
            </a:r>
            <a:r>
              <a:rPr lang="en-CA" kern="0" dirty="0" smtClean="0"/>
              <a:t>project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CA" kern="0" dirty="0"/>
              <a:t>Right-click on the project and select </a:t>
            </a:r>
            <a:r>
              <a:rPr lang="en-CA" b="1" kern="0" dirty="0" smtClean="0"/>
              <a:t>Recover </a:t>
            </a:r>
            <a:r>
              <a:rPr lang="en-CA" b="1" kern="0" dirty="0"/>
              <a:t>from Local </a:t>
            </a:r>
            <a:r>
              <a:rPr lang="en-CA" b="1" kern="0" dirty="0" smtClean="0"/>
              <a:t>History</a:t>
            </a:r>
            <a:r>
              <a:rPr lang="en-CA" i="1" kern="0" dirty="0" smtClean="0"/>
              <a:t> </a:t>
            </a:r>
            <a:r>
              <a:rPr lang="en-CA" kern="0" dirty="0"/>
              <a:t>in the context menu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kern="0" dirty="0"/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4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defRPr/>
            </a:pPr>
            <a:endParaRPr lang="en-CA" sz="1200" kern="0" dirty="0">
              <a:latin typeface="+mn-lt"/>
              <a:cs typeface="+mn-cs"/>
            </a:endParaRPr>
          </a:p>
        </p:txBody>
      </p:sp>
      <p:pic>
        <p:nvPicPr>
          <p:cNvPr id="15362" name="Picture 2" descr="C:\Users\keesio\Dropbox\Work\Munich2013\1-04-TipsAndTricks\ss\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391004" cy="39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Eclipse Concept: Workspaces</a:t>
            </a:r>
          </a:p>
        </p:txBody>
      </p:sp>
      <p:sp>
        <p:nvSpPr>
          <p:cNvPr id="1044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working folder for CCS</a:t>
            </a:r>
          </a:p>
          <a:p>
            <a:r>
              <a:rPr lang="en-US" dirty="0" smtClean="0"/>
              <a:t>Contains information to manage all the projects defined to it</a:t>
            </a:r>
          </a:p>
          <a:p>
            <a:pPr lvl="1"/>
            <a:r>
              <a:rPr lang="en-US" dirty="0" smtClean="0"/>
              <a:t>The default location of any new projects created </a:t>
            </a:r>
          </a:p>
          <a:p>
            <a:r>
              <a:rPr lang="en-US" dirty="0" smtClean="0"/>
              <a:t>User preferences, custom perspectives, cached data for plug-ins, </a:t>
            </a:r>
            <a:r>
              <a:rPr lang="en-US" dirty="0" err="1" smtClean="0"/>
              <a:t>etc</a:t>
            </a:r>
            <a:r>
              <a:rPr lang="en-US" dirty="0" smtClean="0"/>
              <a:t> are all stored in the workspace </a:t>
            </a:r>
          </a:p>
          <a:p>
            <a:r>
              <a:rPr lang="en-US" dirty="0" smtClean="0"/>
              <a:t>Multiple workspaces can be maintained </a:t>
            </a:r>
          </a:p>
          <a:p>
            <a:pPr lvl="1"/>
            <a:r>
              <a:rPr lang="en-US" dirty="0" smtClean="0"/>
              <a:t>Only one can be active within each CCS instance</a:t>
            </a:r>
          </a:p>
          <a:p>
            <a:pPr lvl="1"/>
            <a:r>
              <a:rPr lang="en-US" dirty="0" smtClean="0"/>
              <a:t>The same workspace cannot be shared by multiple running instances of CCS</a:t>
            </a:r>
          </a:p>
          <a:p>
            <a:pPr lvl="1"/>
            <a:r>
              <a:rPr lang="en-US" dirty="0" smtClean="0"/>
              <a:t>It is not recommended to share workspaces amongst users</a:t>
            </a:r>
          </a:p>
        </p:txBody>
      </p:sp>
      <p:pic>
        <p:nvPicPr>
          <p:cNvPr id="104451" name="Picture 4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Outline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5328592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an outline of a structured file that 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currently </a:t>
            </a:r>
            <a:r>
              <a:rPr lang="en-US" dirty="0"/>
              <a:t>open in the editor area, and lists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structural elements</a:t>
            </a:r>
          </a:p>
          <a:p>
            <a:r>
              <a:rPr lang="en-US" i="1" dirty="0" smtClean="0"/>
              <a:t>View -&gt; Outline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C:\Users\a0389327\Dropbox\Work\Munich2013\1-04-tipsandtricks\ss\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58837"/>
            <a:ext cx="3076575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31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Include Browser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5328592"/>
          </a:xfrm>
        </p:spPr>
        <p:txBody>
          <a:bodyPr/>
          <a:lstStyle/>
          <a:p>
            <a:r>
              <a:rPr lang="en-US" i="1" dirty="0"/>
              <a:t>Which header files is this source file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including</a:t>
            </a:r>
            <a:r>
              <a:rPr lang="en-US" i="1" dirty="0"/>
              <a:t>? Who is including this header file</a:t>
            </a:r>
            <a:r>
              <a:rPr lang="en-US" i="1" dirty="0" smtClean="0"/>
              <a:t>?</a:t>
            </a:r>
            <a:br>
              <a:rPr lang="en-US" i="1" dirty="0" smtClean="0"/>
            </a:br>
            <a:r>
              <a:rPr lang="en-US" i="1" dirty="0" smtClean="0"/>
              <a:t>Directly</a:t>
            </a:r>
            <a:r>
              <a:rPr lang="en-US" i="1" dirty="0"/>
              <a:t>? Indirectly?</a:t>
            </a:r>
          </a:p>
          <a:p>
            <a:r>
              <a:rPr lang="en-US" dirty="0" smtClean="0"/>
              <a:t>Show </a:t>
            </a:r>
            <a:r>
              <a:rPr lang="en-US" dirty="0"/>
              <a:t>hierarchy of included </a:t>
            </a:r>
            <a:r>
              <a:rPr lang="en-US" dirty="0" smtClean="0"/>
              <a:t>header files for</a:t>
            </a:r>
            <a:br>
              <a:rPr lang="en-US" dirty="0" smtClean="0"/>
            </a:br>
            <a:r>
              <a:rPr lang="en-US" dirty="0" smtClean="0"/>
              <a:t>a source file</a:t>
            </a:r>
          </a:p>
          <a:p>
            <a:r>
              <a:rPr lang="en-US" i="1" dirty="0" smtClean="0"/>
              <a:t>View -&gt; Other… -&gt; C/C++ -&gt; Include</a:t>
            </a:r>
            <a:br>
              <a:rPr lang="en-US" i="1" dirty="0" smtClean="0"/>
            </a:br>
            <a:r>
              <a:rPr lang="en-US" i="1" dirty="0" smtClean="0"/>
              <a:t>Browser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2" descr="C:\Users\a0389327\Dropbox\Work\Munich2013\1-04-tipsandtricks\ss\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60920"/>
            <a:ext cx="3256115" cy="54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60919"/>
            <a:ext cx="420155" cy="420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8" y="198884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48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</a:t>
            </a:r>
            <a:r>
              <a:rPr lang="en-US" dirty="0"/>
              <a:t>Call </a:t>
            </a:r>
            <a:r>
              <a:rPr lang="en-US" dirty="0" smtClean="0"/>
              <a:t>Hierarchy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3375" y="1125538"/>
            <a:ext cx="8486775" cy="5183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US" sz="2000" dirty="0" smtClean="0"/>
              <a:t>Displays callers </a:t>
            </a:r>
            <a:r>
              <a:rPr lang="en-US" sz="2000" dirty="0"/>
              <a:t>and </a:t>
            </a:r>
            <a:r>
              <a:rPr lang="en-US" sz="2000" dirty="0" err="1"/>
              <a:t>callees</a:t>
            </a:r>
            <a:r>
              <a:rPr lang="en-US" sz="2000" dirty="0"/>
              <a:t> for a selected </a:t>
            </a:r>
            <a:r>
              <a:rPr lang="en-US" sz="2000" dirty="0" smtClean="0"/>
              <a:t>function</a:t>
            </a: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r>
              <a:rPr lang="en-US" sz="2000" dirty="0" smtClean="0"/>
              <a:t>Right-click on a function and then select </a:t>
            </a:r>
            <a:r>
              <a:rPr lang="en-US" sz="2000" b="1" dirty="0" smtClean="0"/>
              <a:t>Open Call Hierarchy</a:t>
            </a:r>
            <a:r>
              <a:rPr lang="en-US" sz="2000" dirty="0" smtClean="0"/>
              <a:t> in the context menu</a:t>
            </a: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kern="0" dirty="0"/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4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  <a:defRPr/>
            </a:pPr>
            <a:endParaRPr lang="en-CA" sz="1400" b="1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buFontTx/>
              <a:buChar char="–"/>
              <a:defRPr/>
            </a:pPr>
            <a:endParaRPr lang="en-CA" sz="1200" kern="0" dirty="0">
              <a:latin typeface="+mn-lt"/>
              <a:cs typeface="+mn-cs"/>
            </a:endParaRPr>
          </a:p>
          <a:p>
            <a:pPr marL="574675" lvl="1" indent="-233363" eaLnBrk="0" hangingPunct="0">
              <a:spcBef>
                <a:spcPct val="20000"/>
              </a:spcBef>
              <a:defRPr/>
            </a:pPr>
            <a:endParaRPr lang="en-CA" sz="1200" kern="0" dirty="0">
              <a:latin typeface="+mn-lt"/>
              <a:cs typeface="+mn-cs"/>
            </a:endParaRPr>
          </a:p>
        </p:txBody>
      </p:sp>
      <p:pic>
        <p:nvPicPr>
          <p:cNvPr id="2050" name="Picture 2" descr="C:\Users\a0389327\Dropbox\Work\Munich2013\1-04-tipsandtricks\ss\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11" y="3411885"/>
            <a:ext cx="2895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779912" y="4807297"/>
            <a:ext cx="576064" cy="4144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a0389327\Dropbox\Work\Munich2013\1-04-tipsandtricks\ss\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72" y="4090615"/>
            <a:ext cx="38290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16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Debugging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Debug Configurations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 information created when a debug session is first launched for a project or target configuration</a:t>
            </a:r>
          </a:p>
          <a:p>
            <a:pPr lvl="1"/>
            <a:r>
              <a:rPr lang="en-US" dirty="0"/>
              <a:t>Information stored includes which target configuration to use, debug settings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Both project and project-less debug sessions launch debug sessions using a debug configuration</a:t>
            </a:r>
          </a:p>
          <a:p>
            <a:pPr lvl="1"/>
            <a:r>
              <a:rPr lang="en-US" dirty="0" smtClean="0"/>
              <a:t>A debug session can be started by explicitly launching a debug configuration</a:t>
            </a:r>
          </a:p>
          <a:p>
            <a:r>
              <a:rPr lang="en-US" dirty="0" smtClean="0"/>
              <a:t>To configure: Use drop-down menu </a:t>
            </a:r>
            <a:br>
              <a:rPr lang="en-US" dirty="0" smtClean="0"/>
            </a:br>
            <a:r>
              <a:rPr lang="en-US" dirty="0" smtClean="0"/>
              <a:t>next to the </a:t>
            </a:r>
            <a:r>
              <a:rPr lang="en-US" b="1" dirty="0" smtClean="0"/>
              <a:t>Debug As </a:t>
            </a:r>
            <a:r>
              <a:rPr lang="en-US" dirty="0" smtClean="0"/>
              <a:t>button and </a:t>
            </a:r>
            <a:br>
              <a:rPr lang="en-US" dirty="0" smtClean="0"/>
            </a:br>
            <a:r>
              <a:rPr lang="en-US" dirty="0" smtClean="0"/>
              <a:t>select </a:t>
            </a:r>
            <a:r>
              <a:rPr lang="en-US" b="1" dirty="0" smtClean="0"/>
              <a:t>Debug Configurations…</a:t>
            </a:r>
          </a:p>
          <a:p>
            <a:endParaRPr lang="en-US" sz="1800" dirty="0" smtClean="0"/>
          </a:p>
        </p:txBody>
      </p:sp>
      <p:sp>
        <p:nvSpPr>
          <p:cNvPr id="133123" name="Rectangle 5"/>
          <p:cNvSpPr>
            <a:spLocks noChangeArrowheads="1"/>
          </p:cNvSpPr>
          <p:nvPr/>
        </p:nvSpPr>
        <p:spPr bwMode="auto">
          <a:xfrm>
            <a:off x="395288" y="2205038"/>
            <a:ext cx="4392612" cy="345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574675" lvl="1" indent="-233363" eaLnBrk="0" hangingPunct="0">
              <a:spcBef>
                <a:spcPct val="20000"/>
              </a:spcBef>
              <a:buFontTx/>
              <a:buChar char="–"/>
            </a:pPr>
            <a:endParaRPr lang="en-US"/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</a:pPr>
            <a:endParaRPr lang="en-US" sz="2000" b="1">
              <a:solidFill>
                <a:schemeClr val="tx2"/>
              </a:solidFill>
            </a:endParaRPr>
          </a:p>
          <a:p>
            <a:pPr marL="227013" indent="-227013" eaLnBrk="0" hangingPunct="0">
              <a:spcBef>
                <a:spcPct val="65000"/>
              </a:spcBef>
              <a:buFontTx/>
              <a:buChar char="•"/>
            </a:pP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17410" name="Picture 2" descr="C:\Users\keesio\Dropbox\Work\Munich2013\1-04-TipsAndTricks\ss\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02" y="3944249"/>
            <a:ext cx="31432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964612" cy="118903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Debug Configurations</a:t>
            </a:r>
            <a:endParaRPr lang="en-CA" dirty="0" smtClean="0">
              <a:effectLst/>
            </a:endParaRP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4"/>
            <a:ext cx="7972425" cy="518422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Interface to manage existing configuration or to create new ones</a:t>
            </a:r>
          </a:p>
          <a:p>
            <a:pPr>
              <a:lnSpc>
                <a:spcPct val="90000"/>
              </a:lnSpc>
            </a:pPr>
            <a:r>
              <a:rPr lang="en-CA" dirty="0" smtClean="0"/>
              <a:t>Existing debug configurations are configurable </a:t>
            </a:r>
          </a:p>
        </p:txBody>
      </p:sp>
      <p:pic>
        <p:nvPicPr>
          <p:cNvPr id="18434" name="Picture 2" descr="C:\Users\keesio\Dropbox\Work\Munich2013\2B-08-MulticoreDebug\ss\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4850"/>
            <a:ext cx="4878189" cy="44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8964612" cy="1189038"/>
          </a:xfrm>
        </p:spPr>
        <p:txBody>
          <a:bodyPr/>
          <a:lstStyle/>
          <a:p>
            <a:r>
              <a:rPr lang="en-US" dirty="0" smtClean="0"/>
              <a:t>Debug Configurations – Main Options</a:t>
            </a:r>
            <a:endParaRPr lang="en-CA" dirty="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981075"/>
            <a:ext cx="8496300" cy="5184229"/>
          </a:xfrm>
        </p:spPr>
        <p:txBody>
          <a:bodyPr/>
          <a:lstStyle/>
          <a:p>
            <a:r>
              <a:rPr lang="en-CA" b="0" dirty="0" smtClean="0"/>
              <a:t>Use the </a:t>
            </a:r>
            <a:r>
              <a:rPr lang="en-CA" dirty="0" smtClean="0"/>
              <a:t>Main</a:t>
            </a:r>
            <a:r>
              <a:rPr lang="en-CA" b="0" dirty="0" smtClean="0"/>
              <a:t> tab to:</a:t>
            </a:r>
          </a:p>
          <a:p>
            <a:pPr lvl="1"/>
            <a:r>
              <a:rPr lang="en-CA" dirty="0" smtClean="0"/>
              <a:t>Which target configuration to use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Initialization Script </a:t>
            </a:r>
            <a:r>
              <a:rPr lang="en-US" dirty="0" smtClean="0"/>
              <a:t>field to specify a DSS JavaScript for target initialization </a:t>
            </a:r>
          </a:p>
          <a:p>
            <a:pPr lvl="1"/>
            <a:r>
              <a:rPr lang="en-US" dirty="0" smtClean="0"/>
              <a:t>Specify which devices on the JTAG scan chain will be visible by in the </a:t>
            </a:r>
            <a:r>
              <a:rPr lang="en-US" b="1" dirty="0" smtClean="0"/>
              <a:t>Debug</a:t>
            </a:r>
            <a:r>
              <a:rPr lang="en-US" dirty="0" smtClean="0"/>
              <a:t> view by default</a:t>
            </a:r>
          </a:p>
          <a:p>
            <a:pPr lvl="1"/>
            <a:r>
              <a:rPr lang="en-US" dirty="0" smtClean="0"/>
              <a:t>Specify if all CPUs share the same console for C I/O (for multi-core debug)</a:t>
            </a:r>
          </a:p>
          <a:p>
            <a:pPr marL="1143000" lvl="2" indent="-228600"/>
            <a:r>
              <a:rPr lang="en-US" dirty="0" smtClean="0"/>
              <a:t>C I/O will be interleaved in the </a:t>
            </a:r>
            <a:br>
              <a:rPr lang="en-US" dirty="0" smtClean="0"/>
            </a:br>
            <a:r>
              <a:rPr lang="en-US" dirty="0" smtClean="0"/>
              <a:t>same console (preceded with the </a:t>
            </a:r>
            <a:br>
              <a:rPr lang="en-US" dirty="0" smtClean="0"/>
            </a:br>
            <a:r>
              <a:rPr lang="en-US" dirty="0" smtClean="0"/>
              <a:t>CPU name)</a:t>
            </a:r>
          </a:p>
          <a:p>
            <a:pPr marL="1143000" lvl="2" indent="-228600"/>
            <a:r>
              <a:rPr lang="en-US" dirty="0" smtClean="0"/>
              <a:t>Uncheck the option to create a </a:t>
            </a:r>
            <a:br>
              <a:rPr lang="en-US" dirty="0" smtClean="0"/>
            </a:br>
            <a:r>
              <a:rPr lang="en-US" dirty="0" smtClean="0"/>
              <a:t>separate C I/O console for each </a:t>
            </a:r>
            <a:br>
              <a:rPr lang="en-US" dirty="0" smtClean="0"/>
            </a:br>
            <a:r>
              <a:rPr lang="en-US" dirty="0" smtClean="0"/>
              <a:t>CPU</a:t>
            </a:r>
            <a:endParaRPr lang="en-CA" sz="2000" dirty="0" smtClean="0"/>
          </a:p>
          <a:p>
            <a:pPr lvl="1"/>
            <a:endParaRPr lang="en-CA" sz="2000" dirty="0" smtClean="0"/>
          </a:p>
        </p:txBody>
      </p:sp>
      <p:pic>
        <p:nvPicPr>
          <p:cNvPr id="19459" name="Picture 3" descr="C:\Users\keesio\Dropbox\Work\Munich2013\1-04-TipsAndTricks\ss\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08622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15363" cy="1189038"/>
          </a:xfrm>
        </p:spPr>
        <p:txBody>
          <a:bodyPr/>
          <a:lstStyle/>
          <a:p>
            <a:r>
              <a:rPr lang="en-US" dirty="0" smtClean="0"/>
              <a:t>Debug Configurations – Program Options</a:t>
            </a:r>
            <a:endParaRPr lang="en-CA" dirty="0" smtClean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958850"/>
            <a:ext cx="7972425" cy="178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Use the </a:t>
            </a:r>
            <a:r>
              <a:rPr lang="en-CA" b="1" dirty="0" smtClean="0"/>
              <a:t>Program</a:t>
            </a:r>
            <a:r>
              <a:rPr lang="en-CA" dirty="0" smtClean="0"/>
              <a:t> tab to: 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Specify which CPU to load the executable on (for multi-core devices)</a:t>
            </a:r>
          </a:p>
          <a:p>
            <a:pPr lvl="2">
              <a:lnSpc>
                <a:spcPct val="90000"/>
              </a:lnSpc>
            </a:pPr>
            <a:r>
              <a:rPr lang="en-CA" dirty="0" smtClean="0"/>
              <a:t>Can specify different programs for each CPU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Specify to load the program (default) or just symbols only (to debug code in flash, </a:t>
            </a:r>
            <a:r>
              <a:rPr lang="en-CA" dirty="0" err="1" smtClean="0"/>
              <a:t>etc</a:t>
            </a:r>
            <a:r>
              <a:rPr lang="en-CA" dirty="0" smtClean="0"/>
              <a:t>)</a:t>
            </a:r>
          </a:p>
          <a:p>
            <a:pPr>
              <a:lnSpc>
                <a:spcPct val="90000"/>
              </a:lnSpc>
            </a:pPr>
            <a:endParaRPr lang="en-CA" dirty="0" smtClean="0"/>
          </a:p>
        </p:txBody>
      </p:sp>
      <p:pic>
        <p:nvPicPr>
          <p:cNvPr id="20483" name="Picture 3" descr="C:\Users\keesio\Dropbox\Work\Munich2013\2B-08-MulticoreDebug\ss\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4381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15363" cy="1189038"/>
          </a:xfrm>
        </p:spPr>
        <p:txBody>
          <a:bodyPr/>
          <a:lstStyle/>
          <a:p>
            <a:r>
              <a:rPr lang="en-US" dirty="0" smtClean="0"/>
              <a:t>Debug Configurations – Target Options</a:t>
            </a:r>
            <a:endParaRPr lang="en-CA" dirty="0" smtClean="0"/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7972425" cy="178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The </a:t>
            </a:r>
            <a:r>
              <a:rPr lang="en-CA" b="1" dirty="0" smtClean="0"/>
              <a:t>Target</a:t>
            </a:r>
            <a:r>
              <a:rPr lang="en-CA" dirty="0" smtClean="0"/>
              <a:t> tab can be used to set a variety of debug options like auto-run to </a:t>
            </a:r>
            <a:r>
              <a:rPr lang="en-CA" i="1" dirty="0" smtClean="0"/>
              <a:t>main</a:t>
            </a:r>
            <a:r>
              <a:rPr lang="en-CA" dirty="0" smtClean="0"/>
              <a:t>, auto-connect to a HW target, real-time options, program verification on load, etc…</a:t>
            </a:r>
          </a:p>
          <a:p>
            <a:pPr>
              <a:lnSpc>
                <a:spcPct val="90000"/>
              </a:lnSpc>
            </a:pPr>
            <a:r>
              <a:rPr lang="en-CA" b="1" dirty="0" smtClean="0"/>
              <a:t>Flash Programmer</a:t>
            </a:r>
            <a:r>
              <a:rPr lang="en-CA" dirty="0" smtClean="0"/>
              <a:t> options are available for applicable devices</a:t>
            </a:r>
          </a:p>
        </p:txBody>
      </p:sp>
      <p:pic>
        <p:nvPicPr>
          <p:cNvPr id="21507" name="Picture 3" descr="C:\Users\keesio\Dropbox\Work\Munich2013\1-04-TipsAndTricks\ss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7993063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15363" cy="1189038"/>
          </a:xfrm>
        </p:spPr>
        <p:txBody>
          <a:bodyPr/>
          <a:lstStyle/>
          <a:p>
            <a:r>
              <a:rPr lang="en-US" dirty="0" smtClean="0"/>
              <a:t>Debug Configurations – Source Options</a:t>
            </a:r>
            <a:endParaRPr lang="en-CA" dirty="0" smtClean="0"/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958850"/>
            <a:ext cx="7972425" cy="178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The </a:t>
            </a:r>
            <a:r>
              <a:rPr lang="en-CA" b="1" dirty="0" smtClean="0"/>
              <a:t>Source</a:t>
            </a:r>
            <a:r>
              <a:rPr lang="en-CA" dirty="0" smtClean="0"/>
              <a:t> tab allows you to add additional source lookup search paths</a:t>
            </a:r>
          </a:p>
          <a:p>
            <a:pPr lvl="1">
              <a:lnSpc>
                <a:spcPct val="90000"/>
              </a:lnSpc>
            </a:pPr>
            <a:r>
              <a:rPr lang="en-CA" dirty="0"/>
              <a:t>Specify </a:t>
            </a:r>
            <a:r>
              <a:rPr lang="en-CA" dirty="0" smtClean="0"/>
              <a:t>paths on a per CPU granularity </a:t>
            </a:r>
            <a:r>
              <a:rPr lang="en-CA" dirty="0"/>
              <a:t>(for multi-core devices</a:t>
            </a:r>
            <a:r>
              <a:rPr lang="en-CA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All paths to any source files in your project are automatically added by default</a:t>
            </a:r>
          </a:p>
          <a:p>
            <a:pPr>
              <a:lnSpc>
                <a:spcPct val="90000"/>
              </a:lnSpc>
            </a:pPr>
            <a:endParaRPr lang="en-CA" dirty="0" smtClean="0"/>
          </a:p>
        </p:txBody>
      </p:sp>
      <p:pic>
        <p:nvPicPr>
          <p:cNvPr id="22530" name="Picture 2" descr="C:\Users\keesio\Dropbox\Work\Munich2013\1-04-TipsAndTricks\ss\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54006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3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Use Multiple Workspaces</a:t>
            </a:r>
          </a:p>
        </p:txBody>
      </p:sp>
      <p:sp>
        <p:nvSpPr>
          <p:cNvPr id="106498" name="Content Placeholder 4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4983163"/>
          </a:xfrm>
        </p:spPr>
        <p:txBody>
          <a:bodyPr/>
          <a:lstStyle/>
          <a:p>
            <a:r>
              <a:rPr lang="en-US" dirty="0" smtClean="0"/>
              <a:t>Multiple Users: </a:t>
            </a:r>
            <a:r>
              <a:rPr lang="en-US" b="0" dirty="0" smtClean="0"/>
              <a:t>Keep separate workspaces for each user on a shared machine</a:t>
            </a:r>
          </a:p>
          <a:p>
            <a:pPr lvl="1"/>
            <a:r>
              <a:rPr lang="en-US" dirty="0" smtClean="0"/>
              <a:t>Custom preferences, layouts, </a:t>
            </a:r>
            <a:r>
              <a:rPr lang="en-US" dirty="0" err="1" smtClean="0"/>
              <a:t>etc</a:t>
            </a:r>
            <a:r>
              <a:rPr lang="en-US" dirty="0" smtClean="0"/>
              <a:t> will be maintained on a per user basis</a:t>
            </a:r>
          </a:p>
          <a:p>
            <a:pPr lvl="1"/>
            <a:r>
              <a:rPr lang="en-US" dirty="0" smtClean="0"/>
              <a:t>Each user can be working on specific project(s) that would only be applicable to a their workspace</a:t>
            </a:r>
          </a:p>
          <a:p>
            <a:r>
              <a:rPr lang="en-US" dirty="0" smtClean="0"/>
              <a:t>Project Organization: </a:t>
            </a:r>
            <a:r>
              <a:rPr lang="en-US" b="0" dirty="0" smtClean="0"/>
              <a:t>Break up all your CCS projects into separate workspaces for better maintenance</a:t>
            </a:r>
          </a:p>
          <a:p>
            <a:pPr lvl="1"/>
            <a:r>
              <a:rPr lang="en-US" dirty="0" smtClean="0"/>
              <a:t>A workspace for each software release</a:t>
            </a:r>
          </a:p>
          <a:p>
            <a:pPr lvl="1"/>
            <a:r>
              <a:rPr lang="en-US" dirty="0" smtClean="0"/>
              <a:t>A workspace for each module/feature of a release</a:t>
            </a:r>
          </a:p>
          <a:p>
            <a:r>
              <a:rPr lang="en-US" dirty="0" smtClean="0"/>
              <a:t>Performance: </a:t>
            </a:r>
            <a:r>
              <a:rPr lang="en-US" b="0" dirty="0" smtClean="0"/>
              <a:t>The larger the contents of the workspace (number of open projects), the greater the impact on performance of CCS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15363" cy="1189038"/>
          </a:xfrm>
        </p:spPr>
        <p:txBody>
          <a:bodyPr/>
          <a:lstStyle/>
          <a:p>
            <a:r>
              <a:rPr lang="en-US" dirty="0" smtClean="0"/>
              <a:t>Debug Configurations – Common Options</a:t>
            </a:r>
            <a:endParaRPr lang="en-CA" dirty="0" smtClean="0"/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958850"/>
            <a:ext cx="7972425" cy="1784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The </a:t>
            </a:r>
            <a:r>
              <a:rPr lang="en-CA" b="1" dirty="0" smtClean="0"/>
              <a:t>Common</a:t>
            </a:r>
            <a:r>
              <a:rPr lang="en-CA" dirty="0" smtClean="0"/>
              <a:t> tab contains a collection of miscellaneous options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Can specify the debugger to send all CIO to a file instead of the console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Specify character encoding</a:t>
            </a:r>
          </a:p>
          <a:p>
            <a:pPr>
              <a:lnSpc>
                <a:spcPct val="90000"/>
              </a:lnSpc>
            </a:pPr>
            <a:endParaRPr lang="en-CA" sz="1800" dirty="0" smtClean="0"/>
          </a:p>
        </p:txBody>
      </p:sp>
      <p:pic>
        <p:nvPicPr>
          <p:cNvPr id="23554" name="Picture 2" descr="C:\Users\keesio\Dropbox\Work\Munich2013\1-04-TipsAndTricks\ss\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54006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 smtClean="0"/>
              <a:t>Troubleshooting Tip: Debug Configuration  </a:t>
            </a:r>
            <a:endParaRPr lang="en-US" i="1" dirty="0" smtClean="0"/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3375" y="981075"/>
            <a:ext cx="8467725" cy="4897438"/>
          </a:xfrm>
        </p:spPr>
        <p:txBody>
          <a:bodyPr/>
          <a:lstStyle/>
          <a:p>
            <a:pPr marL="1143000" lvl="2" indent="-228600"/>
            <a:endParaRPr lang="en-US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1600200" lvl="3" indent="-228600"/>
            <a:endParaRPr lang="en-US" sz="1400" dirty="0" smtClean="0"/>
          </a:p>
          <a:p>
            <a:pPr marL="1143000" lvl="2" indent="-228600"/>
            <a:endParaRPr lang="en-US" sz="1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5775" y="1133475"/>
            <a:ext cx="8467725" cy="489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Having some strange debugger issues?</a:t>
            </a:r>
            <a:endParaRPr lang="en-US" b="0" kern="0" dirty="0"/>
          </a:p>
          <a:p>
            <a:pPr lvl="1"/>
            <a:r>
              <a:rPr lang="en-US" b="0" kern="0" dirty="0" smtClean="0"/>
              <a:t>Having problems launching a debug session?</a:t>
            </a:r>
          </a:p>
          <a:p>
            <a:pPr lvl="1"/>
            <a:r>
              <a:rPr lang="en-US" b="0" kern="0" dirty="0" smtClean="0"/>
              <a:t>Can’t connect to the target anymore?</a:t>
            </a:r>
          </a:p>
          <a:p>
            <a:pPr lvl="1"/>
            <a:r>
              <a:rPr lang="en-US" b="0" kern="0" dirty="0" smtClean="0"/>
              <a:t>Is the debug session unstable?</a:t>
            </a:r>
          </a:p>
          <a:p>
            <a:r>
              <a:rPr lang="en-US" b="0" kern="0" dirty="0" smtClean="0"/>
              <a:t>Debug Configuration may have gotten corrupted!</a:t>
            </a:r>
          </a:p>
          <a:p>
            <a:r>
              <a:rPr lang="en-US" b="0" kern="0" dirty="0" smtClean="0"/>
              <a:t>Delete it and have CCS generate a new one</a:t>
            </a:r>
          </a:p>
          <a:p>
            <a:pPr lvl="1"/>
            <a:r>
              <a:rPr lang="en-US" kern="0" dirty="0" smtClean="0"/>
              <a:t>Select the </a:t>
            </a:r>
            <a:r>
              <a:rPr lang="en-US" b="1" kern="0" dirty="0" smtClean="0"/>
              <a:t>Debug Configuration</a:t>
            </a:r>
            <a:r>
              <a:rPr lang="en-US" kern="0" dirty="0" smtClean="0"/>
              <a:t> to delete in the </a:t>
            </a:r>
            <a:r>
              <a:rPr lang="en-US" b="1" kern="0" dirty="0" smtClean="0"/>
              <a:t>Debug Configurations</a:t>
            </a:r>
            <a:r>
              <a:rPr lang="en-US" kern="0" dirty="0" smtClean="0"/>
              <a:t> dialog and press the delete button</a:t>
            </a:r>
            <a:endParaRPr lang="en-US" b="0" kern="0" dirty="0" smtClean="0"/>
          </a:p>
          <a:p>
            <a:pPr lvl="1"/>
            <a:endParaRPr lang="en-US" sz="1600" kern="0" dirty="0" smtClean="0"/>
          </a:p>
          <a:p>
            <a:pPr lvl="1"/>
            <a:endParaRPr lang="en-US" sz="1600" kern="0" dirty="0" smtClean="0"/>
          </a:p>
          <a:p>
            <a:pPr marL="1600200" lvl="3" indent="-228600"/>
            <a:endParaRPr lang="en-US" sz="1400" kern="0" dirty="0" smtClean="0"/>
          </a:p>
          <a:p>
            <a:pPr marL="1143000" lvl="2" indent="-228600"/>
            <a:endParaRPr lang="en-US" sz="1400" kern="0" dirty="0" smtClean="0"/>
          </a:p>
        </p:txBody>
      </p:sp>
      <p:pic>
        <p:nvPicPr>
          <p:cNvPr id="6" name="Picture 5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2636912"/>
            <a:ext cx="288000" cy="28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8" y="3212976"/>
            <a:ext cx="288000" cy="288000"/>
          </a:xfrm>
          <a:prstGeom prst="rect">
            <a:avLst/>
          </a:prstGeom>
        </p:spPr>
      </p:pic>
      <p:pic>
        <p:nvPicPr>
          <p:cNvPr id="2052" name="Picture 4" descr="C:\Users\keesio\AppData\Local\Microsoft\Windows\Temporary Internet Files\Content.IE5\VVSLHOBI\MC90044128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17" y="84137"/>
            <a:ext cx="824583" cy="8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eesio\Dropbox\Work\Munich2013\1-04-tipsandtricks\ss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76" y="3861048"/>
            <a:ext cx="2667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0" y="1136478"/>
            <a:ext cx="420155" cy="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85775" y="1136478"/>
            <a:ext cx="8467725" cy="4897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Having target connection issues?</a:t>
            </a:r>
            <a:endParaRPr lang="en-US" b="0" kern="0" dirty="0"/>
          </a:p>
          <a:p>
            <a:r>
              <a:rPr lang="en-US" b="0" kern="0" dirty="0" smtClean="0"/>
              <a:t>Validate your physical JTAG connection</a:t>
            </a:r>
            <a:br>
              <a:rPr lang="en-US" b="0" kern="0" dirty="0" smtClean="0"/>
            </a:br>
            <a:r>
              <a:rPr lang="en-US" b="0" kern="0" dirty="0" smtClean="0"/>
              <a:t>to the device from the driver</a:t>
            </a:r>
          </a:p>
          <a:p>
            <a:r>
              <a:rPr lang="en-US" b="0" kern="0" dirty="0" smtClean="0"/>
              <a:t>Use the </a:t>
            </a:r>
            <a:r>
              <a:rPr lang="en-US" kern="0" dirty="0" smtClean="0"/>
              <a:t>Test Connection</a:t>
            </a:r>
            <a:r>
              <a:rPr lang="en-US" b="0" kern="0" dirty="0" smtClean="0"/>
              <a:t> button in the</a:t>
            </a:r>
            <a:br>
              <a:rPr lang="en-US" b="0" kern="0" dirty="0" smtClean="0"/>
            </a:br>
            <a:r>
              <a:rPr lang="en-US" kern="0" dirty="0" smtClean="0"/>
              <a:t>Advanced</a:t>
            </a:r>
            <a:r>
              <a:rPr lang="en-US" b="0" kern="0" dirty="0" smtClean="0"/>
              <a:t> tab of the target configuration</a:t>
            </a:r>
          </a:p>
          <a:p>
            <a:pPr lvl="1"/>
            <a:r>
              <a:rPr lang="en-CA" dirty="0"/>
              <a:t>W</a:t>
            </a:r>
            <a:r>
              <a:rPr lang="en-CA" dirty="0" smtClean="0"/>
              <a:t>ill </a:t>
            </a:r>
            <a:r>
              <a:rPr lang="en-CA" dirty="0"/>
              <a:t>test both the target configuration file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and </a:t>
            </a:r>
            <a:r>
              <a:rPr lang="en-CA" dirty="0"/>
              <a:t>the JTAG connectivity between CCS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and </a:t>
            </a:r>
            <a:r>
              <a:rPr lang="en-CA" dirty="0"/>
              <a:t>the target by running some </a:t>
            </a:r>
            <a:r>
              <a:rPr lang="en-CA" dirty="0" smtClean="0"/>
              <a:t>diagnostics</a:t>
            </a:r>
          </a:p>
          <a:p>
            <a:pPr lvl="1"/>
            <a:r>
              <a:rPr lang="en-CA" dirty="0" smtClean="0"/>
              <a:t>If all test pass, then the physical connection</a:t>
            </a:r>
            <a:br>
              <a:rPr lang="en-CA" dirty="0" smtClean="0"/>
            </a:br>
            <a:r>
              <a:rPr lang="en-CA" dirty="0" smtClean="0"/>
              <a:t>between the device and the driver is fine</a:t>
            </a:r>
            <a:br>
              <a:rPr lang="en-CA" dirty="0" smtClean="0"/>
            </a:br>
            <a:r>
              <a:rPr lang="en-CA" dirty="0" smtClean="0"/>
              <a:t>and the issue is with the debugger</a:t>
            </a:r>
          </a:p>
          <a:p>
            <a:pPr lvl="1"/>
            <a:r>
              <a:rPr lang="en-CA" dirty="0" smtClean="0"/>
              <a:t>If there are failures, send the results to TI</a:t>
            </a:r>
            <a:br>
              <a:rPr lang="en-CA" dirty="0" smtClean="0"/>
            </a:br>
            <a:r>
              <a:rPr lang="en-CA" dirty="0" smtClean="0"/>
              <a:t>support</a:t>
            </a:r>
          </a:p>
          <a:p>
            <a:r>
              <a:rPr lang="en-CA" b="0" dirty="0" smtClean="0"/>
              <a:t>Not all emulators support </a:t>
            </a:r>
            <a:r>
              <a:rPr lang="en-CA" b="0" dirty="0"/>
              <a:t>this </a:t>
            </a:r>
            <a:r>
              <a:rPr lang="en-CA" b="0" dirty="0" smtClean="0"/>
              <a:t>feature </a:t>
            </a:r>
          </a:p>
          <a:p>
            <a:pPr lvl="1"/>
            <a:r>
              <a:rPr lang="en-CA" sz="1600" b="0" dirty="0" smtClean="0">
                <a:hlinkClick r:id="rId3"/>
              </a:rPr>
              <a:t>http</a:t>
            </a:r>
            <a:r>
              <a:rPr lang="en-CA" sz="1600" b="0" dirty="0">
                <a:hlinkClick r:id="rId3"/>
              </a:rPr>
              <a:t>://</a:t>
            </a:r>
            <a:r>
              <a:rPr lang="en-CA" sz="1600" b="0" dirty="0" smtClean="0">
                <a:hlinkClick r:id="rId3"/>
              </a:rPr>
              <a:t>processors.wiki.ti.com/index.php/Debugging_JTAG_Connectivity_Problems</a:t>
            </a:r>
            <a:endParaRPr lang="en-CA" sz="1600" b="0" dirty="0" smtClean="0"/>
          </a:p>
          <a:p>
            <a:pPr marL="341312" lvl="1" indent="0"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pPr lvl="1"/>
            <a:endParaRPr lang="en-US" b="0" kern="0" dirty="0" smtClean="0"/>
          </a:p>
          <a:p>
            <a:pPr lvl="1"/>
            <a:endParaRPr lang="en-US" b="0" kern="0" dirty="0" smtClean="0"/>
          </a:p>
          <a:p>
            <a:pPr lvl="1"/>
            <a:endParaRPr lang="en-US" sz="1600" kern="0" dirty="0" smtClean="0"/>
          </a:p>
          <a:p>
            <a:pPr lvl="1"/>
            <a:endParaRPr lang="en-US" sz="1600" kern="0" dirty="0" smtClean="0"/>
          </a:p>
          <a:p>
            <a:pPr marL="1600200" lvl="3" indent="-228600"/>
            <a:endParaRPr lang="en-US" sz="1400" kern="0" dirty="0" smtClean="0"/>
          </a:p>
          <a:p>
            <a:pPr marL="1143000" lvl="2" indent="-228600"/>
            <a:endParaRPr lang="en-US" sz="1400" kern="0" dirty="0" smtClean="0"/>
          </a:p>
        </p:txBody>
      </p:sp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Troubleshooting Tip: </a:t>
            </a:r>
            <a:r>
              <a:rPr lang="en-US" dirty="0" smtClean="0"/>
              <a:t>Test Connectivity </a:t>
            </a:r>
            <a:endParaRPr lang="en-CA" dirty="0" smtClean="0"/>
          </a:p>
        </p:txBody>
      </p:sp>
      <p:pic>
        <p:nvPicPr>
          <p:cNvPr id="3076" name="Picture 4" descr="C:\Apps\CCS4Training\GREE\pics\fund4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9378" y="1136478"/>
            <a:ext cx="3604622" cy="903306"/>
          </a:xfrm>
          <a:prstGeom prst="rect">
            <a:avLst/>
          </a:prstGeom>
          <a:noFill/>
        </p:spPr>
      </p:pic>
      <p:pic>
        <p:nvPicPr>
          <p:cNvPr id="3077" name="Picture 5" descr="C:\Apps\CCS4Training\GREE\pics\fund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9378" y="2243481"/>
            <a:ext cx="5802717" cy="3735889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5499527" y="5256118"/>
            <a:ext cx="3176086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C:\Users\keesio\AppData\Local\Microsoft\Windows\Temporary Internet Files\Content.IE5\VVSLHOBI\MC900441282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17" y="84137"/>
            <a:ext cx="824583" cy="8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499527" y="2636912"/>
            <a:ext cx="3176086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6768244" y="1988809"/>
            <a:ext cx="360040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700809"/>
            <a:ext cx="288000" cy="28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0" y="1136478"/>
            <a:ext cx="420155" cy="420155"/>
          </a:xfrm>
          <a:prstGeom prst="rect">
            <a:avLst/>
          </a:prstGeom>
        </p:spPr>
      </p:pic>
      <p:pic>
        <p:nvPicPr>
          <p:cNvPr id="16" name="Picture 15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" y="5598467"/>
            <a:ext cx="288000" cy="2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5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3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Debugging Without a Project</a:t>
            </a:r>
          </a:p>
        </p:txBody>
      </p:sp>
      <p:sp>
        <p:nvSpPr>
          <p:cNvPr id="151554" name="Content Placeholder 4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r>
              <a:rPr lang="en-US" b="0" dirty="0" smtClean="0"/>
              <a:t>For project-less debug sessions, CCS will look for source files using relative path information stored in the debug symbols</a:t>
            </a:r>
          </a:p>
          <a:p>
            <a:pPr lvl="1"/>
            <a:r>
              <a:rPr lang="en-US" dirty="0" smtClean="0"/>
              <a:t>CCS will find the source files </a:t>
            </a:r>
            <a:r>
              <a:rPr lang="en-US" dirty="0"/>
              <a:t>i</a:t>
            </a:r>
            <a:r>
              <a:rPr lang="en-US" dirty="0" smtClean="0"/>
              <a:t>f the executable and source files are in the exact same location as when the executable was originally built</a:t>
            </a:r>
          </a:p>
          <a:p>
            <a:r>
              <a:rPr lang="en-US" b="0" dirty="0" smtClean="0"/>
              <a:t>If the location of the executable file or source (or both) has changed, CCS may not be able to find the source files</a:t>
            </a:r>
          </a:p>
          <a:p>
            <a:r>
              <a:rPr lang="en-US" b="0" dirty="0" smtClean="0"/>
              <a:t>CCS can be instructed where to find the source files one of two ways:</a:t>
            </a:r>
          </a:p>
          <a:p>
            <a:pPr lvl="1"/>
            <a:r>
              <a:rPr lang="en-US" dirty="0" smtClean="0"/>
              <a:t>Tell CCS where the first file is and let CCS find the rest of the files using relative path information in the symbols (recommended method)</a:t>
            </a:r>
          </a:p>
          <a:p>
            <a:pPr lvl="1"/>
            <a:r>
              <a:rPr lang="en-US" dirty="0" smtClean="0"/>
              <a:t>Set </a:t>
            </a:r>
            <a:r>
              <a:rPr lang="en-US" b="1" dirty="0" smtClean="0"/>
              <a:t>Source Lookup Paths </a:t>
            </a:r>
            <a:r>
              <a:rPr lang="en-US" dirty="0" smtClean="0"/>
              <a:t>for CCS to scan when looking for source files:</a:t>
            </a:r>
          </a:p>
          <a:p>
            <a:pPr lvl="2"/>
            <a:r>
              <a:rPr lang="en-US" dirty="0" smtClean="0"/>
              <a:t>Set for current debug session</a:t>
            </a:r>
          </a:p>
          <a:p>
            <a:pPr lvl="2"/>
            <a:r>
              <a:rPr lang="en-US" dirty="0" smtClean="0"/>
              <a:t>Set for </a:t>
            </a:r>
            <a:r>
              <a:rPr lang="en-US" b="1" dirty="0" smtClean="0"/>
              <a:t>Debug </a:t>
            </a:r>
            <a:r>
              <a:rPr lang="en-US" b="1" dirty="0"/>
              <a:t>C</a:t>
            </a:r>
            <a:r>
              <a:rPr lang="en-US" b="1" dirty="0" smtClean="0"/>
              <a:t>onfiguration </a:t>
            </a:r>
            <a:r>
              <a:rPr lang="en-US" dirty="0" smtClean="0"/>
              <a:t>- apply for every debug session launched by the debug configuration (under the </a:t>
            </a:r>
            <a:r>
              <a:rPr lang="en-US" b="1" dirty="0" smtClean="0"/>
              <a:t>Source</a:t>
            </a:r>
            <a:r>
              <a:rPr lang="en-US" dirty="0" smtClean="0"/>
              <a:t> options}</a:t>
            </a:r>
          </a:p>
          <a:p>
            <a:pPr lvl="2"/>
            <a:r>
              <a:rPr lang="en-US" dirty="0" smtClean="0"/>
              <a:t>Set at global (workspace) level – apply for any debug session started with this workspace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Method #1 (Recommended)</a:t>
            </a:r>
          </a:p>
        </p:txBody>
      </p:sp>
      <p:sp>
        <p:nvSpPr>
          <p:cNvPr id="153602" name="Content Placeholder 2"/>
          <p:cNvSpPr>
            <a:spLocks noGrp="1"/>
          </p:cNvSpPr>
          <p:nvPr>
            <p:ph idx="4294967295"/>
          </p:nvPr>
        </p:nvSpPr>
        <p:spPr>
          <a:xfrm>
            <a:off x="251520" y="1076325"/>
            <a:ext cx="8496943" cy="5054600"/>
          </a:xfrm>
        </p:spPr>
        <p:txBody>
          <a:bodyPr/>
          <a:lstStyle/>
          <a:p>
            <a:r>
              <a:rPr lang="en-CA" b="0" dirty="0" smtClean="0"/>
              <a:t>If a source file cannot be found during debug, it will be indicated in the editor</a:t>
            </a:r>
          </a:p>
          <a:p>
            <a:r>
              <a:rPr lang="en-CA" b="0" dirty="0" smtClean="0"/>
              <a:t>Use </a:t>
            </a:r>
            <a:r>
              <a:rPr lang="en-CA" dirty="0" smtClean="0"/>
              <a:t>Locate the Source File… </a:t>
            </a:r>
            <a:r>
              <a:rPr lang="en-CA" b="0" dirty="0" smtClean="0"/>
              <a:t>button to browse to the location of the source file</a:t>
            </a:r>
          </a:p>
          <a:p>
            <a:pPr lvl="1"/>
            <a:r>
              <a:rPr lang="en-CA" sz="1600" dirty="0" smtClean="0"/>
              <a:t>The debugger can then find other source files in the same location or use relative path information to find files relative to </a:t>
            </a:r>
            <a:br>
              <a:rPr lang="en-CA" sz="1600" dirty="0" smtClean="0"/>
            </a:br>
            <a:r>
              <a:rPr lang="en-CA" sz="1600" dirty="0" smtClean="0"/>
              <a:t>the current file</a:t>
            </a:r>
          </a:p>
          <a:p>
            <a:pPr lvl="1"/>
            <a:r>
              <a:rPr lang="en-CA" sz="1600" dirty="0" smtClean="0"/>
              <a:t>Location is remembered for future </a:t>
            </a:r>
            <a:br>
              <a:rPr lang="en-CA" sz="1600" dirty="0" smtClean="0"/>
            </a:br>
            <a:r>
              <a:rPr lang="en-CA" sz="1600" dirty="0" smtClean="0"/>
              <a:t>loads of the same program</a:t>
            </a:r>
            <a:endParaRPr lang="en-CA" sz="1200" dirty="0" smtClean="0"/>
          </a:p>
          <a:p>
            <a:r>
              <a:rPr lang="en-CA" b="0" dirty="0" smtClean="0"/>
              <a:t>This method has the best </a:t>
            </a:r>
            <a:br>
              <a:rPr lang="en-CA" b="0" dirty="0" smtClean="0"/>
            </a:br>
            <a:r>
              <a:rPr lang="en-CA" b="0" dirty="0" smtClean="0"/>
              <a:t>performance for finding source </a:t>
            </a:r>
            <a:br>
              <a:rPr lang="en-CA" b="0" dirty="0" smtClean="0"/>
            </a:br>
            <a:r>
              <a:rPr lang="en-CA" b="0" dirty="0" smtClean="0"/>
              <a:t>files</a:t>
            </a:r>
          </a:p>
          <a:p>
            <a:endParaRPr lang="en-CA" b="0" dirty="0" smtClean="0"/>
          </a:p>
          <a:p>
            <a:endParaRPr lang="en-CA" sz="1400" b="0" dirty="0" smtClean="0"/>
          </a:p>
        </p:txBody>
      </p:sp>
      <p:sp>
        <p:nvSpPr>
          <p:cNvPr id="153603" name="AutoShape 4"/>
          <p:cNvSpPr>
            <a:spLocks noChangeArrowheads="1"/>
          </p:cNvSpPr>
          <p:nvPr/>
        </p:nvSpPr>
        <p:spPr bwMode="auto">
          <a:xfrm>
            <a:off x="-1284288" y="6470650"/>
            <a:ext cx="88900" cy="889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C:\Apps\CCS4Training\GREE\pics\v3_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09846"/>
            <a:ext cx="4857750" cy="3371850"/>
          </a:xfrm>
          <a:prstGeom prst="rect">
            <a:avLst/>
          </a:prstGeom>
          <a:noFill/>
        </p:spPr>
      </p:pic>
      <p:sp>
        <p:nvSpPr>
          <p:cNvPr id="153605" name="Oval 6"/>
          <p:cNvSpPr>
            <a:spLocks noChangeArrowheads="1"/>
          </p:cNvSpPr>
          <p:nvPr/>
        </p:nvSpPr>
        <p:spPr bwMode="auto">
          <a:xfrm>
            <a:off x="3851920" y="5805264"/>
            <a:ext cx="1436687" cy="4095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Method #2 – Debug </a:t>
            </a:r>
            <a:r>
              <a:rPr lang="en-CA" dirty="0" smtClean="0"/>
              <a:t>Context (CCSv6.0.x)</a:t>
            </a:r>
            <a:endParaRPr lang="en-CA" dirty="0" smtClean="0"/>
          </a:p>
        </p:txBody>
      </p:sp>
      <p:sp>
        <p:nvSpPr>
          <p:cNvPr id="155650" name="Content Placeholder 2"/>
          <p:cNvSpPr>
            <a:spLocks noGrp="1"/>
          </p:cNvSpPr>
          <p:nvPr>
            <p:ph idx="4294967295"/>
          </p:nvPr>
        </p:nvSpPr>
        <p:spPr>
          <a:xfrm>
            <a:off x="341313" y="908720"/>
            <a:ext cx="8335143" cy="5222205"/>
          </a:xfrm>
        </p:spPr>
        <p:txBody>
          <a:bodyPr/>
          <a:lstStyle/>
          <a:p>
            <a:r>
              <a:rPr lang="en-CA" b="0" dirty="0" smtClean="0"/>
              <a:t>Source lookup paths can also </a:t>
            </a:r>
            <a:br>
              <a:rPr lang="en-CA" b="0" dirty="0" smtClean="0"/>
            </a:br>
            <a:r>
              <a:rPr lang="en-CA" b="0" dirty="0" smtClean="0"/>
              <a:t>be explicitly specified for each </a:t>
            </a:r>
            <a:br>
              <a:rPr lang="en-CA" b="0" dirty="0" smtClean="0"/>
            </a:br>
            <a:r>
              <a:rPr lang="en-CA" b="0" dirty="0" smtClean="0"/>
              <a:t>debug context</a:t>
            </a:r>
          </a:p>
          <a:p>
            <a:r>
              <a:rPr lang="en-CA" b="0" dirty="0" smtClean="0"/>
              <a:t>Right-click in the </a:t>
            </a:r>
            <a:r>
              <a:rPr lang="en-CA" dirty="0" smtClean="0"/>
              <a:t>Debug</a:t>
            </a:r>
            <a:r>
              <a:rPr lang="en-CA" b="0" dirty="0" smtClean="0"/>
              <a:t> view </a:t>
            </a:r>
            <a:br>
              <a:rPr lang="en-CA" b="0" dirty="0" smtClean="0"/>
            </a:br>
            <a:r>
              <a:rPr lang="en-CA" b="0" dirty="0" smtClean="0"/>
              <a:t>and select </a:t>
            </a:r>
            <a:r>
              <a:rPr lang="en-CA" dirty="0" smtClean="0"/>
              <a:t>Edit Source </a:t>
            </a:r>
            <a:br>
              <a:rPr lang="en-CA" dirty="0" smtClean="0"/>
            </a:br>
            <a:r>
              <a:rPr lang="en-CA" dirty="0" smtClean="0"/>
              <a:t>Lookup…</a:t>
            </a:r>
            <a:r>
              <a:rPr lang="en-CA" b="0" dirty="0" smtClean="0"/>
              <a:t> in the context menu</a:t>
            </a:r>
          </a:p>
          <a:p>
            <a:r>
              <a:rPr lang="en-CA" b="0" dirty="0" smtClean="0"/>
              <a:t>To add a file system path, </a:t>
            </a:r>
            <a:br>
              <a:rPr lang="en-CA" b="0" dirty="0" smtClean="0"/>
            </a:br>
            <a:r>
              <a:rPr lang="en-CA" b="0" dirty="0" smtClean="0"/>
              <a:t>select </a:t>
            </a:r>
            <a:r>
              <a:rPr lang="en-CA" dirty="0" smtClean="0"/>
              <a:t>File System Directory </a:t>
            </a:r>
            <a:r>
              <a:rPr lang="en-CA" b="0" dirty="0" smtClean="0"/>
              <a:t/>
            </a:r>
            <a:br>
              <a:rPr lang="en-CA" b="0" dirty="0" smtClean="0"/>
            </a:br>
            <a:r>
              <a:rPr lang="en-CA" b="0" dirty="0" smtClean="0"/>
              <a:t>to browse to and add paths</a:t>
            </a:r>
          </a:p>
          <a:p>
            <a:r>
              <a:rPr lang="en-CA" b="0" dirty="0" smtClean="0"/>
              <a:t>For multi-core debugging, each </a:t>
            </a:r>
            <a:br>
              <a:rPr lang="en-CA" b="0" dirty="0" smtClean="0"/>
            </a:br>
            <a:r>
              <a:rPr lang="en-CA" b="0" dirty="0" smtClean="0"/>
              <a:t>debug context has its own set of </a:t>
            </a:r>
            <a:br>
              <a:rPr lang="en-CA" b="0" dirty="0" smtClean="0"/>
            </a:br>
            <a:r>
              <a:rPr lang="en-CA" b="0" dirty="0" smtClean="0"/>
              <a:t>source lookup </a:t>
            </a:r>
            <a:r>
              <a:rPr lang="en-CA" b="0" dirty="0" smtClean="0"/>
              <a:t>paths</a:t>
            </a:r>
          </a:p>
          <a:p>
            <a:r>
              <a:rPr lang="en-CA" dirty="0" smtClean="0"/>
              <a:t>NOTE</a:t>
            </a:r>
            <a:r>
              <a:rPr lang="en-CA" b="0" dirty="0" smtClean="0"/>
              <a:t>: This option is only available</a:t>
            </a:r>
            <a:br>
              <a:rPr lang="en-CA" b="0" dirty="0" smtClean="0"/>
            </a:br>
            <a:r>
              <a:rPr lang="en-CA" b="0" dirty="0" smtClean="0"/>
              <a:t>for CCSv6.0.x</a:t>
            </a:r>
            <a:endParaRPr lang="en-CA" b="0" dirty="0" smtClean="0"/>
          </a:p>
          <a:p>
            <a:pPr>
              <a:buFontTx/>
              <a:buNone/>
            </a:pPr>
            <a:endParaRPr lang="en-CA" b="0" dirty="0" smtClean="0"/>
          </a:p>
        </p:txBody>
      </p:sp>
      <p:sp>
        <p:nvSpPr>
          <p:cNvPr id="155651" name="AutoShape 4"/>
          <p:cNvSpPr>
            <a:spLocks noChangeArrowheads="1"/>
          </p:cNvSpPr>
          <p:nvPr/>
        </p:nvSpPr>
        <p:spPr bwMode="auto">
          <a:xfrm>
            <a:off x="-1284288" y="6470650"/>
            <a:ext cx="88900" cy="889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C:\Apps\CCS4Training\GREE\pics\v3_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4704"/>
            <a:ext cx="4912499" cy="2880320"/>
          </a:xfrm>
          <a:prstGeom prst="rect">
            <a:avLst/>
          </a:prstGeom>
          <a:noFill/>
        </p:spPr>
      </p:pic>
      <p:pic>
        <p:nvPicPr>
          <p:cNvPr id="2051" name="Picture 3" descr="C:\Apps\CCS4Training\GREE\pics\v3_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744416" cy="2697972"/>
          </a:xfrm>
          <a:prstGeom prst="rect">
            <a:avLst/>
          </a:prstGeom>
          <a:noFill/>
        </p:spPr>
      </p:pic>
      <p:sp>
        <p:nvSpPr>
          <p:cNvPr id="155654" name="AutoShape 7"/>
          <p:cNvSpPr>
            <a:spLocks noChangeArrowheads="1"/>
          </p:cNvSpPr>
          <p:nvPr/>
        </p:nvSpPr>
        <p:spPr bwMode="auto">
          <a:xfrm>
            <a:off x="7020272" y="3573016"/>
            <a:ext cx="665163" cy="842963"/>
          </a:xfrm>
          <a:prstGeom prst="downArrow">
            <a:avLst>
              <a:gd name="adj1" fmla="val 50000"/>
              <a:gd name="adj2" fmla="val 31683"/>
            </a:avLst>
          </a:prstGeom>
          <a:solidFill>
            <a:srgbClr val="F4F4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42925"/>
            <a:ext cx="7972425" cy="513444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The </a:t>
            </a:r>
            <a:r>
              <a:rPr lang="en-CA" b="1" dirty="0" smtClean="0"/>
              <a:t>Source</a:t>
            </a:r>
            <a:r>
              <a:rPr lang="en-CA" dirty="0" smtClean="0"/>
              <a:t> tab in the debug configuration allows you to add additional source lookup search paths</a:t>
            </a:r>
          </a:p>
          <a:p>
            <a:pPr lvl="1">
              <a:lnSpc>
                <a:spcPct val="90000"/>
              </a:lnSpc>
            </a:pPr>
            <a:r>
              <a:rPr lang="en-CA" dirty="0" smtClean="0"/>
              <a:t>All paths to any source files in your project are automatically added by </a:t>
            </a:r>
            <a:r>
              <a:rPr lang="en-CA" dirty="0" smtClean="0"/>
              <a:t>default</a:t>
            </a:r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r>
              <a:rPr lang="en-CA" b="1" dirty="0" smtClean="0"/>
              <a:t>Debug Configurations </a:t>
            </a:r>
            <a:r>
              <a:rPr lang="en-CA" dirty="0" smtClean="0"/>
              <a:t>may also be accessed during an active debug session by </a:t>
            </a:r>
            <a:r>
              <a:rPr lang="en-US" dirty="0" smtClean="0"/>
              <a:t>right-clicking in </a:t>
            </a:r>
            <a:r>
              <a:rPr lang="en-US" dirty="0"/>
              <a:t>the debug view and select "Edit </a:t>
            </a:r>
            <a:r>
              <a:rPr lang="en-US" dirty="0" smtClean="0"/>
              <a:t>&lt;Debug Configuration&gt;“ in the context menu</a:t>
            </a: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 lvl="1">
              <a:lnSpc>
                <a:spcPct val="90000"/>
              </a:lnSpc>
            </a:pPr>
            <a:endParaRPr lang="en-CA" dirty="0" smtClean="0"/>
          </a:p>
          <a:p>
            <a:pPr>
              <a:lnSpc>
                <a:spcPct val="90000"/>
              </a:lnSpc>
            </a:pPr>
            <a:endParaRPr lang="en-CA" dirty="0" smtClean="0"/>
          </a:p>
        </p:txBody>
      </p:sp>
      <p:pic>
        <p:nvPicPr>
          <p:cNvPr id="143365" name="Picture 5" descr="v3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04864"/>
            <a:ext cx="6345238" cy="275272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520" y="0"/>
            <a:ext cx="889248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Method #3 – Debug Configuration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Method #4 – Global (Workspace)</a:t>
            </a:r>
          </a:p>
        </p:txBody>
      </p:sp>
      <p:sp>
        <p:nvSpPr>
          <p:cNvPr id="159746" name="Content Placeholder 2"/>
          <p:cNvSpPr>
            <a:spLocks noGrp="1"/>
          </p:cNvSpPr>
          <p:nvPr>
            <p:ph idx="4294967295"/>
          </p:nvPr>
        </p:nvSpPr>
        <p:spPr>
          <a:xfrm>
            <a:off x="333375" y="1276350"/>
            <a:ext cx="8178800" cy="1412875"/>
          </a:xfrm>
        </p:spPr>
        <p:txBody>
          <a:bodyPr/>
          <a:lstStyle/>
          <a:p>
            <a:r>
              <a:rPr lang="en-CA" b="0" dirty="0" smtClean="0"/>
              <a:t>Source lookup paths can also be set globally to apply for all debug contexts (in a multi-core environment) and debug sessions</a:t>
            </a:r>
          </a:p>
          <a:p>
            <a:pPr lvl="1"/>
            <a:r>
              <a:rPr lang="en-CA" i="1" dirty="0" smtClean="0"/>
              <a:t>Windows -&gt; Preferences  -&gt; C/C++ -&gt; Debug -&gt; Source Lookup Path</a:t>
            </a:r>
          </a:p>
          <a:p>
            <a:endParaRPr lang="en-CA" sz="1600" dirty="0" smtClean="0"/>
          </a:p>
          <a:p>
            <a:endParaRPr lang="en-CA" sz="1200" dirty="0" smtClean="0"/>
          </a:p>
          <a:p>
            <a:endParaRPr lang="en-CA" sz="1600" dirty="0" smtClean="0"/>
          </a:p>
        </p:txBody>
      </p:sp>
      <p:sp>
        <p:nvSpPr>
          <p:cNvPr id="159747" name="AutoShape 4"/>
          <p:cNvSpPr>
            <a:spLocks noChangeArrowheads="1"/>
          </p:cNvSpPr>
          <p:nvPr/>
        </p:nvSpPr>
        <p:spPr bwMode="auto">
          <a:xfrm>
            <a:off x="-1284288" y="6470650"/>
            <a:ext cx="88900" cy="889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4" name="Picture 2" descr="C:\Apps\CCS4Training\GREE\pics\v3_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420888"/>
            <a:ext cx="6762750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More Debugging: Source Lookup Paths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4294967295"/>
          </p:nvPr>
        </p:nvSpPr>
        <p:spPr>
          <a:xfrm>
            <a:off x="323528" y="980728"/>
            <a:ext cx="8496943" cy="5054600"/>
          </a:xfrm>
        </p:spPr>
        <p:txBody>
          <a:bodyPr/>
          <a:lstStyle/>
          <a:p>
            <a:r>
              <a:rPr lang="en-CA" b="0" dirty="0" smtClean="0"/>
              <a:t>Once the path is known to the debugger </a:t>
            </a:r>
            <a:br>
              <a:rPr lang="en-CA" b="0" dirty="0" smtClean="0"/>
            </a:br>
            <a:r>
              <a:rPr lang="en-CA" b="0" dirty="0" smtClean="0"/>
              <a:t>(using any method), the source file will be</a:t>
            </a:r>
            <a:br>
              <a:rPr lang="en-CA" b="0" dirty="0" smtClean="0"/>
            </a:br>
            <a:r>
              <a:rPr lang="en-CA" b="0" dirty="0" smtClean="0"/>
              <a:t>opened in the debugger</a:t>
            </a:r>
          </a:p>
          <a:p>
            <a:r>
              <a:rPr lang="en-CA" dirty="0" smtClean="0"/>
              <a:t>Method #1 is recommended due to </a:t>
            </a:r>
            <a:br>
              <a:rPr lang="en-CA" dirty="0" smtClean="0"/>
            </a:br>
            <a:r>
              <a:rPr lang="en-CA" dirty="0" smtClean="0"/>
              <a:t>having the best performance</a:t>
            </a:r>
          </a:p>
          <a:p>
            <a:r>
              <a:rPr lang="en-CA" b="0" dirty="0" smtClean="0"/>
              <a:t>The other methods </a:t>
            </a:r>
            <a:r>
              <a:rPr lang="en-US" b="0" dirty="0" smtClean="0"/>
              <a:t>will </a:t>
            </a:r>
            <a:r>
              <a:rPr lang="en-US" b="0" dirty="0"/>
              <a:t>do recursive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searches </a:t>
            </a:r>
            <a:r>
              <a:rPr lang="en-US" b="0" dirty="0"/>
              <a:t>inside the specified directories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when </a:t>
            </a:r>
            <a:r>
              <a:rPr lang="en-US" b="0" dirty="0"/>
              <a:t>searching for </a:t>
            </a:r>
            <a:r>
              <a:rPr lang="en-US" b="0" dirty="0" smtClean="0"/>
              <a:t>files. </a:t>
            </a:r>
            <a:r>
              <a:rPr lang="en-US" b="0" dirty="0"/>
              <a:t>If the directories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have </a:t>
            </a:r>
            <a:r>
              <a:rPr lang="en-US" b="0" dirty="0"/>
              <a:t>many subfolders and many files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inside</a:t>
            </a:r>
            <a:r>
              <a:rPr lang="en-US" b="0" dirty="0"/>
              <a:t>, the search may be </a:t>
            </a:r>
            <a:r>
              <a:rPr lang="en-US" b="0" dirty="0" smtClean="0"/>
              <a:t>slow and thus</a:t>
            </a:r>
            <a:br>
              <a:rPr lang="en-US" b="0" dirty="0" smtClean="0"/>
            </a:br>
            <a:r>
              <a:rPr lang="en-US" b="0" dirty="0" smtClean="0"/>
              <a:t>lead to slow performance when looking</a:t>
            </a:r>
            <a:br>
              <a:rPr lang="en-US" b="0" dirty="0" smtClean="0"/>
            </a:br>
            <a:r>
              <a:rPr lang="en-US" b="0" dirty="0" smtClean="0"/>
              <a:t>for the source files</a:t>
            </a:r>
            <a:endParaRPr lang="en-CA" sz="1600" dirty="0" smtClean="0"/>
          </a:p>
          <a:p>
            <a:endParaRPr lang="en-CA" sz="1400" dirty="0" smtClean="0"/>
          </a:p>
          <a:p>
            <a:endParaRPr lang="en-CA" sz="1600" dirty="0" smtClean="0"/>
          </a:p>
        </p:txBody>
      </p:sp>
      <p:sp>
        <p:nvSpPr>
          <p:cNvPr id="161795" name="AutoShape 4"/>
          <p:cNvSpPr>
            <a:spLocks noChangeArrowheads="1"/>
          </p:cNvSpPr>
          <p:nvPr/>
        </p:nvSpPr>
        <p:spPr bwMode="auto">
          <a:xfrm>
            <a:off x="-1284288" y="6470650"/>
            <a:ext cx="88900" cy="889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C:\Apps\CCS4Training\GREE\pics\v3_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80728"/>
            <a:ext cx="5619750" cy="461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Modules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1656184"/>
          </a:xfrm>
        </p:spPr>
        <p:txBody>
          <a:bodyPr/>
          <a:lstStyle/>
          <a:p>
            <a:r>
              <a:rPr lang="en-US" dirty="0" smtClean="0"/>
              <a:t>Provides information for all loaded symbol files</a:t>
            </a:r>
          </a:p>
          <a:p>
            <a:r>
              <a:rPr lang="en-US" i="1" dirty="0" smtClean="0"/>
              <a:t>View -&gt; Modules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C:\Apps\CCS4Training\GREE\pics\modu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6915150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3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(Occasionally) Clean Your Workspace</a:t>
            </a:r>
          </a:p>
        </p:txBody>
      </p:sp>
      <p:sp>
        <p:nvSpPr>
          <p:cNvPr id="108546" name="Content Placeholder 4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4983163"/>
          </a:xfrm>
        </p:spPr>
        <p:txBody>
          <a:bodyPr/>
          <a:lstStyle/>
          <a:p>
            <a:r>
              <a:rPr lang="en-US" b="0" dirty="0" smtClean="0"/>
              <a:t>The workspace folder can get</a:t>
            </a:r>
            <a:r>
              <a:rPr lang="en-US" sz="2800" b="0" dirty="0" smtClean="0"/>
              <a:t> </a:t>
            </a:r>
            <a:r>
              <a:rPr lang="en-US" b="0" dirty="0" smtClean="0"/>
              <a:t>corrupted over time</a:t>
            </a:r>
          </a:p>
          <a:p>
            <a:r>
              <a:rPr lang="en-US" b="0" dirty="0" smtClean="0"/>
              <a:t>Good idea to periodically clean your workspace for best CCS (Eclipse) performance and stability</a:t>
            </a:r>
          </a:p>
          <a:p>
            <a:r>
              <a:rPr lang="en-US" b="0" dirty="0" smtClean="0"/>
              <a:t>To clean workspace, either:</a:t>
            </a:r>
          </a:p>
          <a:p>
            <a:pPr lvl="1"/>
            <a:r>
              <a:rPr lang="en-US" dirty="0" smtClean="0"/>
              <a:t>Delete the </a:t>
            </a:r>
            <a:r>
              <a:rPr lang="en-US" b="1" dirty="0" smtClean="0"/>
              <a:t>.metadata</a:t>
            </a:r>
            <a:r>
              <a:rPr lang="en-US" dirty="0" smtClean="0"/>
              <a:t> folder in workspace folder</a:t>
            </a:r>
          </a:p>
          <a:p>
            <a:pPr lvl="1"/>
            <a:r>
              <a:rPr lang="en-US" dirty="0" smtClean="0"/>
              <a:t>Use a new workspace folder</a:t>
            </a:r>
          </a:p>
          <a:p>
            <a:r>
              <a:rPr lang="en-US" b="0" dirty="0" smtClean="0"/>
              <a:t>Before cleaning, save current workspace settings so they can be imported into the new workspace</a:t>
            </a:r>
          </a:p>
          <a:p>
            <a:pPr lvl="1"/>
            <a:r>
              <a:rPr lang="en-US" dirty="0" smtClean="0"/>
              <a:t>Save settings: 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i="1" dirty="0" smtClean="0">
                <a:ea typeface="宋体" pitchFamily="2" charset="-122"/>
              </a:rPr>
              <a:t>File-&gt;Export...-&gt;General-&gt;Preferences-&gt;To preference file</a:t>
            </a:r>
            <a:r>
              <a:rPr lang="en-US" altLang="zh-CN" dirty="0" smtClean="0">
                <a:ea typeface="宋体" pitchFamily="2" charset="-122"/>
              </a:rPr>
              <a:t>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Import Settings: </a:t>
            </a:r>
            <a:r>
              <a:rPr lang="en-US" i="1" dirty="0" smtClean="0"/>
              <a:t>File-&gt;Import...-&gt;General-&gt;Preferences-&gt;From preference file</a:t>
            </a:r>
          </a:p>
          <a:p>
            <a:r>
              <a:rPr lang="en-US" b="0" dirty="0" smtClean="0"/>
              <a:t>Any projects will have to be re-imported after cleaning the workspace</a:t>
            </a:r>
          </a:p>
        </p:txBody>
      </p:sp>
      <p:pic>
        <p:nvPicPr>
          <p:cNvPr id="4" name="Picture 4" descr="C:\Users\keesio\AppData\Local\Microsoft\Windows\Temporary Internet Files\Content.IE5\VVSLHOBI\MC90044128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17" y="84137"/>
            <a:ext cx="824583" cy="8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288000" cy="28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88000" cy="2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Terminal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1656184"/>
          </a:xfrm>
        </p:spPr>
        <p:txBody>
          <a:bodyPr/>
          <a:lstStyle/>
          <a:p>
            <a:r>
              <a:rPr lang="en-US" dirty="0" smtClean="0"/>
              <a:t>Terminal emulator that can connect </a:t>
            </a:r>
            <a:r>
              <a:rPr lang="en-US" dirty="0"/>
              <a:t>to a remote target via a serial port or over TCP/IP using the TELNET or SSH protocol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View -&gt; Other… -&gt; Terminal -&gt; Terminal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C:\Users\keesio\Dropbox\Work\Munich2013\1-04-TipsAndTricks\ss\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4" y="2492896"/>
            <a:ext cx="55721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93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Remote Systems</a:t>
            </a:r>
            <a:endParaRPr lang="en-CA" dirty="0" smtClean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67725" cy="5400600"/>
          </a:xfrm>
        </p:spPr>
        <p:txBody>
          <a:bodyPr/>
          <a:lstStyle/>
          <a:p>
            <a:r>
              <a:rPr lang="en-US" dirty="0"/>
              <a:t>Remote </a:t>
            </a:r>
            <a:r>
              <a:rPr lang="en-US" dirty="0" smtClean="0"/>
              <a:t>Systems </a:t>
            </a:r>
            <a:r>
              <a:rPr lang="en-US" dirty="0"/>
              <a:t>Explorer (RSE) is an Eclipse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plug-in </a:t>
            </a:r>
            <a:r>
              <a:rPr lang="en-US" dirty="0"/>
              <a:t>that provides: </a:t>
            </a:r>
          </a:p>
          <a:p>
            <a:pPr lvl="1"/>
            <a:r>
              <a:rPr lang="en-US" dirty="0"/>
              <a:t>Drag-and-drop access to the remote file system </a:t>
            </a:r>
          </a:p>
          <a:p>
            <a:pPr lvl="1"/>
            <a:r>
              <a:rPr lang="en-US" dirty="0"/>
              <a:t>Remote shell execution </a:t>
            </a:r>
          </a:p>
          <a:p>
            <a:pPr lvl="1"/>
            <a:r>
              <a:rPr lang="en-US" dirty="0"/>
              <a:t>Remote terminal </a:t>
            </a:r>
          </a:p>
          <a:p>
            <a:pPr lvl="1"/>
            <a:r>
              <a:rPr lang="en-US" dirty="0"/>
              <a:t>Remote process monitor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2" descr="C:\Users\keesio\Dropbox\Work\Munich2013\2B-12-LinuxDebug\ss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2" y="2911602"/>
            <a:ext cx="3960440" cy="336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eesio\Dropbox\Work\Munich2013\1-04-TipsAndTricks\ss\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02" y="950747"/>
            <a:ext cx="2962575" cy="52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11560" y="3885883"/>
            <a:ext cx="2474600" cy="817245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/>
              <a:t>RSE must be enabled in the workspace preferences (</a:t>
            </a:r>
            <a:r>
              <a:rPr lang="en-US" sz="1400" i="1" dirty="0" smtClean="0"/>
              <a:t>Window -&gt; Preferences 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" name="Right Arrow 2"/>
          <p:cNvSpPr/>
          <p:nvPr/>
        </p:nvSpPr>
        <p:spPr>
          <a:xfrm>
            <a:off x="5022140" y="4545828"/>
            <a:ext cx="756024" cy="502647"/>
          </a:xfrm>
          <a:prstGeom prst="rightArrow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923928" y="3284984"/>
            <a:ext cx="2952448" cy="817245"/>
          </a:xfrm>
          <a:prstGeom prst="flowChartAlternateProcess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/>
              <a:t>Access </a:t>
            </a:r>
            <a:r>
              <a:rPr lang="en-US" sz="1400" b="1" dirty="0" smtClean="0"/>
              <a:t>Remote Systems</a:t>
            </a:r>
            <a:r>
              <a:rPr lang="en-US" sz="1400" dirty="0" smtClean="0"/>
              <a:t> view via </a:t>
            </a:r>
            <a:r>
              <a:rPr lang="en-US" sz="1400" i="1" dirty="0" smtClean="0"/>
              <a:t>View -&gt; Other… -&gt; Remote Systems -&gt; Remote Systems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1479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Getting Started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185863"/>
            <a:ext cx="8388610" cy="4692650"/>
          </a:xfrm>
        </p:spPr>
        <p:txBody>
          <a:bodyPr/>
          <a:lstStyle/>
          <a:p>
            <a:r>
              <a:rPr lang="en-US" sz="2000" dirty="0" smtClean="0"/>
              <a:t>Access a variety of resources from the </a:t>
            </a:r>
            <a:r>
              <a:rPr lang="en-US" sz="2000" b="1" dirty="0" smtClean="0"/>
              <a:t>Getting Started </a:t>
            </a:r>
            <a:r>
              <a:rPr lang="en-US" sz="2000" dirty="0" smtClean="0"/>
              <a:t>page:</a:t>
            </a:r>
          </a:p>
          <a:p>
            <a:pPr lvl="1"/>
            <a:r>
              <a:rPr lang="en-US" sz="1800" dirty="0" smtClean="0"/>
              <a:t>Code examples</a:t>
            </a:r>
          </a:p>
          <a:p>
            <a:pPr lvl="1"/>
            <a:r>
              <a:rPr lang="en-US" dirty="0" smtClean="0"/>
              <a:t>Support forums</a:t>
            </a:r>
          </a:p>
          <a:p>
            <a:pPr lvl="1"/>
            <a:r>
              <a:rPr lang="en-US" sz="1800" dirty="0" smtClean="0"/>
              <a:t>Training material</a:t>
            </a:r>
          </a:p>
          <a:p>
            <a:pPr lvl="1"/>
            <a:r>
              <a:rPr lang="en-US" dirty="0" smtClean="0"/>
              <a:t>CCS Videos</a:t>
            </a:r>
          </a:p>
          <a:p>
            <a:pPr lvl="1"/>
            <a:r>
              <a:rPr lang="en-US" dirty="0" smtClean="0"/>
              <a:t>Additional TI content</a:t>
            </a:r>
            <a:br>
              <a:rPr lang="en-US" dirty="0" smtClean="0"/>
            </a:br>
            <a:r>
              <a:rPr lang="en-US" dirty="0" smtClean="0"/>
              <a:t>(App Center)</a:t>
            </a:r>
          </a:p>
          <a:p>
            <a:pPr lvl="1"/>
            <a:r>
              <a:rPr lang="en-US" dirty="0" smtClean="0"/>
              <a:t>Create/Import projects</a:t>
            </a:r>
          </a:p>
          <a:p>
            <a:r>
              <a:rPr lang="en-US" dirty="0" smtClean="0"/>
              <a:t>Available from the </a:t>
            </a:r>
            <a:r>
              <a:rPr lang="en-US" b="1" dirty="0" smtClean="0"/>
              <a:t>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menu</a:t>
            </a:r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  <p:pic>
        <p:nvPicPr>
          <p:cNvPr id="3074" name="Picture 2" descr="C:\Apps\Presentations\Tips&amp;Tricks\v6\gettingstar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5662153" cy="41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9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TI Resource Explorer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185863"/>
            <a:ext cx="3629025" cy="4692650"/>
          </a:xfrm>
        </p:spPr>
        <p:txBody>
          <a:bodyPr/>
          <a:lstStyle/>
          <a:p>
            <a:r>
              <a:rPr lang="en-US" sz="2000" dirty="0" smtClean="0"/>
              <a:t>Easily access a broad selection of software packages including:</a:t>
            </a:r>
          </a:p>
          <a:p>
            <a:pPr lvl="1"/>
            <a:r>
              <a:rPr lang="en-US" sz="1800" dirty="0" err="1" smtClean="0"/>
              <a:t>controlSUITE</a:t>
            </a:r>
            <a:endParaRPr lang="en-US" sz="1800" dirty="0" smtClean="0"/>
          </a:p>
          <a:p>
            <a:pPr lvl="1"/>
            <a:r>
              <a:rPr lang="en-US" sz="1800" dirty="0" smtClean="0"/>
              <a:t>MSP430ware</a:t>
            </a:r>
          </a:p>
          <a:p>
            <a:pPr lvl="1"/>
            <a:r>
              <a:rPr lang="en-US" sz="1800" dirty="0" err="1" smtClean="0"/>
              <a:t>TivaWare</a:t>
            </a:r>
            <a:endParaRPr lang="en-US" sz="1800" dirty="0" smtClean="0"/>
          </a:p>
          <a:p>
            <a:pPr lvl="1"/>
            <a:r>
              <a:rPr lang="en-US" sz="1800" dirty="0" smtClean="0"/>
              <a:t>TI-RTOS</a:t>
            </a:r>
          </a:p>
          <a:p>
            <a:r>
              <a:rPr lang="en-US" sz="2000" dirty="0" smtClean="0"/>
              <a:t>Guides you step by step through using examples</a:t>
            </a:r>
          </a:p>
          <a:p>
            <a:r>
              <a:rPr lang="en-US" sz="2000" dirty="0" smtClean="0"/>
              <a:t>Browse resources:</a:t>
            </a:r>
          </a:p>
          <a:p>
            <a:pPr lvl="1"/>
            <a:r>
              <a:rPr lang="en-US" sz="1800" dirty="0" smtClean="0"/>
              <a:t>Documentation</a:t>
            </a:r>
          </a:p>
          <a:p>
            <a:pPr lvl="1"/>
            <a:r>
              <a:rPr lang="en-US" sz="1800" dirty="0" smtClean="0"/>
              <a:t>Videos</a:t>
            </a:r>
          </a:p>
          <a:p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42" y="1143000"/>
            <a:ext cx="519325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App Center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185863"/>
            <a:ext cx="8388610" cy="4692650"/>
          </a:xfrm>
        </p:spPr>
        <p:txBody>
          <a:bodyPr/>
          <a:lstStyle/>
          <a:p>
            <a:r>
              <a:rPr lang="en-US" sz="2000" dirty="0" smtClean="0"/>
              <a:t>Access a variety of TI content from the </a:t>
            </a:r>
            <a:r>
              <a:rPr lang="en-US" sz="2000" b="1" dirty="0" smtClean="0"/>
              <a:t>CCS App Center </a:t>
            </a:r>
            <a:r>
              <a:rPr lang="en-US" sz="2000" dirty="0" smtClean="0"/>
              <a:t>page</a:t>
            </a:r>
            <a:endParaRPr lang="en-US" dirty="0"/>
          </a:p>
          <a:p>
            <a:pPr lvl="1"/>
            <a:r>
              <a:rPr lang="en-US" sz="1800" dirty="0" smtClean="0"/>
              <a:t>Browse/</a:t>
            </a:r>
            <a:r>
              <a:rPr lang="en-US" dirty="0" smtClean="0"/>
              <a:t>i</a:t>
            </a:r>
            <a:r>
              <a:rPr lang="en-US" sz="1800" dirty="0" smtClean="0"/>
              <a:t>nstall additional content (plug-ins, compilers, code examples)</a:t>
            </a:r>
          </a:p>
          <a:p>
            <a:pPr lvl="1"/>
            <a:r>
              <a:rPr lang="en-US" dirty="0" smtClean="0"/>
              <a:t>Check for additional updates to installed content</a:t>
            </a:r>
          </a:p>
          <a:p>
            <a:pPr lvl="1"/>
            <a:r>
              <a:rPr lang="en-US" dirty="0"/>
              <a:t>Available from the </a:t>
            </a:r>
            <a:r>
              <a:rPr lang="en-US" b="1" dirty="0" smtClean="0"/>
              <a:t>View</a:t>
            </a:r>
            <a:r>
              <a:rPr lang="en-US" dirty="0" smtClean="0"/>
              <a:t> menu</a:t>
            </a:r>
            <a:endParaRPr lang="en-US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  <p:pic>
        <p:nvPicPr>
          <p:cNvPr id="4098" name="Picture 2" descr="C:\Apps\Presentations\Tips&amp;Tricks\v6\appcent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98" y="2564904"/>
            <a:ext cx="5832648" cy="366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2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TI_PPT_template</Template>
  <TotalTime>29437</TotalTime>
  <Words>2311</Words>
  <Application>Microsoft Office PowerPoint</Application>
  <PresentationFormat>On-screen Show (4:3)</PresentationFormat>
  <Paragraphs>472</Paragraphs>
  <Slides>61</Slides>
  <Notes>61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FinalPowerpoint</vt:lpstr>
      <vt:lpstr>CCSv6 Tips &amp; Tricks</vt:lpstr>
      <vt:lpstr>Tips and Tricks</vt:lpstr>
      <vt:lpstr>General</vt:lpstr>
      <vt:lpstr>Eclipse Concept: Workspaces</vt:lpstr>
      <vt:lpstr>Use Multiple Workspaces</vt:lpstr>
      <vt:lpstr>(Occasionally) Clean Your Workspace</vt:lpstr>
      <vt:lpstr>View: Getting Started</vt:lpstr>
      <vt:lpstr>View: TI Resource Explorer</vt:lpstr>
      <vt:lpstr>View: App Center</vt:lpstr>
      <vt:lpstr>Perspective: Simple</vt:lpstr>
      <vt:lpstr>Windows and views</vt:lpstr>
      <vt:lpstr>Window Types</vt:lpstr>
      <vt:lpstr>Windowing Tips</vt:lpstr>
      <vt:lpstr>Customizing Perspectives</vt:lpstr>
      <vt:lpstr>Using the Keyboard…</vt:lpstr>
      <vt:lpstr>Accessing Views</vt:lpstr>
      <vt:lpstr>Quick Access Field</vt:lpstr>
      <vt:lpstr>Filter Field</vt:lpstr>
      <vt:lpstr>Eclipse Plug-ins</vt:lpstr>
      <vt:lpstr>Eclipse Plug-ins - Basics</vt:lpstr>
      <vt:lpstr>Eclipse Plug-ins - Marketplace</vt:lpstr>
      <vt:lpstr>Eclipse Plug-ins - Installation</vt:lpstr>
      <vt:lpstr>Projects</vt:lpstr>
      <vt:lpstr>Working Sets (1)</vt:lpstr>
      <vt:lpstr>Working Sets (2)</vt:lpstr>
      <vt:lpstr>Working Sets (3)</vt:lpstr>
      <vt:lpstr>Parallel Builds</vt:lpstr>
      <vt:lpstr>Source Code Editor</vt:lpstr>
      <vt:lpstr>Advanced Editor Features</vt:lpstr>
      <vt:lpstr>Advanced Editor Features</vt:lpstr>
      <vt:lpstr>Edit Markers</vt:lpstr>
      <vt:lpstr>Variable Highlighting</vt:lpstr>
      <vt:lpstr>Source Templates</vt:lpstr>
      <vt:lpstr>Indexer</vt:lpstr>
      <vt:lpstr>Indexer</vt:lpstr>
      <vt:lpstr>Performance Tip: Turn off the Indexer</vt:lpstr>
      <vt:lpstr>Troubleshooting Tip: Rebuild the Index</vt:lpstr>
      <vt:lpstr>View: History</vt:lpstr>
      <vt:lpstr>Local History - Project</vt:lpstr>
      <vt:lpstr>View: Outline</vt:lpstr>
      <vt:lpstr>View: Include Browser</vt:lpstr>
      <vt:lpstr>View: Call Hierarchy</vt:lpstr>
      <vt:lpstr>Debugging</vt:lpstr>
      <vt:lpstr>Debug Configurations</vt:lpstr>
      <vt:lpstr>Debug Configurations</vt:lpstr>
      <vt:lpstr>Debug Configurations – Main Options</vt:lpstr>
      <vt:lpstr>Debug Configurations – Program Options</vt:lpstr>
      <vt:lpstr>Debug Configurations – Target Options</vt:lpstr>
      <vt:lpstr>Debug Configurations – Source Options</vt:lpstr>
      <vt:lpstr>Debug Configurations – Common Options</vt:lpstr>
      <vt:lpstr>Troubleshooting Tip: Debug Configuration  </vt:lpstr>
      <vt:lpstr>Troubleshooting Tip: Test Connectivity </vt:lpstr>
      <vt:lpstr>Debugging Without a Project</vt:lpstr>
      <vt:lpstr>Method #1 (Recommended)</vt:lpstr>
      <vt:lpstr>Method #2 – Debug Context (CCSv6.0.x)</vt:lpstr>
      <vt:lpstr>PowerPoint Presentation</vt:lpstr>
      <vt:lpstr>Method #4 – Global (Workspace)</vt:lpstr>
      <vt:lpstr>More Debugging: Source Lookup Paths</vt:lpstr>
      <vt:lpstr>View: Modules</vt:lpstr>
      <vt:lpstr>View: Terminal</vt:lpstr>
      <vt:lpstr>View: Remote Systems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 Overview Workshop</dc:title>
  <dc:subject>Code Composer Studio</dc:subject>
  <dc:creator>Ki-Soo Lee &amp; John Stevenson</dc:creator>
  <cp:lastModifiedBy>Lee, Ki-Soo</cp:lastModifiedBy>
  <cp:revision>2390</cp:revision>
  <cp:lastPrinted>2013-09-19T13:16:11Z</cp:lastPrinted>
  <dcterms:created xsi:type="dcterms:W3CDTF">2009-02-27T20:15:19Z</dcterms:created>
  <dcterms:modified xsi:type="dcterms:W3CDTF">2016-11-17T19:13:24Z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0x010100F8100CAD4EA2FB488A17BA6F18446178</vt:lpwstr>
  </property>
</Properties>
</file>